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8" r:id="rId3"/>
    <p:sldId id="331" r:id="rId4"/>
    <p:sldId id="332" r:id="rId5"/>
    <p:sldId id="333" r:id="rId6"/>
    <p:sldId id="327" r:id="rId7"/>
    <p:sldId id="334" r:id="rId8"/>
    <p:sldId id="433" r:id="rId9"/>
    <p:sldId id="337" r:id="rId10"/>
    <p:sldId id="339" r:id="rId11"/>
    <p:sldId id="340" r:id="rId12"/>
    <p:sldId id="338" r:id="rId13"/>
    <p:sldId id="1076" r:id="rId14"/>
    <p:sldId id="341" r:id="rId15"/>
    <p:sldId id="963" r:id="rId16"/>
    <p:sldId id="1140" r:id="rId17"/>
    <p:sldId id="1134" r:id="rId18"/>
    <p:sldId id="1136" r:id="rId19"/>
    <p:sldId id="1137" r:id="rId20"/>
    <p:sldId id="1138" r:id="rId21"/>
    <p:sldId id="1141" r:id="rId22"/>
    <p:sldId id="1142" r:id="rId23"/>
    <p:sldId id="1167" r:id="rId24"/>
    <p:sldId id="1168" r:id="rId25"/>
    <p:sldId id="1169" r:id="rId26"/>
    <p:sldId id="1170" r:id="rId27"/>
    <p:sldId id="1171" r:id="rId28"/>
    <p:sldId id="1172" r:id="rId29"/>
    <p:sldId id="1173" r:id="rId30"/>
    <p:sldId id="1174" r:id="rId31"/>
    <p:sldId id="1175" r:id="rId32"/>
    <p:sldId id="1176" r:id="rId33"/>
    <p:sldId id="1177" r:id="rId34"/>
    <p:sldId id="1178" r:id="rId35"/>
    <p:sldId id="1041" r:id="rId36"/>
    <p:sldId id="369" r:id="rId37"/>
    <p:sldId id="370" r:id="rId38"/>
    <p:sldId id="371" r:id="rId39"/>
    <p:sldId id="1007" r:id="rId40"/>
    <p:sldId id="1180" r:id="rId41"/>
    <p:sldId id="1164" r:id="rId42"/>
    <p:sldId id="300" r:id="rId43"/>
  </p:sldIdLst>
  <p:sldSz cx="9144000" cy="5143500" type="screen16x9"/>
  <p:notesSz cx="6858000" cy="9144000"/>
  <p:custDataLst>
    <p:tags r:id="rId4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82" y="106"/>
      </p:cViewPr>
      <p:guideLst>
        <p:guide orient="horz" pos="166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/>
          <p:cNvCxnSpPr/>
          <p:nvPr userDrawn="1"/>
        </p:nvCxnSpPr>
        <p:spPr>
          <a:xfrm>
            <a:off x="1012225" y="923823"/>
            <a:ext cx="7016159" cy="8100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83518"/>
            <a:ext cx="390471" cy="514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3.11536E-06 L 0.75816 0.00586" pathEditMode="relative" rAng="0" ptsTypes="AA">
                                      <p:cBhvr>
                                        <p:cTn id="6" dur="1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9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file:///D:\qq&#25991;&#20214;\712321467\Image\C2C\Image2\%7b75232B38-A165-1FB7-499C-2E1C792CACB5%7d.png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/>
        </p:nvPicPr>
        <p:blipFill>
          <a:blip r:embed="rId6" r:link="rId7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627534"/>
            <a:ext cx="7166610" cy="51706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sz="5400" b="1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《</a:t>
            </a:r>
            <a:r>
              <a:rPr lang="en-US" sz="5400" b="1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1</a:t>
            </a:r>
            <a:r>
              <a:rPr lang="en-US" altLang="zh-CN" sz="5400" b="1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.2</a:t>
            </a:r>
            <a:r>
              <a:rPr sz="5400" b="1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  <a:sym typeface="+mn-ea"/>
              </a:rPr>
              <a:t>运动的描述</a:t>
            </a:r>
            <a:r>
              <a:rPr sz="5400" b="1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》说课</a:t>
            </a:r>
          </a:p>
          <a:p>
            <a:pPr algn="ctr"/>
            <a:endParaRPr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5152" y="483518"/>
            <a:ext cx="5433695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人教</a:t>
            </a:r>
            <a:r>
              <a:rPr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版</a:t>
            </a:r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初中物理八</a:t>
            </a:r>
            <a:r>
              <a:rPr sz="24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年级</a:t>
            </a:r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</a:t>
            </a:r>
            <a:r>
              <a:rPr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册</a:t>
            </a:r>
            <a:endParaRPr 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39340" y="2427605"/>
            <a:ext cx="612203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知道</a:t>
            </a:r>
            <a:r>
              <a:rPr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什么是机械运动；判断运动与静止时参照物的选择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67790" y="880745"/>
            <a:ext cx="407289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教学重点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23440" y="2211705"/>
            <a:ext cx="648144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认识物体运动和静止相对性．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3350" y="699770"/>
            <a:ext cx="407289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教学难点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64435" y="1650365"/>
            <a:ext cx="37687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五、说教学策略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483518"/>
            <a:ext cx="7992888" cy="3269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</a:t>
            </a:r>
            <a:r>
              <a:rPr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这一节的知识点与生活联系紧密，通过教师引导学生独立思考，自主探究，培养学生分析问题，解决问题的能力。尽量让学生多观察，多思考，多表述，多动手，多总结。这节课可综合应用创设情景、分组实验、讲授和讨论等多种形式的教学方法，提高课堂效率，培养学生对物理的兴趣，激发学生的求知欲望。充分体现以教师为主导，以学生为主体的原则。并通过解决学生身边的事例来调动学生的积极性，培养学生“从生活走向物理，从物理走向社会”的能力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1491630"/>
            <a:ext cx="376872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六、说教学过程</a:t>
            </a:r>
          </a:p>
          <a:p>
            <a:r>
              <a:rPr lang="en-US" altLang="zh-CN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endParaRPr lang="zh-CN" altLang="en-US" sz="4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</a:p>
          <a:p>
            <a:r>
              <a:rPr lang="en-US" altLang="zh-CN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3305" y="1131570"/>
            <a:ext cx="69075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板块一、导入新课</a:t>
            </a:r>
          </a:p>
          <a:p>
            <a:pPr algn="l" fontAlgn="auto">
              <a:lnSpc>
                <a:spcPct val="150000"/>
              </a:lnSpc>
            </a:pPr>
            <a:r>
              <a:rPr lang="zh-CN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出示图片：</a:t>
            </a:r>
          </a:p>
        </p:txBody>
      </p:sp>
      <p:grpSp>
        <p:nvGrpSpPr>
          <p:cNvPr id="7216" name="组合 10"/>
          <p:cNvGrpSpPr/>
          <p:nvPr/>
        </p:nvGrpSpPr>
        <p:grpSpPr>
          <a:xfrm>
            <a:off x="971550" y="2139633"/>
            <a:ext cx="2203450" cy="2170112"/>
            <a:chOff x="1214414" y="1785926"/>
            <a:chExt cx="2381267" cy="2343245"/>
          </a:xfrm>
        </p:grpSpPr>
        <p:pic>
          <p:nvPicPr>
            <p:cNvPr id="4" name="图片 3" descr="liebao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4414" y="1785926"/>
              <a:ext cx="2381267" cy="17861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227" name="TextBox 7"/>
            <p:cNvSpPr txBox="1"/>
            <p:nvPr/>
          </p:nvSpPr>
          <p:spPr>
            <a:xfrm>
              <a:off x="1233463" y="3630521"/>
              <a:ext cx="1871300" cy="4986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2400" b="1">
                  <a:latin typeface="楷体" panose="02010609060101010101" pitchFamily="49" charset="-122"/>
                  <a:ea typeface="黑体" panose="02010609060101010101" pitchFamily="49" charset="-122"/>
                </a:rPr>
                <a:t>飞驰的猎豹</a:t>
              </a:r>
            </a:p>
          </p:txBody>
        </p:sp>
      </p:grpSp>
      <p:grpSp>
        <p:nvGrpSpPr>
          <p:cNvPr id="7217" name="组合 11"/>
          <p:cNvGrpSpPr/>
          <p:nvPr/>
        </p:nvGrpSpPr>
        <p:grpSpPr>
          <a:xfrm>
            <a:off x="3340735" y="2139950"/>
            <a:ext cx="2498725" cy="2172556"/>
            <a:chOff x="5302849" y="1785926"/>
            <a:chExt cx="2701593" cy="2326591"/>
          </a:xfrm>
        </p:grpSpPr>
        <p:pic>
          <p:nvPicPr>
            <p:cNvPr id="7" name="Picture 4" descr="11457915920455378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5357773" y="1785926"/>
              <a:ext cx="2646669" cy="178534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225" name="TextBox 8"/>
            <p:cNvSpPr txBox="1"/>
            <p:nvPr/>
          </p:nvSpPr>
          <p:spPr>
            <a:xfrm>
              <a:off x="5302849" y="3619501"/>
              <a:ext cx="2541142" cy="493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zh-CN" altLang="en-US" sz="2400" b="1">
                  <a:latin typeface="楷体" panose="02010609060101010101" pitchFamily="49" charset="-122"/>
                  <a:ea typeface="黑体" panose="02010609060101010101" pitchFamily="49" charset="-122"/>
                </a:rPr>
                <a:t>穿梭宇宙的彗星</a:t>
              </a:r>
            </a:p>
          </p:txBody>
        </p:sp>
      </p:grpSp>
      <p:grpSp>
        <p:nvGrpSpPr>
          <p:cNvPr id="7218" name="组合 12"/>
          <p:cNvGrpSpPr/>
          <p:nvPr/>
        </p:nvGrpSpPr>
        <p:grpSpPr>
          <a:xfrm>
            <a:off x="5940108" y="2139633"/>
            <a:ext cx="2314575" cy="2112962"/>
            <a:chOff x="1142976" y="4214818"/>
            <a:chExt cx="2714644" cy="2377831"/>
          </a:xfrm>
        </p:grpSpPr>
        <p:pic>
          <p:nvPicPr>
            <p:cNvPr id="10" name="图片 9" descr="woniu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2976" y="4214818"/>
              <a:ext cx="2714644" cy="18561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223" name="TextBox 9"/>
            <p:cNvSpPr txBox="1"/>
            <p:nvPr/>
          </p:nvSpPr>
          <p:spPr>
            <a:xfrm>
              <a:off x="1520441" y="6073015"/>
              <a:ext cx="2030861" cy="5196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2400" b="1">
                  <a:latin typeface="楷体" panose="02010609060101010101" pitchFamily="49" charset="-122"/>
                  <a:ea typeface="黑体" panose="02010609060101010101" pitchFamily="49" charset="-122"/>
                </a:rPr>
                <a:t>缓慢的蜗牛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9592" y="555526"/>
            <a:ext cx="8064896" cy="2346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同学们，展示的图片中我们能看出他们是在运动吗？有什么根据吗？</a:t>
            </a:r>
          </a:p>
          <a:p>
            <a:pPr algn="l" fontAlgn="auto">
              <a:lnSpc>
                <a:spcPct val="15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师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生互动交流）</a:t>
            </a:r>
          </a:p>
          <a:p>
            <a:pPr algn="l" fontAlgn="auto">
              <a:lnSpc>
                <a:spcPct val="15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结合自己平时对运动物体的观察，谈谈你对“运动”的认识。</a:t>
            </a:r>
          </a:p>
          <a:p>
            <a:pPr algn="l" fontAlgn="auto">
              <a:lnSpc>
                <a:spcPct val="15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要回答以上问题，我们就要认真学习有关物体运动的知识。今天我们就来学习《运动的描述》。（揭示课题）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4" y="699542"/>
            <a:ext cx="6907530" cy="2346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板块二、教授新课</a:t>
            </a:r>
          </a:p>
          <a:p>
            <a:pPr algn="l" fontAlgn="auto">
              <a:lnSpc>
                <a:spcPct val="150000"/>
              </a:lnSpc>
            </a:pPr>
            <a:r>
              <a:rPr 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1．什么是机械运动?</a:t>
            </a:r>
          </a:p>
          <a:p>
            <a:pPr algn="l" fontAlgn="auto">
              <a:lnSpc>
                <a:spcPct val="150000"/>
              </a:lnSpc>
            </a:pPr>
            <a:r>
              <a:rPr 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物理学里讲的运动是指物体位置的变化。</a:t>
            </a:r>
          </a:p>
          <a:p>
            <a:pPr algn="l" fontAlgn="auto">
              <a:lnSpc>
                <a:spcPct val="15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</a:t>
            </a:r>
            <a:r>
              <a:rPr 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同学们骑自行车时，人和自行车对地面或路旁的树都有位置的变化；飞机在天空中飞行，它相对于地面有位置的变化。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3608" y="1059582"/>
            <a:ext cx="6907530" cy="2807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sz="20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这些运动的物体有什么共同特点呢？</a:t>
            </a:r>
          </a:p>
          <a:p>
            <a:pPr algn="l" fontAlgn="auto">
              <a:lnSpc>
                <a:spcPct val="150000"/>
              </a:lnSpc>
            </a:pPr>
            <a:r>
              <a:rPr sz="20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请用科学的语言对这些运动进行描述。</a:t>
            </a:r>
          </a:p>
          <a:p>
            <a:pPr algn="l" fontAlgn="auto">
              <a:lnSpc>
                <a:spcPct val="150000"/>
              </a:lnSpc>
            </a:pPr>
            <a:r>
              <a:rPr lang="zh-CN" sz="20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小结：</a:t>
            </a:r>
          </a:p>
          <a:p>
            <a:pPr algn="l" fontAlgn="auto">
              <a:lnSpc>
                <a:spcPct val="150000"/>
              </a:lnSpc>
            </a:pPr>
            <a:r>
              <a:rPr sz="20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上述运动物体的位置随时间不断地发生变化。</a:t>
            </a:r>
          </a:p>
          <a:p>
            <a:pPr algn="l" fontAlgn="auto">
              <a:lnSpc>
                <a:spcPct val="150000"/>
              </a:lnSpc>
            </a:pPr>
            <a:r>
              <a:rPr sz="20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物理学中把物体位置的变化叫做机械运动。</a:t>
            </a:r>
          </a:p>
          <a:p>
            <a:pPr algn="l" fontAlgn="auto">
              <a:lnSpc>
                <a:spcPct val="150000"/>
              </a:lnSpc>
            </a:pPr>
            <a:endParaRPr lang="zh-CN" sz="20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3608" y="987574"/>
            <a:ext cx="6907530" cy="2346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、探究参照物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1．概念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）问题探究：既然自然界中所有的物体都是在做机械运动，可为什么我们还常说××物体是静止的呢？如黑板是静止的，房屋、树木是静止的等等。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95536" y="987574"/>
            <a:ext cx="8496944" cy="335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</a:t>
            </a:r>
            <a:r>
              <a:rPr sz="2400" b="1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今天我说课的内容是</a:t>
            </a:r>
            <a:r>
              <a:rPr 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人教版初中物理八级上册《机械运动》单元中的课文《运动的描述》，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下面我将从说教材、说学情、说教学目标、说教学重难点、说教法、说教学过程和板书设计及教学反思这八个方面展开。接下来开始我的说课。</a:t>
            </a:r>
            <a:r>
              <a:rPr sz="2400" b="1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恳请大家批评指正</a:t>
            </a:r>
            <a:r>
              <a:rPr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1600" y="699542"/>
            <a:ext cx="7632848" cy="2807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讨论：我们常说物体静止也是为了研究问题方便，如果都运动，我们也不容易为物体定位了，房屋、树木说它们静止是因为在一段较长的时间内，它在某一位置是固定不动的，即它相对于旁边的房屋来说，它们的位置没有发生变化；判断物体是否运动时，我们也常看它与其他物体间的位置是否发生了改变，所以我们平时说物体是静止还是运动，都是以一个物体做标准而言的。</a:t>
            </a:r>
            <a:endParaRPr lang="zh-CN" sz="20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3305" y="1419860"/>
            <a:ext cx="6907530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总结：说物体是运动还是静止，要看是以哪个物体做标准，这个被选做标准的物体叫做参照物。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出示动画课件：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观察哪辆列车在运动？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它们是以什么物体做参照物来研究的？</a:t>
            </a:r>
            <a:endParaRPr lang="zh-CN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3305" y="1419860"/>
            <a:ext cx="690753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zh-CN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、特点</a:t>
            </a:r>
          </a:p>
          <a:p>
            <a:pPr algn="l" fontAlgn="auto">
              <a:lnSpc>
                <a:spcPct val="150000"/>
              </a:lnSpc>
            </a:pPr>
            <a:r>
              <a:rPr lang="zh-CN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问题：</a:t>
            </a:r>
          </a:p>
          <a:p>
            <a:pPr algn="l" fontAlgn="auto">
              <a:lnSpc>
                <a:spcPct val="150000"/>
              </a:lnSpc>
            </a:pPr>
            <a:r>
              <a:rPr lang="zh-CN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1）对某一运动状况的判断，所选的参照物只有一个吗？</a:t>
            </a:r>
          </a:p>
          <a:p>
            <a:pPr algn="l" fontAlgn="auto">
              <a:lnSpc>
                <a:spcPct val="150000"/>
              </a:lnSpc>
            </a:pPr>
            <a:r>
              <a:rPr lang="zh-CN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2）选择不同的参照物，得出的物体运动状况一定相同吗？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3305" y="1419860"/>
            <a:ext cx="6907530" cy="2999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析：当观察一小汽车在公路上驶过时，判断它是运动的，我们可以选地面为参照物，也可以选路边的房屋做参照物，还可以选树木做参照物，它们都能得出汽车是运动的结论，所以对某一运动状况的判断，所选的参照物并不只有一个。</a:t>
            </a:r>
          </a:p>
          <a:p>
            <a:pPr algn="l" fontAlgn="auto">
              <a:lnSpc>
                <a:spcPct val="150000"/>
              </a:lnSpc>
            </a:pPr>
            <a:r>
              <a:rPr lang="en-US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</a:t>
            </a:r>
            <a:r>
              <a:rPr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如果我们选择不同的参照物，如选汽车司机中靠椅，则会判断小汽车是静止的，所以选择不同的参照物，得出的物体运动情况不一定相同。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3305" y="1419860"/>
            <a:ext cx="6907530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．运动和静止的相对性</a:t>
            </a:r>
          </a:p>
          <a:p>
            <a:pPr algn="l" fontAlgn="auto">
              <a:lnSpc>
                <a:spcPct val="150000"/>
              </a:lnSpc>
            </a:pPr>
            <a:r>
              <a:rPr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(1)组织学生看挂图，讨论：乘客是静止的还是运动的?让学生充分说明自己的看法。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3305" y="1419860"/>
            <a:ext cx="6907530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结：首先明确本问题中研究对象是汽车中的乘客，这位乘客是静止的还是运动的。其次根据前面所学机械运动的知识，判定汽车、司机和乘客都在做机械运动。但是司机和男孩所说乘客是静止的.或是运动的说法都有道理。因为他们在研究乘客的运动情况时，选定的作为标准的物体不同。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3305" y="1419860"/>
            <a:ext cx="690753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问：司机看到乘客没动是静止的，是以什么为标准的？</a:t>
            </a:r>
          </a:p>
          <a:p>
            <a:pPr algn="l" fontAlgn="auto">
              <a:lnSpc>
                <a:spcPct val="150000"/>
              </a:lnSpc>
            </a:pPr>
            <a:r>
              <a:rPr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答：以车厢为标准，乘客相对于车厢没有位置的改变，所以说乘客是静止的。</a:t>
            </a:r>
          </a:p>
          <a:p>
            <a:pPr algn="l" fontAlgn="auto">
              <a:lnSpc>
                <a:spcPct val="150000"/>
              </a:lnSpc>
            </a:pPr>
            <a:r>
              <a:rPr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问：男孩看到乘客运动得很快，他是以什么为标准的？</a:t>
            </a:r>
          </a:p>
          <a:p>
            <a:pPr algn="l" fontAlgn="auto">
              <a:lnSpc>
                <a:spcPct val="150000"/>
              </a:lnSpc>
            </a:pPr>
            <a:r>
              <a:rPr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答：男孩以路面或路旁的树木、房屋为标准，乘客相对于路面有位置的改变。所以他说乘客是运动的。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3305" y="1419860"/>
            <a:ext cx="690753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教师小结：</a:t>
            </a:r>
          </a:p>
          <a:p>
            <a:pPr algn="l" fontAlgn="auto">
              <a:lnSpc>
                <a:spcPct val="150000"/>
              </a:lnSpc>
            </a:pPr>
            <a:r>
              <a:rPr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在描述物体是运动还是静止，要看是以哪个物体做标准。这个被选作标准的物体叫做参照物。同一个物体是运动还是静止，取决于所选定的参照物。这就是运动和静止的相对性。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3305" y="1419860"/>
            <a:ext cx="690753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提问：看课本图12.1-3，卡车和联合收割机在农田里并排行驶，受油机与大型加油机在空中飞行，说它们是运动的，你选什么物体为参照物。</a:t>
            </a:r>
          </a:p>
          <a:p>
            <a:pPr algn="l" fontAlgn="auto">
              <a:lnSpc>
                <a:spcPct val="150000"/>
              </a:lnSpc>
            </a:pPr>
            <a:r>
              <a:rPr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答：选大地为参照物，它们是运动的。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3305" y="1419860"/>
            <a:ext cx="690753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教师追问：在甲图中如果选卡车或收割机为参照物，在乙图中如果选受油机或加油机为参照物，另一物体的运动情况是怎样的?</a:t>
            </a:r>
          </a:p>
          <a:p>
            <a:pPr algn="l" fontAlgn="auto">
              <a:lnSpc>
                <a:spcPct val="150000"/>
              </a:lnSpc>
            </a:pPr>
            <a:r>
              <a:rPr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答：另一物体是静止的。因为它们相对于参照物没有位置的改变。</a:t>
            </a:r>
          </a:p>
          <a:p>
            <a:pPr algn="l" fontAlgn="auto">
              <a:lnSpc>
                <a:spcPct val="150000"/>
              </a:lnSpc>
            </a:pPr>
            <a:r>
              <a:rPr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教师小结：</a:t>
            </a:r>
          </a:p>
          <a:p>
            <a:pPr algn="l" fontAlgn="auto">
              <a:lnSpc>
                <a:spcPct val="150000"/>
              </a:lnSpc>
            </a:pPr>
            <a:r>
              <a:rPr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像卡车和收割机这样两个物体以同样的快慢，向同一方向运动，它们的相对位置不变，则称这两个物体相对静止。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9632" y="1707654"/>
            <a:ext cx="27838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一、说教材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3305" y="1419860"/>
            <a:ext cx="6907530" cy="2999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提问：请你解释法国飞行员能顺手抓住一颗子弹的道理。</a:t>
            </a:r>
          </a:p>
          <a:p>
            <a:pPr algn="l" fontAlgn="auto">
              <a:lnSpc>
                <a:spcPct val="150000"/>
              </a:lnSpc>
            </a:pPr>
            <a:r>
              <a:rPr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　　</a:t>
            </a:r>
            <a:r>
              <a:rPr lang="en-US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</a:t>
            </a:r>
            <a:r>
              <a:rPr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要求学生用相对静止的道理予以解释。</a:t>
            </a:r>
          </a:p>
          <a:p>
            <a:pPr algn="l" fontAlgn="auto">
              <a:lnSpc>
                <a:spcPct val="150000"/>
              </a:lnSpc>
            </a:pPr>
            <a:r>
              <a:rPr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教师指出：</a:t>
            </a:r>
          </a:p>
          <a:p>
            <a:pPr algn="l" fontAlgn="auto">
              <a:lnSpc>
                <a:spcPct val="150000"/>
              </a:lnSpc>
            </a:pPr>
            <a:r>
              <a:rPr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参照物可以任意选择，在研究地面上物体的运动时，常选地面或固定在地面上的物体为参照物。举例说明当所选的参照物不同时，物体的运动情况一般不相同。例如列车中的乘客以地面为参照物是运动的，以车厢为参照物是静止的。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3305" y="1419860"/>
            <a:ext cx="6907530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板块三</a:t>
            </a:r>
            <a:r>
              <a:rPr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、拓展练习</a:t>
            </a:r>
          </a:p>
          <a:p>
            <a:pPr algn="l" fontAlgn="auto">
              <a:lnSpc>
                <a:spcPct val="150000"/>
              </a:lnSpc>
            </a:pPr>
            <a:r>
              <a:rPr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　　练习1、2是两个动画，由于在课堂上某些场景不好展现，设计两个趣味动画来激发学生的兴趣。通过手动操作，来变换参照物，使学生对物体的运动过程有清楚地认识，让学生讨论并练习。加强对参照物的理解。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3305" y="1419860"/>
            <a:ext cx="690753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练习3：介绍成语故事《刻舟求剑》问船夫可能找到剑吗？从物理的角度解释为什么？</a:t>
            </a:r>
          </a:p>
          <a:p>
            <a:pPr algn="l" fontAlgn="auto">
              <a:lnSpc>
                <a:spcPct val="150000"/>
              </a:lnSpc>
            </a:pPr>
            <a:r>
              <a:rPr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练习4：为什么顺风时有时会感觉到无风；有时虽然没有风，但骑在摩托车上却感觉到风很大？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3305" y="1491615"/>
            <a:ext cx="6907530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引导学生利用所学知识解释现象，培养学生从物理走向生活的能力。</a:t>
            </a:r>
          </a:p>
          <a:p>
            <a:pPr algn="l" fontAlgn="auto">
              <a:lnSpc>
                <a:spcPct val="150000"/>
              </a:lnSpc>
            </a:pPr>
            <a:r>
              <a:rPr lang="en-US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在此基础上启发学生说出生活中其他的可用本节知识解释的现象。对于学生的举例教师要给予鼓励。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3305" y="1419860"/>
            <a:ext cx="690753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板块四、</a:t>
            </a:r>
            <a:r>
              <a:rPr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课堂</a:t>
            </a:r>
            <a:r>
              <a:rPr lang="zh-CN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总结</a:t>
            </a:r>
            <a:endParaRPr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　　请学生谈谈这一节课对“运动的描述”有了哪些认识？</a:t>
            </a:r>
          </a:p>
          <a:p>
            <a:pPr algn="l" fontAlgn="auto">
              <a:lnSpc>
                <a:spcPct val="150000"/>
              </a:lnSpc>
            </a:pPr>
            <a:r>
              <a:rPr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</a:t>
            </a:r>
            <a:r>
              <a:rPr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让学生归纳叙述本节的主要内容、判断方法，使学生对本节内容形成知识体系。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1491630"/>
            <a:ext cx="37687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七、板块设计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1497330" y="1009015"/>
            <a:ext cx="6149340" cy="62230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b="1">
                <a:latin typeface="微软雅黑" panose="020B0503020204020204" pitchFamily="34" charset="-122"/>
                <a:ea typeface="微软雅黑" panose="020B0503020204020204" pitchFamily="34" charset="-122"/>
              </a:rPr>
              <a:t>根据</a:t>
            </a:r>
            <a:r>
              <a:rPr 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学生本阶段的特点</a:t>
            </a:r>
            <a:r>
              <a:rPr b="1">
                <a:latin typeface="微软雅黑" panose="020B0503020204020204" pitchFamily="34" charset="-122"/>
                <a:ea typeface="微软雅黑" panose="020B0503020204020204" pitchFamily="34" charset="-122"/>
              </a:rPr>
              <a:t>，本课板书内容简单明了，重难点突出。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575" y="1576070"/>
            <a:ext cx="5276850" cy="199072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3"/>
          <p:cNvSpPr txBox="1"/>
          <p:nvPr/>
        </p:nvSpPr>
        <p:spPr>
          <a:xfrm>
            <a:off x="1708785" y="1954530"/>
            <a:ext cx="6149340" cy="14535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总之，在整个教学过程中，我始终立足让学生在玩中学会，</a:t>
            </a:r>
          </a:p>
          <a:p>
            <a:pPr algn="l"/>
            <a:endParaRPr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在动手中提高技能，学生学得轻松愉快。我将继续努力，让</a:t>
            </a:r>
          </a:p>
          <a:p>
            <a:pPr algn="l"/>
            <a:endParaRPr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</a:t>
            </a:r>
            <a:r>
              <a:rPr lang="zh-CN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语文</a:t>
            </a:r>
            <a:r>
              <a:rPr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课堂教学更高效，更精彩。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5696" y="1635646"/>
            <a:ext cx="37687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八、教学反思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305" y="1564005"/>
            <a:ext cx="6672580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　本节通过让学生观察身边熟悉的现象，探究物理规律，培养了学生的探究精神。活跃了课堂气氛，创造了一个良好的学习场所。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1600" y="771550"/>
            <a:ext cx="7494905" cy="2999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运动的描述</a:t>
            </a:r>
            <a:r>
              <a:rPr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是人教版八年级《物理》第一章</a:t>
            </a:r>
            <a:r>
              <a:rPr 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《机械运动》中的第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节内容。本课教材先介绍了日常生活中常见的运动现象：机器的运转、车辆的行驶、奔流的河水……“瞬息万变的世界里，物质的运动是非常普遍的”，运动是宇宙中普遍的现象，也就是说运动是永恒的。普遍存在的永恒的“运动”中同时存在着“静止”，这个观点是一个重要的科学观点，也是学生建立科学世界观的基础。课程教学皆在培养学生用科学的方法去探究自然、认识自然的能力。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305" y="1564005"/>
            <a:ext cx="667258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　在课堂中教师不再是一个主讲者，而是课堂教学的参与者和组织者，教师和学生一起去感觉、认识、探索、分析、概括，和学生建立起了良好的、平等民主的师生关系。重视了学生间的`交流合作，加强了学生间友好相处的心态。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305" y="1564005"/>
            <a:ext cx="6672580" cy="2999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本次教学</a:t>
            </a:r>
            <a:r>
              <a:rPr lang="zh-CN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亦有其他不足之处：</a:t>
            </a:r>
          </a:p>
          <a:p>
            <a:pPr fontAlgn="auto">
              <a:lnSpc>
                <a:spcPct val="150000"/>
              </a:lnSpc>
            </a:pP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运动和静止的相对性，这个知识点，部分同学能够当堂掌握，对于接受能力差的同学，可能还理解不透，教师应在刻下多辅导，并设计相应的练习进行巩固。</a:t>
            </a:r>
          </a:p>
          <a:p>
            <a:pPr fontAlgn="auto">
              <a:lnSpc>
                <a:spcPct val="150000"/>
              </a:lnSpc>
            </a:pPr>
            <a:r>
              <a:rPr lang="en-US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设计的内容过多，时间把握不到位</a:t>
            </a:r>
            <a:r>
              <a:rPr lang="zh-CN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。</a:t>
            </a:r>
          </a:p>
          <a:p>
            <a:pPr fontAlgn="auto">
              <a:lnSpc>
                <a:spcPct val="150000"/>
              </a:lnSpc>
            </a:pPr>
            <a:r>
              <a:rPr lang="zh-CN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</a:t>
            </a:r>
            <a:r>
              <a:rPr lang="zh-CN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总之，在今后的教学中要不断提高自身的综合教学能力，弥补不足之处，呈现给学生更优质的课堂。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123728" y="2310765"/>
            <a:ext cx="518160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说课完毕，谢谢各位！</a:t>
            </a:r>
          </a:p>
        </p:txBody>
      </p:sp>
      <p:pic>
        <p:nvPicPr>
          <p:cNvPr id="9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2179300" y="11811000"/>
            <a:ext cx="330200" cy="241300"/>
          </a:xfrm>
          <a:prstGeom prst="cube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9632" y="1491630"/>
            <a:ext cx="27838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二、说学情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95486"/>
            <a:ext cx="8138924" cy="3905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</a:t>
            </a:r>
            <a:r>
              <a:rPr sz="2400" b="1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初中生的思维出于形象思维到抽象思维的过渡期</a:t>
            </a:r>
            <a:r>
              <a:rPr 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他们</a:t>
            </a:r>
            <a:r>
              <a:rPr sz="2400" b="1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在日常生活中</a:t>
            </a:r>
            <a:r>
              <a:rPr 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</a:t>
            </a:r>
            <a:r>
              <a:rPr sz="2400" b="1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运动这种现象很熟悉，但运动与静止的相对性，学生很模糊，只知道运动、静止，对于运动与静止只是表面上的了解</a:t>
            </a:r>
            <a:r>
              <a:rPr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r>
              <a:rPr 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学生</a:t>
            </a:r>
            <a:r>
              <a:rPr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从物理学的角度来研究运动，应该说还是初次，探究这方面的知识，能使学生获得科学的观点和方法。这个阶段的学生对自然科学有着浓厚的兴趣，好奇心强，喜欢动手动脑，乐于实验，探究新知。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1563638"/>
            <a:ext cx="3768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三、说教学目标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015" y="1131570"/>
            <a:ext cx="719582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知道参照物的概念。知道物体的运动和静止的相对性。</a:t>
            </a:r>
          </a:p>
          <a:p>
            <a:pPr fontAlgn="auto">
              <a:lnSpc>
                <a:spcPct val="150000"/>
              </a:lnSpc>
            </a:pPr>
            <a:r>
              <a:rPr 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体验物体运动和静止的性对性。</a:t>
            </a:r>
          </a:p>
          <a:p>
            <a:pPr fontAlgn="auto">
              <a:lnSpc>
                <a:spcPct val="150000"/>
              </a:lnSpc>
            </a:pPr>
            <a:r>
              <a:rPr 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认识运动是宇宙中的现象，运动和静止是相对的，建立辩证唯物主义世界观。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1491630"/>
            <a:ext cx="42818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四、说教学重难点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ZmIzNzE0Yzc0OTY0MzY3MmYwNTk1Yzk2YTU4MDQwM2UifQ=="/>
  <p:tag name="ISPRING_RESOURCE_PATHS_HASH_2" val="89d28b1b61d528704b022c788ebf0316741bf7"/>
  <p:tag name="KSO_WPP_MARK_KEY" val="24167d77-6496-45b9-bbef-ec0ca85f3347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1149</Words>
  <PresentationFormat>全屏显示(16:9)</PresentationFormat>
  <Paragraphs>107</Paragraphs>
  <Slides>42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48" baseType="lpstr">
      <vt:lpstr>华文隶书</vt:lpstr>
      <vt:lpstr>楷体</vt:lpstr>
      <vt:lpstr>微软雅黑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2022-09-08T00:14:57Z</cp:lastPrinted>
  <dcterms:created xsi:type="dcterms:W3CDTF">2022-09-08T00:14:57Z</dcterms:created>
  <dcterms:modified xsi:type="dcterms:W3CDTF">2023-08-08T12:53:32Z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