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77" r:id="rId3"/>
    <p:sldId id="256" r:id="rId4"/>
    <p:sldId id="258" r:id="rId5"/>
    <p:sldId id="266" r:id="rId6"/>
    <p:sldId id="267" r:id="rId7"/>
    <p:sldId id="265" r:id="rId8"/>
    <p:sldId id="259" r:id="rId9"/>
    <p:sldId id="260" r:id="rId10"/>
    <p:sldId id="261" r:id="rId11"/>
    <p:sldId id="262" r:id="rId12"/>
    <p:sldId id="263" r:id="rId13"/>
    <p:sldId id="268" r:id="rId14"/>
    <p:sldId id="264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-120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5395E-E713-41BA-91C4-922E128D4CFB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AEA81-710A-43EC-BECF-4BE3580384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602-DDED-433D-B8F3-A8ABEC1485E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D476-AC48-465E-A5EE-82ACC1A9EE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3773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602-DDED-433D-B8F3-A8ABEC1485E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D476-AC48-465E-A5EE-82ACC1A9EE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139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602-DDED-433D-B8F3-A8ABEC1485E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D476-AC48-465E-A5EE-82ACC1A9EE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65939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E633-7622-4057-8663-7BB358B65A0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C9ACE4B2-105E-492D-883F-071863126B6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65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602-DDED-433D-B8F3-A8ABEC1485E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D476-AC48-465E-A5EE-82ACC1A9EE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6601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602-DDED-433D-B8F3-A8ABEC1485E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D476-AC48-465E-A5EE-82ACC1A9EE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18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602-DDED-433D-B8F3-A8ABEC1485E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D476-AC48-465E-A5EE-82ACC1A9EE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453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602-DDED-433D-B8F3-A8ABEC1485E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D476-AC48-465E-A5EE-82ACC1A9EE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2655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602-DDED-433D-B8F3-A8ABEC1485E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D476-AC48-465E-A5EE-82ACC1A9EE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1319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602-DDED-433D-B8F3-A8ABEC1485E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D476-AC48-465E-A5EE-82ACC1A9EE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6823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602-DDED-433D-B8F3-A8ABEC1485E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D476-AC48-465E-A5EE-82ACC1A9EE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8092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602-DDED-433D-B8F3-A8ABEC1485E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D476-AC48-465E-A5EE-82ACC1A9EE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5295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A9602-DDED-433D-B8F3-A8ABEC1485E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9D476-AC48-465E-A5EE-82ACC1A9EE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997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618716_191816419613_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500"/>
            <a:ext cx="12192000" cy="68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032"/>
          <p:cNvSpPr txBox="1">
            <a:spLocks noChangeArrowheads="1"/>
          </p:cNvSpPr>
          <p:nvPr/>
        </p:nvSpPr>
        <p:spPr bwMode="auto">
          <a:xfrm>
            <a:off x="2323841" y="2264121"/>
            <a:ext cx="7544317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1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7200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第九章  压强</a:t>
            </a:r>
            <a:endParaRPr lang="zh-CN" altLang="en-US" sz="7200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37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未命名yey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83" b="5473"/>
          <a:stretch/>
        </p:blipFill>
        <p:spPr bwMode="auto">
          <a:xfrm>
            <a:off x="1232882" y="755807"/>
            <a:ext cx="8606577" cy="489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962141" y="5653825"/>
            <a:ext cx="888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水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55476" y="5640946"/>
            <a:ext cx="1367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盐水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0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884" y="265424"/>
            <a:ext cx="4749269" cy="6260400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40470" y="1825964"/>
            <a:ext cx="661100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P=ρ</a:t>
            </a:r>
            <a:r>
              <a:rPr lang="zh-CN" altLang="en-US" sz="6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液 </a:t>
            </a:r>
            <a:r>
              <a:rPr lang="en-US" altLang="zh-CN" sz="9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r>
              <a:rPr lang="zh-CN" altLang="en-US" sz="6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深度</a:t>
            </a:r>
            <a:endParaRPr lang="zh-CN" altLang="en-US" sz="66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72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889" y="355073"/>
            <a:ext cx="2554597" cy="26652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4858" y="235500"/>
            <a:ext cx="3124935" cy="31682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607" y="3837313"/>
            <a:ext cx="3749042" cy="28639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6343" y="461845"/>
            <a:ext cx="3030364" cy="24517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0221" y="3837313"/>
            <a:ext cx="2932702" cy="25849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1420" y="4414346"/>
            <a:ext cx="2842118" cy="17923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275" b="20811"/>
          <a:stretch/>
        </p:blipFill>
        <p:spPr>
          <a:xfrm>
            <a:off x="8894639" y="1162084"/>
            <a:ext cx="3048899" cy="14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419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5351" y="229415"/>
            <a:ext cx="2027949" cy="29903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670" y="252640"/>
            <a:ext cx="2090048" cy="24890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9563" y="8735"/>
            <a:ext cx="1996026" cy="32371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275" y="3245926"/>
            <a:ext cx="2280405" cy="36382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7111" y="3669722"/>
            <a:ext cx="5798478" cy="30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306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424" y="540914"/>
            <a:ext cx="12024575" cy="591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89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096" y="404139"/>
            <a:ext cx="4722254" cy="46514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708" y="1519707"/>
            <a:ext cx="5349521" cy="339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83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039" y="160616"/>
            <a:ext cx="3314225" cy="661330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84939" y="1334813"/>
            <a:ext cx="88472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FF0000"/>
                </a:solidFill>
              </a:rPr>
              <a:t>气压与高度、沸点的关系：</a:t>
            </a:r>
            <a:endParaRPr lang="en-US" altLang="zh-CN" sz="4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FF0000"/>
                </a:solidFill>
              </a:rPr>
              <a:t>高度越高，气压越大，沸点越低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94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77697"/>
            <a:ext cx="11144182" cy="449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773214" y="199696"/>
            <a:ext cx="3897221" cy="1073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FF0000"/>
                </a:solidFill>
              </a:rPr>
              <a:t>活塞式抽水机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8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3036" y="-104328"/>
            <a:ext cx="6379778" cy="665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421" y="0"/>
            <a:ext cx="4961048" cy="309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421" y="3222697"/>
            <a:ext cx="4961048" cy="332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395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2342" y="575152"/>
            <a:ext cx="4402430" cy="50707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882" y="1057290"/>
            <a:ext cx="4843123" cy="45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32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18631553"/>
              </p:ext>
            </p:extLst>
          </p:nvPr>
        </p:nvGraphicFramePr>
        <p:xfrm>
          <a:off x="435278" y="261871"/>
          <a:ext cx="4060522" cy="2571482"/>
        </p:xfrm>
        <a:graphic>
          <a:graphicData uri="http://schemas.openxmlformats.org/presentationml/2006/ole">
            <p:oleObj spid="_x0000_s2058" r:id="rId3" imgW="3372321" imgH="2981741" progId="PBrush">
              <p:embed/>
            </p:oleObj>
          </a:graphicData>
        </a:graphic>
      </p:graphicFrame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164724" y="2528553"/>
            <a:ext cx="533400" cy="304800"/>
            <a:chOff x="0" y="0"/>
            <a:chExt cx="432" cy="336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432" y="0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0" y="336"/>
              <a:ext cx="43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164724" y="2528553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266682" y="3248696"/>
            <a:ext cx="61818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FF3300"/>
                </a:solidFill>
              </a:rPr>
              <a:t>F</a:t>
            </a:r>
          </a:p>
        </p:txBody>
      </p:sp>
      <p:pic>
        <p:nvPicPr>
          <p:cNvPr id="11" name="Picture 9" descr="1111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6470" y="682582"/>
            <a:ext cx="3362953" cy="24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3"/>
          <p:cNvSpPr>
            <a:spLocks noChangeShapeType="1"/>
          </p:cNvSpPr>
          <p:nvPr/>
        </p:nvSpPr>
        <p:spPr bwMode="auto">
          <a:xfrm rot="5400000">
            <a:off x="7506437" y="164746"/>
            <a:ext cx="1588" cy="2209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 rot="-10800000">
            <a:off x="7926331" y="736245"/>
            <a:ext cx="685800" cy="533400"/>
            <a:chOff x="0" y="0"/>
            <a:chExt cx="432" cy="336"/>
          </a:xfrm>
        </p:grpSpPr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432" y="0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0" y="336"/>
              <a:ext cx="43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173731" y="1269645"/>
            <a:ext cx="99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400">
                <a:solidFill>
                  <a:srgbClr val="FF3300"/>
                </a:solidFill>
              </a:rPr>
              <a:t>F</a:t>
            </a:r>
          </a:p>
        </p:txBody>
      </p:sp>
      <p:sp>
        <p:nvSpPr>
          <p:cNvPr id="17" name="AutoShape 2" descr="白色大理石"/>
          <p:cNvSpPr>
            <a:spLocks noChangeArrowheads="1"/>
          </p:cNvSpPr>
          <p:nvPr/>
        </p:nvSpPr>
        <p:spPr bwMode="auto">
          <a:xfrm>
            <a:off x="3558864" y="3138153"/>
            <a:ext cx="4609755" cy="2534622"/>
          </a:xfrm>
          <a:prstGeom prst="triangle">
            <a:avLst>
              <a:gd name="adj" fmla="val 100000"/>
            </a:avLst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Line 3"/>
          <p:cNvSpPr>
            <a:spLocks noChangeShapeType="1"/>
          </p:cNvSpPr>
          <p:nvPr/>
        </p:nvSpPr>
        <p:spPr bwMode="auto">
          <a:xfrm rot="19814319">
            <a:off x="6098952" y="4410079"/>
            <a:ext cx="38100" cy="1638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9" name="Group 4"/>
          <p:cNvGrpSpPr>
            <a:grpSpLocks/>
          </p:cNvGrpSpPr>
          <p:nvPr/>
        </p:nvGrpSpPr>
        <p:grpSpPr bwMode="auto">
          <a:xfrm rot="-1629169">
            <a:off x="5724302" y="4356104"/>
            <a:ext cx="307975" cy="360363"/>
            <a:chOff x="0" y="0"/>
            <a:chExt cx="432" cy="336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432" y="0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0" y="336"/>
              <a:ext cx="43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470427" y="5543554"/>
            <a:ext cx="121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400">
                <a:solidFill>
                  <a:srgbClr val="FF3300"/>
                </a:solidFill>
              </a:rPr>
              <a:t>F</a:t>
            </a:r>
          </a:p>
        </p:txBody>
      </p:sp>
      <p:sp>
        <p:nvSpPr>
          <p:cNvPr id="23" name="Rectangle 8" descr="栎木"/>
          <p:cNvSpPr>
            <a:spLocks noChangeArrowheads="1"/>
          </p:cNvSpPr>
          <p:nvPr/>
        </p:nvSpPr>
        <p:spPr bwMode="auto">
          <a:xfrm rot="19877098">
            <a:off x="4650133" y="3426327"/>
            <a:ext cx="1512888" cy="1223963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2571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6" grpId="0"/>
      <p:bldP spid="18" grpId="0" animBg="1"/>
      <p:bldP spid="22" grpId="0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526" y="167425"/>
            <a:ext cx="4731023" cy="34464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8767" y="746974"/>
            <a:ext cx="4219441" cy="43249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096" y="4234775"/>
            <a:ext cx="458152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10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1251" y="1829873"/>
            <a:ext cx="5288280" cy="3352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481846" y="1397021"/>
            <a:ext cx="13978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</a:rPr>
              <a:t>上凸下平</a:t>
            </a:r>
          </a:p>
        </p:txBody>
      </p:sp>
    </p:spTree>
    <p:extLst>
      <p:ext uri="{BB962C8B-B14F-4D97-AF65-F5344CB8AC3E}">
        <p14:creationId xmlns:p14="http://schemas.microsoft.com/office/powerpoint/2010/main" xmlns="" val="353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平行四边形 30"/>
          <p:cNvSpPr/>
          <p:nvPr/>
        </p:nvSpPr>
        <p:spPr>
          <a:xfrm>
            <a:off x="1871531" y="548680"/>
            <a:ext cx="9889099" cy="504056"/>
          </a:xfrm>
          <a:prstGeom prst="parallelogram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泪滴形 37"/>
          <p:cNvSpPr/>
          <p:nvPr/>
        </p:nvSpPr>
        <p:spPr>
          <a:xfrm>
            <a:off x="815414" y="260648"/>
            <a:ext cx="1632181" cy="1224136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泪滴形 25"/>
          <p:cNvSpPr/>
          <p:nvPr/>
        </p:nvSpPr>
        <p:spPr>
          <a:xfrm>
            <a:off x="527382" y="260648"/>
            <a:ext cx="1632181" cy="1224136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3" name="泪滴形 22"/>
          <p:cNvSpPr/>
          <p:nvPr/>
        </p:nvSpPr>
        <p:spPr>
          <a:xfrm>
            <a:off x="10896534" y="6021288"/>
            <a:ext cx="768085" cy="576064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4" name="泪滴形 47"/>
          <p:cNvSpPr/>
          <p:nvPr/>
        </p:nvSpPr>
        <p:spPr>
          <a:xfrm>
            <a:off x="10896533" y="6021288"/>
            <a:ext cx="576064" cy="504056"/>
          </a:xfrm>
          <a:custGeom>
            <a:avLst/>
            <a:gdLst/>
            <a:ahLst/>
            <a:cxnLst/>
            <a:rect l="l" t="t" r="r" b="b"/>
            <a:pathLst>
              <a:path w="432048" h="504056">
                <a:moveTo>
                  <a:pt x="288032" y="0"/>
                </a:moveTo>
                <a:lnTo>
                  <a:pt x="432048" y="0"/>
                </a:lnTo>
                <a:lnTo>
                  <a:pt x="432048" y="216024"/>
                </a:lnTo>
                <a:cubicBezTo>
                  <a:pt x="432048" y="375100"/>
                  <a:pt x="303092" y="504056"/>
                  <a:pt x="144016" y="504056"/>
                </a:cubicBezTo>
                <a:lnTo>
                  <a:pt x="93118" y="498925"/>
                </a:lnTo>
                <a:cubicBezTo>
                  <a:pt x="35629" y="446940"/>
                  <a:pt x="0" y="371647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泪滴形 24"/>
          <p:cNvSpPr/>
          <p:nvPr/>
        </p:nvSpPr>
        <p:spPr>
          <a:xfrm>
            <a:off x="10704512" y="5949280"/>
            <a:ext cx="768085" cy="576064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1664619" y="54868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43606" y="529516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</a:rPr>
              <a:t>一、选择题</a:t>
            </a:r>
          </a:p>
        </p:txBody>
      </p:sp>
      <p:sp>
        <p:nvSpPr>
          <p:cNvPr id="37" name="矩形 36"/>
          <p:cNvSpPr/>
          <p:nvPr/>
        </p:nvSpPr>
        <p:spPr>
          <a:xfrm>
            <a:off x="2578445" y="105273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第九章</a:t>
            </a:r>
            <a:endParaRPr lang="zh-CN" altLang="en-US" dirty="0">
              <a:solidFill>
                <a:srgbClr val="33CCCC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34258" y="105273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压强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2221" y="63357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正文</a:t>
            </a:r>
            <a:endParaRPr lang="zh-CN" altLang="en-US" dirty="0">
              <a:solidFill>
                <a:srgbClr val="33CCCC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391477" y="6417332"/>
            <a:ext cx="0" cy="216024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374055" y="633574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测试题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7381" y="1700808"/>
            <a:ext cx="10753195" cy="4320480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2221" y="1700809"/>
            <a:ext cx="107183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1．如图9-1所示，用力将图钉按在墙壁上，下列说法正确的是（　　）。</a:t>
            </a:r>
          </a:p>
          <a:p>
            <a:r>
              <a:rPr sz="2400" dirty="0"/>
              <a:t>A．手指对钉帽的压力小于墙壁对钉尖的压力</a:t>
            </a:r>
          </a:p>
          <a:p>
            <a:r>
              <a:rPr sz="2400" dirty="0"/>
              <a:t>B．手指对钉帽的压力大于钉尖对墙壁的压力</a:t>
            </a:r>
          </a:p>
          <a:p>
            <a:r>
              <a:rPr sz="2400" dirty="0"/>
              <a:t>C．手指对钉帽的压强等于钉尖对墙壁的压强</a:t>
            </a:r>
          </a:p>
          <a:p>
            <a:r>
              <a:rPr sz="2400" dirty="0"/>
              <a:t>D．钉尖对墙壁的压力和墙壁对钉尖的压力是相互作用力</a:t>
            </a:r>
          </a:p>
        </p:txBody>
      </p:sp>
      <p:sp>
        <p:nvSpPr>
          <p:cNvPr id="5" name="矩形 4"/>
          <p:cNvSpPr/>
          <p:nvPr/>
        </p:nvSpPr>
        <p:spPr>
          <a:xfrm>
            <a:off x="2102354" y="2095195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0827" y="4007485"/>
            <a:ext cx="1966807" cy="183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平行四边形 30"/>
          <p:cNvSpPr/>
          <p:nvPr/>
        </p:nvSpPr>
        <p:spPr>
          <a:xfrm>
            <a:off x="1871531" y="548680"/>
            <a:ext cx="9889099" cy="504056"/>
          </a:xfrm>
          <a:prstGeom prst="parallelogram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泪滴形 37"/>
          <p:cNvSpPr/>
          <p:nvPr/>
        </p:nvSpPr>
        <p:spPr>
          <a:xfrm>
            <a:off x="815414" y="260648"/>
            <a:ext cx="1632181" cy="1224136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泪滴形 25"/>
          <p:cNvSpPr/>
          <p:nvPr/>
        </p:nvSpPr>
        <p:spPr>
          <a:xfrm>
            <a:off x="527382" y="260648"/>
            <a:ext cx="1632181" cy="1224136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3" name="泪滴形 22"/>
          <p:cNvSpPr/>
          <p:nvPr/>
        </p:nvSpPr>
        <p:spPr>
          <a:xfrm>
            <a:off x="10896534" y="6021288"/>
            <a:ext cx="768085" cy="576064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4" name="泪滴形 47"/>
          <p:cNvSpPr/>
          <p:nvPr/>
        </p:nvSpPr>
        <p:spPr>
          <a:xfrm>
            <a:off x="10896533" y="6021288"/>
            <a:ext cx="576064" cy="504056"/>
          </a:xfrm>
          <a:custGeom>
            <a:avLst/>
            <a:gdLst/>
            <a:ahLst/>
            <a:cxnLst/>
            <a:rect l="l" t="t" r="r" b="b"/>
            <a:pathLst>
              <a:path w="432048" h="504056">
                <a:moveTo>
                  <a:pt x="288032" y="0"/>
                </a:moveTo>
                <a:lnTo>
                  <a:pt x="432048" y="0"/>
                </a:lnTo>
                <a:lnTo>
                  <a:pt x="432048" y="216024"/>
                </a:lnTo>
                <a:cubicBezTo>
                  <a:pt x="432048" y="375100"/>
                  <a:pt x="303092" y="504056"/>
                  <a:pt x="144016" y="504056"/>
                </a:cubicBezTo>
                <a:lnTo>
                  <a:pt x="93118" y="498925"/>
                </a:lnTo>
                <a:cubicBezTo>
                  <a:pt x="35629" y="446940"/>
                  <a:pt x="0" y="371647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泪滴形 24"/>
          <p:cNvSpPr/>
          <p:nvPr/>
        </p:nvSpPr>
        <p:spPr>
          <a:xfrm>
            <a:off x="10704512" y="5949280"/>
            <a:ext cx="768085" cy="576064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1664619" y="54868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43606" y="529516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</a:rPr>
              <a:t>一、选择题</a:t>
            </a:r>
          </a:p>
        </p:txBody>
      </p:sp>
      <p:sp>
        <p:nvSpPr>
          <p:cNvPr id="37" name="矩形 36"/>
          <p:cNvSpPr/>
          <p:nvPr/>
        </p:nvSpPr>
        <p:spPr>
          <a:xfrm>
            <a:off x="2578445" y="105273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第九章</a:t>
            </a:r>
            <a:endParaRPr lang="zh-CN" altLang="en-US" dirty="0">
              <a:solidFill>
                <a:srgbClr val="33CCCC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34258" y="105273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压强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2221" y="63357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正文</a:t>
            </a:r>
            <a:endParaRPr lang="zh-CN" altLang="en-US" dirty="0">
              <a:solidFill>
                <a:srgbClr val="33CCCC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391477" y="6417332"/>
            <a:ext cx="0" cy="216024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374055" y="633574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测试题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7381" y="1700808"/>
            <a:ext cx="10753195" cy="4320480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44801" y="1689774"/>
            <a:ext cx="10718356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2．下列实例中，其目的是为了减小压强的是（　　）。</a:t>
            </a:r>
          </a:p>
          <a:p>
            <a:r>
              <a:rPr sz="2400" dirty="0"/>
              <a:t>A．破窗锤敲击端做成锥状</a:t>
            </a:r>
          </a:p>
          <a:p>
            <a:r>
              <a:rPr sz="2400" dirty="0"/>
              <a:t>B．篆刻刀的刀口做得很锋利</a:t>
            </a:r>
          </a:p>
          <a:p>
            <a:r>
              <a:rPr sz="2400" dirty="0"/>
              <a:t>C．推土机用宽大履带来支撑</a:t>
            </a:r>
          </a:p>
          <a:p>
            <a:r>
              <a:rPr sz="2400" dirty="0"/>
              <a:t>D．蚊子的口器生长得很尖细</a:t>
            </a:r>
          </a:p>
        </p:txBody>
      </p:sp>
      <p:sp>
        <p:nvSpPr>
          <p:cNvPr id="18" name="矩形 17"/>
          <p:cNvSpPr/>
          <p:nvPr/>
        </p:nvSpPr>
        <p:spPr>
          <a:xfrm>
            <a:off x="9211852" y="1700809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C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平行四边形 30"/>
          <p:cNvSpPr/>
          <p:nvPr/>
        </p:nvSpPr>
        <p:spPr>
          <a:xfrm>
            <a:off x="1871531" y="548680"/>
            <a:ext cx="9889099" cy="504056"/>
          </a:xfrm>
          <a:prstGeom prst="parallelogram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泪滴形 37"/>
          <p:cNvSpPr/>
          <p:nvPr/>
        </p:nvSpPr>
        <p:spPr>
          <a:xfrm>
            <a:off x="815414" y="260648"/>
            <a:ext cx="1632181" cy="1224136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泪滴形 25"/>
          <p:cNvSpPr/>
          <p:nvPr/>
        </p:nvSpPr>
        <p:spPr>
          <a:xfrm>
            <a:off x="527382" y="260648"/>
            <a:ext cx="1632181" cy="1224136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3" name="泪滴形 22"/>
          <p:cNvSpPr/>
          <p:nvPr/>
        </p:nvSpPr>
        <p:spPr>
          <a:xfrm>
            <a:off x="10896534" y="6021288"/>
            <a:ext cx="768085" cy="576064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4" name="泪滴形 47"/>
          <p:cNvSpPr/>
          <p:nvPr/>
        </p:nvSpPr>
        <p:spPr>
          <a:xfrm>
            <a:off x="10896533" y="6021288"/>
            <a:ext cx="576064" cy="504056"/>
          </a:xfrm>
          <a:custGeom>
            <a:avLst/>
            <a:gdLst/>
            <a:ahLst/>
            <a:cxnLst/>
            <a:rect l="l" t="t" r="r" b="b"/>
            <a:pathLst>
              <a:path w="432048" h="504056">
                <a:moveTo>
                  <a:pt x="288032" y="0"/>
                </a:moveTo>
                <a:lnTo>
                  <a:pt x="432048" y="0"/>
                </a:lnTo>
                <a:lnTo>
                  <a:pt x="432048" y="216024"/>
                </a:lnTo>
                <a:cubicBezTo>
                  <a:pt x="432048" y="375100"/>
                  <a:pt x="303092" y="504056"/>
                  <a:pt x="144016" y="504056"/>
                </a:cubicBezTo>
                <a:lnTo>
                  <a:pt x="93118" y="498925"/>
                </a:lnTo>
                <a:cubicBezTo>
                  <a:pt x="35629" y="446940"/>
                  <a:pt x="0" y="371647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泪滴形 24"/>
          <p:cNvSpPr/>
          <p:nvPr/>
        </p:nvSpPr>
        <p:spPr>
          <a:xfrm>
            <a:off x="10704512" y="5949280"/>
            <a:ext cx="768085" cy="576064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1664619" y="54868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43606" y="529516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</a:rPr>
              <a:t>一、选择题</a:t>
            </a:r>
          </a:p>
        </p:txBody>
      </p:sp>
      <p:sp>
        <p:nvSpPr>
          <p:cNvPr id="37" name="矩形 36"/>
          <p:cNvSpPr/>
          <p:nvPr/>
        </p:nvSpPr>
        <p:spPr>
          <a:xfrm>
            <a:off x="2578445" y="105273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第九章</a:t>
            </a:r>
            <a:endParaRPr lang="zh-CN" altLang="en-US" dirty="0">
              <a:solidFill>
                <a:srgbClr val="33CCCC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34258" y="105273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压强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2221" y="63357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正文</a:t>
            </a:r>
            <a:endParaRPr lang="zh-CN" altLang="en-US" dirty="0">
              <a:solidFill>
                <a:srgbClr val="33CCCC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391477" y="6417332"/>
            <a:ext cx="0" cy="216024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374055" y="633574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测试题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7381" y="1700808"/>
            <a:ext cx="10753195" cy="4320480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2221" y="1700808"/>
            <a:ext cx="107183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3．图9-2中，在水平桌面上竖立着三个柱状物甲、乙、丙，它们的高度均为h，均为实心匀质，甲、乙、丙的底面分别是半径为R的圆面、边长为a的正方形、半径为r的圆面。已知：2</a:t>
            </a:r>
            <a:r>
              <a:rPr sz="2400" i="1" dirty="0"/>
              <a:t>R</a:t>
            </a:r>
            <a:r>
              <a:rPr sz="2400" dirty="0"/>
              <a:t>＞</a:t>
            </a:r>
            <a:r>
              <a:rPr sz="2400" i="1" dirty="0"/>
              <a:t>a</a:t>
            </a:r>
            <a:r>
              <a:rPr sz="2400" dirty="0"/>
              <a:t>＞2</a:t>
            </a:r>
            <a:r>
              <a:rPr sz="2400" i="1" dirty="0"/>
              <a:t>r</a:t>
            </a:r>
            <a:r>
              <a:rPr sz="2400" dirty="0"/>
              <a:t>，它们对桌面的压强</a:t>
            </a:r>
            <a:r>
              <a:rPr sz="2400" i="1" dirty="0"/>
              <a:t>p</a:t>
            </a:r>
            <a:r>
              <a:rPr sz="2400" baseline="-25000" dirty="0"/>
              <a:t>甲</a:t>
            </a:r>
            <a:r>
              <a:rPr sz="2400" dirty="0"/>
              <a:t>＝</a:t>
            </a:r>
            <a:r>
              <a:rPr sz="2400" i="1" dirty="0">
                <a:sym typeface="+mn-ea"/>
              </a:rPr>
              <a:t>p</a:t>
            </a:r>
            <a:r>
              <a:rPr sz="2400" baseline="-25000" dirty="0"/>
              <a:t>乙</a:t>
            </a:r>
            <a:r>
              <a:rPr sz="2400" dirty="0"/>
              <a:t>＝</a:t>
            </a:r>
            <a:r>
              <a:rPr sz="2400" i="1" dirty="0">
                <a:sym typeface="+mn-ea"/>
              </a:rPr>
              <a:t>p</a:t>
            </a:r>
            <a:r>
              <a:rPr sz="2400" baseline="-25000" dirty="0"/>
              <a:t>丙</a:t>
            </a:r>
            <a:r>
              <a:rPr sz="2400" dirty="0"/>
              <a:t>，则甲、乙、丙材料的密度比较，正确的是（　　）。</a:t>
            </a:r>
          </a:p>
          <a:p>
            <a:r>
              <a:rPr sz="2400" dirty="0"/>
              <a:t>A．</a:t>
            </a:r>
            <a:r>
              <a:rPr sz="2400" i="1" dirty="0"/>
              <a:t>ρ</a:t>
            </a:r>
            <a:r>
              <a:rPr sz="2400" baseline="-25000" dirty="0"/>
              <a:t>甲</a:t>
            </a:r>
            <a:r>
              <a:rPr sz="2400" dirty="0"/>
              <a:t>＞</a:t>
            </a:r>
            <a:r>
              <a:rPr sz="2400" i="1" dirty="0"/>
              <a:t>ρ</a:t>
            </a:r>
            <a:r>
              <a:rPr sz="2400" baseline="-25000" dirty="0"/>
              <a:t>乙</a:t>
            </a:r>
            <a:r>
              <a:rPr sz="2400" dirty="0"/>
              <a:t>＞</a:t>
            </a:r>
            <a:r>
              <a:rPr sz="2400" i="1" dirty="0"/>
              <a:t>ρ</a:t>
            </a:r>
            <a:r>
              <a:rPr sz="2400" baseline="-25000" dirty="0"/>
              <a:t>丙</a:t>
            </a:r>
          </a:p>
          <a:p>
            <a:r>
              <a:rPr sz="2400" dirty="0"/>
              <a:t>B．</a:t>
            </a:r>
            <a:r>
              <a:rPr sz="2400" i="1" dirty="0">
                <a:sym typeface="+mn-ea"/>
              </a:rPr>
              <a:t>ρ</a:t>
            </a:r>
            <a:r>
              <a:rPr sz="2400" baseline="-25000" dirty="0">
                <a:sym typeface="+mn-ea"/>
              </a:rPr>
              <a:t>甲</a:t>
            </a:r>
            <a:r>
              <a:rPr sz="2400" dirty="0"/>
              <a:t>＝</a:t>
            </a:r>
            <a:r>
              <a:rPr sz="2400" i="1" dirty="0">
                <a:sym typeface="+mn-ea"/>
              </a:rPr>
              <a:t>ρ</a:t>
            </a:r>
            <a:r>
              <a:rPr sz="2400" baseline="-25000" dirty="0">
                <a:sym typeface="+mn-ea"/>
              </a:rPr>
              <a:t>乙</a:t>
            </a:r>
            <a:r>
              <a:rPr sz="2400" dirty="0"/>
              <a:t>＞</a:t>
            </a:r>
            <a:r>
              <a:rPr sz="2400" i="1" dirty="0">
                <a:sym typeface="+mn-ea"/>
              </a:rPr>
              <a:t>ρ</a:t>
            </a:r>
            <a:r>
              <a:rPr sz="2400" baseline="-25000" dirty="0">
                <a:sym typeface="+mn-ea"/>
              </a:rPr>
              <a:t>丙</a:t>
            </a:r>
            <a:endParaRPr sz="2400" dirty="0"/>
          </a:p>
          <a:p>
            <a:r>
              <a:rPr sz="2400" dirty="0"/>
              <a:t>C．</a:t>
            </a:r>
            <a:r>
              <a:rPr sz="2400" i="1" dirty="0">
                <a:sym typeface="+mn-ea"/>
              </a:rPr>
              <a:t>ρ</a:t>
            </a:r>
            <a:r>
              <a:rPr sz="2400" baseline="-25000" dirty="0">
                <a:sym typeface="+mn-ea"/>
              </a:rPr>
              <a:t>甲</a:t>
            </a:r>
            <a:r>
              <a:rPr sz="2400" dirty="0"/>
              <a:t>＜</a:t>
            </a:r>
            <a:r>
              <a:rPr sz="2400" i="1" dirty="0">
                <a:sym typeface="+mn-ea"/>
              </a:rPr>
              <a:t>ρ</a:t>
            </a:r>
            <a:r>
              <a:rPr sz="2400" baseline="-25000" dirty="0">
                <a:sym typeface="+mn-ea"/>
              </a:rPr>
              <a:t>乙</a:t>
            </a:r>
            <a:r>
              <a:rPr sz="2400" dirty="0"/>
              <a:t>＜</a:t>
            </a:r>
            <a:r>
              <a:rPr sz="2400" i="1" dirty="0">
                <a:sym typeface="+mn-ea"/>
              </a:rPr>
              <a:t>ρ</a:t>
            </a:r>
            <a:r>
              <a:rPr sz="2400" baseline="-25000" dirty="0">
                <a:sym typeface="+mn-ea"/>
              </a:rPr>
              <a:t>丙</a:t>
            </a:r>
            <a:endParaRPr sz="2400" dirty="0"/>
          </a:p>
          <a:p>
            <a:r>
              <a:rPr sz="2400" dirty="0"/>
              <a:t>D．</a:t>
            </a:r>
            <a:r>
              <a:rPr sz="2400" i="1" dirty="0">
                <a:sym typeface="+mn-ea"/>
              </a:rPr>
              <a:t>ρ</a:t>
            </a:r>
            <a:r>
              <a:rPr sz="2400" baseline="-25000" dirty="0">
                <a:sym typeface="+mn-ea"/>
              </a:rPr>
              <a:t>甲</a:t>
            </a:r>
            <a:r>
              <a:rPr sz="2400" dirty="0"/>
              <a:t>＝</a:t>
            </a:r>
            <a:r>
              <a:rPr sz="2400" i="1" dirty="0">
                <a:sym typeface="+mn-ea"/>
              </a:rPr>
              <a:t>ρ</a:t>
            </a:r>
            <a:r>
              <a:rPr sz="2400" baseline="-25000" dirty="0">
                <a:sym typeface="+mn-ea"/>
              </a:rPr>
              <a:t>乙</a:t>
            </a:r>
            <a:r>
              <a:rPr sz="2400" dirty="0"/>
              <a:t>＝</a:t>
            </a:r>
            <a:r>
              <a:rPr sz="2400" i="1" dirty="0">
                <a:sym typeface="+mn-ea"/>
              </a:rPr>
              <a:t>ρ</a:t>
            </a:r>
            <a:r>
              <a:rPr sz="2400" baseline="-25000" dirty="0">
                <a:sym typeface="+mn-ea"/>
              </a:rPr>
              <a:t>丙</a:t>
            </a:r>
            <a:endParaRPr sz="2400" dirty="0"/>
          </a:p>
        </p:txBody>
      </p:sp>
      <p:sp>
        <p:nvSpPr>
          <p:cNvPr id="18" name="矩形 17"/>
          <p:cNvSpPr/>
          <p:nvPr/>
        </p:nvSpPr>
        <p:spPr>
          <a:xfrm>
            <a:off x="7858825" y="3178136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D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8707" y="3818256"/>
            <a:ext cx="4152053" cy="191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平行四边形 30"/>
          <p:cNvSpPr/>
          <p:nvPr/>
        </p:nvSpPr>
        <p:spPr>
          <a:xfrm>
            <a:off x="1871531" y="548680"/>
            <a:ext cx="9889099" cy="504056"/>
          </a:xfrm>
          <a:prstGeom prst="parallelogram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泪滴形 37"/>
          <p:cNvSpPr/>
          <p:nvPr/>
        </p:nvSpPr>
        <p:spPr>
          <a:xfrm>
            <a:off x="815414" y="260648"/>
            <a:ext cx="1632181" cy="1224136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泪滴形 25"/>
          <p:cNvSpPr/>
          <p:nvPr/>
        </p:nvSpPr>
        <p:spPr>
          <a:xfrm>
            <a:off x="527382" y="260648"/>
            <a:ext cx="1632181" cy="1224136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3" name="泪滴形 22"/>
          <p:cNvSpPr/>
          <p:nvPr/>
        </p:nvSpPr>
        <p:spPr>
          <a:xfrm>
            <a:off x="10896534" y="6021288"/>
            <a:ext cx="768085" cy="576064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4" name="泪滴形 47"/>
          <p:cNvSpPr/>
          <p:nvPr/>
        </p:nvSpPr>
        <p:spPr>
          <a:xfrm>
            <a:off x="10896533" y="6021288"/>
            <a:ext cx="576064" cy="504056"/>
          </a:xfrm>
          <a:custGeom>
            <a:avLst/>
            <a:gdLst/>
            <a:ahLst/>
            <a:cxnLst/>
            <a:rect l="l" t="t" r="r" b="b"/>
            <a:pathLst>
              <a:path w="432048" h="504056">
                <a:moveTo>
                  <a:pt x="288032" y="0"/>
                </a:moveTo>
                <a:lnTo>
                  <a:pt x="432048" y="0"/>
                </a:lnTo>
                <a:lnTo>
                  <a:pt x="432048" y="216024"/>
                </a:lnTo>
                <a:cubicBezTo>
                  <a:pt x="432048" y="375100"/>
                  <a:pt x="303092" y="504056"/>
                  <a:pt x="144016" y="504056"/>
                </a:cubicBezTo>
                <a:lnTo>
                  <a:pt x="93118" y="498925"/>
                </a:lnTo>
                <a:cubicBezTo>
                  <a:pt x="35629" y="446940"/>
                  <a:pt x="0" y="371647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泪滴形 24"/>
          <p:cNvSpPr/>
          <p:nvPr/>
        </p:nvSpPr>
        <p:spPr>
          <a:xfrm>
            <a:off x="10704512" y="5949280"/>
            <a:ext cx="768085" cy="576064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1664619" y="54868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43606" y="529516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</a:rPr>
              <a:t>一、选择题</a:t>
            </a:r>
          </a:p>
        </p:txBody>
      </p:sp>
      <p:sp>
        <p:nvSpPr>
          <p:cNvPr id="37" name="矩形 36"/>
          <p:cNvSpPr/>
          <p:nvPr/>
        </p:nvSpPr>
        <p:spPr>
          <a:xfrm>
            <a:off x="2578445" y="105273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第九章</a:t>
            </a:r>
            <a:endParaRPr lang="zh-CN" altLang="en-US" dirty="0">
              <a:solidFill>
                <a:srgbClr val="33CCCC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34258" y="105273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压强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2221" y="63357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正文</a:t>
            </a:r>
            <a:endParaRPr lang="zh-CN" altLang="en-US" dirty="0">
              <a:solidFill>
                <a:srgbClr val="33CCCC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391477" y="6417332"/>
            <a:ext cx="0" cy="216024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374055" y="633574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测试题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7381" y="1700808"/>
            <a:ext cx="10753195" cy="4572508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2221" y="1700809"/>
            <a:ext cx="107183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4．实心均匀的正方体静止在水平面上。若在其右侧，按图9-3所示方式，沿竖直方向截去一部分后，则其质量、密度、对水平面的压力和压强四个物理量中，不变的有</a:t>
            </a:r>
            <a:r>
              <a:rPr sz="2400" dirty="0" smtClean="0"/>
              <a:t>（</a:t>
            </a:r>
            <a:r>
              <a:rPr lang="en-US" sz="2400" dirty="0" smtClean="0"/>
              <a:t>   </a:t>
            </a:r>
            <a:r>
              <a:rPr sz="2400" dirty="0" smtClean="0"/>
              <a:t>）。</a:t>
            </a:r>
            <a:endParaRPr sz="2400" dirty="0"/>
          </a:p>
          <a:p>
            <a:r>
              <a:rPr sz="2400" dirty="0"/>
              <a:t>A．一个         B．二个</a:t>
            </a:r>
            <a:r>
              <a:rPr sz="2400" dirty="0">
                <a:sym typeface="+mn-ea"/>
              </a:rPr>
              <a:t>         </a:t>
            </a:r>
            <a:r>
              <a:rPr sz="2400" dirty="0"/>
              <a:t>C．三个</a:t>
            </a:r>
            <a:r>
              <a:rPr sz="2400" dirty="0">
                <a:sym typeface="+mn-ea"/>
              </a:rPr>
              <a:t>         </a:t>
            </a:r>
            <a:r>
              <a:rPr sz="2400" dirty="0"/>
              <a:t>D．四个</a:t>
            </a:r>
          </a:p>
          <a:p>
            <a:r>
              <a:rPr sz="2400" dirty="0"/>
              <a:t>5．如图9-4所示，A、B两长方体置于水平地面上（已知</a:t>
            </a:r>
            <a:r>
              <a:rPr sz="2400" i="1" dirty="0"/>
              <a:t>m</a:t>
            </a:r>
            <a:r>
              <a:rPr sz="2400" baseline="-25000" dirty="0"/>
              <a:t>A</a:t>
            </a:r>
            <a:r>
              <a:rPr sz="2400" dirty="0"/>
              <a:t>＜</a:t>
            </a:r>
            <a:r>
              <a:rPr sz="2400" i="1" dirty="0">
                <a:sym typeface="+mn-ea"/>
              </a:rPr>
              <a:t>m</a:t>
            </a:r>
            <a:r>
              <a:rPr sz="2400" baseline="-25000" dirty="0"/>
              <a:t>B</a:t>
            </a:r>
            <a:r>
              <a:rPr sz="2400" dirty="0"/>
              <a:t>、</a:t>
            </a:r>
            <a:r>
              <a:rPr sz="2400" i="1" dirty="0"/>
              <a:t>S</a:t>
            </a:r>
            <a:r>
              <a:rPr sz="2400" baseline="-25000" dirty="0"/>
              <a:t>A</a:t>
            </a:r>
            <a:r>
              <a:rPr sz="2400" dirty="0"/>
              <a:t>＞</a:t>
            </a:r>
            <a:r>
              <a:rPr sz="2400" i="1" dirty="0">
                <a:sym typeface="+mn-ea"/>
              </a:rPr>
              <a:t>S</a:t>
            </a:r>
            <a:r>
              <a:rPr sz="2400" baseline="-25000" dirty="0"/>
              <a:t>B</a:t>
            </a:r>
            <a:r>
              <a:rPr sz="2400" dirty="0"/>
              <a:t>、</a:t>
            </a:r>
            <a:r>
              <a:rPr sz="2400" i="1" dirty="0"/>
              <a:t>h</a:t>
            </a:r>
            <a:r>
              <a:rPr sz="2400" baseline="-25000" dirty="0"/>
              <a:t>A</a:t>
            </a:r>
            <a:r>
              <a:rPr sz="2400" dirty="0"/>
              <a:t>＝</a:t>
            </a:r>
            <a:r>
              <a:rPr sz="2400" i="1" dirty="0">
                <a:sym typeface="+mn-ea"/>
              </a:rPr>
              <a:t>h</a:t>
            </a:r>
            <a:r>
              <a:rPr sz="2400" baseline="-25000" dirty="0">
                <a:sym typeface="+mn-ea"/>
              </a:rPr>
              <a:t>B</a:t>
            </a:r>
            <a:r>
              <a:rPr sz="2400" dirty="0"/>
              <a:t>），</a:t>
            </a:r>
            <a:r>
              <a:rPr sz="2400" dirty="0" err="1"/>
              <a:t>将两物体水平截去相同高度，剩余部分对地面的压强</a:t>
            </a:r>
            <a:r>
              <a:rPr sz="2400" i="1" dirty="0" err="1"/>
              <a:t>p</a:t>
            </a:r>
            <a:r>
              <a:rPr sz="2400" baseline="-25000" dirty="0" err="1"/>
              <a:t>A</a:t>
            </a:r>
            <a:r>
              <a:rPr sz="2400" dirty="0" err="1"/>
              <a:t>、</a:t>
            </a:r>
            <a:r>
              <a:rPr sz="2400" i="1" dirty="0" err="1"/>
              <a:t>p</a:t>
            </a:r>
            <a:r>
              <a:rPr sz="2400" baseline="-25000" dirty="0" err="1"/>
              <a:t>B</a:t>
            </a:r>
            <a:r>
              <a:rPr sz="2400" dirty="0" err="1"/>
              <a:t>和压力</a:t>
            </a:r>
            <a:r>
              <a:rPr sz="2400" i="1" dirty="0" err="1"/>
              <a:t>F</a:t>
            </a:r>
            <a:r>
              <a:rPr sz="2400" baseline="-25000" dirty="0" err="1"/>
              <a:t>A</a:t>
            </a:r>
            <a:r>
              <a:rPr sz="2400" dirty="0" err="1"/>
              <a:t>、</a:t>
            </a:r>
            <a:r>
              <a:rPr sz="2400" i="1" dirty="0" err="1"/>
              <a:t>F</a:t>
            </a:r>
            <a:r>
              <a:rPr sz="2400" baseline="-25000" dirty="0" err="1"/>
              <a:t>B</a:t>
            </a:r>
            <a:r>
              <a:rPr sz="2400" dirty="0" err="1" smtClean="0"/>
              <a:t>的关系为</a:t>
            </a:r>
            <a:endParaRPr lang="en-US" sz="2400" dirty="0" smtClean="0"/>
          </a:p>
          <a:p>
            <a:r>
              <a:rPr sz="2400" dirty="0" smtClean="0"/>
              <a:t>（   </a:t>
            </a:r>
            <a:r>
              <a:rPr sz="2400" dirty="0"/>
              <a:t>　）。</a:t>
            </a:r>
          </a:p>
          <a:p>
            <a:r>
              <a:rPr sz="2400" dirty="0"/>
              <a:t>A．</a:t>
            </a:r>
            <a:r>
              <a:rPr sz="2400" i="1" dirty="0"/>
              <a:t>p</a:t>
            </a:r>
            <a:r>
              <a:rPr sz="2400" baseline="-25000" dirty="0"/>
              <a:t>A</a:t>
            </a:r>
            <a:r>
              <a:rPr sz="2400" dirty="0"/>
              <a:t>＜</a:t>
            </a:r>
            <a:r>
              <a:rPr sz="2400" i="1" dirty="0"/>
              <a:t>p</a:t>
            </a:r>
            <a:r>
              <a:rPr sz="2400" baseline="-25000" dirty="0"/>
              <a:t>B</a:t>
            </a:r>
            <a:r>
              <a:rPr sz="2400" dirty="0"/>
              <a:t>，</a:t>
            </a:r>
            <a:r>
              <a:rPr sz="2400" i="1" dirty="0"/>
              <a:t>F</a:t>
            </a:r>
            <a:r>
              <a:rPr sz="2400" baseline="-25000" dirty="0"/>
              <a:t>A</a:t>
            </a:r>
            <a:r>
              <a:rPr sz="2400" dirty="0"/>
              <a:t>＝</a:t>
            </a:r>
            <a:r>
              <a:rPr sz="2400" i="1" dirty="0"/>
              <a:t>F</a:t>
            </a:r>
            <a:r>
              <a:rPr sz="2400" baseline="-25000" dirty="0"/>
              <a:t>B</a:t>
            </a:r>
          </a:p>
          <a:p>
            <a:r>
              <a:rPr sz="2400" dirty="0"/>
              <a:t>B．</a:t>
            </a:r>
            <a:r>
              <a:rPr sz="2400" i="1" dirty="0">
                <a:sym typeface="+mn-ea"/>
              </a:rPr>
              <a:t>p</a:t>
            </a:r>
            <a:r>
              <a:rPr sz="2400" baseline="-25000" dirty="0">
                <a:sym typeface="+mn-ea"/>
              </a:rPr>
              <a:t>A</a:t>
            </a:r>
            <a:r>
              <a:rPr sz="2400" dirty="0"/>
              <a:t>＜</a:t>
            </a:r>
            <a:r>
              <a:rPr sz="2400" i="1" dirty="0">
                <a:sym typeface="+mn-ea"/>
              </a:rPr>
              <a:t>p</a:t>
            </a:r>
            <a:r>
              <a:rPr sz="2400" baseline="-25000" dirty="0">
                <a:sym typeface="+mn-ea"/>
              </a:rPr>
              <a:t>B</a:t>
            </a:r>
            <a:r>
              <a:rPr sz="2400" dirty="0"/>
              <a:t>，</a:t>
            </a:r>
            <a:r>
              <a:rPr sz="2400" i="1" dirty="0">
                <a:sym typeface="+mn-ea"/>
              </a:rPr>
              <a:t>F</a:t>
            </a:r>
            <a:r>
              <a:rPr sz="2400" baseline="-25000" dirty="0">
                <a:sym typeface="+mn-ea"/>
              </a:rPr>
              <a:t>A</a:t>
            </a:r>
            <a:r>
              <a:rPr sz="2400" dirty="0"/>
              <a:t>＜</a:t>
            </a:r>
            <a:r>
              <a:rPr sz="2400" i="1" dirty="0">
                <a:sym typeface="+mn-ea"/>
              </a:rPr>
              <a:t>F</a:t>
            </a:r>
            <a:r>
              <a:rPr sz="2400" baseline="-25000" dirty="0">
                <a:sym typeface="+mn-ea"/>
              </a:rPr>
              <a:t>B</a:t>
            </a:r>
            <a:endParaRPr sz="2400" dirty="0"/>
          </a:p>
          <a:p>
            <a:r>
              <a:rPr sz="2400" dirty="0"/>
              <a:t>C．</a:t>
            </a:r>
            <a:r>
              <a:rPr sz="2400" i="1" dirty="0">
                <a:sym typeface="+mn-ea"/>
              </a:rPr>
              <a:t>p</a:t>
            </a:r>
            <a:r>
              <a:rPr sz="2400" baseline="-25000" dirty="0">
                <a:sym typeface="+mn-ea"/>
              </a:rPr>
              <a:t>A</a:t>
            </a:r>
            <a:r>
              <a:rPr sz="2400" dirty="0"/>
              <a:t>＞</a:t>
            </a:r>
            <a:r>
              <a:rPr sz="2400" i="1" dirty="0">
                <a:sym typeface="+mn-ea"/>
              </a:rPr>
              <a:t>p</a:t>
            </a:r>
            <a:r>
              <a:rPr sz="2400" baseline="-25000" dirty="0">
                <a:sym typeface="+mn-ea"/>
              </a:rPr>
              <a:t>B</a:t>
            </a:r>
            <a:r>
              <a:rPr sz="2400" dirty="0"/>
              <a:t>，</a:t>
            </a:r>
            <a:r>
              <a:rPr sz="2400" i="1" dirty="0">
                <a:sym typeface="+mn-ea"/>
              </a:rPr>
              <a:t>F</a:t>
            </a:r>
            <a:r>
              <a:rPr sz="2400" baseline="-25000" dirty="0">
                <a:sym typeface="+mn-ea"/>
              </a:rPr>
              <a:t>A</a:t>
            </a:r>
            <a:r>
              <a:rPr sz="2400" dirty="0"/>
              <a:t>＝</a:t>
            </a:r>
            <a:r>
              <a:rPr sz="2400" i="1" dirty="0">
                <a:sym typeface="+mn-ea"/>
              </a:rPr>
              <a:t>F</a:t>
            </a:r>
            <a:r>
              <a:rPr sz="2400" baseline="-25000" dirty="0">
                <a:sym typeface="+mn-ea"/>
              </a:rPr>
              <a:t>B</a:t>
            </a:r>
            <a:endParaRPr sz="2400" dirty="0"/>
          </a:p>
          <a:p>
            <a:r>
              <a:rPr sz="2400" dirty="0"/>
              <a:t>D．</a:t>
            </a:r>
            <a:r>
              <a:rPr sz="2400" i="1" dirty="0">
                <a:sym typeface="+mn-ea"/>
              </a:rPr>
              <a:t>p</a:t>
            </a:r>
            <a:r>
              <a:rPr sz="2400" baseline="-25000" dirty="0">
                <a:sym typeface="+mn-ea"/>
              </a:rPr>
              <a:t>A</a:t>
            </a:r>
            <a:r>
              <a:rPr sz="2400" dirty="0"/>
              <a:t>＞</a:t>
            </a:r>
            <a:r>
              <a:rPr sz="2400" i="1" dirty="0">
                <a:sym typeface="+mn-ea"/>
              </a:rPr>
              <a:t>p</a:t>
            </a:r>
            <a:r>
              <a:rPr sz="2400" baseline="-25000" dirty="0">
                <a:sym typeface="+mn-ea"/>
              </a:rPr>
              <a:t>B</a:t>
            </a:r>
            <a:r>
              <a:rPr sz="2400" dirty="0"/>
              <a:t>，</a:t>
            </a:r>
            <a:r>
              <a:rPr sz="2400" i="1" dirty="0">
                <a:sym typeface="+mn-ea"/>
              </a:rPr>
              <a:t>F</a:t>
            </a:r>
            <a:r>
              <a:rPr sz="2400" baseline="-25000" dirty="0">
                <a:sym typeface="+mn-ea"/>
              </a:rPr>
              <a:t>A</a:t>
            </a:r>
            <a:r>
              <a:rPr sz="2400" dirty="0"/>
              <a:t>＞</a:t>
            </a:r>
            <a:r>
              <a:rPr sz="2400" i="1" dirty="0">
                <a:sym typeface="+mn-ea"/>
              </a:rPr>
              <a:t>F</a:t>
            </a:r>
            <a:r>
              <a:rPr sz="2400" baseline="-25000" dirty="0">
                <a:sym typeface="+mn-ea"/>
              </a:rPr>
              <a:t>B</a:t>
            </a:r>
            <a:endParaRPr sz="2400" dirty="0"/>
          </a:p>
        </p:txBody>
      </p:sp>
      <p:sp>
        <p:nvSpPr>
          <p:cNvPr id="18" name="矩形 17"/>
          <p:cNvSpPr/>
          <p:nvPr/>
        </p:nvSpPr>
        <p:spPr>
          <a:xfrm>
            <a:off x="9984707" y="2433119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82749" y="4300464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B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5507" y="4992370"/>
            <a:ext cx="2628900" cy="1028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0767" y="4682491"/>
            <a:ext cx="2019300" cy="140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平行四边形 30"/>
          <p:cNvSpPr/>
          <p:nvPr/>
        </p:nvSpPr>
        <p:spPr>
          <a:xfrm>
            <a:off x="1871531" y="548680"/>
            <a:ext cx="9889099" cy="504056"/>
          </a:xfrm>
          <a:prstGeom prst="parallelogram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泪滴形 37"/>
          <p:cNvSpPr/>
          <p:nvPr/>
        </p:nvSpPr>
        <p:spPr>
          <a:xfrm>
            <a:off x="815414" y="260648"/>
            <a:ext cx="1632181" cy="1224136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泪滴形 25"/>
          <p:cNvSpPr/>
          <p:nvPr/>
        </p:nvSpPr>
        <p:spPr>
          <a:xfrm>
            <a:off x="527382" y="260648"/>
            <a:ext cx="1632181" cy="1224136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3" name="泪滴形 22"/>
          <p:cNvSpPr/>
          <p:nvPr/>
        </p:nvSpPr>
        <p:spPr>
          <a:xfrm>
            <a:off x="10896534" y="6021288"/>
            <a:ext cx="768085" cy="576064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4" name="泪滴形 47"/>
          <p:cNvSpPr/>
          <p:nvPr/>
        </p:nvSpPr>
        <p:spPr>
          <a:xfrm>
            <a:off x="10896533" y="6021288"/>
            <a:ext cx="576064" cy="504056"/>
          </a:xfrm>
          <a:custGeom>
            <a:avLst/>
            <a:gdLst/>
            <a:ahLst/>
            <a:cxnLst/>
            <a:rect l="l" t="t" r="r" b="b"/>
            <a:pathLst>
              <a:path w="432048" h="504056">
                <a:moveTo>
                  <a:pt x="288032" y="0"/>
                </a:moveTo>
                <a:lnTo>
                  <a:pt x="432048" y="0"/>
                </a:lnTo>
                <a:lnTo>
                  <a:pt x="432048" y="216024"/>
                </a:lnTo>
                <a:cubicBezTo>
                  <a:pt x="432048" y="375100"/>
                  <a:pt x="303092" y="504056"/>
                  <a:pt x="144016" y="504056"/>
                </a:cubicBezTo>
                <a:lnTo>
                  <a:pt x="93118" y="498925"/>
                </a:lnTo>
                <a:cubicBezTo>
                  <a:pt x="35629" y="446940"/>
                  <a:pt x="0" y="371647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泪滴形 24"/>
          <p:cNvSpPr/>
          <p:nvPr/>
        </p:nvSpPr>
        <p:spPr>
          <a:xfrm>
            <a:off x="10704512" y="5949280"/>
            <a:ext cx="768085" cy="576064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1664619" y="54868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43606" y="529516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</a:rPr>
              <a:t>一、选择题</a:t>
            </a:r>
          </a:p>
        </p:txBody>
      </p:sp>
      <p:sp>
        <p:nvSpPr>
          <p:cNvPr id="37" name="矩形 36"/>
          <p:cNvSpPr/>
          <p:nvPr/>
        </p:nvSpPr>
        <p:spPr>
          <a:xfrm>
            <a:off x="2578445" y="105273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第九章</a:t>
            </a:r>
            <a:endParaRPr lang="zh-CN" altLang="en-US" dirty="0">
              <a:solidFill>
                <a:srgbClr val="33CCCC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34258" y="105273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压强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2221" y="63357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正文</a:t>
            </a:r>
            <a:endParaRPr lang="zh-CN" altLang="en-US" dirty="0">
              <a:solidFill>
                <a:srgbClr val="33CCCC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391477" y="6417332"/>
            <a:ext cx="0" cy="216024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374055" y="633574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测试题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7381" y="1700808"/>
            <a:ext cx="10753195" cy="4572508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3067" y="1761768"/>
            <a:ext cx="107183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6．在探究实践创新大赛中，小明同学展示了他的“液体压强演示仪”，其主要部件是一根两端开口且用橡皮膜扎紧的玻璃管（图9-5甲），将此装置放于水中，通过橡皮膜的凹凸程度变化，探究液体压强规律。图9-5乙描述的几种橡皮膜的变化情况，其中正确的是（　　）。</a:t>
            </a:r>
          </a:p>
        </p:txBody>
      </p:sp>
      <p:sp>
        <p:nvSpPr>
          <p:cNvPr id="18" name="矩形 17"/>
          <p:cNvSpPr/>
          <p:nvPr/>
        </p:nvSpPr>
        <p:spPr>
          <a:xfrm>
            <a:off x="6571394" y="3234775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4094" y="3700145"/>
            <a:ext cx="8586047" cy="2249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平行四边形 30"/>
          <p:cNvSpPr/>
          <p:nvPr/>
        </p:nvSpPr>
        <p:spPr>
          <a:xfrm>
            <a:off x="1871531" y="548680"/>
            <a:ext cx="9889099" cy="504056"/>
          </a:xfrm>
          <a:prstGeom prst="parallelogram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泪滴形 37"/>
          <p:cNvSpPr/>
          <p:nvPr/>
        </p:nvSpPr>
        <p:spPr>
          <a:xfrm>
            <a:off x="815414" y="260648"/>
            <a:ext cx="1632181" cy="1224136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泪滴形 25"/>
          <p:cNvSpPr/>
          <p:nvPr/>
        </p:nvSpPr>
        <p:spPr>
          <a:xfrm>
            <a:off x="527382" y="260648"/>
            <a:ext cx="1632181" cy="1224136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3" name="泪滴形 22"/>
          <p:cNvSpPr/>
          <p:nvPr/>
        </p:nvSpPr>
        <p:spPr>
          <a:xfrm>
            <a:off x="10896534" y="6021288"/>
            <a:ext cx="768085" cy="576064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4" name="泪滴形 47"/>
          <p:cNvSpPr/>
          <p:nvPr/>
        </p:nvSpPr>
        <p:spPr>
          <a:xfrm>
            <a:off x="10896533" y="6021288"/>
            <a:ext cx="576064" cy="504056"/>
          </a:xfrm>
          <a:custGeom>
            <a:avLst/>
            <a:gdLst/>
            <a:ahLst/>
            <a:cxnLst/>
            <a:rect l="l" t="t" r="r" b="b"/>
            <a:pathLst>
              <a:path w="432048" h="504056">
                <a:moveTo>
                  <a:pt x="288032" y="0"/>
                </a:moveTo>
                <a:lnTo>
                  <a:pt x="432048" y="0"/>
                </a:lnTo>
                <a:lnTo>
                  <a:pt x="432048" y="216024"/>
                </a:lnTo>
                <a:cubicBezTo>
                  <a:pt x="432048" y="375100"/>
                  <a:pt x="303092" y="504056"/>
                  <a:pt x="144016" y="504056"/>
                </a:cubicBezTo>
                <a:lnTo>
                  <a:pt x="93118" y="498925"/>
                </a:lnTo>
                <a:cubicBezTo>
                  <a:pt x="35629" y="446940"/>
                  <a:pt x="0" y="371647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泪滴形 24"/>
          <p:cNvSpPr/>
          <p:nvPr/>
        </p:nvSpPr>
        <p:spPr>
          <a:xfrm>
            <a:off x="10704512" y="5949280"/>
            <a:ext cx="768085" cy="576064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1664619" y="54868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43606" y="529516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</a:rPr>
              <a:t>一、选择题</a:t>
            </a:r>
          </a:p>
        </p:txBody>
      </p:sp>
      <p:sp>
        <p:nvSpPr>
          <p:cNvPr id="37" name="矩形 36"/>
          <p:cNvSpPr/>
          <p:nvPr/>
        </p:nvSpPr>
        <p:spPr>
          <a:xfrm>
            <a:off x="2578445" y="105273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第九章</a:t>
            </a:r>
            <a:endParaRPr lang="zh-CN" altLang="en-US" dirty="0">
              <a:solidFill>
                <a:srgbClr val="33CCCC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34258" y="105273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压强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2221" y="63357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正文</a:t>
            </a:r>
            <a:endParaRPr lang="zh-CN" altLang="en-US" dirty="0">
              <a:solidFill>
                <a:srgbClr val="33CCCC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391477" y="6417332"/>
            <a:ext cx="0" cy="216024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374055" y="633574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测试题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7381" y="1700808"/>
            <a:ext cx="10753195" cy="4572508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2221" y="1700809"/>
            <a:ext cx="107183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7．如图9-6所示，玻璃器皿空着时，侧面三个完全相同孔的橡皮膜都是平整的。当器皿加入水后，不同孔处的橡皮膜凸出程度却不相同。根据这一现象同学们提出的下列科学问题中，最有探究价值且易于探究的是（　　）。</a:t>
            </a:r>
          </a:p>
          <a:p>
            <a:r>
              <a:rPr sz="2400" dirty="0" err="1"/>
              <a:t>A．液体的压强是否与液体的密度有关</a:t>
            </a:r>
            <a:endParaRPr sz="2400" dirty="0"/>
          </a:p>
          <a:p>
            <a:r>
              <a:rPr sz="2400" dirty="0" err="1"/>
              <a:t>B．液体的压强是否与容器的形状有关</a:t>
            </a:r>
            <a:endParaRPr sz="2400" dirty="0"/>
          </a:p>
          <a:p>
            <a:r>
              <a:rPr sz="2400" dirty="0" err="1"/>
              <a:t>C．液体的压强是否与液体的深度有关</a:t>
            </a:r>
            <a:endParaRPr sz="2400" dirty="0"/>
          </a:p>
          <a:p>
            <a:r>
              <a:rPr sz="2400" dirty="0" err="1"/>
              <a:t>D．液体的压强与哪些因素有关</a:t>
            </a:r>
            <a:endParaRPr sz="2400" dirty="0"/>
          </a:p>
        </p:txBody>
      </p:sp>
      <p:sp>
        <p:nvSpPr>
          <p:cNvPr id="18" name="矩形 17"/>
          <p:cNvSpPr/>
          <p:nvPr/>
        </p:nvSpPr>
        <p:spPr>
          <a:xfrm>
            <a:off x="8629227" y="2777690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9227" y="3642996"/>
            <a:ext cx="1601047" cy="210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平行四边形 30"/>
          <p:cNvSpPr/>
          <p:nvPr/>
        </p:nvSpPr>
        <p:spPr>
          <a:xfrm>
            <a:off x="1871531" y="548680"/>
            <a:ext cx="9889099" cy="504056"/>
          </a:xfrm>
          <a:prstGeom prst="parallelogram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泪滴形 37"/>
          <p:cNvSpPr/>
          <p:nvPr/>
        </p:nvSpPr>
        <p:spPr>
          <a:xfrm>
            <a:off x="815414" y="260648"/>
            <a:ext cx="1632181" cy="1224136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泪滴形 25"/>
          <p:cNvSpPr/>
          <p:nvPr/>
        </p:nvSpPr>
        <p:spPr>
          <a:xfrm>
            <a:off x="527382" y="260648"/>
            <a:ext cx="1632181" cy="1224136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3" name="泪滴形 22"/>
          <p:cNvSpPr/>
          <p:nvPr/>
        </p:nvSpPr>
        <p:spPr>
          <a:xfrm>
            <a:off x="10896534" y="6021288"/>
            <a:ext cx="768085" cy="576064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4" name="泪滴形 47"/>
          <p:cNvSpPr/>
          <p:nvPr/>
        </p:nvSpPr>
        <p:spPr>
          <a:xfrm>
            <a:off x="10896533" y="6021288"/>
            <a:ext cx="576064" cy="504056"/>
          </a:xfrm>
          <a:custGeom>
            <a:avLst/>
            <a:gdLst/>
            <a:ahLst/>
            <a:cxnLst/>
            <a:rect l="l" t="t" r="r" b="b"/>
            <a:pathLst>
              <a:path w="432048" h="504056">
                <a:moveTo>
                  <a:pt x="288032" y="0"/>
                </a:moveTo>
                <a:lnTo>
                  <a:pt x="432048" y="0"/>
                </a:lnTo>
                <a:lnTo>
                  <a:pt x="432048" y="216024"/>
                </a:lnTo>
                <a:cubicBezTo>
                  <a:pt x="432048" y="375100"/>
                  <a:pt x="303092" y="504056"/>
                  <a:pt x="144016" y="504056"/>
                </a:cubicBezTo>
                <a:lnTo>
                  <a:pt x="93118" y="498925"/>
                </a:lnTo>
                <a:cubicBezTo>
                  <a:pt x="35629" y="446940"/>
                  <a:pt x="0" y="371647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泪滴形 24"/>
          <p:cNvSpPr/>
          <p:nvPr/>
        </p:nvSpPr>
        <p:spPr>
          <a:xfrm>
            <a:off x="10704512" y="5949280"/>
            <a:ext cx="768085" cy="576064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1664619" y="54868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43606" y="529516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</a:rPr>
              <a:t>一、选择题</a:t>
            </a:r>
          </a:p>
        </p:txBody>
      </p:sp>
      <p:sp>
        <p:nvSpPr>
          <p:cNvPr id="37" name="矩形 36"/>
          <p:cNvSpPr/>
          <p:nvPr/>
        </p:nvSpPr>
        <p:spPr>
          <a:xfrm>
            <a:off x="2578445" y="105273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第九章</a:t>
            </a:r>
            <a:endParaRPr lang="zh-CN" altLang="en-US" dirty="0">
              <a:solidFill>
                <a:srgbClr val="33CCCC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34258" y="105273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压强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2221" y="63357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正文</a:t>
            </a:r>
            <a:endParaRPr lang="zh-CN" altLang="en-US" dirty="0">
              <a:solidFill>
                <a:srgbClr val="33CCCC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391477" y="6417332"/>
            <a:ext cx="0" cy="216024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374055" y="633574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测试题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7381" y="1700808"/>
            <a:ext cx="10753195" cy="4572508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2221" y="1700808"/>
            <a:ext cx="107183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8．图9-7中实例说法不正确的是（　　）。</a:t>
            </a:r>
          </a:p>
          <a:p>
            <a:r>
              <a:rPr sz="2400" dirty="0"/>
              <a:t>A．图9-7甲：吸饮料时，是利用大气压强将饮料压入管内进入嘴里</a:t>
            </a:r>
          </a:p>
          <a:p>
            <a:r>
              <a:rPr sz="2400" dirty="0"/>
              <a:t>B．图9-7乙：船闸是利用连</a:t>
            </a:r>
          </a:p>
          <a:p>
            <a:r>
              <a:rPr sz="2400" dirty="0"/>
              <a:t>通器的原理</a:t>
            </a:r>
          </a:p>
          <a:p>
            <a:r>
              <a:rPr sz="2400" dirty="0"/>
              <a:t>C．图9-7丙：小球被弹簧弹</a:t>
            </a:r>
          </a:p>
          <a:p>
            <a:r>
              <a:rPr sz="2400" dirty="0"/>
              <a:t>出后，在水平方向上运动时</a:t>
            </a:r>
          </a:p>
          <a:p>
            <a:r>
              <a:rPr sz="2400" dirty="0"/>
              <a:t>受到弹力和摩擦力的作用</a:t>
            </a:r>
          </a:p>
          <a:p>
            <a:r>
              <a:rPr sz="2400" dirty="0"/>
              <a:t>D．图9-7丁：河边刚洗澡上</a:t>
            </a:r>
          </a:p>
          <a:p>
            <a:r>
              <a:rPr sz="2400" dirty="0"/>
              <a:t>岸的人会感觉到凉爽是因为</a:t>
            </a:r>
          </a:p>
          <a:p>
            <a:r>
              <a:rPr sz="2400" dirty="0"/>
              <a:t>水蒸发吸热致冷</a:t>
            </a:r>
          </a:p>
        </p:txBody>
      </p:sp>
      <p:sp>
        <p:nvSpPr>
          <p:cNvPr id="18" name="矩形 17"/>
          <p:cNvSpPr/>
          <p:nvPr/>
        </p:nvSpPr>
        <p:spPr>
          <a:xfrm>
            <a:off x="6986177" y="1700500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C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6367" y="2661286"/>
            <a:ext cx="4925907" cy="3359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平行四边形 30"/>
          <p:cNvSpPr/>
          <p:nvPr/>
        </p:nvSpPr>
        <p:spPr>
          <a:xfrm>
            <a:off x="1871531" y="548680"/>
            <a:ext cx="9889099" cy="504056"/>
          </a:xfrm>
          <a:prstGeom prst="parallelogram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泪滴形 37"/>
          <p:cNvSpPr/>
          <p:nvPr/>
        </p:nvSpPr>
        <p:spPr>
          <a:xfrm>
            <a:off x="815414" y="260648"/>
            <a:ext cx="1632181" cy="1224136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泪滴形 25"/>
          <p:cNvSpPr/>
          <p:nvPr/>
        </p:nvSpPr>
        <p:spPr>
          <a:xfrm>
            <a:off x="527382" y="260648"/>
            <a:ext cx="1632181" cy="1224136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3" name="泪滴形 22"/>
          <p:cNvSpPr/>
          <p:nvPr/>
        </p:nvSpPr>
        <p:spPr>
          <a:xfrm>
            <a:off x="10896534" y="6021288"/>
            <a:ext cx="768085" cy="576064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4" name="泪滴形 47"/>
          <p:cNvSpPr/>
          <p:nvPr/>
        </p:nvSpPr>
        <p:spPr>
          <a:xfrm>
            <a:off x="10896533" y="6021288"/>
            <a:ext cx="576064" cy="504056"/>
          </a:xfrm>
          <a:custGeom>
            <a:avLst/>
            <a:gdLst/>
            <a:ahLst/>
            <a:cxnLst/>
            <a:rect l="l" t="t" r="r" b="b"/>
            <a:pathLst>
              <a:path w="432048" h="504056">
                <a:moveTo>
                  <a:pt x="288032" y="0"/>
                </a:moveTo>
                <a:lnTo>
                  <a:pt x="432048" y="0"/>
                </a:lnTo>
                <a:lnTo>
                  <a:pt x="432048" y="216024"/>
                </a:lnTo>
                <a:cubicBezTo>
                  <a:pt x="432048" y="375100"/>
                  <a:pt x="303092" y="504056"/>
                  <a:pt x="144016" y="504056"/>
                </a:cubicBezTo>
                <a:lnTo>
                  <a:pt x="93118" y="498925"/>
                </a:lnTo>
                <a:cubicBezTo>
                  <a:pt x="35629" y="446940"/>
                  <a:pt x="0" y="371647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泪滴形 24"/>
          <p:cNvSpPr/>
          <p:nvPr/>
        </p:nvSpPr>
        <p:spPr>
          <a:xfrm>
            <a:off x="10704512" y="5949280"/>
            <a:ext cx="768085" cy="576064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1664619" y="54868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43606" y="529516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</a:rPr>
              <a:t>一、选择题</a:t>
            </a:r>
          </a:p>
        </p:txBody>
      </p:sp>
      <p:sp>
        <p:nvSpPr>
          <p:cNvPr id="37" name="矩形 36"/>
          <p:cNvSpPr/>
          <p:nvPr/>
        </p:nvSpPr>
        <p:spPr>
          <a:xfrm>
            <a:off x="2578445" y="105273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第九章</a:t>
            </a:r>
            <a:endParaRPr lang="zh-CN" altLang="en-US" dirty="0">
              <a:solidFill>
                <a:srgbClr val="33CCCC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34258" y="105273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压强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2221" y="63357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正文</a:t>
            </a:r>
            <a:endParaRPr lang="zh-CN" altLang="en-US" dirty="0">
              <a:solidFill>
                <a:srgbClr val="33CCCC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391477" y="6417332"/>
            <a:ext cx="0" cy="216024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374055" y="633574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测试题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7381" y="1700808"/>
            <a:ext cx="10753195" cy="4320480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2221" y="1700808"/>
            <a:ext cx="10718356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9．如图9-8所示是测量大气压强的装置，玻璃管长约1m，槽内装有水银，下列说法正确的是（　　）。</a:t>
            </a:r>
          </a:p>
          <a:p>
            <a:r>
              <a:rPr sz="2400" dirty="0"/>
              <a:t>A．是大气压支持玻璃管内的水银柱不下落</a:t>
            </a:r>
          </a:p>
          <a:p>
            <a:r>
              <a:rPr sz="2400" dirty="0"/>
              <a:t>B．将此装置从山顶移到山脚，管内外水银</a:t>
            </a:r>
          </a:p>
          <a:p>
            <a:r>
              <a:rPr sz="2400" dirty="0"/>
              <a:t>液面高度差减小</a:t>
            </a:r>
          </a:p>
          <a:p>
            <a:r>
              <a:rPr sz="2400" dirty="0"/>
              <a:t>C．如果A点处穿了个孔，则玻璃管中的水银</a:t>
            </a:r>
          </a:p>
          <a:p>
            <a:r>
              <a:rPr sz="2400" dirty="0"/>
              <a:t>将从A点小孔喷出</a:t>
            </a:r>
          </a:p>
          <a:p>
            <a:r>
              <a:rPr sz="2400" dirty="0"/>
              <a:t>D．玻璃管竖直放置时测出的大气压强一定</a:t>
            </a:r>
          </a:p>
          <a:p>
            <a:r>
              <a:rPr sz="2400" dirty="0"/>
              <a:t>等于76cm水银柱产生的压强</a:t>
            </a:r>
          </a:p>
        </p:txBody>
      </p:sp>
      <p:sp>
        <p:nvSpPr>
          <p:cNvPr id="18" name="矩形 17"/>
          <p:cNvSpPr/>
          <p:nvPr/>
        </p:nvSpPr>
        <p:spPr>
          <a:xfrm>
            <a:off x="7301773" y="2071639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A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76361" y="2718436"/>
            <a:ext cx="1728047" cy="2685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29"/>
          <a:stretch/>
        </p:blipFill>
        <p:spPr>
          <a:xfrm>
            <a:off x="386367" y="437882"/>
            <a:ext cx="11525570" cy="59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40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平行四边形 30"/>
          <p:cNvSpPr/>
          <p:nvPr/>
        </p:nvSpPr>
        <p:spPr>
          <a:xfrm>
            <a:off x="1871531" y="548680"/>
            <a:ext cx="9889099" cy="504056"/>
          </a:xfrm>
          <a:prstGeom prst="parallelogram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泪滴形 37"/>
          <p:cNvSpPr/>
          <p:nvPr/>
        </p:nvSpPr>
        <p:spPr>
          <a:xfrm>
            <a:off x="815414" y="260648"/>
            <a:ext cx="1632181" cy="1224136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泪滴形 25"/>
          <p:cNvSpPr/>
          <p:nvPr/>
        </p:nvSpPr>
        <p:spPr>
          <a:xfrm>
            <a:off x="527382" y="260648"/>
            <a:ext cx="1632181" cy="1224136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3" name="泪滴形 22"/>
          <p:cNvSpPr/>
          <p:nvPr/>
        </p:nvSpPr>
        <p:spPr>
          <a:xfrm>
            <a:off x="10896534" y="6021288"/>
            <a:ext cx="768085" cy="576064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4" name="泪滴形 47"/>
          <p:cNvSpPr/>
          <p:nvPr/>
        </p:nvSpPr>
        <p:spPr>
          <a:xfrm>
            <a:off x="10896533" y="6021288"/>
            <a:ext cx="576064" cy="504056"/>
          </a:xfrm>
          <a:custGeom>
            <a:avLst/>
            <a:gdLst/>
            <a:ahLst/>
            <a:cxnLst/>
            <a:rect l="l" t="t" r="r" b="b"/>
            <a:pathLst>
              <a:path w="432048" h="504056">
                <a:moveTo>
                  <a:pt x="288032" y="0"/>
                </a:moveTo>
                <a:lnTo>
                  <a:pt x="432048" y="0"/>
                </a:lnTo>
                <a:lnTo>
                  <a:pt x="432048" y="216024"/>
                </a:lnTo>
                <a:cubicBezTo>
                  <a:pt x="432048" y="375100"/>
                  <a:pt x="303092" y="504056"/>
                  <a:pt x="144016" y="504056"/>
                </a:cubicBezTo>
                <a:lnTo>
                  <a:pt x="93118" y="498925"/>
                </a:lnTo>
                <a:cubicBezTo>
                  <a:pt x="35629" y="446940"/>
                  <a:pt x="0" y="371647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泪滴形 24"/>
          <p:cNvSpPr/>
          <p:nvPr/>
        </p:nvSpPr>
        <p:spPr>
          <a:xfrm>
            <a:off x="10704512" y="5949280"/>
            <a:ext cx="768085" cy="576064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1664619" y="54868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43606" y="529516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</a:rPr>
              <a:t>一、选择题</a:t>
            </a:r>
          </a:p>
        </p:txBody>
      </p:sp>
      <p:sp>
        <p:nvSpPr>
          <p:cNvPr id="37" name="矩形 36"/>
          <p:cNvSpPr/>
          <p:nvPr/>
        </p:nvSpPr>
        <p:spPr>
          <a:xfrm>
            <a:off x="2578445" y="105273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第九章</a:t>
            </a:r>
            <a:endParaRPr lang="zh-CN" altLang="en-US" dirty="0">
              <a:solidFill>
                <a:srgbClr val="33CCCC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34258" y="105273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压强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2221" y="63357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正文</a:t>
            </a:r>
            <a:endParaRPr lang="zh-CN" altLang="en-US" dirty="0">
              <a:solidFill>
                <a:srgbClr val="33CCCC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391477" y="6417332"/>
            <a:ext cx="0" cy="216024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374055" y="633574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测试题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7381" y="1700808"/>
            <a:ext cx="10753195" cy="4320480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2221" y="1700809"/>
            <a:ext cx="10718356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10．如图9-9所示，连通器装入水，在左边放一木球浮在水面上，当放入木球后，下列分析正确的是（　　）。</a:t>
            </a:r>
          </a:p>
          <a:p>
            <a:r>
              <a:rPr sz="2400" dirty="0"/>
              <a:t>A．左右两边水面一样高</a:t>
            </a:r>
          </a:p>
          <a:p>
            <a:r>
              <a:rPr sz="2400" dirty="0"/>
              <a:t>B．左边水面高于右边水面</a:t>
            </a:r>
          </a:p>
          <a:p>
            <a:r>
              <a:rPr sz="2400" dirty="0"/>
              <a:t>C．左边水面低于右边水面</a:t>
            </a:r>
          </a:p>
          <a:p>
            <a:r>
              <a:rPr sz="2400" dirty="0"/>
              <a:t>D．以上分析都不对</a:t>
            </a:r>
          </a:p>
        </p:txBody>
      </p:sp>
      <p:sp>
        <p:nvSpPr>
          <p:cNvPr id="18" name="矩形 17"/>
          <p:cNvSpPr/>
          <p:nvPr/>
        </p:nvSpPr>
        <p:spPr>
          <a:xfrm flipH="1">
            <a:off x="8608895" y="2097404"/>
            <a:ext cx="49614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9054" y="3413760"/>
            <a:ext cx="3273213" cy="2084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平行四边形 30"/>
          <p:cNvSpPr/>
          <p:nvPr/>
        </p:nvSpPr>
        <p:spPr>
          <a:xfrm>
            <a:off x="1871531" y="548680"/>
            <a:ext cx="9889099" cy="504056"/>
          </a:xfrm>
          <a:prstGeom prst="parallelogram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泪滴形 37"/>
          <p:cNvSpPr/>
          <p:nvPr/>
        </p:nvSpPr>
        <p:spPr>
          <a:xfrm>
            <a:off x="815414" y="260648"/>
            <a:ext cx="1632181" cy="1224136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泪滴形 25"/>
          <p:cNvSpPr/>
          <p:nvPr/>
        </p:nvSpPr>
        <p:spPr>
          <a:xfrm>
            <a:off x="527382" y="260648"/>
            <a:ext cx="1632181" cy="1224136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3" name="泪滴形 22"/>
          <p:cNvSpPr/>
          <p:nvPr/>
        </p:nvSpPr>
        <p:spPr>
          <a:xfrm>
            <a:off x="10896534" y="6021288"/>
            <a:ext cx="768085" cy="576064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4" name="泪滴形 47"/>
          <p:cNvSpPr/>
          <p:nvPr/>
        </p:nvSpPr>
        <p:spPr>
          <a:xfrm>
            <a:off x="10896533" y="6021288"/>
            <a:ext cx="576064" cy="504056"/>
          </a:xfrm>
          <a:custGeom>
            <a:avLst/>
            <a:gdLst/>
            <a:ahLst/>
            <a:cxnLst/>
            <a:rect l="l" t="t" r="r" b="b"/>
            <a:pathLst>
              <a:path w="432048" h="504056">
                <a:moveTo>
                  <a:pt x="288032" y="0"/>
                </a:moveTo>
                <a:lnTo>
                  <a:pt x="432048" y="0"/>
                </a:lnTo>
                <a:lnTo>
                  <a:pt x="432048" y="216024"/>
                </a:lnTo>
                <a:cubicBezTo>
                  <a:pt x="432048" y="375100"/>
                  <a:pt x="303092" y="504056"/>
                  <a:pt x="144016" y="504056"/>
                </a:cubicBezTo>
                <a:lnTo>
                  <a:pt x="93118" y="498925"/>
                </a:lnTo>
                <a:cubicBezTo>
                  <a:pt x="35629" y="446940"/>
                  <a:pt x="0" y="371647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泪滴形 24"/>
          <p:cNvSpPr/>
          <p:nvPr/>
        </p:nvSpPr>
        <p:spPr>
          <a:xfrm>
            <a:off x="10704512" y="5949280"/>
            <a:ext cx="768085" cy="576064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1664619" y="54868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43606" y="529516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</a:rPr>
              <a:t>一、选择题</a:t>
            </a:r>
          </a:p>
        </p:txBody>
      </p:sp>
      <p:sp>
        <p:nvSpPr>
          <p:cNvPr id="37" name="矩形 36"/>
          <p:cNvSpPr/>
          <p:nvPr/>
        </p:nvSpPr>
        <p:spPr>
          <a:xfrm>
            <a:off x="2578445" y="105273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第九章</a:t>
            </a:r>
            <a:endParaRPr lang="zh-CN" altLang="en-US" dirty="0">
              <a:solidFill>
                <a:srgbClr val="33CCCC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34258" y="105273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压强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2221" y="63357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正文</a:t>
            </a:r>
            <a:endParaRPr lang="zh-CN" altLang="en-US" dirty="0">
              <a:solidFill>
                <a:srgbClr val="33CCCC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391477" y="6417332"/>
            <a:ext cx="0" cy="216024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374055" y="633574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测试题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7381" y="1700808"/>
            <a:ext cx="10753195" cy="4320480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2221" y="1700808"/>
            <a:ext cx="10718356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11．放在水平桌面上的甲、乙两烧杯的底面积之比为3∶1，依次盛入密度之比为1∶2的液体，且液体深度之比为2∶1，则两烧杯底面所受液体的压力之比是（　　）。</a:t>
            </a:r>
          </a:p>
          <a:p>
            <a:r>
              <a:rPr sz="2400" dirty="0"/>
              <a:t>A．1∶3                      B．1∶2</a:t>
            </a:r>
          </a:p>
          <a:p>
            <a:r>
              <a:rPr sz="2400" dirty="0"/>
              <a:t>C．1∶1                      D．3∶1</a:t>
            </a:r>
          </a:p>
        </p:txBody>
      </p:sp>
      <p:sp>
        <p:nvSpPr>
          <p:cNvPr id="18" name="矩形 17"/>
          <p:cNvSpPr/>
          <p:nvPr/>
        </p:nvSpPr>
        <p:spPr>
          <a:xfrm>
            <a:off x="9072332" y="2439631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D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平行四边形 30"/>
          <p:cNvSpPr/>
          <p:nvPr/>
        </p:nvSpPr>
        <p:spPr>
          <a:xfrm>
            <a:off x="1871531" y="548680"/>
            <a:ext cx="9889099" cy="504056"/>
          </a:xfrm>
          <a:prstGeom prst="parallelogram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泪滴形 37"/>
          <p:cNvSpPr/>
          <p:nvPr/>
        </p:nvSpPr>
        <p:spPr>
          <a:xfrm>
            <a:off x="815414" y="260648"/>
            <a:ext cx="1632181" cy="1224136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泪滴形 25"/>
          <p:cNvSpPr/>
          <p:nvPr/>
        </p:nvSpPr>
        <p:spPr>
          <a:xfrm>
            <a:off x="527382" y="260648"/>
            <a:ext cx="1632181" cy="1224136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3" name="泪滴形 22"/>
          <p:cNvSpPr/>
          <p:nvPr/>
        </p:nvSpPr>
        <p:spPr>
          <a:xfrm>
            <a:off x="10896534" y="6021288"/>
            <a:ext cx="768085" cy="576064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4" name="泪滴形 47"/>
          <p:cNvSpPr/>
          <p:nvPr/>
        </p:nvSpPr>
        <p:spPr>
          <a:xfrm>
            <a:off x="10896533" y="6021288"/>
            <a:ext cx="576064" cy="504056"/>
          </a:xfrm>
          <a:custGeom>
            <a:avLst/>
            <a:gdLst/>
            <a:ahLst/>
            <a:cxnLst/>
            <a:rect l="l" t="t" r="r" b="b"/>
            <a:pathLst>
              <a:path w="432048" h="504056">
                <a:moveTo>
                  <a:pt x="288032" y="0"/>
                </a:moveTo>
                <a:lnTo>
                  <a:pt x="432048" y="0"/>
                </a:lnTo>
                <a:lnTo>
                  <a:pt x="432048" y="216024"/>
                </a:lnTo>
                <a:cubicBezTo>
                  <a:pt x="432048" y="375100"/>
                  <a:pt x="303092" y="504056"/>
                  <a:pt x="144016" y="504056"/>
                </a:cubicBezTo>
                <a:lnTo>
                  <a:pt x="93118" y="498925"/>
                </a:lnTo>
                <a:cubicBezTo>
                  <a:pt x="35629" y="446940"/>
                  <a:pt x="0" y="371647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泪滴形 24"/>
          <p:cNvSpPr/>
          <p:nvPr/>
        </p:nvSpPr>
        <p:spPr>
          <a:xfrm>
            <a:off x="10704512" y="5949280"/>
            <a:ext cx="768085" cy="576064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1664619" y="54868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43606" y="529516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</a:rPr>
              <a:t>一、选择题</a:t>
            </a:r>
          </a:p>
        </p:txBody>
      </p:sp>
      <p:sp>
        <p:nvSpPr>
          <p:cNvPr id="37" name="矩形 36"/>
          <p:cNvSpPr/>
          <p:nvPr/>
        </p:nvSpPr>
        <p:spPr>
          <a:xfrm>
            <a:off x="2578445" y="105273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第九章</a:t>
            </a:r>
            <a:endParaRPr lang="zh-CN" altLang="en-US" dirty="0">
              <a:solidFill>
                <a:srgbClr val="33CCCC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34258" y="105273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压强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2221" y="63357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正文</a:t>
            </a:r>
            <a:endParaRPr lang="zh-CN" altLang="en-US" dirty="0">
              <a:solidFill>
                <a:srgbClr val="33CCCC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391477" y="6417332"/>
            <a:ext cx="0" cy="216024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374055" y="633574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测试题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7381" y="1700808"/>
            <a:ext cx="10753195" cy="4320480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2221" y="1700808"/>
            <a:ext cx="107183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sz="2400" dirty="0"/>
              <a:t>12．同学们在进行估测大气压实验时，首先读出注射器的最大刻度为V，用刻度尺量出其全部刻度的长度为L；然后按照如图9-10所示的过程，慢慢的拉注射器（甲图没有盖上橡皮帽、乙图在排</a:t>
            </a:r>
          </a:p>
          <a:p>
            <a:pPr algn="just"/>
            <a:r>
              <a:rPr sz="2400" dirty="0"/>
              <a:t>尽空气后盖上了橡皮</a:t>
            </a:r>
          </a:p>
          <a:p>
            <a:pPr algn="just"/>
            <a:r>
              <a:rPr sz="2400" dirty="0"/>
              <a:t>帽），刚好拉动活塞</a:t>
            </a:r>
          </a:p>
          <a:p>
            <a:pPr algn="just"/>
            <a:r>
              <a:rPr sz="2400" dirty="0"/>
              <a:t>时，弹簧测力计示数</a:t>
            </a:r>
          </a:p>
          <a:p>
            <a:pPr algn="just"/>
            <a:r>
              <a:rPr sz="2400" dirty="0"/>
              <a:t>分别是F1和F2。下</a:t>
            </a:r>
          </a:p>
          <a:p>
            <a:pPr algn="just"/>
            <a:r>
              <a:rPr sz="2400" dirty="0"/>
              <a:t>列计算式正确且最接近真实值的是（　　）。</a:t>
            </a:r>
          </a:p>
        </p:txBody>
      </p:sp>
      <p:sp>
        <p:nvSpPr>
          <p:cNvPr id="18" name="矩形 17"/>
          <p:cNvSpPr/>
          <p:nvPr/>
        </p:nvSpPr>
        <p:spPr>
          <a:xfrm>
            <a:off x="7362733" y="4645294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D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6847" y="3120391"/>
            <a:ext cx="6069753" cy="1228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1793" y="5248911"/>
            <a:ext cx="10204027" cy="611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平行四边形 30"/>
          <p:cNvSpPr/>
          <p:nvPr/>
        </p:nvSpPr>
        <p:spPr>
          <a:xfrm>
            <a:off x="1871531" y="548680"/>
            <a:ext cx="9889099" cy="504056"/>
          </a:xfrm>
          <a:prstGeom prst="parallelogram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泪滴形 37"/>
          <p:cNvSpPr/>
          <p:nvPr/>
        </p:nvSpPr>
        <p:spPr>
          <a:xfrm>
            <a:off x="815414" y="260648"/>
            <a:ext cx="1632181" cy="1224136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泪滴形 25"/>
          <p:cNvSpPr/>
          <p:nvPr/>
        </p:nvSpPr>
        <p:spPr>
          <a:xfrm>
            <a:off x="527382" y="260648"/>
            <a:ext cx="1632181" cy="1224136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3" name="泪滴形 22"/>
          <p:cNvSpPr/>
          <p:nvPr/>
        </p:nvSpPr>
        <p:spPr>
          <a:xfrm>
            <a:off x="10896534" y="6021288"/>
            <a:ext cx="768085" cy="576064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4" name="泪滴形 47"/>
          <p:cNvSpPr/>
          <p:nvPr/>
        </p:nvSpPr>
        <p:spPr>
          <a:xfrm>
            <a:off x="10896533" y="6021288"/>
            <a:ext cx="576064" cy="504056"/>
          </a:xfrm>
          <a:custGeom>
            <a:avLst/>
            <a:gdLst/>
            <a:ahLst/>
            <a:cxnLst/>
            <a:rect l="l" t="t" r="r" b="b"/>
            <a:pathLst>
              <a:path w="432048" h="504056">
                <a:moveTo>
                  <a:pt x="288032" y="0"/>
                </a:moveTo>
                <a:lnTo>
                  <a:pt x="432048" y="0"/>
                </a:lnTo>
                <a:lnTo>
                  <a:pt x="432048" y="216024"/>
                </a:lnTo>
                <a:cubicBezTo>
                  <a:pt x="432048" y="375100"/>
                  <a:pt x="303092" y="504056"/>
                  <a:pt x="144016" y="504056"/>
                </a:cubicBezTo>
                <a:lnTo>
                  <a:pt x="93118" y="498925"/>
                </a:lnTo>
                <a:cubicBezTo>
                  <a:pt x="35629" y="446940"/>
                  <a:pt x="0" y="371647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泪滴形 24"/>
          <p:cNvSpPr/>
          <p:nvPr/>
        </p:nvSpPr>
        <p:spPr>
          <a:xfrm>
            <a:off x="10704512" y="5949280"/>
            <a:ext cx="768085" cy="576064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1664619" y="54868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43606" y="529516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</a:rPr>
              <a:t>一、选择题</a:t>
            </a:r>
          </a:p>
        </p:txBody>
      </p:sp>
      <p:sp>
        <p:nvSpPr>
          <p:cNvPr id="37" name="矩形 36"/>
          <p:cNvSpPr/>
          <p:nvPr/>
        </p:nvSpPr>
        <p:spPr>
          <a:xfrm>
            <a:off x="2578445" y="105273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第九章</a:t>
            </a:r>
            <a:endParaRPr lang="zh-CN" altLang="en-US" dirty="0">
              <a:solidFill>
                <a:srgbClr val="33CCCC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34258" y="105273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压强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2221" y="63357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正文</a:t>
            </a:r>
            <a:endParaRPr lang="zh-CN" altLang="en-US" dirty="0">
              <a:solidFill>
                <a:srgbClr val="33CCCC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391477" y="6417332"/>
            <a:ext cx="0" cy="216024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374055" y="633574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测试题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7381" y="1700808"/>
            <a:ext cx="10753195" cy="4320480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2221" y="1700809"/>
            <a:ext cx="107183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sz="2400" dirty="0"/>
              <a:t>13．同学们同时用两种不同的液体（密度为</a:t>
            </a:r>
            <a:r>
              <a:rPr sz="2400" i="1" dirty="0"/>
              <a:t>ρ</a:t>
            </a:r>
            <a:r>
              <a:rPr sz="2400" baseline="-25000" dirty="0"/>
              <a:t>1</a:t>
            </a:r>
            <a:r>
              <a:rPr sz="2400" dirty="0"/>
              <a:t>和</a:t>
            </a:r>
            <a:r>
              <a:rPr sz="2400" i="1" dirty="0">
                <a:sym typeface="+mn-ea"/>
              </a:rPr>
              <a:t>ρ</a:t>
            </a:r>
            <a:r>
              <a:rPr sz="2400" baseline="-25000" dirty="0"/>
              <a:t>2</a:t>
            </a:r>
            <a:r>
              <a:rPr sz="2400" dirty="0"/>
              <a:t>）在同一地点做托里拆利实验，如图9-11所示，两根完全相同的玻璃管内上方都是真空，两管内液柱高度</a:t>
            </a:r>
            <a:r>
              <a:rPr sz="2400" i="1" dirty="0"/>
              <a:t>h</a:t>
            </a:r>
            <a:r>
              <a:rPr sz="2400" baseline="-25000" dirty="0"/>
              <a:t>1</a:t>
            </a:r>
            <a:r>
              <a:rPr sz="2400" dirty="0"/>
              <a:t>、</a:t>
            </a:r>
            <a:r>
              <a:rPr sz="2400" i="1" dirty="0">
                <a:sym typeface="+mn-ea"/>
              </a:rPr>
              <a:t>h</a:t>
            </a:r>
            <a:r>
              <a:rPr sz="2400" baseline="-25000" dirty="0"/>
              <a:t>2</a:t>
            </a:r>
            <a:r>
              <a:rPr sz="2400" dirty="0"/>
              <a:t>之比为4∶5，则下列说法正确的是（　　）。</a:t>
            </a:r>
          </a:p>
          <a:p>
            <a:r>
              <a:rPr sz="2400" dirty="0"/>
              <a:t>A．液体密度</a:t>
            </a:r>
            <a:r>
              <a:rPr sz="2400" i="1" dirty="0">
                <a:sym typeface="+mn-ea"/>
              </a:rPr>
              <a:t>ρ</a:t>
            </a:r>
            <a:r>
              <a:rPr sz="2400" baseline="-25000" dirty="0">
                <a:sym typeface="+mn-ea"/>
              </a:rPr>
              <a:t>1</a:t>
            </a:r>
            <a:r>
              <a:rPr sz="2400" dirty="0"/>
              <a:t>、</a:t>
            </a:r>
            <a:r>
              <a:rPr sz="2400" i="1" dirty="0">
                <a:sym typeface="+mn-ea"/>
              </a:rPr>
              <a:t>ρ</a:t>
            </a:r>
            <a:r>
              <a:rPr sz="2400" baseline="-25000" dirty="0">
                <a:sym typeface="+mn-ea"/>
              </a:rPr>
              <a:t>2</a:t>
            </a:r>
            <a:r>
              <a:rPr sz="2400" dirty="0"/>
              <a:t>之比为5∶6</a:t>
            </a:r>
          </a:p>
          <a:p>
            <a:r>
              <a:rPr sz="2400" dirty="0"/>
              <a:t>B．玻璃管内液体的质量之比为3∶2</a:t>
            </a:r>
          </a:p>
          <a:p>
            <a:r>
              <a:rPr sz="2400" dirty="0"/>
              <a:t>C．玻璃管内液体的重力之比为1∶1</a:t>
            </a:r>
          </a:p>
          <a:p>
            <a:pPr algn="just"/>
            <a:r>
              <a:rPr sz="2400" dirty="0"/>
              <a:t>D．所测大气压的值之比为4∶5</a:t>
            </a:r>
          </a:p>
        </p:txBody>
      </p:sp>
      <p:sp>
        <p:nvSpPr>
          <p:cNvPr id="18" name="矩形 17"/>
          <p:cNvSpPr/>
          <p:nvPr/>
        </p:nvSpPr>
        <p:spPr>
          <a:xfrm>
            <a:off x="6259643" y="2811414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C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9681" y="3183890"/>
            <a:ext cx="3441700" cy="2440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平行四边形 30"/>
          <p:cNvSpPr/>
          <p:nvPr/>
        </p:nvSpPr>
        <p:spPr>
          <a:xfrm>
            <a:off x="1871531" y="548680"/>
            <a:ext cx="9889099" cy="504056"/>
          </a:xfrm>
          <a:prstGeom prst="parallelogram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泪滴形 37"/>
          <p:cNvSpPr/>
          <p:nvPr/>
        </p:nvSpPr>
        <p:spPr>
          <a:xfrm>
            <a:off x="815414" y="260648"/>
            <a:ext cx="1632181" cy="1224136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泪滴形 25"/>
          <p:cNvSpPr/>
          <p:nvPr/>
        </p:nvSpPr>
        <p:spPr>
          <a:xfrm>
            <a:off x="527382" y="260648"/>
            <a:ext cx="1632181" cy="1224136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3" name="泪滴形 22"/>
          <p:cNvSpPr/>
          <p:nvPr/>
        </p:nvSpPr>
        <p:spPr>
          <a:xfrm>
            <a:off x="10896534" y="6021288"/>
            <a:ext cx="768085" cy="576064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4" name="泪滴形 47"/>
          <p:cNvSpPr/>
          <p:nvPr/>
        </p:nvSpPr>
        <p:spPr>
          <a:xfrm>
            <a:off x="10896533" y="6021288"/>
            <a:ext cx="576064" cy="504056"/>
          </a:xfrm>
          <a:custGeom>
            <a:avLst/>
            <a:gdLst/>
            <a:ahLst/>
            <a:cxnLst/>
            <a:rect l="l" t="t" r="r" b="b"/>
            <a:pathLst>
              <a:path w="432048" h="504056">
                <a:moveTo>
                  <a:pt x="288032" y="0"/>
                </a:moveTo>
                <a:lnTo>
                  <a:pt x="432048" y="0"/>
                </a:lnTo>
                <a:lnTo>
                  <a:pt x="432048" y="216024"/>
                </a:lnTo>
                <a:cubicBezTo>
                  <a:pt x="432048" y="375100"/>
                  <a:pt x="303092" y="504056"/>
                  <a:pt x="144016" y="504056"/>
                </a:cubicBezTo>
                <a:lnTo>
                  <a:pt x="93118" y="498925"/>
                </a:lnTo>
                <a:cubicBezTo>
                  <a:pt x="35629" y="446940"/>
                  <a:pt x="0" y="371647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泪滴形 24"/>
          <p:cNvSpPr/>
          <p:nvPr/>
        </p:nvSpPr>
        <p:spPr>
          <a:xfrm>
            <a:off x="10704512" y="5949280"/>
            <a:ext cx="768085" cy="576064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1664619" y="54868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43606" y="529516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</a:rPr>
              <a:t>一、选择题</a:t>
            </a:r>
          </a:p>
        </p:txBody>
      </p:sp>
      <p:sp>
        <p:nvSpPr>
          <p:cNvPr id="37" name="矩形 36"/>
          <p:cNvSpPr/>
          <p:nvPr/>
        </p:nvSpPr>
        <p:spPr>
          <a:xfrm>
            <a:off x="2578445" y="105273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第九章</a:t>
            </a:r>
            <a:endParaRPr lang="zh-CN" altLang="en-US" dirty="0">
              <a:solidFill>
                <a:srgbClr val="33CCCC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34258" y="105273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压强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2221" y="63357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正文</a:t>
            </a:r>
            <a:endParaRPr lang="zh-CN" altLang="en-US" dirty="0">
              <a:solidFill>
                <a:srgbClr val="33CCCC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391477" y="6417332"/>
            <a:ext cx="0" cy="216024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374055" y="633574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测试题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7381" y="1700808"/>
            <a:ext cx="10753195" cy="4320480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2221" y="1700809"/>
            <a:ext cx="107183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14．如图9-12所示，未装满水的密闭小瓶上有一根两端开口的竖直细玻璃管，玻璃管内水柱高于瓶内水面，现用一根饮料吸管水平靠在玻璃管的上端吹气，下列分析正确的是（　　）。</a:t>
            </a:r>
          </a:p>
          <a:p>
            <a:r>
              <a:rPr sz="2400" dirty="0"/>
              <a:t>A．吹气前，瓶内气体压强小于瓶外大气压强</a:t>
            </a:r>
          </a:p>
          <a:p>
            <a:r>
              <a:rPr sz="2400" dirty="0"/>
              <a:t>B．吹气前，瓶内气体压强等于瓶外大气压强</a:t>
            </a:r>
          </a:p>
          <a:p>
            <a:r>
              <a:rPr sz="2400" dirty="0"/>
              <a:t>C．吹气时，玻璃管中水柱升高</a:t>
            </a:r>
          </a:p>
          <a:p>
            <a:r>
              <a:rPr sz="2400" dirty="0"/>
              <a:t>D．吹气时，玻璃管中水柱降低</a:t>
            </a:r>
          </a:p>
        </p:txBody>
      </p:sp>
      <p:sp>
        <p:nvSpPr>
          <p:cNvPr id="18" name="矩形 17"/>
          <p:cNvSpPr/>
          <p:nvPr/>
        </p:nvSpPr>
        <p:spPr>
          <a:xfrm>
            <a:off x="1680752" y="2785369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1540" y="4062095"/>
            <a:ext cx="2997200" cy="180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平行四边形 30"/>
          <p:cNvSpPr/>
          <p:nvPr/>
        </p:nvSpPr>
        <p:spPr>
          <a:xfrm>
            <a:off x="1871531" y="548680"/>
            <a:ext cx="9889099" cy="504056"/>
          </a:xfrm>
          <a:prstGeom prst="parallelogram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泪滴形 37"/>
          <p:cNvSpPr/>
          <p:nvPr/>
        </p:nvSpPr>
        <p:spPr>
          <a:xfrm>
            <a:off x="815414" y="260648"/>
            <a:ext cx="1632181" cy="1224136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泪滴形 25"/>
          <p:cNvSpPr/>
          <p:nvPr/>
        </p:nvSpPr>
        <p:spPr>
          <a:xfrm>
            <a:off x="527382" y="260648"/>
            <a:ext cx="1632181" cy="1224136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3" name="泪滴形 22"/>
          <p:cNvSpPr/>
          <p:nvPr/>
        </p:nvSpPr>
        <p:spPr>
          <a:xfrm>
            <a:off x="10896534" y="6021288"/>
            <a:ext cx="768085" cy="576064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4" name="泪滴形 47"/>
          <p:cNvSpPr/>
          <p:nvPr/>
        </p:nvSpPr>
        <p:spPr>
          <a:xfrm>
            <a:off x="10896533" y="6021288"/>
            <a:ext cx="576064" cy="504056"/>
          </a:xfrm>
          <a:custGeom>
            <a:avLst/>
            <a:gdLst/>
            <a:ahLst/>
            <a:cxnLst/>
            <a:rect l="l" t="t" r="r" b="b"/>
            <a:pathLst>
              <a:path w="432048" h="504056">
                <a:moveTo>
                  <a:pt x="288032" y="0"/>
                </a:moveTo>
                <a:lnTo>
                  <a:pt x="432048" y="0"/>
                </a:lnTo>
                <a:lnTo>
                  <a:pt x="432048" y="216024"/>
                </a:lnTo>
                <a:cubicBezTo>
                  <a:pt x="432048" y="375100"/>
                  <a:pt x="303092" y="504056"/>
                  <a:pt x="144016" y="504056"/>
                </a:cubicBezTo>
                <a:lnTo>
                  <a:pt x="93118" y="498925"/>
                </a:lnTo>
                <a:cubicBezTo>
                  <a:pt x="35629" y="446940"/>
                  <a:pt x="0" y="371647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泪滴形 24"/>
          <p:cNvSpPr/>
          <p:nvPr/>
        </p:nvSpPr>
        <p:spPr>
          <a:xfrm>
            <a:off x="10704512" y="5949280"/>
            <a:ext cx="768085" cy="576064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1664619" y="54868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43606" y="529516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</a:rPr>
              <a:t>一、选择题</a:t>
            </a:r>
          </a:p>
        </p:txBody>
      </p:sp>
      <p:sp>
        <p:nvSpPr>
          <p:cNvPr id="37" name="矩形 36"/>
          <p:cNvSpPr/>
          <p:nvPr/>
        </p:nvSpPr>
        <p:spPr>
          <a:xfrm>
            <a:off x="2578445" y="105273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第九章</a:t>
            </a:r>
            <a:endParaRPr lang="zh-CN" altLang="en-US" dirty="0">
              <a:solidFill>
                <a:srgbClr val="33CCCC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34258" y="105273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压强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2221" y="63357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正文</a:t>
            </a:r>
            <a:endParaRPr lang="zh-CN" altLang="en-US" dirty="0">
              <a:solidFill>
                <a:srgbClr val="33CCCC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391477" y="6417332"/>
            <a:ext cx="0" cy="216024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374055" y="633574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测试题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7381" y="1700808"/>
            <a:ext cx="10753195" cy="4320480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2221" y="1700809"/>
            <a:ext cx="10718356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15．如图9-13所示，以下四个关于“气体压强与流速的关系”的现象中，压强</a:t>
            </a:r>
            <a:r>
              <a:rPr sz="2400" i="1" dirty="0"/>
              <a:t>p</a:t>
            </a:r>
            <a:r>
              <a:rPr sz="2400" baseline="-25000" dirty="0"/>
              <a:t>1</a:t>
            </a:r>
            <a:r>
              <a:rPr sz="2400" dirty="0"/>
              <a:t>、</a:t>
            </a:r>
            <a:r>
              <a:rPr sz="2400" i="1" dirty="0">
                <a:sym typeface="+mn-ea"/>
              </a:rPr>
              <a:t>p</a:t>
            </a:r>
            <a:r>
              <a:rPr sz="2400" baseline="-25000" dirty="0"/>
              <a:t>2</a:t>
            </a:r>
            <a:r>
              <a:rPr sz="2400" dirty="0"/>
              <a:t>大小关系正确的是（　　）。</a:t>
            </a:r>
          </a:p>
        </p:txBody>
      </p:sp>
      <p:sp>
        <p:nvSpPr>
          <p:cNvPr id="18" name="矩形 17"/>
          <p:cNvSpPr/>
          <p:nvPr/>
        </p:nvSpPr>
        <p:spPr>
          <a:xfrm>
            <a:off x="8712742" y="2069099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6688" y="3048635"/>
            <a:ext cx="9828953" cy="2382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平行四边形 30"/>
          <p:cNvSpPr/>
          <p:nvPr/>
        </p:nvSpPr>
        <p:spPr>
          <a:xfrm>
            <a:off x="1871531" y="548680"/>
            <a:ext cx="9889099" cy="504056"/>
          </a:xfrm>
          <a:prstGeom prst="parallelogram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泪滴形 37"/>
          <p:cNvSpPr/>
          <p:nvPr/>
        </p:nvSpPr>
        <p:spPr>
          <a:xfrm>
            <a:off x="815414" y="260648"/>
            <a:ext cx="1632181" cy="1224136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泪滴形 25"/>
          <p:cNvSpPr/>
          <p:nvPr/>
        </p:nvSpPr>
        <p:spPr>
          <a:xfrm>
            <a:off x="527382" y="260648"/>
            <a:ext cx="1632181" cy="1224136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3" name="泪滴形 22"/>
          <p:cNvSpPr/>
          <p:nvPr/>
        </p:nvSpPr>
        <p:spPr>
          <a:xfrm>
            <a:off x="10896534" y="6021288"/>
            <a:ext cx="768085" cy="576064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4" name="泪滴形 47"/>
          <p:cNvSpPr/>
          <p:nvPr/>
        </p:nvSpPr>
        <p:spPr>
          <a:xfrm>
            <a:off x="10896533" y="6021288"/>
            <a:ext cx="576064" cy="504056"/>
          </a:xfrm>
          <a:custGeom>
            <a:avLst/>
            <a:gdLst/>
            <a:ahLst/>
            <a:cxnLst/>
            <a:rect l="l" t="t" r="r" b="b"/>
            <a:pathLst>
              <a:path w="432048" h="504056">
                <a:moveTo>
                  <a:pt x="288032" y="0"/>
                </a:moveTo>
                <a:lnTo>
                  <a:pt x="432048" y="0"/>
                </a:lnTo>
                <a:lnTo>
                  <a:pt x="432048" y="216024"/>
                </a:lnTo>
                <a:cubicBezTo>
                  <a:pt x="432048" y="375100"/>
                  <a:pt x="303092" y="504056"/>
                  <a:pt x="144016" y="504056"/>
                </a:cubicBezTo>
                <a:lnTo>
                  <a:pt x="93118" y="498925"/>
                </a:lnTo>
                <a:cubicBezTo>
                  <a:pt x="35629" y="446940"/>
                  <a:pt x="0" y="371647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泪滴形 24"/>
          <p:cNvSpPr/>
          <p:nvPr/>
        </p:nvSpPr>
        <p:spPr>
          <a:xfrm>
            <a:off x="10704512" y="5949280"/>
            <a:ext cx="768085" cy="576064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1664619" y="54868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43605" y="529516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accent2"/>
                </a:solidFill>
                <a:sym typeface="+mn-ea"/>
              </a:rPr>
              <a:t>二、填空题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578445" y="105273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第九章</a:t>
            </a:r>
            <a:endParaRPr lang="zh-CN" altLang="en-US" dirty="0">
              <a:solidFill>
                <a:srgbClr val="33CCCC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34258" y="105273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压强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2221" y="63357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正文</a:t>
            </a:r>
            <a:endParaRPr lang="zh-CN" altLang="en-US" dirty="0">
              <a:solidFill>
                <a:srgbClr val="33CCCC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391477" y="6417332"/>
            <a:ext cx="0" cy="216024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374055" y="633574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测试题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7381" y="1700808"/>
            <a:ext cx="10753195" cy="4572508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2221" y="1700808"/>
            <a:ext cx="107183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16．如图9-14所示，一个质量为200g、外底面积为20cm</a:t>
            </a:r>
            <a:r>
              <a:rPr sz="2400" baseline="30000" dirty="0"/>
              <a:t>2</a:t>
            </a:r>
            <a:r>
              <a:rPr sz="2400" dirty="0"/>
              <a:t>、深度为10cm的杯子装满300g的水时，</a:t>
            </a:r>
            <a:r>
              <a:rPr sz="2400" dirty="0" smtClean="0"/>
              <a:t>水对杯子底部的压强为</a:t>
            </a:r>
            <a:r>
              <a:rPr lang="en-US" sz="2400" dirty="0" smtClean="0"/>
              <a:t>  _______</a:t>
            </a:r>
            <a:r>
              <a:rPr sz="2400" dirty="0" err="1"/>
              <a:t>Pa，</a:t>
            </a:r>
            <a:r>
              <a:rPr sz="2400" dirty="0" err="1" smtClean="0"/>
              <a:t>杯子对水平面的压强为</a:t>
            </a:r>
            <a:r>
              <a:rPr lang="en-US" sz="2400" dirty="0" smtClean="0"/>
              <a:t>  _______</a:t>
            </a:r>
            <a:r>
              <a:rPr sz="2400" dirty="0"/>
              <a:t>Pa。（g＝10N/kg）</a:t>
            </a:r>
          </a:p>
        </p:txBody>
      </p:sp>
      <p:sp>
        <p:nvSpPr>
          <p:cNvPr id="17" name="矩形 16"/>
          <p:cNvSpPr/>
          <p:nvPr/>
        </p:nvSpPr>
        <p:spPr>
          <a:xfrm>
            <a:off x="1856621" y="2407886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1000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4248" y="3470275"/>
            <a:ext cx="2676313" cy="22021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400256" y="2397254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2500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平行四边形 30"/>
          <p:cNvSpPr/>
          <p:nvPr/>
        </p:nvSpPr>
        <p:spPr>
          <a:xfrm>
            <a:off x="1871531" y="548680"/>
            <a:ext cx="9889099" cy="504056"/>
          </a:xfrm>
          <a:prstGeom prst="parallelogram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泪滴形 37"/>
          <p:cNvSpPr/>
          <p:nvPr/>
        </p:nvSpPr>
        <p:spPr>
          <a:xfrm>
            <a:off x="815414" y="260648"/>
            <a:ext cx="1632181" cy="1224136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泪滴形 25"/>
          <p:cNvSpPr/>
          <p:nvPr/>
        </p:nvSpPr>
        <p:spPr>
          <a:xfrm>
            <a:off x="527382" y="260648"/>
            <a:ext cx="1632181" cy="1224136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3" name="泪滴形 22"/>
          <p:cNvSpPr/>
          <p:nvPr/>
        </p:nvSpPr>
        <p:spPr>
          <a:xfrm>
            <a:off x="10896534" y="6021288"/>
            <a:ext cx="768085" cy="576064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4" name="泪滴形 47"/>
          <p:cNvSpPr/>
          <p:nvPr/>
        </p:nvSpPr>
        <p:spPr>
          <a:xfrm>
            <a:off x="10896533" y="6021288"/>
            <a:ext cx="576064" cy="504056"/>
          </a:xfrm>
          <a:custGeom>
            <a:avLst/>
            <a:gdLst/>
            <a:ahLst/>
            <a:cxnLst/>
            <a:rect l="l" t="t" r="r" b="b"/>
            <a:pathLst>
              <a:path w="432048" h="504056">
                <a:moveTo>
                  <a:pt x="288032" y="0"/>
                </a:moveTo>
                <a:lnTo>
                  <a:pt x="432048" y="0"/>
                </a:lnTo>
                <a:lnTo>
                  <a:pt x="432048" y="216024"/>
                </a:lnTo>
                <a:cubicBezTo>
                  <a:pt x="432048" y="375100"/>
                  <a:pt x="303092" y="504056"/>
                  <a:pt x="144016" y="504056"/>
                </a:cubicBezTo>
                <a:lnTo>
                  <a:pt x="93118" y="498925"/>
                </a:lnTo>
                <a:cubicBezTo>
                  <a:pt x="35629" y="446940"/>
                  <a:pt x="0" y="371647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泪滴形 24"/>
          <p:cNvSpPr/>
          <p:nvPr/>
        </p:nvSpPr>
        <p:spPr>
          <a:xfrm>
            <a:off x="10704512" y="5949280"/>
            <a:ext cx="768085" cy="576064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1664619" y="54868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43605" y="529516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accent2"/>
                </a:solidFill>
                <a:sym typeface="+mn-ea"/>
              </a:rPr>
              <a:t>二、填空题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578445" y="105273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第九章</a:t>
            </a:r>
            <a:endParaRPr lang="zh-CN" altLang="en-US" dirty="0">
              <a:solidFill>
                <a:srgbClr val="33CCCC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34258" y="105273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压强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2221" y="63357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正文</a:t>
            </a:r>
            <a:endParaRPr lang="zh-CN" altLang="en-US" dirty="0">
              <a:solidFill>
                <a:srgbClr val="33CCCC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391477" y="6417332"/>
            <a:ext cx="0" cy="216024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374055" y="633574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测试题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7381" y="1700808"/>
            <a:ext cx="10753195" cy="4572508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2221" y="1700808"/>
            <a:ext cx="107183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17．边长12cm的均匀正方体，重为72N，放在水平桌面中央，则正方体对桌面的压强为</a:t>
            </a:r>
            <a:r>
              <a:rPr lang="en-US" sz="2400" dirty="0"/>
              <a:t>________</a:t>
            </a:r>
            <a:r>
              <a:rPr sz="2400" dirty="0"/>
              <a:t>Pa；如图9-15所示，若沿水平方向裁下一部分a立放在水平桌面上，且使a对桌面压强为剩余部分b对桌面压强的1.5倍，则剩余部分b的高度为</a:t>
            </a:r>
            <a:r>
              <a:rPr lang="en-US" sz="2400" dirty="0"/>
              <a:t>______</a:t>
            </a:r>
            <a:r>
              <a:rPr sz="2400" dirty="0"/>
              <a:t>cm。</a:t>
            </a:r>
          </a:p>
        </p:txBody>
      </p:sp>
      <p:sp>
        <p:nvSpPr>
          <p:cNvPr id="18" name="矩形 17"/>
          <p:cNvSpPr/>
          <p:nvPr/>
        </p:nvSpPr>
        <p:spPr>
          <a:xfrm>
            <a:off x="6076334" y="2058724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dirty="0">
                <a:solidFill>
                  <a:srgbClr val="FF0000"/>
                </a:solidFill>
              </a:rPr>
              <a:t>5×10</a:t>
            </a:r>
            <a:r>
              <a:rPr lang="zh-CN" altLang="en-US" sz="2400" baseline="30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8" name="矩形 27"/>
          <p:cNvSpPr/>
          <p:nvPr/>
        </p:nvSpPr>
        <p:spPr>
          <a:xfrm>
            <a:off x="2212929" y="316800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7894" y="3638550"/>
            <a:ext cx="3872653" cy="2061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平行四边形 30"/>
          <p:cNvSpPr/>
          <p:nvPr/>
        </p:nvSpPr>
        <p:spPr>
          <a:xfrm>
            <a:off x="1871531" y="548680"/>
            <a:ext cx="9889099" cy="504056"/>
          </a:xfrm>
          <a:prstGeom prst="parallelogram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泪滴形 37"/>
          <p:cNvSpPr/>
          <p:nvPr/>
        </p:nvSpPr>
        <p:spPr>
          <a:xfrm>
            <a:off x="815414" y="260648"/>
            <a:ext cx="1632181" cy="1224136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泪滴形 25"/>
          <p:cNvSpPr/>
          <p:nvPr/>
        </p:nvSpPr>
        <p:spPr>
          <a:xfrm>
            <a:off x="527382" y="260648"/>
            <a:ext cx="1632181" cy="1224136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3" name="泪滴形 22"/>
          <p:cNvSpPr/>
          <p:nvPr/>
        </p:nvSpPr>
        <p:spPr>
          <a:xfrm>
            <a:off x="10896534" y="6021288"/>
            <a:ext cx="768085" cy="576064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4" name="泪滴形 47"/>
          <p:cNvSpPr/>
          <p:nvPr/>
        </p:nvSpPr>
        <p:spPr>
          <a:xfrm>
            <a:off x="10896533" y="6021288"/>
            <a:ext cx="576064" cy="504056"/>
          </a:xfrm>
          <a:custGeom>
            <a:avLst/>
            <a:gdLst/>
            <a:ahLst/>
            <a:cxnLst/>
            <a:rect l="l" t="t" r="r" b="b"/>
            <a:pathLst>
              <a:path w="432048" h="504056">
                <a:moveTo>
                  <a:pt x="288032" y="0"/>
                </a:moveTo>
                <a:lnTo>
                  <a:pt x="432048" y="0"/>
                </a:lnTo>
                <a:lnTo>
                  <a:pt x="432048" y="216024"/>
                </a:lnTo>
                <a:cubicBezTo>
                  <a:pt x="432048" y="375100"/>
                  <a:pt x="303092" y="504056"/>
                  <a:pt x="144016" y="504056"/>
                </a:cubicBezTo>
                <a:lnTo>
                  <a:pt x="93118" y="498925"/>
                </a:lnTo>
                <a:cubicBezTo>
                  <a:pt x="35629" y="446940"/>
                  <a:pt x="0" y="371647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泪滴形 24"/>
          <p:cNvSpPr/>
          <p:nvPr/>
        </p:nvSpPr>
        <p:spPr>
          <a:xfrm>
            <a:off x="10704512" y="5949280"/>
            <a:ext cx="768085" cy="576064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1664619" y="54868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43605" y="529516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accent2"/>
                </a:solidFill>
                <a:sym typeface="+mn-ea"/>
              </a:rPr>
              <a:t>二、填空题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578445" y="105273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第九章</a:t>
            </a:r>
            <a:endParaRPr lang="zh-CN" altLang="en-US" dirty="0">
              <a:solidFill>
                <a:srgbClr val="33CCCC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34258" y="105273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压强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2221" y="63357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正文</a:t>
            </a:r>
            <a:endParaRPr lang="zh-CN" altLang="en-US" dirty="0">
              <a:solidFill>
                <a:srgbClr val="33CCCC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391477" y="6417332"/>
            <a:ext cx="0" cy="216024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374055" y="633574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测试题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7381" y="1700808"/>
            <a:ext cx="10753195" cy="4572508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2221" y="1700809"/>
            <a:ext cx="107183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18．将两个物体放在水平桌面上，它们的重力之比是1</a:t>
            </a:r>
            <a:r>
              <a:rPr lang="zh-CN" sz="2400" dirty="0"/>
              <a:t>：</a:t>
            </a:r>
            <a:r>
              <a:rPr sz="2400" dirty="0"/>
              <a:t>3，两个物体与水平桌面的接触面积之比是2</a:t>
            </a:r>
            <a:r>
              <a:rPr lang="zh-CN" sz="2400" dirty="0"/>
              <a:t>：</a:t>
            </a:r>
            <a:r>
              <a:rPr sz="2400" dirty="0"/>
              <a:t>1，则两物体对桌面的压力之比是</a:t>
            </a:r>
            <a:r>
              <a:rPr lang="en-US" sz="2400" dirty="0"/>
              <a:t>_________</a:t>
            </a:r>
            <a:r>
              <a:rPr sz="2400" dirty="0"/>
              <a:t>，压强之比是</a:t>
            </a:r>
            <a:r>
              <a:rPr lang="en-US" sz="2400" dirty="0"/>
              <a:t>__________</a:t>
            </a:r>
            <a:r>
              <a:rPr sz="2400" dirty="0"/>
              <a:t>。</a:t>
            </a:r>
          </a:p>
          <a:p>
            <a:r>
              <a:rPr sz="2400" dirty="0"/>
              <a:t>19．三峡船闸实现了上下游船只的通航，如图9-16所示。船闸是根据</a:t>
            </a:r>
            <a:r>
              <a:rPr lang="en-US" sz="2400" dirty="0"/>
              <a:t>___________</a:t>
            </a:r>
            <a:r>
              <a:rPr sz="2400" dirty="0"/>
              <a:t>原理工作的。当闸室内的水深为36米时，水对闸室底部产生的压强为</a:t>
            </a:r>
            <a:r>
              <a:rPr lang="en-US" sz="2400" dirty="0"/>
              <a:t>_</a:t>
            </a:r>
            <a:r>
              <a:rPr lang="en-US" sz="2400" dirty="0">
                <a:sym typeface="+mn-ea"/>
              </a:rPr>
              <a:t>____________</a:t>
            </a:r>
            <a:r>
              <a:rPr lang="en-US" sz="2400" dirty="0"/>
              <a:t>__</a:t>
            </a:r>
            <a:r>
              <a:rPr sz="2400" dirty="0"/>
              <a:t>Pa。（g＝10N/kg，ρ</a:t>
            </a:r>
            <a:r>
              <a:rPr sz="2400" baseline="-25000" dirty="0"/>
              <a:t>水</a:t>
            </a:r>
            <a:r>
              <a:rPr sz="2400" dirty="0"/>
              <a:t>＝1.0×10</a:t>
            </a:r>
            <a:r>
              <a:rPr sz="2400" baseline="30000" dirty="0"/>
              <a:t>3</a:t>
            </a:r>
            <a:r>
              <a:rPr sz="2400" dirty="0"/>
              <a:t>kg/m</a:t>
            </a:r>
            <a:r>
              <a:rPr sz="2400" baseline="30000" dirty="0"/>
              <a:t>3</a:t>
            </a:r>
            <a:r>
              <a:rPr sz="2400" dirty="0"/>
              <a:t>）</a:t>
            </a:r>
          </a:p>
        </p:txBody>
      </p:sp>
      <p:sp>
        <p:nvSpPr>
          <p:cNvPr id="19" name="矩形 18"/>
          <p:cNvSpPr/>
          <p:nvPr/>
        </p:nvSpPr>
        <p:spPr>
          <a:xfrm>
            <a:off x="4712123" y="2367655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1</a:t>
            </a:r>
            <a:r>
              <a:rPr lang="zh-CN" altLang="en-US" sz="2400" dirty="0">
                <a:solidFill>
                  <a:srgbClr val="FF0000"/>
                </a:solidFill>
              </a:rPr>
              <a:t>：</a:t>
            </a:r>
            <a:r>
              <a:rPr lang="en-US" altLang="zh-CN" sz="2400" dirty="0">
                <a:solidFill>
                  <a:srgbClr val="FF0000"/>
                </a:solidFill>
              </a:rPr>
              <a:t>3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098669" y="312689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400" dirty="0" smtClean="0">
                <a:solidFill>
                  <a:srgbClr val="FF0000"/>
                </a:solidFill>
              </a:rPr>
              <a:t>连通器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4821" y="4461510"/>
            <a:ext cx="3126740" cy="15595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880309" y="2355319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1</a:t>
            </a:r>
            <a:r>
              <a:rPr lang="zh-CN" altLang="en-US" sz="2400" dirty="0">
                <a:solidFill>
                  <a:srgbClr val="FF0000"/>
                </a:solidFill>
              </a:rPr>
              <a:t>：</a:t>
            </a:r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" name="矩形 4"/>
          <p:cNvSpPr/>
          <p:nvPr/>
        </p:nvSpPr>
        <p:spPr>
          <a:xfrm>
            <a:off x="7401430" y="3493286"/>
            <a:ext cx="129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400" dirty="0" smtClean="0">
                <a:solidFill>
                  <a:srgbClr val="FF0000"/>
                </a:solidFill>
              </a:rPr>
              <a:t>3.6×10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平行四边形 30"/>
          <p:cNvSpPr/>
          <p:nvPr/>
        </p:nvSpPr>
        <p:spPr>
          <a:xfrm>
            <a:off x="1871531" y="548680"/>
            <a:ext cx="9889099" cy="504056"/>
          </a:xfrm>
          <a:prstGeom prst="parallelogram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泪滴形 37"/>
          <p:cNvSpPr/>
          <p:nvPr/>
        </p:nvSpPr>
        <p:spPr>
          <a:xfrm>
            <a:off x="815414" y="260648"/>
            <a:ext cx="1632181" cy="1224136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泪滴形 25"/>
          <p:cNvSpPr/>
          <p:nvPr/>
        </p:nvSpPr>
        <p:spPr>
          <a:xfrm>
            <a:off x="527382" y="260648"/>
            <a:ext cx="1632181" cy="1224136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3" name="泪滴形 22"/>
          <p:cNvSpPr/>
          <p:nvPr/>
        </p:nvSpPr>
        <p:spPr>
          <a:xfrm>
            <a:off x="10896534" y="6021288"/>
            <a:ext cx="768085" cy="576064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4" name="泪滴形 47"/>
          <p:cNvSpPr/>
          <p:nvPr/>
        </p:nvSpPr>
        <p:spPr>
          <a:xfrm>
            <a:off x="10896533" y="6021288"/>
            <a:ext cx="576064" cy="504056"/>
          </a:xfrm>
          <a:custGeom>
            <a:avLst/>
            <a:gdLst/>
            <a:ahLst/>
            <a:cxnLst/>
            <a:rect l="l" t="t" r="r" b="b"/>
            <a:pathLst>
              <a:path w="432048" h="504056">
                <a:moveTo>
                  <a:pt x="288032" y="0"/>
                </a:moveTo>
                <a:lnTo>
                  <a:pt x="432048" y="0"/>
                </a:lnTo>
                <a:lnTo>
                  <a:pt x="432048" y="216024"/>
                </a:lnTo>
                <a:cubicBezTo>
                  <a:pt x="432048" y="375100"/>
                  <a:pt x="303092" y="504056"/>
                  <a:pt x="144016" y="504056"/>
                </a:cubicBezTo>
                <a:lnTo>
                  <a:pt x="93118" y="498925"/>
                </a:lnTo>
                <a:cubicBezTo>
                  <a:pt x="35629" y="446940"/>
                  <a:pt x="0" y="371647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泪滴形 24"/>
          <p:cNvSpPr/>
          <p:nvPr/>
        </p:nvSpPr>
        <p:spPr>
          <a:xfrm>
            <a:off x="10704512" y="5949280"/>
            <a:ext cx="768085" cy="576064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1664619" y="54868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43605" y="529516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accent2"/>
                </a:solidFill>
                <a:sym typeface="+mn-ea"/>
              </a:rPr>
              <a:t>二、填空题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578445" y="105273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第九章</a:t>
            </a:r>
            <a:endParaRPr lang="zh-CN" altLang="en-US" dirty="0">
              <a:solidFill>
                <a:srgbClr val="33CCCC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34258" y="105273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压强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2221" y="63357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正文</a:t>
            </a:r>
            <a:endParaRPr lang="zh-CN" altLang="en-US" dirty="0">
              <a:solidFill>
                <a:srgbClr val="33CCCC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391477" y="6417332"/>
            <a:ext cx="0" cy="216024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374055" y="633574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测试题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7381" y="1700808"/>
            <a:ext cx="10753195" cy="4572508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2221" y="1700809"/>
            <a:ext cx="107183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20．如图9-17所示，一底面积为S＝400cm</a:t>
            </a:r>
            <a:r>
              <a:rPr sz="2400" baseline="30000" dirty="0"/>
              <a:t>2</a:t>
            </a:r>
            <a:r>
              <a:rPr sz="2400" dirty="0"/>
              <a:t>的圆柱形物体竖直漂浮在水面上，已知液体对物体下表面的压强为600Pa，水的密度为ρ＝1.0×10</a:t>
            </a:r>
            <a:r>
              <a:rPr sz="2400" baseline="30000" dirty="0"/>
              <a:t>3</a:t>
            </a:r>
            <a:r>
              <a:rPr sz="2400" dirty="0"/>
              <a:t>kg/m</a:t>
            </a:r>
            <a:r>
              <a:rPr sz="2400" baseline="30000" dirty="0"/>
              <a:t>3</a:t>
            </a:r>
            <a:r>
              <a:rPr sz="2400" dirty="0"/>
              <a:t>，</a:t>
            </a:r>
          </a:p>
          <a:p>
            <a:r>
              <a:rPr sz="2400" dirty="0"/>
              <a:t>则物体下表面所处的深度h为</a:t>
            </a:r>
            <a:r>
              <a:rPr lang="en-US" altLang="zh-CN" sz="2400" dirty="0"/>
              <a:t>________</a:t>
            </a:r>
            <a:r>
              <a:rPr sz="2400" dirty="0"/>
              <a:t>m，</a:t>
            </a:r>
          </a:p>
          <a:p>
            <a:r>
              <a:rPr sz="2400" dirty="0"/>
              <a:t>物体受到的重力为</a:t>
            </a:r>
            <a:r>
              <a:rPr lang="en-US" sz="2400" dirty="0"/>
              <a:t>_________</a:t>
            </a:r>
            <a:r>
              <a:rPr sz="2400" dirty="0"/>
              <a:t>N。</a:t>
            </a:r>
          </a:p>
          <a:p>
            <a:r>
              <a:rPr sz="2400" dirty="0"/>
              <a:t>21．如图9-18是表示甲、乙两种物质“质</a:t>
            </a:r>
          </a:p>
          <a:p>
            <a:r>
              <a:rPr sz="2400" dirty="0"/>
              <a:t>量与体积关系”的图象。由图可知，物质</a:t>
            </a:r>
          </a:p>
          <a:p>
            <a:r>
              <a:rPr lang="en-US" sz="2400" dirty="0"/>
              <a:t>______</a:t>
            </a:r>
            <a:r>
              <a:rPr lang="en-US" sz="2400" dirty="0">
                <a:sym typeface="+mn-ea"/>
              </a:rPr>
              <a:t>__</a:t>
            </a:r>
            <a:r>
              <a:rPr lang="en-US" sz="2400" dirty="0"/>
              <a:t>_</a:t>
            </a:r>
            <a:r>
              <a:rPr sz="2400" dirty="0"/>
              <a:t>的密度比较大。用这两种物质</a:t>
            </a:r>
          </a:p>
          <a:p>
            <a:r>
              <a:rPr sz="2400" dirty="0"/>
              <a:t>分别做成A、B两个质量相等的实心正方</a:t>
            </a:r>
          </a:p>
          <a:p>
            <a:r>
              <a:rPr sz="2400" dirty="0"/>
              <a:t>体，把它们放在水平地面上，A、B两物</a:t>
            </a:r>
          </a:p>
          <a:p>
            <a:r>
              <a:rPr sz="2400" dirty="0"/>
              <a:t>体对水平地面的压强之比pA</a:t>
            </a:r>
            <a:r>
              <a:rPr lang="zh-CN" sz="2400" dirty="0"/>
              <a:t>：</a:t>
            </a:r>
            <a:r>
              <a:rPr sz="2400" dirty="0"/>
              <a:t>pB＝</a:t>
            </a:r>
          </a:p>
          <a:p>
            <a:r>
              <a:rPr lang="en-US" sz="2400" dirty="0"/>
              <a:t>__________</a:t>
            </a:r>
            <a:r>
              <a:rPr sz="2400" dirty="0"/>
              <a:t>。</a:t>
            </a:r>
          </a:p>
        </p:txBody>
      </p:sp>
      <p:sp>
        <p:nvSpPr>
          <p:cNvPr id="19" name="矩形 18"/>
          <p:cNvSpPr/>
          <p:nvPr/>
        </p:nvSpPr>
        <p:spPr>
          <a:xfrm>
            <a:off x="6095087" y="2759989"/>
            <a:ext cx="72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400" dirty="0" smtClean="0">
                <a:solidFill>
                  <a:srgbClr val="FF0000"/>
                </a:solidFill>
              </a:rPr>
              <a:t>0.06</a:t>
            </a:r>
          </a:p>
        </p:txBody>
      </p:sp>
      <p:sp>
        <p:nvSpPr>
          <p:cNvPr id="20" name="矩形 19"/>
          <p:cNvSpPr/>
          <p:nvPr/>
        </p:nvSpPr>
        <p:spPr>
          <a:xfrm>
            <a:off x="4405576" y="3148132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1" name="矩形 20"/>
          <p:cNvSpPr/>
          <p:nvPr/>
        </p:nvSpPr>
        <p:spPr>
          <a:xfrm>
            <a:off x="1085328" y="4244703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400" dirty="0" smtClean="0">
                <a:solidFill>
                  <a:srgbClr val="FF0000"/>
                </a:solidFill>
                <a:sym typeface="+mn-ea"/>
              </a:rPr>
              <a:t>甲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4354" y="2654936"/>
            <a:ext cx="2120900" cy="10382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3627" y="3839210"/>
            <a:ext cx="2527300" cy="19812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65855" y="5691233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400" dirty="0" smtClean="0">
                <a:solidFill>
                  <a:srgbClr val="FF0000"/>
                </a:solidFill>
                <a:sym typeface="+mn-ea"/>
              </a:rPr>
              <a:t>4</a:t>
            </a:r>
            <a:r>
              <a:rPr lang="zh-CN" altLang="en-US" sz="2400" dirty="0" smtClean="0">
                <a:solidFill>
                  <a:srgbClr val="FF0000"/>
                </a:solidFill>
                <a:sym typeface="+mn-ea"/>
              </a:rPr>
              <a:t>：</a:t>
            </a:r>
            <a:r>
              <a:rPr lang="en-US" altLang="zh-CN" sz="2400" dirty="0" smtClean="0">
                <a:solidFill>
                  <a:srgbClr val="FF0000"/>
                </a:solidFill>
                <a:sym typeface="+mn-ea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9595" y="3598571"/>
            <a:ext cx="4270248" cy="3352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532" y="245771"/>
            <a:ext cx="4270248" cy="3352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9657" y="245771"/>
            <a:ext cx="427024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338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平行四边形 30"/>
          <p:cNvSpPr/>
          <p:nvPr/>
        </p:nvSpPr>
        <p:spPr>
          <a:xfrm>
            <a:off x="1871531" y="548680"/>
            <a:ext cx="9889099" cy="504056"/>
          </a:xfrm>
          <a:prstGeom prst="parallelogram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泪滴形 37"/>
          <p:cNvSpPr/>
          <p:nvPr/>
        </p:nvSpPr>
        <p:spPr>
          <a:xfrm>
            <a:off x="815414" y="260648"/>
            <a:ext cx="1632181" cy="1224136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泪滴形 25"/>
          <p:cNvSpPr/>
          <p:nvPr/>
        </p:nvSpPr>
        <p:spPr>
          <a:xfrm>
            <a:off x="527382" y="260648"/>
            <a:ext cx="1632181" cy="1224136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3" name="泪滴形 22"/>
          <p:cNvSpPr/>
          <p:nvPr/>
        </p:nvSpPr>
        <p:spPr>
          <a:xfrm>
            <a:off x="10896534" y="6021288"/>
            <a:ext cx="768085" cy="576064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4" name="泪滴形 47"/>
          <p:cNvSpPr/>
          <p:nvPr/>
        </p:nvSpPr>
        <p:spPr>
          <a:xfrm>
            <a:off x="10896533" y="6021288"/>
            <a:ext cx="576064" cy="504056"/>
          </a:xfrm>
          <a:custGeom>
            <a:avLst/>
            <a:gdLst/>
            <a:ahLst/>
            <a:cxnLst/>
            <a:rect l="l" t="t" r="r" b="b"/>
            <a:pathLst>
              <a:path w="432048" h="504056">
                <a:moveTo>
                  <a:pt x="288032" y="0"/>
                </a:moveTo>
                <a:lnTo>
                  <a:pt x="432048" y="0"/>
                </a:lnTo>
                <a:lnTo>
                  <a:pt x="432048" y="216024"/>
                </a:lnTo>
                <a:cubicBezTo>
                  <a:pt x="432048" y="375100"/>
                  <a:pt x="303092" y="504056"/>
                  <a:pt x="144016" y="504056"/>
                </a:cubicBezTo>
                <a:lnTo>
                  <a:pt x="93118" y="498925"/>
                </a:lnTo>
                <a:cubicBezTo>
                  <a:pt x="35629" y="446940"/>
                  <a:pt x="0" y="371647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泪滴形 24"/>
          <p:cNvSpPr/>
          <p:nvPr/>
        </p:nvSpPr>
        <p:spPr>
          <a:xfrm>
            <a:off x="10704512" y="5949280"/>
            <a:ext cx="768085" cy="576064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1664619" y="54868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43605" y="529516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accent2"/>
                </a:solidFill>
                <a:sym typeface="+mn-ea"/>
              </a:rPr>
              <a:t>二、填空题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578445" y="105273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第九章</a:t>
            </a:r>
            <a:endParaRPr lang="zh-CN" altLang="en-US" dirty="0">
              <a:solidFill>
                <a:srgbClr val="33CCCC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34258" y="105273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压强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2221" y="63357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正文</a:t>
            </a:r>
            <a:endParaRPr lang="zh-CN" altLang="en-US" dirty="0">
              <a:solidFill>
                <a:srgbClr val="33CCCC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391477" y="6417332"/>
            <a:ext cx="0" cy="216024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374055" y="633574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测试题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7381" y="1700808"/>
            <a:ext cx="10753195" cy="4572508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2187" y="1700530"/>
            <a:ext cx="10334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sz="2400" dirty="0"/>
              <a:t>22．如图9-19所示A、B两个正方体物体叠放在水平地面上，已知两物体的边长之比是L</a:t>
            </a:r>
            <a:r>
              <a:rPr sz="2400" baseline="-25000" dirty="0"/>
              <a:t>A</a:t>
            </a:r>
            <a:r>
              <a:rPr sz="2400" dirty="0"/>
              <a:t>∶L</a:t>
            </a:r>
            <a:r>
              <a:rPr sz="2400" baseline="-25000" dirty="0"/>
              <a:t>B</a:t>
            </a:r>
            <a:r>
              <a:rPr sz="2400" dirty="0"/>
              <a:t>＝2</a:t>
            </a:r>
            <a:r>
              <a:rPr lang="zh-CN" sz="2400" dirty="0"/>
              <a:t>：</a:t>
            </a:r>
            <a:r>
              <a:rPr sz="2400" dirty="0"/>
              <a:t>1，密度之比为ρ</a:t>
            </a:r>
            <a:r>
              <a:rPr sz="2400" baseline="-25000" dirty="0"/>
              <a:t>A</a:t>
            </a:r>
            <a:r>
              <a:rPr lang="zh-CN" sz="2400" dirty="0"/>
              <a:t>：</a:t>
            </a:r>
            <a:r>
              <a:rPr sz="2400" dirty="0"/>
              <a:t>ρ</a:t>
            </a:r>
            <a:r>
              <a:rPr sz="2400" baseline="-25000" dirty="0"/>
              <a:t>B</a:t>
            </a:r>
            <a:r>
              <a:rPr sz="2400" dirty="0"/>
              <a:t>＝3</a:t>
            </a:r>
            <a:r>
              <a:rPr lang="zh-CN" sz="2400" dirty="0">
                <a:sym typeface="+mn-ea"/>
              </a:rPr>
              <a:t>：</a:t>
            </a:r>
            <a:r>
              <a:rPr sz="2400" dirty="0"/>
              <a:t>2，则B对A压强与A对地面的压强之比为</a:t>
            </a:r>
            <a:r>
              <a:rPr lang="en-US" sz="2400" dirty="0"/>
              <a:t>__</a:t>
            </a:r>
            <a:r>
              <a:rPr lang="en-US" sz="2400" dirty="0">
                <a:sym typeface="+mn-ea"/>
              </a:rPr>
              <a:t>______</a:t>
            </a:r>
            <a:r>
              <a:rPr lang="en-US" sz="2400" dirty="0"/>
              <a:t>_</a:t>
            </a:r>
            <a:r>
              <a:rPr sz="2400" dirty="0"/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2906" y="3368675"/>
            <a:ext cx="2441787" cy="15151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15241" y="2768328"/>
            <a:ext cx="958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400" dirty="0" smtClean="0">
                <a:solidFill>
                  <a:srgbClr val="FF0000"/>
                </a:solidFill>
                <a:sym typeface="+mn-ea"/>
              </a:rPr>
              <a:t>4</a:t>
            </a:r>
            <a:r>
              <a:rPr lang="zh-CN" altLang="en-US" sz="2400" dirty="0" smtClean="0">
                <a:solidFill>
                  <a:srgbClr val="FF0000"/>
                </a:solidFill>
                <a:sym typeface="+mn-ea"/>
              </a:rPr>
              <a:t>：</a:t>
            </a:r>
            <a:r>
              <a:rPr lang="en-US" altLang="zh-CN" sz="2400" dirty="0" smtClean="0">
                <a:solidFill>
                  <a:srgbClr val="FF0000"/>
                </a:solidFill>
                <a:sym typeface="+mn-ea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平行四边形 30"/>
          <p:cNvSpPr/>
          <p:nvPr/>
        </p:nvSpPr>
        <p:spPr>
          <a:xfrm>
            <a:off x="1871531" y="548680"/>
            <a:ext cx="9889099" cy="504056"/>
          </a:xfrm>
          <a:prstGeom prst="parallelogram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泪滴形 37"/>
          <p:cNvSpPr/>
          <p:nvPr/>
        </p:nvSpPr>
        <p:spPr>
          <a:xfrm>
            <a:off x="815414" y="260648"/>
            <a:ext cx="1632181" cy="1224136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泪滴形 25"/>
          <p:cNvSpPr/>
          <p:nvPr/>
        </p:nvSpPr>
        <p:spPr>
          <a:xfrm>
            <a:off x="527382" y="260648"/>
            <a:ext cx="1632181" cy="1224136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3" name="泪滴形 22"/>
          <p:cNvSpPr/>
          <p:nvPr/>
        </p:nvSpPr>
        <p:spPr>
          <a:xfrm>
            <a:off x="10896534" y="6021288"/>
            <a:ext cx="768085" cy="576064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4" name="泪滴形 47"/>
          <p:cNvSpPr/>
          <p:nvPr/>
        </p:nvSpPr>
        <p:spPr>
          <a:xfrm>
            <a:off x="10896533" y="6021288"/>
            <a:ext cx="576064" cy="504056"/>
          </a:xfrm>
          <a:custGeom>
            <a:avLst/>
            <a:gdLst/>
            <a:ahLst/>
            <a:cxnLst/>
            <a:rect l="l" t="t" r="r" b="b"/>
            <a:pathLst>
              <a:path w="432048" h="504056">
                <a:moveTo>
                  <a:pt x="288032" y="0"/>
                </a:moveTo>
                <a:lnTo>
                  <a:pt x="432048" y="0"/>
                </a:lnTo>
                <a:lnTo>
                  <a:pt x="432048" y="216024"/>
                </a:lnTo>
                <a:cubicBezTo>
                  <a:pt x="432048" y="375100"/>
                  <a:pt x="303092" y="504056"/>
                  <a:pt x="144016" y="504056"/>
                </a:cubicBezTo>
                <a:lnTo>
                  <a:pt x="93118" y="498925"/>
                </a:lnTo>
                <a:cubicBezTo>
                  <a:pt x="35629" y="446940"/>
                  <a:pt x="0" y="371647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泪滴形 24"/>
          <p:cNvSpPr/>
          <p:nvPr/>
        </p:nvSpPr>
        <p:spPr>
          <a:xfrm>
            <a:off x="10704512" y="5949280"/>
            <a:ext cx="768085" cy="576064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1664619" y="54868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43606" y="529516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accent2"/>
                </a:solidFill>
              </a:rPr>
              <a:t>三、实验探究题</a:t>
            </a:r>
          </a:p>
        </p:txBody>
      </p:sp>
      <p:sp>
        <p:nvSpPr>
          <p:cNvPr id="37" name="矩形 36"/>
          <p:cNvSpPr/>
          <p:nvPr/>
        </p:nvSpPr>
        <p:spPr>
          <a:xfrm>
            <a:off x="2578445" y="105273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第九章</a:t>
            </a:r>
            <a:endParaRPr lang="zh-CN" altLang="en-US" dirty="0">
              <a:solidFill>
                <a:srgbClr val="33CCCC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34258" y="105273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压强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2221" y="63357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正文</a:t>
            </a:r>
            <a:endParaRPr lang="zh-CN" altLang="en-US" dirty="0">
              <a:solidFill>
                <a:srgbClr val="33CCCC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391477" y="6417332"/>
            <a:ext cx="0" cy="216024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374055" y="633574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测试题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7381" y="1700808"/>
            <a:ext cx="10753195" cy="4572508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2221" y="1700809"/>
            <a:ext cx="107183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000" dirty="0"/>
              <a:t>23．在“探究实心圆柱体对地面的压强与哪些因素有关”的实验中，同学们认为跟圆柱体的密度ρ、高度h、圆柱体底面积S是有关的，但有怎样的关系看法不同。于是在老师的帮助下，同学们从实验室里挑选了不同的实心圆柱体做实验，测出实心圆柱体竖直放置时对水平桌面上的海绵压下去的深度（如图9-20所示），实验记录见表9-1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1" y="3330575"/>
            <a:ext cx="10059247" cy="2887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平行四边形 30"/>
          <p:cNvSpPr/>
          <p:nvPr/>
        </p:nvSpPr>
        <p:spPr>
          <a:xfrm>
            <a:off x="1871531" y="548680"/>
            <a:ext cx="9889099" cy="504056"/>
          </a:xfrm>
          <a:prstGeom prst="parallelogram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泪滴形 37"/>
          <p:cNvSpPr/>
          <p:nvPr/>
        </p:nvSpPr>
        <p:spPr>
          <a:xfrm>
            <a:off x="815414" y="260648"/>
            <a:ext cx="1632181" cy="1224136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泪滴形 25"/>
          <p:cNvSpPr/>
          <p:nvPr/>
        </p:nvSpPr>
        <p:spPr>
          <a:xfrm>
            <a:off x="527382" y="260648"/>
            <a:ext cx="1632181" cy="1224136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3" name="泪滴形 22"/>
          <p:cNvSpPr/>
          <p:nvPr/>
        </p:nvSpPr>
        <p:spPr>
          <a:xfrm>
            <a:off x="10896534" y="6021288"/>
            <a:ext cx="768085" cy="576064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4" name="泪滴形 47"/>
          <p:cNvSpPr/>
          <p:nvPr/>
        </p:nvSpPr>
        <p:spPr>
          <a:xfrm>
            <a:off x="10896533" y="6021288"/>
            <a:ext cx="576064" cy="504056"/>
          </a:xfrm>
          <a:custGeom>
            <a:avLst/>
            <a:gdLst/>
            <a:ahLst/>
            <a:cxnLst/>
            <a:rect l="l" t="t" r="r" b="b"/>
            <a:pathLst>
              <a:path w="432048" h="504056">
                <a:moveTo>
                  <a:pt x="288032" y="0"/>
                </a:moveTo>
                <a:lnTo>
                  <a:pt x="432048" y="0"/>
                </a:lnTo>
                <a:lnTo>
                  <a:pt x="432048" y="216024"/>
                </a:lnTo>
                <a:cubicBezTo>
                  <a:pt x="432048" y="375100"/>
                  <a:pt x="303092" y="504056"/>
                  <a:pt x="144016" y="504056"/>
                </a:cubicBezTo>
                <a:lnTo>
                  <a:pt x="93118" y="498925"/>
                </a:lnTo>
                <a:cubicBezTo>
                  <a:pt x="35629" y="446940"/>
                  <a:pt x="0" y="371647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泪滴形 24"/>
          <p:cNvSpPr/>
          <p:nvPr/>
        </p:nvSpPr>
        <p:spPr>
          <a:xfrm>
            <a:off x="10704512" y="5949280"/>
            <a:ext cx="768085" cy="576064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1664619" y="54868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43606" y="529516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accent2"/>
                </a:solidFill>
              </a:rPr>
              <a:t>三、实验探究题</a:t>
            </a:r>
          </a:p>
        </p:txBody>
      </p:sp>
      <p:sp>
        <p:nvSpPr>
          <p:cNvPr id="37" name="矩形 36"/>
          <p:cNvSpPr/>
          <p:nvPr/>
        </p:nvSpPr>
        <p:spPr>
          <a:xfrm>
            <a:off x="2578445" y="105273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第九章</a:t>
            </a:r>
            <a:endParaRPr lang="zh-CN" altLang="en-US" dirty="0">
              <a:solidFill>
                <a:srgbClr val="33CCCC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34258" y="105273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压强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2221" y="63357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正文</a:t>
            </a:r>
            <a:endParaRPr lang="zh-CN" altLang="en-US" dirty="0">
              <a:solidFill>
                <a:srgbClr val="33CCCC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391477" y="6417332"/>
            <a:ext cx="0" cy="216024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374055" y="633574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测试题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7381" y="1700808"/>
            <a:ext cx="10753195" cy="4572508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2221" y="1700808"/>
            <a:ext cx="107183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2000" dirty="0"/>
              <a:t>（1）实验中同学们是通过</a:t>
            </a:r>
            <a:r>
              <a:rPr lang="en-US" sz="2000" dirty="0"/>
              <a:t>________________</a:t>
            </a:r>
            <a:r>
              <a:rPr sz="2000" dirty="0"/>
              <a:t>来判断压强大小的。</a:t>
            </a:r>
          </a:p>
          <a:p>
            <a:pPr>
              <a:lnSpc>
                <a:spcPct val="150000"/>
              </a:lnSpc>
            </a:pPr>
            <a:r>
              <a:rPr sz="2000" dirty="0"/>
              <a:t>（2）分析实验1、2 或4、5 可以得出：当圆柱体的材料相同时，实心圆柱体对水平地面的压强可能与圆柱体的</a:t>
            </a:r>
            <a:r>
              <a:rPr lang="en-US" sz="2000" dirty="0"/>
              <a:t>_______</a:t>
            </a:r>
            <a:r>
              <a:rPr sz="2000" dirty="0"/>
              <a:t>成正比。</a:t>
            </a:r>
          </a:p>
          <a:p>
            <a:pPr>
              <a:lnSpc>
                <a:spcPct val="150000"/>
              </a:lnSpc>
            </a:pPr>
            <a:r>
              <a:rPr sz="2000" dirty="0"/>
              <a:t>（3）分析可以得出，当圆柱体的密度相同时，实心圆柱体对水平地面的压强与底面积无关。</a:t>
            </a:r>
            <a:r>
              <a:rPr sz="2000"/>
              <a:t>此探究过程用到的两种科学方法有</a:t>
            </a:r>
            <a:r>
              <a:rPr lang="en-US" sz="2000" smtClean="0"/>
              <a:t>_</a:t>
            </a:r>
            <a:r>
              <a:rPr lang="en-US" sz="2000" smtClean="0">
                <a:sym typeface="+mn-ea"/>
              </a:rPr>
              <a:t>_______</a:t>
            </a:r>
            <a:r>
              <a:rPr lang="en-US" sz="2000" smtClean="0"/>
              <a:t>_</a:t>
            </a:r>
            <a:r>
              <a:rPr sz="2000" dirty="0"/>
              <a:t>、</a:t>
            </a:r>
            <a:r>
              <a:rPr lang="en-US" sz="2000" dirty="0"/>
              <a:t>____</a:t>
            </a:r>
            <a:r>
              <a:rPr lang="en-US" sz="2000" dirty="0">
                <a:sym typeface="+mn-ea"/>
              </a:rPr>
              <a:t>________</a:t>
            </a:r>
            <a:r>
              <a:rPr lang="en-US" sz="2000" dirty="0"/>
              <a:t>_</a:t>
            </a:r>
            <a:r>
              <a:rPr sz="2000" dirty="0"/>
              <a:t>。</a:t>
            </a:r>
          </a:p>
          <a:p>
            <a:pPr>
              <a:lnSpc>
                <a:spcPct val="150000"/>
              </a:lnSpc>
            </a:pPr>
            <a:r>
              <a:rPr sz="2000" dirty="0"/>
              <a:t>（4）实验结束之后，同学们以甲合金圆柱体为研究对象，推导它对海绵的压强大小的表达式（已知合金的密度为ρ，圆柱体的高度为h，底面积为S）。表达式为</a:t>
            </a:r>
            <a:r>
              <a:rPr lang="en-US" sz="2000" dirty="0"/>
              <a:t>_______</a:t>
            </a:r>
            <a:r>
              <a:rPr lang="en-US" sz="2000" dirty="0">
                <a:sym typeface="+mn-ea"/>
              </a:rPr>
              <a:t>____</a:t>
            </a:r>
            <a:r>
              <a:rPr sz="2000" dirty="0"/>
              <a:t>。该表达式</a:t>
            </a:r>
            <a:r>
              <a:rPr lang="en-US" sz="2000" dirty="0"/>
              <a:t>________</a:t>
            </a:r>
            <a:r>
              <a:rPr sz="2000" dirty="0"/>
              <a:t>（选填“能”或“不能”）应用于各类固体压强的计算。</a:t>
            </a:r>
          </a:p>
        </p:txBody>
      </p:sp>
      <p:sp>
        <p:nvSpPr>
          <p:cNvPr id="5" name="矩形 4"/>
          <p:cNvSpPr/>
          <p:nvPr/>
        </p:nvSpPr>
        <p:spPr>
          <a:xfrm>
            <a:off x="4650641" y="1798047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sz="2000" dirty="0" smtClean="0">
                <a:solidFill>
                  <a:srgbClr val="FF0000"/>
                </a:solidFill>
                <a:sym typeface="+mn-ea"/>
              </a:rPr>
              <a:t>海绵的凹陷程度</a:t>
            </a:r>
          </a:p>
        </p:txBody>
      </p:sp>
      <p:sp>
        <p:nvSpPr>
          <p:cNvPr id="4" name="矩形 3"/>
          <p:cNvSpPr/>
          <p:nvPr/>
        </p:nvSpPr>
        <p:spPr>
          <a:xfrm>
            <a:off x="6887535" y="2668632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sz="2000" dirty="0" smtClean="0">
                <a:solidFill>
                  <a:srgbClr val="FF0000"/>
                </a:solidFill>
                <a:sym typeface="+mn-ea"/>
              </a:rPr>
              <a:t>高度</a:t>
            </a:r>
          </a:p>
        </p:txBody>
      </p:sp>
      <p:sp>
        <p:nvSpPr>
          <p:cNvPr id="7" name="矩形 6"/>
          <p:cNvSpPr/>
          <p:nvPr/>
        </p:nvSpPr>
        <p:spPr>
          <a:xfrm>
            <a:off x="702635" y="4033882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sz="2000" dirty="0" smtClean="0">
                <a:solidFill>
                  <a:srgbClr val="FF0000"/>
                </a:solidFill>
                <a:sym typeface="+mn-ea"/>
              </a:rPr>
              <a:t>控制变量法</a:t>
            </a:r>
          </a:p>
        </p:txBody>
      </p:sp>
      <p:sp>
        <p:nvSpPr>
          <p:cNvPr id="8" name="矩形 7"/>
          <p:cNvSpPr/>
          <p:nvPr/>
        </p:nvSpPr>
        <p:spPr>
          <a:xfrm>
            <a:off x="9348795" y="3583667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sz="2000" dirty="0" smtClean="0">
                <a:solidFill>
                  <a:srgbClr val="FF0000"/>
                </a:solidFill>
                <a:sym typeface="+mn-ea"/>
              </a:rPr>
              <a:t>转换法</a:t>
            </a:r>
          </a:p>
        </p:txBody>
      </p:sp>
      <p:sp>
        <p:nvSpPr>
          <p:cNvPr id="9" name="矩形 8"/>
          <p:cNvSpPr/>
          <p:nvPr/>
        </p:nvSpPr>
        <p:spPr>
          <a:xfrm>
            <a:off x="4167196" y="5449297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sz="2000" i="1" dirty="0" smtClean="0">
                <a:solidFill>
                  <a:srgbClr val="FF0000"/>
                </a:solidFill>
                <a:sym typeface="+mn-ea"/>
              </a:rPr>
              <a:t>P=ρɡh</a:t>
            </a:r>
          </a:p>
        </p:txBody>
      </p:sp>
      <p:sp>
        <p:nvSpPr>
          <p:cNvPr id="10" name="矩形 9"/>
          <p:cNvSpPr/>
          <p:nvPr/>
        </p:nvSpPr>
        <p:spPr>
          <a:xfrm>
            <a:off x="7713035" y="5449297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sz="2000" dirty="0" smtClean="0">
                <a:solidFill>
                  <a:srgbClr val="FF0000"/>
                </a:solidFill>
                <a:sym typeface="+mn-ea"/>
              </a:rPr>
              <a:t>不能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8" grpId="0"/>
      <p:bldP spid="9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平行四边形 30"/>
          <p:cNvSpPr/>
          <p:nvPr/>
        </p:nvSpPr>
        <p:spPr>
          <a:xfrm>
            <a:off x="1871531" y="548680"/>
            <a:ext cx="9889099" cy="504056"/>
          </a:xfrm>
          <a:prstGeom prst="parallelogram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泪滴形 37"/>
          <p:cNvSpPr/>
          <p:nvPr/>
        </p:nvSpPr>
        <p:spPr>
          <a:xfrm>
            <a:off x="815414" y="260648"/>
            <a:ext cx="1632181" cy="1224136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泪滴形 25"/>
          <p:cNvSpPr/>
          <p:nvPr/>
        </p:nvSpPr>
        <p:spPr>
          <a:xfrm>
            <a:off x="527382" y="260648"/>
            <a:ext cx="1632181" cy="1224136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3" name="泪滴形 22"/>
          <p:cNvSpPr/>
          <p:nvPr/>
        </p:nvSpPr>
        <p:spPr>
          <a:xfrm>
            <a:off x="10896534" y="6021288"/>
            <a:ext cx="768085" cy="576064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4" name="泪滴形 47"/>
          <p:cNvSpPr/>
          <p:nvPr/>
        </p:nvSpPr>
        <p:spPr>
          <a:xfrm>
            <a:off x="10896533" y="6021288"/>
            <a:ext cx="576064" cy="504056"/>
          </a:xfrm>
          <a:custGeom>
            <a:avLst/>
            <a:gdLst/>
            <a:ahLst/>
            <a:cxnLst/>
            <a:rect l="l" t="t" r="r" b="b"/>
            <a:pathLst>
              <a:path w="432048" h="504056">
                <a:moveTo>
                  <a:pt x="288032" y="0"/>
                </a:moveTo>
                <a:lnTo>
                  <a:pt x="432048" y="0"/>
                </a:lnTo>
                <a:lnTo>
                  <a:pt x="432048" y="216024"/>
                </a:lnTo>
                <a:cubicBezTo>
                  <a:pt x="432048" y="375100"/>
                  <a:pt x="303092" y="504056"/>
                  <a:pt x="144016" y="504056"/>
                </a:cubicBezTo>
                <a:lnTo>
                  <a:pt x="93118" y="498925"/>
                </a:lnTo>
                <a:cubicBezTo>
                  <a:pt x="35629" y="446940"/>
                  <a:pt x="0" y="371647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泪滴形 24"/>
          <p:cNvSpPr/>
          <p:nvPr/>
        </p:nvSpPr>
        <p:spPr>
          <a:xfrm>
            <a:off x="10704512" y="5949280"/>
            <a:ext cx="768085" cy="576064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1664619" y="54868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43606" y="529516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accent2"/>
                </a:solidFill>
              </a:rPr>
              <a:t>三、实验探究题</a:t>
            </a:r>
          </a:p>
        </p:txBody>
      </p:sp>
      <p:sp>
        <p:nvSpPr>
          <p:cNvPr id="37" name="矩形 36"/>
          <p:cNvSpPr/>
          <p:nvPr/>
        </p:nvSpPr>
        <p:spPr>
          <a:xfrm>
            <a:off x="2578445" y="105273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第九章</a:t>
            </a:r>
            <a:endParaRPr lang="zh-CN" altLang="en-US" dirty="0">
              <a:solidFill>
                <a:srgbClr val="33CCCC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34258" y="105273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压强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2221" y="63357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正文</a:t>
            </a:r>
            <a:endParaRPr lang="zh-CN" altLang="en-US" dirty="0">
              <a:solidFill>
                <a:srgbClr val="33CCCC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391477" y="6417332"/>
            <a:ext cx="0" cy="216024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374055" y="633574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测试题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7381" y="1700808"/>
            <a:ext cx="10753195" cy="4572508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2221" y="1700808"/>
            <a:ext cx="107183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sz="2000" dirty="0"/>
              <a:t>24．表9-2是小利同学利用如图9-21所示的实验装置探究液体压强规律时所测得的部分数据。</a:t>
            </a:r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sz="2000" dirty="0"/>
              <a:t>（1）实验时通过观察</a:t>
            </a:r>
            <a:r>
              <a:rPr lang="en-US" sz="2000" dirty="0">
                <a:sym typeface="+mn-ea"/>
              </a:rPr>
              <a:t>__________________________</a:t>
            </a:r>
            <a:r>
              <a:rPr sz="2000" dirty="0"/>
              <a:t>来判断液体内部压强的大小；实验所得的数据有一组是错误的，其实验序号为</a:t>
            </a:r>
            <a:r>
              <a:rPr lang="en-US" sz="2000" dirty="0">
                <a:sym typeface="+mn-ea"/>
              </a:rPr>
              <a:t>__</a:t>
            </a:r>
            <a:r>
              <a:rPr lang="en-US" sz="2000" dirty="0"/>
              <a:t>__</a:t>
            </a:r>
            <a:r>
              <a:rPr sz="2000" dirty="0"/>
              <a:t>。</a:t>
            </a:r>
          </a:p>
          <a:p>
            <a:pPr>
              <a:lnSpc>
                <a:spcPct val="100000"/>
              </a:lnSpc>
            </a:pPr>
            <a:r>
              <a:rPr sz="2000" dirty="0"/>
              <a:t>（2）通过分析比较实验序号</a:t>
            </a:r>
            <a:r>
              <a:rPr lang="en-US" sz="2000" dirty="0">
                <a:sym typeface="+mn-ea"/>
              </a:rPr>
              <a:t>____________________</a:t>
            </a:r>
            <a:r>
              <a:rPr sz="2000" dirty="0"/>
              <a:t>的数据得出结论：同种液体内部，深度越深，压强越大。请列举出一个与此相关的实例：</a:t>
            </a:r>
            <a:r>
              <a:rPr lang="en-US" sz="2000" dirty="0"/>
              <a:t>______</a:t>
            </a:r>
            <a:r>
              <a:rPr lang="en-US" sz="2000" dirty="0">
                <a:sym typeface="+mn-ea"/>
              </a:rPr>
              <a:t>__________________</a:t>
            </a:r>
            <a:r>
              <a:rPr lang="en-US" sz="2000" dirty="0"/>
              <a:t>_</a:t>
            </a:r>
            <a:r>
              <a:rPr sz="2000" dirty="0"/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2747" y="2354580"/>
            <a:ext cx="9323493" cy="236601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460988" y="4720317"/>
            <a:ext cx="26581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sz="2000" dirty="0" smtClean="0">
                <a:solidFill>
                  <a:srgbClr val="FF0000"/>
                </a:solidFill>
                <a:sym typeface="+mn-ea"/>
              </a:rPr>
              <a:t>U形管左右液面高度差</a:t>
            </a:r>
          </a:p>
        </p:txBody>
      </p:sp>
      <p:sp>
        <p:nvSpPr>
          <p:cNvPr id="5" name="矩形 4"/>
          <p:cNvSpPr/>
          <p:nvPr/>
        </p:nvSpPr>
        <p:spPr>
          <a:xfrm>
            <a:off x="9622585" y="5047342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sym typeface="+mn-ea"/>
              </a:rPr>
              <a:t>4</a:t>
            </a:r>
          </a:p>
        </p:txBody>
      </p:sp>
      <p:sp>
        <p:nvSpPr>
          <p:cNvPr id="7" name="矩形 6"/>
          <p:cNvSpPr/>
          <p:nvPr/>
        </p:nvSpPr>
        <p:spPr>
          <a:xfrm>
            <a:off x="1232648" y="5937612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sz="2000" dirty="0" smtClean="0">
                <a:solidFill>
                  <a:srgbClr val="FF0000"/>
                </a:solidFill>
                <a:sym typeface="+mn-ea"/>
              </a:rPr>
              <a:t>拦河大坝上窄下宽</a:t>
            </a:r>
          </a:p>
        </p:txBody>
      </p:sp>
      <p:sp>
        <p:nvSpPr>
          <p:cNvPr id="8" name="矩形 7"/>
          <p:cNvSpPr/>
          <p:nvPr/>
        </p:nvSpPr>
        <p:spPr>
          <a:xfrm>
            <a:off x="5546415" y="5302612"/>
            <a:ext cx="10871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sz="2000" dirty="0" smtClean="0">
                <a:solidFill>
                  <a:srgbClr val="FF0000"/>
                </a:solidFill>
                <a:sym typeface="+mn-ea"/>
              </a:rPr>
              <a:t>1、2、3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平行四边形 30"/>
          <p:cNvSpPr/>
          <p:nvPr/>
        </p:nvSpPr>
        <p:spPr>
          <a:xfrm>
            <a:off x="1871531" y="548680"/>
            <a:ext cx="9889099" cy="504056"/>
          </a:xfrm>
          <a:prstGeom prst="parallelogram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泪滴形 37"/>
          <p:cNvSpPr/>
          <p:nvPr/>
        </p:nvSpPr>
        <p:spPr>
          <a:xfrm>
            <a:off x="815414" y="260648"/>
            <a:ext cx="1632181" cy="1224136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泪滴形 25"/>
          <p:cNvSpPr/>
          <p:nvPr/>
        </p:nvSpPr>
        <p:spPr>
          <a:xfrm>
            <a:off x="527382" y="260648"/>
            <a:ext cx="1632181" cy="1224136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3" name="泪滴形 22"/>
          <p:cNvSpPr/>
          <p:nvPr/>
        </p:nvSpPr>
        <p:spPr>
          <a:xfrm>
            <a:off x="10896534" y="6021288"/>
            <a:ext cx="768085" cy="576064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4" name="泪滴形 47"/>
          <p:cNvSpPr/>
          <p:nvPr/>
        </p:nvSpPr>
        <p:spPr>
          <a:xfrm>
            <a:off x="10896533" y="6021288"/>
            <a:ext cx="576064" cy="504056"/>
          </a:xfrm>
          <a:custGeom>
            <a:avLst/>
            <a:gdLst/>
            <a:ahLst/>
            <a:cxnLst/>
            <a:rect l="l" t="t" r="r" b="b"/>
            <a:pathLst>
              <a:path w="432048" h="504056">
                <a:moveTo>
                  <a:pt x="288032" y="0"/>
                </a:moveTo>
                <a:lnTo>
                  <a:pt x="432048" y="0"/>
                </a:lnTo>
                <a:lnTo>
                  <a:pt x="432048" y="216024"/>
                </a:lnTo>
                <a:cubicBezTo>
                  <a:pt x="432048" y="375100"/>
                  <a:pt x="303092" y="504056"/>
                  <a:pt x="144016" y="504056"/>
                </a:cubicBezTo>
                <a:lnTo>
                  <a:pt x="93118" y="498925"/>
                </a:lnTo>
                <a:cubicBezTo>
                  <a:pt x="35629" y="446940"/>
                  <a:pt x="0" y="371647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泪滴形 24"/>
          <p:cNvSpPr/>
          <p:nvPr/>
        </p:nvSpPr>
        <p:spPr>
          <a:xfrm>
            <a:off x="10704512" y="5949280"/>
            <a:ext cx="768085" cy="576064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1664619" y="54868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43605" y="529516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accent2"/>
                </a:solidFill>
              </a:rPr>
              <a:t>四、计算题</a:t>
            </a:r>
          </a:p>
        </p:txBody>
      </p:sp>
      <p:sp>
        <p:nvSpPr>
          <p:cNvPr id="37" name="矩形 36"/>
          <p:cNvSpPr/>
          <p:nvPr/>
        </p:nvSpPr>
        <p:spPr>
          <a:xfrm>
            <a:off x="2578445" y="105273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第九章</a:t>
            </a:r>
            <a:endParaRPr lang="zh-CN" altLang="en-US" dirty="0">
              <a:solidFill>
                <a:srgbClr val="33CCCC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34258" y="105273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压强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2221" y="63357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正文</a:t>
            </a:r>
            <a:endParaRPr lang="zh-CN" altLang="en-US" dirty="0">
              <a:solidFill>
                <a:srgbClr val="33CCCC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391477" y="6417332"/>
            <a:ext cx="0" cy="216024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374055" y="633574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测试题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7381" y="1700808"/>
            <a:ext cx="10753195" cy="4572508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2221" y="1700808"/>
            <a:ext cx="107183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sz="2400" dirty="0"/>
              <a:t>25．冰壶是一项体育运动，冰壶由花岗岩凿磨而成，冰壶的质量是20kg，与冰道接触的底面积约为0.02m</a:t>
            </a:r>
            <a:r>
              <a:rPr sz="2400" baseline="30000" dirty="0"/>
              <a:t>2</a:t>
            </a:r>
            <a:r>
              <a:rPr sz="2400" dirty="0"/>
              <a:t>。当冰壶停在水平冰面上时，</a:t>
            </a:r>
          </a:p>
          <a:p>
            <a:pPr>
              <a:lnSpc>
                <a:spcPct val="100000"/>
              </a:lnSpc>
            </a:pPr>
            <a:r>
              <a:rPr sz="2400" dirty="0"/>
              <a:t>（1）冰壶对冰面的压力是多少？（g＝10N/kg）</a:t>
            </a:r>
          </a:p>
          <a:p>
            <a:pPr>
              <a:lnSpc>
                <a:spcPct val="100000"/>
              </a:lnSpc>
            </a:pPr>
            <a:r>
              <a:rPr sz="2400" dirty="0"/>
              <a:t>（2）冰壶对冰面的压强是多少？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480" y="3894456"/>
            <a:ext cx="10518987" cy="9290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5481" y="5139691"/>
            <a:ext cx="8245687" cy="882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668" y="3415030"/>
            <a:ext cx="9371753" cy="2000250"/>
          </a:xfrm>
          <a:prstGeom prst="rect">
            <a:avLst/>
          </a:prstGeom>
        </p:spPr>
      </p:pic>
      <p:sp>
        <p:nvSpPr>
          <p:cNvPr id="31" name="平行四边形 30"/>
          <p:cNvSpPr/>
          <p:nvPr/>
        </p:nvSpPr>
        <p:spPr>
          <a:xfrm>
            <a:off x="1871531" y="548680"/>
            <a:ext cx="9889099" cy="504056"/>
          </a:xfrm>
          <a:prstGeom prst="parallelogram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泪滴形 37"/>
          <p:cNvSpPr/>
          <p:nvPr/>
        </p:nvSpPr>
        <p:spPr>
          <a:xfrm>
            <a:off x="815414" y="260648"/>
            <a:ext cx="1632181" cy="1224136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泪滴形 25"/>
          <p:cNvSpPr/>
          <p:nvPr/>
        </p:nvSpPr>
        <p:spPr>
          <a:xfrm>
            <a:off x="527382" y="260648"/>
            <a:ext cx="1632181" cy="1224136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3" name="泪滴形 22"/>
          <p:cNvSpPr/>
          <p:nvPr/>
        </p:nvSpPr>
        <p:spPr>
          <a:xfrm>
            <a:off x="10896534" y="6021288"/>
            <a:ext cx="768085" cy="576064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4" name="泪滴形 47"/>
          <p:cNvSpPr/>
          <p:nvPr/>
        </p:nvSpPr>
        <p:spPr>
          <a:xfrm>
            <a:off x="10896533" y="6021288"/>
            <a:ext cx="576064" cy="504056"/>
          </a:xfrm>
          <a:custGeom>
            <a:avLst/>
            <a:gdLst/>
            <a:ahLst/>
            <a:cxnLst/>
            <a:rect l="l" t="t" r="r" b="b"/>
            <a:pathLst>
              <a:path w="432048" h="504056">
                <a:moveTo>
                  <a:pt x="288032" y="0"/>
                </a:moveTo>
                <a:lnTo>
                  <a:pt x="432048" y="0"/>
                </a:lnTo>
                <a:lnTo>
                  <a:pt x="432048" y="216024"/>
                </a:lnTo>
                <a:cubicBezTo>
                  <a:pt x="432048" y="375100"/>
                  <a:pt x="303092" y="504056"/>
                  <a:pt x="144016" y="504056"/>
                </a:cubicBezTo>
                <a:lnTo>
                  <a:pt x="93118" y="498925"/>
                </a:lnTo>
                <a:cubicBezTo>
                  <a:pt x="35629" y="446940"/>
                  <a:pt x="0" y="371647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泪滴形 24"/>
          <p:cNvSpPr/>
          <p:nvPr/>
        </p:nvSpPr>
        <p:spPr>
          <a:xfrm>
            <a:off x="10704512" y="5949280"/>
            <a:ext cx="768085" cy="576064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1664619" y="54868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43605" y="529516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accent2"/>
                </a:solidFill>
              </a:rPr>
              <a:t>四、计算题</a:t>
            </a:r>
          </a:p>
        </p:txBody>
      </p:sp>
      <p:sp>
        <p:nvSpPr>
          <p:cNvPr id="37" name="矩形 36"/>
          <p:cNvSpPr/>
          <p:nvPr/>
        </p:nvSpPr>
        <p:spPr>
          <a:xfrm>
            <a:off x="2578445" y="105273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第九章</a:t>
            </a:r>
            <a:endParaRPr lang="zh-CN" altLang="en-US" dirty="0">
              <a:solidFill>
                <a:srgbClr val="33CCCC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34258" y="105273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压强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2221" y="63357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正文</a:t>
            </a:r>
            <a:endParaRPr lang="zh-CN" altLang="en-US" dirty="0">
              <a:solidFill>
                <a:srgbClr val="33CCCC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391477" y="6417332"/>
            <a:ext cx="0" cy="216024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374055" y="633574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测试题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7381" y="1700808"/>
            <a:ext cx="10753195" cy="4572508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2221" y="1700809"/>
            <a:ext cx="107183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sz="2000" dirty="0"/>
              <a:t>26．如图9-22所示，质量为500g的薄壁容器放在水平地面上，容器底面积为80cm</a:t>
            </a:r>
            <a:r>
              <a:rPr sz="2000" baseline="30000" dirty="0"/>
              <a:t>2</a:t>
            </a:r>
            <a:r>
              <a:rPr sz="2000" dirty="0"/>
              <a:t>，内装1.5L的水，已知g＝10N/kg，ρ水＝1.0×10</a:t>
            </a:r>
            <a:r>
              <a:rPr sz="2000" baseline="30000" dirty="0"/>
              <a:t>3</a:t>
            </a:r>
            <a:r>
              <a:rPr sz="2000" dirty="0"/>
              <a:t>kg/m</a:t>
            </a:r>
            <a:r>
              <a:rPr sz="2000" baseline="30000" dirty="0">
                <a:sym typeface="+mn-ea"/>
              </a:rPr>
              <a:t>3</a:t>
            </a:r>
            <a:r>
              <a:rPr sz="2000" dirty="0"/>
              <a:t>，求：</a:t>
            </a:r>
          </a:p>
          <a:p>
            <a:pPr>
              <a:lnSpc>
                <a:spcPct val="100000"/>
              </a:lnSpc>
            </a:pPr>
            <a:r>
              <a:rPr sz="2000" dirty="0"/>
              <a:t>（1）容器对水平桌面的压强；</a:t>
            </a:r>
          </a:p>
          <a:p>
            <a:pPr>
              <a:lnSpc>
                <a:spcPct val="100000"/>
              </a:lnSpc>
            </a:pPr>
            <a:r>
              <a:rPr sz="2000" dirty="0"/>
              <a:t>（2）水对容器底部的压力。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1854" y="2436496"/>
            <a:ext cx="3072553" cy="12465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5341" y="5487036"/>
            <a:ext cx="8685953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平行四边形 30"/>
          <p:cNvSpPr/>
          <p:nvPr/>
        </p:nvSpPr>
        <p:spPr>
          <a:xfrm>
            <a:off x="1871531" y="548680"/>
            <a:ext cx="9889099" cy="504056"/>
          </a:xfrm>
          <a:prstGeom prst="parallelogram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泪滴形 37"/>
          <p:cNvSpPr/>
          <p:nvPr/>
        </p:nvSpPr>
        <p:spPr>
          <a:xfrm>
            <a:off x="815414" y="260648"/>
            <a:ext cx="1632181" cy="1224136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泪滴形 25"/>
          <p:cNvSpPr/>
          <p:nvPr/>
        </p:nvSpPr>
        <p:spPr>
          <a:xfrm>
            <a:off x="527382" y="260648"/>
            <a:ext cx="1632181" cy="1224136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3" name="泪滴形 22"/>
          <p:cNvSpPr/>
          <p:nvPr/>
        </p:nvSpPr>
        <p:spPr>
          <a:xfrm>
            <a:off x="10896534" y="6021288"/>
            <a:ext cx="768085" cy="576064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4" name="泪滴形 47"/>
          <p:cNvSpPr/>
          <p:nvPr/>
        </p:nvSpPr>
        <p:spPr>
          <a:xfrm>
            <a:off x="10896533" y="6021288"/>
            <a:ext cx="576064" cy="504056"/>
          </a:xfrm>
          <a:custGeom>
            <a:avLst/>
            <a:gdLst/>
            <a:ahLst/>
            <a:cxnLst/>
            <a:rect l="l" t="t" r="r" b="b"/>
            <a:pathLst>
              <a:path w="432048" h="504056">
                <a:moveTo>
                  <a:pt x="288032" y="0"/>
                </a:moveTo>
                <a:lnTo>
                  <a:pt x="432048" y="0"/>
                </a:lnTo>
                <a:lnTo>
                  <a:pt x="432048" y="216024"/>
                </a:lnTo>
                <a:cubicBezTo>
                  <a:pt x="432048" y="375100"/>
                  <a:pt x="303092" y="504056"/>
                  <a:pt x="144016" y="504056"/>
                </a:cubicBezTo>
                <a:lnTo>
                  <a:pt x="93118" y="498925"/>
                </a:lnTo>
                <a:cubicBezTo>
                  <a:pt x="35629" y="446940"/>
                  <a:pt x="0" y="371647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泪滴形 24"/>
          <p:cNvSpPr/>
          <p:nvPr/>
        </p:nvSpPr>
        <p:spPr>
          <a:xfrm>
            <a:off x="10704512" y="5949280"/>
            <a:ext cx="768085" cy="576064"/>
          </a:xfrm>
          <a:prstGeom prst="teardrop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1664619" y="54868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43605" y="529516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accent2"/>
                </a:solidFill>
              </a:rPr>
              <a:t>五、解答题</a:t>
            </a:r>
          </a:p>
        </p:txBody>
      </p:sp>
      <p:sp>
        <p:nvSpPr>
          <p:cNvPr id="37" name="矩形 36"/>
          <p:cNvSpPr/>
          <p:nvPr/>
        </p:nvSpPr>
        <p:spPr>
          <a:xfrm>
            <a:off x="2578445" y="105273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第九章</a:t>
            </a:r>
            <a:endParaRPr lang="zh-CN" altLang="en-US" dirty="0">
              <a:solidFill>
                <a:srgbClr val="33CCCC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34258" y="105273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压强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2221" y="63357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正文</a:t>
            </a:r>
            <a:endParaRPr lang="zh-CN" altLang="en-US" dirty="0">
              <a:solidFill>
                <a:srgbClr val="33CCCC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391477" y="6417332"/>
            <a:ext cx="0" cy="216024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374055" y="633574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测试题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7381" y="1700808"/>
            <a:ext cx="10753195" cy="4572508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2221" y="1700808"/>
            <a:ext cx="10718356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sz="2400" dirty="0"/>
              <a:t>27．小芸坐在临时停靠在道路右侧的轿车内，发现每当轿车旁边有其他汽车急速驶过时，轿车都会晃动一下，这让她很困惑，请用流体压强与流速关系原理解释这一现象。</a:t>
            </a:r>
          </a:p>
        </p:txBody>
      </p:sp>
      <p:sp>
        <p:nvSpPr>
          <p:cNvPr id="4" name="矩形 3"/>
          <p:cNvSpPr/>
          <p:nvPr/>
        </p:nvSpPr>
        <p:spPr>
          <a:xfrm>
            <a:off x="1187874" y="3402965"/>
            <a:ext cx="87900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sz="2400" dirty="0" smtClean="0">
                <a:solidFill>
                  <a:srgbClr val="FF0000"/>
                </a:solidFill>
                <a:sym typeface="+mn-ea"/>
              </a:rPr>
              <a:t>当轿车旁边有其他汽车急速驶过时，两车之间的气流通道变窄，流速变大，压强变小，小于两车外侧的压强，会形成向内的压力差，所以轿车都会晃动一下。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2381251" y="3571876"/>
            <a:ext cx="2767013" cy="2881313"/>
            <a:chOff x="857224" y="3571876"/>
            <a:chExt cx="2767755" cy="2880674"/>
          </a:xfrm>
        </p:grpSpPr>
        <p:pic>
          <p:nvPicPr>
            <p:cNvPr id="5132" name="Picture 6" descr="http://ws08.mbbimg.cn/disini/201106/14/12030093/12030093_0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24" y="3571876"/>
              <a:ext cx="2767755" cy="2857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000137" y="5928791"/>
              <a:ext cx="2348543" cy="52375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800" b="1" dirty="0"/>
                <a:t>宽大的书包带</a:t>
              </a:r>
            </a:p>
          </p:txBody>
        </p:sp>
      </p:grp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2024063" y="928688"/>
            <a:ext cx="3441700" cy="2881312"/>
            <a:chOff x="500034" y="928670"/>
            <a:chExt cx="3442096" cy="2880674"/>
          </a:xfrm>
        </p:grpSpPr>
        <p:graphicFrame>
          <p:nvGraphicFramePr>
            <p:cNvPr id="5122" name="Object 2"/>
            <p:cNvGraphicFramePr>
              <a:graphicFrameLocks noChangeAspect="1"/>
            </p:cNvGraphicFramePr>
            <p:nvPr/>
          </p:nvGraphicFramePr>
          <p:xfrm>
            <a:off x="500034" y="928670"/>
            <a:ext cx="3442096" cy="2571768"/>
          </p:xfrm>
          <a:graphic>
            <a:graphicData uri="http://schemas.openxmlformats.org/presentationml/2006/ole">
              <p:oleObj spid="_x0000_s1035" name="位图图像" r:id="rId4" imgW="4086795" imgH="3219899" progId="PBrush">
                <p:embed/>
              </p:oleObj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1235131" y="3285585"/>
              <a:ext cx="1979841" cy="52375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800" b="1" dirty="0"/>
                <a:t>房屋的地基</a:t>
              </a:r>
            </a:p>
          </p:txBody>
        </p:sp>
      </p:grp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6524625" y="3571875"/>
            <a:ext cx="3810000" cy="2990850"/>
            <a:chOff x="5000628" y="3571876"/>
            <a:chExt cx="3810000" cy="2990850"/>
          </a:xfrm>
        </p:grpSpPr>
        <p:pic>
          <p:nvPicPr>
            <p:cNvPr id="5129" name="Picture 4" descr="http://sheryoworks.free.fr/truckstore/prev/2005159182251278336_r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28" y="3571876"/>
              <a:ext cx="3810000" cy="29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000628" y="5929314"/>
              <a:ext cx="3775075" cy="52387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800" b="1" dirty="0"/>
                <a:t>重型卡车装有很多车轮</a:t>
              </a:r>
            </a:p>
          </p:txBody>
        </p:sp>
      </p:grp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6524626" y="857250"/>
            <a:ext cx="3851275" cy="2928938"/>
            <a:chOff x="5000628" y="857232"/>
            <a:chExt cx="3851275" cy="2928958"/>
          </a:xfrm>
        </p:grpSpPr>
        <p:pic>
          <p:nvPicPr>
            <p:cNvPr id="5127" name="Picture 7" descr="DSCN29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2598"/>
            <a:stretch>
              <a:fillRect/>
            </a:stretch>
          </p:blipFill>
          <p:spPr bwMode="auto">
            <a:xfrm>
              <a:off x="5000628" y="857232"/>
              <a:ext cx="3851275" cy="2643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786441" y="3262311"/>
              <a:ext cx="2338387" cy="52387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800" b="1" dirty="0"/>
                <a:t>螺丝下的垫圈</a:t>
              </a:r>
            </a:p>
          </p:txBody>
        </p:sp>
      </p:grpSp>
      <p:pic>
        <p:nvPicPr>
          <p:cNvPr id="5135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7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470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9_29093_fb7c1ffa72597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1" y="508794"/>
            <a:ext cx="2927350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244" name="Group 28"/>
          <p:cNvGrpSpPr>
            <a:grpSpLocks/>
          </p:cNvGrpSpPr>
          <p:nvPr/>
        </p:nvGrpSpPr>
        <p:grpSpPr bwMode="auto">
          <a:xfrm>
            <a:off x="1194763" y="3965576"/>
            <a:ext cx="3024187" cy="2219325"/>
            <a:chOff x="1837" y="2523"/>
            <a:chExt cx="1905" cy="1398"/>
          </a:xfrm>
        </p:grpSpPr>
        <p:pic>
          <p:nvPicPr>
            <p:cNvPr id="9231" name="Picture 15" descr="注射器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2523"/>
              <a:ext cx="1905" cy="1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699" y="3566"/>
              <a:ext cx="1025" cy="33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>
                  <a:solidFill>
                    <a:srgbClr val="000000"/>
                  </a:solidFill>
                </a:rPr>
                <a:t>注射针尖</a:t>
              </a:r>
            </a:p>
          </p:txBody>
        </p:sp>
      </p:grpSp>
      <p:grpSp>
        <p:nvGrpSpPr>
          <p:cNvPr id="9240" name="Group 24"/>
          <p:cNvGrpSpPr>
            <a:grpSpLocks/>
          </p:cNvGrpSpPr>
          <p:nvPr/>
        </p:nvGrpSpPr>
        <p:grpSpPr bwMode="auto">
          <a:xfrm>
            <a:off x="6132513" y="453231"/>
            <a:ext cx="2879725" cy="2254250"/>
            <a:chOff x="0" y="2523"/>
            <a:chExt cx="1814" cy="1420"/>
          </a:xfrm>
        </p:grpSpPr>
        <p:pic>
          <p:nvPicPr>
            <p:cNvPr id="9233" name="Picture 17" descr="安全锤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23"/>
              <a:ext cx="1814" cy="1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862" y="3586"/>
              <a:ext cx="884" cy="33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7964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dk1"/>
                  </a:solidFill>
                </a:rPr>
                <a:t>破窗锤</a:t>
              </a:r>
            </a:p>
          </p:txBody>
        </p:sp>
      </p:grpSp>
      <p:grpSp>
        <p:nvGrpSpPr>
          <p:cNvPr id="9243" name="Group 27"/>
          <p:cNvGrpSpPr>
            <a:grpSpLocks/>
          </p:cNvGrpSpPr>
          <p:nvPr/>
        </p:nvGrpSpPr>
        <p:grpSpPr bwMode="auto">
          <a:xfrm>
            <a:off x="6879041" y="3950494"/>
            <a:ext cx="2952750" cy="2249487"/>
            <a:chOff x="3787" y="2523"/>
            <a:chExt cx="1860" cy="1417"/>
          </a:xfrm>
        </p:grpSpPr>
        <p:pic>
          <p:nvPicPr>
            <p:cNvPr id="9238" name="Picture 22" descr="滑冰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2523"/>
              <a:ext cx="1860" cy="1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057" y="3566"/>
              <a:ext cx="582" cy="33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7964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dk1"/>
                  </a:solidFill>
                </a:rPr>
                <a:t>冰刀</a:t>
              </a:r>
            </a:p>
          </p:txBody>
        </p:sp>
      </p:grpSp>
      <p:pic>
        <p:nvPicPr>
          <p:cNvPr id="9245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7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258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8-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725" y="470391"/>
            <a:ext cx="3760607" cy="436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6395" y="470391"/>
            <a:ext cx="4942536" cy="3973412"/>
          </a:xfrm>
          <a:prstGeom prst="rect">
            <a:avLst/>
          </a:prstGeom>
        </p:spPr>
      </p:pic>
      <p:pic>
        <p:nvPicPr>
          <p:cNvPr id="6" name="Picture 6" descr="http://files.teacher.com.cn/XueKe/Notice/22196e24-39de-4c80-aff4-7f2673eea790_%CE%A2%D0%A1%D1%B9%C7%BF%BC%C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9789" y="328723"/>
            <a:ext cx="2892211" cy="428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330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ceschool.com/fihr2x/_viqxh2/47aaxlex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4513" y="1014592"/>
            <a:ext cx="9785104" cy="419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614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119457" y="887950"/>
            <a:ext cx="9608645" cy="4559814"/>
            <a:chOff x="405" y="1111"/>
            <a:chExt cx="3629" cy="2002"/>
          </a:xfrm>
        </p:grpSpPr>
        <p:pic>
          <p:nvPicPr>
            <p:cNvPr id="3" name="Picture 4" descr="http://img.blog.163.com/photo/nqnVd5vvqT4Oy8RgRl-zOQ==/2605613859412195592.jpg"/>
            <p:cNvPicPr>
              <a:picLocks noChangeAspect="1" noChangeArrowheads="1"/>
            </p:cNvPicPr>
            <p:nvPr/>
          </p:nvPicPr>
          <p:blipFill>
            <a:blip r:embed="rId2" cstate="print"/>
            <a:srcRect b="18000"/>
            <a:stretch>
              <a:fillRect/>
            </a:stretch>
          </p:blipFill>
          <p:spPr bwMode="auto">
            <a:xfrm>
              <a:off x="405" y="1133"/>
              <a:ext cx="3629" cy="19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111"/>
              <a:ext cx="1546" cy="2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" y="1207"/>
              <a:ext cx="1582" cy="1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53701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1153</Words>
  <Application>Microsoft Office PowerPoint</Application>
  <PresentationFormat>自定义</PresentationFormat>
  <Paragraphs>342</Paragraphs>
  <Slides>46</Slides>
  <Notes>25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48" baseType="lpstr">
      <vt:lpstr>Office 主题</vt:lpstr>
      <vt:lpstr>位图图像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</dc:creator>
  <cp:lastModifiedBy>Administrator</cp:lastModifiedBy>
  <cp:revision>26</cp:revision>
  <dcterms:created xsi:type="dcterms:W3CDTF">2016-04-01T15:09:38Z</dcterms:created>
  <dcterms:modified xsi:type="dcterms:W3CDTF">2018-06-05T12:21:35Z</dcterms:modified>
</cp:coreProperties>
</file>