
<file path=[Content_Types].xml><?xml version="1.0" encoding="utf-8"?>
<Types xmlns="http://schemas.openxmlformats.org/package/2006/content-types">
  <Default Extension="jpeg" ContentType="image/jpeg"/>
  <Default Extension="vml" ContentType="application/vnd.openxmlformats-officedocument.vmlDrawing"/>
  <Default Extension="docx" ContentType="application/vnd.openxmlformats-officedocument.wordprocessingml.document"/>
  <Default Extension="emf" ContentType="image/x-emf"/>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handoutMasterIdLst>
    <p:handoutMasterId r:id="rId51"/>
  </p:handoutMasterIdLst>
  <p:sldIdLst>
    <p:sldId id="261" r:id="rId3"/>
    <p:sldId id="260" r:id="rId4"/>
    <p:sldId id="339" r:id="rId6"/>
    <p:sldId id="265" r:id="rId7"/>
    <p:sldId id="306" r:id="rId8"/>
    <p:sldId id="462" r:id="rId9"/>
    <p:sldId id="590" r:id="rId10"/>
    <p:sldId id="591" r:id="rId11"/>
    <p:sldId id="592" r:id="rId12"/>
    <p:sldId id="290" r:id="rId13"/>
    <p:sldId id="324" r:id="rId14"/>
    <p:sldId id="520" r:id="rId15"/>
    <p:sldId id="521" r:id="rId16"/>
    <p:sldId id="597" r:id="rId17"/>
    <p:sldId id="522" r:id="rId18"/>
    <p:sldId id="593" r:id="rId19"/>
    <p:sldId id="594" r:id="rId20"/>
    <p:sldId id="523" r:id="rId21"/>
    <p:sldId id="595" r:id="rId22"/>
    <p:sldId id="596" r:id="rId23"/>
    <p:sldId id="524" r:id="rId24"/>
    <p:sldId id="525" r:id="rId25"/>
    <p:sldId id="598" r:id="rId26"/>
    <p:sldId id="526" r:id="rId27"/>
    <p:sldId id="527" r:id="rId28"/>
    <p:sldId id="599" r:id="rId29"/>
    <p:sldId id="528" r:id="rId30"/>
    <p:sldId id="410" r:id="rId31"/>
    <p:sldId id="411" r:id="rId32"/>
    <p:sldId id="488" r:id="rId33"/>
    <p:sldId id="571" r:id="rId34"/>
    <p:sldId id="572" r:id="rId35"/>
    <p:sldId id="573" r:id="rId36"/>
    <p:sldId id="574" r:id="rId37"/>
    <p:sldId id="374" r:id="rId38"/>
    <p:sldId id="375" r:id="rId39"/>
    <p:sldId id="600" r:id="rId40"/>
    <p:sldId id="367" r:id="rId41"/>
    <p:sldId id="601" r:id="rId42"/>
    <p:sldId id="368" r:id="rId43"/>
    <p:sldId id="602" r:id="rId44"/>
    <p:sldId id="603" r:id="rId45"/>
    <p:sldId id="561" r:id="rId46"/>
    <p:sldId id="562" r:id="rId47"/>
    <p:sldId id="563" r:id="rId48"/>
    <p:sldId id="564" r:id="rId49"/>
    <p:sldId id="283" r:id="rId50"/>
  </p:sldIdLst>
  <p:sldSz cx="12190095" cy="6859270"/>
  <p:notesSz cx="6858000" cy="9144000"/>
  <p:defaultTextStyle>
    <a:defPPr>
      <a:defRPr lang="zh-CN"/>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165" algn="l" defTabSz="1219200" rtl="0" eaLnBrk="1" latinLnBrk="0" hangingPunct="1">
      <a:defRPr sz="2400" kern="1200">
        <a:solidFill>
          <a:schemeClr val="tx1"/>
        </a:solidFill>
        <a:latin typeface="+mn-lt"/>
        <a:ea typeface="+mn-ea"/>
        <a:cs typeface="+mn-cs"/>
      </a:defRPr>
    </a:lvl4pPr>
    <a:lvl5pPr marL="2437765" algn="l" defTabSz="1219200" rtl="0" eaLnBrk="1" latinLnBrk="0" hangingPunct="1">
      <a:defRPr sz="2400" kern="1200">
        <a:solidFill>
          <a:schemeClr val="tx1"/>
        </a:solidFill>
        <a:latin typeface="+mn-lt"/>
        <a:ea typeface="+mn-ea"/>
        <a:cs typeface="+mn-cs"/>
      </a:defRPr>
    </a:lvl5pPr>
    <a:lvl6pPr marL="3047365" algn="l" defTabSz="1219200" rtl="0" eaLnBrk="1" latinLnBrk="0" hangingPunct="1">
      <a:defRPr sz="2400" kern="1200">
        <a:solidFill>
          <a:schemeClr val="tx1"/>
        </a:solidFill>
        <a:latin typeface="+mn-lt"/>
        <a:ea typeface="+mn-ea"/>
        <a:cs typeface="+mn-cs"/>
      </a:defRPr>
    </a:lvl6pPr>
    <a:lvl7pPr marL="3656965" algn="l" defTabSz="1219200" rtl="0" eaLnBrk="1" latinLnBrk="0" hangingPunct="1">
      <a:defRPr sz="2400" kern="1200">
        <a:solidFill>
          <a:schemeClr val="tx1"/>
        </a:solidFill>
        <a:latin typeface="+mn-lt"/>
        <a:ea typeface="+mn-ea"/>
        <a:cs typeface="+mn-cs"/>
      </a:defRPr>
    </a:lvl7pPr>
    <a:lvl8pPr marL="4266565" algn="l" defTabSz="1219200" rtl="0" eaLnBrk="1" latinLnBrk="0" hangingPunct="1">
      <a:defRPr sz="2400" kern="1200">
        <a:solidFill>
          <a:schemeClr val="tx1"/>
        </a:solidFill>
        <a:latin typeface="+mn-lt"/>
        <a:ea typeface="+mn-ea"/>
        <a:cs typeface="+mn-cs"/>
      </a:defRPr>
    </a:lvl8pPr>
    <a:lvl9pPr marL="4876165" algn="l" defTabSz="1219200" rtl="0" eaLnBrk="1" latinLnBrk="0" hangingPunct="1">
      <a:defRPr sz="24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8B48F"/>
    <a:srgbClr val="1BB18D"/>
    <a:srgbClr val="80E4BC"/>
    <a:srgbClr val="1CB69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02" autoAdjust="0"/>
    <p:restoredTop sz="94712" autoAdjust="0"/>
  </p:normalViewPr>
  <p:slideViewPr>
    <p:cSldViewPr>
      <p:cViewPr>
        <p:scale>
          <a:sx n="40" d="100"/>
          <a:sy n="40" d="100"/>
        </p:scale>
        <p:origin x="-780" y="-378"/>
      </p:cViewPr>
      <p:guideLst>
        <p:guide orient="horz" pos="2161"/>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48" d="100"/>
          <a:sy n="48" d="100"/>
        </p:scale>
        <p:origin x="-2340"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4" Type="http://schemas.openxmlformats.org/officeDocument/2006/relationships/tableStyles" Target="tableStyles.xml"/><Relationship Id="rId53" Type="http://schemas.openxmlformats.org/officeDocument/2006/relationships/viewProps" Target="viewProps.xml"/><Relationship Id="rId52" Type="http://schemas.openxmlformats.org/officeDocument/2006/relationships/presProps" Target="presProps.xml"/><Relationship Id="rId51" Type="http://schemas.openxmlformats.org/officeDocument/2006/relationships/handoutMaster" Target="handoutMasters/handoutMaster1.xml"/><Relationship Id="rId50" Type="http://schemas.openxmlformats.org/officeDocument/2006/relationships/slide" Target="slides/slide47.xml"/><Relationship Id="rId5" Type="http://schemas.openxmlformats.org/officeDocument/2006/relationships/notesMaster" Target="notesMasters/notesMaster1.xml"/><Relationship Id="rId49" Type="http://schemas.openxmlformats.org/officeDocument/2006/relationships/slide" Target="slides/slide46.xml"/><Relationship Id="rId48" Type="http://schemas.openxmlformats.org/officeDocument/2006/relationships/slide" Target="slides/slide45.xml"/><Relationship Id="rId47" Type="http://schemas.openxmlformats.org/officeDocument/2006/relationships/slide" Target="slides/slide44.xml"/><Relationship Id="rId46" Type="http://schemas.openxmlformats.org/officeDocument/2006/relationships/slide" Target="slides/slide43.xml"/><Relationship Id="rId45" Type="http://schemas.openxmlformats.org/officeDocument/2006/relationships/slide" Target="slides/slide42.xml"/><Relationship Id="rId44" Type="http://schemas.openxmlformats.org/officeDocument/2006/relationships/slide" Target="slides/slide41.xml"/><Relationship Id="rId43" Type="http://schemas.openxmlformats.org/officeDocument/2006/relationships/slide" Target="slides/slide40.xml"/><Relationship Id="rId42" Type="http://schemas.openxmlformats.org/officeDocument/2006/relationships/slide" Target="slides/slide39.xml"/><Relationship Id="rId41" Type="http://schemas.openxmlformats.org/officeDocument/2006/relationships/slide" Target="slides/slide38.xml"/><Relationship Id="rId40" Type="http://schemas.openxmlformats.org/officeDocument/2006/relationships/slide" Target="slides/slide37.xml"/><Relationship Id="rId4" Type="http://schemas.openxmlformats.org/officeDocument/2006/relationships/slide" Target="slides/slide2.xml"/><Relationship Id="rId39" Type="http://schemas.openxmlformats.org/officeDocument/2006/relationships/slide" Target="slides/slide36.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image" Target="../media/image6.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7.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3.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4.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6.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7.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4.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2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13C0901-3DCA-48F9-B0CB-D8F0D1E6B365}"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74D9095-D5A4-4D04-8CEB-69FB25E1308C}"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84836C-7D3D-44DD-AD4F-98DBA4D10582}"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AC9960B-A742-4F79-9BC8-14A4E9893419}"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2.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3.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4.xml"/></Relationships>
</file>

<file path=ppt/notesSlides/_rels/notesSlide1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5.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2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6.xml"/></Relationships>
</file>

<file path=ppt/notesSlides/_rels/notesSlide2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7.xml"/></Relationships>
</file>

<file path=ppt/notesSlides/_rels/notesSlide2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8.xml"/></Relationships>
</file>

<file path=ppt/notesSlides/_rels/notesSlide2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9.xml"/></Relationships>
</file>

<file path=ppt/notesSlides/_rels/notesSlide2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0.xml"/></Relationships>
</file>

<file path=ppt/notesSlides/_rels/notesSlide2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1.xml"/></Relationships>
</file>

<file path=ppt/notesSlides/_rels/notesSlide2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2.xml"/></Relationships>
</file>

<file path=ppt/notesSlides/_rels/notesSlide2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3.xml"/></Relationships>
</file>

<file path=ppt/notesSlides/_rels/notesSlide2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4.xml"/></Relationships>
</file>

<file path=ppt/notesSlides/_rels/notesSlide2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5.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3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6.xml"/></Relationships>
</file>

<file path=ppt/notesSlides/_rels/notesSlide3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7.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2"/>
            </p:custDataLst>
          </p:nvPr>
        </p:nvSpPr>
        <p:spPr>
          <a:xfrm>
            <a:off x="1198613" y="914569"/>
            <a:ext cx="9797669" cy="2570876"/>
          </a:xfrm>
        </p:spPr>
        <p:txBody>
          <a:bodyPr lIns="90000" tIns="46800" rIns="90000" bIns="46800" anchor="b" anchorCtr="0">
            <a:normAutofit/>
          </a:bodyPr>
          <a:lstStyle>
            <a:lvl1pPr algn="ctr">
              <a:defRPr sz="6000"/>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3"/>
            </p:custDataLst>
          </p:nvPr>
        </p:nvSpPr>
        <p:spPr>
          <a:xfrm>
            <a:off x="1198613" y="3561059"/>
            <a:ext cx="9797669" cy="1472673"/>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5365" indent="0" algn="ctr">
              <a:buNone/>
              <a:defRPr sz="1600"/>
            </a:lvl6pPr>
            <a:lvl7pPr marL="2742565" indent="0" algn="ctr">
              <a:buNone/>
              <a:defRPr sz="1600"/>
            </a:lvl7pPr>
            <a:lvl8pPr marL="3199765" indent="0" algn="ctr">
              <a:buNone/>
              <a:defRPr sz="1600"/>
            </a:lvl8pPr>
            <a:lvl9pPr marL="3656965" indent="0" algn="ctr">
              <a:buNone/>
              <a:defRPr sz="1600"/>
            </a:lvl9pPr>
          </a:lstStyle>
          <a:p>
            <a:r>
              <a:rPr lang="zh-CN" altLang="en-US" dirty="0"/>
              <a:t>单击此处编辑副标题</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305" y="774143"/>
            <a:ext cx="10971086" cy="5483815"/>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613" y="2484460"/>
            <a:ext cx="9797669" cy="1018989"/>
          </a:xfrm>
        </p:spPr>
        <p:txBody>
          <a:bodyPr vert="horz" lIns="90000" tIns="46800" rIns="90000" bIns="46800" rtlCol="0" anchor="t" anchorCtr="0">
            <a:normAutofit/>
          </a:bodyPr>
          <a:lstStyle>
            <a:lvl1pPr algn="ctr">
              <a:defRPr sz="6000"/>
            </a:lvl1pPr>
          </a:lstStyle>
          <a:p>
            <a:pPr lvl="0"/>
            <a:r>
              <a:rPr>
                <a:sym typeface="+mn-ea"/>
              </a:rPr>
              <a:t>单击此处编辑标题</a:t>
            </a:r>
            <a:endParaRPr>
              <a:sym typeface="+mn-ea"/>
            </a:endParaRPr>
          </a:p>
        </p:txBody>
      </p:sp>
      <p:sp>
        <p:nvSpPr>
          <p:cNvPr id="7" name="文本占位符 6"/>
          <p:cNvSpPr>
            <a:spLocks noGrp="1"/>
          </p:cNvSpPr>
          <p:nvPr>
            <p:ph type="body" sz="quarter" idx="13"/>
            <p:custDataLst>
              <p:tags r:id="rId6"/>
            </p:custDataLst>
          </p:nvPr>
        </p:nvSpPr>
        <p:spPr>
          <a:xfrm>
            <a:off x="1198613" y="3561059"/>
            <a:ext cx="9797669" cy="471687"/>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5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6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7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305" y="608513"/>
            <a:ext cx="10967486" cy="705731"/>
          </a:xfrm>
        </p:spPr>
        <p:txBody>
          <a:bodyPr vert="horz" lIns="90000" tIns="46800" rIns="90000" bIns="46800" rtlCol="0" anchor="ctr" anchorCtr="0">
            <a:normAutofit/>
          </a:body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3"/>
            </p:custDataLst>
          </p:nvPr>
        </p:nvSpPr>
        <p:spPr>
          <a:xfrm>
            <a:off x="608305" y="1490676"/>
            <a:ext cx="10967486" cy="4760081"/>
          </a:xfrm>
        </p:spPr>
        <p:txBody>
          <a:bodyPr vert="horz" lIns="90000" tIns="46800" rIns="90000" bIns="46800" rtlCol="0">
            <a:normAutofit/>
          </a:body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8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9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0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1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2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3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4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5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6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7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489" y="3849113"/>
            <a:ext cx="7767586" cy="766942"/>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489" y="4616055"/>
            <a:ext cx="7767586" cy="867761"/>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5365" indent="0">
              <a:buNone/>
              <a:defRPr sz="1600">
                <a:solidFill>
                  <a:schemeClr val="tx1">
                    <a:tint val="75000"/>
                  </a:schemeClr>
                </a:solidFill>
              </a:defRPr>
            </a:lvl6pPr>
            <a:lvl7pPr marL="2742565" indent="0">
              <a:buNone/>
              <a:defRPr sz="1600">
                <a:solidFill>
                  <a:schemeClr val="tx1">
                    <a:tint val="75000"/>
                  </a:schemeClr>
                </a:solidFill>
              </a:defRPr>
            </a:lvl7pPr>
            <a:lvl8pPr marL="3199765" indent="0">
              <a:buNone/>
              <a:defRPr sz="1600">
                <a:solidFill>
                  <a:schemeClr val="tx1">
                    <a:tint val="75000"/>
                  </a:schemeClr>
                </a:solidFill>
              </a:defRPr>
            </a:lvl8pPr>
            <a:lvl9pPr marL="3656965"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8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9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20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21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22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23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24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25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26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27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305" y="608513"/>
            <a:ext cx="10967486" cy="705731"/>
          </a:xfrm>
        </p:spPr>
        <p:txBody>
          <a:bodyPr vert="horz" lIns="90000" tIns="46800" rIns="90000" bIns="46800" rtlCol="0" anchor="ctr" anchorCtr="0">
            <a:normAutofit/>
          </a:bodyPr>
          <a:lstStyle/>
          <a:p>
            <a:pPr lvl="0"/>
            <a:r>
              <a:rPr dirty="0">
                <a:sym typeface="+mn-ea"/>
              </a:rPr>
              <a:t>单击此处编辑母版标题样式</a:t>
            </a:r>
            <a:endParaRPr dirty="0">
              <a:sym typeface="+mn-ea"/>
            </a:endParaRPr>
          </a:p>
        </p:txBody>
      </p:sp>
      <p:sp>
        <p:nvSpPr>
          <p:cNvPr id="3" name="内容占位符 2"/>
          <p:cNvSpPr>
            <a:spLocks noGrp="1"/>
          </p:cNvSpPr>
          <p:nvPr>
            <p:ph sz="half" idx="1"/>
            <p:custDataLst>
              <p:tags r:id="rId3"/>
            </p:custDataLst>
          </p:nvPr>
        </p:nvSpPr>
        <p:spPr>
          <a:xfrm>
            <a:off x="608305" y="1501478"/>
            <a:ext cx="5175991" cy="4749279"/>
          </a:xfrm>
        </p:spPr>
        <p:txBody>
          <a:bodyPr vert="horz" lIns="90000" tIns="46800" rIns="90000" bIns="46800" rtlCol="0">
            <a:normAutofit/>
          </a:body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内容占位符 3"/>
          <p:cNvSpPr>
            <a:spLocks noGrp="1"/>
          </p:cNvSpPr>
          <p:nvPr>
            <p:ph sz="half" idx="2"/>
            <p:custDataLst>
              <p:tags r:id="rId4"/>
            </p:custDataLst>
          </p:nvPr>
        </p:nvSpPr>
        <p:spPr>
          <a:xfrm>
            <a:off x="6410598" y="1501478"/>
            <a:ext cx="5175991" cy="4749279"/>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28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29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30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31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32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33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34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35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36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37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305" y="608513"/>
            <a:ext cx="10967486" cy="705731"/>
          </a:xfrm>
        </p:spPr>
        <p:txBody>
          <a:bodyPr vert="horz" lIns="90000" tIns="46800" rIns="90000" bIns="46800" rtlCol="0" anchor="ctr" anchorCtr="0">
            <a:normAutofit/>
          </a:body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3"/>
            </p:custDataLst>
          </p:nvPr>
        </p:nvSpPr>
        <p:spPr>
          <a:xfrm>
            <a:off x="608305" y="1429465"/>
            <a:ext cx="5341565" cy="381671"/>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5365" indent="0">
              <a:buNone/>
              <a:defRPr sz="1600" b="1"/>
            </a:lvl6pPr>
            <a:lvl7pPr marL="2742565" indent="0">
              <a:buNone/>
              <a:defRPr sz="1600" b="1"/>
            </a:lvl7pPr>
            <a:lvl8pPr marL="3199765" indent="0">
              <a:buNone/>
              <a:defRPr sz="1600" b="1"/>
            </a:lvl8pPr>
            <a:lvl9pPr marL="3656965"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305" y="1854343"/>
            <a:ext cx="5341565" cy="4396414"/>
          </a:xfrm>
        </p:spPr>
        <p:txBody>
          <a:bodyPr vert="horz" lIns="101600" tIns="0" rIns="82550" bIns="0" rtlCol="0">
            <a:normAutofit/>
          </a:body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5"/>
            </p:custDataLst>
          </p:nvPr>
        </p:nvSpPr>
        <p:spPr>
          <a:xfrm>
            <a:off x="6234776" y="1421992"/>
            <a:ext cx="5341565" cy="381671"/>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5365" indent="0">
              <a:buNone/>
              <a:defRPr sz="1600" b="1"/>
            </a:lvl6pPr>
            <a:lvl7pPr marL="2742565" indent="0">
              <a:buNone/>
              <a:defRPr sz="1600" b="1"/>
            </a:lvl7pPr>
            <a:lvl8pPr marL="3199765" indent="0">
              <a:buNone/>
              <a:defRPr sz="1600" b="1"/>
            </a:lvl8pPr>
            <a:lvl9pPr marL="3656965"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6"/>
            </p:custDataLst>
          </p:nvPr>
        </p:nvSpPr>
        <p:spPr>
          <a:xfrm>
            <a:off x="6234776" y="1854343"/>
            <a:ext cx="5341565" cy="4396414"/>
          </a:xfrm>
        </p:spPr>
        <p:txBody>
          <a:bodyPr vert="horz" lIns="101600" tIns="0" rIns="82550" bIns="0" rtlCol="0">
            <a:normAutofit/>
          </a:body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38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39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40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41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42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43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44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45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46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305" y="608513"/>
            <a:ext cx="10967486" cy="705731"/>
          </a:xfrm>
        </p:spPr>
        <p:txBody>
          <a:bodyPr vert="horz" lIns="90000" tIns="46800" rIns="90000" bIns="46800" rtlCol="0" anchor="ctr" anchorCtr="0">
            <a:normAutofit/>
          </a:body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305" y="1555488"/>
            <a:ext cx="5232259" cy="4608853"/>
          </a:xfrm>
        </p:spPr>
        <p:txBody>
          <a:bodyPr vert="horz" lIns="90000" tIns="46800" rIns="90000" bIns="46800" rtlCol="0">
            <a:normAutofit/>
          </a:bodyPr>
          <a:lstStyle>
            <a:lvl1pPr>
              <a:buNone/>
              <a:defRPr sz="1600"/>
            </a:lvl1pPr>
          </a:lstStyle>
          <a:p>
            <a:pPr lvl="0"/>
            <a:endParaRPr dirty="0">
              <a:sym typeface="+mn-ea"/>
            </a:endParaRPr>
          </a:p>
        </p:txBody>
      </p:sp>
      <p:sp>
        <p:nvSpPr>
          <p:cNvPr id="4" name="文本占位符 3"/>
          <p:cNvSpPr>
            <a:spLocks noGrp="1"/>
          </p:cNvSpPr>
          <p:nvPr>
            <p:ph type="body" sz="half" idx="2"/>
            <p:custDataLst>
              <p:tags r:id="rId3"/>
            </p:custDataLst>
          </p:nvPr>
        </p:nvSpPr>
        <p:spPr>
          <a:xfrm>
            <a:off x="6349408" y="1555488"/>
            <a:ext cx="5226383" cy="4608853"/>
          </a:xfrm>
        </p:spPr>
        <p:txBody>
          <a:bodyPr vert="horz" lIns="90000" tIns="46800" rIns="90000" bIns="46800" rtlCol="0">
            <a:normAutofit/>
          </a:bodyPr>
          <a:lstStyle>
            <a:lvl1pPr>
              <a:buNone/>
              <a:defRPr sz="1600"/>
            </a:lvl1pPr>
          </a:lstStyle>
          <a:p>
            <a:pPr lvl="0"/>
            <a:r>
              <a:rPr dirty="0">
                <a:sym typeface="+mn-ea"/>
              </a:rPr>
              <a:t>单击此处编辑母版文本样式</a:t>
            </a:r>
            <a:endParaRPr dirty="0">
              <a:sym typeface="+mn-ea"/>
            </a:endParaRPr>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3201" y="914569"/>
            <a:ext cx="1043837" cy="5030131"/>
          </a:xfrm>
        </p:spPr>
        <p:txBody>
          <a:bodyPr vert="eaVert" lIns="90000" tIns="46800" rIns="90000" bIns="46800" rtlCol="0" anchor="ctr" anchorCtr="0">
            <a:normAutofit/>
          </a:bodyPr>
          <a:lstStyle>
            <a:lvl1pPr>
              <a:buNone/>
              <a:defRPr sz="2800"/>
            </a:lvl1pPr>
          </a:lstStyle>
          <a:p>
            <a:pPr lvl="0"/>
            <a:r>
              <a:rPr dirty="0">
                <a:sym typeface="+mn-ea"/>
              </a:rPr>
              <a:t>单击此处编辑标题</a:t>
            </a:r>
            <a:endParaRPr dirty="0">
              <a:sym typeface="+mn-ea"/>
            </a:endParaRPr>
          </a:p>
        </p:txBody>
      </p:sp>
      <p:sp>
        <p:nvSpPr>
          <p:cNvPr id="3" name="竖排文字占位符 2"/>
          <p:cNvSpPr>
            <a:spLocks noGrp="1"/>
          </p:cNvSpPr>
          <p:nvPr>
            <p:ph type="body" orient="vert" idx="1"/>
            <p:custDataLst>
              <p:tags r:id="rId3"/>
            </p:custDataLst>
          </p:nvPr>
        </p:nvSpPr>
        <p:spPr>
          <a:xfrm>
            <a:off x="914257" y="914569"/>
            <a:ext cx="9167767" cy="5030131"/>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6765"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5" Type="http://schemas.openxmlformats.org/officeDocument/2006/relationships/theme" Target="../theme/theme1.xml"/><Relationship Id="rId64" Type="http://schemas.openxmlformats.org/officeDocument/2006/relationships/tags" Target="../tags/tag62.xml"/><Relationship Id="rId63" Type="http://schemas.openxmlformats.org/officeDocument/2006/relationships/tags" Target="../tags/tag61.xml"/><Relationship Id="rId62" Type="http://schemas.openxmlformats.org/officeDocument/2006/relationships/tags" Target="../tags/tag60.xml"/><Relationship Id="rId61" Type="http://schemas.openxmlformats.org/officeDocument/2006/relationships/tags" Target="../tags/tag59.xml"/><Relationship Id="rId60" Type="http://schemas.openxmlformats.org/officeDocument/2006/relationships/tags" Target="../tags/tag58.xml"/><Relationship Id="rId6" Type="http://schemas.openxmlformats.org/officeDocument/2006/relationships/slideLayout" Target="../slideLayouts/slideLayout6.xml"/><Relationship Id="rId59" Type="http://schemas.openxmlformats.org/officeDocument/2006/relationships/tags" Target="../tags/tag57.xml"/><Relationship Id="rId58" Type="http://schemas.openxmlformats.org/officeDocument/2006/relationships/slideLayout" Target="../slideLayouts/slideLayout58.xml"/><Relationship Id="rId57" Type="http://schemas.openxmlformats.org/officeDocument/2006/relationships/slideLayout" Target="../slideLayouts/slideLayout57.xml"/><Relationship Id="rId56" Type="http://schemas.openxmlformats.org/officeDocument/2006/relationships/slideLayout" Target="../slideLayouts/slideLayout56.xml"/><Relationship Id="rId55" Type="http://schemas.openxmlformats.org/officeDocument/2006/relationships/slideLayout" Target="../slideLayouts/slideLayout55.xml"/><Relationship Id="rId54" Type="http://schemas.openxmlformats.org/officeDocument/2006/relationships/slideLayout" Target="../slideLayouts/slideLayout54.xml"/><Relationship Id="rId53" Type="http://schemas.openxmlformats.org/officeDocument/2006/relationships/slideLayout" Target="../slideLayouts/slideLayout53.xml"/><Relationship Id="rId52" Type="http://schemas.openxmlformats.org/officeDocument/2006/relationships/slideLayout" Target="../slideLayouts/slideLayout52.xml"/><Relationship Id="rId51" Type="http://schemas.openxmlformats.org/officeDocument/2006/relationships/slideLayout" Target="../slideLayouts/slideLayout51.xml"/><Relationship Id="rId50" Type="http://schemas.openxmlformats.org/officeDocument/2006/relationships/slideLayout" Target="../slideLayouts/slideLayout50.xml"/><Relationship Id="rId5" Type="http://schemas.openxmlformats.org/officeDocument/2006/relationships/slideLayout" Target="../slideLayouts/slideLayout5.xml"/><Relationship Id="rId49" Type="http://schemas.openxmlformats.org/officeDocument/2006/relationships/slideLayout" Target="../slideLayouts/slideLayout49.xml"/><Relationship Id="rId48" Type="http://schemas.openxmlformats.org/officeDocument/2006/relationships/slideLayout" Target="../slideLayouts/slideLayout48.xml"/><Relationship Id="rId47" Type="http://schemas.openxmlformats.org/officeDocument/2006/relationships/slideLayout" Target="../slideLayouts/slideLayout47.xml"/><Relationship Id="rId46" Type="http://schemas.openxmlformats.org/officeDocument/2006/relationships/slideLayout" Target="../slideLayouts/slideLayout46.xml"/><Relationship Id="rId45" Type="http://schemas.openxmlformats.org/officeDocument/2006/relationships/slideLayout" Target="../slideLayouts/slideLayout45.xml"/><Relationship Id="rId44" Type="http://schemas.openxmlformats.org/officeDocument/2006/relationships/slideLayout" Target="../slideLayouts/slideLayout44.xml"/><Relationship Id="rId43" Type="http://schemas.openxmlformats.org/officeDocument/2006/relationships/slideLayout" Target="../slideLayouts/slideLayout43.xml"/><Relationship Id="rId42" Type="http://schemas.openxmlformats.org/officeDocument/2006/relationships/slideLayout" Target="../slideLayouts/slideLayout42.xml"/><Relationship Id="rId41" Type="http://schemas.openxmlformats.org/officeDocument/2006/relationships/slideLayout" Target="../slideLayouts/slideLayout41.xml"/><Relationship Id="rId40" Type="http://schemas.openxmlformats.org/officeDocument/2006/relationships/slideLayout" Target="../slideLayouts/slideLayout40.xml"/><Relationship Id="rId4" Type="http://schemas.openxmlformats.org/officeDocument/2006/relationships/slideLayout" Target="../slideLayouts/slideLayout4.xml"/><Relationship Id="rId39" Type="http://schemas.openxmlformats.org/officeDocument/2006/relationships/slideLayout" Target="../slideLayouts/slideLayout39.xml"/><Relationship Id="rId38" Type="http://schemas.openxmlformats.org/officeDocument/2006/relationships/slideLayout" Target="../slideLayouts/slideLayout38.xml"/><Relationship Id="rId37" Type="http://schemas.openxmlformats.org/officeDocument/2006/relationships/slideLayout" Target="../slideLayouts/slideLayout37.xml"/><Relationship Id="rId36" Type="http://schemas.openxmlformats.org/officeDocument/2006/relationships/slideLayout" Target="../slideLayouts/slideLayout36.xml"/><Relationship Id="rId35" Type="http://schemas.openxmlformats.org/officeDocument/2006/relationships/slideLayout" Target="../slideLayouts/slideLayout35.xml"/><Relationship Id="rId34" Type="http://schemas.openxmlformats.org/officeDocument/2006/relationships/slideLayout" Target="../slideLayouts/slideLayout34.xml"/><Relationship Id="rId33" Type="http://schemas.openxmlformats.org/officeDocument/2006/relationships/slideLayout" Target="../slideLayouts/slideLayout33.xml"/><Relationship Id="rId32" Type="http://schemas.openxmlformats.org/officeDocument/2006/relationships/slideLayout" Target="../slideLayouts/slideLayout32.xml"/><Relationship Id="rId31" Type="http://schemas.openxmlformats.org/officeDocument/2006/relationships/slideLayout" Target="../slideLayouts/slideLayout31.xml"/><Relationship Id="rId30" Type="http://schemas.openxmlformats.org/officeDocument/2006/relationships/slideLayout" Target="../slideLayouts/slideLayout30.xml"/><Relationship Id="rId3" Type="http://schemas.openxmlformats.org/officeDocument/2006/relationships/slideLayout" Target="../slideLayouts/slideLayout3.xml"/><Relationship Id="rId29" Type="http://schemas.openxmlformats.org/officeDocument/2006/relationships/slideLayout" Target="../slideLayouts/slideLayout29.xml"/><Relationship Id="rId28" Type="http://schemas.openxmlformats.org/officeDocument/2006/relationships/slideLayout" Target="../slideLayouts/slideLayout28.xml"/><Relationship Id="rId27" Type="http://schemas.openxmlformats.org/officeDocument/2006/relationships/slideLayout" Target="../slideLayouts/slideLayout27.xml"/><Relationship Id="rId26" Type="http://schemas.openxmlformats.org/officeDocument/2006/relationships/slideLayout" Target="../slideLayouts/slideLayout26.xml"/><Relationship Id="rId25" Type="http://schemas.openxmlformats.org/officeDocument/2006/relationships/slideLayout" Target="../slideLayouts/slideLayout25.xml"/><Relationship Id="rId24" Type="http://schemas.openxmlformats.org/officeDocument/2006/relationships/slideLayout" Target="../slideLayouts/slideLayout24.xml"/><Relationship Id="rId23" Type="http://schemas.openxmlformats.org/officeDocument/2006/relationships/slideLayout" Target="../slideLayouts/slideLayout23.xml"/><Relationship Id="rId22" Type="http://schemas.openxmlformats.org/officeDocument/2006/relationships/slideLayout" Target="../slideLayouts/slideLayout22.xml"/><Relationship Id="rId21" Type="http://schemas.openxmlformats.org/officeDocument/2006/relationships/slideLayout" Target="../slideLayouts/slideLayout21.xml"/><Relationship Id="rId20" Type="http://schemas.openxmlformats.org/officeDocument/2006/relationships/slideLayout" Target="../slideLayouts/slideLayout20.xml"/><Relationship Id="rId2" Type="http://schemas.openxmlformats.org/officeDocument/2006/relationships/slideLayout" Target="../slideLayouts/slideLayout2.xml"/><Relationship Id="rId19" Type="http://schemas.openxmlformats.org/officeDocument/2006/relationships/slideLayout" Target="../slideLayouts/slideLayout19.xml"/><Relationship Id="rId18" Type="http://schemas.openxmlformats.org/officeDocument/2006/relationships/slideLayout" Target="../slideLayouts/slideLayout18.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59"/>
            </p:custDataLst>
          </p:nvPr>
        </p:nvSpPr>
        <p:spPr>
          <a:xfrm>
            <a:off x="608305" y="608513"/>
            <a:ext cx="10967486" cy="705731"/>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60"/>
            </p:custDataLst>
          </p:nvPr>
        </p:nvSpPr>
        <p:spPr>
          <a:xfrm>
            <a:off x="608305" y="1490676"/>
            <a:ext cx="10967486" cy="4760081"/>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61"/>
            </p:custDataLst>
          </p:nvPr>
        </p:nvSpPr>
        <p:spPr>
          <a:xfrm>
            <a:off x="611904" y="6315569"/>
            <a:ext cx="2699578" cy="316859"/>
          </a:xfrm>
          <a:prstGeom prst="rect">
            <a:avLst/>
          </a:prstGeom>
        </p:spPr>
        <p:txBody>
          <a:bodyPr vert="horz" lIns="91440" tIns="45720" rIns="91440" bIns="45720" rtlCol="0" anchor="ctr">
            <a:normAutofit/>
          </a:bodyPr>
          <a:lstStyle>
            <a:lvl1pPr algn="l">
              <a:defRPr sz="1000" baseline="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62"/>
            </p:custDataLst>
          </p:nvPr>
        </p:nvSpPr>
        <p:spPr>
          <a:xfrm>
            <a:off x="4115357" y="6315569"/>
            <a:ext cx="3959381" cy="316859"/>
          </a:xfrm>
          <a:prstGeom prst="rect">
            <a:avLst/>
          </a:prstGeom>
        </p:spPr>
        <p:txBody>
          <a:bodyPr vert="horz" lIns="91440" tIns="45720" rIns="91440" bIns="45720" rtlCol="0" anchor="ctr">
            <a:normAutofit/>
          </a:bodyPr>
          <a:lstStyle>
            <a:lvl1pPr algn="ctr">
              <a:defRPr sz="100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63"/>
            </p:custDataLst>
          </p:nvPr>
        </p:nvSpPr>
        <p:spPr>
          <a:xfrm>
            <a:off x="8876213" y="6315569"/>
            <a:ext cx="2699578" cy="316859"/>
          </a:xfrm>
          <a:prstGeom prst="rect">
            <a:avLst/>
          </a:prstGeom>
        </p:spPr>
        <p:txBody>
          <a:bodyPr vert="horz" lIns="91440" tIns="45720" rIns="91440" bIns="45720" rtlCol="0" anchor="ctr">
            <a:normAutofit/>
          </a:bodyPr>
          <a:lstStyle>
            <a:lvl1pPr algn="r">
              <a:defRPr sz="100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dirty="0"/>
          </a:p>
        </p:txBody>
      </p:sp>
    </p:spTree>
    <p:custDataLst>
      <p:tags r:id="rId64"/>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 id="2147483672" r:id="rId24"/>
    <p:sldLayoutId id="2147483673" r:id="rId25"/>
    <p:sldLayoutId id="2147483674" r:id="rId26"/>
    <p:sldLayoutId id="2147483675" r:id="rId27"/>
    <p:sldLayoutId id="2147483676" r:id="rId28"/>
    <p:sldLayoutId id="2147483677" r:id="rId29"/>
    <p:sldLayoutId id="2147483678" r:id="rId30"/>
    <p:sldLayoutId id="2147483679" r:id="rId31"/>
    <p:sldLayoutId id="2147483680" r:id="rId32"/>
    <p:sldLayoutId id="2147483681" r:id="rId33"/>
    <p:sldLayoutId id="2147483682" r:id="rId34"/>
    <p:sldLayoutId id="2147483683" r:id="rId35"/>
    <p:sldLayoutId id="2147483684" r:id="rId36"/>
    <p:sldLayoutId id="2147483685" r:id="rId37"/>
    <p:sldLayoutId id="2147483686" r:id="rId38"/>
    <p:sldLayoutId id="2147483687" r:id="rId39"/>
    <p:sldLayoutId id="2147483688" r:id="rId40"/>
    <p:sldLayoutId id="2147483689" r:id="rId41"/>
    <p:sldLayoutId id="2147483690" r:id="rId42"/>
    <p:sldLayoutId id="2147483691" r:id="rId43"/>
    <p:sldLayoutId id="2147483692" r:id="rId44"/>
    <p:sldLayoutId id="2147483693" r:id="rId45"/>
    <p:sldLayoutId id="2147483694" r:id="rId46"/>
    <p:sldLayoutId id="2147483695" r:id="rId47"/>
    <p:sldLayoutId id="2147483696" r:id="rId48"/>
    <p:sldLayoutId id="2147483697" r:id="rId49"/>
    <p:sldLayoutId id="2147483698" r:id="rId50"/>
    <p:sldLayoutId id="2147483699" r:id="rId51"/>
    <p:sldLayoutId id="2147483700" r:id="rId52"/>
    <p:sldLayoutId id="2147483701" r:id="rId53"/>
    <p:sldLayoutId id="2147483702" r:id="rId54"/>
    <p:sldLayoutId id="2147483703" r:id="rId55"/>
    <p:sldLayoutId id="2147483704" r:id="rId56"/>
    <p:sldLayoutId id="2147483705" r:id="rId57"/>
    <p:sldLayoutId id="2147483706" r:id="rId58"/>
  </p:sldLayoutIdLst>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2056765"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251396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16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36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56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5365" algn="l" defTabSz="914400" rtl="0" eaLnBrk="1" latinLnBrk="0" hangingPunct="1">
        <a:defRPr sz="1800" kern="1200">
          <a:solidFill>
            <a:schemeClr val="tx1"/>
          </a:solidFill>
          <a:latin typeface="+mn-lt"/>
          <a:ea typeface="+mn-ea"/>
          <a:cs typeface="+mn-cs"/>
        </a:defRPr>
      </a:lvl6pPr>
      <a:lvl7pPr marL="2742565" algn="l" defTabSz="914400" rtl="0" eaLnBrk="1" latinLnBrk="0" hangingPunct="1">
        <a:defRPr sz="1800" kern="1200">
          <a:solidFill>
            <a:schemeClr val="tx1"/>
          </a:solidFill>
          <a:latin typeface="+mn-lt"/>
          <a:ea typeface="+mn-ea"/>
          <a:cs typeface="+mn-cs"/>
        </a:defRPr>
      </a:lvl7pPr>
      <a:lvl8pPr marL="3199765" algn="l" defTabSz="914400" rtl="0" eaLnBrk="1" latinLnBrk="0" hangingPunct="1">
        <a:defRPr sz="1800" kern="1200">
          <a:solidFill>
            <a:schemeClr val="tx1"/>
          </a:solidFill>
          <a:latin typeface="+mn-lt"/>
          <a:ea typeface="+mn-ea"/>
          <a:cs typeface="+mn-cs"/>
        </a:defRPr>
      </a:lvl8pPr>
      <a:lvl9pPr marL="3656965"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1.xml"/><Relationship Id="rId1" Type="http://schemas.openxmlformats.org/officeDocument/2006/relationships/image" Target="../media/image9.jpe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4.xml"/><Relationship Id="rId1" Type="http://schemas.openxmlformats.org/officeDocument/2006/relationships/image" Target="../media/image10.jpeg"/></Relationships>
</file>

<file path=ppt/slides/_rels/slide14.xml.rels><?xml version="1.0" encoding="UTF-8" standalone="yes"?>
<Relationships xmlns="http://schemas.openxmlformats.org/package/2006/relationships"><Relationship Id="rId5" Type="http://schemas.openxmlformats.org/officeDocument/2006/relationships/notesSlide" Target="../notesSlides/notesSlide8.xml"/><Relationship Id="rId4" Type="http://schemas.openxmlformats.org/officeDocument/2006/relationships/vmlDrawing" Target="../drawings/vmlDrawing2.vml"/><Relationship Id="rId3" Type="http://schemas.openxmlformats.org/officeDocument/2006/relationships/slideLayout" Target="../slideLayouts/slideLayout25.xml"/><Relationship Id="rId2" Type="http://schemas.openxmlformats.org/officeDocument/2006/relationships/image" Target="../media/image11.emf"/><Relationship Id="rId1" Type="http://schemas.openxmlformats.org/officeDocument/2006/relationships/package" Target="../embeddings/Document3.docx"/></Relationships>
</file>

<file path=ppt/slides/_rels/slide15.xml.rels><?xml version="1.0" encoding="UTF-8" standalone="yes"?>
<Relationships xmlns="http://schemas.openxmlformats.org/package/2006/relationships"><Relationship Id="rId5" Type="http://schemas.openxmlformats.org/officeDocument/2006/relationships/notesSlide" Target="../notesSlides/notesSlide9.xml"/><Relationship Id="rId4" Type="http://schemas.openxmlformats.org/officeDocument/2006/relationships/vmlDrawing" Target="../drawings/vmlDrawing3.vml"/><Relationship Id="rId3" Type="http://schemas.openxmlformats.org/officeDocument/2006/relationships/slideLayout" Target="../slideLayouts/slideLayout26.xml"/><Relationship Id="rId2" Type="http://schemas.openxmlformats.org/officeDocument/2006/relationships/image" Target="../media/image12.emf"/><Relationship Id="rId1" Type="http://schemas.openxmlformats.org/officeDocument/2006/relationships/package" Target="../embeddings/Document4.docx"/></Relationships>
</file>

<file path=ppt/slides/_rels/slide16.xml.rels><?xml version="1.0" encoding="UTF-8" standalone="yes"?>
<Relationships xmlns="http://schemas.openxmlformats.org/package/2006/relationships"><Relationship Id="rId5" Type="http://schemas.openxmlformats.org/officeDocument/2006/relationships/notesSlide" Target="../notesSlides/notesSlide10.xml"/><Relationship Id="rId4" Type="http://schemas.openxmlformats.org/officeDocument/2006/relationships/vmlDrawing" Target="../drawings/vmlDrawing4.vml"/><Relationship Id="rId3" Type="http://schemas.openxmlformats.org/officeDocument/2006/relationships/slideLayout" Target="../slideLayouts/slideLayout27.xml"/><Relationship Id="rId2" Type="http://schemas.openxmlformats.org/officeDocument/2006/relationships/image" Target="../media/image13.emf"/><Relationship Id="rId1" Type="http://schemas.openxmlformats.org/officeDocument/2006/relationships/package" Target="../embeddings/Document5.docx"/></Relationships>
</file>

<file path=ppt/slides/_rels/slide17.xml.rels><?xml version="1.0" encoding="UTF-8" standalone="yes"?>
<Relationships xmlns="http://schemas.openxmlformats.org/package/2006/relationships"><Relationship Id="rId5" Type="http://schemas.openxmlformats.org/officeDocument/2006/relationships/notesSlide" Target="../notesSlides/notesSlide11.xml"/><Relationship Id="rId4" Type="http://schemas.openxmlformats.org/officeDocument/2006/relationships/vmlDrawing" Target="../drawings/vmlDrawing5.vml"/><Relationship Id="rId3" Type="http://schemas.openxmlformats.org/officeDocument/2006/relationships/slideLayout" Target="../slideLayouts/slideLayout28.xml"/><Relationship Id="rId2" Type="http://schemas.openxmlformats.org/officeDocument/2006/relationships/image" Target="../media/image14.emf"/><Relationship Id="rId1" Type="http://schemas.openxmlformats.org/officeDocument/2006/relationships/package" Target="../embeddings/Document6.docx"/></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9.xml"/><Relationship Id="rId1" Type="http://schemas.openxmlformats.org/officeDocument/2006/relationships/image" Target="../media/image15.jpeg"/></Relationships>
</file>

<file path=ppt/slides/_rels/slide19.xml.rels><?xml version="1.0" encoding="UTF-8" standalone="yes"?>
<Relationships xmlns="http://schemas.openxmlformats.org/package/2006/relationships"><Relationship Id="rId6" Type="http://schemas.openxmlformats.org/officeDocument/2006/relationships/notesSlide" Target="../notesSlides/notesSlide13.xml"/><Relationship Id="rId5" Type="http://schemas.openxmlformats.org/officeDocument/2006/relationships/vmlDrawing" Target="../drawings/vmlDrawing6.vml"/><Relationship Id="rId4" Type="http://schemas.openxmlformats.org/officeDocument/2006/relationships/slideLayout" Target="../slideLayouts/slideLayout30.xml"/><Relationship Id="rId3" Type="http://schemas.openxmlformats.org/officeDocument/2006/relationships/image" Target="../media/image16.emf"/><Relationship Id="rId2" Type="http://schemas.openxmlformats.org/officeDocument/2006/relationships/package" Target="../embeddings/Document7.docx"/><Relationship Id="rId1" Type="http://schemas.openxmlformats.org/officeDocument/2006/relationships/image" Target="../media/image15.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6" Type="http://schemas.openxmlformats.org/officeDocument/2006/relationships/notesSlide" Target="../notesSlides/notesSlide14.xml"/><Relationship Id="rId5" Type="http://schemas.openxmlformats.org/officeDocument/2006/relationships/vmlDrawing" Target="../drawings/vmlDrawing7.vml"/><Relationship Id="rId4" Type="http://schemas.openxmlformats.org/officeDocument/2006/relationships/slideLayout" Target="../slideLayouts/slideLayout31.xml"/><Relationship Id="rId3" Type="http://schemas.openxmlformats.org/officeDocument/2006/relationships/image" Target="../media/image17.emf"/><Relationship Id="rId2" Type="http://schemas.openxmlformats.org/officeDocument/2006/relationships/package" Target="../embeddings/Document8.docx"/><Relationship Id="rId1" Type="http://schemas.openxmlformats.org/officeDocument/2006/relationships/image" Target="../media/image15.jpeg"/></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32.xml"/><Relationship Id="rId1" Type="http://schemas.openxmlformats.org/officeDocument/2006/relationships/image" Target="../media/image18.jpe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3.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34.xml"/><Relationship Id="rId1" Type="http://schemas.openxmlformats.org/officeDocument/2006/relationships/image" Target="../media/image19.jpeg"/></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35.xml"/><Relationship Id="rId1" Type="http://schemas.openxmlformats.org/officeDocument/2006/relationships/image" Target="../media/image20.jpeg"/></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7.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38.xml"/><Relationship Id="rId1" Type="http://schemas.openxmlformats.org/officeDocument/2006/relationships/image" Target="../media/image21.jpeg"/></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9.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0.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4.xml"/><Relationship Id="rId1" Type="http://schemas.openxmlformats.org/officeDocument/2006/relationships/image" Target="../media/image1.jpeg"/></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1.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42.xml"/><Relationship Id="rId1" Type="http://schemas.openxmlformats.org/officeDocument/2006/relationships/image" Target="../media/image22.jpeg"/></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3.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44.xml"/><Relationship Id="rId1" Type="http://schemas.openxmlformats.org/officeDocument/2006/relationships/image" Target="../media/image23.jpeg"/></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45.xml"/><Relationship Id="rId1" Type="http://schemas.openxmlformats.org/officeDocument/2006/relationships/image" Target="../media/image23.jpeg"/></Relationships>
</file>

<file path=ppt/slides/_rels/slide35.xml.rels><?xml version="1.0" encoding="UTF-8" standalone="yes"?>
<Relationships xmlns="http://schemas.openxmlformats.org/package/2006/relationships"><Relationship Id="rId5" Type="http://schemas.openxmlformats.org/officeDocument/2006/relationships/notesSlide" Target="../notesSlides/notesSlide29.xml"/><Relationship Id="rId4" Type="http://schemas.openxmlformats.org/officeDocument/2006/relationships/vmlDrawing" Target="../drawings/vmlDrawing8.vml"/><Relationship Id="rId3" Type="http://schemas.openxmlformats.org/officeDocument/2006/relationships/slideLayout" Target="../slideLayouts/slideLayout46.xml"/><Relationship Id="rId2" Type="http://schemas.openxmlformats.org/officeDocument/2006/relationships/image" Target="../media/image24.emf"/><Relationship Id="rId1" Type="http://schemas.openxmlformats.org/officeDocument/2006/relationships/package" Target="../embeddings/Document9.docx"/></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8.xml"/></Relationships>
</file>

<file path=ppt/slides/_rels/slide38.xml.rels><?xml version="1.0" encoding="UTF-8" standalone="yes"?>
<Relationships xmlns="http://schemas.openxmlformats.org/package/2006/relationships"><Relationship Id="rId2" Type="http://schemas.openxmlformats.org/officeDocument/2006/relationships/slideLayout" Target="../slideLayouts/slideLayout49.xml"/><Relationship Id="rId1" Type="http://schemas.openxmlformats.org/officeDocument/2006/relationships/image" Target="../media/image25.jpeg"/></Relationships>
</file>

<file path=ppt/slides/_rels/slide39.xml.rels><?xml version="1.0" encoding="UTF-8" standalone="yes"?>
<Relationships xmlns="http://schemas.openxmlformats.org/package/2006/relationships"><Relationship Id="rId4" Type="http://schemas.openxmlformats.org/officeDocument/2006/relationships/vmlDrawing" Target="../drawings/vmlDrawing9.vml"/><Relationship Id="rId3" Type="http://schemas.openxmlformats.org/officeDocument/2006/relationships/slideLayout" Target="../slideLayouts/slideLayout50.xml"/><Relationship Id="rId2" Type="http://schemas.openxmlformats.org/officeDocument/2006/relationships/image" Target="../media/image26.emf"/><Relationship Id="rId1" Type="http://schemas.openxmlformats.org/officeDocument/2006/relationships/package" Target="../embeddings/Document10.docx"/></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41.xml.rels><?xml version="1.0" encoding="UTF-8" standalone="yes"?>
<Relationships xmlns="http://schemas.openxmlformats.org/package/2006/relationships"><Relationship Id="rId4" Type="http://schemas.openxmlformats.org/officeDocument/2006/relationships/vmlDrawing" Target="../drawings/vmlDrawing10.vml"/><Relationship Id="rId3" Type="http://schemas.openxmlformats.org/officeDocument/2006/relationships/slideLayout" Target="../slideLayouts/slideLayout52.xml"/><Relationship Id="rId2" Type="http://schemas.openxmlformats.org/officeDocument/2006/relationships/image" Target="../media/image27.emf"/><Relationship Id="rId1" Type="http://schemas.openxmlformats.org/officeDocument/2006/relationships/package" Target="../embeddings/Document11.docx"/></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43.xml.rels><?xml version="1.0" encoding="UTF-8" standalone="yes"?>
<Relationships xmlns="http://schemas.openxmlformats.org/package/2006/relationships"><Relationship Id="rId2" Type="http://schemas.openxmlformats.org/officeDocument/2006/relationships/slideLayout" Target="../slideLayouts/slideLayout54.xml"/><Relationship Id="rId1" Type="http://schemas.openxmlformats.org/officeDocument/2006/relationships/image" Target="../media/image28.jpeg"/></Relationships>
</file>

<file path=ppt/slides/_rels/slide44.xml.rels><?xml version="1.0" encoding="UTF-8" standalone="yes"?>
<Relationships xmlns="http://schemas.openxmlformats.org/package/2006/relationships"><Relationship Id="rId2" Type="http://schemas.openxmlformats.org/officeDocument/2006/relationships/slideLayout" Target="../slideLayouts/slideLayout55.xml"/><Relationship Id="rId1" Type="http://schemas.openxmlformats.org/officeDocument/2006/relationships/image" Target="../media/image29.jpeg"/></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56.xml"/></Relationships>
</file>

<file path=ppt/slides/_rels/slide46.xml.rels><?xml version="1.0" encoding="UTF-8" standalone="yes"?>
<Relationships xmlns="http://schemas.openxmlformats.org/package/2006/relationships"><Relationship Id="rId3" Type="http://schemas.openxmlformats.org/officeDocument/2006/relationships/slideLayout" Target="../slideLayouts/slideLayout57.xml"/><Relationship Id="rId2" Type="http://schemas.openxmlformats.org/officeDocument/2006/relationships/image" Target="../media/image31.jpeg"/><Relationship Id="rId1" Type="http://schemas.openxmlformats.org/officeDocument/2006/relationships/image" Target="../media/image30.jpeg"/></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5.xml.rels><?xml version="1.0" encoding="UTF-8" standalone="yes"?>
<Relationships xmlns="http://schemas.openxmlformats.org/package/2006/relationships"><Relationship Id="rId4" Type="http://schemas.openxmlformats.org/officeDocument/2006/relationships/slideLayout" Target="../slideLayouts/slideLayout16.xml"/><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image" Target="../media/image2.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7" Type="http://schemas.openxmlformats.org/officeDocument/2006/relationships/vmlDrawing" Target="../drawings/vmlDrawing1.vml"/><Relationship Id="rId6" Type="http://schemas.openxmlformats.org/officeDocument/2006/relationships/slideLayout" Target="../slideLayouts/slideLayout18.xml"/><Relationship Id="rId5" Type="http://schemas.openxmlformats.org/officeDocument/2006/relationships/image" Target="../media/image7.emf"/><Relationship Id="rId4" Type="http://schemas.openxmlformats.org/officeDocument/2006/relationships/package" Target="../embeddings/Document2.docx"/><Relationship Id="rId3" Type="http://schemas.openxmlformats.org/officeDocument/2006/relationships/image" Target="../media/image6.emf"/><Relationship Id="rId2" Type="http://schemas.openxmlformats.org/officeDocument/2006/relationships/package" Target="../embeddings/Document1.docx"/><Relationship Id="rId1"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0.xml"/><Relationship Id="rId1"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组合 3"/>
          <p:cNvGrpSpPr/>
          <p:nvPr/>
        </p:nvGrpSpPr>
        <p:grpSpPr>
          <a:xfrm>
            <a:off x="1523174" y="2501100"/>
            <a:ext cx="9144064" cy="1846659"/>
            <a:chOff x="1523174" y="2501100"/>
            <a:chExt cx="9144064" cy="1846659"/>
          </a:xfrm>
        </p:grpSpPr>
        <p:sp>
          <p:nvSpPr>
            <p:cNvPr id="2" name="文本框 5"/>
            <p:cNvSpPr txBox="1"/>
            <p:nvPr/>
          </p:nvSpPr>
          <p:spPr>
            <a:xfrm>
              <a:off x="1951802" y="2501100"/>
              <a:ext cx="8406064" cy="1846659"/>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eaLnBrk="1" fontAlgn="auto" hangingPunct="1">
                <a:lnSpc>
                  <a:spcPct val="150000"/>
                </a:lnSpc>
                <a:spcBef>
                  <a:spcPts val="0"/>
                </a:spcBef>
                <a:spcAft>
                  <a:spcPts val="0"/>
                </a:spcAft>
                <a:defRPr/>
              </a:pPr>
              <a:r>
                <a:rPr lang="zh-CN" altLang="en-US" sz="4400" b="1" spc="200" dirty="0">
                  <a:solidFill>
                    <a:srgbClr val="1BB18D"/>
                  </a:solidFill>
                  <a:latin typeface="微软雅黑" panose="020B0503020204020204" pitchFamily="34" charset="-122"/>
                  <a:ea typeface="微软雅黑" panose="020B0503020204020204" pitchFamily="34" charset="-122"/>
                </a:rPr>
                <a:t>第 </a:t>
              </a:r>
              <a:r>
                <a:rPr lang="en-US" altLang="zh-CN" sz="4400" b="1" spc="200" dirty="0" smtClean="0">
                  <a:solidFill>
                    <a:srgbClr val="1BB18D"/>
                  </a:solidFill>
                  <a:latin typeface="微软雅黑" panose="020B0503020204020204" pitchFamily="34" charset="-122"/>
                  <a:ea typeface="微软雅黑" panose="020B0503020204020204" pitchFamily="34" charset="-122"/>
                </a:rPr>
                <a:t>09 </a:t>
              </a:r>
              <a:r>
                <a:rPr lang="zh-CN" altLang="en-US" sz="4400" b="1" spc="200" dirty="0" smtClean="0">
                  <a:solidFill>
                    <a:srgbClr val="1BB18D"/>
                  </a:solidFill>
                  <a:latin typeface="微软雅黑" panose="020B0503020204020204" pitchFamily="34" charset="-122"/>
                  <a:ea typeface="微软雅黑" panose="020B0503020204020204" pitchFamily="34" charset="-122"/>
                </a:rPr>
                <a:t>课时</a:t>
              </a:r>
              <a:endParaRPr lang="en-US" altLang="zh-CN" sz="4400" b="1" spc="200" dirty="0" smtClean="0">
                <a:solidFill>
                  <a:srgbClr val="1BB18D"/>
                </a:solidFill>
                <a:latin typeface="微软雅黑" panose="020B0503020204020204" pitchFamily="34" charset="-122"/>
                <a:ea typeface="微软雅黑" panose="020B0503020204020204" pitchFamily="34" charset="-122"/>
              </a:endParaRPr>
            </a:p>
            <a:p>
              <a:pPr algn="ctr">
                <a:lnSpc>
                  <a:spcPct val="150000"/>
                </a:lnSpc>
                <a:defRPr/>
              </a:pPr>
              <a:r>
                <a:rPr lang="zh-CN" altLang="en-US" sz="3200" spc="200" dirty="0" smtClean="0">
                  <a:latin typeface="微软雅黑" panose="020B0503020204020204" pitchFamily="34" charset="-122"/>
                  <a:ea typeface="微软雅黑" panose="020B0503020204020204" pitchFamily="34" charset="-122"/>
                </a:rPr>
                <a:t>功和机械能</a:t>
              </a:r>
              <a:endParaRPr lang="zh-CN" altLang="en-US" sz="3200" spc="200" dirty="0" smtClean="0">
                <a:latin typeface="微软雅黑" panose="020B0503020204020204" pitchFamily="34" charset="-122"/>
                <a:ea typeface="微软雅黑" panose="020B0503020204020204" pitchFamily="34" charset="-122"/>
              </a:endParaRPr>
            </a:p>
          </p:txBody>
        </p:sp>
        <p:cxnSp>
          <p:nvCxnSpPr>
            <p:cNvPr id="3" name="直接连接符 2"/>
            <p:cNvCxnSpPr/>
            <p:nvPr/>
          </p:nvCxnSpPr>
          <p:spPr>
            <a:xfrm>
              <a:off x="1523174" y="3501232"/>
              <a:ext cx="914406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002"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重难突破 能力提升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sp>
        <p:nvSpPr>
          <p:cNvPr id="8" name="TextBox 7"/>
          <p:cNvSpPr txBox="1"/>
          <p:nvPr/>
        </p:nvSpPr>
        <p:spPr>
          <a:xfrm>
            <a:off x="880232" y="641034"/>
            <a:ext cx="10858576" cy="642924"/>
          </a:xfrm>
          <a:prstGeom prst="rect">
            <a:avLst/>
          </a:prstGeom>
          <a:solidFill>
            <a:schemeClr val="bg1"/>
          </a:solidFill>
        </p:spPr>
        <p:txBody>
          <a:bodyPr wrap="square" lIns="36000" tIns="36000" rIns="36000" bIns="36000"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800" b="1" spc="150" dirty="0" smtClean="0">
                <a:solidFill>
                  <a:srgbClr val="1CB691"/>
                </a:solidFill>
                <a:latin typeface="微软雅黑" panose="020B0503020204020204" pitchFamily="34" charset="-122"/>
                <a:ea typeface="微软雅黑" panose="020B0503020204020204" pitchFamily="34" charset="-122"/>
              </a:rPr>
              <a:t>重难一　功和功率的概念及计算</a:t>
            </a:r>
            <a:endParaRPr lang="zh-CN" altLang="en-US" sz="2800" b="1" spc="150" dirty="0" smtClean="0">
              <a:solidFill>
                <a:srgbClr val="FF0000"/>
              </a:solidFill>
              <a:latin typeface="微软雅黑" panose="020B0503020204020204" pitchFamily="34" charset="-122"/>
              <a:ea typeface="微软雅黑" panose="020B0503020204020204" pitchFamily="34" charset="-122"/>
            </a:endParaRPr>
          </a:p>
        </p:txBody>
      </p:sp>
      <p:grpSp>
        <p:nvGrpSpPr>
          <p:cNvPr id="10" name="组合 9"/>
          <p:cNvGrpSpPr/>
          <p:nvPr/>
        </p:nvGrpSpPr>
        <p:grpSpPr>
          <a:xfrm>
            <a:off x="880232" y="1715282"/>
            <a:ext cx="10858576" cy="2860909"/>
            <a:chOff x="880232" y="1715282"/>
            <a:chExt cx="10858576" cy="2860909"/>
          </a:xfrm>
        </p:grpSpPr>
        <p:sp>
          <p:nvSpPr>
            <p:cNvPr id="9" name="文本框 1"/>
            <p:cNvSpPr txBox="1">
              <a:spLocks noChangeArrowheads="1"/>
            </p:cNvSpPr>
            <p:nvPr/>
          </p:nvSpPr>
          <p:spPr bwMode="auto">
            <a:xfrm>
              <a:off x="880232" y="1715282"/>
              <a:ext cx="10858576" cy="2842692"/>
            </a:xfrm>
            <a:prstGeom prst="rect">
              <a:avLst/>
            </a:prstGeom>
            <a:noFill/>
            <a:ln w="9525">
              <a:noFill/>
              <a:miter lim="800000"/>
            </a:ln>
          </p:spPr>
          <p:txBody>
            <a:bodyPr wrap="square" lIns="36000" tIns="36000" rIns="36000" bIns="36000">
              <a:spAutoFit/>
            </a:bodyPr>
            <a:lstStyle/>
            <a:p>
              <a:pPr>
                <a:lnSpc>
                  <a:spcPct val="150000"/>
                </a:lnSpc>
                <a:spcAft>
                  <a:spcPts val="0"/>
                </a:spcAft>
              </a:pPr>
              <a:r>
                <a:rPr lang="en-US" b="1" smtClean="0">
                  <a:solidFill>
                    <a:srgbClr val="000000"/>
                  </a:solidFill>
                  <a:latin typeface="微软雅黑" panose="020B0503020204020204" pitchFamily="34" charset="-122"/>
                  <a:ea typeface="微软雅黑" panose="020B0503020204020204" pitchFamily="34" charset="-122"/>
                  <a:cs typeface="Times New Roman" panose="02020603050405020304"/>
                </a:rPr>
                <a:t>1.</a:t>
              </a:r>
              <a:r>
                <a:rPr lang="en-US" b="1" smtClean="0">
                  <a:solidFill>
                    <a:srgbClr val="4C4C4C"/>
                  </a:solidFill>
                  <a:latin typeface="微软雅黑" panose="020B0503020204020204" pitchFamily="34" charset="-122"/>
                  <a:ea typeface="微软雅黑" panose="020B0503020204020204" pitchFamily="34" charset="-122"/>
                  <a:cs typeface="Times New Roman" panose="02020603050405020304"/>
                </a:rPr>
                <a:t> </a:t>
              </a:r>
              <a:r>
                <a:rPr lang="en-US" altLang="zh-CN" spc="150" smtClean="0">
                  <a:solidFill>
                    <a:srgbClr val="18B48F"/>
                  </a:solidFill>
                  <a:latin typeface="微软雅黑" panose="020B0503020204020204" pitchFamily="34" charset="-122"/>
                  <a:ea typeface="微软雅黑" panose="020B0503020204020204" pitchFamily="34" charset="-122"/>
                </a:rPr>
                <a:t>[</a:t>
              </a:r>
              <a:r>
                <a:rPr lang="en-US" altLang="zh-CN" spc="150" dirty="0" smtClean="0">
                  <a:solidFill>
                    <a:srgbClr val="18B48F"/>
                  </a:solidFill>
                  <a:latin typeface="微软雅黑" panose="020B0503020204020204" pitchFamily="34" charset="-122"/>
                  <a:ea typeface="微软雅黑" panose="020B0503020204020204" pitchFamily="34" charset="-122"/>
                </a:rPr>
                <a:t>2019·</a:t>
              </a:r>
              <a:r>
                <a:rPr lang="zh-CN" altLang="en-US" spc="150" dirty="0" smtClean="0">
                  <a:solidFill>
                    <a:srgbClr val="18B48F"/>
                  </a:solidFill>
                  <a:latin typeface="微软雅黑" panose="020B0503020204020204" pitchFamily="34" charset="-122"/>
                  <a:ea typeface="微软雅黑" panose="020B0503020204020204" pitchFamily="34" charset="-122"/>
                </a:rPr>
                <a:t>黑龙江</a:t>
              </a:r>
              <a:r>
                <a:rPr lang="en-US" altLang="zh-CN" spc="150" dirty="0" smtClean="0">
                  <a:solidFill>
                    <a:srgbClr val="18B48F"/>
                  </a:solidFill>
                  <a:latin typeface="微软雅黑" panose="020B0503020204020204" pitchFamily="34" charset="-122"/>
                  <a:ea typeface="微软雅黑" panose="020B0503020204020204" pitchFamily="34" charset="-122"/>
                </a:rPr>
                <a:t>]</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如图</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9-1</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所示，力对物体做功的是</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A</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图甲：用力搬石头，搬而未动</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B.</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图乙：提着桶在水平路面上前进</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C.</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图丙：用力将鸡蛋举高</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D.</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图丁：手举杠铃静止不动</a:t>
              </a:r>
              <a:endParaRPr lang="zh-CN"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pic>
          <p:nvPicPr>
            <p:cNvPr id="6" name="SX53.EPS" descr="id:2147506558;FounderCES"/>
            <p:cNvPicPr/>
            <p:nvPr/>
          </p:nvPicPr>
          <p:blipFill>
            <a:blip r:embed="rId1">
              <a:clrChange>
                <a:clrFrom>
                  <a:srgbClr val="FFFFFF"/>
                </a:clrFrom>
                <a:clrTo>
                  <a:srgbClr val="FFFFFF">
                    <a:alpha val="0"/>
                  </a:srgbClr>
                </a:clrTo>
              </a:clrChange>
            </a:blip>
            <a:stretch>
              <a:fillRect/>
            </a:stretch>
          </p:blipFill>
          <p:spPr>
            <a:xfrm>
              <a:off x="6095206" y="2572538"/>
              <a:ext cx="4929222" cy="1291100"/>
            </a:xfrm>
            <a:prstGeom prst="rect">
              <a:avLst/>
            </a:prstGeom>
          </p:spPr>
        </p:pic>
        <p:sp>
          <p:nvSpPr>
            <p:cNvPr id="7" name="矩形 6"/>
            <p:cNvSpPr/>
            <p:nvPr/>
          </p:nvSpPr>
          <p:spPr>
            <a:xfrm>
              <a:off x="7952594" y="3929860"/>
              <a:ext cx="987771" cy="646331"/>
            </a:xfrm>
            <a:prstGeom prst="rect">
              <a:avLst/>
            </a:prstGeom>
          </p:spPr>
          <p:txBody>
            <a:bodyPr wrap="none">
              <a:spAutoFit/>
            </a:bodyPr>
            <a:lstStyle/>
            <a:p>
              <a:pPr algn="ctr">
                <a:lnSpc>
                  <a:spcPct val="150000"/>
                </a:lnSpc>
                <a:spcAft>
                  <a:spcPts val="0"/>
                </a:spcAft>
              </a:pP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图</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9-1</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grpSp>
      <p:sp>
        <p:nvSpPr>
          <p:cNvPr id="11" name="文本框 1"/>
          <p:cNvSpPr txBox="1">
            <a:spLocks noChangeArrowheads="1"/>
          </p:cNvSpPr>
          <p:nvPr/>
        </p:nvSpPr>
        <p:spPr bwMode="auto">
          <a:xfrm>
            <a:off x="8666974" y="1786720"/>
            <a:ext cx="279491"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solidFill>
                  <a:srgbClr val="A50021"/>
                </a:solidFill>
                <a:latin typeface="微软雅黑" panose="020B0503020204020204" pitchFamily="34" charset="-122"/>
                <a:ea typeface="微软雅黑" panose="020B0503020204020204" pitchFamily="34" charset="-122"/>
              </a:rPr>
              <a:t>C</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002"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重难突破 能力提升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sp>
        <p:nvSpPr>
          <p:cNvPr id="4" name="文本框 1"/>
          <p:cNvSpPr txBox="1">
            <a:spLocks noChangeArrowheads="1"/>
          </p:cNvSpPr>
          <p:nvPr/>
        </p:nvSpPr>
        <p:spPr bwMode="auto">
          <a:xfrm>
            <a:off x="880232" y="929464"/>
            <a:ext cx="10858576" cy="1734697"/>
          </a:xfrm>
          <a:prstGeom prst="rect">
            <a:avLst/>
          </a:prstGeom>
          <a:noFill/>
          <a:ln w="9525">
            <a:noFill/>
            <a:miter lim="800000"/>
          </a:ln>
        </p:spPr>
        <p:txBody>
          <a:bodyPr wrap="square" lIns="36000" tIns="36000" rIns="36000" bIns="36000">
            <a:spAutoFit/>
          </a:bodyPr>
          <a:lstStyle/>
          <a:p>
            <a:pPr>
              <a:lnSpc>
                <a:spcPct val="150000"/>
              </a:lnSpc>
              <a:spcAft>
                <a:spcPts val="0"/>
              </a:spcAft>
            </a:pPr>
            <a:r>
              <a:rPr lang="en-US" b="1" smtClean="0">
                <a:solidFill>
                  <a:srgbClr val="000000"/>
                </a:solidFill>
                <a:latin typeface="微软雅黑" panose="020B0503020204020204" pitchFamily="34" charset="-122"/>
                <a:ea typeface="微软雅黑" panose="020B0503020204020204" pitchFamily="34" charset="-122"/>
                <a:cs typeface="Times New Roman" panose="02020603050405020304"/>
              </a:rPr>
              <a:t>2. </a:t>
            </a:r>
            <a:r>
              <a:rPr lang="en-US" altLang="zh-CN" spc="150" smtClean="0">
                <a:solidFill>
                  <a:srgbClr val="18B48F"/>
                </a:solidFill>
                <a:latin typeface="微软雅黑" panose="020B0503020204020204" pitchFamily="34" charset="-122"/>
                <a:ea typeface="微软雅黑" panose="020B0503020204020204" pitchFamily="34" charset="-122"/>
              </a:rPr>
              <a:t>[2020</a:t>
            </a:r>
            <a:r>
              <a:rPr lang="en-US" altLang="zh-CN" spc="150" dirty="0" smtClean="0">
                <a:solidFill>
                  <a:srgbClr val="18B48F"/>
                </a:solidFill>
                <a:latin typeface="微软雅黑" panose="020B0503020204020204" pitchFamily="34" charset="-122"/>
                <a:ea typeface="微软雅黑" panose="020B0503020204020204" pitchFamily="34" charset="-122"/>
              </a:rPr>
              <a:t>·</a:t>
            </a:r>
            <a:r>
              <a:rPr lang="zh-CN" altLang="en-US" spc="150" dirty="0" smtClean="0">
                <a:solidFill>
                  <a:srgbClr val="18B48F"/>
                </a:solidFill>
                <a:latin typeface="微软雅黑" panose="020B0503020204020204" pitchFamily="34" charset="-122"/>
                <a:ea typeface="微软雅黑" panose="020B0503020204020204" pitchFamily="34" charset="-122"/>
              </a:rPr>
              <a:t>山西模拟五</a:t>
            </a:r>
            <a:r>
              <a:rPr lang="en-US" altLang="zh-CN" spc="150" dirty="0" smtClean="0">
                <a:solidFill>
                  <a:srgbClr val="18B48F"/>
                </a:solidFill>
                <a:latin typeface="微软雅黑" panose="020B0503020204020204" pitchFamily="34" charset="-122"/>
                <a:ea typeface="微软雅黑" panose="020B0503020204020204" pitchFamily="34" charset="-122"/>
              </a:rPr>
              <a:t>]</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初中生小伟的教室在教学楼二层，小伟从一层走到二层教室，此过程中小伟克服自身重力所做的功</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约为（</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A.15 J    </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B.150 J                C.1500 </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J	D.3000 J</a:t>
            </a:r>
            <a:endParaRPr lang="zh-CN"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sp>
        <p:nvSpPr>
          <p:cNvPr id="6" name="文本框 1"/>
          <p:cNvSpPr txBox="1">
            <a:spLocks noChangeArrowheads="1"/>
          </p:cNvSpPr>
          <p:nvPr/>
        </p:nvSpPr>
        <p:spPr bwMode="auto">
          <a:xfrm>
            <a:off x="7523966" y="1500968"/>
            <a:ext cx="279491"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solidFill>
                  <a:srgbClr val="A50021"/>
                </a:solidFill>
                <a:latin typeface="微软雅黑" panose="020B0503020204020204" pitchFamily="34" charset="-122"/>
                <a:ea typeface="微软雅黑" panose="020B0503020204020204" pitchFamily="34" charset="-122"/>
              </a:rPr>
              <a:t>C</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002"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重难突破 能力提升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sp>
        <p:nvSpPr>
          <p:cNvPr id="4" name="文本框 1"/>
          <p:cNvSpPr txBox="1">
            <a:spLocks noChangeArrowheads="1"/>
          </p:cNvSpPr>
          <p:nvPr/>
        </p:nvSpPr>
        <p:spPr bwMode="auto">
          <a:xfrm>
            <a:off x="1023108" y="858026"/>
            <a:ext cx="10287072" cy="1734697"/>
          </a:xfrm>
          <a:prstGeom prst="rect">
            <a:avLst/>
          </a:prstGeom>
          <a:noFill/>
          <a:ln w="9525">
            <a:noFill/>
            <a:miter lim="800000"/>
          </a:ln>
        </p:spPr>
        <p:txBody>
          <a:bodyPr wrap="square" lIns="36000" tIns="36000" rIns="36000" bIns="36000">
            <a:spAutoFit/>
          </a:bodyPr>
          <a:lstStyle/>
          <a:p>
            <a:pPr>
              <a:lnSpc>
                <a:spcPct val="150000"/>
              </a:lnSpc>
              <a:spcAft>
                <a:spcPts val="0"/>
              </a:spcAft>
            </a:pPr>
            <a:r>
              <a:rPr lang="en-US" b="1" smtClean="0">
                <a:solidFill>
                  <a:srgbClr val="000000"/>
                </a:solidFill>
                <a:latin typeface="微软雅黑" panose="020B0503020204020204" pitchFamily="34" charset="-122"/>
                <a:ea typeface="微软雅黑" panose="020B0503020204020204" pitchFamily="34" charset="-122"/>
                <a:cs typeface="Times New Roman" panose="02020603050405020304"/>
              </a:rPr>
              <a:t>3. </a:t>
            </a:r>
            <a:r>
              <a:rPr lang="en-US" altLang="zh-CN" spc="150" smtClean="0">
                <a:solidFill>
                  <a:srgbClr val="18B48F"/>
                </a:solidFill>
                <a:latin typeface="微软雅黑" panose="020B0503020204020204" pitchFamily="34" charset="-122"/>
                <a:ea typeface="微软雅黑" panose="020B0503020204020204" pitchFamily="34" charset="-122"/>
              </a:rPr>
              <a:t>[</a:t>
            </a:r>
            <a:r>
              <a:rPr lang="en-US" altLang="zh-CN" spc="150" dirty="0" smtClean="0">
                <a:solidFill>
                  <a:srgbClr val="18B48F"/>
                </a:solidFill>
                <a:latin typeface="微软雅黑" panose="020B0503020204020204" pitchFamily="34" charset="-122"/>
                <a:ea typeface="微软雅黑" panose="020B0503020204020204" pitchFamily="34" charset="-122"/>
              </a:rPr>
              <a:t>2020·</a:t>
            </a:r>
            <a:r>
              <a:rPr lang="zh-CN" altLang="en-US" spc="150" dirty="0" smtClean="0">
                <a:solidFill>
                  <a:srgbClr val="18B48F"/>
                </a:solidFill>
                <a:latin typeface="微软雅黑" panose="020B0503020204020204" pitchFamily="34" charset="-122"/>
                <a:ea typeface="微软雅黑" panose="020B0503020204020204" pitchFamily="34" charset="-122"/>
              </a:rPr>
              <a:t>天津</a:t>
            </a:r>
            <a:r>
              <a:rPr lang="en-US" altLang="zh-CN" spc="150" dirty="0" smtClean="0">
                <a:solidFill>
                  <a:srgbClr val="18B48F"/>
                </a:solidFill>
                <a:latin typeface="微软雅黑" panose="020B0503020204020204" pitchFamily="34" charset="-122"/>
                <a:ea typeface="微软雅黑" panose="020B0503020204020204" pitchFamily="34" charset="-122"/>
              </a:rPr>
              <a:t>]</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小明在超市购物时，用</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10 N</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的力沿水平方向推着购物车在水平地面上前进</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10 m</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，用时</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10 s</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，则推力做的功等于</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J</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，推力的功率等于</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W</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sp>
        <p:nvSpPr>
          <p:cNvPr id="6" name="文本框 1"/>
          <p:cNvSpPr txBox="1">
            <a:spLocks noChangeArrowheads="1"/>
          </p:cNvSpPr>
          <p:nvPr/>
        </p:nvSpPr>
        <p:spPr bwMode="auto">
          <a:xfrm>
            <a:off x="8238346" y="1358092"/>
            <a:ext cx="640166"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solidFill>
                  <a:srgbClr val="A50021"/>
                </a:solidFill>
                <a:latin typeface="微软雅黑" panose="020B0503020204020204" pitchFamily="34" charset="-122"/>
                <a:ea typeface="微软雅黑" panose="020B0503020204020204" pitchFamily="34" charset="-122"/>
              </a:rPr>
              <a:t>100</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7" name="文本框 1"/>
          <p:cNvSpPr txBox="1">
            <a:spLocks noChangeArrowheads="1"/>
          </p:cNvSpPr>
          <p:nvPr/>
        </p:nvSpPr>
        <p:spPr bwMode="auto">
          <a:xfrm>
            <a:off x="2166116" y="1858158"/>
            <a:ext cx="451012"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solidFill>
                  <a:srgbClr val="A50021"/>
                </a:solidFill>
                <a:latin typeface="微软雅黑" panose="020B0503020204020204" pitchFamily="34" charset="-122"/>
                <a:ea typeface="微软雅黑" panose="020B0503020204020204" pitchFamily="34" charset="-122"/>
              </a:rPr>
              <a:t>10</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002"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重难突破 能力提升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grpSp>
        <p:nvGrpSpPr>
          <p:cNvPr id="8" name="组合 7"/>
          <p:cNvGrpSpPr/>
          <p:nvPr/>
        </p:nvGrpSpPr>
        <p:grpSpPr>
          <a:xfrm>
            <a:off x="880232" y="715150"/>
            <a:ext cx="10858576" cy="5929354"/>
            <a:chOff x="880232" y="715150"/>
            <a:chExt cx="10858576" cy="5929354"/>
          </a:xfrm>
        </p:grpSpPr>
        <p:sp>
          <p:nvSpPr>
            <p:cNvPr id="4" name="文本框 1"/>
            <p:cNvSpPr txBox="1">
              <a:spLocks noChangeArrowheads="1"/>
            </p:cNvSpPr>
            <p:nvPr/>
          </p:nvSpPr>
          <p:spPr bwMode="auto">
            <a:xfrm>
              <a:off x="880232" y="715150"/>
              <a:ext cx="10858576" cy="3950688"/>
            </a:xfrm>
            <a:prstGeom prst="rect">
              <a:avLst/>
            </a:prstGeom>
            <a:noFill/>
            <a:ln w="9525">
              <a:noFill/>
              <a:miter lim="800000"/>
            </a:ln>
          </p:spPr>
          <p:txBody>
            <a:bodyPr wrap="square" lIns="36000" tIns="36000" rIns="36000" bIns="36000">
              <a:spAutoFit/>
            </a:bodyPr>
            <a:lstStyle/>
            <a:p>
              <a:pPr>
                <a:lnSpc>
                  <a:spcPct val="150000"/>
                </a:lnSpc>
                <a:spcAft>
                  <a:spcPts val="0"/>
                </a:spcAft>
              </a:pPr>
              <a:r>
                <a:rPr lang="en-US" b="1" smtClean="0">
                  <a:solidFill>
                    <a:srgbClr val="000000"/>
                  </a:solidFill>
                  <a:latin typeface="微软雅黑" panose="020B0503020204020204" pitchFamily="34" charset="-122"/>
                  <a:ea typeface="微软雅黑" panose="020B0503020204020204" pitchFamily="34" charset="-122"/>
                  <a:cs typeface="Times New Roman" panose="02020603050405020304"/>
                </a:rPr>
                <a:t>4. </a:t>
              </a:r>
              <a:r>
                <a:rPr lang="en-US" altLang="zh-CN" spc="150" smtClean="0">
                  <a:solidFill>
                    <a:srgbClr val="18B48F"/>
                  </a:solidFill>
                  <a:latin typeface="微软雅黑" panose="020B0503020204020204" pitchFamily="34" charset="-122"/>
                  <a:ea typeface="微软雅黑" panose="020B0503020204020204" pitchFamily="34" charset="-122"/>
                </a:rPr>
                <a:t>[</a:t>
              </a:r>
              <a:r>
                <a:rPr lang="en-US" altLang="zh-CN" spc="150" dirty="0" smtClean="0">
                  <a:solidFill>
                    <a:srgbClr val="18B48F"/>
                  </a:solidFill>
                  <a:latin typeface="微软雅黑" panose="020B0503020204020204" pitchFamily="34" charset="-122"/>
                  <a:ea typeface="微软雅黑" panose="020B0503020204020204" pitchFamily="34" charset="-122"/>
                </a:rPr>
                <a:t>2020·</a:t>
              </a:r>
              <a:r>
                <a:rPr lang="zh-CN" altLang="en-US" spc="150" dirty="0" smtClean="0">
                  <a:solidFill>
                    <a:srgbClr val="18B48F"/>
                  </a:solidFill>
                  <a:latin typeface="微软雅黑" panose="020B0503020204020204" pitchFamily="34" charset="-122"/>
                  <a:ea typeface="微软雅黑" panose="020B0503020204020204" pitchFamily="34" charset="-122"/>
                </a:rPr>
                <a:t>枣庄</a:t>
              </a:r>
              <a:r>
                <a:rPr lang="en-US" altLang="zh-CN" spc="150" dirty="0" smtClean="0">
                  <a:solidFill>
                    <a:srgbClr val="18B48F"/>
                  </a:solidFill>
                  <a:latin typeface="微软雅黑" panose="020B0503020204020204" pitchFamily="34" charset="-122"/>
                  <a:ea typeface="微软雅黑" panose="020B0503020204020204" pitchFamily="34" charset="-122"/>
                </a:rPr>
                <a:t>]</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一个木块放在粗糙程度相同的水平地面上，如果对木块施加的水平拉力为</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F</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，如图</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9-2</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甲所示；</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F</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的大小与时间</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t</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的关系如图乙所示；木块的运动速度</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v</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与时间</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t</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的关系如图丙所示。以下说法正确的是</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A</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当</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t=1 s</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时，木块受到的摩擦力是</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0</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B.</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当</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t</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在</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2~4 s</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内，木块做匀速直线运动，受到的摩擦力为</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5 N</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C.</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当</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t</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在</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4~6 s</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内，拉力</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F</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的功率为</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6 W</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D.</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当</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t</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在</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2~6 s</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内，木块的机械能保持不变</a:t>
              </a:r>
              <a:endParaRPr lang="zh-CN"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pic>
          <p:nvPicPr>
            <p:cNvPr id="6" name="21FAWLS58.EPS" descr="id:2147506565;FounderCES"/>
            <p:cNvPicPr/>
            <p:nvPr/>
          </p:nvPicPr>
          <p:blipFill>
            <a:blip r:embed="rId1"/>
            <a:stretch>
              <a:fillRect/>
            </a:stretch>
          </p:blipFill>
          <p:spPr>
            <a:xfrm>
              <a:off x="1094546" y="4787116"/>
              <a:ext cx="3857652" cy="1259367"/>
            </a:xfrm>
            <a:prstGeom prst="rect">
              <a:avLst/>
            </a:prstGeom>
          </p:spPr>
        </p:pic>
        <p:sp>
          <p:nvSpPr>
            <p:cNvPr id="7" name="矩形 6"/>
            <p:cNvSpPr/>
            <p:nvPr/>
          </p:nvSpPr>
          <p:spPr>
            <a:xfrm>
              <a:off x="2380430" y="5998173"/>
              <a:ext cx="987771" cy="646331"/>
            </a:xfrm>
            <a:prstGeom prst="rect">
              <a:avLst/>
            </a:prstGeom>
          </p:spPr>
          <p:txBody>
            <a:bodyPr wrap="none">
              <a:spAutoFit/>
            </a:bodyPr>
            <a:lstStyle/>
            <a:p>
              <a:pPr algn="ctr">
                <a:lnSpc>
                  <a:spcPct val="150000"/>
                </a:lnSpc>
                <a:spcAft>
                  <a:spcPts val="0"/>
                </a:spcAft>
              </a:pP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图</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9-2</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grpSp>
      <p:sp>
        <p:nvSpPr>
          <p:cNvPr id="9" name="文本框 1"/>
          <p:cNvSpPr txBox="1">
            <a:spLocks noChangeArrowheads="1"/>
          </p:cNvSpPr>
          <p:nvPr/>
        </p:nvSpPr>
        <p:spPr bwMode="auto">
          <a:xfrm>
            <a:off x="8595536" y="1858158"/>
            <a:ext cx="279491"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solidFill>
                  <a:srgbClr val="A50021"/>
                </a:solidFill>
                <a:latin typeface="微软雅黑" panose="020B0503020204020204" pitchFamily="34" charset="-122"/>
                <a:ea typeface="微软雅黑" panose="020B0503020204020204" pitchFamily="34" charset="-122"/>
              </a:rPr>
              <a:t>C</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26"/>
          <p:cNvSpPr txBox="1">
            <a:spLocks noChangeArrowheads="1"/>
          </p:cNvSpPr>
          <p:nvPr/>
        </p:nvSpPr>
        <p:spPr bwMode="auto">
          <a:xfrm>
            <a:off x="665918" y="715150"/>
            <a:ext cx="11144328" cy="5612681"/>
          </a:xfrm>
          <a:prstGeom prst="rect">
            <a:avLst/>
          </a:prstGeom>
          <a:solidFill>
            <a:schemeClr val="bg1">
              <a:lumMod val="95000"/>
            </a:schemeClr>
          </a:solidFill>
          <a:ln w="9525">
            <a:noFill/>
            <a:miter lim="800000"/>
          </a:ln>
        </p:spPr>
        <p:txBody>
          <a:bodyPr wrap="square" lIns="36000" tIns="36000" rIns="36000" bIns="36000">
            <a:spAutoFit/>
          </a:bodyPr>
          <a:lstStyle/>
          <a:p>
            <a:pPr algn="just">
              <a:lnSpc>
                <a:spcPct val="150000"/>
              </a:lnSpc>
            </a:pPr>
            <a:endPar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a:p>
            <a:pPr algn="just">
              <a:lnSpc>
                <a:spcPct val="150000"/>
              </a:lnSpc>
            </a:pPr>
            <a:endPar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a:p>
            <a:pPr algn="just">
              <a:lnSpc>
                <a:spcPct val="150000"/>
              </a:lnSpc>
            </a:pPr>
            <a:endPar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a:p>
            <a:pPr algn="just">
              <a:lnSpc>
                <a:spcPct val="150000"/>
              </a:lnSpc>
            </a:pPr>
            <a:endPar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a:p>
            <a:pPr algn="just">
              <a:lnSpc>
                <a:spcPct val="150000"/>
              </a:lnSpc>
            </a:pPr>
            <a:endPar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a:p>
            <a:pPr algn="just">
              <a:lnSpc>
                <a:spcPct val="150000"/>
              </a:lnSpc>
            </a:pPr>
            <a:endPar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a:p>
            <a:pPr algn="just">
              <a:lnSpc>
                <a:spcPct val="150000"/>
              </a:lnSpc>
            </a:pPr>
            <a:endPar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a:p>
            <a:pPr algn="just">
              <a:lnSpc>
                <a:spcPct val="150000"/>
              </a:lnSpc>
            </a:pPr>
            <a:endPar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a:p>
            <a:pPr algn="just">
              <a:lnSpc>
                <a:spcPct val="150000"/>
              </a:lnSpc>
            </a:pPr>
            <a:endPar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a:p>
            <a:pPr algn="just">
              <a:lnSpc>
                <a:spcPct val="150000"/>
              </a:lnSpc>
            </a:pPr>
            <a:endParaRPr lang="en-US" altLang="zh-CN" dirty="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p:txBody>
      </p:sp>
      <p:graphicFrame>
        <p:nvGraphicFramePr>
          <p:cNvPr id="2050" name="Object 2"/>
          <p:cNvGraphicFramePr>
            <a:graphicFrameLocks noChangeAspect="1"/>
          </p:cNvGraphicFramePr>
          <p:nvPr/>
        </p:nvGraphicFramePr>
        <p:xfrm>
          <a:off x="746125" y="1155700"/>
          <a:ext cx="11164888" cy="4979988"/>
        </p:xfrm>
        <a:graphic>
          <a:graphicData uri="http://schemas.openxmlformats.org/presentationml/2006/ole">
            <mc:AlternateContent xmlns:mc="http://schemas.openxmlformats.org/markup-compatibility/2006">
              <mc:Choice xmlns:v="urn:schemas-microsoft-com:vml" Requires="v">
                <p:oleObj spid="_x0000_s2049" name="文档" r:id="rId1" imgW="10115550" imgH="4572000" progId="Word.Document.12">
                  <p:embed/>
                </p:oleObj>
              </mc:Choice>
              <mc:Fallback>
                <p:oleObj name="文档" r:id="rId1" imgW="10115550" imgH="4572000" progId="Word.Document.12">
                  <p:embed/>
                  <p:pic>
                    <p:nvPicPr>
                      <p:cNvPr id="0" name="图片 2048"/>
                      <p:cNvPicPr>
                        <a:picLocks noChangeAspect="1"/>
                      </p:cNvPicPr>
                      <p:nvPr/>
                    </p:nvPicPr>
                    <p:blipFill>
                      <a:blip r:embed="rId2"/>
                      <a:stretch>
                        <a:fillRect/>
                      </a:stretch>
                    </p:blipFill>
                    <p:spPr>
                      <a:xfrm>
                        <a:off x="746125" y="1155700"/>
                        <a:ext cx="11164888" cy="4979988"/>
                      </a:xfrm>
                      <a:prstGeom prst="rect">
                        <a:avLst/>
                      </a:prstGeom>
                      <a:noFill/>
                      <a:ln w="9525">
                        <a:noFill/>
                      </a:ln>
                    </p:spPr>
                  </p:pic>
                </p:oleObj>
              </mc:Fallback>
            </mc:AlternateContent>
          </a:graphicData>
        </a:graphic>
      </p:graphicFrame>
      <p:sp>
        <p:nvSpPr>
          <p:cNvPr id="5" name="TextBox 4"/>
          <p:cNvSpPr txBox="1"/>
          <p:nvPr/>
        </p:nvSpPr>
        <p:spPr>
          <a:xfrm>
            <a:off x="4002"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重难突破 能力提升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002"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重难突破 能力提升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sp>
        <p:nvSpPr>
          <p:cNvPr id="4" name="文本框 1"/>
          <p:cNvSpPr txBox="1">
            <a:spLocks noChangeArrowheads="1"/>
          </p:cNvSpPr>
          <p:nvPr/>
        </p:nvSpPr>
        <p:spPr bwMode="auto">
          <a:xfrm>
            <a:off x="808794" y="715150"/>
            <a:ext cx="10858576" cy="1734697"/>
          </a:xfrm>
          <a:prstGeom prst="rect">
            <a:avLst/>
          </a:prstGeom>
          <a:noFill/>
          <a:ln w="9525">
            <a:noFill/>
            <a:miter lim="800000"/>
          </a:ln>
        </p:spPr>
        <p:txBody>
          <a:bodyPr wrap="square" lIns="36000" tIns="36000" rIns="36000" bIns="36000">
            <a:spAutoFit/>
          </a:bodyPr>
          <a:lstStyle/>
          <a:p>
            <a:pPr>
              <a:lnSpc>
                <a:spcPct val="150000"/>
              </a:lnSpc>
              <a:spcAft>
                <a:spcPts val="0"/>
              </a:spcAft>
            </a:pPr>
            <a:r>
              <a:rPr lang="en-US" b="1" smtClean="0">
                <a:solidFill>
                  <a:srgbClr val="000000"/>
                </a:solidFill>
                <a:latin typeface="微软雅黑" panose="020B0503020204020204" pitchFamily="34" charset="-122"/>
                <a:ea typeface="微软雅黑" panose="020B0503020204020204" pitchFamily="34" charset="-122"/>
                <a:cs typeface="Times New Roman" panose="02020603050405020304"/>
              </a:rPr>
              <a:t>5. </a:t>
            </a:r>
            <a:r>
              <a:rPr lang="en-US" altLang="zh-CN" spc="150" smtClean="0">
                <a:solidFill>
                  <a:srgbClr val="18B48F"/>
                </a:solidFill>
                <a:latin typeface="微软雅黑" panose="020B0503020204020204" pitchFamily="34" charset="-122"/>
                <a:ea typeface="微软雅黑" panose="020B0503020204020204" pitchFamily="34" charset="-122"/>
              </a:rPr>
              <a:t>[</a:t>
            </a:r>
            <a:r>
              <a:rPr lang="en-US" altLang="zh-CN" spc="150" dirty="0" smtClean="0">
                <a:solidFill>
                  <a:srgbClr val="18B48F"/>
                </a:solidFill>
                <a:latin typeface="微软雅黑" panose="020B0503020204020204" pitchFamily="34" charset="-122"/>
                <a:ea typeface="微软雅黑" panose="020B0503020204020204" pitchFamily="34" charset="-122"/>
              </a:rPr>
              <a:t>2020·</a:t>
            </a:r>
            <a:r>
              <a:rPr lang="zh-CN" altLang="en-US" spc="150" dirty="0" smtClean="0">
                <a:solidFill>
                  <a:srgbClr val="18B48F"/>
                </a:solidFill>
                <a:latin typeface="微软雅黑" panose="020B0503020204020204" pitchFamily="34" charset="-122"/>
                <a:ea typeface="微软雅黑" panose="020B0503020204020204" pitchFamily="34" charset="-122"/>
              </a:rPr>
              <a:t>山西适应性考试</a:t>
            </a:r>
            <a:r>
              <a:rPr lang="en-US" altLang="zh-CN" spc="150" dirty="0" smtClean="0">
                <a:solidFill>
                  <a:srgbClr val="18B48F"/>
                </a:solidFill>
                <a:latin typeface="微软雅黑" panose="020B0503020204020204" pitchFamily="34" charset="-122"/>
                <a:ea typeface="微软雅黑" panose="020B0503020204020204" pitchFamily="34" charset="-122"/>
              </a:rPr>
              <a:t>]</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星期天，小刘骑电动自行车以</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18 km/h</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的速度在通港大道上匀速行驶了</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6000 m</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，电动自行车牵引力的功率为</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150 W</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。求：</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1</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）小刘在通港大道上行驶的</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时间。</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graphicFrame>
        <p:nvGraphicFramePr>
          <p:cNvPr id="3074" name="Object 2"/>
          <p:cNvGraphicFramePr>
            <a:graphicFrameLocks noChangeAspect="1"/>
          </p:cNvGraphicFramePr>
          <p:nvPr/>
        </p:nvGraphicFramePr>
        <p:xfrm>
          <a:off x="1237422" y="2786852"/>
          <a:ext cx="8348663" cy="2863850"/>
        </p:xfrm>
        <a:graphic>
          <a:graphicData uri="http://schemas.openxmlformats.org/presentationml/2006/ole">
            <mc:AlternateContent xmlns:mc="http://schemas.openxmlformats.org/markup-compatibility/2006">
              <mc:Choice xmlns:v="urn:schemas-microsoft-com:vml" Requires="v">
                <p:oleObj spid="_x0000_s3073" name="文档" r:id="rId1" imgW="7682865" imgH="2653665" progId="Word.Document.12">
                  <p:embed/>
                </p:oleObj>
              </mc:Choice>
              <mc:Fallback>
                <p:oleObj name="文档" r:id="rId1" imgW="7682865" imgH="2653665" progId="Word.Document.12">
                  <p:embed/>
                  <p:pic>
                    <p:nvPicPr>
                      <p:cNvPr id="0" name="图片 3072"/>
                      <p:cNvPicPr>
                        <a:picLocks noChangeAspect="1"/>
                      </p:cNvPicPr>
                      <p:nvPr/>
                    </p:nvPicPr>
                    <p:blipFill>
                      <a:blip r:embed="rId2"/>
                      <a:stretch>
                        <a:fillRect/>
                      </a:stretch>
                    </p:blipFill>
                    <p:spPr>
                      <a:xfrm>
                        <a:off x="1237422" y="2786852"/>
                        <a:ext cx="8348663" cy="2863850"/>
                      </a:xfrm>
                      <a:prstGeom prst="rect">
                        <a:avLst/>
                      </a:prstGeom>
                      <a:noFill/>
                      <a:ln w="9525">
                        <a:noFill/>
                      </a:ln>
                    </p:spPr>
                  </p:pic>
                </p:oleObj>
              </mc:Fallback>
            </mc:AlternateContent>
          </a:graphicData>
        </a:graphic>
      </p:graphicFrame>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fade">
                                      <p:cBhvr>
                                        <p:cTn id="7"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002"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重难突破 能力提升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sp>
        <p:nvSpPr>
          <p:cNvPr id="4" name="文本框 1"/>
          <p:cNvSpPr txBox="1">
            <a:spLocks noChangeArrowheads="1"/>
          </p:cNvSpPr>
          <p:nvPr/>
        </p:nvSpPr>
        <p:spPr bwMode="auto">
          <a:xfrm>
            <a:off x="808794" y="715150"/>
            <a:ext cx="10858576" cy="1734697"/>
          </a:xfrm>
          <a:prstGeom prst="rect">
            <a:avLst/>
          </a:prstGeom>
          <a:noFill/>
          <a:ln w="9525">
            <a:noFill/>
            <a:miter lim="800000"/>
          </a:ln>
        </p:spPr>
        <p:txBody>
          <a:bodyPr wrap="square" lIns="36000" tIns="36000" rIns="36000" bIns="36000">
            <a:spAutoFit/>
          </a:bodyPr>
          <a:lstStyle/>
          <a:p>
            <a:pPr>
              <a:lnSpc>
                <a:spcPct val="150000"/>
              </a:lnSpc>
              <a:spcAft>
                <a:spcPts val="0"/>
              </a:spcAft>
            </a:pP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星期天</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，小刘骑电动自行车以</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18 km/h</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的速度在通港大道上匀速行驶了</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6000 m</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，电动自行车牵引力的功率为</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150 W</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。求：</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2</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）电动自行车的</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牵引力。</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graphicFrame>
        <p:nvGraphicFramePr>
          <p:cNvPr id="4098" name="Object 2"/>
          <p:cNvGraphicFramePr>
            <a:graphicFrameLocks noChangeAspect="1"/>
          </p:cNvGraphicFramePr>
          <p:nvPr/>
        </p:nvGraphicFramePr>
        <p:xfrm>
          <a:off x="1300163" y="2863850"/>
          <a:ext cx="6640512" cy="2044700"/>
        </p:xfrm>
        <a:graphic>
          <a:graphicData uri="http://schemas.openxmlformats.org/presentationml/2006/ole">
            <mc:AlternateContent xmlns:mc="http://schemas.openxmlformats.org/markup-compatibility/2006">
              <mc:Choice xmlns:v="urn:schemas-microsoft-com:vml" Requires="v">
                <p:oleObj spid="_x0000_s4097" name="文档" r:id="rId1" imgW="6106795" imgH="1902460" progId="Word.Document.12">
                  <p:embed/>
                </p:oleObj>
              </mc:Choice>
              <mc:Fallback>
                <p:oleObj name="文档" r:id="rId1" imgW="6106795" imgH="1902460" progId="Word.Document.12">
                  <p:embed/>
                  <p:pic>
                    <p:nvPicPr>
                      <p:cNvPr id="0" name="图片 4096"/>
                      <p:cNvPicPr>
                        <a:picLocks noChangeAspect="1"/>
                      </p:cNvPicPr>
                      <p:nvPr/>
                    </p:nvPicPr>
                    <p:blipFill>
                      <a:blip r:embed="rId2"/>
                      <a:stretch>
                        <a:fillRect/>
                      </a:stretch>
                    </p:blipFill>
                    <p:spPr>
                      <a:xfrm>
                        <a:off x="1300163" y="2863850"/>
                        <a:ext cx="6640512" cy="2044700"/>
                      </a:xfrm>
                      <a:prstGeom prst="rect">
                        <a:avLst/>
                      </a:prstGeom>
                      <a:noFill/>
                      <a:ln w="9525">
                        <a:noFill/>
                      </a:ln>
                    </p:spPr>
                  </p:pic>
                </p:oleObj>
              </mc:Fallback>
            </mc:AlternateContent>
          </a:graphicData>
        </a:graphic>
      </p:graphicFrame>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fade">
                                      <p:cBhvr>
                                        <p:cTn id="7" dur="500"/>
                                        <p:tgtEl>
                                          <p:spTgt spid="40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002"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重难突破 能力提升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sp>
        <p:nvSpPr>
          <p:cNvPr id="4" name="文本框 1"/>
          <p:cNvSpPr txBox="1">
            <a:spLocks noChangeArrowheads="1"/>
          </p:cNvSpPr>
          <p:nvPr/>
        </p:nvSpPr>
        <p:spPr bwMode="auto">
          <a:xfrm>
            <a:off x="808794" y="715150"/>
            <a:ext cx="10858576" cy="1734697"/>
          </a:xfrm>
          <a:prstGeom prst="rect">
            <a:avLst/>
          </a:prstGeom>
          <a:noFill/>
          <a:ln w="9525">
            <a:noFill/>
            <a:miter lim="800000"/>
          </a:ln>
        </p:spPr>
        <p:txBody>
          <a:bodyPr wrap="square" lIns="36000" tIns="36000" rIns="36000" bIns="36000">
            <a:spAutoFit/>
          </a:bodyPr>
          <a:lstStyle/>
          <a:p>
            <a:pPr>
              <a:lnSpc>
                <a:spcPct val="150000"/>
              </a:lnSpc>
              <a:spcAft>
                <a:spcPts val="0"/>
              </a:spcAft>
            </a:pP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星期天</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，小刘骑电动自行车以</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18 km/h</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的速度在通港大道上匀速行驶了</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6000 m</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，电动自行车牵引力的功率为</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150 W</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。求：</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3</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）在这段时间内电动自行车牵引力所做的功。</a:t>
            </a:r>
            <a:endParaRPr lang="zh-CN"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graphicFrame>
        <p:nvGraphicFramePr>
          <p:cNvPr id="5122" name="Object 2"/>
          <p:cNvGraphicFramePr>
            <a:graphicFrameLocks noChangeAspect="1"/>
          </p:cNvGraphicFramePr>
          <p:nvPr/>
        </p:nvGraphicFramePr>
        <p:xfrm>
          <a:off x="1308860" y="2643976"/>
          <a:ext cx="8085137" cy="1685925"/>
        </p:xfrm>
        <a:graphic>
          <a:graphicData uri="http://schemas.openxmlformats.org/presentationml/2006/ole">
            <mc:AlternateContent xmlns:mc="http://schemas.openxmlformats.org/markup-compatibility/2006">
              <mc:Choice xmlns:v="urn:schemas-microsoft-com:vml" Requires="v">
                <p:oleObj spid="_x0000_s5121" name="文档" r:id="rId1" imgW="7323455" imgH="1551305" progId="Word.Document.12">
                  <p:embed/>
                </p:oleObj>
              </mc:Choice>
              <mc:Fallback>
                <p:oleObj name="文档" r:id="rId1" imgW="7323455" imgH="1551305" progId="Word.Document.12">
                  <p:embed/>
                  <p:pic>
                    <p:nvPicPr>
                      <p:cNvPr id="0" name="图片 5120"/>
                      <p:cNvPicPr>
                        <a:picLocks noChangeAspect="1"/>
                      </p:cNvPicPr>
                      <p:nvPr/>
                    </p:nvPicPr>
                    <p:blipFill>
                      <a:blip r:embed="rId2"/>
                      <a:stretch>
                        <a:fillRect/>
                      </a:stretch>
                    </p:blipFill>
                    <p:spPr>
                      <a:xfrm>
                        <a:off x="1308860" y="2643976"/>
                        <a:ext cx="8085137" cy="1685925"/>
                      </a:xfrm>
                      <a:prstGeom prst="rect">
                        <a:avLst/>
                      </a:prstGeom>
                      <a:noFill/>
                      <a:ln w="9525">
                        <a:noFill/>
                      </a:ln>
                    </p:spPr>
                  </p:pic>
                </p:oleObj>
              </mc:Fallback>
            </mc:AlternateContent>
          </a:graphicData>
        </a:graphic>
      </p:graphicFrame>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fade">
                                      <p:cBhvr>
                                        <p:cTn id="7" dur="500"/>
                                        <p:tgtEl>
                                          <p:spTgt spid="51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002"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重难突破 能力提升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grpSp>
        <p:nvGrpSpPr>
          <p:cNvPr id="8" name="组合 7"/>
          <p:cNvGrpSpPr/>
          <p:nvPr/>
        </p:nvGrpSpPr>
        <p:grpSpPr>
          <a:xfrm>
            <a:off x="880232" y="929464"/>
            <a:ext cx="10858576" cy="4718297"/>
            <a:chOff x="880232" y="929464"/>
            <a:chExt cx="10858576" cy="4718297"/>
          </a:xfrm>
        </p:grpSpPr>
        <p:sp>
          <p:nvSpPr>
            <p:cNvPr id="4" name="文本框 1"/>
            <p:cNvSpPr txBox="1">
              <a:spLocks noChangeArrowheads="1"/>
            </p:cNvSpPr>
            <p:nvPr/>
          </p:nvSpPr>
          <p:spPr bwMode="auto">
            <a:xfrm>
              <a:off x="880232" y="929464"/>
              <a:ext cx="10858576" cy="2288694"/>
            </a:xfrm>
            <a:prstGeom prst="rect">
              <a:avLst/>
            </a:prstGeom>
            <a:noFill/>
            <a:ln w="9525">
              <a:noFill/>
              <a:miter lim="800000"/>
            </a:ln>
          </p:spPr>
          <p:txBody>
            <a:bodyPr wrap="square" lIns="36000" tIns="36000" rIns="36000" bIns="36000">
              <a:spAutoFit/>
            </a:bodyPr>
            <a:lstStyle/>
            <a:p>
              <a:pPr>
                <a:lnSpc>
                  <a:spcPct val="150000"/>
                </a:lnSpc>
                <a:spcAft>
                  <a:spcPts val="0"/>
                </a:spcAft>
              </a:pPr>
              <a:r>
                <a:rPr lang="en-US" b="1" smtClean="0">
                  <a:solidFill>
                    <a:srgbClr val="000000"/>
                  </a:solidFill>
                  <a:latin typeface="微软雅黑" panose="020B0503020204020204" pitchFamily="34" charset="-122"/>
                  <a:ea typeface="微软雅黑" panose="020B0503020204020204" pitchFamily="34" charset="-122"/>
                  <a:cs typeface="Times New Roman" panose="02020603050405020304"/>
                </a:rPr>
                <a:t>6. </a:t>
              </a:r>
              <a:r>
                <a:rPr lang="en-US" altLang="zh-CN" spc="150" smtClean="0">
                  <a:solidFill>
                    <a:srgbClr val="18B48F"/>
                  </a:solidFill>
                  <a:latin typeface="微软雅黑" panose="020B0503020204020204" pitchFamily="34" charset="-122"/>
                  <a:ea typeface="微软雅黑" panose="020B0503020204020204" pitchFamily="34" charset="-122"/>
                </a:rPr>
                <a:t>[2020</a:t>
              </a:r>
              <a:r>
                <a:rPr lang="en-US" altLang="zh-CN" spc="150" dirty="0" smtClean="0">
                  <a:solidFill>
                    <a:srgbClr val="18B48F"/>
                  </a:solidFill>
                  <a:latin typeface="微软雅黑" panose="020B0503020204020204" pitchFamily="34" charset="-122"/>
                  <a:ea typeface="微软雅黑" panose="020B0503020204020204" pitchFamily="34" charset="-122"/>
                </a:rPr>
                <a:t>·</a:t>
              </a:r>
              <a:r>
                <a:rPr lang="zh-CN" altLang="en-US" spc="150" dirty="0" smtClean="0">
                  <a:solidFill>
                    <a:srgbClr val="18B48F"/>
                  </a:solidFill>
                  <a:latin typeface="微软雅黑" panose="020B0503020204020204" pitchFamily="34" charset="-122"/>
                  <a:ea typeface="微软雅黑" panose="020B0503020204020204" pitchFamily="34" charset="-122"/>
                </a:rPr>
                <a:t>山西适应性考试</a:t>
              </a:r>
              <a:r>
                <a:rPr lang="en-US" altLang="zh-CN" spc="150" dirty="0" smtClean="0">
                  <a:solidFill>
                    <a:srgbClr val="18B48F"/>
                  </a:solidFill>
                  <a:latin typeface="微软雅黑" panose="020B0503020204020204" pitchFamily="34" charset="-122"/>
                  <a:ea typeface="微软雅黑" panose="020B0503020204020204" pitchFamily="34" charset="-122"/>
                </a:rPr>
                <a:t>]</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如图</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9-3</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所示的家庭轿车，质量为</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1.5 t</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，当轿车以</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72 km/h</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的速度匀速直线行驶</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0.5 h</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，消耗的汽油为</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3 kg</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，期间轿车受到的阻力为车重的</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0.08</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倍。已知汽油的热值为</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4.6×10</a:t>
              </a:r>
              <a:r>
                <a:rPr lang="en-US" baseline="300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7</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J/kg</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g</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取</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10 N/kg</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。求：</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1</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）完全燃烧</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3 kg</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汽油放出的</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热量。</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pic>
          <p:nvPicPr>
            <p:cNvPr id="6" name="21fawls59.jpg" descr="id:2147506572;FounderCES"/>
            <p:cNvPicPr/>
            <p:nvPr/>
          </p:nvPicPr>
          <p:blipFill>
            <a:blip r:embed="rId1"/>
            <a:stretch>
              <a:fillRect/>
            </a:stretch>
          </p:blipFill>
          <p:spPr>
            <a:xfrm>
              <a:off x="8309784" y="2858290"/>
              <a:ext cx="2714644" cy="1826604"/>
            </a:xfrm>
            <a:prstGeom prst="rect">
              <a:avLst/>
            </a:prstGeom>
          </p:spPr>
        </p:pic>
        <p:sp>
          <p:nvSpPr>
            <p:cNvPr id="7" name="矩形 6"/>
            <p:cNvSpPr/>
            <p:nvPr/>
          </p:nvSpPr>
          <p:spPr>
            <a:xfrm>
              <a:off x="9167040" y="5001430"/>
              <a:ext cx="987771" cy="646331"/>
            </a:xfrm>
            <a:prstGeom prst="rect">
              <a:avLst/>
            </a:prstGeom>
          </p:spPr>
          <p:txBody>
            <a:bodyPr wrap="none">
              <a:spAutoFit/>
            </a:bodyPr>
            <a:lstStyle/>
            <a:p>
              <a:pPr algn="ctr">
                <a:lnSpc>
                  <a:spcPct val="150000"/>
                </a:lnSpc>
                <a:spcAft>
                  <a:spcPts val="0"/>
                </a:spcAft>
              </a:pP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图</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9-3</a:t>
              </a:r>
              <a:endParaRPr lang="zh-CN" altLang="en-US"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grpSp>
      <p:sp>
        <p:nvSpPr>
          <p:cNvPr id="9" name="文本框 1"/>
          <p:cNvSpPr txBox="1">
            <a:spLocks noChangeArrowheads="1"/>
          </p:cNvSpPr>
          <p:nvPr/>
        </p:nvSpPr>
        <p:spPr bwMode="auto">
          <a:xfrm>
            <a:off x="1237422" y="3501232"/>
            <a:ext cx="6340445" cy="1180699"/>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spcAft>
                <a:spcPts val="0"/>
              </a:spcAft>
            </a:pPr>
            <a:r>
              <a:rPr lang="zh-CN" altLang="en-US" sz="2400" b="1" smtClean="0">
                <a:solidFill>
                  <a:srgbClr val="A50021"/>
                </a:solidFill>
                <a:latin typeface="微软雅黑" panose="020B0503020204020204" pitchFamily="34" charset="-122"/>
                <a:ea typeface="微软雅黑" panose="020B0503020204020204" pitchFamily="34" charset="-122"/>
                <a:cs typeface="Times New Roman" panose="02020603050405020304"/>
              </a:rPr>
              <a:t>汽油完全燃烧放出的热量为</a:t>
            </a:r>
            <a:r>
              <a:rPr lang="en-US" sz="2400" b="1" smtClean="0">
                <a:solidFill>
                  <a:srgbClr val="A50021"/>
                </a:solidFill>
                <a:latin typeface="微软雅黑" panose="020B0503020204020204" pitchFamily="34" charset="-122"/>
                <a:ea typeface="微软雅黑" panose="020B0503020204020204" pitchFamily="34" charset="-122"/>
                <a:cs typeface="Times New Roman" panose="02020603050405020304"/>
              </a:rPr>
              <a:t>:</a:t>
            </a:r>
            <a:endParaRPr lang="zh-CN" altLang="en-US" sz="240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sz="2400" b="1" smtClean="0">
                <a:solidFill>
                  <a:srgbClr val="A50021"/>
                </a:solidFill>
                <a:latin typeface="微软雅黑" panose="020B0503020204020204" pitchFamily="34" charset="-122"/>
                <a:ea typeface="微软雅黑" panose="020B0503020204020204" pitchFamily="34" charset="-122"/>
                <a:cs typeface="Times New Roman" panose="02020603050405020304"/>
              </a:rPr>
              <a:t>Q=mq=3 kg×4.6×10</a:t>
            </a:r>
            <a:r>
              <a:rPr lang="en-US" sz="2400" b="1" baseline="30000" smtClean="0">
                <a:solidFill>
                  <a:srgbClr val="A50021"/>
                </a:solidFill>
                <a:latin typeface="微软雅黑" panose="020B0503020204020204" pitchFamily="34" charset="-122"/>
                <a:ea typeface="微软雅黑" panose="020B0503020204020204" pitchFamily="34" charset="-122"/>
                <a:cs typeface="Times New Roman" panose="02020603050405020304"/>
              </a:rPr>
              <a:t>7</a:t>
            </a:r>
            <a:r>
              <a:rPr lang="en-US" sz="2400" b="1" smtClean="0">
                <a:solidFill>
                  <a:srgbClr val="A50021"/>
                </a:solidFill>
                <a:latin typeface="微软雅黑" panose="020B0503020204020204" pitchFamily="34" charset="-122"/>
                <a:ea typeface="微软雅黑" panose="020B0503020204020204" pitchFamily="34" charset="-122"/>
                <a:cs typeface="Times New Roman" panose="02020603050405020304"/>
              </a:rPr>
              <a:t> J/kg=1.38×10</a:t>
            </a:r>
            <a:r>
              <a:rPr lang="en-US" sz="2400" b="1" baseline="30000" smtClean="0">
                <a:solidFill>
                  <a:srgbClr val="A50021"/>
                </a:solidFill>
                <a:latin typeface="微软雅黑" panose="020B0503020204020204" pitchFamily="34" charset="-122"/>
                <a:ea typeface="微软雅黑" panose="020B0503020204020204" pitchFamily="34" charset="-122"/>
                <a:cs typeface="Times New Roman" panose="02020603050405020304"/>
              </a:rPr>
              <a:t>8</a:t>
            </a:r>
            <a:r>
              <a:rPr lang="en-US" sz="2400" b="1" smtClean="0">
                <a:solidFill>
                  <a:srgbClr val="A50021"/>
                </a:solidFill>
                <a:latin typeface="微软雅黑" panose="020B0503020204020204" pitchFamily="34" charset="-122"/>
                <a:ea typeface="微软雅黑" panose="020B0503020204020204" pitchFamily="34" charset="-122"/>
                <a:cs typeface="Times New Roman" panose="02020603050405020304"/>
              </a:rPr>
              <a:t> J</a:t>
            </a:r>
            <a:r>
              <a:rPr lang="zh-CN" altLang="en-US" sz="2400" b="1" smtClean="0">
                <a:solidFill>
                  <a:srgbClr val="A50021"/>
                </a:solidFill>
                <a:latin typeface="微软雅黑" panose="020B0503020204020204" pitchFamily="34" charset="-122"/>
                <a:ea typeface="微软雅黑" panose="020B0503020204020204" pitchFamily="34" charset="-122"/>
                <a:cs typeface="Times New Roman" panose="02020603050405020304"/>
              </a:rPr>
              <a:t>。</a:t>
            </a:r>
            <a:endParaRPr lang="zh-CN" sz="240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002"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重难突破 能力提升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grpSp>
        <p:nvGrpSpPr>
          <p:cNvPr id="8" name="组合 7"/>
          <p:cNvGrpSpPr/>
          <p:nvPr/>
        </p:nvGrpSpPr>
        <p:grpSpPr>
          <a:xfrm>
            <a:off x="880232" y="500836"/>
            <a:ext cx="10858576" cy="4218231"/>
            <a:chOff x="880232" y="858026"/>
            <a:chExt cx="10858576" cy="4218231"/>
          </a:xfrm>
        </p:grpSpPr>
        <p:sp>
          <p:nvSpPr>
            <p:cNvPr id="4" name="文本框 1"/>
            <p:cNvSpPr txBox="1">
              <a:spLocks noChangeArrowheads="1"/>
            </p:cNvSpPr>
            <p:nvPr/>
          </p:nvSpPr>
          <p:spPr bwMode="auto">
            <a:xfrm>
              <a:off x="880232" y="858026"/>
              <a:ext cx="10858576" cy="2288694"/>
            </a:xfrm>
            <a:prstGeom prst="rect">
              <a:avLst/>
            </a:prstGeom>
            <a:noFill/>
            <a:ln w="9525">
              <a:noFill/>
              <a:miter lim="800000"/>
            </a:ln>
          </p:spPr>
          <p:txBody>
            <a:bodyPr wrap="square" lIns="36000" tIns="36000" rIns="36000" bIns="36000">
              <a:spAutoFit/>
            </a:bodyPr>
            <a:lstStyle/>
            <a:p>
              <a:pPr>
                <a:lnSpc>
                  <a:spcPct val="150000"/>
                </a:lnSpc>
                <a:spcAft>
                  <a:spcPts val="0"/>
                </a:spcAft>
              </a:pP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如</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图</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9-3</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所示的家庭轿车，质量为</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1.5 t</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，当轿车以</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72 km/h</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的速度匀速直线行驶</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0.5 h</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，消耗的汽油为</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3 kg</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，期间轿车受到的阻力为车重的</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0.08</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倍。已知汽油的热值为</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4.6×10</a:t>
              </a:r>
              <a:r>
                <a:rPr lang="en-US" baseline="300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7</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J/kg</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g</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取</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10 N/kg</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。求：</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2</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）该汽车牵引力做的</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功。</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pic>
          <p:nvPicPr>
            <p:cNvPr id="6" name="21fawls59.jpg" descr="id:2147506572;FounderCES"/>
            <p:cNvPicPr/>
            <p:nvPr/>
          </p:nvPicPr>
          <p:blipFill>
            <a:blip r:embed="rId1"/>
            <a:stretch>
              <a:fillRect/>
            </a:stretch>
          </p:blipFill>
          <p:spPr>
            <a:xfrm>
              <a:off x="8809850" y="2358224"/>
              <a:ext cx="2714644" cy="1826604"/>
            </a:xfrm>
            <a:prstGeom prst="rect">
              <a:avLst/>
            </a:prstGeom>
          </p:spPr>
        </p:pic>
        <p:sp>
          <p:nvSpPr>
            <p:cNvPr id="7" name="矩形 6"/>
            <p:cNvSpPr/>
            <p:nvPr/>
          </p:nvSpPr>
          <p:spPr>
            <a:xfrm>
              <a:off x="9738544" y="4429926"/>
              <a:ext cx="987771" cy="646331"/>
            </a:xfrm>
            <a:prstGeom prst="rect">
              <a:avLst/>
            </a:prstGeom>
          </p:spPr>
          <p:txBody>
            <a:bodyPr wrap="none">
              <a:spAutoFit/>
            </a:bodyPr>
            <a:lstStyle/>
            <a:p>
              <a:pPr algn="ctr">
                <a:lnSpc>
                  <a:spcPct val="150000"/>
                </a:lnSpc>
                <a:spcAft>
                  <a:spcPts val="0"/>
                </a:spcAft>
              </a:pP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图</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9-3</a:t>
              </a:r>
              <a:endParaRPr lang="zh-CN" altLang="en-US"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grpSp>
      <p:graphicFrame>
        <p:nvGraphicFramePr>
          <p:cNvPr id="6146" name="Object 2"/>
          <p:cNvGraphicFramePr>
            <a:graphicFrameLocks noChangeAspect="1"/>
          </p:cNvGraphicFramePr>
          <p:nvPr/>
        </p:nvGraphicFramePr>
        <p:xfrm>
          <a:off x="1161272" y="2769416"/>
          <a:ext cx="7219950" cy="3875088"/>
        </p:xfrm>
        <a:graphic>
          <a:graphicData uri="http://schemas.openxmlformats.org/presentationml/2006/ole">
            <mc:AlternateContent xmlns:mc="http://schemas.openxmlformats.org/markup-compatibility/2006">
              <mc:Choice xmlns:v="urn:schemas-microsoft-com:vml" Requires="v">
                <p:oleObj spid="_x0000_s6145" name="文档" r:id="rId2" imgW="6637655" imgH="3575685" progId="Word.Document.12">
                  <p:embed/>
                </p:oleObj>
              </mc:Choice>
              <mc:Fallback>
                <p:oleObj name="文档" r:id="rId2" imgW="6637655" imgH="3575685" progId="Word.Document.12">
                  <p:embed/>
                  <p:pic>
                    <p:nvPicPr>
                      <p:cNvPr id="0" name="图片 6144"/>
                      <p:cNvPicPr>
                        <a:picLocks noChangeAspect="1"/>
                      </p:cNvPicPr>
                      <p:nvPr/>
                    </p:nvPicPr>
                    <p:blipFill>
                      <a:blip r:embed="rId3"/>
                      <a:stretch>
                        <a:fillRect/>
                      </a:stretch>
                    </p:blipFill>
                    <p:spPr>
                      <a:xfrm>
                        <a:off x="1161272" y="2769416"/>
                        <a:ext cx="7219950" cy="3875088"/>
                      </a:xfrm>
                      <a:prstGeom prst="rect">
                        <a:avLst/>
                      </a:prstGeom>
                      <a:noFill/>
                      <a:ln w="9525">
                        <a:noFill/>
                      </a:ln>
                    </p:spPr>
                  </p:pic>
                </p:oleObj>
              </mc:Fallback>
            </mc:AlternateContent>
          </a:graphicData>
        </a:graphic>
      </p:graphicFrame>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500"/>
                                        <p:tgtEl>
                                          <p:spTgt spid="61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997" y="1929596"/>
            <a:ext cx="447609" cy="3143272"/>
          </a:xfrm>
          <a:prstGeom prst="rect">
            <a:avLst/>
          </a:prstGeom>
          <a:noFill/>
        </p:spPr>
        <p:txBody>
          <a:bodyPr vert="eaVert" wrap="square" lIns="72000" tIns="36000" rIns="36000" bIns="36000" rtlCol="0" anchor="ctr" anchorCtr="0">
            <a:spAutoFit/>
          </a:bodyPr>
          <a:lstStyle/>
          <a:p>
            <a:r>
              <a:rPr lang="zh-CN" altLang="en-US" sz="2200" spc="600" dirty="0" smtClean="0">
                <a:solidFill>
                  <a:schemeClr val="bg1"/>
                </a:solidFill>
                <a:latin typeface="微软雅黑" panose="020B0503020204020204" pitchFamily="34" charset="-122"/>
                <a:ea typeface="微软雅黑" panose="020B0503020204020204" pitchFamily="34" charset="-122"/>
              </a:rPr>
              <a:t>思维导图 构建体系</a:t>
            </a:r>
            <a:endParaRPr lang="zh-CN" altLang="en-US" sz="2200" spc="600" dirty="0">
              <a:solidFill>
                <a:schemeClr val="bg1"/>
              </a:solidFill>
              <a:latin typeface="微软雅黑" panose="020B0503020204020204" pitchFamily="34" charset="-122"/>
              <a:ea typeface="微软雅黑" panose="020B0503020204020204" pitchFamily="34" charset="-122"/>
            </a:endParaRPr>
          </a:p>
        </p:txBody>
      </p:sp>
      <p:sp>
        <p:nvSpPr>
          <p:cNvPr id="7" name="TextBox 15"/>
          <p:cNvSpPr txBox="1"/>
          <p:nvPr/>
        </p:nvSpPr>
        <p:spPr>
          <a:xfrm>
            <a:off x="1023108" y="1247550"/>
            <a:ext cx="10715700" cy="2842692"/>
          </a:xfrm>
          <a:prstGeom prst="rect">
            <a:avLst/>
          </a:prstGeom>
          <a:noFill/>
        </p:spPr>
        <p:txBody>
          <a:bodyPr wrap="square" lIns="36000" tIns="36000" rIns="36000" bIns="36000"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just">
              <a:lnSpc>
                <a:spcPct val="150000"/>
              </a:lnSpc>
            </a:pPr>
            <a:r>
              <a:rPr lang="en-US" altLang="zh-CN" sz="2400" b="1" spc="150" dirty="0" smtClean="0">
                <a:solidFill>
                  <a:srgbClr val="1BB18D"/>
                </a:solidFill>
                <a:latin typeface="微软雅黑" panose="020B0503020204020204" pitchFamily="34" charset="-122"/>
                <a:ea typeface="微软雅黑" panose="020B0503020204020204" pitchFamily="34" charset="-122"/>
              </a:rPr>
              <a:t>|</a:t>
            </a:r>
            <a:r>
              <a:rPr lang="zh-CN" altLang="en-US" sz="2400" b="1" spc="150" dirty="0" smtClean="0">
                <a:solidFill>
                  <a:srgbClr val="1BB18D"/>
                </a:solidFill>
                <a:latin typeface="微软雅黑" panose="020B0503020204020204" pitchFamily="34" charset="-122"/>
                <a:ea typeface="微软雅黑" panose="020B0503020204020204" pitchFamily="34" charset="-122"/>
              </a:rPr>
              <a:t>课标要求</a:t>
            </a:r>
            <a:r>
              <a:rPr lang="en-US" altLang="zh-CN" sz="2400" b="1" spc="150" dirty="0" smtClean="0">
                <a:solidFill>
                  <a:srgbClr val="1BB18D"/>
                </a:solidFill>
                <a:latin typeface="微软雅黑" panose="020B0503020204020204" pitchFamily="34" charset="-122"/>
                <a:ea typeface="微软雅黑" panose="020B0503020204020204" pitchFamily="34" charset="-122"/>
              </a:rPr>
              <a:t>|</a:t>
            </a:r>
            <a:endParaRPr lang="en-US" altLang="zh-CN" sz="2400" b="1" spc="150" dirty="0" smtClean="0">
              <a:solidFill>
                <a:srgbClr val="1BB18D"/>
              </a:solidFill>
              <a:latin typeface="微软雅黑" panose="020B0503020204020204" pitchFamily="34" charset="-122"/>
              <a:ea typeface="微软雅黑" panose="020B0503020204020204" pitchFamily="34" charset="-122"/>
            </a:endParaRPr>
          </a:p>
          <a:p>
            <a:pPr algn="just">
              <a:lnSpc>
                <a:spcPct val="150000"/>
              </a:lnSpc>
            </a:pPr>
            <a:r>
              <a:rPr lang="en-US" altLang="zh-CN" sz="2400" spc="150" dirty="0" smtClean="0">
                <a:latin typeface="微软雅黑" panose="020B0503020204020204" pitchFamily="34" charset="-122"/>
                <a:ea typeface="微软雅黑" panose="020B0503020204020204" pitchFamily="34" charset="-122"/>
              </a:rPr>
              <a:t>1.</a:t>
            </a:r>
            <a:r>
              <a:rPr lang="zh-CN" altLang="en-US" sz="2400" spc="150" dirty="0" smtClean="0">
                <a:latin typeface="微软雅黑" panose="020B0503020204020204" pitchFamily="34" charset="-122"/>
                <a:ea typeface="微软雅黑" panose="020B0503020204020204" pitchFamily="34" charset="-122"/>
              </a:rPr>
              <a:t>结合实例，认识功的概念。知道做功的过程就是能量转化或转移的过程。</a:t>
            </a:r>
            <a:endParaRPr lang="zh-CN" altLang="en-US" sz="2400" spc="150" dirty="0" smtClean="0">
              <a:latin typeface="微软雅黑" panose="020B0503020204020204" pitchFamily="34" charset="-122"/>
              <a:ea typeface="微软雅黑" panose="020B0503020204020204" pitchFamily="34" charset="-122"/>
            </a:endParaRPr>
          </a:p>
          <a:p>
            <a:pPr algn="just">
              <a:lnSpc>
                <a:spcPct val="150000"/>
              </a:lnSpc>
            </a:pPr>
            <a:r>
              <a:rPr lang="en-US" altLang="zh-CN" sz="2400" spc="150" dirty="0" smtClean="0">
                <a:latin typeface="微软雅黑" panose="020B0503020204020204" pitchFamily="34" charset="-122"/>
                <a:ea typeface="微软雅黑" panose="020B0503020204020204" pitchFamily="34" charset="-122"/>
              </a:rPr>
              <a:t>2.</a:t>
            </a:r>
            <a:r>
              <a:rPr lang="zh-CN" altLang="en-US" sz="2400" spc="150" dirty="0" smtClean="0">
                <a:latin typeface="微软雅黑" panose="020B0503020204020204" pitchFamily="34" charset="-122"/>
                <a:ea typeface="微软雅黑" panose="020B0503020204020204" pitchFamily="34" charset="-122"/>
              </a:rPr>
              <a:t>知道机械功和功率。用生活中的实例说明机械功和功率的含义。</a:t>
            </a:r>
            <a:endParaRPr lang="zh-CN" altLang="en-US" sz="2400" spc="150" dirty="0" smtClean="0">
              <a:latin typeface="微软雅黑" panose="020B0503020204020204" pitchFamily="34" charset="-122"/>
              <a:ea typeface="微软雅黑" panose="020B0503020204020204" pitchFamily="34" charset="-122"/>
            </a:endParaRPr>
          </a:p>
          <a:p>
            <a:pPr algn="just">
              <a:lnSpc>
                <a:spcPct val="150000"/>
              </a:lnSpc>
            </a:pPr>
            <a:r>
              <a:rPr lang="en-US" altLang="zh-CN" sz="2400" spc="150" dirty="0" smtClean="0">
                <a:latin typeface="微软雅黑" panose="020B0503020204020204" pitchFamily="34" charset="-122"/>
                <a:ea typeface="微软雅黑" panose="020B0503020204020204" pitchFamily="34" charset="-122"/>
              </a:rPr>
              <a:t>3.</a:t>
            </a:r>
            <a:r>
              <a:rPr lang="zh-CN" altLang="en-US" sz="2400" spc="150" dirty="0" smtClean="0">
                <a:latin typeface="微软雅黑" panose="020B0503020204020204" pitchFamily="34" charset="-122"/>
                <a:ea typeface="微软雅黑" panose="020B0503020204020204" pitchFamily="34" charset="-122"/>
              </a:rPr>
              <a:t>知道动能、势能和机械能。通过实验，了解动能和势能的相互转化。举例说明机械能和其他形式能量的相互转化。</a:t>
            </a:r>
            <a:endParaRPr lang="zh-CN" altLang="en-US" sz="2400" spc="150" dirty="0" smtClean="0">
              <a:latin typeface="微软雅黑" panose="020B0503020204020204" pitchFamily="34" charset="-122"/>
              <a:ea typeface="微软雅黑" panose="020B0503020204020204" pitchFamily="34" charset="-122"/>
            </a:endParaRPr>
          </a:p>
        </p:txBody>
      </p:sp>
    </p:spTree>
  </p:cSld>
  <p:clrMapOvr>
    <a:masterClrMapping/>
  </p:clrMapOvr>
  <p:transition>
    <p:diamon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002"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重难突破 能力提升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grpSp>
        <p:nvGrpSpPr>
          <p:cNvPr id="8" name="组合 7"/>
          <p:cNvGrpSpPr/>
          <p:nvPr/>
        </p:nvGrpSpPr>
        <p:grpSpPr>
          <a:xfrm>
            <a:off x="880232" y="929464"/>
            <a:ext cx="10858576" cy="4718297"/>
            <a:chOff x="880232" y="929464"/>
            <a:chExt cx="10858576" cy="4718297"/>
          </a:xfrm>
        </p:grpSpPr>
        <p:sp>
          <p:nvSpPr>
            <p:cNvPr id="4" name="文本框 1"/>
            <p:cNvSpPr txBox="1">
              <a:spLocks noChangeArrowheads="1"/>
            </p:cNvSpPr>
            <p:nvPr/>
          </p:nvSpPr>
          <p:spPr bwMode="auto">
            <a:xfrm>
              <a:off x="880232" y="929464"/>
              <a:ext cx="10858576" cy="2288694"/>
            </a:xfrm>
            <a:prstGeom prst="rect">
              <a:avLst/>
            </a:prstGeom>
            <a:noFill/>
            <a:ln w="9525">
              <a:noFill/>
              <a:miter lim="800000"/>
            </a:ln>
          </p:spPr>
          <p:txBody>
            <a:bodyPr wrap="square" lIns="36000" tIns="36000" rIns="36000" bIns="36000">
              <a:spAutoFit/>
            </a:bodyPr>
            <a:lstStyle/>
            <a:p>
              <a:pPr>
                <a:lnSpc>
                  <a:spcPct val="150000"/>
                </a:lnSpc>
                <a:spcAft>
                  <a:spcPts val="0"/>
                </a:spcAft>
              </a:pP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如</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图</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9-3</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所示的家庭轿车，质量为</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1.5 t</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，当轿车以</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72 km/h</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的速度匀速直线行驶</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0.5 h</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，消耗的汽油为</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3 kg</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，期间轿车受到的阻力为车重的</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0.08</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倍。已知汽油的热值为</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4.6×10</a:t>
              </a:r>
              <a:r>
                <a:rPr lang="en-US" baseline="300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7</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J/kg</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g</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取</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10 N/kg</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。求：</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3</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）该汽车发动机的效率。（计算结果保留</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整数）</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pic>
          <p:nvPicPr>
            <p:cNvPr id="6" name="21fawls59.jpg" descr="id:2147506572;FounderCES"/>
            <p:cNvPicPr/>
            <p:nvPr/>
          </p:nvPicPr>
          <p:blipFill>
            <a:blip r:embed="rId1"/>
            <a:stretch>
              <a:fillRect/>
            </a:stretch>
          </p:blipFill>
          <p:spPr>
            <a:xfrm>
              <a:off x="8452660" y="2929728"/>
              <a:ext cx="2714644" cy="1826604"/>
            </a:xfrm>
            <a:prstGeom prst="rect">
              <a:avLst/>
            </a:prstGeom>
          </p:spPr>
        </p:pic>
        <p:sp>
          <p:nvSpPr>
            <p:cNvPr id="7" name="矩形 6"/>
            <p:cNvSpPr/>
            <p:nvPr/>
          </p:nvSpPr>
          <p:spPr>
            <a:xfrm>
              <a:off x="9524230" y="5001430"/>
              <a:ext cx="987771" cy="646331"/>
            </a:xfrm>
            <a:prstGeom prst="rect">
              <a:avLst/>
            </a:prstGeom>
          </p:spPr>
          <p:txBody>
            <a:bodyPr wrap="none">
              <a:spAutoFit/>
            </a:bodyPr>
            <a:lstStyle/>
            <a:p>
              <a:pPr algn="ctr">
                <a:lnSpc>
                  <a:spcPct val="150000"/>
                </a:lnSpc>
                <a:spcAft>
                  <a:spcPts val="0"/>
                </a:spcAft>
              </a:pP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图</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9-3</a:t>
              </a:r>
              <a:endParaRPr lang="zh-CN" altLang="en-US"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grpSp>
      <p:graphicFrame>
        <p:nvGraphicFramePr>
          <p:cNvPr id="7170" name="Object 2"/>
          <p:cNvGraphicFramePr>
            <a:graphicFrameLocks noChangeAspect="1"/>
          </p:cNvGraphicFramePr>
          <p:nvPr/>
        </p:nvGraphicFramePr>
        <p:xfrm>
          <a:off x="1516063" y="3513138"/>
          <a:ext cx="6184900" cy="1684337"/>
        </p:xfrm>
        <a:graphic>
          <a:graphicData uri="http://schemas.openxmlformats.org/presentationml/2006/ole">
            <mc:AlternateContent xmlns:mc="http://schemas.openxmlformats.org/markup-compatibility/2006">
              <mc:Choice xmlns:v="urn:schemas-microsoft-com:vml" Requires="v">
                <p:oleObj spid="_x0000_s7169" name="文档" r:id="rId2" imgW="5454015" imgH="1469390" progId="Word.Document.12">
                  <p:embed/>
                </p:oleObj>
              </mc:Choice>
              <mc:Fallback>
                <p:oleObj name="文档" r:id="rId2" imgW="5454015" imgH="1469390" progId="Word.Document.12">
                  <p:embed/>
                  <p:pic>
                    <p:nvPicPr>
                      <p:cNvPr id="0" name="图片 7168"/>
                      <p:cNvPicPr>
                        <a:picLocks noChangeAspect="1"/>
                      </p:cNvPicPr>
                      <p:nvPr/>
                    </p:nvPicPr>
                    <p:blipFill>
                      <a:blip r:embed="rId3"/>
                      <a:stretch>
                        <a:fillRect/>
                      </a:stretch>
                    </p:blipFill>
                    <p:spPr>
                      <a:xfrm>
                        <a:off x="1516063" y="3513138"/>
                        <a:ext cx="6184900" cy="1684337"/>
                      </a:xfrm>
                      <a:prstGeom prst="rect">
                        <a:avLst/>
                      </a:prstGeom>
                      <a:noFill/>
                      <a:ln w="9525">
                        <a:noFill/>
                      </a:ln>
                    </p:spPr>
                  </p:pic>
                </p:oleObj>
              </mc:Fallback>
            </mc:AlternateContent>
          </a:graphicData>
        </a:graphic>
      </p:graphicFrame>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170"/>
                                        </p:tgtEl>
                                        <p:attrNameLst>
                                          <p:attrName>style.visibility</p:attrName>
                                        </p:attrNameLst>
                                      </p:cBhvr>
                                      <p:to>
                                        <p:strVal val="visible"/>
                                      </p:to>
                                    </p:set>
                                    <p:animEffect transition="in" filter="fade">
                                      <p:cBhvr>
                                        <p:cTn id="7" dur="500"/>
                                        <p:tgtEl>
                                          <p:spTgt spid="71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002"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重难突破 能力提升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sp>
        <p:nvSpPr>
          <p:cNvPr id="6" name="矩形 5"/>
          <p:cNvSpPr/>
          <p:nvPr/>
        </p:nvSpPr>
        <p:spPr>
          <a:xfrm>
            <a:off x="1094546" y="643712"/>
            <a:ext cx="4346062" cy="523220"/>
          </a:xfrm>
          <a:prstGeom prst="rect">
            <a:avLst/>
          </a:prstGeom>
        </p:spPr>
        <p:txBody>
          <a:bodyPr wrap="none">
            <a:spAutoFit/>
          </a:bodyPr>
          <a:lstStyle/>
          <a:p>
            <a:r>
              <a:rPr lang="zh-CN" altLang="en-US" sz="2800" b="1" spc="150" dirty="0" smtClean="0">
                <a:solidFill>
                  <a:srgbClr val="1CB691"/>
                </a:solidFill>
                <a:latin typeface="微软雅黑" panose="020B0503020204020204" pitchFamily="34" charset="-122"/>
                <a:ea typeface="微软雅黑" panose="020B0503020204020204" pitchFamily="34" charset="-122"/>
              </a:rPr>
              <a:t>重难二　机械能及其转化</a:t>
            </a:r>
            <a:endParaRPr lang="zh-CN" altLang="en-US" sz="2800" b="1" spc="150" dirty="0">
              <a:solidFill>
                <a:srgbClr val="1CB691"/>
              </a:solidFill>
              <a:latin typeface="微软雅黑" panose="020B0503020204020204" pitchFamily="34" charset="-122"/>
              <a:ea typeface="微软雅黑" panose="020B0503020204020204" pitchFamily="34" charset="-122"/>
            </a:endParaRPr>
          </a:p>
        </p:txBody>
      </p:sp>
      <p:grpSp>
        <p:nvGrpSpPr>
          <p:cNvPr id="9" name="组合 8"/>
          <p:cNvGrpSpPr/>
          <p:nvPr/>
        </p:nvGrpSpPr>
        <p:grpSpPr>
          <a:xfrm>
            <a:off x="880232" y="1500968"/>
            <a:ext cx="10915579" cy="3396690"/>
            <a:chOff x="880232" y="1500968"/>
            <a:chExt cx="10915579" cy="3396690"/>
          </a:xfrm>
        </p:grpSpPr>
        <p:sp>
          <p:nvSpPr>
            <p:cNvPr id="4" name="文本框 1"/>
            <p:cNvSpPr txBox="1">
              <a:spLocks noChangeArrowheads="1"/>
            </p:cNvSpPr>
            <p:nvPr/>
          </p:nvSpPr>
          <p:spPr bwMode="auto">
            <a:xfrm>
              <a:off x="880232" y="1500968"/>
              <a:ext cx="10915579" cy="3396690"/>
            </a:xfrm>
            <a:prstGeom prst="rect">
              <a:avLst/>
            </a:prstGeom>
            <a:noFill/>
            <a:ln w="9525">
              <a:noFill/>
              <a:miter lim="800000"/>
            </a:ln>
          </p:spPr>
          <p:txBody>
            <a:bodyPr wrap="square" lIns="36000" tIns="36000" rIns="36000" bIns="36000">
              <a:spAutoFit/>
            </a:bodyPr>
            <a:lstStyle/>
            <a:p>
              <a:pPr>
                <a:lnSpc>
                  <a:spcPct val="150000"/>
                </a:lnSpc>
                <a:spcAft>
                  <a:spcPts val="0"/>
                </a:spcAft>
              </a:pPr>
              <a:r>
                <a:rPr lang="en-US" b="1" smtClean="0">
                  <a:solidFill>
                    <a:srgbClr val="000000"/>
                  </a:solidFill>
                  <a:latin typeface="微软雅黑" panose="020B0503020204020204" pitchFamily="34" charset="-122"/>
                  <a:ea typeface="微软雅黑" panose="020B0503020204020204" pitchFamily="34" charset="-122"/>
                  <a:cs typeface="Times New Roman" panose="02020603050405020304"/>
                </a:rPr>
                <a:t>7. </a:t>
              </a:r>
              <a:r>
                <a:rPr lang="en-US" altLang="zh-CN" spc="150" smtClean="0">
                  <a:solidFill>
                    <a:srgbClr val="18B48F"/>
                  </a:solidFill>
                  <a:latin typeface="微软雅黑" panose="020B0503020204020204" pitchFamily="34" charset="-122"/>
                  <a:ea typeface="微软雅黑" panose="020B0503020204020204" pitchFamily="34" charset="-122"/>
                </a:rPr>
                <a:t>[</a:t>
              </a:r>
              <a:r>
                <a:rPr lang="en-US" altLang="zh-CN" spc="150" dirty="0" smtClean="0">
                  <a:solidFill>
                    <a:srgbClr val="18B48F"/>
                  </a:solidFill>
                  <a:latin typeface="微软雅黑" panose="020B0503020204020204" pitchFamily="34" charset="-122"/>
                  <a:ea typeface="微软雅黑" panose="020B0503020204020204" pitchFamily="34" charset="-122"/>
                </a:rPr>
                <a:t>2020·</a:t>
              </a:r>
              <a:r>
                <a:rPr lang="zh-CN" altLang="en-US" spc="150" dirty="0" smtClean="0">
                  <a:solidFill>
                    <a:srgbClr val="18B48F"/>
                  </a:solidFill>
                  <a:latin typeface="微软雅黑" panose="020B0503020204020204" pitchFamily="34" charset="-122"/>
                  <a:ea typeface="微软雅黑" panose="020B0503020204020204" pitchFamily="34" charset="-122"/>
                </a:rPr>
                <a:t>盐城</a:t>
              </a:r>
              <a:r>
                <a:rPr lang="en-US" altLang="zh-CN" spc="150" dirty="0" smtClean="0">
                  <a:solidFill>
                    <a:srgbClr val="18B48F"/>
                  </a:solidFill>
                  <a:latin typeface="微软雅黑" panose="020B0503020204020204" pitchFamily="34" charset="-122"/>
                  <a:ea typeface="微软雅黑" panose="020B0503020204020204" pitchFamily="34" charset="-122"/>
                </a:rPr>
                <a:t>]</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小明和同学一起荡秋千，如图</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9-4</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所示，下列说法</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正确的是（</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通过最低点时的动能为零</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B.</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下降过程中的动能不变</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C.</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到达最高点时的重力势能最大</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D.</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上升过程中的</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重力势能减小</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pic>
          <p:nvPicPr>
            <p:cNvPr id="7" name="21BJZTWLS131.EPS" descr="id:2147506586;FounderCES"/>
            <p:cNvPicPr/>
            <p:nvPr/>
          </p:nvPicPr>
          <p:blipFill>
            <a:blip r:embed="rId1"/>
            <a:stretch>
              <a:fillRect/>
            </a:stretch>
          </p:blipFill>
          <p:spPr>
            <a:xfrm>
              <a:off x="7523966" y="2286786"/>
              <a:ext cx="2071702" cy="1444953"/>
            </a:xfrm>
            <a:prstGeom prst="rect">
              <a:avLst/>
            </a:prstGeom>
          </p:spPr>
        </p:pic>
        <p:sp>
          <p:nvSpPr>
            <p:cNvPr id="8" name="矩形 7"/>
            <p:cNvSpPr/>
            <p:nvPr/>
          </p:nvSpPr>
          <p:spPr>
            <a:xfrm>
              <a:off x="7952594" y="3715546"/>
              <a:ext cx="987771" cy="646331"/>
            </a:xfrm>
            <a:prstGeom prst="rect">
              <a:avLst/>
            </a:prstGeom>
          </p:spPr>
          <p:txBody>
            <a:bodyPr wrap="none">
              <a:spAutoFit/>
            </a:bodyPr>
            <a:lstStyle/>
            <a:p>
              <a:pPr algn="ctr">
                <a:lnSpc>
                  <a:spcPct val="150000"/>
                </a:lnSpc>
                <a:spcAft>
                  <a:spcPts val="0"/>
                </a:spcAft>
              </a:pP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图</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9-4</a:t>
              </a:r>
              <a:endParaRPr lang="zh-CN" altLang="en-US"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grpSp>
      <p:sp>
        <p:nvSpPr>
          <p:cNvPr id="10" name="文本框 1"/>
          <p:cNvSpPr txBox="1">
            <a:spLocks noChangeArrowheads="1"/>
          </p:cNvSpPr>
          <p:nvPr/>
        </p:nvSpPr>
        <p:spPr bwMode="auto">
          <a:xfrm>
            <a:off x="1451736" y="2072472"/>
            <a:ext cx="279491"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solidFill>
                  <a:srgbClr val="A50021"/>
                </a:solidFill>
                <a:latin typeface="微软雅黑" panose="020B0503020204020204" pitchFamily="34" charset="-122"/>
                <a:ea typeface="微软雅黑" panose="020B0503020204020204" pitchFamily="34" charset="-122"/>
              </a:rPr>
              <a:t>C</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002"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重难突破 能力提升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sp>
        <p:nvSpPr>
          <p:cNvPr id="17" name="TextBox 26"/>
          <p:cNvSpPr txBox="1">
            <a:spLocks noChangeArrowheads="1"/>
          </p:cNvSpPr>
          <p:nvPr/>
        </p:nvSpPr>
        <p:spPr bwMode="auto">
          <a:xfrm>
            <a:off x="1023108" y="1286654"/>
            <a:ext cx="10501386" cy="2225472"/>
          </a:xfrm>
          <a:prstGeom prst="rect">
            <a:avLst/>
          </a:prstGeom>
          <a:solidFill>
            <a:schemeClr val="bg1">
              <a:lumMod val="95000"/>
            </a:schemeClr>
          </a:solidFill>
          <a:ln w="9525">
            <a:noFill/>
            <a:miter lim="800000"/>
          </a:ln>
        </p:spPr>
        <p:txBody>
          <a:bodyPr wrap="square" lIns="36000" tIns="36000" rIns="36000" bIns="36000">
            <a:spAutoFit/>
          </a:bodyPr>
          <a:lstStyle/>
          <a:p>
            <a:pPr>
              <a:lnSpc>
                <a:spcPct val="150000"/>
              </a:lnSpc>
              <a:spcAft>
                <a:spcPts val="0"/>
              </a:spcAft>
            </a:pPr>
            <a:r>
              <a:rPr lang="en-US" smtClean="0">
                <a:solidFill>
                  <a:srgbClr val="A50021"/>
                </a:solidFill>
                <a:latin typeface="微软雅黑" panose="020B0503020204020204" pitchFamily="34" charset="-122"/>
                <a:ea typeface="微软雅黑" panose="020B0503020204020204" pitchFamily="34" charset="-122"/>
                <a:cs typeface="Times New Roman" panose="02020603050405020304"/>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a:rPr>
              <a:t>解析</a:t>
            </a:r>
            <a:r>
              <a:rPr lang="en-US" smtClean="0">
                <a:solidFill>
                  <a:srgbClr val="A50021"/>
                </a:solidFill>
                <a:latin typeface="微软雅黑" panose="020B0503020204020204" pitchFamily="34" charset="-122"/>
                <a:ea typeface="微软雅黑" panose="020B0503020204020204" pitchFamily="34" charset="-122"/>
                <a:cs typeface="Times New Roman" panose="02020603050405020304"/>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a:rPr>
              <a:t>通过最低点时，速度最大，动能最大，</a:t>
            </a:r>
            <a:r>
              <a:rPr lang="en-US" smtClean="0">
                <a:solidFill>
                  <a:srgbClr val="A50021"/>
                </a:solidFill>
                <a:latin typeface="微软雅黑" panose="020B0503020204020204" pitchFamily="34" charset="-122"/>
                <a:ea typeface="微软雅黑" panose="020B0503020204020204" pitchFamily="34" charset="-122"/>
                <a:cs typeface="Times New Roman" panose="02020603050405020304"/>
              </a:rPr>
              <a:t>A</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a:rPr>
              <a:t>错误。下降过程中，重力势能转化为动能，速度增大，动能增大，</a:t>
            </a:r>
            <a:r>
              <a:rPr lang="en-US" smtClean="0">
                <a:solidFill>
                  <a:srgbClr val="A50021"/>
                </a:solidFill>
                <a:latin typeface="微软雅黑" panose="020B0503020204020204" pitchFamily="34" charset="-122"/>
                <a:ea typeface="微软雅黑" panose="020B0503020204020204" pitchFamily="34" charset="-122"/>
                <a:cs typeface="Times New Roman" panose="02020603050405020304"/>
              </a:rPr>
              <a:t>B</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a:rPr>
              <a:t>错误。到达最高点时，高度最大，重力势能最大，</a:t>
            </a:r>
            <a:r>
              <a:rPr lang="en-US" smtClean="0">
                <a:solidFill>
                  <a:srgbClr val="A50021"/>
                </a:solidFill>
                <a:latin typeface="微软雅黑" panose="020B0503020204020204" pitchFamily="34" charset="-122"/>
                <a:ea typeface="微软雅黑" panose="020B0503020204020204" pitchFamily="34" charset="-122"/>
                <a:cs typeface="Times New Roman" panose="02020603050405020304"/>
              </a:rPr>
              <a:t>C</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a:rPr>
              <a:t>正确。上升过程中，动能转化为重力势能，高度增大，重力势能增大，</a:t>
            </a:r>
            <a:r>
              <a:rPr lang="en-US" smtClean="0">
                <a:solidFill>
                  <a:srgbClr val="A50021"/>
                </a:solidFill>
                <a:latin typeface="微软雅黑" panose="020B0503020204020204" pitchFamily="34" charset="-122"/>
                <a:ea typeface="微软雅黑" panose="020B0503020204020204" pitchFamily="34" charset="-122"/>
                <a:cs typeface="Times New Roman" panose="02020603050405020304"/>
              </a:rPr>
              <a:t>D</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a:rPr>
              <a:t>错误。</a:t>
            </a:r>
            <a:endParaRPr lang="zh-CN" sz="105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spTree>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002"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重难突破 能力提升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grpSp>
        <p:nvGrpSpPr>
          <p:cNvPr id="2" name="组合 7"/>
          <p:cNvGrpSpPr/>
          <p:nvPr/>
        </p:nvGrpSpPr>
        <p:grpSpPr>
          <a:xfrm>
            <a:off x="880232" y="786588"/>
            <a:ext cx="10858576" cy="3646727"/>
            <a:chOff x="880232" y="786588"/>
            <a:chExt cx="10858576" cy="3646727"/>
          </a:xfrm>
        </p:grpSpPr>
        <p:sp>
          <p:nvSpPr>
            <p:cNvPr id="4" name="文本框 1"/>
            <p:cNvSpPr txBox="1">
              <a:spLocks noChangeArrowheads="1"/>
            </p:cNvSpPr>
            <p:nvPr/>
          </p:nvSpPr>
          <p:spPr bwMode="auto">
            <a:xfrm>
              <a:off x="880232" y="786588"/>
              <a:ext cx="10858576" cy="3396690"/>
            </a:xfrm>
            <a:prstGeom prst="rect">
              <a:avLst/>
            </a:prstGeom>
            <a:noFill/>
            <a:ln w="9525">
              <a:noFill/>
              <a:miter lim="800000"/>
            </a:ln>
          </p:spPr>
          <p:txBody>
            <a:bodyPr wrap="square" lIns="36000" tIns="36000" rIns="36000" bIns="36000">
              <a:spAutoFit/>
            </a:bodyPr>
            <a:lstStyle/>
            <a:p>
              <a:pPr>
                <a:lnSpc>
                  <a:spcPct val="150000"/>
                </a:lnSpc>
                <a:spcAft>
                  <a:spcPts val="0"/>
                </a:spcAft>
              </a:pPr>
              <a:r>
                <a:rPr lang="en-US" b="1" smtClean="0">
                  <a:solidFill>
                    <a:srgbClr val="000000"/>
                  </a:solidFill>
                  <a:latin typeface="微软雅黑" panose="020B0503020204020204" pitchFamily="34" charset="-122"/>
                  <a:ea typeface="微软雅黑" panose="020B0503020204020204" pitchFamily="34" charset="-122"/>
                  <a:cs typeface="Times New Roman" panose="02020603050405020304"/>
                </a:rPr>
                <a:t>8. </a:t>
              </a:r>
              <a:r>
                <a:rPr lang="en-US" altLang="zh-CN" spc="150" smtClean="0">
                  <a:solidFill>
                    <a:srgbClr val="18B48F"/>
                  </a:solidFill>
                  <a:latin typeface="微软雅黑" panose="020B0503020204020204" pitchFamily="34" charset="-122"/>
                  <a:ea typeface="微软雅黑" panose="020B0503020204020204" pitchFamily="34" charset="-122"/>
                </a:rPr>
                <a:t>[</a:t>
              </a:r>
              <a:r>
                <a:rPr lang="en-US" altLang="zh-CN" spc="150" dirty="0" smtClean="0">
                  <a:solidFill>
                    <a:srgbClr val="18B48F"/>
                  </a:solidFill>
                  <a:latin typeface="微软雅黑" panose="020B0503020204020204" pitchFamily="34" charset="-122"/>
                  <a:ea typeface="微软雅黑" panose="020B0503020204020204" pitchFamily="34" charset="-122"/>
                </a:rPr>
                <a:t>2020·</a:t>
              </a:r>
              <a:r>
                <a:rPr lang="zh-CN" altLang="en-US" spc="150" dirty="0" smtClean="0">
                  <a:solidFill>
                    <a:srgbClr val="18B48F"/>
                  </a:solidFill>
                  <a:latin typeface="微软雅黑" panose="020B0503020204020204" pitchFamily="34" charset="-122"/>
                  <a:ea typeface="微软雅黑" panose="020B0503020204020204" pitchFamily="34" charset="-122"/>
                </a:rPr>
                <a:t>山西模拟</a:t>
              </a:r>
              <a:r>
                <a:rPr lang="en-US" altLang="zh-CN" spc="150" dirty="0" smtClean="0">
                  <a:solidFill>
                    <a:srgbClr val="18B48F"/>
                  </a:solidFill>
                  <a:latin typeface="微软雅黑" panose="020B0503020204020204" pitchFamily="34" charset="-122"/>
                  <a:ea typeface="微软雅黑" panose="020B0503020204020204" pitchFamily="34" charset="-122"/>
                </a:rPr>
                <a:t>]</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如图</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9-5</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所示，足球以初速度</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v</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沿着凹凸不平的草地从</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运动到</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d</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，下列关于该过程足球的说法正确的是</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在</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b</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d</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两点动能相等</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B.</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在</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d</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两点动能一定相等</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C.</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从</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b</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到</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c</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的过程机械能减少</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D.</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从</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c</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到</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d</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的过程重力势能减少</a:t>
              </a:r>
              <a:endParaRPr lang="zh-CN"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pic>
          <p:nvPicPr>
            <p:cNvPr id="6" name="21FAWLS60.EPS" descr="id:2147506593;FounderCES"/>
            <p:cNvPicPr/>
            <p:nvPr/>
          </p:nvPicPr>
          <p:blipFill>
            <a:blip r:embed="rId1"/>
            <a:stretch>
              <a:fillRect/>
            </a:stretch>
          </p:blipFill>
          <p:spPr>
            <a:xfrm>
              <a:off x="7666842" y="2286786"/>
              <a:ext cx="3071834" cy="1415854"/>
            </a:xfrm>
            <a:prstGeom prst="rect">
              <a:avLst/>
            </a:prstGeom>
          </p:spPr>
        </p:pic>
        <p:sp>
          <p:nvSpPr>
            <p:cNvPr id="7" name="矩形 6"/>
            <p:cNvSpPr/>
            <p:nvPr/>
          </p:nvSpPr>
          <p:spPr>
            <a:xfrm>
              <a:off x="8809850" y="3786984"/>
              <a:ext cx="987771" cy="646331"/>
            </a:xfrm>
            <a:prstGeom prst="rect">
              <a:avLst/>
            </a:prstGeom>
          </p:spPr>
          <p:txBody>
            <a:bodyPr wrap="none">
              <a:spAutoFit/>
            </a:bodyPr>
            <a:lstStyle/>
            <a:p>
              <a:pPr algn="ctr">
                <a:lnSpc>
                  <a:spcPct val="150000"/>
                </a:lnSpc>
                <a:spcAft>
                  <a:spcPts val="0"/>
                </a:spcAft>
              </a:pP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图</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9-5</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grpSp>
      <p:sp>
        <p:nvSpPr>
          <p:cNvPr id="9" name="文本框 1"/>
          <p:cNvSpPr txBox="1">
            <a:spLocks noChangeArrowheads="1"/>
          </p:cNvSpPr>
          <p:nvPr/>
        </p:nvSpPr>
        <p:spPr bwMode="auto">
          <a:xfrm>
            <a:off x="7452528" y="1358092"/>
            <a:ext cx="279491"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solidFill>
                  <a:srgbClr val="A50021"/>
                </a:solidFill>
                <a:latin typeface="微软雅黑" panose="020B0503020204020204" pitchFamily="34" charset="-122"/>
                <a:ea typeface="微软雅黑" panose="020B0503020204020204" pitchFamily="34" charset="-122"/>
              </a:rPr>
              <a:t>C</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002"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重难突破 能力提升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grpSp>
        <p:nvGrpSpPr>
          <p:cNvPr id="8" name="组合 7"/>
          <p:cNvGrpSpPr/>
          <p:nvPr/>
        </p:nvGrpSpPr>
        <p:grpSpPr>
          <a:xfrm>
            <a:off x="880232" y="929464"/>
            <a:ext cx="10858576" cy="3950688"/>
            <a:chOff x="880232" y="929464"/>
            <a:chExt cx="10858576" cy="3950688"/>
          </a:xfrm>
        </p:grpSpPr>
        <p:sp>
          <p:nvSpPr>
            <p:cNvPr id="4" name="文本框 1"/>
            <p:cNvSpPr txBox="1">
              <a:spLocks noChangeArrowheads="1"/>
            </p:cNvSpPr>
            <p:nvPr/>
          </p:nvSpPr>
          <p:spPr bwMode="auto">
            <a:xfrm>
              <a:off x="880232" y="929464"/>
              <a:ext cx="10858576" cy="3950688"/>
            </a:xfrm>
            <a:prstGeom prst="rect">
              <a:avLst/>
            </a:prstGeom>
            <a:noFill/>
            <a:ln w="9525">
              <a:noFill/>
              <a:miter lim="800000"/>
            </a:ln>
          </p:spPr>
          <p:txBody>
            <a:bodyPr wrap="square" lIns="36000" tIns="36000" rIns="36000" bIns="36000">
              <a:spAutoFit/>
            </a:bodyPr>
            <a:lstStyle/>
            <a:p>
              <a:pPr>
                <a:lnSpc>
                  <a:spcPct val="150000"/>
                </a:lnSpc>
                <a:spcAft>
                  <a:spcPts val="0"/>
                </a:spcAft>
              </a:pPr>
              <a:r>
                <a:rPr lang="en-US" b="1" smtClean="0">
                  <a:solidFill>
                    <a:srgbClr val="000000"/>
                  </a:solidFill>
                  <a:latin typeface="微软雅黑" panose="020B0503020204020204" pitchFamily="34" charset="-122"/>
                  <a:ea typeface="微软雅黑" panose="020B0503020204020204" pitchFamily="34" charset="-122"/>
                  <a:cs typeface="Times New Roman" panose="02020603050405020304"/>
                </a:rPr>
                <a:t>9. </a:t>
              </a:r>
              <a:r>
                <a:rPr lang="en-US" altLang="zh-CN" spc="150" smtClean="0">
                  <a:solidFill>
                    <a:srgbClr val="18B48F"/>
                  </a:solidFill>
                  <a:latin typeface="微软雅黑" panose="020B0503020204020204" pitchFamily="34" charset="-122"/>
                  <a:ea typeface="微软雅黑" panose="020B0503020204020204" pitchFamily="34" charset="-122"/>
                </a:rPr>
                <a:t>[</a:t>
              </a:r>
              <a:r>
                <a:rPr lang="en-US" altLang="zh-CN" spc="150" dirty="0" smtClean="0">
                  <a:solidFill>
                    <a:srgbClr val="18B48F"/>
                  </a:solidFill>
                  <a:latin typeface="微软雅黑" panose="020B0503020204020204" pitchFamily="34" charset="-122"/>
                  <a:ea typeface="微软雅黑" panose="020B0503020204020204" pitchFamily="34" charset="-122"/>
                </a:rPr>
                <a:t>2020·</a:t>
              </a:r>
              <a:r>
                <a:rPr lang="zh-CN" altLang="en-US" spc="150" dirty="0" smtClean="0">
                  <a:solidFill>
                    <a:srgbClr val="18B48F"/>
                  </a:solidFill>
                  <a:latin typeface="微软雅黑" panose="020B0503020204020204" pitchFamily="34" charset="-122"/>
                  <a:ea typeface="微软雅黑" panose="020B0503020204020204" pitchFamily="34" charset="-122"/>
                </a:rPr>
                <a:t>山西适应性考试</a:t>
              </a:r>
              <a:r>
                <a:rPr lang="en-US" altLang="zh-CN" spc="150" dirty="0" smtClean="0">
                  <a:solidFill>
                    <a:srgbClr val="18B48F"/>
                  </a:solidFill>
                  <a:latin typeface="微软雅黑" panose="020B0503020204020204" pitchFamily="34" charset="-122"/>
                  <a:ea typeface="微软雅黑" panose="020B0503020204020204" pitchFamily="34" charset="-122"/>
                </a:rPr>
                <a:t>]</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如图</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9-6</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所示，先用绳子把一个铁锁悬挂起来，然后将铁锁靠近自己的鼻子，稳定后松手，头不动，铁锁向前摆去又摆回来，直到最后停下。下列说法错误</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的是（</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A</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铁锁摆回后一定不会碰到鼻子</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B.</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铁锁下降的过程中，重力势能全部转化为动能</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C.</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铁锁来回摆动，机械能一直变小</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D.</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铁锁第一次摆动到最低点时，速度最大</a:t>
              </a:r>
              <a:endParaRPr lang="zh-CN"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pic>
          <p:nvPicPr>
            <p:cNvPr id="6" name="21FAWLS61.EPS" descr="id:2147506600;FounderCES"/>
            <p:cNvPicPr/>
            <p:nvPr/>
          </p:nvPicPr>
          <p:blipFill>
            <a:blip r:embed="rId1"/>
            <a:stretch>
              <a:fillRect/>
            </a:stretch>
          </p:blipFill>
          <p:spPr>
            <a:xfrm>
              <a:off x="8309784" y="2215348"/>
              <a:ext cx="2357454" cy="1911492"/>
            </a:xfrm>
            <a:prstGeom prst="rect">
              <a:avLst/>
            </a:prstGeom>
          </p:spPr>
        </p:pic>
        <p:sp>
          <p:nvSpPr>
            <p:cNvPr id="7" name="矩形 6"/>
            <p:cNvSpPr/>
            <p:nvPr/>
          </p:nvSpPr>
          <p:spPr>
            <a:xfrm>
              <a:off x="9309916" y="4001298"/>
              <a:ext cx="987771" cy="646331"/>
            </a:xfrm>
            <a:prstGeom prst="rect">
              <a:avLst/>
            </a:prstGeom>
          </p:spPr>
          <p:txBody>
            <a:bodyPr wrap="none">
              <a:spAutoFit/>
            </a:bodyPr>
            <a:lstStyle/>
            <a:p>
              <a:pPr algn="ctr">
                <a:lnSpc>
                  <a:spcPct val="150000"/>
                </a:lnSpc>
                <a:spcAft>
                  <a:spcPts val="0"/>
                </a:spcAft>
              </a:pP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图</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9-6</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grpSp>
      <p:sp>
        <p:nvSpPr>
          <p:cNvPr id="9" name="文本框 1"/>
          <p:cNvSpPr txBox="1">
            <a:spLocks noChangeArrowheads="1"/>
          </p:cNvSpPr>
          <p:nvPr/>
        </p:nvSpPr>
        <p:spPr bwMode="auto">
          <a:xfrm>
            <a:off x="5166512" y="2072472"/>
            <a:ext cx="282697"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solidFill>
                  <a:srgbClr val="A50021"/>
                </a:solidFill>
                <a:latin typeface="微软雅黑" panose="020B0503020204020204" pitchFamily="34" charset="-122"/>
                <a:ea typeface="微软雅黑" panose="020B0503020204020204" pitchFamily="34" charset="-122"/>
              </a:rPr>
              <a:t>B</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002"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重难突破 能力提升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sp>
        <p:nvSpPr>
          <p:cNvPr id="4" name="文本框 1"/>
          <p:cNvSpPr txBox="1">
            <a:spLocks noChangeArrowheads="1"/>
          </p:cNvSpPr>
          <p:nvPr/>
        </p:nvSpPr>
        <p:spPr bwMode="auto">
          <a:xfrm>
            <a:off x="880232" y="929464"/>
            <a:ext cx="10858576" cy="3396690"/>
          </a:xfrm>
          <a:prstGeom prst="rect">
            <a:avLst/>
          </a:prstGeom>
          <a:noFill/>
          <a:ln w="9525">
            <a:noFill/>
            <a:miter lim="800000"/>
          </a:ln>
        </p:spPr>
        <p:txBody>
          <a:bodyPr wrap="square" lIns="36000" tIns="36000" rIns="36000" bIns="36000">
            <a:spAutoFit/>
          </a:bodyPr>
          <a:lstStyle/>
          <a:p>
            <a:pPr>
              <a:lnSpc>
                <a:spcPct val="150000"/>
              </a:lnSpc>
              <a:spcAft>
                <a:spcPts val="0"/>
              </a:spcAft>
            </a:pPr>
            <a:r>
              <a:rPr lang="en-US" b="1" smtClean="0">
                <a:solidFill>
                  <a:srgbClr val="000000"/>
                </a:solidFill>
                <a:latin typeface="微软雅黑" panose="020B0503020204020204" pitchFamily="34" charset="-122"/>
                <a:ea typeface="微软雅黑" panose="020B0503020204020204" pitchFamily="34" charset="-122"/>
                <a:cs typeface="Times New Roman" panose="02020603050405020304"/>
              </a:rPr>
              <a:t>10. </a:t>
            </a:r>
            <a:r>
              <a:rPr lang="en-US" altLang="zh-CN" spc="150" smtClean="0">
                <a:solidFill>
                  <a:srgbClr val="18B48F"/>
                </a:solidFill>
                <a:latin typeface="微软雅黑" panose="020B0503020204020204" pitchFamily="34" charset="-122"/>
                <a:ea typeface="微软雅黑" panose="020B0503020204020204" pitchFamily="34" charset="-122"/>
              </a:rPr>
              <a:t>[</a:t>
            </a:r>
            <a:r>
              <a:rPr lang="en-US" altLang="zh-CN" spc="150" dirty="0" smtClean="0">
                <a:solidFill>
                  <a:srgbClr val="18B48F"/>
                </a:solidFill>
                <a:latin typeface="微软雅黑" panose="020B0503020204020204" pitchFamily="34" charset="-122"/>
                <a:ea typeface="微软雅黑" panose="020B0503020204020204" pitchFamily="34" charset="-122"/>
              </a:rPr>
              <a:t>2020·</a:t>
            </a:r>
            <a:r>
              <a:rPr lang="zh-CN" altLang="en-US" spc="150" dirty="0" smtClean="0">
                <a:solidFill>
                  <a:srgbClr val="18B48F"/>
                </a:solidFill>
                <a:latin typeface="微软雅黑" panose="020B0503020204020204" pitchFamily="34" charset="-122"/>
                <a:ea typeface="微软雅黑" panose="020B0503020204020204" pitchFamily="34" charset="-122"/>
              </a:rPr>
              <a:t>湖州</a:t>
            </a:r>
            <a:r>
              <a:rPr lang="en-US" altLang="zh-CN" spc="150" dirty="0" smtClean="0">
                <a:solidFill>
                  <a:srgbClr val="18B48F"/>
                </a:solidFill>
                <a:latin typeface="微软雅黑" panose="020B0503020204020204" pitchFamily="34" charset="-122"/>
                <a:ea typeface="微软雅黑" panose="020B0503020204020204" pitchFamily="34" charset="-122"/>
              </a:rPr>
              <a:t>]</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在无风的环境中雨滴的降落可简化为两个过程，先加速竖直降落，后匀速竖直降落。雨滴（忽略质量变化</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）在（</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加速降落过程中只受重力作用</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B.</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加速降落过程中机械能逐渐增大</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C.</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匀速降落过程中减少的重力势能全部转化成内能</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D.</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匀速降落过程中机械能保持不变</a:t>
            </a:r>
            <a:endParaRPr lang="zh-CN"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sp>
        <p:nvSpPr>
          <p:cNvPr id="6" name="文本框 1"/>
          <p:cNvSpPr txBox="1">
            <a:spLocks noChangeArrowheads="1"/>
          </p:cNvSpPr>
          <p:nvPr/>
        </p:nvSpPr>
        <p:spPr bwMode="auto">
          <a:xfrm>
            <a:off x="7738280" y="1572406"/>
            <a:ext cx="279491"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solidFill>
                  <a:srgbClr val="A50021"/>
                </a:solidFill>
                <a:latin typeface="微软雅黑" panose="020B0503020204020204" pitchFamily="34" charset="-122"/>
                <a:ea typeface="微软雅黑" panose="020B0503020204020204" pitchFamily="34" charset="-122"/>
              </a:rPr>
              <a:t>C</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002"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重难突破 能力提升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sp>
        <p:nvSpPr>
          <p:cNvPr id="14" name="TextBox 26"/>
          <p:cNvSpPr txBox="1">
            <a:spLocks noChangeArrowheads="1"/>
          </p:cNvSpPr>
          <p:nvPr/>
        </p:nvSpPr>
        <p:spPr bwMode="auto">
          <a:xfrm>
            <a:off x="951670" y="1286654"/>
            <a:ext cx="10501386" cy="2783702"/>
          </a:xfrm>
          <a:prstGeom prst="rect">
            <a:avLst/>
          </a:prstGeom>
          <a:solidFill>
            <a:schemeClr val="bg1">
              <a:lumMod val="95000"/>
            </a:schemeClr>
          </a:solidFill>
          <a:ln w="9525">
            <a:noFill/>
            <a:miter lim="800000"/>
          </a:ln>
        </p:spPr>
        <p:txBody>
          <a:bodyPr wrap="square" lIns="36000" tIns="36000" rIns="36000" bIns="36000">
            <a:spAutoFit/>
          </a:bodyPr>
          <a:lstStyle/>
          <a:p>
            <a:pPr algn="just">
              <a:lnSpc>
                <a:spcPct val="150000"/>
              </a:lnSpc>
            </a:pPr>
            <a:r>
              <a:rPr lang="en-US" smtClean="0">
                <a:solidFill>
                  <a:srgbClr val="A50021"/>
                </a:solidFill>
                <a:latin typeface="微软雅黑" panose="020B0503020204020204" pitchFamily="34" charset="-122"/>
                <a:ea typeface="微软雅黑" panose="020B0503020204020204" pitchFamily="34" charset="-122"/>
                <a:cs typeface="Times New Roman" panose="02020603050405020304"/>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a:rPr>
              <a:t>解析</a:t>
            </a:r>
            <a:r>
              <a:rPr lang="en-US" smtClean="0">
                <a:solidFill>
                  <a:srgbClr val="A50021"/>
                </a:solidFill>
                <a:latin typeface="微软雅黑" panose="020B0503020204020204" pitchFamily="34" charset="-122"/>
                <a:ea typeface="微软雅黑" panose="020B0503020204020204" pitchFamily="34" charset="-122"/>
                <a:cs typeface="Times New Roman" panose="02020603050405020304"/>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a:rPr>
              <a:t>雨滴加速降落过程中，受到重力和空气阻力的作用，且重力大于阻力，故</a:t>
            </a:r>
            <a:r>
              <a:rPr lang="en-US" smtClean="0">
                <a:solidFill>
                  <a:srgbClr val="A50021"/>
                </a:solidFill>
                <a:latin typeface="微软雅黑" panose="020B0503020204020204" pitchFamily="34" charset="-122"/>
                <a:ea typeface="微软雅黑" panose="020B0503020204020204" pitchFamily="34" charset="-122"/>
                <a:cs typeface="Times New Roman" panose="02020603050405020304"/>
              </a:rPr>
              <a:t>A</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a:rPr>
              <a:t>错误。雨滴加速降落过程中，由于存在空气阻力，需要克服空气阻力做功，机械能转化为内能，机械能逐渐减小，故</a:t>
            </a:r>
            <a:r>
              <a:rPr lang="en-US" smtClean="0">
                <a:solidFill>
                  <a:srgbClr val="A50021"/>
                </a:solidFill>
                <a:latin typeface="微软雅黑" panose="020B0503020204020204" pitchFamily="34" charset="-122"/>
                <a:ea typeface="微软雅黑" panose="020B0503020204020204" pitchFamily="34" charset="-122"/>
                <a:cs typeface="Times New Roman" panose="02020603050405020304"/>
              </a:rPr>
              <a:t>B</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a:rPr>
              <a:t>错误。匀速降落过程中，动能不变，重力势能减小，机械能减小，雨滴克服空气阻力做功，减少的重力势能全部转化成内能，故</a:t>
            </a:r>
            <a:r>
              <a:rPr lang="en-US" smtClean="0">
                <a:solidFill>
                  <a:srgbClr val="A50021"/>
                </a:solidFill>
                <a:latin typeface="微软雅黑" panose="020B0503020204020204" pitchFamily="34" charset="-122"/>
                <a:ea typeface="微软雅黑" panose="020B0503020204020204" pitchFamily="34" charset="-122"/>
                <a:cs typeface="Times New Roman" panose="02020603050405020304"/>
              </a:rPr>
              <a:t>C</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a:rPr>
              <a:t>正确，</a:t>
            </a:r>
            <a:r>
              <a:rPr lang="en-US" smtClean="0">
                <a:solidFill>
                  <a:srgbClr val="A50021"/>
                </a:solidFill>
                <a:latin typeface="微软雅黑" panose="020B0503020204020204" pitchFamily="34" charset="-122"/>
                <a:ea typeface="微软雅黑" panose="020B0503020204020204" pitchFamily="34" charset="-122"/>
                <a:cs typeface="Times New Roman" panose="02020603050405020304"/>
              </a:rPr>
              <a:t>D</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a:rPr>
              <a:t>错误。</a:t>
            </a:r>
            <a:endParaRPr lang="en-US" altLang="zh-CN" dirty="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p:txBody>
      </p:sp>
    </p:spTree>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002"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重难突破 能力提升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grpSp>
        <p:nvGrpSpPr>
          <p:cNvPr id="8" name="组合 7"/>
          <p:cNvGrpSpPr/>
          <p:nvPr/>
        </p:nvGrpSpPr>
        <p:grpSpPr>
          <a:xfrm>
            <a:off x="880232" y="929464"/>
            <a:ext cx="10858576" cy="3950688"/>
            <a:chOff x="880232" y="929464"/>
            <a:chExt cx="10858576" cy="3950688"/>
          </a:xfrm>
        </p:grpSpPr>
        <p:sp>
          <p:nvSpPr>
            <p:cNvPr id="4" name="文本框 1"/>
            <p:cNvSpPr txBox="1">
              <a:spLocks noChangeArrowheads="1"/>
            </p:cNvSpPr>
            <p:nvPr/>
          </p:nvSpPr>
          <p:spPr bwMode="auto">
            <a:xfrm>
              <a:off x="880232" y="929464"/>
              <a:ext cx="10858576" cy="3950688"/>
            </a:xfrm>
            <a:prstGeom prst="rect">
              <a:avLst/>
            </a:prstGeom>
            <a:noFill/>
            <a:ln w="9525">
              <a:noFill/>
              <a:miter lim="800000"/>
            </a:ln>
          </p:spPr>
          <p:txBody>
            <a:bodyPr wrap="square" lIns="36000" tIns="36000" rIns="36000" bIns="36000">
              <a:spAutoFit/>
            </a:bodyPr>
            <a:lstStyle/>
            <a:p>
              <a:pPr>
                <a:lnSpc>
                  <a:spcPct val="150000"/>
                </a:lnSpc>
                <a:spcAft>
                  <a:spcPts val="0"/>
                </a:spcAft>
              </a:pPr>
              <a:r>
                <a:rPr lang="en-US" b="1" smtClean="0">
                  <a:solidFill>
                    <a:srgbClr val="000000"/>
                  </a:solidFill>
                  <a:latin typeface="微软雅黑" panose="020B0503020204020204" pitchFamily="34" charset="-122"/>
                  <a:ea typeface="微软雅黑" panose="020B0503020204020204" pitchFamily="34" charset="-122"/>
                  <a:cs typeface="Times New Roman" panose="02020603050405020304"/>
                </a:rPr>
                <a:t>11. </a:t>
              </a:r>
              <a:r>
                <a:rPr lang="en-US" altLang="zh-CN" spc="150" smtClean="0">
                  <a:solidFill>
                    <a:srgbClr val="18B48F"/>
                  </a:solidFill>
                  <a:latin typeface="微软雅黑" panose="020B0503020204020204" pitchFamily="34" charset="-122"/>
                  <a:ea typeface="微软雅黑" panose="020B0503020204020204" pitchFamily="34" charset="-122"/>
                </a:rPr>
                <a:t>[</a:t>
              </a:r>
              <a:r>
                <a:rPr lang="en-US" altLang="zh-CN" spc="150" dirty="0" smtClean="0">
                  <a:solidFill>
                    <a:srgbClr val="18B48F"/>
                  </a:solidFill>
                  <a:latin typeface="微软雅黑" panose="020B0503020204020204" pitchFamily="34" charset="-122"/>
                  <a:ea typeface="微软雅黑" panose="020B0503020204020204" pitchFamily="34" charset="-122"/>
                </a:rPr>
                <a:t>2019·</a:t>
              </a:r>
              <a:r>
                <a:rPr lang="zh-CN" altLang="en-US" spc="150" dirty="0" smtClean="0">
                  <a:solidFill>
                    <a:srgbClr val="18B48F"/>
                  </a:solidFill>
                  <a:latin typeface="微软雅黑" panose="020B0503020204020204" pitchFamily="34" charset="-122"/>
                  <a:ea typeface="微软雅黑" panose="020B0503020204020204" pitchFamily="34" charset="-122"/>
                </a:rPr>
                <a:t>广东</a:t>
              </a:r>
              <a:r>
                <a:rPr lang="en-US" altLang="zh-CN" spc="150" dirty="0" smtClean="0">
                  <a:solidFill>
                    <a:srgbClr val="18B48F"/>
                  </a:solidFill>
                  <a:latin typeface="微软雅黑" panose="020B0503020204020204" pitchFamily="34" charset="-122"/>
                  <a:ea typeface="微软雅黑" panose="020B0503020204020204" pitchFamily="34" charset="-122"/>
                </a:rPr>
                <a:t>]</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一名游客蹦极时下落过程的</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v-t</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图像（忽略空气阻力）如图</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9-7</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乙所示。已知</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t</a:t>
              </a:r>
              <a:r>
                <a:rPr lang="en-US" baseline="-250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1</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时，弹性绳处于自然伸直状态；</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t</a:t>
              </a:r>
              <a:r>
                <a:rPr lang="en-US" baseline="-250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3</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时，游客到达最低点。则下列说法正确的是</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A</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在</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0~t</a:t>
              </a:r>
              <a:r>
                <a:rPr lang="en-US" baseline="-250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1</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时间段内，弹性绳的弹力等于游客所受重力</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B.</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在</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t</a:t>
              </a:r>
              <a:r>
                <a:rPr lang="en-US" baseline="-250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1</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~t</a:t>
              </a:r>
              <a:r>
                <a:rPr lang="en-US" baseline="-250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2</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时间段内，弹性绳弹性势能逐渐减小</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C.</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在</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t</a:t>
              </a:r>
              <a:r>
                <a:rPr lang="en-US" baseline="-250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2</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~t</a:t>
              </a:r>
              <a:r>
                <a:rPr lang="en-US" baseline="-250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3</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时间段内，重力不做功</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D.</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在</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t</a:t>
              </a:r>
              <a:r>
                <a:rPr lang="en-US" baseline="-250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3</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时，弹性绳弹性势能最大</a:t>
              </a:r>
              <a:endParaRPr lang="zh-CN"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pic>
          <p:nvPicPr>
            <p:cNvPr id="6" name="SX58.EPS" descr="id:2147506607;FounderCES"/>
            <p:cNvPicPr/>
            <p:nvPr/>
          </p:nvPicPr>
          <p:blipFill>
            <a:blip r:embed="rId1"/>
            <a:stretch>
              <a:fillRect/>
            </a:stretch>
          </p:blipFill>
          <p:spPr>
            <a:xfrm>
              <a:off x="8595536" y="2429662"/>
              <a:ext cx="2928958" cy="1416194"/>
            </a:xfrm>
            <a:prstGeom prst="rect">
              <a:avLst/>
            </a:prstGeom>
          </p:spPr>
        </p:pic>
        <p:sp>
          <p:nvSpPr>
            <p:cNvPr id="7" name="矩形 6"/>
            <p:cNvSpPr/>
            <p:nvPr/>
          </p:nvSpPr>
          <p:spPr>
            <a:xfrm>
              <a:off x="9524230" y="4072736"/>
              <a:ext cx="987771" cy="646331"/>
            </a:xfrm>
            <a:prstGeom prst="rect">
              <a:avLst/>
            </a:prstGeom>
          </p:spPr>
          <p:txBody>
            <a:bodyPr wrap="none">
              <a:spAutoFit/>
            </a:bodyPr>
            <a:lstStyle/>
            <a:p>
              <a:pPr algn="ctr">
                <a:lnSpc>
                  <a:spcPct val="150000"/>
                </a:lnSpc>
                <a:spcAft>
                  <a:spcPts val="0"/>
                </a:spcAft>
              </a:pP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图</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9-7</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grpSp>
      <p:sp>
        <p:nvSpPr>
          <p:cNvPr id="9" name="文本框 1"/>
          <p:cNvSpPr txBox="1">
            <a:spLocks noChangeArrowheads="1"/>
          </p:cNvSpPr>
          <p:nvPr/>
        </p:nvSpPr>
        <p:spPr bwMode="auto">
          <a:xfrm>
            <a:off x="3809190" y="2072472"/>
            <a:ext cx="316360"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solidFill>
                  <a:srgbClr val="A50021"/>
                </a:solidFill>
                <a:latin typeface="微软雅黑" panose="020B0503020204020204" pitchFamily="34" charset="-122"/>
                <a:ea typeface="微软雅黑" panose="020B0503020204020204" pitchFamily="34" charset="-122"/>
              </a:rPr>
              <a:t>D</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050"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实验突破 素养提升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sp>
        <p:nvSpPr>
          <p:cNvPr id="5" name="矩形 4"/>
          <p:cNvSpPr/>
          <p:nvPr/>
        </p:nvSpPr>
        <p:spPr>
          <a:xfrm>
            <a:off x="951670" y="1000902"/>
            <a:ext cx="6615914" cy="523220"/>
          </a:xfrm>
          <a:prstGeom prst="rect">
            <a:avLst/>
          </a:prstGeom>
        </p:spPr>
        <p:txBody>
          <a:bodyPr wrap="none">
            <a:spAutoFit/>
          </a:bodyPr>
          <a:lstStyle/>
          <a:p>
            <a:r>
              <a:rPr lang="zh-CN" altLang="en-US" sz="2800" b="1" spc="150" dirty="0" smtClean="0">
                <a:solidFill>
                  <a:srgbClr val="1CB691"/>
                </a:solidFill>
                <a:latin typeface="微软雅黑" panose="020B0503020204020204" pitchFamily="34" charset="-122"/>
                <a:ea typeface="微软雅黑" panose="020B0503020204020204" pitchFamily="34" charset="-122"/>
              </a:rPr>
              <a:t>突破　探究物体的动能跟哪些因素有关</a:t>
            </a:r>
            <a:endParaRPr lang="zh-CN" altLang="en-US" sz="2800" b="1" spc="150" dirty="0">
              <a:solidFill>
                <a:srgbClr val="FF0000"/>
              </a:solidFill>
              <a:latin typeface="微软雅黑" panose="020B0503020204020204" pitchFamily="34" charset="-122"/>
              <a:ea typeface="微软雅黑" panose="020B0503020204020204" pitchFamily="34" charset="-122"/>
            </a:endParaRPr>
          </a:p>
        </p:txBody>
      </p:sp>
      <p:sp>
        <p:nvSpPr>
          <p:cNvPr id="6" name="文本框 1"/>
          <p:cNvSpPr txBox="1">
            <a:spLocks noChangeArrowheads="1"/>
          </p:cNvSpPr>
          <p:nvPr/>
        </p:nvSpPr>
        <p:spPr bwMode="auto">
          <a:xfrm>
            <a:off x="880232" y="1715282"/>
            <a:ext cx="10858576" cy="3396690"/>
          </a:xfrm>
          <a:prstGeom prst="rect">
            <a:avLst/>
          </a:prstGeom>
          <a:noFill/>
          <a:ln w="9525">
            <a:noFill/>
            <a:miter lim="800000"/>
          </a:ln>
        </p:spPr>
        <p:txBody>
          <a:bodyPr wrap="square" lIns="36000" tIns="36000" rIns="36000" bIns="36000">
            <a:spAutoFit/>
          </a:bodyPr>
          <a:lstStyle/>
          <a:p>
            <a:pPr>
              <a:lnSpc>
                <a:spcPct val="150000"/>
              </a:lnSpc>
              <a:spcAft>
                <a:spcPts val="0"/>
              </a:spcAft>
            </a:pPr>
            <a:r>
              <a:rPr lang="en-US" altLang="zh-CN" b="1" dirty="0" smtClean="0">
                <a:latin typeface="微软雅黑" panose="020B0503020204020204" pitchFamily="34" charset="-122"/>
                <a:ea typeface="微软雅黑" panose="020B0503020204020204" pitchFamily="34" charset="-122"/>
              </a:rPr>
              <a:t>【</a:t>
            </a:r>
            <a:r>
              <a:rPr lang="zh-CN" altLang="en-US" b="1" dirty="0" smtClean="0">
                <a:latin typeface="微软雅黑" panose="020B0503020204020204" pitchFamily="34" charset="-122"/>
                <a:ea typeface="微软雅黑" panose="020B0503020204020204" pitchFamily="34" charset="-122"/>
              </a:rPr>
              <a:t>设计和进行实验</a:t>
            </a:r>
            <a:r>
              <a:rPr lang="en-US" altLang="zh-CN" b="1" dirty="0" smtClean="0">
                <a:latin typeface="微软雅黑" panose="020B0503020204020204" pitchFamily="34" charset="-122"/>
                <a:ea typeface="微软雅黑" panose="020B0503020204020204" pitchFamily="34" charset="-122"/>
              </a:rPr>
              <a:t>】</a:t>
            </a:r>
            <a:endParaRPr lang="zh-CN" altLang="en-US" b="1" dirty="0" smtClean="0">
              <a:latin typeface="微软雅黑" panose="020B0503020204020204" pitchFamily="34" charset="-122"/>
              <a:ea typeface="微软雅黑" panose="020B0503020204020204" pitchFamily="34" charset="-122"/>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1.</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使小球获得动能的方法：让小球从</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同一斜槽的某一高度由静止</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滚下。</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2.</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实验方法：</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①</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转换法：通过</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木块被撞后移动距离的远近</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反映物体动能的大小。</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②</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控制变量法：实验中探究动能与小球质量的关系，必须保持小球到达</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水平面的速度相同</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（方法：使小球从同一斜槽的</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同一高度</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由静止滚下）；探究动能与小球速度的关系，必须保持小球的</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质量</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相同。</a:t>
            </a:r>
            <a:endParaRPr lang="zh-CN"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050"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实验突破 素养提升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sp>
        <p:nvSpPr>
          <p:cNvPr id="6" name="文本框 1"/>
          <p:cNvSpPr txBox="1">
            <a:spLocks noChangeArrowheads="1"/>
          </p:cNvSpPr>
          <p:nvPr/>
        </p:nvSpPr>
        <p:spPr bwMode="auto">
          <a:xfrm>
            <a:off x="880232" y="929464"/>
            <a:ext cx="10858576" cy="1734697"/>
          </a:xfrm>
          <a:prstGeom prst="rect">
            <a:avLst/>
          </a:prstGeom>
          <a:noFill/>
          <a:ln w="9525">
            <a:noFill/>
            <a:miter lim="800000"/>
          </a:ln>
        </p:spPr>
        <p:txBody>
          <a:bodyPr wrap="square" lIns="36000" tIns="36000" rIns="36000" bIns="36000">
            <a:spAutoFit/>
          </a:bodyPr>
          <a:lstStyle/>
          <a:p>
            <a:pPr>
              <a:lnSpc>
                <a:spcPct val="150000"/>
              </a:lnSpc>
              <a:spcAft>
                <a:spcPts val="0"/>
              </a:spcAft>
            </a:pPr>
            <a:r>
              <a:rPr lang="en-US" altLang="zh-CN" b="1" dirty="0" smtClean="0">
                <a:latin typeface="微软雅黑" panose="020B0503020204020204" pitchFamily="34" charset="-122"/>
                <a:ea typeface="微软雅黑" panose="020B0503020204020204" pitchFamily="34" charset="-122"/>
              </a:rPr>
              <a:t>【</a:t>
            </a:r>
            <a:r>
              <a:rPr lang="zh-CN" altLang="en-US" b="1" dirty="0" smtClean="0">
                <a:latin typeface="微软雅黑" panose="020B0503020204020204" pitchFamily="34" charset="-122"/>
                <a:ea typeface="微软雅黑" panose="020B0503020204020204" pitchFamily="34" charset="-122"/>
              </a:rPr>
              <a:t>数据处理和分析</a:t>
            </a:r>
            <a:r>
              <a:rPr lang="en-US" altLang="zh-CN" b="1" dirty="0" smtClean="0">
                <a:latin typeface="微软雅黑" panose="020B0503020204020204" pitchFamily="34" charset="-122"/>
                <a:ea typeface="微软雅黑" panose="020B0503020204020204" pitchFamily="34" charset="-122"/>
              </a:rPr>
              <a:t>】</a:t>
            </a:r>
            <a:endParaRPr lang="zh-CN" altLang="en-US" b="1" dirty="0" smtClean="0">
              <a:latin typeface="微软雅黑" panose="020B0503020204020204" pitchFamily="34" charset="-122"/>
              <a:ea typeface="微软雅黑" panose="020B0503020204020204" pitchFamily="34" charset="-122"/>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3.</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设计实验记录表格（如下表所示），分析可得出：物体的质量和物体运动的速度都影响物体动能的大小，且</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质量越大</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、运动</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速度越大</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，动能</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越大</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endParaRPr lang="zh-CN"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graphicFrame>
        <p:nvGraphicFramePr>
          <p:cNvPr id="5" name="表格 4"/>
          <p:cNvGraphicFramePr>
            <a:graphicFrameLocks noGrp="1"/>
          </p:cNvGraphicFramePr>
          <p:nvPr/>
        </p:nvGraphicFramePr>
        <p:xfrm>
          <a:off x="1808926" y="2858290"/>
          <a:ext cx="8215370" cy="3291840"/>
        </p:xfrm>
        <a:graphic>
          <a:graphicData uri="http://schemas.openxmlformats.org/drawingml/2006/table">
            <a:tbl>
              <a:tblPr/>
              <a:tblGrid>
                <a:gridCol w="1071570"/>
                <a:gridCol w="2293056"/>
                <a:gridCol w="2421852"/>
                <a:gridCol w="2428892"/>
              </a:tblGrid>
              <a:tr h="0">
                <a:tc>
                  <a:txBody>
                    <a:bodyPr/>
                    <a:lstStyle/>
                    <a:p>
                      <a:pPr algn="ct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次数</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小球质量</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m/kg</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小球下落的</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gn="ct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高度</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h/cm</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木块移动的</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gn="ct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距离</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s/cm</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1</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2</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3</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a:txBody>
                    <a:bodyPr/>
                    <a:lstStyle/>
                    <a:p>
                      <a:pPr algn="ct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endParaRPr lang="en-US" sz="2400" kern="100" dirty="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bl>
          </a:graphicData>
        </a:graphic>
      </p:graphicFrame>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997" y="1929596"/>
            <a:ext cx="447609" cy="3143272"/>
          </a:xfrm>
          <a:prstGeom prst="rect">
            <a:avLst/>
          </a:prstGeom>
          <a:noFill/>
        </p:spPr>
        <p:txBody>
          <a:bodyPr vert="eaVert" wrap="square" lIns="72000" tIns="36000" rIns="36000" bIns="36000" rtlCol="0" anchor="ctr" anchorCtr="0">
            <a:spAutoFit/>
          </a:bodyPr>
          <a:lstStyle/>
          <a:p>
            <a:r>
              <a:rPr lang="zh-CN" altLang="en-US" sz="2200" spc="600" dirty="0" smtClean="0">
                <a:solidFill>
                  <a:schemeClr val="bg1"/>
                </a:solidFill>
                <a:latin typeface="微软雅黑" panose="020B0503020204020204" pitchFamily="34" charset="-122"/>
                <a:ea typeface="微软雅黑" panose="020B0503020204020204" pitchFamily="34" charset="-122"/>
              </a:rPr>
              <a:t>思维导图 构建体系</a:t>
            </a:r>
            <a:endParaRPr lang="zh-CN" altLang="en-US" sz="2200" spc="600" dirty="0">
              <a:solidFill>
                <a:schemeClr val="bg1"/>
              </a:solidFill>
              <a:latin typeface="微软雅黑" panose="020B0503020204020204" pitchFamily="34" charset="-122"/>
              <a:ea typeface="微软雅黑" panose="020B0503020204020204" pitchFamily="34" charset="-122"/>
            </a:endParaRPr>
          </a:p>
        </p:txBody>
      </p:sp>
      <p:pic>
        <p:nvPicPr>
          <p:cNvPr id="3" name="21RJWL-89.EPS" descr="id:2147506461;FounderCES"/>
          <p:cNvPicPr/>
          <p:nvPr/>
        </p:nvPicPr>
        <p:blipFill>
          <a:blip r:embed="rId1" cstate="print">
            <a:clrChange>
              <a:clrFrom>
                <a:srgbClr val="FFFFFF"/>
              </a:clrFrom>
              <a:clrTo>
                <a:srgbClr val="FFFFFF">
                  <a:alpha val="0"/>
                </a:srgbClr>
              </a:clrTo>
            </a:clrChange>
          </a:blip>
          <a:stretch>
            <a:fillRect/>
          </a:stretch>
        </p:blipFill>
        <p:spPr>
          <a:xfrm>
            <a:off x="1523174" y="1858158"/>
            <a:ext cx="9664250" cy="3643338"/>
          </a:xfrm>
          <a:prstGeom prst="rect">
            <a:avLst/>
          </a:prstGeom>
        </p:spPr>
      </p:pic>
    </p:spTree>
  </p:cSld>
  <p:clrMapOvr>
    <a:masterClrMapping/>
  </p:clrMapOvr>
  <p:transition>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050"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实验突破 素养提升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sp>
        <p:nvSpPr>
          <p:cNvPr id="6" name="文本框 1"/>
          <p:cNvSpPr txBox="1">
            <a:spLocks noChangeArrowheads="1"/>
          </p:cNvSpPr>
          <p:nvPr/>
        </p:nvSpPr>
        <p:spPr bwMode="auto">
          <a:xfrm>
            <a:off x="880232" y="929464"/>
            <a:ext cx="10858576" cy="3950688"/>
          </a:xfrm>
          <a:prstGeom prst="rect">
            <a:avLst/>
          </a:prstGeom>
          <a:noFill/>
          <a:ln w="9525">
            <a:noFill/>
            <a:miter lim="800000"/>
          </a:ln>
        </p:spPr>
        <p:txBody>
          <a:bodyPr wrap="square" lIns="36000" tIns="36000" rIns="36000" bIns="36000">
            <a:spAutoFit/>
          </a:bodyPr>
          <a:lstStyle/>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4.</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超速、超载问题的判断：超速问题</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质量不变</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，超载问题</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速度不变</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endParaRPr lang="en-US" altLang="zh-CN"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defTabSz="457200">
              <a:lnSpc>
                <a:spcPct val="150000"/>
              </a:lnSpc>
              <a:spcAft>
                <a:spcPts val="0"/>
              </a:spcAft>
            </a:pPr>
            <a:r>
              <a:rPr lang="en-US" altLang="zh-CN" b="1" dirty="0" smtClean="0">
                <a:latin typeface="微软雅黑" panose="020B0503020204020204" pitchFamily="34" charset="-122"/>
                <a:ea typeface="微软雅黑" panose="020B0503020204020204" pitchFamily="34" charset="-122"/>
              </a:rPr>
              <a:t>【</a:t>
            </a:r>
            <a:r>
              <a:rPr lang="zh-CN" altLang="en-US" b="1" dirty="0" smtClean="0">
                <a:latin typeface="微软雅黑" panose="020B0503020204020204" pitchFamily="34" charset="-122"/>
                <a:ea typeface="微软雅黑" panose="020B0503020204020204" pitchFamily="34" charset="-122"/>
              </a:rPr>
              <a:t>交流、反思与评估</a:t>
            </a:r>
            <a:r>
              <a:rPr lang="en-US" altLang="zh-CN" b="1" dirty="0" smtClean="0">
                <a:latin typeface="微软雅黑" panose="020B0503020204020204" pitchFamily="34" charset="-122"/>
                <a:ea typeface="微软雅黑" panose="020B0503020204020204" pitchFamily="34" charset="-122"/>
              </a:rPr>
              <a:t>】</a:t>
            </a:r>
            <a:endParaRPr lang="zh-CN" altLang="en-US" b="1" dirty="0" smtClean="0">
              <a:latin typeface="微软雅黑" panose="020B0503020204020204" pitchFamily="34" charset="-122"/>
              <a:ea typeface="微软雅黑" panose="020B0503020204020204" pitchFamily="34" charset="-122"/>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5.</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小球从开始运动到静止过程中机械能的变化：在斜槽上运动时，机械能</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减少</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，重力势能转化为</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动能和内能</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；在水平面上运动时，因为受到摩擦阻力，最后静止，机械能转化为</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内能</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6.</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水平面绝对光滑不能完成实验：木块将一直做</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匀速直线运动</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，无法比较木块移动的距离。</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spTree>
  </p:cSld>
  <p:clrMapOvr>
    <a:masterClrMapping/>
  </p:clrMapOvr>
  <p:transition>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050"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实验突破 素养提升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sp>
        <p:nvSpPr>
          <p:cNvPr id="6" name="文本框 1"/>
          <p:cNvSpPr txBox="1">
            <a:spLocks noChangeArrowheads="1"/>
          </p:cNvSpPr>
          <p:nvPr/>
        </p:nvSpPr>
        <p:spPr bwMode="auto">
          <a:xfrm>
            <a:off x="880232" y="929464"/>
            <a:ext cx="10858576" cy="1669422"/>
          </a:xfrm>
          <a:prstGeom prst="rect">
            <a:avLst/>
          </a:prstGeom>
          <a:noFill/>
          <a:ln w="9525">
            <a:noFill/>
            <a:miter lim="800000"/>
          </a:ln>
        </p:spPr>
        <p:txBody>
          <a:bodyPr wrap="square" lIns="36000" tIns="36000" rIns="36000" bIns="36000">
            <a:spAutoFit/>
          </a:bodyPr>
          <a:lstStyle/>
          <a:p>
            <a:pPr>
              <a:lnSpc>
                <a:spcPct val="150000"/>
              </a:lnSpc>
              <a:spcAft>
                <a:spcPts val="0"/>
              </a:spcAft>
            </a:pPr>
            <a:r>
              <a:rPr lang="zh-CN" altLang="en-US" b="1" smtClean="0">
                <a:solidFill>
                  <a:srgbClr val="000000"/>
                </a:solidFill>
                <a:latin typeface="微软雅黑" panose="020B0503020204020204" pitchFamily="34" charset="-122"/>
                <a:ea typeface="微软雅黑" panose="020B0503020204020204" pitchFamily="34" charset="-122"/>
                <a:cs typeface="Times New Roman" panose="02020603050405020304"/>
              </a:rPr>
              <a:t>例</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 </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如图</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9-8所示，小海在探究“物体的动能与哪些因素有关”时，将质量为m的小钢球从斜槽的某一高度h处由静止释放，钢球运动到水平面时，将水平面上静止的木块撞出一段距离s。</a:t>
            </a:r>
            <a:r>
              <a:rPr lang="en-US" err="1" smtClean="0">
                <a:solidFill>
                  <a:srgbClr val="000000"/>
                </a:solidFill>
                <a:latin typeface="微软雅黑" panose="020B0503020204020204" pitchFamily="34" charset="-122"/>
                <a:ea typeface="微软雅黑" panose="020B0503020204020204" pitchFamily="34" charset="-122"/>
                <a:cs typeface="Times New Roman" panose="02020603050405020304"/>
              </a:rPr>
              <a:t>小海的部分实验数据和现象记录在下表中</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a:t>
            </a:r>
            <a:endPar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pic>
        <p:nvPicPr>
          <p:cNvPr id="5" name="21RJWL-101.EPS" descr="id:2147506643;FounderCES"/>
          <p:cNvPicPr/>
          <p:nvPr/>
        </p:nvPicPr>
        <p:blipFill>
          <a:blip r:embed="rId1"/>
          <a:stretch>
            <a:fillRect/>
          </a:stretch>
        </p:blipFill>
        <p:spPr>
          <a:xfrm>
            <a:off x="7738280" y="3215480"/>
            <a:ext cx="3694326" cy="785818"/>
          </a:xfrm>
          <a:prstGeom prst="rect">
            <a:avLst/>
          </a:prstGeom>
        </p:spPr>
      </p:pic>
      <p:graphicFrame>
        <p:nvGraphicFramePr>
          <p:cNvPr id="7" name="表格 6"/>
          <p:cNvGraphicFramePr>
            <a:graphicFrameLocks noGrp="1"/>
          </p:cNvGraphicFramePr>
          <p:nvPr/>
        </p:nvGraphicFramePr>
        <p:xfrm>
          <a:off x="1094546" y="2929728"/>
          <a:ext cx="6143668" cy="2194560"/>
        </p:xfrm>
        <a:graphic>
          <a:graphicData uri="http://schemas.openxmlformats.org/drawingml/2006/table">
            <a:tbl>
              <a:tblPr/>
              <a:tblGrid>
                <a:gridCol w="3214710"/>
                <a:gridCol w="1117633"/>
                <a:gridCol w="882631"/>
                <a:gridCol w="928694"/>
              </a:tblGrid>
              <a:tr h="0">
                <a:tc>
                  <a:txBody>
                    <a:bodyPr/>
                    <a:lstStyle/>
                    <a:p>
                      <a:pPr algn="ct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实验次数</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1</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2</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3</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a:txBody>
                    <a:bodyPr/>
                    <a:lstStyle/>
                    <a:p>
                      <a:pPr algn="ct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钢球质量</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m/g</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20</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40</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60</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a:txBody>
                    <a:bodyPr/>
                    <a:lstStyle/>
                    <a:p>
                      <a:pPr algn="ct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钢球下落高度</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h/cm</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20</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20</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20</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a:txBody>
                    <a:bodyPr/>
                    <a:lstStyle/>
                    <a:p>
                      <a:pPr algn="ct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木块滑行距离</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s</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近</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较远</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远</a:t>
                      </a:r>
                      <a:endPar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bl>
          </a:graphicData>
        </a:graphic>
      </p:graphicFrame>
      <p:sp>
        <p:nvSpPr>
          <p:cNvPr id="8" name="矩形 7"/>
          <p:cNvSpPr/>
          <p:nvPr/>
        </p:nvSpPr>
        <p:spPr>
          <a:xfrm>
            <a:off x="9095602" y="4287050"/>
            <a:ext cx="987771" cy="646331"/>
          </a:xfrm>
          <a:prstGeom prst="rect">
            <a:avLst/>
          </a:prstGeom>
        </p:spPr>
        <p:txBody>
          <a:bodyPr wrap="none">
            <a:spAutoFit/>
          </a:bodyPr>
          <a:lstStyle/>
          <a:p>
            <a:pPr algn="ctr">
              <a:lnSpc>
                <a:spcPct val="150000"/>
              </a:lnSpc>
              <a:spcAft>
                <a:spcPts val="0"/>
              </a:spcAft>
            </a:pP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图</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9-8</a:t>
            </a:r>
            <a:endParaRPr lang="zh-CN" altLang="en-US"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spTree>
  </p:cSld>
  <p:clrMapOvr>
    <a:masterClrMapping/>
  </p:clrMapOvr>
  <p:transition>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050"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实验突破 素养提升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sp>
        <p:nvSpPr>
          <p:cNvPr id="6" name="文本框 1"/>
          <p:cNvSpPr txBox="1">
            <a:spLocks noChangeArrowheads="1"/>
          </p:cNvSpPr>
          <p:nvPr/>
        </p:nvSpPr>
        <p:spPr bwMode="auto">
          <a:xfrm>
            <a:off x="880232" y="929464"/>
            <a:ext cx="10858576" cy="1669422"/>
          </a:xfrm>
          <a:prstGeom prst="rect">
            <a:avLst/>
          </a:prstGeom>
          <a:noFill/>
          <a:ln w="9525">
            <a:noFill/>
            <a:miter lim="800000"/>
          </a:ln>
        </p:spPr>
        <p:txBody>
          <a:bodyPr wrap="square" lIns="36000" tIns="36000" rIns="36000" bIns="36000">
            <a:spAutoFit/>
          </a:bodyPr>
          <a:lstStyle/>
          <a:p>
            <a:pPr>
              <a:lnSpc>
                <a:spcPct val="150000"/>
              </a:lnSpc>
              <a:spcAft>
                <a:spcPts val="0"/>
              </a:spcAft>
            </a:pP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1</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）上述三次实验中，第</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次实验时钢球滑到斜槽底端时的动能最大。</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2</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）上述实验数据表明：当速度一定时，钢球的质量越大，动能越</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。这个结论可用于解释汽车</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（选填“超速”或“超载”）带来的危害。</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sp>
        <p:nvSpPr>
          <p:cNvPr id="5" name="文本框 1"/>
          <p:cNvSpPr txBox="1">
            <a:spLocks noChangeArrowheads="1"/>
          </p:cNvSpPr>
          <p:nvPr/>
        </p:nvSpPr>
        <p:spPr bwMode="auto">
          <a:xfrm>
            <a:off x="5023636" y="929464"/>
            <a:ext cx="261857"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solidFill>
                  <a:srgbClr val="A50021"/>
                </a:solidFill>
                <a:latin typeface="微软雅黑" panose="020B0503020204020204" pitchFamily="34" charset="-122"/>
                <a:ea typeface="微软雅黑" panose="020B0503020204020204" pitchFamily="34" charset="-122"/>
              </a:rPr>
              <a:t>3</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7" name="文本框 1"/>
          <p:cNvSpPr txBox="1">
            <a:spLocks noChangeArrowheads="1"/>
          </p:cNvSpPr>
          <p:nvPr/>
        </p:nvSpPr>
        <p:spPr bwMode="auto">
          <a:xfrm>
            <a:off x="10238610" y="1429530"/>
            <a:ext cx="380480"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大</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8" name="文本框 1"/>
          <p:cNvSpPr txBox="1">
            <a:spLocks noChangeArrowheads="1"/>
          </p:cNvSpPr>
          <p:nvPr/>
        </p:nvSpPr>
        <p:spPr bwMode="auto">
          <a:xfrm>
            <a:off x="4309256" y="1929596"/>
            <a:ext cx="688256"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超载</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050"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实验突破 素养提升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sp>
        <p:nvSpPr>
          <p:cNvPr id="5" name="矩形 4"/>
          <p:cNvSpPr/>
          <p:nvPr/>
        </p:nvSpPr>
        <p:spPr>
          <a:xfrm>
            <a:off x="951670" y="572274"/>
            <a:ext cx="10644262" cy="621773"/>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lnSpc>
                <a:spcPct val="150000"/>
              </a:lnSpc>
            </a:pPr>
            <a:r>
              <a:rPr lang="zh-CN" altLang="en-US" sz="2600" b="1" spc="150" dirty="0" smtClean="0">
                <a:solidFill>
                  <a:srgbClr val="18B48F"/>
                </a:solidFill>
                <a:latin typeface="微软雅黑" panose="020B0503020204020204" pitchFamily="34" charset="-122"/>
                <a:ea typeface="微软雅黑" panose="020B0503020204020204" pitchFamily="34" charset="-122"/>
              </a:rPr>
              <a:t>◀ 实验拓展 ▶</a:t>
            </a:r>
            <a:endParaRPr lang="en-US" altLang="zh-CN" sz="2600" spc="150" dirty="0" smtClean="0">
              <a:solidFill>
                <a:srgbClr val="18B48F"/>
              </a:solidFill>
              <a:latin typeface="微软雅黑" panose="020B0503020204020204" pitchFamily="34" charset="-122"/>
              <a:ea typeface="微软雅黑" panose="020B0503020204020204" pitchFamily="34" charset="-122"/>
            </a:endParaRPr>
          </a:p>
        </p:txBody>
      </p:sp>
      <p:grpSp>
        <p:nvGrpSpPr>
          <p:cNvPr id="8" name="组合 7"/>
          <p:cNvGrpSpPr/>
          <p:nvPr/>
        </p:nvGrpSpPr>
        <p:grpSpPr>
          <a:xfrm>
            <a:off x="737356" y="1215216"/>
            <a:ext cx="11001452" cy="5612681"/>
            <a:chOff x="737356" y="1215216"/>
            <a:chExt cx="11001452" cy="5612681"/>
          </a:xfrm>
        </p:grpSpPr>
        <p:sp>
          <p:nvSpPr>
            <p:cNvPr id="6" name="文本框 1"/>
            <p:cNvSpPr txBox="1">
              <a:spLocks noChangeArrowheads="1"/>
            </p:cNvSpPr>
            <p:nvPr/>
          </p:nvSpPr>
          <p:spPr bwMode="auto">
            <a:xfrm>
              <a:off x="737356" y="1215216"/>
              <a:ext cx="11001452" cy="5612681"/>
            </a:xfrm>
            <a:prstGeom prst="rect">
              <a:avLst/>
            </a:prstGeom>
            <a:noFill/>
            <a:ln w="9525">
              <a:noFill/>
              <a:miter lim="800000"/>
            </a:ln>
          </p:spPr>
          <p:txBody>
            <a:bodyPr wrap="square" lIns="36000" tIns="36000" rIns="36000" bIns="36000">
              <a:spAutoFit/>
            </a:bodyPr>
            <a:lstStyle/>
            <a:p>
              <a:pPr>
                <a:lnSpc>
                  <a:spcPct val="150000"/>
                </a:lnSpc>
                <a:spcAft>
                  <a:spcPts val="0"/>
                </a:spcAft>
              </a:pP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为了探究物体动能大小与哪些因素有关，小明也设计了如图</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9-9</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甲、乙所示实验装置进行实验。</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gn="ctr">
                <a:lnSpc>
                  <a:spcPct val="150000"/>
                </a:lnSpc>
                <a:spcAft>
                  <a:spcPts val="0"/>
                </a:spcAft>
              </a:pPr>
              <a:endParaRPr lang="en-US" altLang="zh-CN"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gn="ctr">
                <a:lnSpc>
                  <a:spcPct val="150000"/>
                </a:lnSpc>
                <a:spcAft>
                  <a:spcPts val="0"/>
                </a:spcAft>
              </a:pPr>
              <a:endParaRPr lang="en-US" altLang="zh-CN"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gn="ctr">
                <a:lnSpc>
                  <a:spcPct val="150000"/>
                </a:lnSpc>
                <a:spcAft>
                  <a:spcPts val="0"/>
                </a:spcAft>
              </a:pPr>
              <a:endParaRPr lang="en-US" altLang="zh-CN"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gn="ctr">
                <a:lnSpc>
                  <a:spcPct val="150000"/>
                </a:lnSpc>
                <a:spcAft>
                  <a:spcPts val="0"/>
                </a:spcAft>
              </a:pP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图</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9-9</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3</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）若要探究动能大小与速度的关系，应选择图</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（选填“甲”或“乙”）装置进行实验。木块在水平面上滑动时，受到水平面的摩擦力</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，克服摩擦力做功的功率</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。若斜槽光滑，小球从斜槽顶端由静止滚到斜槽底部的过程中，其机械能</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。（后三空均选填“变大”“不变”或“变小”）</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pic>
          <p:nvPicPr>
            <p:cNvPr id="7" name="20RJW-134.EPS" descr="id:2147506665;FounderCES"/>
            <p:cNvPicPr/>
            <p:nvPr/>
          </p:nvPicPr>
          <p:blipFill>
            <a:blip r:embed="rId1">
              <a:clrChange>
                <a:clrFrom>
                  <a:srgbClr val="FFFFFF"/>
                </a:clrFrom>
                <a:clrTo>
                  <a:srgbClr val="FFFFFF">
                    <a:alpha val="0"/>
                  </a:srgbClr>
                </a:clrTo>
              </a:clrChange>
            </a:blip>
            <a:stretch>
              <a:fillRect/>
            </a:stretch>
          </p:blipFill>
          <p:spPr>
            <a:xfrm>
              <a:off x="4166380" y="2072472"/>
              <a:ext cx="4000528" cy="1733031"/>
            </a:xfrm>
            <a:prstGeom prst="rect">
              <a:avLst/>
            </a:prstGeom>
          </p:spPr>
        </p:pic>
      </p:grpSp>
      <p:sp>
        <p:nvSpPr>
          <p:cNvPr id="9" name="文本框 1"/>
          <p:cNvSpPr txBox="1">
            <a:spLocks noChangeArrowheads="1"/>
          </p:cNvSpPr>
          <p:nvPr/>
        </p:nvSpPr>
        <p:spPr bwMode="auto">
          <a:xfrm>
            <a:off x="7738280" y="4429926"/>
            <a:ext cx="380480"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乙</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10" name="文本框 1"/>
          <p:cNvSpPr txBox="1">
            <a:spLocks noChangeArrowheads="1"/>
          </p:cNvSpPr>
          <p:nvPr/>
        </p:nvSpPr>
        <p:spPr bwMode="auto">
          <a:xfrm>
            <a:off x="9167040" y="4929992"/>
            <a:ext cx="688256"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不变</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11" name="文本框 1"/>
          <p:cNvSpPr txBox="1">
            <a:spLocks noChangeArrowheads="1"/>
          </p:cNvSpPr>
          <p:nvPr/>
        </p:nvSpPr>
        <p:spPr bwMode="auto">
          <a:xfrm>
            <a:off x="2880496" y="5501496"/>
            <a:ext cx="688256"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变小</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12" name="文本框 1"/>
          <p:cNvSpPr txBox="1">
            <a:spLocks noChangeArrowheads="1"/>
          </p:cNvSpPr>
          <p:nvPr/>
        </p:nvSpPr>
        <p:spPr bwMode="auto">
          <a:xfrm>
            <a:off x="3166248" y="6001562"/>
            <a:ext cx="688256"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不变</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050"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实验突破 素养提升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grpSp>
        <p:nvGrpSpPr>
          <p:cNvPr id="8" name="组合 7"/>
          <p:cNvGrpSpPr/>
          <p:nvPr/>
        </p:nvGrpSpPr>
        <p:grpSpPr>
          <a:xfrm>
            <a:off x="880232" y="929464"/>
            <a:ext cx="10858576" cy="4127163"/>
            <a:chOff x="880232" y="929464"/>
            <a:chExt cx="10858576" cy="4127163"/>
          </a:xfrm>
        </p:grpSpPr>
        <p:sp>
          <p:nvSpPr>
            <p:cNvPr id="6" name="文本框 1"/>
            <p:cNvSpPr txBox="1">
              <a:spLocks noChangeArrowheads="1"/>
            </p:cNvSpPr>
            <p:nvPr/>
          </p:nvSpPr>
          <p:spPr bwMode="auto">
            <a:xfrm>
              <a:off x="880232" y="929464"/>
              <a:ext cx="10858576" cy="3885414"/>
            </a:xfrm>
            <a:prstGeom prst="rect">
              <a:avLst/>
            </a:prstGeom>
            <a:noFill/>
            <a:ln w="9525">
              <a:noFill/>
              <a:miter lim="800000"/>
            </a:ln>
          </p:spPr>
          <p:txBody>
            <a:bodyPr wrap="square" lIns="36000" tIns="36000" rIns="36000" bIns="36000">
              <a:spAutoFit/>
            </a:bodyPr>
            <a:lstStyle/>
            <a:p>
              <a:pPr>
                <a:lnSpc>
                  <a:spcPct val="150000"/>
                </a:lnSpc>
                <a:spcAft>
                  <a:spcPts val="0"/>
                </a:spcAft>
              </a:pP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4</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）做完图乙中</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①</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实验后，如果做图乙中的</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②</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实验时，木块被撞后滑出木板掉落，为防止因此造成木块损坏，需改进</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②</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实验，再与</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①</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实验对比。在不改变木板长度的情况下，应该采用以下方法</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。（填选项前字母）</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换用质量更小的小球</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B.</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给水平木板铺上毛巾</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C.</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适当降低小球的高度</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D.</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换用一个较重的木块</a:t>
              </a:r>
              <a:endParaRPr lang="zh-CN"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sp>
          <p:nvSpPr>
            <p:cNvPr id="5" name="文本框 1"/>
            <p:cNvSpPr txBox="1">
              <a:spLocks noChangeArrowheads="1"/>
            </p:cNvSpPr>
            <p:nvPr/>
          </p:nvSpPr>
          <p:spPr bwMode="auto">
            <a:xfrm>
              <a:off x="7666842" y="4429926"/>
              <a:ext cx="1785950" cy="626701"/>
            </a:xfrm>
            <a:prstGeom prst="rect">
              <a:avLst/>
            </a:prstGeom>
            <a:noFill/>
            <a:ln w="9525">
              <a:noFill/>
              <a:miter lim="800000"/>
            </a:ln>
          </p:spPr>
          <p:txBody>
            <a:bodyPr wrap="square" lIns="36000" tIns="36000" rIns="36000" bIns="36000">
              <a:spAutoFit/>
            </a:bodyPr>
            <a:lstStyle/>
            <a:p>
              <a:pPr algn="ctr">
                <a:lnSpc>
                  <a:spcPct val="150000"/>
                </a:lnSpc>
                <a:spcAft>
                  <a:spcPts val="0"/>
                </a:spcAft>
              </a:pP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图</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9-9</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pic>
          <p:nvPicPr>
            <p:cNvPr id="7" name="20RJW-134.EPS" descr="id:2147506665;FounderCES"/>
            <p:cNvPicPr/>
            <p:nvPr/>
          </p:nvPicPr>
          <p:blipFill>
            <a:blip r:embed="rId1">
              <a:clrChange>
                <a:clrFrom>
                  <a:srgbClr val="FFFFFF"/>
                </a:clrFrom>
                <a:clrTo>
                  <a:srgbClr val="FFFFFF">
                    <a:alpha val="0"/>
                  </a:srgbClr>
                </a:clrTo>
              </a:clrChange>
            </a:blip>
            <a:stretch>
              <a:fillRect/>
            </a:stretch>
          </p:blipFill>
          <p:spPr>
            <a:xfrm>
              <a:off x="6523834" y="2715414"/>
              <a:ext cx="4000528" cy="1733031"/>
            </a:xfrm>
            <a:prstGeom prst="rect">
              <a:avLst/>
            </a:prstGeom>
          </p:spPr>
        </p:pic>
      </p:grpSp>
      <p:sp>
        <p:nvSpPr>
          <p:cNvPr id="9" name="文本框 1"/>
          <p:cNvSpPr txBox="1">
            <a:spLocks noChangeArrowheads="1"/>
          </p:cNvSpPr>
          <p:nvPr/>
        </p:nvSpPr>
        <p:spPr bwMode="auto">
          <a:xfrm>
            <a:off x="5809454" y="1929596"/>
            <a:ext cx="279491"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solidFill>
                  <a:srgbClr val="A50021"/>
                </a:solidFill>
                <a:latin typeface="微软雅黑" panose="020B0503020204020204" pitchFamily="34" charset="-122"/>
                <a:ea typeface="微软雅黑" panose="020B0503020204020204" pitchFamily="34" charset="-122"/>
              </a:rPr>
              <a:t>C</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049"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设计实验 拓展提升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sp>
        <p:nvSpPr>
          <p:cNvPr id="4" name="文本框 1"/>
          <p:cNvSpPr txBox="1">
            <a:spLocks noChangeArrowheads="1"/>
          </p:cNvSpPr>
          <p:nvPr/>
        </p:nvSpPr>
        <p:spPr bwMode="auto">
          <a:xfrm>
            <a:off x="880232" y="929464"/>
            <a:ext cx="10858576" cy="5058683"/>
          </a:xfrm>
          <a:prstGeom prst="rect">
            <a:avLst/>
          </a:prstGeom>
          <a:noFill/>
          <a:ln w="9525">
            <a:noFill/>
            <a:miter lim="800000"/>
          </a:ln>
        </p:spPr>
        <p:txBody>
          <a:bodyPr wrap="square" lIns="36000" tIns="36000" rIns="36000" bIns="36000">
            <a:spAutoFit/>
          </a:bodyPr>
          <a:lstStyle/>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1.</a:t>
            </a:r>
            <a:r>
              <a:rPr lang="en-US" altLang="zh-CN" b="1"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zh-CN" altLang="en-US" b="1" dirty="0" smtClean="0">
                <a:solidFill>
                  <a:srgbClr val="000000"/>
                </a:solidFill>
                <a:latin typeface="微软雅黑" panose="020B0503020204020204" pitchFamily="34" charset="-122"/>
                <a:ea typeface="微软雅黑" panose="020B0503020204020204" pitchFamily="34" charset="-122"/>
                <a:cs typeface="Times New Roman" panose="02020603050405020304"/>
              </a:rPr>
              <a:t>测量奶奶步行上楼的功率</a:t>
            </a:r>
            <a:r>
              <a:rPr lang="en-US" altLang="zh-CN" b="1"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小明在学习了功率的知识后，回家想要测量一下奶奶步行上楼的功率。小明家住在二楼，请你选择合适的器材帮小明设计一个方案。</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1</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）实验器材：</a:t>
            </a:r>
            <a:r>
              <a:rPr lang="zh-CN" alt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2</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）实验</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步骤：</a:t>
            </a:r>
            <a:r>
              <a:rPr 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endPar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gn="r">
              <a:lnSpc>
                <a:spcPct val="150000"/>
              </a:lnSpc>
            </a:pPr>
            <a:r>
              <a:rPr 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endPar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gn="r">
              <a:lnSpc>
                <a:spcPct val="150000"/>
              </a:lnSpc>
              <a:spcAft>
                <a:spcPts val="0"/>
              </a:spcAft>
            </a:pPr>
            <a:r>
              <a:rPr lang="zh-CN" alt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endParaRPr lang="en-US" altLang="zh-CN"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3</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）功率表达式：</a:t>
            </a:r>
            <a:r>
              <a:rPr lang="zh-CN" alt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sp>
        <p:nvSpPr>
          <p:cNvPr id="6" name="文本框 1"/>
          <p:cNvSpPr txBox="1">
            <a:spLocks noChangeArrowheads="1"/>
          </p:cNvSpPr>
          <p:nvPr/>
        </p:nvSpPr>
        <p:spPr bwMode="auto">
          <a:xfrm>
            <a:off x="3452000" y="2501100"/>
            <a:ext cx="3150469"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体重计、刻度尺、停表</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7" name="文本框 1"/>
          <p:cNvSpPr txBox="1">
            <a:spLocks noChangeArrowheads="1"/>
          </p:cNvSpPr>
          <p:nvPr/>
        </p:nvSpPr>
        <p:spPr bwMode="auto">
          <a:xfrm>
            <a:off x="1165985" y="3572670"/>
            <a:ext cx="10429947" cy="1180699"/>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用体重计测量出奶奶的质量，记为</a:t>
            </a:r>
            <a:r>
              <a:rPr lang="en-US" altLang="zh-CN" sz="2400" b="1" smtClean="0">
                <a:solidFill>
                  <a:srgbClr val="A50021"/>
                </a:solidFill>
                <a:latin typeface="微软雅黑" panose="020B0503020204020204" pitchFamily="34" charset="-122"/>
                <a:ea typeface="微软雅黑" panose="020B0503020204020204" pitchFamily="34" charset="-122"/>
              </a:rPr>
              <a:t>m</a:t>
            </a:r>
            <a:r>
              <a:rPr lang="zh-CN" altLang="en-US" sz="2400" b="1" smtClean="0">
                <a:solidFill>
                  <a:srgbClr val="A50021"/>
                </a:solidFill>
                <a:latin typeface="微软雅黑" panose="020B0503020204020204" pitchFamily="34" charset="-122"/>
                <a:ea typeface="微软雅黑" panose="020B0503020204020204" pitchFamily="34" charset="-122"/>
              </a:rPr>
              <a:t>；用刻度尺测量出一个台阶的高度</a:t>
            </a:r>
            <a:r>
              <a:rPr lang="en-US" altLang="zh-CN" sz="2400" b="1" smtClean="0">
                <a:solidFill>
                  <a:srgbClr val="A50021"/>
                </a:solidFill>
                <a:latin typeface="微软雅黑" panose="020B0503020204020204" pitchFamily="34" charset="-122"/>
                <a:ea typeface="微软雅黑" panose="020B0503020204020204" pitchFamily="34" charset="-122"/>
              </a:rPr>
              <a:t>h</a:t>
            </a:r>
            <a:r>
              <a:rPr lang="zh-CN" altLang="en-US" sz="2400" b="1" smtClean="0">
                <a:solidFill>
                  <a:srgbClr val="A50021"/>
                </a:solidFill>
                <a:latin typeface="微软雅黑" panose="020B0503020204020204" pitchFamily="34" charset="-122"/>
                <a:ea typeface="微软雅黑" panose="020B0503020204020204" pitchFamily="34" charset="-122"/>
              </a:rPr>
              <a:t>，并数出</a:t>
            </a:r>
            <a:r>
              <a:rPr lang="en-US" altLang="zh-CN" sz="2400" b="1" smtClean="0">
                <a:solidFill>
                  <a:srgbClr val="A50021"/>
                </a:solidFill>
                <a:latin typeface="微软雅黑" panose="020B0503020204020204" pitchFamily="34" charset="-122"/>
                <a:ea typeface="微软雅黑" panose="020B0503020204020204" pitchFamily="34" charset="-122"/>
              </a:rPr>
              <a:t>1</a:t>
            </a:r>
            <a:r>
              <a:rPr lang="zh-CN" altLang="en-US" sz="2400" b="1" smtClean="0">
                <a:solidFill>
                  <a:srgbClr val="A50021"/>
                </a:solidFill>
                <a:latin typeface="微软雅黑" panose="020B0503020204020204" pitchFamily="34" charset="-122"/>
                <a:ea typeface="微软雅黑" panose="020B0503020204020204" pitchFamily="34" charset="-122"/>
              </a:rPr>
              <a:t>楼到</a:t>
            </a:r>
            <a:r>
              <a:rPr lang="en-US" altLang="zh-CN" sz="2400" b="1" smtClean="0">
                <a:solidFill>
                  <a:srgbClr val="A50021"/>
                </a:solidFill>
                <a:latin typeface="微软雅黑" panose="020B0503020204020204" pitchFamily="34" charset="-122"/>
                <a:ea typeface="微软雅黑" panose="020B0503020204020204" pitchFamily="34" charset="-122"/>
              </a:rPr>
              <a:t>2</a:t>
            </a:r>
            <a:r>
              <a:rPr lang="zh-CN" altLang="en-US" sz="2400" b="1" smtClean="0">
                <a:solidFill>
                  <a:srgbClr val="A50021"/>
                </a:solidFill>
                <a:latin typeface="微软雅黑" panose="020B0503020204020204" pitchFamily="34" charset="-122"/>
                <a:ea typeface="微软雅黑" panose="020B0503020204020204" pitchFamily="34" charset="-122"/>
              </a:rPr>
              <a:t>楼的台阶数</a:t>
            </a:r>
            <a:r>
              <a:rPr lang="en-US" altLang="zh-CN" sz="2400" b="1" smtClean="0">
                <a:solidFill>
                  <a:srgbClr val="A50021"/>
                </a:solidFill>
                <a:latin typeface="微软雅黑" panose="020B0503020204020204" pitchFamily="34" charset="-122"/>
                <a:ea typeface="微软雅黑" panose="020B0503020204020204" pitchFamily="34" charset="-122"/>
              </a:rPr>
              <a:t>n</a:t>
            </a:r>
            <a:r>
              <a:rPr lang="zh-CN" altLang="en-US" sz="2400" b="1" smtClean="0">
                <a:solidFill>
                  <a:srgbClr val="A50021"/>
                </a:solidFill>
                <a:latin typeface="微软雅黑" panose="020B0503020204020204" pitchFamily="34" charset="-122"/>
                <a:ea typeface="微软雅黑" panose="020B0503020204020204" pitchFamily="34" charset="-122"/>
              </a:rPr>
              <a:t>；用停表测出奶奶正常步行从</a:t>
            </a:r>
            <a:r>
              <a:rPr lang="en-US" altLang="zh-CN" sz="2400" b="1" smtClean="0">
                <a:solidFill>
                  <a:srgbClr val="A50021"/>
                </a:solidFill>
                <a:latin typeface="微软雅黑" panose="020B0503020204020204" pitchFamily="34" charset="-122"/>
                <a:ea typeface="微软雅黑" panose="020B0503020204020204" pitchFamily="34" charset="-122"/>
              </a:rPr>
              <a:t>1</a:t>
            </a:r>
            <a:r>
              <a:rPr lang="zh-CN" altLang="en-US" sz="2400" b="1" smtClean="0">
                <a:solidFill>
                  <a:srgbClr val="A50021"/>
                </a:solidFill>
                <a:latin typeface="微软雅黑" panose="020B0503020204020204" pitchFamily="34" charset="-122"/>
                <a:ea typeface="微软雅黑" panose="020B0503020204020204" pitchFamily="34" charset="-122"/>
              </a:rPr>
              <a:t>楼上到</a:t>
            </a:r>
            <a:r>
              <a:rPr lang="en-US" altLang="zh-CN" sz="2400" b="1" smtClean="0">
                <a:solidFill>
                  <a:srgbClr val="A50021"/>
                </a:solidFill>
                <a:latin typeface="微软雅黑" panose="020B0503020204020204" pitchFamily="34" charset="-122"/>
                <a:ea typeface="微软雅黑" panose="020B0503020204020204" pitchFamily="34" charset="-122"/>
              </a:rPr>
              <a:t>2</a:t>
            </a:r>
            <a:r>
              <a:rPr lang="zh-CN" altLang="en-US" sz="2400" b="1" smtClean="0">
                <a:solidFill>
                  <a:srgbClr val="A50021"/>
                </a:solidFill>
                <a:latin typeface="微软雅黑" panose="020B0503020204020204" pitchFamily="34" charset="-122"/>
                <a:ea typeface="微软雅黑" panose="020B0503020204020204" pitchFamily="34" charset="-122"/>
              </a:rPr>
              <a:t>楼的时间</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graphicFrame>
        <p:nvGraphicFramePr>
          <p:cNvPr id="8194" name="Object 2"/>
          <p:cNvGraphicFramePr>
            <a:graphicFrameLocks noChangeAspect="1"/>
          </p:cNvGraphicFramePr>
          <p:nvPr/>
        </p:nvGraphicFramePr>
        <p:xfrm>
          <a:off x="3907629" y="5137961"/>
          <a:ext cx="1973263" cy="720725"/>
        </p:xfrm>
        <a:graphic>
          <a:graphicData uri="http://schemas.openxmlformats.org/presentationml/2006/ole">
            <mc:AlternateContent xmlns:mc="http://schemas.openxmlformats.org/markup-compatibility/2006">
              <mc:Choice xmlns:v="urn:schemas-microsoft-com:vml" Requires="v">
                <p:oleObj spid="_x0000_s8193" name="文档" r:id="rId1" imgW="1796415" imgH="653415" progId="Word.Document.12">
                  <p:embed/>
                </p:oleObj>
              </mc:Choice>
              <mc:Fallback>
                <p:oleObj name="文档" r:id="rId1" imgW="1796415" imgH="653415" progId="Word.Document.12">
                  <p:embed/>
                  <p:pic>
                    <p:nvPicPr>
                      <p:cNvPr id="0" name="图片 8192"/>
                      <p:cNvPicPr>
                        <a:picLocks noChangeAspect="1"/>
                      </p:cNvPicPr>
                      <p:nvPr/>
                    </p:nvPicPr>
                    <p:blipFill>
                      <a:blip r:embed="rId2"/>
                      <a:stretch>
                        <a:fillRect/>
                      </a:stretch>
                    </p:blipFill>
                    <p:spPr>
                      <a:xfrm>
                        <a:off x="3907629" y="5137961"/>
                        <a:ext cx="1973263" cy="720725"/>
                      </a:xfrm>
                      <a:prstGeom prst="rect">
                        <a:avLst/>
                      </a:prstGeom>
                      <a:noFill/>
                      <a:ln w="9525">
                        <a:noFill/>
                      </a:ln>
                    </p:spPr>
                  </p:pic>
                </p:oleObj>
              </mc:Fallback>
            </mc:AlternateContent>
          </a:graphicData>
        </a:graphic>
      </p:graphicFrame>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194"/>
                                        </p:tgtEl>
                                        <p:attrNameLst>
                                          <p:attrName>style.visibility</p:attrName>
                                        </p:attrNameLst>
                                      </p:cBhvr>
                                      <p:to>
                                        <p:strVal val="visible"/>
                                      </p:to>
                                    </p:set>
                                    <p:animEffect transition="in" filter="fade">
                                      <p:cBhvr>
                                        <p:cTn id="17" dur="500"/>
                                        <p:tgtEl>
                                          <p:spTgt spid="81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049"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设计实验 拓展提升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sp>
        <p:nvSpPr>
          <p:cNvPr id="4" name="文本框 1"/>
          <p:cNvSpPr txBox="1">
            <a:spLocks noChangeArrowheads="1"/>
          </p:cNvSpPr>
          <p:nvPr/>
        </p:nvSpPr>
        <p:spPr bwMode="auto">
          <a:xfrm>
            <a:off x="880232" y="929464"/>
            <a:ext cx="11001452" cy="2842692"/>
          </a:xfrm>
          <a:prstGeom prst="rect">
            <a:avLst/>
          </a:prstGeom>
          <a:noFill/>
          <a:ln w="9525">
            <a:noFill/>
            <a:miter lim="800000"/>
          </a:ln>
        </p:spPr>
        <p:txBody>
          <a:bodyPr wrap="square" lIns="36000" tIns="36000" rIns="36000" bIns="36000">
            <a:spAutoFit/>
          </a:bodyPr>
          <a:lstStyle/>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2.</a:t>
            </a:r>
            <a:r>
              <a:rPr lang="en-US" altLang="zh-CN" b="1"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zh-CN" altLang="en-US" b="1" dirty="0" smtClean="0">
                <a:solidFill>
                  <a:srgbClr val="000000"/>
                </a:solidFill>
                <a:latin typeface="微软雅黑" panose="020B0503020204020204" pitchFamily="34" charset="-122"/>
                <a:ea typeface="微软雅黑" panose="020B0503020204020204" pitchFamily="34" charset="-122"/>
                <a:cs typeface="Times New Roman" panose="02020603050405020304"/>
              </a:rPr>
              <a:t>探究重力势能的影响因素</a:t>
            </a:r>
            <a:r>
              <a:rPr lang="en-US" altLang="zh-CN" b="1"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影响重力势能的因素有物体的质量、物体所处位置的高度。请你利用生活中的物品设计一个实验，对影响重力势能的其中一个因素进行探究，并完成自主探究学习活动报告，在小组内进行展示交流。</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1</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）写出你选用的</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物品：</a:t>
            </a:r>
            <a:r>
              <a:rPr 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endPar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gn="r">
              <a:lnSpc>
                <a:spcPct val="150000"/>
              </a:lnSpc>
              <a:spcAft>
                <a:spcPts val="0"/>
              </a:spcAft>
            </a:pPr>
            <a:r>
              <a:rPr lang="zh-CN" alt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sp>
        <p:nvSpPr>
          <p:cNvPr id="6" name="文本框 1"/>
          <p:cNvSpPr txBox="1">
            <a:spLocks noChangeArrowheads="1"/>
          </p:cNvSpPr>
          <p:nvPr/>
        </p:nvSpPr>
        <p:spPr bwMode="auto">
          <a:xfrm>
            <a:off x="1880364" y="3001166"/>
            <a:ext cx="6228234"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质量不同的两个小球、沙子（或小球、沙子）</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049"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设计实验 拓展提升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sp>
        <p:nvSpPr>
          <p:cNvPr id="4" name="文本框 1"/>
          <p:cNvSpPr txBox="1">
            <a:spLocks noChangeArrowheads="1"/>
          </p:cNvSpPr>
          <p:nvPr/>
        </p:nvSpPr>
        <p:spPr bwMode="auto">
          <a:xfrm>
            <a:off x="880232" y="715150"/>
            <a:ext cx="11001452" cy="5612681"/>
          </a:xfrm>
          <a:prstGeom prst="rect">
            <a:avLst/>
          </a:prstGeom>
          <a:noFill/>
          <a:ln w="9525">
            <a:noFill/>
            <a:miter lim="800000"/>
          </a:ln>
        </p:spPr>
        <p:txBody>
          <a:bodyPr wrap="square" lIns="36000" tIns="36000" rIns="36000" bIns="36000">
            <a:spAutoFit/>
          </a:bodyPr>
          <a:lstStyle/>
          <a:p>
            <a:pPr>
              <a:lnSpc>
                <a:spcPct val="150000"/>
              </a:lnSpc>
              <a:spcAft>
                <a:spcPts val="0"/>
              </a:spcAft>
            </a:pP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 </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pP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2</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）简述实验过程及</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现象：</a:t>
            </a:r>
            <a:r>
              <a:rPr lang="zh-CN" alt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endParaRPr lang="en-US" altLang="zh-CN"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endParaRPr>
          </a:p>
          <a:p>
            <a:pPr>
              <a:lnSpc>
                <a:spcPct val="150000"/>
              </a:lnSpc>
            </a:pPr>
            <a:r>
              <a:rPr lang="zh-CN" alt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endParaRPr lang="en-US" altLang="zh-CN"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endParaRPr>
          </a:p>
          <a:p>
            <a:pPr algn="r">
              <a:lnSpc>
                <a:spcPct val="150000"/>
              </a:lnSpc>
            </a:pPr>
            <a:endParaRPr lang="en-US" altLang="zh-CN"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endParaRPr>
          </a:p>
          <a:p>
            <a:pPr algn="r">
              <a:lnSpc>
                <a:spcPct val="150000"/>
              </a:lnSpc>
              <a:spcAft>
                <a:spcPts val="0"/>
              </a:spcAft>
            </a:pPr>
            <a:endParaRPr lang="en-US" altLang="zh-CN"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endParaRPr>
          </a:p>
          <a:p>
            <a:pPr algn="r">
              <a:lnSpc>
                <a:spcPct val="150000"/>
              </a:lnSpc>
              <a:spcAft>
                <a:spcPts val="0"/>
              </a:spcAft>
            </a:pPr>
            <a:endParaRPr lang="en-US" altLang="zh-CN"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endParaRPr>
          </a:p>
          <a:p>
            <a:pPr algn="r">
              <a:lnSpc>
                <a:spcPct val="150000"/>
              </a:lnSpc>
              <a:spcAft>
                <a:spcPts val="0"/>
              </a:spcAft>
            </a:pPr>
            <a:r>
              <a:rPr lang="zh-CN" alt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a:t>
            </a:r>
            <a:endParaRPr lang="en-US" altLang="zh-CN"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3</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）得出的</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结论：</a:t>
            </a:r>
            <a:endParaRPr lang="en-US" altLang="zh-CN"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endParaRPr lang="en-US" altLang="zh-CN"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alt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sp>
        <p:nvSpPr>
          <p:cNvPr id="7" name="文本框 1"/>
          <p:cNvSpPr txBox="1">
            <a:spLocks noChangeArrowheads="1"/>
          </p:cNvSpPr>
          <p:nvPr/>
        </p:nvSpPr>
        <p:spPr bwMode="auto">
          <a:xfrm>
            <a:off x="1594612" y="2141232"/>
            <a:ext cx="9858444" cy="2288694"/>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将质量不同的两个小球举到相同的高度，由静止开始下落，观察到质量大的小球落在沙子上时，沙面的凹陷程度大（或将同一小球分别举到不同高度，使小球由静止开始下落，观察到小球举得高时，落在沙子上时沙面的凹陷程度大）</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8" name="文本框 1"/>
          <p:cNvSpPr txBox="1">
            <a:spLocks noChangeArrowheads="1"/>
          </p:cNvSpPr>
          <p:nvPr/>
        </p:nvSpPr>
        <p:spPr bwMode="auto">
          <a:xfrm>
            <a:off x="1308860" y="5035177"/>
            <a:ext cx="6786610" cy="1180699"/>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高度相同时，质量大的物体，重力势能大（或质量相同时，高度越大，重力势能越大）</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4032"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真题回顾 把握考向</a:t>
            </a:r>
            <a:endParaRPr lang="zh-CN" altLang="en-US" sz="2200" spc="600" dirty="0">
              <a:solidFill>
                <a:schemeClr val="bg1"/>
              </a:solidFill>
              <a:latin typeface="微软雅黑" panose="020B0503020204020204" pitchFamily="34" charset="-122"/>
              <a:ea typeface="微软雅黑" panose="020B0503020204020204" pitchFamily="34" charset="-122"/>
            </a:endParaRPr>
          </a:p>
        </p:txBody>
      </p:sp>
      <p:sp>
        <p:nvSpPr>
          <p:cNvPr id="4" name="矩形 3"/>
          <p:cNvSpPr/>
          <p:nvPr/>
        </p:nvSpPr>
        <p:spPr>
          <a:xfrm>
            <a:off x="808794" y="786588"/>
            <a:ext cx="5102679" cy="523220"/>
          </a:xfrm>
          <a:prstGeom prst="rect">
            <a:avLst/>
          </a:prstGeom>
        </p:spPr>
        <p:txBody>
          <a:bodyPr wrap="none">
            <a:spAutoFit/>
          </a:bodyPr>
          <a:lstStyle/>
          <a:p>
            <a:r>
              <a:rPr lang="zh-CN" altLang="en-US" sz="2800" b="1" spc="150" dirty="0" smtClean="0">
                <a:solidFill>
                  <a:srgbClr val="1CB691"/>
                </a:solidFill>
                <a:latin typeface="微软雅黑" panose="020B0503020204020204" pitchFamily="34" charset="-122"/>
                <a:ea typeface="微软雅黑" panose="020B0503020204020204" pitchFamily="34" charset="-122"/>
              </a:rPr>
              <a:t>考点一　功、功率的相关计算</a:t>
            </a:r>
            <a:endParaRPr lang="zh-CN" altLang="en-US" sz="2800" b="1" spc="150" dirty="0">
              <a:solidFill>
                <a:srgbClr val="FF0000"/>
              </a:solidFill>
              <a:latin typeface="微软雅黑" panose="020B0503020204020204" pitchFamily="34" charset="-122"/>
              <a:ea typeface="微软雅黑" panose="020B0503020204020204" pitchFamily="34" charset="-122"/>
            </a:endParaRPr>
          </a:p>
        </p:txBody>
      </p:sp>
      <p:sp>
        <p:nvSpPr>
          <p:cNvPr id="6" name="文本框 1"/>
          <p:cNvSpPr txBox="1">
            <a:spLocks noChangeArrowheads="1"/>
          </p:cNvSpPr>
          <p:nvPr/>
        </p:nvSpPr>
        <p:spPr bwMode="auto">
          <a:xfrm>
            <a:off x="808794" y="1429530"/>
            <a:ext cx="10858576" cy="2777418"/>
          </a:xfrm>
          <a:prstGeom prst="rect">
            <a:avLst/>
          </a:prstGeom>
          <a:noFill/>
          <a:ln w="9525">
            <a:noFill/>
            <a:miter lim="800000"/>
          </a:ln>
        </p:spPr>
        <p:txBody>
          <a:bodyPr wrap="square" lIns="36000" tIns="36000" rIns="36000" bIns="36000">
            <a:spAutoFit/>
          </a:bodyPr>
          <a:lstStyle/>
          <a:p>
            <a:pPr>
              <a:lnSpc>
                <a:spcPct val="150000"/>
              </a:lnSpc>
              <a:spcAft>
                <a:spcPts val="0"/>
              </a:spcAft>
            </a:pPr>
            <a:r>
              <a:rPr lang="en-US" b="1" smtClean="0">
                <a:solidFill>
                  <a:srgbClr val="000000"/>
                </a:solidFill>
                <a:latin typeface="微软雅黑" panose="020B0503020204020204" pitchFamily="34" charset="-122"/>
                <a:ea typeface="微软雅黑" panose="020B0503020204020204" pitchFamily="34" charset="-122"/>
                <a:cs typeface="Times New Roman" panose="02020603050405020304"/>
              </a:rPr>
              <a:t>1. </a:t>
            </a:r>
            <a:r>
              <a:rPr lang="en-US" altLang="zh-CN" spc="150" smtClean="0">
                <a:solidFill>
                  <a:srgbClr val="18B48F"/>
                </a:solidFill>
                <a:latin typeface="微软雅黑" panose="020B0503020204020204" pitchFamily="34" charset="-122"/>
                <a:ea typeface="微软雅黑" panose="020B0503020204020204" pitchFamily="34" charset="-122"/>
              </a:rPr>
              <a:t>[</a:t>
            </a:r>
            <a:r>
              <a:rPr lang="en-US" altLang="zh-CN" spc="150" dirty="0" smtClean="0">
                <a:solidFill>
                  <a:srgbClr val="18B48F"/>
                </a:solidFill>
                <a:latin typeface="微软雅黑" panose="020B0503020204020204" pitchFamily="34" charset="-122"/>
                <a:ea typeface="微软雅黑" panose="020B0503020204020204" pitchFamily="34" charset="-122"/>
              </a:rPr>
              <a:t>2017·</a:t>
            </a:r>
            <a:r>
              <a:rPr lang="zh-CN" altLang="en-US" spc="150" dirty="0" smtClean="0">
                <a:solidFill>
                  <a:srgbClr val="18B48F"/>
                </a:solidFill>
                <a:latin typeface="微软雅黑" panose="020B0503020204020204" pitchFamily="34" charset="-122"/>
                <a:ea typeface="微软雅黑" panose="020B0503020204020204" pitchFamily="34" charset="-122"/>
              </a:rPr>
              <a:t>山西</a:t>
            </a:r>
            <a:r>
              <a:rPr lang="en-US" altLang="zh-CN" spc="150" dirty="0" smtClean="0">
                <a:solidFill>
                  <a:srgbClr val="18B48F"/>
                </a:solidFill>
                <a:latin typeface="微软雅黑" panose="020B0503020204020204" pitchFamily="34" charset="-122"/>
                <a:ea typeface="微软雅黑" panose="020B0503020204020204" pitchFamily="34" charset="-122"/>
              </a:rPr>
              <a:t>41</a:t>
            </a:r>
            <a:r>
              <a:rPr lang="zh-CN" altLang="en-US" spc="150" dirty="0" smtClean="0">
                <a:solidFill>
                  <a:srgbClr val="18B48F"/>
                </a:solidFill>
                <a:latin typeface="微软雅黑" panose="020B0503020204020204" pitchFamily="34" charset="-122"/>
                <a:ea typeface="微软雅黑" panose="020B0503020204020204" pitchFamily="34" charset="-122"/>
              </a:rPr>
              <a:t>题</a:t>
            </a:r>
            <a:r>
              <a:rPr lang="en-US" altLang="zh-CN" spc="150" dirty="0" smtClean="0">
                <a:solidFill>
                  <a:srgbClr val="18B48F"/>
                </a:solidFill>
                <a:latin typeface="微软雅黑" panose="020B0503020204020204" pitchFamily="34" charset="-122"/>
                <a:ea typeface="微软雅黑" panose="020B0503020204020204" pitchFamily="34" charset="-122"/>
              </a:rPr>
              <a:t>8</a:t>
            </a:r>
            <a:r>
              <a:rPr lang="zh-CN" altLang="en-US" spc="150" dirty="0" smtClean="0">
                <a:solidFill>
                  <a:srgbClr val="18B48F"/>
                </a:solidFill>
                <a:latin typeface="微软雅黑" panose="020B0503020204020204" pitchFamily="34" charset="-122"/>
                <a:ea typeface="微软雅黑" panose="020B0503020204020204" pitchFamily="34" charset="-122"/>
              </a:rPr>
              <a:t>分</a:t>
            </a:r>
            <a:r>
              <a:rPr lang="en-US" altLang="zh-CN" spc="150" dirty="0" smtClean="0">
                <a:solidFill>
                  <a:srgbClr val="18B48F"/>
                </a:solidFill>
                <a:latin typeface="微软雅黑" panose="020B0503020204020204" pitchFamily="34" charset="-122"/>
                <a:ea typeface="微软雅黑" panose="020B0503020204020204" pitchFamily="34" charset="-122"/>
              </a:rPr>
              <a:t>] </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小明携带质量为</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10 kg</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的行李箱从太原到运城，选择了尾气零排放的动车组</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D2503</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次列车出行（如图</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9-10</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所示）。经查询，</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D2503</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次列车时刻表如下表所示。若该动车组列车全程匀速行驶在平直的轨道上，牵引力恒为</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2.8×10</a:t>
            </a:r>
            <a:r>
              <a:rPr lang="en-US" baseline="300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5</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N</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，供电电路输入动车组列车的电功率恒为</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2×10</a:t>
            </a:r>
            <a:r>
              <a:rPr lang="en-US" baseline="300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7</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W</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。请你根据以上信息，解决下列</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问题：</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pic>
        <p:nvPicPr>
          <p:cNvPr id="5" name="Y1.EPS" descr="id:2147506693;FounderCES"/>
          <p:cNvPicPr/>
          <p:nvPr/>
        </p:nvPicPr>
        <p:blipFill>
          <a:blip r:embed="rId1"/>
          <a:stretch>
            <a:fillRect/>
          </a:stretch>
        </p:blipFill>
        <p:spPr>
          <a:xfrm>
            <a:off x="1308860" y="4273643"/>
            <a:ext cx="2143140" cy="1780919"/>
          </a:xfrm>
          <a:prstGeom prst="rect">
            <a:avLst/>
          </a:prstGeom>
        </p:spPr>
      </p:pic>
      <p:sp>
        <p:nvSpPr>
          <p:cNvPr id="7" name="文本框 1"/>
          <p:cNvSpPr txBox="1">
            <a:spLocks noChangeArrowheads="1"/>
          </p:cNvSpPr>
          <p:nvPr/>
        </p:nvSpPr>
        <p:spPr bwMode="auto">
          <a:xfrm>
            <a:off x="1880364" y="6202469"/>
            <a:ext cx="1143008" cy="442035"/>
          </a:xfrm>
          <a:prstGeom prst="rect">
            <a:avLst/>
          </a:prstGeom>
          <a:noFill/>
          <a:ln w="9525">
            <a:noFill/>
            <a:miter lim="800000"/>
          </a:ln>
        </p:spPr>
        <p:txBody>
          <a:bodyPr wrap="square" lIns="36000" tIns="36000" rIns="36000" bIns="36000">
            <a:spAutoFit/>
          </a:bodyPr>
          <a:lstStyle/>
          <a:p>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图</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9-10</a:t>
            </a:r>
            <a:endParaRPr lang="zh-CN" altLang="en-US" dirty="0" smtClean="0">
              <a:solidFill>
                <a:srgbClr val="FF0000"/>
              </a:solidFill>
              <a:latin typeface="微软雅黑" panose="020B0503020204020204" pitchFamily="34" charset="-122"/>
              <a:ea typeface="微软雅黑" panose="020B0503020204020204" pitchFamily="34" charset="-122"/>
            </a:endParaRPr>
          </a:p>
        </p:txBody>
      </p:sp>
      <p:graphicFrame>
        <p:nvGraphicFramePr>
          <p:cNvPr id="8" name="表格 7"/>
          <p:cNvGraphicFramePr>
            <a:graphicFrameLocks noGrp="1"/>
          </p:cNvGraphicFramePr>
          <p:nvPr/>
        </p:nvGraphicFramePr>
        <p:xfrm>
          <a:off x="4452132" y="4001298"/>
          <a:ext cx="6977947" cy="2482560"/>
        </p:xfrm>
        <a:graphic>
          <a:graphicData uri="http://schemas.openxmlformats.org/drawingml/2006/table">
            <a:tbl>
              <a:tblPr/>
              <a:tblGrid>
                <a:gridCol w="928694"/>
                <a:gridCol w="1285884"/>
                <a:gridCol w="1428760"/>
                <a:gridCol w="1714512"/>
                <a:gridCol w="1620097"/>
              </a:tblGrid>
              <a:tr h="567141">
                <a:tc>
                  <a:txBody>
                    <a:bodyPr/>
                    <a:lstStyle/>
                    <a:p>
                      <a:pPr algn="ct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站次</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 </a:t>
                      </a: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站名</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zh-CN"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到达时间</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zh-CN"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开车时间</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zh-CN"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运行里程</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230383">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 1</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 </a:t>
                      </a: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太原南</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 8</a:t>
                      </a: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25</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 0</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538999">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 2</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 </a:t>
                      </a: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运城北</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 10</a:t>
                      </a: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10</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 10</a:t>
                      </a: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12</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 360 km</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214314">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 3</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 </a:t>
                      </a: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西安北</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 11</a:t>
                      </a: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22</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en-US"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 556 km</a:t>
                      </a:r>
                      <a:endPar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bl>
          </a:graphicData>
        </a:graphic>
      </p:graphicFrame>
    </p:spTree>
  </p:cSld>
  <p:clrMapOvr>
    <a:masterClrMapping/>
  </p:clrMapOvr>
  <p:transition>
    <p:diamond/>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4032"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真题回顾 把握考向</a:t>
            </a:r>
            <a:endParaRPr lang="zh-CN" altLang="en-US" sz="2200" spc="600" dirty="0">
              <a:solidFill>
                <a:schemeClr val="bg1"/>
              </a:solidFill>
              <a:latin typeface="微软雅黑" panose="020B0503020204020204" pitchFamily="34" charset="-122"/>
              <a:ea typeface="微软雅黑" panose="020B0503020204020204" pitchFamily="34" charset="-122"/>
            </a:endParaRPr>
          </a:p>
        </p:txBody>
      </p:sp>
      <p:sp>
        <p:nvSpPr>
          <p:cNvPr id="6" name="文本框 1"/>
          <p:cNvSpPr txBox="1">
            <a:spLocks noChangeArrowheads="1"/>
          </p:cNvSpPr>
          <p:nvPr/>
        </p:nvSpPr>
        <p:spPr bwMode="auto">
          <a:xfrm>
            <a:off x="808794" y="1143778"/>
            <a:ext cx="10858576" cy="1115424"/>
          </a:xfrm>
          <a:prstGeom prst="rect">
            <a:avLst/>
          </a:prstGeom>
          <a:noFill/>
          <a:ln w="9525">
            <a:noFill/>
            <a:miter lim="800000"/>
          </a:ln>
        </p:spPr>
        <p:txBody>
          <a:bodyPr wrap="square" lIns="36000" tIns="36000" rIns="36000" bIns="36000">
            <a:spAutoFit/>
          </a:bodyPr>
          <a:lstStyle/>
          <a:p>
            <a:pPr>
              <a:lnSpc>
                <a:spcPct val="150000"/>
              </a:lnSpc>
              <a:spcAft>
                <a:spcPts val="0"/>
              </a:spcAft>
            </a:pP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问题</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一：若小明的行李箱底部与列车行李架的接触面积为</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0.2 m</a:t>
            </a:r>
            <a:r>
              <a:rPr lang="en-US" baseline="300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2</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，求此行李箱对水平行李架的压强。（</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g</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取</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10 N/kg</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endParaRPr lang="zh-CN"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graphicFrame>
        <p:nvGraphicFramePr>
          <p:cNvPr id="78850" name="Object 2"/>
          <p:cNvGraphicFramePr>
            <a:graphicFrameLocks noChangeAspect="1"/>
          </p:cNvGraphicFramePr>
          <p:nvPr/>
        </p:nvGraphicFramePr>
        <p:xfrm>
          <a:off x="962025" y="2719388"/>
          <a:ext cx="9842500" cy="3152775"/>
        </p:xfrm>
        <a:graphic>
          <a:graphicData uri="http://schemas.openxmlformats.org/presentationml/2006/ole">
            <mc:AlternateContent xmlns:mc="http://schemas.openxmlformats.org/markup-compatibility/2006">
              <mc:Choice xmlns:v="urn:schemas-microsoft-com:vml" Requires="v">
                <p:oleObj spid="_x0000_s9217" name="文档" r:id="rId1" imgW="8915400" imgH="2898140" progId="Word.Document.12">
                  <p:embed/>
                </p:oleObj>
              </mc:Choice>
              <mc:Fallback>
                <p:oleObj name="文档" r:id="rId1" imgW="8915400" imgH="2898140" progId="Word.Document.12">
                  <p:embed/>
                  <p:pic>
                    <p:nvPicPr>
                      <p:cNvPr id="0" name="图片 9216"/>
                      <p:cNvPicPr>
                        <a:picLocks noChangeAspect="1"/>
                      </p:cNvPicPr>
                      <p:nvPr/>
                    </p:nvPicPr>
                    <p:blipFill>
                      <a:blip r:embed="rId2"/>
                      <a:stretch>
                        <a:fillRect/>
                      </a:stretch>
                    </p:blipFill>
                    <p:spPr>
                      <a:xfrm>
                        <a:off x="962025" y="2719388"/>
                        <a:ext cx="9842500" cy="3152775"/>
                      </a:xfrm>
                      <a:prstGeom prst="rect">
                        <a:avLst/>
                      </a:prstGeom>
                      <a:noFill/>
                      <a:ln w="9525">
                        <a:noFill/>
                      </a:ln>
                    </p:spPr>
                  </p:pic>
                </p:oleObj>
              </mc:Fallback>
            </mc:AlternateContent>
          </a:graphicData>
        </a:graphic>
      </p:graphicFrame>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8850"/>
                                        </p:tgtEl>
                                        <p:attrNameLst>
                                          <p:attrName>style.visibility</p:attrName>
                                        </p:attrNameLst>
                                      </p:cBhvr>
                                      <p:to>
                                        <p:strVal val="visible"/>
                                      </p:to>
                                    </p:set>
                                    <p:animEffect transition="in" filter="fade">
                                      <p:cBhvr>
                                        <p:cTn id="7" dur="500"/>
                                        <p:tgtEl>
                                          <p:spTgt spid="788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4001" y="1929596"/>
            <a:ext cx="447609" cy="3143272"/>
          </a:xfrm>
          <a:prstGeom prst="rect">
            <a:avLst/>
          </a:prstGeom>
          <a:noFill/>
        </p:spPr>
        <p:txBody>
          <a:bodyPr vert="eaVert" wrap="square" lIns="72000" tIns="36000" rIns="36000" bIns="36000" rtlCol="0" anchor="ctr" anchorCtr="0">
            <a:spAutoFit/>
          </a:bodyPr>
          <a:lstStyle/>
          <a:p>
            <a:r>
              <a:rPr lang="zh-CN" altLang="en-US" sz="2200" spc="600" dirty="0" smtClean="0">
                <a:solidFill>
                  <a:schemeClr val="bg1"/>
                </a:solidFill>
                <a:latin typeface="微软雅黑" panose="020B0503020204020204" pitchFamily="34" charset="-122"/>
                <a:ea typeface="微软雅黑" panose="020B0503020204020204" pitchFamily="34" charset="-122"/>
              </a:rPr>
              <a:t>教材梳理 夯实基础</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sp>
        <p:nvSpPr>
          <p:cNvPr id="12" name="文本框 16"/>
          <p:cNvSpPr txBox="1">
            <a:spLocks noChangeArrowheads="1"/>
          </p:cNvSpPr>
          <p:nvPr/>
        </p:nvSpPr>
        <p:spPr bwMode="auto">
          <a:xfrm>
            <a:off x="951670" y="715150"/>
            <a:ext cx="10644262" cy="642924"/>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800" b="1" spc="150" dirty="0" smtClean="0">
                <a:solidFill>
                  <a:srgbClr val="1CB691"/>
                </a:solidFill>
                <a:latin typeface="微软雅黑" panose="020B0503020204020204" pitchFamily="34" charset="-122"/>
                <a:ea typeface="微软雅黑" panose="020B0503020204020204" pitchFamily="34" charset="-122"/>
              </a:rPr>
              <a:t>考点一　功、功率及其计算</a:t>
            </a:r>
            <a:endParaRPr lang="zh-CN" altLang="en-US" sz="2800" b="1" spc="150" dirty="0" smtClean="0">
              <a:solidFill>
                <a:srgbClr val="FF0000"/>
              </a:solidFill>
              <a:latin typeface="微软雅黑" panose="020B0503020204020204" pitchFamily="34" charset="-122"/>
              <a:ea typeface="微软雅黑" panose="020B0503020204020204" pitchFamily="34" charset="-122"/>
            </a:endParaRPr>
          </a:p>
        </p:txBody>
      </p:sp>
      <p:sp>
        <p:nvSpPr>
          <p:cNvPr id="13" name="文本框 1"/>
          <p:cNvSpPr txBox="1">
            <a:spLocks noChangeArrowheads="1"/>
          </p:cNvSpPr>
          <p:nvPr/>
        </p:nvSpPr>
        <p:spPr bwMode="auto">
          <a:xfrm>
            <a:off x="880232" y="1358092"/>
            <a:ext cx="10858576" cy="561427"/>
          </a:xfrm>
          <a:prstGeom prst="rect">
            <a:avLst/>
          </a:prstGeom>
          <a:noFill/>
          <a:ln w="9525">
            <a:noFill/>
            <a:miter lim="800000"/>
          </a:ln>
        </p:spPr>
        <p:txBody>
          <a:bodyPr wrap="square" lIns="36000" tIns="36000" rIns="36000" bIns="36000">
            <a:spAutoFit/>
          </a:bodyPr>
          <a:lstStyle/>
          <a:p>
            <a:pPr algn="just" eaLnBrk="0" hangingPunct="0">
              <a:lnSpc>
                <a:spcPct val="150000"/>
              </a:lnSpc>
            </a:pPr>
            <a:r>
              <a:rPr lang="en-US" altLang="zh-CN" b="1" dirty="0" smtClean="0">
                <a:latin typeface="微软雅黑" panose="020B0503020204020204" pitchFamily="34" charset="-122"/>
                <a:ea typeface="微软雅黑" panose="020B0503020204020204" pitchFamily="34" charset="-122"/>
              </a:rPr>
              <a:t>1.</a:t>
            </a:r>
            <a:r>
              <a:rPr lang="zh-CN" altLang="en-US" b="1" dirty="0" smtClean="0">
                <a:latin typeface="微软雅黑" panose="020B0503020204020204" pitchFamily="34" charset="-122"/>
                <a:ea typeface="微软雅黑" panose="020B0503020204020204" pitchFamily="34" charset="-122"/>
              </a:rPr>
              <a:t>功</a:t>
            </a:r>
            <a:endParaRPr lang="zh-CN" altLang="en-US" b="1" dirty="0">
              <a:solidFill>
                <a:srgbClr val="FF0000"/>
              </a:solidFill>
              <a:latin typeface="微软雅黑" panose="020B0503020204020204" pitchFamily="34" charset="-122"/>
              <a:ea typeface="微软雅黑" panose="020B0503020204020204" pitchFamily="34" charset="-122"/>
            </a:endParaRPr>
          </a:p>
        </p:txBody>
      </p:sp>
      <p:graphicFrame>
        <p:nvGraphicFramePr>
          <p:cNvPr id="5" name="表格 4"/>
          <p:cNvGraphicFramePr>
            <a:graphicFrameLocks noGrp="1"/>
          </p:cNvGraphicFramePr>
          <p:nvPr/>
        </p:nvGraphicFramePr>
        <p:xfrm>
          <a:off x="880232" y="2072472"/>
          <a:ext cx="10858576" cy="4389120"/>
        </p:xfrm>
        <a:graphic>
          <a:graphicData uri="http://schemas.openxmlformats.org/drawingml/2006/table">
            <a:tbl>
              <a:tblPr/>
              <a:tblGrid>
                <a:gridCol w="1143008"/>
                <a:gridCol w="9715568"/>
              </a:tblGrid>
              <a:tr h="2167184">
                <a:tc>
                  <a:txBody>
                    <a:bodyPr/>
                    <a:lstStyle/>
                    <a:p>
                      <a:pPr algn="ctr">
                        <a:lnSpc>
                          <a:spcPct val="150000"/>
                        </a:lnSpc>
                        <a:spcAft>
                          <a:spcPts val="0"/>
                        </a:spcAft>
                      </a:pPr>
                      <a:r>
                        <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rPr>
                        <a:t>定义</a:t>
                      </a:r>
                      <a:endPar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a:lstStyle/>
                    <a:p>
                      <a:pP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　作用在物体上的力，使物体在力的方向上移动一段距离，就说这个力对物体做了功。</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　做功的两个必要因素：一是作用在物体上的</a:t>
                      </a:r>
                      <a:r>
                        <a:rPr lang="zh-CN" sz="2400" u="sng" kern="10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en-US" altLang="zh-CN" sz="2400" u="sng" kern="10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sz="2400" u="sng" kern="10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；二是物体在</a:t>
                      </a:r>
                      <a:r>
                        <a:rPr lang="zh-CN" sz="2400" u="sng" kern="10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en-US" altLang="zh-CN" sz="2400" u="sng" kern="10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sz="2400" u="sng" kern="10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移动了距离</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65843" marR="65843"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948712">
                <a:tc>
                  <a:txBody>
                    <a:bodyPr/>
                    <a:lstStyle/>
                    <a:p>
                      <a:pPr algn="ctr">
                        <a:lnSpc>
                          <a:spcPct val="150000"/>
                        </a:lnSpc>
                        <a:spcAft>
                          <a:spcPts val="0"/>
                        </a:spcAft>
                      </a:pPr>
                      <a:r>
                        <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rPr>
                        <a:t>计算</a:t>
                      </a:r>
                      <a:endPar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a:lstStyle/>
                    <a:p>
                      <a:pP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　功等于</a:t>
                      </a:r>
                      <a:r>
                        <a:rPr lang="zh-CN" sz="2400" u="sng" kern="10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与</a:t>
                      </a:r>
                      <a:r>
                        <a:rPr lang="zh-CN" sz="2400" u="sng" kern="10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的乘积，公式为</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W=</a:t>
                      </a:r>
                      <a:r>
                        <a:rPr lang="zh-CN" sz="2400" u="sng" kern="10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，功的单位为焦耳（</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J</a:t>
                      </a: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1 J=1 N</a:t>
                      </a: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m </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65843" marR="65843"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487579">
                <a:tc>
                  <a:txBody>
                    <a:bodyPr/>
                    <a:lstStyle/>
                    <a:p>
                      <a:pPr algn="ctr">
                        <a:lnSpc>
                          <a:spcPct val="150000"/>
                        </a:lnSpc>
                        <a:spcAft>
                          <a:spcPts val="0"/>
                        </a:spcAft>
                      </a:pPr>
                      <a:r>
                        <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rPr>
                        <a:t>常见值</a:t>
                      </a:r>
                      <a:endPar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a:lstStyle/>
                    <a:p>
                      <a:pPr>
                        <a:lnSpc>
                          <a:spcPct val="150000"/>
                        </a:lnSpc>
                        <a:spcAft>
                          <a:spcPts val="0"/>
                        </a:spcAft>
                      </a:pP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　将两个鸡蛋举高</a:t>
                      </a:r>
                      <a:r>
                        <a:rPr lang="en-US"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1 m</a:t>
                      </a: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做功约为</a:t>
                      </a:r>
                      <a:r>
                        <a:rPr lang="en-US"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1 J</a:t>
                      </a: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；一个中学生从一楼走上二楼做功约为</a:t>
                      </a:r>
                      <a:r>
                        <a:rPr lang="en-US"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1500 J</a:t>
                      </a: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；将地面上的物理课本捡起来，人对课本做功约为</a:t>
                      </a:r>
                      <a:r>
                        <a:rPr lang="en-US"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2 J</a:t>
                      </a:r>
                      <a:endPar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65843" marR="65843"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bl>
          </a:graphicData>
        </a:graphic>
      </p:graphicFrame>
      <p:sp>
        <p:nvSpPr>
          <p:cNvPr id="188417" name="Rectangle 1"/>
          <p:cNvSpPr>
            <a:spLocks noChangeArrowheads="1"/>
          </p:cNvSpPr>
          <p:nvPr/>
        </p:nvSpPr>
        <p:spPr bwMode="auto">
          <a:xfrm>
            <a:off x="0" y="0"/>
            <a:ext cx="12190413" cy="45720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endParaRPr kumimoji="0" lang="zh-CN" alt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7" name="文本框 1"/>
          <p:cNvSpPr txBox="1">
            <a:spLocks noChangeArrowheads="1"/>
          </p:cNvSpPr>
          <p:nvPr/>
        </p:nvSpPr>
        <p:spPr bwMode="auto">
          <a:xfrm>
            <a:off x="8524098" y="3072604"/>
            <a:ext cx="380480"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力</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8" name="文本框 1"/>
          <p:cNvSpPr txBox="1">
            <a:spLocks noChangeArrowheads="1"/>
          </p:cNvSpPr>
          <p:nvPr/>
        </p:nvSpPr>
        <p:spPr bwMode="auto">
          <a:xfrm>
            <a:off x="3594876" y="3644108"/>
            <a:ext cx="1611586"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力的方向上</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9" name="文本框 1"/>
          <p:cNvSpPr txBox="1">
            <a:spLocks noChangeArrowheads="1"/>
          </p:cNvSpPr>
          <p:nvPr/>
        </p:nvSpPr>
        <p:spPr bwMode="auto">
          <a:xfrm>
            <a:off x="3594876" y="4144174"/>
            <a:ext cx="380480"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力</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10" name="文本框 1"/>
          <p:cNvSpPr txBox="1">
            <a:spLocks noChangeArrowheads="1"/>
          </p:cNvSpPr>
          <p:nvPr/>
        </p:nvSpPr>
        <p:spPr bwMode="auto">
          <a:xfrm>
            <a:off x="4809322" y="4144174"/>
            <a:ext cx="4073798"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物体在力的方向上移动的距离</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14" name="文本框 1"/>
          <p:cNvSpPr txBox="1">
            <a:spLocks noChangeArrowheads="1"/>
          </p:cNvSpPr>
          <p:nvPr/>
        </p:nvSpPr>
        <p:spPr bwMode="auto">
          <a:xfrm>
            <a:off x="3094810" y="4644240"/>
            <a:ext cx="396510"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solidFill>
                  <a:srgbClr val="A50021"/>
                </a:solidFill>
                <a:latin typeface="微软雅黑" panose="020B0503020204020204" pitchFamily="34" charset="-122"/>
                <a:ea typeface="微软雅黑" panose="020B0503020204020204" pitchFamily="34" charset="-122"/>
              </a:rPr>
              <a:t>Fs</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fade">
                                      <p:cBhvr>
                                        <p:cTn id="2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4"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4032"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真题回顾 把握考向</a:t>
            </a:r>
            <a:endParaRPr lang="zh-CN" altLang="en-US" sz="2200" spc="600" dirty="0">
              <a:solidFill>
                <a:schemeClr val="bg1"/>
              </a:solidFill>
              <a:latin typeface="微软雅黑" panose="020B0503020204020204" pitchFamily="34" charset="-122"/>
              <a:ea typeface="微软雅黑" panose="020B0503020204020204" pitchFamily="34" charset="-122"/>
            </a:endParaRPr>
          </a:p>
        </p:txBody>
      </p:sp>
      <p:sp>
        <p:nvSpPr>
          <p:cNvPr id="4" name="文本框 1"/>
          <p:cNvSpPr txBox="1">
            <a:spLocks noChangeArrowheads="1"/>
          </p:cNvSpPr>
          <p:nvPr/>
        </p:nvSpPr>
        <p:spPr bwMode="auto">
          <a:xfrm>
            <a:off x="880232" y="929464"/>
            <a:ext cx="10858576" cy="561427"/>
          </a:xfrm>
          <a:prstGeom prst="rect">
            <a:avLst/>
          </a:prstGeom>
          <a:noFill/>
          <a:ln w="9525">
            <a:noFill/>
            <a:miter lim="800000"/>
          </a:ln>
        </p:spPr>
        <p:txBody>
          <a:bodyPr wrap="square" lIns="36000" tIns="36000" rIns="36000" bIns="36000">
            <a:spAutoFit/>
          </a:bodyPr>
          <a:lstStyle/>
          <a:p>
            <a:pPr>
              <a:lnSpc>
                <a:spcPct val="150000"/>
              </a:lnSpc>
              <a:spcAft>
                <a:spcPts val="0"/>
              </a:spcAft>
            </a:pP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问题二：求该动车组列车从太原南站到运城北站牵引力所做的</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功。</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sp>
        <p:nvSpPr>
          <p:cNvPr id="17" name="文本框 1"/>
          <p:cNvSpPr txBox="1">
            <a:spLocks noChangeArrowheads="1"/>
          </p:cNvSpPr>
          <p:nvPr/>
        </p:nvSpPr>
        <p:spPr bwMode="auto">
          <a:xfrm>
            <a:off x="1165984" y="1858158"/>
            <a:ext cx="10072758" cy="1180699"/>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spcAft>
                <a:spcPts val="0"/>
              </a:spcAft>
            </a:pPr>
            <a:r>
              <a:rPr lang="en-US" sz="2400" b="1" smtClean="0">
                <a:solidFill>
                  <a:srgbClr val="A50021"/>
                </a:solidFill>
                <a:latin typeface="微软雅黑" panose="020B0503020204020204" pitchFamily="34" charset="-122"/>
                <a:ea typeface="微软雅黑" panose="020B0503020204020204" pitchFamily="34" charset="-122"/>
                <a:cs typeface="Times New Roman" panose="02020603050405020304"/>
              </a:rPr>
              <a:t>s=360 km=3.6×10</a:t>
            </a:r>
            <a:r>
              <a:rPr lang="en-US" sz="2400" b="1" baseline="30000" smtClean="0">
                <a:solidFill>
                  <a:srgbClr val="A50021"/>
                </a:solidFill>
                <a:latin typeface="微软雅黑" panose="020B0503020204020204" pitchFamily="34" charset="-122"/>
                <a:ea typeface="微软雅黑" panose="020B0503020204020204" pitchFamily="34" charset="-122"/>
                <a:cs typeface="Times New Roman" panose="02020603050405020304"/>
              </a:rPr>
              <a:t>5</a:t>
            </a:r>
            <a:r>
              <a:rPr lang="en-US" sz="2400" b="1" smtClean="0">
                <a:solidFill>
                  <a:srgbClr val="A50021"/>
                </a:solidFill>
                <a:latin typeface="微软雅黑" panose="020B0503020204020204" pitchFamily="34" charset="-122"/>
                <a:ea typeface="微软雅黑" panose="020B0503020204020204" pitchFamily="34" charset="-122"/>
                <a:cs typeface="Times New Roman" panose="02020603050405020304"/>
              </a:rPr>
              <a:t> m</a:t>
            </a:r>
            <a:r>
              <a:rPr lang="zh-CN" altLang="en-US" sz="2400" b="1" smtClean="0">
                <a:solidFill>
                  <a:srgbClr val="A50021"/>
                </a:solidFill>
                <a:latin typeface="微软雅黑" panose="020B0503020204020204" pitchFamily="34" charset="-122"/>
                <a:ea typeface="微软雅黑" panose="020B0503020204020204" pitchFamily="34" charset="-122"/>
                <a:cs typeface="Times New Roman" panose="02020603050405020304"/>
              </a:rPr>
              <a:t>，</a:t>
            </a:r>
            <a:endParaRPr lang="zh-CN" altLang="en-US" sz="240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cs typeface="Times New Roman" panose="02020603050405020304"/>
              </a:rPr>
              <a:t>牵引力所做的功</a:t>
            </a:r>
            <a:r>
              <a:rPr lang="en-US" sz="2400" b="1" smtClean="0">
                <a:solidFill>
                  <a:srgbClr val="A50021"/>
                </a:solidFill>
                <a:latin typeface="微软雅黑" panose="020B0503020204020204" pitchFamily="34" charset="-122"/>
                <a:ea typeface="微软雅黑" panose="020B0503020204020204" pitchFamily="34" charset="-122"/>
                <a:cs typeface="Times New Roman" panose="02020603050405020304"/>
              </a:rPr>
              <a:t>W=F</a:t>
            </a:r>
            <a:r>
              <a:rPr lang="zh-CN" altLang="en-US" sz="2400" b="1" baseline="-25000" smtClean="0">
                <a:solidFill>
                  <a:srgbClr val="A50021"/>
                </a:solidFill>
                <a:latin typeface="微软雅黑" panose="020B0503020204020204" pitchFamily="34" charset="-122"/>
                <a:ea typeface="微软雅黑" panose="020B0503020204020204" pitchFamily="34" charset="-122"/>
                <a:cs typeface="Times New Roman" panose="02020603050405020304"/>
              </a:rPr>
              <a:t>牵</a:t>
            </a:r>
            <a:r>
              <a:rPr lang="en-US" sz="2400" b="1" smtClean="0">
                <a:solidFill>
                  <a:srgbClr val="A50021"/>
                </a:solidFill>
                <a:latin typeface="微软雅黑" panose="020B0503020204020204" pitchFamily="34" charset="-122"/>
                <a:ea typeface="微软雅黑" panose="020B0503020204020204" pitchFamily="34" charset="-122"/>
                <a:cs typeface="Times New Roman" panose="02020603050405020304"/>
              </a:rPr>
              <a:t>s=2.8×10</a:t>
            </a:r>
            <a:r>
              <a:rPr lang="en-US" sz="2400" b="1" baseline="30000" smtClean="0">
                <a:solidFill>
                  <a:srgbClr val="A50021"/>
                </a:solidFill>
                <a:latin typeface="微软雅黑" panose="020B0503020204020204" pitchFamily="34" charset="-122"/>
                <a:ea typeface="微软雅黑" panose="020B0503020204020204" pitchFamily="34" charset="-122"/>
                <a:cs typeface="Times New Roman" panose="02020603050405020304"/>
              </a:rPr>
              <a:t>5</a:t>
            </a:r>
            <a:r>
              <a:rPr lang="en-US" sz="2400" b="1" smtClean="0">
                <a:solidFill>
                  <a:srgbClr val="A50021"/>
                </a:solidFill>
                <a:latin typeface="微软雅黑" panose="020B0503020204020204" pitchFamily="34" charset="-122"/>
                <a:ea typeface="微软雅黑" panose="020B0503020204020204" pitchFamily="34" charset="-122"/>
                <a:cs typeface="Times New Roman" panose="02020603050405020304"/>
              </a:rPr>
              <a:t> N×3.6×10</a:t>
            </a:r>
            <a:r>
              <a:rPr lang="en-US" sz="2400" b="1" baseline="30000" smtClean="0">
                <a:solidFill>
                  <a:srgbClr val="A50021"/>
                </a:solidFill>
                <a:latin typeface="微软雅黑" panose="020B0503020204020204" pitchFamily="34" charset="-122"/>
                <a:ea typeface="微软雅黑" panose="020B0503020204020204" pitchFamily="34" charset="-122"/>
                <a:cs typeface="Times New Roman" panose="02020603050405020304"/>
              </a:rPr>
              <a:t>5</a:t>
            </a:r>
            <a:r>
              <a:rPr lang="en-US" sz="2400" b="1" smtClean="0">
                <a:solidFill>
                  <a:srgbClr val="A50021"/>
                </a:solidFill>
                <a:latin typeface="微软雅黑" panose="020B0503020204020204" pitchFamily="34" charset="-122"/>
                <a:ea typeface="微软雅黑" panose="020B0503020204020204" pitchFamily="34" charset="-122"/>
                <a:cs typeface="Times New Roman" panose="02020603050405020304"/>
              </a:rPr>
              <a:t> m=1.008×10</a:t>
            </a:r>
            <a:r>
              <a:rPr lang="en-US" sz="2400" b="1" baseline="30000" smtClean="0">
                <a:solidFill>
                  <a:srgbClr val="A50021"/>
                </a:solidFill>
                <a:latin typeface="微软雅黑" panose="020B0503020204020204" pitchFamily="34" charset="-122"/>
                <a:ea typeface="微软雅黑" panose="020B0503020204020204" pitchFamily="34" charset="-122"/>
                <a:cs typeface="Times New Roman" panose="02020603050405020304"/>
              </a:rPr>
              <a:t>11</a:t>
            </a:r>
            <a:r>
              <a:rPr lang="en-US" sz="2400" b="1" smtClean="0">
                <a:solidFill>
                  <a:srgbClr val="A50021"/>
                </a:solidFill>
                <a:latin typeface="微软雅黑" panose="020B0503020204020204" pitchFamily="34" charset="-122"/>
                <a:ea typeface="微软雅黑" panose="020B0503020204020204" pitchFamily="34" charset="-122"/>
                <a:cs typeface="Times New Roman" panose="02020603050405020304"/>
              </a:rPr>
              <a:t> J</a:t>
            </a:r>
            <a:r>
              <a:rPr lang="zh-CN" altLang="en-US" sz="2400" b="1" smtClean="0">
                <a:solidFill>
                  <a:srgbClr val="A50021"/>
                </a:solidFill>
                <a:latin typeface="微软雅黑" panose="020B0503020204020204" pitchFamily="34" charset="-122"/>
                <a:ea typeface="微软雅黑" panose="020B0503020204020204" pitchFamily="34" charset="-122"/>
                <a:cs typeface="Times New Roman" panose="02020603050405020304"/>
              </a:rPr>
              <a:t>。</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4032"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真题回顾 把握考向</a:t>
            </a:r>
            <a:endParaRPr lang="zh-CN" altLang="en-US" sz="2200" spc="600" dirty="0">
              <a:solidFill>
                <a:schemeClr val="bg1"/>
              </a:solidFill>
              <a:latin typeface="微软雅黑" panose="020B0503020204020204" pitchFamily="34" charset="-122"/>
              <a:ea typeface="微软雅黑" panose="020B0503020204020204" pitchFamily="34" charset="-122"/>
            </a:endParaRPr>
          </a:p>
        </p:txBody>
      </p:sp>
      <p:sp>
        <p:nvSpPr>
          <p:cNvPr id="4" name="文本框 1"/>
          <p:cNvSpPr txBox="1">
            <a:spLocks noChangeArrowheads="1"/>
          </p:cNvSpPr>
          <p:nvPr/>
        </p:nvSpPr>
        <p:spPr bwMode="auto">
          <a:xfrm>
            <a:off x="880232" y="929464"/>
            <a:ext cx="10858576" cy="561427"/>
          </a:xfrm>
          <a:prstGeom prst="rect">
            <a:avLst/>
          </a:prstGeom>
          <a:noFill/>
          <a:ln w="9525">
            <a:noFill/>
            <a:miter lim="800000"/>
          </a:ln>
        </p:spPr>
        <p:txBody>
          <a:bodyPr wrap="square" lIns="36000" tIns="36000" rIns="36000" bIns="36000">
            <a:spAutoFit/>
          </a:bodyPr>
          <a:lstStyle/>
          <a:p>
            <a:pPr>
              <a:lnSpc>
                <a:spcPct val="150000"/>
              </a:lnSpc>
              <a:spcAft>
                <a:spcPts val="0"/>
              </a:spcAft>
            </a:pP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问题</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三：求该动车组列车从太原南站到运城北站将电能转化为机械能的</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效率。</a:t>
            </a:r>
            <a:endPar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graphicFrame>
        <p:nvGraphicFramePr>
          <p:cNvPr id="79874" name="Object 2"/>
          <p:cNvGraphicFramePr>
            <a:graphicFrameLocks noChangeAspect="1"/>
          </p:cNvGraphicFramePr>
          <p:nvPr/>
        </p:nvGraphicFramePr>
        <p:xfrm>
          <a:off x="1250950" y="2044700"/>
          <a:ext cx="9553575" cy="3394075"/>
        </p:xfrm>
        <a:graphic>
          <a:graphicData uri="http://schemas.openxmlformats.org/presentationml/2006/ole">
            <mc:AlternateContent xmlns:mc="http://schemas.openxmlformats.org/markup-compatibility/2006">
              <mc:Choice xmlns:v="urn:schemas-microsoft-com:vml" Requires="v">
                <p:oleObj spid="_x0000_s10241" name="文档" r:id="rId1" imgW="8654415" imgH="3118485" progId="Word.Document.12">
                  <p:embed/>
                </p:oleObj>
              </mc:Choice>
              <mc:Fallback>
                <p:oleObj name="文档" r:id="rId1" imgW="8654415" imgH="3118485" progId="Word.Document.12">
                  <p:embed/>
                  <p:pic>
                    <p:nvPicPr>
                      <p:cNvPr id="0" name="图片 10240"/>
                      <p:cNvPicPr>
                        <a:picLocks noChangeAspect="1"/>
                      </p:cNvPicPr>
                      <p:nvPr/>
                    </p:nvPicPr>
                    <p:blipFill>
                      <a:blip r:embed="rId2"/>
                      <a:stretch>
                        <a:fillRect/>
                      </a:stretch>
                    </p:blipFill>
                    <p:spPr>
                      <a:xfrm>
                        <a:off x="1250950" y="2044700"/>
                        <a:ext cx="9553575" cy="3394075"/>
                      </a:xfrm>
                      <a:prstGeom prst="rect">
                        <a:avLst/>
                      </a:prstGeom>
                      <a:noFill/>
                      <a:ln w="9525">
                        <a:noFill/>
                      </a:ln>
                    </p:spPr>
                  </p:pic>
                </p:oleObj>
              </mc:Fallback>
            </mc:AlternateContent>
          </a:graphicData>
        </a:graphic>
      </p:graphicFrame>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9874"/>
                                        </p:tgtEl>
                                        <p:attrNameLst>
                                          <p:attrName>style.visibility</p:attrName>
                                        </p:attrNameLst>
                                      </p:cBhvr>
                                      <p:to>
                                        <p:strVal val="visible"/>
                                      </p:to>
                                    </p:set>
                                    <p:animEffect transition="in" filter="fade">
                                      <p:cBhvr>
                                        <p:cTn id="7" dur="500"/>
                                        <p:tgtEl>
                                          <p:spTgt spid="798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4032"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真题回顾 把握考向</a:t>
            </a:r>
            <a:endParaRPr lang="zh-CN" altLang="en-US" sz="2200" spc="600" dirty="0">
              <a:solidFill>
                <a:schemeClr val="bg1"/>
              </a:solidFill>
              <a:latin typeface="微软雅黑" panose="020B0503020204020204" pitchFamily="34" charset="-122"/>
              <a:ea typeface="微软雅黑" panose="020B0503020204020204" pitchFamily="34" charset="-122"/>
            </a:endParaRPr>
          </a:p>
        </p:txBody>
      </p:sp>
      <p:sp>
        <p:nvSpPr>
          <p:cNvPr id="4" name="文本框 1"/>
          <p:cNvSpPr txBox="1">
            <a:spLocks noChangeArrowheads="1"/>
          </p:cNvSpPr>
          <p:nvPr/>
        </p:nvSpPr>
        <p:spPr bwMode="auto">
          <a:xfrm>
            <a:off x="880232" y="929464"/>
            <a:ext cx="10858576" cy="1669422"/>
          </a:xfrm>
          <a:prstGeom prst="rect">
            <a:avLst/>
          </a:prstGeom>
          <a:noFill/>
          <a:ln w="9525">
            <a:noFill/>
            <a:miter lim="800000"/>
          </a:ln>
        </p:spPr>
        <p:txBody>
          <a:bodyPr wrap="square" lIns="36000" tIns="36000" rIns="36000" bIns="36000">
            <a:spAutoFit/>
          </a:bodyPr>
          <a:lstStyle/>
          <a:p>
            <a:pPr>
              <a:lnSpc>
                <a:spcPct val="150000"/>
              </a:lnSpc>
            </a:pP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问题四：若大型客运燃油汽车运行中做的功与该动车组列车从太原南站至运城北站牵引力所做的功相等，求该燃油汽车排放气态污染物的质量。（大型客运燃油汽车每做</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1 J</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的功排放气态污染物</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5×10</a:t>
            </a:r>
            <a:r>
              <a:rPr lang="en-US" baseline="30000" smtClean="0">
                <a:solidFill>
                  <a:srgbClr val="000000"/>
                </a:solidFill>
                <a:latin typeface="微软雅黑" panose="020B0503020204020204" pitchFamily="34" charset="-122"/>
                <a:ea typeface="微软雅黑" panose="020B0503020204020204" pitchFamily="34" charset="-122"/>
                <a:cs typeface="Times New Roman" panose="02020603050405020304"/>
              </a:rPr>
              <a:t>-6</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 g</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a:t>
            </a:r>
            <a:endPar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sp>
        <p:nvSpPr>
          <p:cNvPr id="17" name="文本框 1"/>
          <p:cNvSpPr txBox="1">
            <a:spLocks noChangeArrowheads="1"/>
          </p:cNvSpPr>
          <p:nvPr/>
        </p:nvSpPr>
        <p:spPr bwMode="auto">
          <a:xfrm>
            <a:off x="1023108" y="2858290"/>
            <a:ext cx="10287072" cy="1114207"/>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spcAft>
                <a:spcPts val="0"/>
              </a:spcAft>
            </a:pPr>
            <a:r>
              <a:rPr lang="zh-CN" altLang="en-US" sz="2400" b="1" smtClean="0">
                <a:solidFill>
                  <a:srgbClr val="A50021"/>
                </a:solidFill>
                <a:latin typeface="NEU-BZ-S92"/>
                <a:ea typeface="微软雅黑" panose="020B0503020204020204" pitchFamily="34" charset="-122"/>
                <a:cs typeface="Times New Roman" panose="02020603050405020304"/>
              </a:rPr>
              <a:t>该燃油汽车排放气态污染物的质量为</a:t>
            </a:r>
            <a:endParaRPr lang="zh-CN" altLang="en-US" sz="1050" smtClean="0">
              <a:solidFill>
                <a:srgbClr val="000000"/>
              </a:solidFill>
              <a:latin typeface="NEU-BZ-S92"/>
              <a:ea typeface="方正书宋_GBK"/>
              <a:cs typeface="Times New Roman" panose="02020603050405020304"/>
            </a:endParaRPr>
          </a:p>
          <a:p>
            <a:pPr>
              <a:lnSpc>
                <a:spcPct val="150000"/>
              </a:lnSpc>
              <a:spcAft>
                <a:spcPts val="0"/>
              </a:spcAft>
            </a:pPr>
            <a:r>
              <a:rPr lang="en-US" sz="2400" b="1" smtClean="0">
                <a:solidFill>
                  <a:srgbClr val="A50021"/>
                </a:solidFill>
                <a:latin typeface="微软雅黑" panose="020B0503020204020204" pitchFamily="34" charset="-122"/>
                <a:ea typeface="方正书宋_GBK"/>
                <a:cs typeface="Times New Roman" panose="02020603050405020304"/>
              </a:rPr>
              <a:t>m</a:t>
            </a:r>
            <a:r>
              <a:rPr lang="zh-CN" altLang="en-US" sz="2400" b="1" baseline="-25000" smtClean="0">
                <a:solidFill>
                  <a:srgbClr val="A50021"/>
                </a:solidFill>
                <a:latin typeface="NEU-BZ-S92"/>
                <a:ea typeface="微软雅黑" panose="020B0503020204020204" pitchFamily="34" charset="-122"/>
                <a:cs typeface="Times New Roman" panose="02020603050405020304"/>
              </a:rPr>
              <a:t>排</a:t>
            </a:r>
            <a:r>
              <a:rPr lang="en-US" sz="2400" b="1" smtClean="0">
                <a:solidFill>
                  <a:srgbClr val="A50021"/>
                </a:solidFill>
                <a:latin typeface="微软雅黑" panose="020B0503020204020204" pitchFamily="34" charset="-122"/>
                <a:ea typeface="方正书宋_GBK"/>
                <a:cs typeface="Times New Roman" panose="02020603050405020304"/>
              </a:rPr>
              <a:t>=1.008×10</a:t>
            </a:r>
            <a:r>
              <a:rPr lang="en-US" sz="2400" b="1" baseline="30000" smtClean="0">
                <a:solidFill>
                  <a:srgbClr val="A50021"/>
                </a:solidFill>
                <a:latin typeface="微软雅黑" panose="020B0503020204020204" pitchFamily="34" charset="-122"/>
                <a:ea typeface="方正书宋_GBK"/>
                <a:cs typeface="Times New Roman" panose="02020603050405020304"/>
              </a:rPr>
              <a:t>11</a:t>
            </a:r>
            <a:r>
              <a:rPr lang="en-US" sz="2400" b="1" smtClean="0">
                <a:solidFill>
                  <a:srgbClr val="A50021"/>
                </a:solidFill>
                <a:latin typeface="微软雅黑" panose="020B0503020204020204" pitchFamily="34" charset="-122"/>
                <a:ea typeface="方正书宋_GBK"/>
                <a:cs typeface="Times New Roman" panose="02020603050405020304"/>
              </a:rPr>
              <a:t> J×5×10</a:t>
            </a:r>
            <a:r>
              <a:rPr lang="en-US" sz="2400" b="1" baseline="30000" smtClean="0">
                <a:solidFill>
                  <a:srgbClr val="A50021"/>
                </a:solidFill>
                <a:latin typeface="微软雅黑" panose="020B0503020204020204" pitchFamily="34" charset="-122"/>
                <a:ea typeface="方正书宋_GBK"/>
                <a:cs typeface="Times New Roman" panose="02020603050405020304"/>
              </a:rPr>
              <a:t>-6</a:t>
            </a:r>
            <a:r>
              <a:rPr lang="en-US" sz="2400" b="1" smtClean="0">
                <a:solidFill>
                  <a:srgbClr val="A50021"/>
                </a:solidFill>
                <a:latin typeface="微软雅黑" panose="020B0503020204020204" pitchFamily="34" charset="-122"/>
                <a:ea typeface="方正书宋_GBK"/>
                <a:cs typeface="Times New Roman" panose="02020603050405020304"/>
              </a:rPr>
              <a:t> g/J=5.04×10</a:t>
            </a:r>
            <a:r>
              <a:rPr lang="en-US" sz="2400" b="1" baseline="30000" smtClean="0">
                <a:solidFill>
                  <a:srgbClr val="A50021"/>
                </a:solidFill>
                <a:latin typeface="微软雅黑" panose="020B0503020204020204" pitchFamily="34" charset="-122"/>
                <a:ea typeface="方正书宋_GBK"/>
                <a:cs typeface="Times New Roman" panose="02020603050405020304"/>
              </a:rPr>
              <a:t>5</a:t>
            </a:r>
            <a:r>
              <a:rPr lang="en-US" sz="2400" b="1" smtClean="0">
                <a:solidFill>
                  <a:srgbClr val="A50021"/>
                </a:solidFill>
                <a:latin typeface="微软雅黑" panose="020B0503020204020204" pitchFamily="34" charset="-122"/>
                <a:ea typeface="方正书宋_GBK"/>
                <a:cs typeface="Times New Roman" panose="02020603050405020304"/>
              </a:rPr>
              <a:t> g=504 kg</a:t>
            </a:r>
            <a:r>
              <a:rPr lang="zh-CN" altLang="en-US" sz="2400" b="1" smtClean="0">
                <a:solidFill>
                  <a:srgbClr val="A50021"/>
                </a:solidFill>
                <a:latin typeface="NEU-BZ-S92"/>
                <a:ea typeface="微软雅黑" panose="020B0503020204020204" pitchFamily="34" charset="-122"/>
                <a:cs typeface="Times New Roman" panose="02020603050405020304"/>
              </a:rPr>
              <a:t>。</a:t>
            </a:r>
            <a:endParaRPr lang="zh-CN" sz="1050">
              <a:solidFill>
                <a:srgbClr val="000000"/>
              </a:solidFill>
              <a:latin typeface="NEU-BZ-S92"/>
              <a:ea typeface="方正书宋_GBK"/>
              <a:cs typeface="Times New Roman" panose="02020603050405020304"/>
            </a:endParaRP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4032"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真题回顾 把握考向</a:t>
            </a:r>
            <a:endParaRPr lang="zh-CN" altLang="en-US" sz="2200" spc="600" dirty="0">
              <a:solidFill>
                <a:schemeClr val="bg1"/>
              </a:solidFill>
              <a:latin typeface="微软雅黑" panose="020B0503020204020204" pitchFamily="34" charset="-122"/>
              <a:ea typeface="微软雅黑" panose="020B0503020204020204" pitchFamily="34" charset="-122"/>
            </a:endParaRPr>
          </a:p>
        </p:txBody>
      </p:sp>
      <p:sp>
        <p:nvSpPr>
          <p:cNvPr id="5" name="矩形 4"/>
          <p:cNvSpPr/>
          <p:nvPr/>
        </p:nvSpPr>
        <p:spPr>
          <a:xfrm>
            <a:off x="951670" y="643712"/>
            <a:ext cx="4346062" cy="523220"/>
          </a:xfrm>
          <a:prstGeom prst="rect">
            <a:avLst/>
          </a:prstGeom>
        </p:spPr>
        <p:txBody>
          <a:bodyPr wrap="none">
            <a:spAutoFit/>
          </a:bodyPr>
          <a:lstStyle/>
          <a:p>
            <a:r>
              <a:rPr lang="zh-CN" altLang="en-US" sz="2800" b="1" spc="150" dirty="0" smtClean="0">
                <a:solidFill>
                  <a:srgbClr val="1CB691"/>
                </a:solidFill>
                <a:latin typeface="微软雅黑" panose="020B0503020204020204" pitchFamily="34" charset="-122"/>
                <a:ea typeface="微软雅黑" panose="020B0503020204020204" pitchFamily="34" charset="-122"/>
              </a:rPr>
              <a:t>考点二　机械能及其转化</a:t>
            </a:r>
            <a:endParaRPr lang="zh-CN" altLang="en-US" sz="2800" b="1" spc="150" dirty="0">
              <a:solidFill>
                <a:srgbClr val="1CB691"/>
              </a:solidFill>
              <a:latin typeface="微软雅黑" panose="020B0503020204020204" pitchFamily="34" charset="-122"/>
              <a:ea typeface="微软雅黑" panose="020B0503020204020204" pitchFamily="34" charset="-122"/>
            </a:endParaRPr>
          </a:p>
        </p:txBody>
      </p:sp>
      <p:grpSp>
        <p:nvGrpSpPr>
          <p:cNvPr id="8" name="组合 7"/>
          <p:cNvGrpSpPr/>
          <p:nvPr/>
        </p:nvGrpSpPr>
        <p:grpSpPr>
          <a:xfrm>
            <a:off x="880232" y="1286654"/>
            <a:ext cx="10858576" cy="3950688"/>
            <a:chOff x="880232" y="1286654"/>
            <a:chExt cx="10858576" cy="3950688"/>
          </a:xfrm>
        </p:grpSpPr>
        <p:sp>
          <p:nvSpPr>
            <p:cNvPr id="4" name="文本框 1"/>
            <p:cNvSpPr txBox="1">
              <a:spLocks noChangeArrowheads="1"/>
            </p:cNvSpPr>
            <p:nvPr/>
          </p:nvSpPr>
          <p:spPr bwMode="auto">
            <a:xfrm>
              <a:off x="880232" y="1286654"/>
              <a:ext cx="10858576" cy="3950688"/>
            </a:xfrm>
            <a:prstGeom prst="rect">
              <a:avLst/>
            </a:prstGeom>
            <a:noFill/>
            <a:ln w="9525">
              <a:noFill/>
              <a:miter lim="800000"/>
            </a:ln>
          </p:spPr>
          <p:txBody>
            <a:bodyPr wrap="square" lIns="36000" tIns="36000" rIns="36000" bIns="36000">
              <a:spAutoFit/>
            </a:bodyPr>
            <a:lstStyle/>
            <a:p>
              <a:pPr>
                <a:lnSpc>
                  <a:spcPct val="150000"/>
                </a:lnSpc>
                <a:spcAft>
                  <a:spcPts val="0"/>
                </a:spcAft>
              </a:pPr>
              <a:r>
                <a:rPr lang="en-US" b="1" smtClean="0">
                  <a:solidFill>
                    <a:srgbClr val="000000"/>
                  </a:solidFill>
                  <a:latin typeface="微软雅黑" panose="020B0503020204020204" pitchFamily="34" charset="-122"/>
                  <a:ea typeface="微软雅黑" panose="020B0503020204020204" pitchFamily="34" charset="-122"/>
                  <a:cs typeface="Times New Roman" panose="02020603050405020304"/>
                </a:rPr>
                <a:t>2. </a:t>
              </a:r>
              <a:r>
                <a:rPr lang="en-US" altLang="zh-CN" spc="150" smtClean="0">
                  <a:solidFill>
                    <a:srgbClr val="18B48F"/>
                  </a:solidFill>
                  <a:latin typeface="微软雅黑" panose="020B0503020204020204" pitchFamily="34" charset="-122"/>
                  <a:ea typeface="微软雅黑" panose="020B0503020204020204" pitchFamily="34" charset="-122"/>
                </a:rPr>
                <a:t>[</a:t>
              </a:r>
              <a:r>
                <a:rPr lang="en-US" altLang="zh-CN" spc="150" dirty="0" smtClean="0">
                  <a:solidFill>
                    <a:srgbClr val="18B48F"/>
                  </a:solidFill>
                  <a:latin typeface="微软雅黑" panose="020B0503020204020204" pitchFamily="34" charset="-122"/>
                  <a:ea typeface="微软雅黑" panose="020B0503020204020204" pitchFamily="34" charset="-122"/>
                </a:rPr>
                <a:t>2020·</a:t>
              </a:r>
              <a:r>
                <a:rPr lang="zh-CN" altLang="en-US" spc="150" dirty="0" smtClean="0">
                  <a:solidFill>
                    <a:srgbClr val="18B48F"/>
                  </a:solidFill>
                  <a:latin typeface="微软雅黑" panose="020B0503020204020204" pitchFamily="34" charset="-122"/>
                  <a:ea typeface="微软雅黑" panose="020B0503020204020204" pitchFamily="34" charset="-122"/>
                </a:rPr>
                <a:t>山西</a:t>
              </a:r>
              <a:r>
                <a:rPr lang="en-US" altLang="zh-CN" spc="150" dirty="0" smtClean="0">
                  <a:solidFill>
                    <a:srgbClr val="18B48F"/>
                  </a:solidFill>
                  <a:latin typeface="微软雅黑" panose="020B0503020204020204" pitchFamily="34" charset="-122"/>
                  <a:ea typeface="微软雅黑" panose="020B0503020204020204" pitchFamily="34" charset="-122"/>
                </a:rPr>
                <a:t>16</a:t>
              </a:r>
              <a:r>
                <a:rPr lang="zh-CN" altLang="en-US" spc="150" dirty="0" smtClean="0">
                  <a:solidFill>
                    <a:srgbClr val="18B48F"/>
                  </a:solidFill>
                  <a:latin typeface="微软雅黑" panose="020B0503020204020204" pitchFamily="34" charset="-122"/>
                  <a:ea typeface="微软雅黑" panose="020B0503020204020204" pitchFamily="34" charset="-122"/>
                </a:rPr>
                <a:t>题</a:t>
              </a:r>
              <a:r>
                <a:rPr lang="en-US" altLang="zh-CN" spc="150" dirty="0" smtClean="0">
                  <a:solidFill>
                    <a:srgbClr val="18B48F"/>
                  </a:solidFill>
                  <a:latin typeface="微软雅黑" panose="020B0503020204020204" pitchFamily="34" charset="-122"/>
                  <a:ea typeface="微软雅黑" panose="020B0503020204020204" pitchFamily="34" charset="-122"/>
                </a:rPr>
                <a:t>3</a:t>
              </a:r>
              <a:r>
                <a:rPr lang="zh-CN" altLang="en-US" spc="150" dirty="0" smtClean="0">
                  <a:solidFill>
                    <a:srgbClr val="18B48F"/>
                  </a:solidFill>
                  <a:latin typeface="微软雅黑" panose="020B0503020204020204" pitchFamily="34" charset="-122"/>
                  <a:ea typeface="微软雅黑" panose="020B0503020204020204" pitchFamily="34" charset="-122"/>
                </a:rPr>
                <a:t>分</a:t>
              </a:r>
              <a:r>
                <a:rPr lang="en-US" altLang="zh-CN" spc="150" dirty="0" smtClean="0">
                  <a:solidFill>
                    <a:srgbClr val="18B48F"/>
                  </a:solidFill>
                  <a:latin typeface="微软雅黑" panose="020B0503020204020204" pitchFamily="34" charset="-122"/>
                  <a:ea typeface="微软雅黑" panose="020B0503020204020204" pitchFamily="34" charset="-122"/>
                </a:rPr>
                <a:t>]</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为强化消防救援能力，战士们每天都要进行刻苦训练。如图</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9-11</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所示，是战士爬杆训练的场景，战士在匀速直线向上爬升的</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过程中（</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他的重力势能会逐渐减小</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B.</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他受到的摩擦力方向向下</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C.</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他的机械能总和保持不变</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D.</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他受到的摩擦力与重力是一对</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平衡力</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pic>
          <p:nvPicPr>
            <p:cNvPr id="6" name="21ZTW-177.EPS" descr="id:2147506715;FounderCES"/>
            <p:cNvPicPr/>
            <p:nvPr/>
          </p:nvPicPr>
          <p:blipFill>
            <a:blip r:embed="rId1"/>
            <a:stretch>
              <a:fillRect/>
            </a:stretch>
          </p:blipFill>
          <p:spPr>
            <a:xfrm>
              <a:off x="8024032" y="2715414"/>
              <a:ext cx="1182625" cy="1785950"/>
            </a:xfrm>
            <a:prstGeom prst="rect">
              <a:avLst/>
            </a:prstGeom>
          </p:spPr>
        </p:pic>
        <p:sp>
          <p:nvSpPr>
            <p:cNvPr id="7" name="矩形 6"/>
            <p:cNvSpPr/>
            <p:nvPr/>
          </p:nvSpPr>
          <p:spPr>
            <a:xfrm>
              <a:off x="8095470" y="4501364"/>
              <a:ext cx="1168910" cy="646331"/>
            </a:xfrm>
            <a:prstGeom prst="rect">
              <a:avLst/>
            </a:prstGeom>
          </p:spPr>
          <p:txBody>
            <a:bodyPr wrap="none">
              <a:spAutoFit/>
            </a:bodyPr>
            <a:lstStyle/>
            <a:p>
              <a:pPr algn="ctr">
                <a:lnSpc>
                  <a:spcPct val="150000"/>
                </a:lnSpc>
                <a:spcAft>
                  <a:spcPts val="0"/>
                </a:spcAft>
              </a:pP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图</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9-11</a:t>
              </a:r>
              <a:endParaRPr lang="zh-CN" altLang="en-US"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grpSp>
      <p:sp>
        <p:nvSpPr>
          <p:cNvPr id="9" name="文本框 1"/>
          <p:cNvSpPr txBox="1">
            <a:spLocks noChangeArrowheads="1"/>
          </p:cNvSpPr>
          <p:nvPr/>
        </p:nvSpPr>
        <p:spPr bwMode="auto">
          <a:xfrm>
            <a:off x="1380298" y="2429662"/>
            <a:ext cx="316360"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solidFill>
                  <a:srgbClr val="A50021"/>
                </a:solidFill>
                <a:latin typeface="微软雅黑" panose="020B0503020204020204" pitchFamily="34" charset="-122"/>
                <a:ea typeface="微软雅黑" panose="020B0503020204020204" pitchFamily="34" charset="-122"/>
              </a:rPr>
              <a:t>D</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4032"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真题回顾 把握考向</a:t>
            </a:r>
            <a:endParaRPr lang="zh-CN" altLang="en-US" sz="2200" spc="600" dirty="0">
              <a:solidFill>
                <a:schemeClr val="bg1"/>
              </a:solidFill>
              <a:latin typeface="微软雅黑" panose="020B0503020204020204" pitchFamily="34" charset="-122"/>
              <a:ea typeface="微软雅黑" panose="020B0503020204020204" pitchFamily="34" charset="-122"/>
            </a:endParaRPr>
          </a:p>
        </p:txBody>
      </p:sp>
      <p:grpSp>
        <p:nvGrpSpPr>
          <p:cNvPr id="7" name="组合 6"/>
          <p:cNvGrpSpPr/>
          <p:nvPr/>
        </p:nvGrpSpPr>
        <p:grpSpPr>
          <a:xfrm>
            <a:off x="880232" y="858026"/>
            <a:ext cx="10858576" cy="5504115"/>
            <a:chOff x="880232" y="858026"/>
            <a:chExt cx="10858576" cy="5504115"/>
          </a:xfrm>
        </p:grpSpPr>
        <p:sp>
          <p:nvSpPr>
            <p:cNvPr id="4" name="文本框 1"/>
            <p:cNvSpPr txBox="1">
              <a:spLocks noChangeArrowheads="1"/>
            </p:cNvSpPr>
            <p:nvPr/>
          </p:nvSpPr>
          <p:spPr bwMode="auto">
            <a:xfrm>
              <a:off x="880232" y="858026"/>
              <a:ext cx="10858576" cy="2288694"/>
            </a:xfrm>
            <a:prstGeom prst="rect">
              <a:avLst/>
            </a:prstGeom>
            <a:noFill/>
            <a:ln w="9525">
              <a:noFill/>
              <a:miter lim="800000"/>
            </a:ln>
          </p:spPr>
          <p:txBody>
            <a:bodyPr wrap="square" lIns="36000" tIns="36000" rIns="36000" bIns="36000">
              <a:spAutoFit/>
            </a:bodyPr>
            <a:lstStyle/>
            <a:p>
              <a:pPr>
                <a:lnSpc>
                  <a:spcPct val="150000"/>
                </a:lnSpc>
                <a:spcAft>
                  <a:spcPts val="0"/>
                </a:spcAft>
              </a:pPr>
              <a:r>
                <a:rPr lang="en-US" b="1" smtClean="0">
                  <a:solidFill>
                    <a:srgbClr val="000000"/>
                  </a:solidFill>
                  <a:latin typeface="微软雅黑" panose="020B0503020204020204" pitchFamily="34" charset="-122"/>
                  <a:ea typeface="微软雅黑" panose="020B0503020204020204" pitchFamily="34" charset="-122"/>
                  <a:cs typeface="Times New Roman" panose="02020603050405020304"/>
                </a:rPr>
                <a:t>3. </a:t>
              </a:r>
              <a:r>
                <a:rPr lang="en-US" altLang="zh-CN" spc="150" smtClean="0">
                  <a:solidFill>
                    <a:srgbClr val="18B48F"/>
                  </a:solidFill>
                  <a:latin typeface="微软雅黑" panose="020B0503020204020204" pitchFamily="34" charset="-122"/>
                  <a:ea typeface="微软雅黑" panose="020B0503020204020204" pitchFamily="34" charset="-122"/>
                </a:rPr>
                <a:t>[</a:t>
              </a:r>
              <a:r>
                <a:rPr lang="en-US" altLang="zh-CN" spc="150" dirty="0" smtClean="0">
                  <a:solidFill>
                    <a:srgbClr val="18B48F"/>
                  </a:solidFill>
                  <a:latin typeface="微软雅黑" panose="020B0503020204020204" pitchFamily="34" charset="-122"/>
                  <a:ea typeface="微软雅黑" panose="020B0503020204020204" pitchFamily="34" charset="-122"/>
                </a:rPr>
                <a:t>2019·</a:t>
              </a:r>
              <a:r>
                <a:rPr lang="zh-CN" altLang="en-US" spc="150" dirty="0" smtClean="0">
                  <a:solidFill>
                    <a:srgbClr val="18B48F"/>
                  </a:solidFill>
                  <a:latin typeface="微软雅黑" panose="020B0503020204020204" pitchFamily="34" charset="-122"/>
                  <a:ea typeface="微软雅黑" panose="020B0503020204020204" pitchFamily="34" charset="-122"/>
                </a:rPr>
                <a:t>山西</a:t>
              </a:r>
              <a:r>
                <a:rPr lang="en-US" altLang="zh-CN" spc="150" dirty="0" smtClean="0">
                  <a:solidFill>
                    <a:srgbClr val="18B48F"/>
                  </a:solidFill>
                  <a:latin typeface="微软雅黑" panose="020B0503020204020204" pitchFamily="34" charset="-122"/>
                  <a:ea typeface="微软雅黑" panose="020B0503020204020204" pitchFamily="34" charset="-122"/>
                </a:rPr>
                <a:t>14</a:t>
              </a:r>
              <a:r>
                <a:rPr lang="zh-CN" altLang="en-US" spc="150" dirty="0" smtClean="0">
                  <a:solidFill>
                    <a:srgbClr val="18B48F"/>
                  </a:solidFill>
                  <a:latin typeface="微软雅黑" panose="020B0503020204020204" pitchFamily="34" charset="-122"/>
                  <a:ea typeface="微软雅黑" panose="020B0503020204020204" pitchFamily="34" charset="-122"/>
                </a:rPr>
                <a:t>题</a:t>
              </a:r>
              <a:r>
                <a:rPr lang="en-US" altLang="zh-CN" spc="150" dirty="0" smtClean="0">
                  <a:solidFill>
                    <a:srgbClr val="18B48F"/>
                  </a:solidFill>
                  <a:latin typeface="微软雅黑" panose="020B0503020204020204" pitchFamily="34" charset="-122"/>
                  <a:ea typeface="微软雅黑" panose="020B0503020204020204" pitchFamily="34" charset="-122"/>
                </a:rPr>
                <a:t>3</a:t>
              </a:r>
              <a:r>
                <a:rPr lang="zh-CN" altLang="en-US" spc="150" dirty="0" smtClean="0">
                  <a:solidFill>
                    <a:srgbClr val="18B48F"/>
                  </a:solidFill>
                  <a:latin typeface="微软雅黑" panose="020B0503020204020204" pitchFamily="34" charset="-122"/>
                  <a:ea typeface="微软雅黑" panose="020B0503020204020204" pitchFamily="34" charset="-122"/>
                </a:rPr>
                <a:t>分</a:t>
              </a:r>
              <a:r>
                <a:rPr lang="en-US" altLang="zh-CN" spc="150" dirty="0" smtClean="0">
                  <a:solidFill>
                    <a:srgbClr val="18B48F"/>
                  </a:solidFill>
                  <a:latin typeface="微软雅黑" panose="020B0503020204020204" pitchFamily="34" charset="-122"/>
                  <a:ea typeface="微软雅黑" panose="020B0503020204020204" pitchFamily="34" charset="-122"/>
                </a:rPr>
                <a:t>] </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2019</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年</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1</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月，全国第二届青年运动会滑雪比赛在山西省大同进行。如图</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9-12</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是赛场上滑雪运动员正在加速下滑时的情景，此过程</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中运动员（</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重力势能增加    </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B</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动能</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保持不变    </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C</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相对地面是</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运动的</a:t>
              </a:r>
              <a:r>
                <a:rPr lang="en-US" altLang="zh-CN" smtClean="0">
                  <a:solidFill>
                    <a:srgbClr val="000000"/>
                  </a:solidFill>
                  <a:latin typeface="微软雅黑" panose="020B0503020204020204" pitchFamily="34" charset="-122"/>
                  <a:ea typeface="微软雅黑" panose="020B0503020204020204" pitchFamily="34" charset="-122"/>
                  <a:cs typeface="Times New Roman" panose="02020603050405020304"/>
                </a:rPr>
                <a:t>  </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D</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运动状态保持不变</a:t>
              </a:r>
              <a:endParaRPr lang="zh-CN"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pic>
          <p:nvPicPr>
            <p:cNvPr id="5" name="20WLZT1299.EPS" descr="id:2147506722;FounderCES"/>
            <p:cNvPicPr/>
            <p:nvPr/>
          </p:nvPicPr>
          <p:blipFill>
            <a:blip r:embed="rId1" cstate="print"/>
            <a:stretch>
              <a:fillRect/>
            </a:stretch>
          </p:blipFill>
          <p:spPr>
            <a:xfrm>
              <a:off x="1594612" y="3644108"/>
              <a:ext cx="1714512" cy="2088724"/>
            </a:xfrm>
            <a:prstGeom prst="rect">
              <a:avLst/>
            </a:prstGeom>
          </p:spPr>
        </p:pic>
        <p:sp>
          <p:nvSpPr>
            <p:cNvPr id="6" name="矩形 5"/>
            <p:cNvSpPr/>
            <p:nvPr/>
          </p:nvSpPr>
          <p:spPr>
            <a:xfrm>
              <a:off x="2094678" y="5715810"/>
              <a:ext cx="1168910" cy="646331"/>
            </a:xfrm>
            <a:prstGeom prst="rect">
              <a:avLst/>
            </a:prstGeom>
          </p:spPr>
          <p:txBody>
            <a:bodyPr wrap="none">
              <a:spAutoFit/>
            </a:bodyPr>
            <a:lstStyle/>
            <a:p>
              <a:pPr algn="ctr">
                <a:lnSpc>
                  <a:spcPct val="150000"/>
                </a:lnSpc>
                <a:spcAft>
                  <a:spcPts val="0"/>
                </a:spcAft>
              </a:pP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图</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9-12</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grpSp>
      <p:sp>
        <p:nvSpPr>
          <p:cNvPr id="8" name="文本框 1"/>
          <p:cNvSpPr txBox="1">
            <a:spLocks noChangeArrowheads="1"/>
          </p:cNvSpPr>
          <p:nvPr/>
        </p:nvSpPr>
        <p:spPr bwMode="auto">
          <a:xfrm>
            <a:off x="2094678" y="2001034"/>
            <a:ext cx="279491"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solidFill>
                  <a:srgbClr val="A50021"/>
                </a:solidFill>
                <a:latin typeface="微软雅黑" panose="020B0503020204020204" pitchFamily="34" charset="-122"/>
                <a:ea typeface="微软雅黑" panose="020B0503020204020204" pitchFamily="34" charset="-122"/>
              </a:rPr>
              <a:t>C</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4032"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真题回顾 把握考向</a:t>
            </a:r>
            <a:endParaRPr lang="zh-CN" altLang="en-US" sz="2200" spc="600" dirty="0">
              <a:solidFill>
                <a:schemeClr val="bg1"/>
              </a:solidFill>
              <a:latin typeface="微软雅黑" panose="020B0503020204020204" pitchFamily="34" charset="-122"/>
              <a:ea typeface="微软雅黑" panose="020B0503020204020204" pitchFamily="34" charset="-122"/>
            </a:endParaRPr>
          </a:p>
        </p:txBody>
      </p:sp>
      <p:sp>
        <p:nvSpPr>
          <p:cNvPr id="4" name="文本框 1"/>
          <p:cNvSpPr txBox="1">
            <a:spLocks noChangeArrowheads="1"/>
          </p:cNvSpPr>
          <p:nvPr/>
        </p:nvSpPr>
        <p:spPr bwMode="auto">
          <a:xfrm>
            <a:off x="880232" y="929464"/>
            <a:ext cx="10858576" cy="2288694"/>
          </a:xfrm>
          <a:prstGeom prst="rect">
            <a:avLst/>
          </a:prstGeom>
          <a:noFill/>
          <a:ln w="9525">
            <a:noFill/>
            <a:miter lim="800000"/>
          </a:ln>
        </p:spPr>
        <p:txBody>
          <a:bodyPr wrap="square" lIns="36000" tIns="36000" rIns="36000" bIns="36000">
            <a:spAutoFit/>
          </a:bodyPr>
          <a:lstStyle/>
          <a:p>
            <a:pPr>
              <a:lnSpc>
                <a:spcPct val="150000"/>
              </a:lnSpc>
              <a:spcAft>
                <a:spcPts val="0"/>
              </a:spcAft>
            </a:pPr>
            <a:r>
              <a:rPr lang="en-US" b="1" smtClean="0">
                <a:solidFill>
                  <a:srgbClr val="000000"/>
                </a:solidFill>
                <a:latin typeface="微软雅黑" panose="020B0503020204020204" pitchFamily="34" charset="-122"/>
                <a:ea typeface="微软雅黑" panose="020B0503020204020204" pitchFamily="34" charset="-122"/>
                <a:cs typeface="Times New Roman" panose="02020603050405020304"/>
              </a:rPr>
              <a:t>4. </a:t>
            </a:r>
            <a:r>
              <a:rPr lang="en-US" altLang="zh-CN" spc="150" smtClean="0">
                <a:solidFill>
                  <a:srgbClr val="18B48F"/>
                </a:solidFill>
                <a:latin typeface="微软雅黑" panose="020B0503020204020204" pitchFamily="34" charset="-122"/>
                <a:ea typeface="微软雅黑" panose="020B0503020204020204" pitchFamily="34" charset="-122"/>
              </a:rPr>
              <a:t>[</a:t>
            </a:r>
            <a:r>
              <a:rPr lang="en-US" altLang="zh-CN" spc="150" dirty="0" smtClean="0">
                <a:solidFill>
                  <a:srgbClr val="18B48F"/>
                </a:solidFill>
                <a:latin typeface="微软雅黑" panose="020B0503020204020204" pitchFamily="34" charset="-122"/>
                <a:ea typeface="微软雅黑" panose="020B0503020204020204" pitchFamily="34" charset="-122"/>
              </a:rPr>
              <a:t>2020·</a:t>
            </a:r>
            <a:r>
              <a:rPr lang="zh-CN" altLang="en-US" spc="150" dirty="0" smtClean="0">
                <a:solidFill>
                  <a:srgbClr val="18B48F"/>
                </a:solidFill>
                <a:latin typeface="微软雅黑" panose="020B0503020204020204" pitchFamily="34" charset="-122"/>
                <a:ea typeface="微软雅黑" panose="020B0503020204020204" pitchFamily="34" charset="-122"/>
              </a:rPr>
              <a:t>山西</a:t>
            </a:r>
            <a:r>
              <a:rPr lang="en-US" altLang="zh-CN" spc="150" dirty="0" smtClean="0">
                <a:solidFill>
                  <a:srgbClr val="18B48F"/>
                </a:solidFill>
                <a:latin typeface="微软雅黑" panose="020B0503020204020204" pitchFamily="34" charset="-122"/>
                <a:ea typeface="微软雅黑" panose="020B0503020204020204" pitchFamily="34" charset="-122"/>
              </a:rPr>
              <a:t>34</a:t>
            </a:r>
            <a:r>
              <a:rPr lang="zh-CN" altLang="en-US" spc="150" dirty="0" smtClean="0">
                <a:solidFill>
                  <a:srgbClr val="18B48F"/>
                </a:solidFill>
                <a:latin typeface="微软雅黑" panose="020B0503020204020204" pitchFamily="34" charset="-122"/>
                <a:ea typeface="微软雅黑" panose="020B0503020204020204" pitchFamily="34" charset="-122"/>
              </a:rPr>
              <a:t>题</a:t>
            </a:r>
            <a:r>
              <a:rPr lang="en-US" altLang="zh-CN" spc="150" dirty="0" smtClean="0">
                <a:solidFill>
                  <a:srgbClr val="18B48F"/>
                </a:solidFill>
                <a:latin typeface="微软雅黑" panose="020B0503020204020204" pitchFamily="34" charset="-122"/>
                <a:ea typeface="微软雅黑" panose="020B0503020204020204" pitchFamily="34" charset="-122"/>
              </a:rPr>
              <a:t>4</a:t>
            </a:r>
            <a:r>
              <a:rPr lang="zh-CN" altLang="en-US" spc="150" dirty="0" smtClean="0">
                <a:solidFill>
                  <a:srgbClr val="18B48F"/>
                </a:solidFill>
                <a:latin typeface="微软雅黑" panose="020B0503020204020204" pitchFamily="34" charset="-122"/>
                <a:ea typeface="微软雅黑" panose="020B0503020204020204" pitchFamily="34" charset="-122"/>
              </a:rPr>
              <a:t>分</a:t>
            </a:r>
            <a:r>
              <a:rPr lang="en-US" altLang="zh-CN" spc="150" dirty="0" smtClean="0">
                <a:solidFill>
                  <a:srgbClr val="18B48F"/>
                </a:solidFill>
                <a:latin typeface="微软雅黑" panose="020B0503020204020204" pitchFamily="34" charset="-122"/>
                <a:ea typeface="微软雅黑" panose="020B0503020204020204" pitchFamily="34" charset="-122"/>
              </a:rPr>
              <a:t>]</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我国乒乓球制造企业已经研制生产出了无缝乒乓球。据厂家宣传，与有缝乒乓球相比，无缝乒乓球弹性更强。小明选择同一厂家生产的材料、大小相同的有缝和无缝乒乓球各一个，在同一台面上，探究其弹性的强弱。实验数据记录如下表。</a:t>
            </a:r>
            <a:endParaRPr lang="zh-CN"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graphicFrame>
        <p:nvGraphicFramePr>
          <p:cNvPr id="5" name="表格 4"/>
          <p:cNvGraphicFramePr>
            <a:graphicFrameLocks noGrp="1"/>
          </p:cNvGraphicFramePr>
          <p:nvPr/>
        </p:nvGraphicFramePr>
        <p:xfrm>
          <a:off x="951670" y="3286918"/>
          <a:ext cx="7358114" cy="3291840"/>
        </p:xfrm>
        <a:graphic>
          <a:graphicData uri="http://schemas.openxmlformats.org/drawingml/2006/table">
            <a:tbl>
              <a:tblPr/>
              <a:tblGrid>
                <a:gridCol w="2000264"/>
                <a:gridCol w="2674474"/>
                <a:gridCol w="2683376"/>
              </a:tblGrid>
              <a:tr h="0">
                <a:tc>
                  <a:txBody>
                    <a:bodyPr/>
                    <a:lstStyle/>
                    <a:p>
                      <a:pPr algn="ct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由静止释放</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gn="ct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高度</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h</a:t>
                      </a:r>
                      <a:r>
                        <a:rPr lang="en-US" sz="2400" kern="100" baseline="-25000">
                          <a:solidFill>
                            <a:srgbClr val="000000"/>
                          </a:solidFill>
                          <a:latin typeface="微软雅黑" panose="020B0503020204020204" pitchFamily="34" charset="-122"/>
                          <a:ea typeface="微软雅黑" panose="020B0503020204020204" pitchFamily="34" charset="-122"/>
                          <a:cs typeface="Times New Roman" panose="02020603050405020304"/>
                        </a:rPr>
                        <a:t>1</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/cm</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有缝乒乓球弹</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gn="ct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起高度</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h</a:t>
                      </a:r>
                      <a:r>
                        <a:rPr lang="en-US" sz="2400" kern="100" baseline="-25000">
                          <a:solidFill>
                            <a:srgbClr val="000000"/>
                          </a:solidFill>
                          <a:latin typeface="微软雅黑" panose="020B0503020204020204" pitchFamily="34" charset="-122"/>
                          <a:ea typeface="微软雅黑" panose="020B0503020204020204" pitchFamily="34" charset="-122"/>
                          <a:cs typeface="Times New Roman" panose="02020603050405020304"/>
                        </a:rPr>
                        <a:t>2</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/cm</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无缝乒乓球弹</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gn="ct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起高度</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h</a:t>
                      </a:r>
                      <a:r>
                        <a:rPr lang="en-US" sz="2400" kern="100" baseline="-25000">
                          <a:solidFill>
                            <a:srgbClr val="000000"/>
                          </a:solidFill>
                          <a:latin typeface="微软雅黑" panose="020B0503020204020204" pitchFamily="34" charset="-122"/>
                          <a:ea typeface="微软雅黑" panose="020B0503020204020204" pitchFamily="34" charset="-122"/>
                          <a:cs typeface="Times New Roman" panose="02020603050405020304"/>
                        </a:rPr>
                        <a:t>3</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/cm</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188604">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20</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12</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13</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276111">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30</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19</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20</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149304">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40</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23</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26</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50</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31</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en-US"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32</a:t>
                      </a:r>
                      <a:endPar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bl>
          </a:graphicData>
        </a:graphic>
      </p:graphicFrame>
    </p:spTree>
  </p:cSld>
  <p:clrMapOvr>
    <a:masterClrMapping/>
  </p:clrMapOvr>
  <p:transition>
    <p:diamond/>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4032"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真题回顾 把握考向</a:t>
            </a:r>
            <a:endParaRPr lang="zh-CN" altLang="en-US" sz="2200" spc="600" dirty="0">
              <a:solidFill>
                <a:schemeClr val="bg1"/>
              </a:solidFill>
              <a:latin typeface="微软雅黑" panose="020B0503020204020204" pitchFamily="34" charset="-122"/>
              <a:ea typeface="微软雅黑" panose="020B0503020204020204" pitchFamily="34" charset="-122"/>
            </a:endParaRPr>
          </a:p>
        </p:txBody>
      </p:sp>
      <p:grpSp>
        <p:nvGrpSpPr>
          <p:cNvPr id="7" name="组合 6"/>
          <p:cNvGrpSpPr/>
          <p:nvPr/>
        </p:nvGrpSpPr>
        <p:grpSpPr>
          <a:xfrm>
            <a:off x="880232" y="929464"/>
            <a:ext cx="10858576" cy="5478323"/>
            <a:chOff x="880232" y="929464"/>
            <a:chExt cx="10858576" cy="5478323"/>
          </a:xfrm>
        </p:grpSpPr>
        <p:sp>
          <p:nvSpPr>
            <p:cNvPr id="4" name="文本框 1"/>
            <p:cNvSpPr txBox="1">
              <a:spLocks noChangeArrowheads="1"/>
            </p:cNvSpPr>
            <p:nvPr/>
          </p:nvSpPr>
          <p:spPr bwMode="auto">
            <a:xfrm>
              <a:off x="880232" y="929464"/>
              <a:ext cx="10858576" cy="3396690"/>
            </a:xfrm>
            <a:prstGeom prst="rect">
              <a:avLst/>
            </a:prstGeom>
            <a:noFill/>
            <a:ln w="9525">
              <a:noFill/>
              <a:miter lim="800000"/>
            </a:ln>
          </p:spPr>
          <p:txBody>
            <a:bodyPr wrap="square" lIns="36000" tIns="36000" rIns="36000" bIns="36000">
              <a:spAutoFit/>
            </a:bodyPr>
            <a:lstStyle/>
            <a:p>
              <a:pPr>
                <a:lnSpc>
                  <a:spcPct val="150000"/>
                </a:lnSpc>
                <a:spcAft>
                  <a:spcPts val="0"/>
                </a:spcAft>
              </a:pP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1</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）当释放高度相同时，</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可根据</a:t>
              </a:r>
              <a:r>
                <a:rPr 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endPar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比较两种乒乓球的弹性。对比两组实验数据，可知</a:t>
              </a:r>
              <a:r>
                <a:rPr lang="zh-CN" alt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（选填“有缝”或“无缝”）乒乓球弹性更强。</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2</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）请根据无缝乒乓球的实验数据，在图</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9-13</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的坐标系中描点作出图像。分析图像可以得出结论：</a:t>
              </a:r>
              <a:r>
                <a:rPr lang="zh-CN" alt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pic>
          <p:nvPicPr>
            <p:cNvPr id="5" name="21ZTW-186.EPS" descr="id:2147506737;FounderCES"/>
            <p:cNvPicPr/>
            <p:nvPr/>
          </p:nvPicPr>
          <p:blipFill>
            <a:blip r:embed="rId1"/>
            <a:stretch>
              <a:fillRect/>
            </a:stretch>
          </p:blipFill>
          <p:spPr>
            <a:xfrm>
              <a:off x="1594612" y="4429926"/>
              <a:ext cx="2143140" cy="1977861"/>
            </a:xfrm>
            <a:prstGeom prst="rect">
              <a:avLst/>
            </a:prstGeom>
          </p:spPr>
        </p:pic>
        <p:sp>
          <p:nvSpPr>
            <p:cNvPr id="6" name="矩形 5"/>
            <p:cNvSpPr/>
            <p:nvPr/>
          </p:nvSpPr>
          <p:spPr>
            <a:xfrm>
              <a:off x="3880628" y="5215744"/>
              <a:ext cx="1168910" cy="461665"/>
            </a:xfrm>
            <a:prstGeom prst="rect">
              <a:avLst/>
            </a:prstGeom>
          </p:spPr>
          <p:txBody>
            <a:bodyPr wrap="none">
              <a:spAutoFit/>
            </a:bodyPr>
            <a:lstStyle/>
            <a:p>
              <a:r>
                <a:rPr lang="zh-CN" altLang="en-US" dirty="0" smtClean="0">
                  <a:latin typeface="微软雅黑" panose="020B0503020204020204" pitchFamily="34" charset="-122"/>
                  <a:ea typeface="微软雅黑" panose="020B0503020204020204" pitchFamily="34" charset="-122"/>
                </a:rPr>
                <a:t>图</a:t>
              </a:r>
              <a:r>
                <a:rPr lang="en-US" dirty="0" smtClean="0">
                  <a:latin typeface="微软雅黑" panose="020B0503020204020204" pitchFamily="34" charset="-122"/>
                  <a:ea typeface="微软雅黑" panose="020B0503020204020204" pitchFamily="34" charset="-122"/>
                </a:rPr>
                <a:t>9-13</a:t>
              </a:r>
              <a:endParaRPr lang="zh-CN" altLang="en-US" dirty="0">
                <a:latin typeface="微软雅黑" panose="020B0503020204020204" pitchFamily="34" charset="-122"/>
                <a:ea typeface="微软雅黑" panose="020B0503020204020204" pitchFamily="34" charset="-122"/>
              </a:endParaRPr>
            </a:p>
          </p:txBody>
        </p:sp>
      </p:grpSp>
      <p:sp>
        <p:nvSpPr>
          <p:cNvPr id="8" name="文本框 1"/>
          <p:cNvSpPr txBox="1">
            <a:spLocks noChangeArrowheads="1"/>
          </p:cNvSpPr>
          <p:nvPr/>
        </p:nvSpPr>
        <p:spPr bwMode="auto">
          <a:xfrm>
            <a:off x="5738016" y="858026"/>
            <a:ext cx="2534916"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乒乓球弹起的高度</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9" name="文本框 1"/>
          <p:cNvSpPr txBox="1">
            <a:spLocks noChangeArrowheads="1"/>
          </p:cNvSpPr>
          <p:nvPr/>
        </p:nvSpPr>
        <p:spPr bwMode="auto">
          <a:xfrm>
            <a:off x="8024032" y="1429530"/>
            <a:ext cx="688256"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无缝</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10" name="文本框 1"/>
          <p:cNvSpPr txBox="1">
            <a:spLocks noChangeArrowheads="1"/>
          </p:cNvSpPr>
          <p:nvPr/>
        </p:nvSpPr>
        <p:spPr bwMode="auto">
          <a:xfrm>
            <a:off x="3380562" y="3001166"/>
            <a:ext cx="6786610" cy="1180699"/>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如图所示</a:t>
            </a:r>
            <a:r>
              <a:rPr lang="en-US" altLang="zh-CN" sz="2400" b="1" smtClean="0">
                <a:solidFill>
                  <a:srgbClr val="A50021"/>
                </a:solidFill>
                <a:latin typeface="微软雅黑" panose="020B0503020204020204" pitchFamily="34" charset="-122"/>
                <a:ea typeface="微软雅黑" panose="020B0503020204020204" pitchFamily="34" charset="-122"/>
              </a:rPr>
              <a:t>,</a:t>
            </a:r>
            <a:r>
              <a:rPr lang="zh-CN" altLang="en-US" sz="2400" b="1" smtClean="0">
                <a:solidFill>
                  <a:srgbClr val="A50021"/>
                </a:solidFill>
                <a:latin typeface="微软雅黑" panose="020B0503020204020204" pitchFamily="34" charset="-122"/>
                <a:ea typeface="微软雅黑" panose="020B0503020204020204" pitchFamily="34" charset="-122"/>
              </a:rPr>
              <a:t>在同一台面上，同一无缝乒乓球弹起的高度与由静止释放的高度成正比</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pic>
        <p:nvPicPr>
          <p:cNvPr id="17" name="21ZTW-187.EPS" descr="id:2147488670;FounderCES"/>
          <p:cNvPicPr/>
          <p:nvPr/>
        </p:nvPicPr>
        <p:blipFill>
          <a:blip r:embed="rId2">
            <a:clrChange>
              <a:clrFrom>
                <a:srgbClr val="FFFFFF"/>
              </a:clrFrom>
              <a:clrTo>
                <a:srgbClr val="FFFFFF">
                  <a:alpha val="0"/>
                </a:srgbClr>
              </a:clrTo>
            </a:clrChange>
          </a:blip>
          <a:stretch>
            <a:fillRect/>
          </a:stretch>
        </p:blipFill>
        <p:spPr>
          <a:xfrm>
            <a:off x="5880892" y="4358488"/>
            <a:ext cx="2286016" cy="2109718"/>
          </a:xfrm>
          <a:prstGeom prst="rect">
            <a:avLst/>
          </a:prstGeom>
        </p:spPr>
      </p:pic>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par>
                                <p:cTn id="18" presetID="10" presetClass="entr" presetSubtype="0" fill="hold" nodeType="withEffect">
                                  <p:stCondLst>
                                    <p:cond delay="0"/>
                                  </p:stCondLst>
                                  <p:childTnLst>
                                    <p:set>
                                      <p:cBhvr>
                                        <p:cTn id="19" dur="1" fill="hold">
                                          <p:stCondLst>
                                            <p:cond delay="0"/>
                                          </p:stCondLst>
                                        </p:cTn>
                                        <p:tgtEl>
                                          <p:spTgt spid="17"/>
                                        </p:tgtEl>
                                        <p:attrNameLst>
                                          <p:attrName>style.visibility</p:attrName>
                                        </p:attrNameLst>
                                      </p:cBhvr>
                                      <p:to>
                                        <p:strVal val="visible"/>
                                      </p:to>
                                    </p:set>
                                    <p:animEffect transition="in" filter="fade">
                                      <p:cBhvr>
                                        <p:cTn id="20"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951802" y="2572538"/>
            <a:ext cx="8643998" cy="1550031"/>
          </a:xfrm>
          <a:prstGeom prst="rect">
            <a:avLst/>
          </a:prstGeom>
          <a:noFill/>
        </p:spPr>
        <p:txBody>
          <a:bodyPr wrap="square" lIns="36000" tIns="36000" rIns="36000" bIns="36000" rtlCol="0">
            <a:spAutoFit/>
          </a:bodyPr>
          <a:lstStyle/>
          <a:p>
            <a:pPr algn="ctr">
              <a:lnSpc>
                <a:spcPct val="150000"/>
              </a:lnSpc>
            </a:pPr>
            <a:r>
              <a:rPr lang="en-US" altLang="zh-CN" sz="3200" dirty="0" smtClean="0">
                <a:solidFill>
                  <a:srgbClr val="18B48F"/>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a:t>
            </a:r>
            <a:r>
              <a:rPr lang="zh-CN" altLang="en-US" sz="3200" dirty="0" smtClean="0">
                <a:solidFill>
                  <a:srgbClr val="18B48F"/>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课时训练</a:t>
            </a:r>
            <a:r>
              <a:rPr lang="en-US" altLang="zh-CN" sz="3200" dirty="0" smtClean="0">
                <a:solidFill>
                  <a:srgbClr val="18B48F"/>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a:t>
            </a:r>
            <a:r>
              <a:rPr lang="zh-CN" altLang="en-US" sz="3200" dirty="0" smtClean="0">
                <a:solidFill>
                  <a:srgbClr val="18B48F"/>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内容见</a:t>
            </a:r>
            <a:r>
              <a:rPr lang="en-US" altLang="zh-CN" sz="3200" dirty="0">
                <a:solidFill>
                  <a:srgbClr val="18B48F"/>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Word</a:t>
            </a:r>
            <a:r>
              <a:rPr lang="zh-CN" altLang="en-US" sz="3200" dirty="0">
                <a:solidFill>
                  <a:srgbClr val="18B48F"/>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版</a:t>
            </a:r>
            <a:r>
              <a:rPr lang="zh-CN" altLang="en-US" sz="3200" dirty="0" smtClean="0">
                <a:solidFill>
                  <a:srgbClr val="18B48F"/>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资源：</a:t>
            </a:r>
            <a:endParaRPr lang="en-US" altLang="zh-CN" sz="3200" dirty="0" smtClean="0">
              <a:solidFill>
                <a:srgbClr val="18B48F"/>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endParaRPr>
          </a:p>
          <a:p>
            <a:pPr algn="ctr">
              <a:lnSpc>
                <a:spcPct val="150000"/>
              </a:lnSpc>
              <a:defRPr/>
            </a:pPr>
            <a:r>
              <a:rPr lang="zh-CN" altLang="en-US" sz="3200" dirty="0" smtClean="0">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第</a:t>
            </a:r>
            <a:r>
              <a:rPr lang="en-US" altLang="zh-CN" sz="3200" dirty="0" smtClean="0">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09</a:t>
            </a:r>
            <a:r>
              <a:rPr lang="zh-CN" altLang="en-US" sz="3200" dirty="0" smtClean="0">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课时</a:t>
            </a:r>
            <a:r>
              <a:rPr lang="en-US" altLang="zh-CN" sz="3200" dirty="0" smtClean="0">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    </a:t>
            </a:r>
            <a:r>
              <a:rPr lang="zh-CN" altLang="en-US" sz="3200" dirty="0" smtClean="0">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功和机械能</a:t>
            </a:r>
            <a:endParaRPr lang="zh-CN" altLang="en-US" sz="3200" dirty="0" smtClean="0">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endParaRPr>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p:cNvSpPr txBox="1"/>
          <p:nvPr/>
        </p:nvSpPr>
        <p:spPr>
          <a:xfrm>
            <a:off x="4002" y="1929596"/>
            <a:ext cx="447609" cy="3143272"/>
          </a:xfrm>
          <a:prstGeom prst="rect">
            <a:avLst/>
          </a:prstGeom>
          <a:noFill/>
        </p:spPr>
        <p:txBody>
          <a:bodyPr vert="eaVert" wrap="square" lIns="72000" tIns="36000" rIns="36000" bIns="36000" rtlCol="0" anchor="ctr" anchorCtr="0">
            <a:spAutoFit/>
          </a:bodyPr>
          <a:lstStyle/>
          <a:p>
            <a:r>
              <a:rPr lang="zh-CN" altLang="en-US" sz="2200" spc="600" dirty="0" smtClean="0">
                <a:solidFill>
                  <a:schemeClr val="bg1"/>
                </a:solidFill>
                <a:latin typeface="微软雅黑" panose="020B0503020204020204" pitchFamily="34" charset="-122"/>
                <a:ea typeface="微软雅黑" panose="020B0503020204020204" pitchFamily="34" charset="-122"/>
              </a:rPr>
              <a:t>教材梳理 夯实基础</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sp>
        <p:nvSpPr>
          <p:cNvPr id="4" name="文本框 1"/>
          <p:cNvSpPr txBox="1">
            <a:spLocks noChangeArrowheads="1"/>
          </p:cNvSpPr>
          <p:nvPr/>
        </p:nvSpPr>
        <p:spPr bwMode="auto">
          <a:xfrm>
            <a:off x="880232" y="929464"/>
            <a:ext cx="10858576" cy="4504686"/>
          </a:xfrm>
          <a:prstGeom prst="rect">
            <a:avLst/>
          </a:prstGeom>
          <a:solidFill>
            <a:schemeClr val="bg1">
              <a:lumMod val="95000"/>
            </a:schemeClr>
          </a:solidFill>
          <a:ln w="9525">
            <a:noFill/>
            <a:miter lim="800000"/>
          </a:ln>
        </p:spPr>
        <p:txBody>
          <a:bodyPr wrap="square" lIns="36000" tIns="36000" rIns="36000" bIns="36000">
            <a:spAutoFit/>
          </a:bodyPr>
          <a:lstStyle/>
          <a:p>
            <a:pPr algn="just" eaLnBrk="0" hangingPunct="0">
              <a:lnSpc>
                <a:spcPct val="150000"/>
              </a:lnSpc>
            </a:pPr>
            <a:r>
              <a:rPr lang="en-US" altLang="zh-CN" smtClean="0">
                <a:solidFill>
                  <a:srgbClr val="18B48F"/>
                </a:solidFill>
                <a:latin typeface="微软雅黑" panose="020B0503020204020204" pitchFamily="34" charset="-122"/>
                <a:ea typeface="微软雅黑" panose="020B0503020204020204" pitchFamily="34" charset="-122"/>
              </a:rPr>
              <a:t> [</a:t>
            </a:r>
            <a:r>
              <a:rPr lang="zh-CN" altLang="en-US" smtClean="0">
                <a:solidFill>
                  <a:srgbClr val="18B48F"/>
                </a:solidFill>
                <a:latin typeface="微软雅黑" panose="020B0503020204020204" pitchFamily="34" charset="-122"/>
                <a:ea typeface="微软雅黑" panose="020B0503020204020204" pitchFamily="34" charset="-122"/>
              </a:rPr>
              <a:t>点拨</a:t>
            </a:r>
            <a:r>
              <a:rPr lang="en-US" altLang="zh-CN" dirty="0" smtClean="0">
                <a:solidFill>
                  <a:srgbClr val="18B48F"/>
                </a:solidFill>
                <a:latin typeface="微软雅黑" panose="020B0503020204020204" pitchFamily="34" charset="-122"/>
                <a:ea typeface="微软雅黑" panose="020B0503020204020204" pitchFamily="34" charset="-122"/>
              </a:rPr>
              <a:t>]</a:t>
            </a:r>
            <a:r>
              <a:rPr lang="zh-CN" altLang="en-US" dirty="0" smtClean="0">
                <a:latin typeface="微软雅黑" panose="020B0503020204020204" pitchFamily="34" charset="-122"/>
                <a:ea typeface="微软雅黑" panose="020B0503020204020204" pitchFamily="34" charset="-122"/>
              </a:rPr>
              <a:t>不做功的三种情况（其他情况都</a:t>
            </a:r>
            <a:r>
              <a:rPr lang="zh-CN" altLang="en-US" smtClean="0">
                <a:latin typeface="微软雅黑" panose="020B0503020204020204" pitchFamily="34" charset="-122"/>
                <a:ea typeface="微软雅黑" panose="020B0503020204020204" pitchFamily="34" charset="-122"/>
              </a:rPr>
              <a:t>做功）</a:t>
            </a:r>
            <a:endParaRPr lang="en-US" altLang="zh-CN" smtClean="0">
              <a:latin typeface="微软雅黑" panose="020B0503020204020204" pitchFamily="34" charset="-122"/>
              <a:ea typeface="微软雅黑" panose="020B0503020204020204" pitchFamily="34" charset="-122"/>
            </a:endParaRPr>
          </a:p>
          <a:p>
            <a:pPr algn="just" eaLnBrk="0" hangingPunct="0">
              <a:lnSpc>
                <a:spcPct val="150000"/>
              </a:lnSpc>
            </a:pPr>
            <a:endParaRPr lang="en-US" altLang="zh-CN" smtClean="0">
              <a:solidFill>
                <a:srgbClr val="FF0000"/>
              </a:solidFill>
              <a:latin typeface="微软雅黑" panose="020B0503020204020204" pitchFamily="34" charset="-122"/>
              <a:ea typeface="微软雅黑" panose="020B0503020204020204" pitchFamily="34" charset="-122"/>
            </a:endParaRPr>
          </a:p>
          <a:p>
            <a:pPr algn="just" eaLnBrk="0" hangingPunct="0">
              <a:lnSpc>
                <a:spcPct val="150000"/>
              </a:lnSpc>
            </a:pPr>
            <a:endParaRPr lang="en-US" altLang="zh-CN" smtClean="0">
              <a:solidFill>
                <a:srgbClr val="FF0000"/>
              </a:solidFill>
              <a:latin typeface="微软雅黑" panose="020B0503020204020204" pitchFamily="34" charset="-122"/>
              <a:ea typeface="微软雅黑" panose="020B0503020204020204" pitchFamily="34" charset="-122"/>
            </a:endParaRPr>
          </a:p>
          <a:p>
            <a:pPr algn="just" eaLnBrk="0" hangingPunct="0">
              <a:lnSpc>
                <a:spcPct val="150000"/>
              </a:lnSpc>
            </a:pPr>
            <a:endParaRPr lang="en-US" altLang="zh-CN" smtClean="0">
              <a:solidFill>
                <a:srgbClr val="FF0000"/>
              </a:solidFill>
              <a:latin typeface="微软雅黑" panose="020B0503020204020204" pitchFamily="34" charset="-122"/>
              <a:ea typeface="微软雅黑" panose="020B0503020204020204" pitchFamily="34" charset="-122"/>
            </a:endParaRPr>
          </a:p>
          <a:p>
            <a:pPr algn="just" eaLnBrk="0" hangingPunct="0">
              <a:lnSpc>
                <a:spcPct val="150000"/>
              </a:lnSpc>
            </a:pPr>
            <a:endParaRPr lang="en-US" altLang="zh-CN" smtClean="0">
              <a:solidFill>
                <a:srgbClr val="FF0000"/>
              </a:solidFill>
              <a:latin typeface="微软雅黑" panose="020B0503020204020204" pitchFamily="34" charset="-122"/>
              <a:ea typeface="微软雅黑" panose="020B0503020204020204" pitchFamily="34" charset="-122"/>
            </a:endParaRPr>
          </a:p>
          <a:p>
            <a:pPr algn="just" eaLnBrk="0" hangingPunct="0">
              <a:lnSpc>
                <a:spcPct val="150000"/>
              </a:lnSpc>
            </a:pPr>
            <a:endParaRPr lang="en-US" altLang="zh-CN" smtClean="0">
              <a:solidFill>
                <a:srgbClr val="FF0000"/>
              </a:solidFill>
              <a:latin typeface="微软雅黑" panose="020B0503020204020204" pitchFamily="34" charset="-122"/>
              <a:ea typeface="微软雅黑" panose="020B0503020204020204" pitchFamily="34" charset="-122"/>
            </a:endParaRPr>
          </a:p>
          <a:p>
            <a:pPr algn="just" eaLnBrk="0" hangingPunct="0">
              <a:lnSpc>
                <a:spcPct val="150000"/>
              </a:lnSpc>
            </a:pPr>
            <a:endParaRPr lang="en-US" altLang="zh-CN" smtClean="0">
              <a:solidFill>
                <a:srgbClr val="FF0000"/>
              </a:solidFill>
              <a:latin typeface="微软雅黑" panose="020B0503020204020204" pitchFamily="34" charset="-122"/>
              <a:ea typeface="微软雅黑" panose="020B0503020204020204" pitchFamily="34" charset="-122"/>
            </a:endParaRPr>
          </a:p>
          <a:p>
            <a:pPr algn="just" eaLnBrk="0" hangingPunct="0">
              <a:lnSpc>
                <a:spcPct val="150000"/>
              </a:lnSpc>
            </a:pPr>
            <a:endParaRPr lang="zh-CN" altLang="en-US" dirty="0">
              <a:solidFill>
                <a:srgbClr val="FF0000"/>
              </a:solidFill>
              <a:latin typeface="微软雅黑" panose="020B0503020204020204" pitchFamily="34" charset="-122"/>
              <a:ea typeface="微软雅黑" panose="020B0503020204020204" pitchFamily="34" charset="-122"/>
            </a:endParaRPr>
          </a:p>
        </p:txBody>
      </p:sp>
      <p:graphicFrame>
        <p:nvGraphicFramePr>
          <p:cNvPr id="5" name="表格 4"/>
          <p:cNvGraphicFramePr>
            <a:graphicFrameLocks noGrp="1"/>
          </p:cNvGraphicFramePr>
          <p:nvPr/>
        </p:nvGraphicFramePr>
        <p:xfrm>
          <a:off x="1165984" y="2143910"/>
          <a:ext cx="10287072" cy="2743200"/>
        </p:xfrm>
        <a:graphic>
          <a:graphicData uri="http://schemas.openxmlformats.org/drawingml/2006/table">
            <a:tbl>
              <a:tblPr/>
              <a:tblGrid>
                <a:gridCol w="1838959"/>
                <a:gridCol w="3161701"/>
                <a:gridCol w="2786082"/>
                <a:gridCol w="2500330"/>
              </a:tblGrid>
              <a:tr h="0">
                <a:tc>
                  <a:txBody>
                    <a:bodyPr/>
                    <a:lstStyle/>
                    <a:p>
                      <a:pPr algn="ct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示意图</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a:lstStyle/>
                    <a:p>
                      <a:pPr algn="ctr">
                        <a:lnSpc>
                          <a:spcPct val="150000"/>
                        </a:lnSpc>
                        <a:spcAft>
                          <a:spcPts val="0"/>
                        </a:spcAft>
                      </a:pPr>
                      <a:endParaRPr lang="en-US"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gn="ctr">
                        <a:lnSpc>
                          <a:spcPct val="150000"/>
                        </a:lnSpc>
                        <a:spcAft>
                          <a:spcPts val="0"/>
                        </a:spcAft>
                      </a:pPr>
                      <a:endParaRPr lang="en-US"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gn="ctr">
                        <a:lnSpc>
                          <a:spcPct val="150000"/>
                        </a:lnSpc>
                        <a:spcAft>
                          <a:spcPts val="0"/>
                        </a:spcAft>
                      </a:pPr>
                      <a:endParaRPr lang="en-US"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gn="ctr">
                        <a:lnSpc>
                          <a:spcPct val="150000"/>
                        </a:lnSpc>
                        <a:spcAft>
                          <a:spcPts val="0"/>
                        </a:spcAft>
                      </a:pPr>
                      <a:endParaRPr lang="en-US"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a:lstStyle/>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a:lstStyle/>
                    <a:p>
                      <a:pPr algn="ctr">
                        <a:lnSpc>
                          <a:spcPct val="150000"/>
                        </a:lnSpc>
                        <a:spcAft>
                          <a:spcPts val="0"/>
                        </a:spcAft>
                      </a:pPr>
                      <a:endParaRPr lang="en-US" sz="2400" kern="100" dirty="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r>
            </a:tbl>
          </a:graphicData>
        </a:graphic>
      </p:graphicFrame>
      <p:pic>
        <p:nvPicPr>
          <p:cNvPr id="186371" name="BN27.EPS"/>
          <p:cNvPicPr>
            <a:picLocks noChangeAspect="1" noChangeArrowheads="1"/>
          </p:cNvPicPr>
          <p:nvPr/>
        </p:nvPicPr>
        <p:blipFill>
          <a:blip r:embed="rId1">
            <a:clrChange>
              <a:clrFrom>
                <a:srgbClr val="FFFFFF"/>
              </a:clrFrom>
              <a:clrTo>
                <a:srgbClr val="FFFFFF">
                  <a:alpha val="0"/>
                </a:srgbClr>
              </a:clrTo>
            </a:clrChange>
          </a:blip>
          <a:srcRect/>
          <a:stretch>
            <a:fillRect/>
          </a:stretch>
        </p:blipFill>
        <p:spPr bwMode="auto">
          <a:xfrm>
            <a:off x="3666314" y="2786852"/>
            <a:ext cx="1928826" cy="1607355"/>
          </a:xfrm>
          <a:prstGeom prst="rect">
            <a:avLst/>
          </a:prstGeom>
          <a:noFill/>
        </p:spPr>
      </p:pic>
      <p:pic>
        <p:nvPicPr>
          <p:cNvPr id="186370" name="BN28.EPS"/>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6452396" y="3001166"/>
            <a:ext cx="2089562" cy="1071570"/>
          </a:xfrm>
          <a:prstGeom prst="rect">
            <a:avLst/>
          </a:prstGeom>
          <a:noFill/>
        </p:spPr>
      </p:pic>
      <p:pic>
        <p:nvPicPr>
          <p:cNvPr id="186369" name="BN29.EPS"/>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9381354" y="2643976"/>
            <a:ext cx="1928826" cy="1714512"/>
          </a:xfrm>
          <a:prstGeom prst="rect">
            <a:avLst/>
          </a:prstGeom>
          <a:noFill/>
        </p:spPr>
      </p:pic>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p:cNvSpPr txBox="1"/>
          <p:nvPr/>
        </p:nvSpPr>
        <p:spPr>
          <a:xfrm>
            <a:off x="4002" y="1929596"/>
            <a:ext cx="447609" cy="3143272"/>
          </a:xfrm>
          <a:prstGeom prst="rect">
            <a:avLst/>
          </a:prstGeom>
          <a:noFill/>
        </p:spPr>
        <p:txBody>
          <a:bodyPr vert="eaVert" wrap="square" lIns="72000" tIns="36000" rIns="36000" bIns="36000" rtlCol="0" anchor="ctr" anchorCtr="0">
            <a:spAutoFit/>
          </a:bodyPr>
          <a:lstStyle/>
          <a:p>
            <a:r>
              <a:rPr lang="zh-CN" altLang="en-US" sz="2200" spc="600" dirty="0" smtClean="0">
                <a:solidFill>
                  <a:schemeClr val="bg1"/>
                </a:solidFill>
                <a:latin typeface="微软雅黑" panose="020B0503020204020204" pitchFamily="34" charset="-122"/>
                <a:ea typeface="微软雅黑" panose="020B0503020204020204" pitchFamily="34" charset="-122"/>
              </a:rPr>
              <a:t>教材梳理 夯实基础</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graphicFrame>
        <p:nvGraphicFramePr>
          <p:cNvPr id="5" name="表格 4"/>
          <p:cNvGraphicFramePr>
            <a:graphicFrameLocks noGrp="1"/>
          </p:cNvGraphicFramePr>
          <p:nvPr/>
        </p:nvGraphicFramePr>
        <p:xfrm>
          <a:off x="1165984" y="1429530"/>
          <a:ext cx="10358510" cy="3287899"/>
        </p:xfrm>
        <a:graphic>
          <a:graphicData uri="http://schemas.openxmlformats.org/drawingml/2006/table">
            <a:tbl>
              <a:tblPr/>
              <a:tblGrid>
                <a:gridCol w="928694"/>
                <a:gridCol w="3429024"/>
                <a:gridCol w="1928826"/>
                <a:gridCol w="4071966"/>
              </a:tblGrid>
              <a:tr h="1577332">
                <a:tc>
                  <a:txBody>
                    <a:bodyPr/>
                    <a:lstStyle/>
                    <a:p>
                      <a:pPr algn="ct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特点</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a:lstStyle/>
                    <a:p>
                      <a:pP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　物体在水平方向不受力，因具有惯性而动</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a:lstStyle/>
                    <a:p>
                      <a:pP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　物体受力，但静止</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a:lstStyle/>
                    <a:p>
                      <a:pP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　有力有距离，但力的方向与距离的方向垂直</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r>
              <a:tr h="1710567">
                <a:tc>
                  <a:txBody>
                    <a:bodyPr/>
                    <a:lstStyle/>
                    <a:p>
                      <a:pPr algn="ct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举例</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a:lstStyle/>
                    <a:p>
                      <a:pP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　踢出去的足球运动过程中，人对足球不做功</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a:lstStyle/>
                    <a:p>
                      <a:pP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　推而未动，搬而未起</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a:lstStyle/>
                    <a:p>
                      <a:pPr>
                        <a:lnSpc>
                          <a:spcPct val="150000"/>
                        </a:lnSpc>
                        <a:spcAft>
                          <a:spcPts val="0"/>
                        </a:spcAft>
                      </a:pP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　人提水桶水平前进，提水桶的力和水桶的重力不做功</a:t>
                      </a:r>
                      <a:endPar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r>
            </a:tbl>
          </a:graphicData>
        </a:graphic>
      </p:graphicFrame>
      <p:sp>
        <p:nvSpPr>
          <p:cNvPr id="185345" name="Rectangle 1"/>
          <p:cNvSpPr>
            <a:spLocks noChangeArrowheads="1"/>
          </p:cNvSpPr>
          <p:nvPr/>
        </p:nvSpPr>
        <p:spPr bwMode="auto">
          <a:xfrm>
            <a:off x="0" y="0"/>
            <a:ext cx="12190413" cy="45720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endParaRPr kumimoji="0" lang="zh-CN" alt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p:cNvSpPr txBox="1"/>
          <p:nvPr/>
        </p:nvSpPr>
        <p:spPr>
          <a:xfrm>
            <a:off x="4002" y="1929596"/>
            <a:ext cx="447609" cy="3143272"/>
          </a:xfrm>
          <a:prstGeom prst="rect">
            <a:avLst/>
          </a:prstGeom>
          <a:noFill/>
        </p:spPr>
        <p:txBody>
          <a:bodyPr vert="eaVert" wrap="square" lIns="72000" tIns="36000" rIns="36000" bIns="36000" rtlCol="0" anchor="ctr" anchorCtr="0">
            <a:spAutoFit/>
          </a:bodyPr>
          <a:lstStyle/>
          <a:p>
            <a:r>
              <a:rPr lang="zh-CN" altLang="en-US" sz="2200" spc="600" dirty="0" smtClean="0">
                <a:solidFill>
                  <a:schemeClr val="bg1"/>
                </a:solidFill>
                <a:latin typeface="微软雅黑" panose="020B0503020204020204" pitchFamily="34" charset="-122"/>
                <a:ea typeface="微软雅黑" panose="020B0503020204020204" pitchFamily="34" charset="-122"/>
              </a:rPr>
              <a:t>教材梳理 夯实基础</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sp>
        <p:nvSpPr>
          <p:cNvPr id="4" name="文本框 1"/>
          <p:cNvSpPr txBox="1">
            <a:spLocks noChangeArrowheads="1"/>
          </p:cNvSpPr>
          <p:nvPr/>
        </p:nvSpPr>
        <p:spPr bwMode="auto">
          <a:xfrm>
            <a:off x="880232" y="368037"/>
            <a:ext cx="10858576" cy="561427"/>
          </a:xfrm>
          <a:prstGeom prst="rect">
            <a:avLst/>
          </a:prstGeom>
          <a:noFill/>
          <a:ln w="9525">
            <a:noFill/>
            <a:miter lim="800000"/>
          </a:ln>
        </p:spPr>
        <p:txBody>
          <a:bodyPr wrap="square" lIns="36000" tIns="36000" rIns="36000" bIns="36000">
            <a:spAutoFit/>
          </a:bodyPr>
          <a:lstStyle/>
          <a:p>
            <a:pPr algn="just" eaLnBrk="0" hangingPunct="0">
              <a:lnSpc>
                <a:spcPct val="150000"/>
              </a:lnSpc>
            </a:pPr>
            <a:r>
              <a:rPr lang="en-US" altLang="zh-CN" b="1" dirty="0" smtClean="0">
                <a:latin typeface="微软雅黑" panose="020B0503020204020204" pitchFamily="34" charset="-122"/>
                <a:ea typeface="微软雅黑" panose="020B0503020204020204" pitchFamily="34" charset="-122"/>
              </a:rPr>
              <a:t>2.</a:t>
            </a:r>
            <a:r>
              <a:rPr lang="zh-CN" altLang="en-US" b="1" dirty="0" smtClean="0">
                <a:latin typeface="微软雅黑" panose="020B0503020204020204" pitchFamily="34" charset="-122"/>
                <a:ea typeface="微软雅黑" panose="020B0503020204020204" pitchFamily="34" charset="-122"/>
              </a:rPr>
              <a:t>功率</a:t>
            </a:r>
            <a:endParaRPr lang="zh-CN" altLang="en-US" b="1" dirty="0">
              <a:solidFill>
                <a:srgbClr val="FF0000"/>
              </a:solidFill>
              <a:latin typeface="微软雅黑" panose="020B0503020204020204" pitchFamily="34" charset="-122"/>
              <a:ea typeface="微软雅黑" panose="020B0503020204020204" pitchFamily="34" charset="-122"/>
            </a:endParaRPr>
          </a:p>
        </p:txBody>
      </p:sp>
      <p:graphicFrame>
        <p:nvGraphicFramePr>
          <p:cNvPr id="5" name="表格 4"/>
          <p:cNvGraphicFramePr>
            <a:graphicFrameLocks noGrp="1"/>
          </p:cNvGraphicFramePr>
          <p:nvPr/>
        </p:nvGraphicFramePr>
        <p:xfrm>
          <a:off x="880232" y="932463"/>
          <a:ext cx="10930014" cy="5776684"/>
        </p:xfrm>
        <a:graphic>
          <a:graphicData uri="http://schemas.openxmlformats.org/drawingml/2006/table">
            <a:tbl>
              <a:tblPr/>
              <a:tblGrid>
                <a:gridCol w="1143008"/>
                <a:gridCol w="9787006"/>
              </a:tblGrid>
              <a:tr h="1171564">
                <a:tc rowSpan="3">
                  <a:txBody>
                    <a:bodyPr/>
                    <a:lstStyle/>
                    <a:p>
                      <a:pPr algn="ctr">
                        <a:lnSpc>
                          <a:spcPct val="150000"/>
                        </a:lnSpc>
                        <a:spcAft>
                          <a:spcPts val="0"/>
                        </a:spcAft>
                      </a:pPr>
                      <a:r>
                        <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rPr>
                        <a:t>功率</a:t>
                      </a:r>
                      <a:endPar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36000" marB="36000" anchor="ctr">
                    <a:lnL w="12700" cap="flat" cmpd="sng" algn="ctr">
                      <a:solidFill>
                        <a:srgbClr val="666666"/>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a:lstStyle/>
                    <a:p>
                      <a:pPr>
                        <a:lnSpc>
                          <a:spcPct val="150000"/>
                        </a:lnSpc>
                        <a:spcAft>
                          <a:spcPts val="0"/>
                        </a:spcAft>
                      </a:pPr>
                      <a:r>
                        <a:rPr lang="zh-CN"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物理</a:t>
                      </a: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意义：表示物体做功的</a:t>
                      </a:r>
                      <a:r>
                        <a:rPr lang="zh-CN" sz="2400" u="sng" kern="10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；比较做功的快慢需考虑两个要素：一是物体做了多少功；二是物体做功所用的时间</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121393">
                <a:tc vMerge="1">
                  <a:tcPr/>
                </a:tc>
                <a:tc>
                  <a:txBody>
                    <a:bodyPr/>
                    <a:lstStyle/>
                    <a:p>
                      <a:pP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　定义：功与做功所用时间之比</a:t>
                      </a:r>
                      <a:r>
                        <a:rPr lang="zh-CN"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a:t>
                      </a:r>
                      <a:endParaRPr lang="en-US" altLang="zh-CN"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　公式：</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P=</a:t>
                      </a:r>
                      <a:r>
                        <a:rPr lang="zh-CN" sz="2400" u="sng" kern="10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en-US" sz="2400" u="sng" kern="10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610437">
                <a:tc vMerge="1">
                  <a:tcPr/>
                </a:tc>
                <a:tc>
                  <a:txBody>
                    <a:bodyPr/>
                    <a:lstStyle/>
                    <a:p>
                      <a:pP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　单位：</a:t>
                      </a:r>
                      <a:r>
                        <a:rPr lang="zh-CN" sz="2400" u="sng" kern="10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，简称瓦，符号：</a:t>
                      </a:r>
                      <a:r>
                        <a:rPr lang="zh-CN" sz="2400" u="sng" kern="10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　</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1 W=1 J/s</a:t>
                      </a: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1 kW=1000 W</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792246">
                <a:tc>
                  <a:txBody>
                    <a:bodyPr/>
                    <a:lstStyle/>
                    <a:p>
                      <a:pPr algn="ctr">
                        <a:lnSpc>
                          <a:spcPct val="150000"/>
                        </a:lnSpc>
                        <a:spcAft>
                          <a:spcPts val="0"/>
                        </a:spcAft>
                      </a:pPr>
                      <a:r>
                        <a:rPr lang="zh-CN" sz="2400" b="1" kern="100" smtClean="0">
                          <a:solidFill>
                            <a:srgbClr val="000000"/>
                          </a:solidFill>
                          <a:latin typeface="微软雅黑" panose="020B0503020204020204" pitchFamily="34" charset="-122"/>
                          <a:ea typeface="微软雅黑" panose="020B0503020204020204" pitchFamily="34" charset="-122"/>
                          <a:cs typeface="Times New Roman" panose="02020603050405020304"/>
                        </a:rPr>
                        <a:t>功率推导公式</a:t>
                      </a:r>
                      <a:endPar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a:lstStyle/>
                    <a:p>
                      <a:pP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en-US" altLang="zh-CN"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由于</a:t>
                      </a:r>
                      <a:r>
                        <a:rPr lang="en-US"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P=</a:t>
                      </a: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且</a:t>
                      </a:r>
                      <a:r>
                        <a:rPr lang="en-US"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W=Fs</a:t>
                      </a: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，可推导：</a:t>
                      </a:r>
                      <a:r>
                        <a:rPr lang="en-US"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P=</a:t>
                      </a:r>
                      <a:r>
                        <a:rPr lang="zh-CN" sz="2400" u="sng" kern="100" dirty="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en-US"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zh-CN" sz="2400" u="sng" kern="100" dirty="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v</a:t>
                      </a: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为物体在</a:t>
                      </a:r>
                      <a:r>
                        <a:rPr lang="en-US"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F</a:t>
                      </a: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作用下沿</a:t>
                      </a:r>
                      <a:r>
                        <a:rPr lang="en-US"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F</a:t>
                      </a: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的方向运动的平均速度）</a:t>
                      </a:r>
                      <a:r>
                        <a:rPr lang="en-US"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bl>
          </a:graphicData>
        </a:graphic>
      </p:graphicFrame>
      <p:pic>
        <p:nvPicPr>
          <p:cNvPr id="184321" name="Picture 1"/>
          <p:cNvPicPr>
            <a:picLocks noChangeAspect="1" noChangeArrowheads="1"/>
          </p:cNvPicPr>
          <p:nvPr/>
        </p:nvPicPr>
        <p:blipFill>
          <a:blip r:embed="rId1">
            <a:clrChange>
              <a:clrFrom>
                <a:srgbClr val="FFFFFF"/>
              </a:clrFrom>
              <a:clrTo>
                <a:srgbClr val="FFFFFF">
                  <a:alpha val="0"/>
                </a:srgbClr>
              </a:clrTo>
            </a:clrChange>
          </a:blip>
          <a:srcRect/>
          <a:stretch>
            <a:fillRect/>
          </a:stretch>
        </p:blipFill>
        <p:spPr bwMode="auto">
          <a:xfrm>
            <a:off x="0" y="0"/>
            <a:ext cx="228600" cy="200025"/>
          </a:xfrm>
          <a:prstGeom prst="rect">
            <a:avLst/>
          </a:prstGeom>
          <a:noFill/>
        </p:spPr>
      </p:pic>
      <p:sp>
        <p:nvSpPr>
          <p:cNvPr id="6" name="文本框 1"/>
          <p:cNvSpPr txBox="1">
            <a:spLocks noChangeArrowheads="1"/>
          </p:cNvSpPr>
          <p:nvPr/>
        </p:nvSpPr>
        <p:spPr bwMode="auto">
          <a:xfrm>
            <a:off x="6049892" y="858026"/>
            <a:ext cx="688256" cy="626701"/>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快慢</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7" name="文本框 1"/>
          <p:cNvSpPr txBox="1">
            <a:spLocks noChangeArrowheads="1"/>
          </p:cNvSpPr>
          <p:nvPr/>
        </p:nvSpPr>
        <p:spPr bwMode="auto">
          <a:xfrm>
            <a:off x="3594876" y="3715546"/>
            <a:ext cx="688256"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瓦特</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8" name="文本框 1"/>
          <p:cNvSpPr txBox="1">
            <a:spLocks noChangeArrowheads="1"/>
          </p:cNvSpPr>
          <p:nvPr/>
        </p:nvSpPr>
        <p:spPr bwMode="auto">
          <a:xfrm>
            <a:off x="7309652" y="3715546"/>
            <a:ext cx="404525"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solidFill>
                  <a:srgbClr val="A50021"/>
                </a:solidFill>
                <a:latin typeface="微软雅黑" panose="020B0503020204020204" pitchFamily="34" charset="-122"/>
                <a:ea typeface="微软雅黑" panose="020B0503020204020204" pitchFamily="34" charset="-122"/>
              </a:rPr>
              <a:t>W</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9" name="文本框 1"/>
          <p:cNvSpPr txBox="1">
            <a:spLocks noChangeArrowheads="1"/>
          </p:cNvSpPr>
          <p:nvPr/>
        </p:nvSpPr>
        <p:spPr bwMode="auto">
          <a:xfrm>
            <a:off x="8024032" y="5430058"/>
            <a:ext cx="422158"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solidFill>
                  <a:srgbClr val="A50021"/>
                </a:solidFill>
                <a:latin typeface="微软雅黑" panose="020B0503020204020204" pitchFamily="34" charset="-122"/>
                <a:ea typeface="微软雅黑" panose="020B0503020204020204" pitchFamily="34" charset="-122"/>
              </a:rPr>
              <a:t>Fv</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graphicFrame>
        <p:nvGraphicFramePr>
          <p:cNvPr id="1026" name="Object 2"/>
          <p:cNvGraphicFramePr>
            <a:graphicFrameLocks noChangeAspect="1"/>
          </p:cNvGraphicFramePr>
          <p:nvPr/>
        </p:nvGraphicFramePr>
        <p:xfrm>
          <a:off x="3237686" y="2945609"/>
          <a:ext cx="1997075" cy="841375"/>
        </p:xfrm>
        <a:graphic>
          <a:graphicData uri="http://schemas.openxmlformats.org/presentationml/2006/ole">
            <mc:AlternateContent xmlns:mc="http://schemas.openxmlformats.org/markup-compatibility/2006">
              <mc:Choice xmlns:v="urn:schemas-microsoft-com:vml" Requires="v">
                <p:oleObj spid="_x0000_s1025" name="文档" r:id="rId2" imgW="1820545" imgH="759460" progId="Word.Document.12">
                  <p:embed/>
                </p:oleObj>
              </mc:Choice>
              <mc:Fallback>
                <p:oleObj name="文档" r:id="rId2" imgW="1820545" imgH="759460" progId="Word.Document.12">
                  <p:embed/>
                  <p:pic>
                    <p:nvPicPr>
                      <p:cNvPr id="0" name="图片 1024"/>
                      <p:cNvPicPr>
                        <a:picLocks noChangeAspect="1"/>
                      </p:cNvPicPr>
                      <p:nvPr/>
                    </p:nvPicPr>
                    <p:blipFill>
                      <a:blip r:embed="rId3"/>
                      <a:stretch>
                        <a:fillRect/>
                      </a:stretch>
                    </p:blipFill>
                    <p:spPr>
                      <a:xfrm>
                        <a:off x="3237686" y="2945609"/>
                        <a:ext cx="1997075" cy="841375"/>
                      </a:xfrm>
                      <a:prstGeom prst="rect">
                        <a:avLst/>
                      </a:prstGeom>
                      <a:noFill/>
                      <a:ln w="9525">
                        <a:noFill/>
                      </a:ln>
                    </p:spPr>
                  </p:pic>
                </p:oleObj>
              </mc:Fallback>
            </mc:AlternateContent>
          </a:graphicData>
        </a:graphic>
      </p:graphicFrame>
      <p:graphicFrame>
        <p:nvGraphicFramePr>
          <p:cNvPr id="1027" name="Object 3"/>
          <p:cNvGraphicFramePr>
            <a:graphicFrameLocks noChangeAspect="1"/>
          </p:cNvGraphicFramePr>
          <p:nvPr/>
        </p:nvGraphicFramePr>
        <p:xfrm>
          <a:off x="5738016" y="5215744"/>
          <a:ext cx="1997075" cy="769938"/>
        </p:xfrm>
        <a:graphic>
          <a:graphicData uri="http://schemas.openxmlformats.org/presentationml/2006/ole">
            <mc:AlternateContent xmlns:mc="http://schemas.openxmlformats.org/markup-compatibility/2006">
              <mc:Choice xmlns:v="urn:schemas-microsoft-com:vml" Requires="v">
                <p:oleObj spid="_x0000_s1027" name="文档" r:id="rId4" imgW="1771650" imgH="685800" progId="Word.Document.12">
                  <p:embed/>
                </p:oleObj>
              </mc:Choice>
              <mc:Fallback>
                <p:oleObj name="文档" r:id="rId4" imgW="1771650" imgH="685800" progId="Word.Document.12">
                  <p:embed/>
                  <p:pic>
                    <p:nvPicPr>
                      <p:cNvPr id="0" name="图片 1026"/>
                      <p:cNvPicPr>
                        <a:picLocks noChangeAspect="1"/>
                      </p:cNvPicPr>
                      <p:nvPr/>
                    </p:nvPicPr>
                    <p:blipFill>
                      <a:blip r:embed="rId5"/>
                      <a:stretch>
                        <a:fillRect/>
                      </a:stretch>
                    </p:blipFill>
                    <p:spPr>
                      <a:xfrm>
                        <a:off x="5738016" y="5215744"/>
                        <a:ext cx="1997075" cy="769938"/>
                      </a:xfrm>
                      <a:prstGeom prst="rect">
                        <a:avLst/>
                      </a:prstGeom>
                      <a:noFill/>
                      <a:ln w="9525">
                        <a:noFill/>
                      </a:ln>
                    </p:spPr>
                  </p:pic>
                </p:oleObj>
              </mc:Fallback>
            </mc:AlternateContent>
          </a:graphicData>
        </a:graphic>
      </p:graphicFrame>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26"/>
                                        </p:tgtEl>
                                        <p:attrNameLst>
                                          <p:attrName>style.visibility</p:attrName>
                                        </p:attrNameLst>
                                      </p:cBhvr>
                                      <p:to>
                                        <p:strVal val="visible"/>
                                      </p:to>
                                    </p:set>
                                    <p:animEffect transition="in" filter="fade">
                                      <p:cBhvr>
                                        <p:cTn id="12" dur="500"/>
                                        <p:tgtEl>
                                          <p:spTgt spid="102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027"/>
                                        </p:tgtEl>
                                        <p:attrNameLst>
                                          <p:attrName>style.visibility</p:attrName>
                                        </p:attrNameLst>
                                      </p:cBhvr>
                                      <p:to>
                                        <p:strVal val="visible"/>
                                      </p:to>
                                    </p:set>
                                    <p:animEffect transition="in" filter="fade">
                                      <p:cBhvr>
                                        <p:cTn id="27" dur="500"/>
                                        <p:tgtEl>
                                          <p:spTgt spid="1027"/>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fade">
                                      <p:cBhvr>
                                        <p:cTn id="3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p:cNvSpPr txBox="1"/>
          <p:nvPr/>
        </p:nvSpPr>
        <p:spPr>
          <a:xfrm>
            <a:off x="4002" y="1929596"/>
            <a:ext cx="447609" cy="3143272"/>
          </a:xfrm>
          <a:prstGeom prst="rect">
            <a:avLst/>
          </a:prstGeom>
          <a:noFill/>
        </p:spPr>
        <p:txBody>
          <a:bodyPr vert="eaVert" wrap="square" lIns="72000" tIns="36000" rIns="36000" bIns="36000" rtlCol="0" anchor="ctr" anchorCtr="0">
            <a:spAutoFit/>
          </a:bodyPr>
          <a:lstStyle/>
          <a:p>
            <a:r>
              <a:rPr lang="zh-CN" altLang="en-US" sz="2200" spc="600" dirty="0" smtClean="0">
                <a:solidFill>
                  <a:schemeClr val="bg1"/>
                </a:solidFill>
                <a:latin typeface="微软雅黑" panose="020B0503020204020204" pitchFamily="34" charset="-122"/>
                <a:ea typeface="微软雅黑" panose="020B0503020204020204" pitchFamily="34" charset="-122"/>
              </a:rPr>
              <a:t>教材梳理 夯实基础</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sp>
        <p:nvSpPr>
          <p:cNvPr id="5" name="矩形 4"/>
          <p:cNvSpPr/>
          <p:nvPr/>
        </p:nvSpPr>
        <p:spPr>
          <a:xfrm>
            <a:off x="808794" y="643712"/>
            <a:ext cx="4346062" cy="523220"/>
          </a:xfrm>
          <a:prstGeom prst="rect">
            <a:avLst/>
          </a:prstGeom>
        </p:spPr>
        <p:txBody>
          <a:bodyPr wrap="none">
            <a:spAutoFit/>
          </a:bodyPr>
          <a:lstStyle/>
          <a:p>
            <a:r>
              <a:rPr lang="zh-CN" altLang="en-US" sz="2800" b="1" spc="150" dirty="0" smtClean="0">
                <a:solidFill>
                  <a:srgbClr val="1CB691"/>
                </a:solidFill>
                <a:latin typeface="微软雅黑" panose="020B0503020204020204" pitchFamily="34" charset="-122"/>
                <a:ea typeface="微软雅黑" panose="020B0503020204020204" pitchFamily="34" charset="-122"/>
              </a:rPr>
              <a:t>考点二　机械能及其转化</a:t>
            </a:r>
            <a:endParaRPr lang="zh-CN" altLang="en-US" sz="2800" b="1" spc="150" dirty="0">
              <a:solidFill>
                <a:srgbClr val="1CB691"/>
              </a:solidFill>
              <a:latin typeface="微软雅黑" panose="020B0503020204020204" pitchFamily="34" charset="-122"/>
              <a:ea typeface="微软雅黑" panose="020B0503020204020204" pitchFamily="34" charset="-122"/>
            </a:endParaRPr>
          </a:p>
        </p:txBody>
      </p:sp>
      <p:graphicFrame>
        <p:nvGraphicFramePr>
          <p:cNvPr id="6" name="表格 5"/>
          <p:cNvGraphicFramePr>
            <a:graphicFrameLocks noGrp="1"/>
          </p:cNvGraphicFramePr>
          <p:nvPr/>
        </p:nvGraphicFramePr>
        <p:xfrm>
          <a:off x="831771" y="1429530"/>
          <a:ext cx="10978475" cy="4768560"/>
        </p:xfrm>
        <a:graphic>
          <a:graphicData uri="http://schemas.openxmlformats.org/drawingml/2006/table">
            <a:tbl>
              <a:tblPr/>
              <a:tblGrid>
                <a:gridCol w="714380"/>
                <a:gridCol w="785818"/>
                <a:gridCol w="785818"/>
                <a:gridCol w="8692459"/>
              </a:tblGrid>
              <a:tr h="460763">
                <a:tc rowSpan="4">
                  <a:txBody>
                    <a:bodyPr/>
                    <a:lstStyle/>
                    <a:p>
                      <a:pPr algn="ctr">
                        <a:lnSpc>
                          <a:spcPct val="150000"/>
                        </a:lnSpc>
                        <a:spcAft>
                          <a:spcPts val="0"/>
                        </a:spcAft>
                      </a:pPr>
                      <a:r>
                        <a:rPr lang="zh-CN" altLang="en-US" sz="2800" b="1" kern="1200" spc="150">
                          <a:solidFill>
                            <a:schemeClr val="tx1"/>
                          </a:solidFill>
                          <a:latin typeface="微软雅黑" panose="020B0503020204020204" pitchFamily="34" charset="-122"/>
                          <a:ea typeface="微软雅黑" panose="020B0503020204020204" pitchFamily="34" charset="-122"/>
                          <a:cs typeface="+mn-cs"/>
                        </a:rPr>
                        <a:t>机</a:t>
                      </a:r>
                      <a:endParaRPr lang="zh-CN" altLang="en-US" sz="2800" b="1" kern="1200" spc="150">
                        <a:solidFill>
                          <a:schemeClr val="tx1"/>
                        </a:solidFill>
                        <a:latin typeface="微软雅黑" panose="020B0503020204020204" pitchFamily="34" charset="-122"/>
                        <a:ea typeface="微软雅黑" panose="020B0503020204020204" pitchFamily="34" charset="-122"/>
                        <a:cs typeface="+mn-cs"/>
                      </a:endParaRPr>
                    </a:p>
                    <a:p>
                      <a:pPr algn="ctr">
                        <a:lnSpc>
                          <a:spcPct val="150000"/>
                        </a:lnSpc>
                        <a:spcAft>
                          <a:spcPts val="0"/>
                        </a:spcAft>
                      </a:pPr>
                      <a:r>
                        <a:rPr lang="zh-CN" altLang="en-US" sz="2800" b="1" kern="1200" spc="150">
                          <a:solidFill>
                            <a:schemeClr val="tx1"/>
                          </a:solidFill>
                          <a:latin typeface="微软雅黑" panose="020B0503020204020204" pitchFamily="34" charset="-122"/>
                          <a:ea typeface="微软雅黑" panose="020B0503020204020204" pitchFamily="34" charset="-122"/>
                          <a:cs typeface="+mn-cs"/>
                        </a:rPr>
                        <a:t>械</a:t>
                      </a:r>
                      <a:endParaRPr lang="zh-CN" altLang="en-US" sz="2800" b="1" kern="1200" spc="150">
                        <a:solidFill>
                          <a:schemeClr val="tx1"/>
                        </a:solidFill>
                        <a:latin typeface="微软雅黑" panose="020B0503020204020204" pitchFamily="34" charset="-122"/>
                        <a:ea typeface="微软雅黑" panose="020B0503020204020204" pitchFamily="34" charset="-122"/>
                        <a:cs typeface="+mn-cs"/>
                      </a:endParaRPr>
                    </a:p>
                    <a:p>
                      <a:pPr algn="ctr">
                        <a:lnSpc>
                          <a:spcPct val="150000"/>
                        </a:lnSpc>
                        <a:spcAft>
                          <a:spcPts val="0"/>
                        </a:spcAft>
                      </a:pPr>
                      <a:r>
                        <a:rPr lang="zh-CN" altLang="en-US" sz="2800" b="1" kern="1200" spc="150">
                          <a:solidFill>
                            <a:schemeClr val="tx1"/>
                          </a:solidFill>
                          <a:latin typeface="微软雅黑" panose="020B0503020204020204" pitchFamily="34" charset="-122"/>
                          <a:ea typeface="微软雅黑" panose="020B0503020204020204" pitchFamily="34" charset="-122"/>
                          <a:cs typeface="+mn-cs"/>
                        </a:rPr>
                        <a:t>能</a:t>
                      </a:r>
                      <a:endParaRPr lang="zh-CN" altLang="en-US" sz="2800" b="1" kern="1200" spc="150">
                        <a:solidFill>
                          <a:schemeClr val="tx1"/>
                        </a:solidFill>
                        <a:latin typeface="微软雅黑" panose="020B0503020204020204" pitchFamily="34" charset="-122"/>
                        <a:ea typeface="微软雅黑" panose="020B0503020204020204" pitchFamily="34" charset="-122"/>
                        <a:cs typeface="+mn-cs"/>
                      </a:endParaRPr>
                    </a:p>
                  </a:txBody>
                  <a:tcPr marL="72000" marR="72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rowSpan="2">
                  <a:txBody>
                    <a:bodyPr/>
                    <a:lstStyle/>
                    <a:p>
                      <a:pPr algn="ctr">
                        <a:lnSpc>
                          <a:spcPct val="150000"/>
                        </a:lnSpc>
                        <a:spcAft>
                          <a:spcPts val="0"/>
                        </a:spcAft>
                      </a:pPr>
                      <a:r>
                        <a:rPr lang="zh-CN" altLang="en-US" sz="2800" b="0" kern="1200" spc="150" smtClean="0">
                          <a:solidFill>
                            <a:schemeClr val="tx1"/>
                          </a:solidFill>
                          <a:latin typeface="微软雅黑" panose="020B0503020204020204" pitchFamily="34" charset="-122"/>
                          <a:ea typeface="微软雅黑" panose="020B0503020204020204" pitchFamily="34" charset="-122"/>
                          <a:cs typeface="+mn-cs"/>
                        </a:rPr>
                        <a:t>动能</a:t>
                      </a:r>
                      <a:endParaRPr lang="zh-CN" altLang="en-US" sz="2800" b="0" kern="1200" spc="150">
                        <a:solidFill>
                          <a:schemeClr val="tx1"/>
                        </a:solidFill>
                        <a:latin typeface="微软雅黑" panose="020B0503020204020204" pitchFamily="34" charset="-122"/>
                        <a:ea typeface="微软雅黑" panose="020B0503020204020204" pitchFamily="34" charset="-122"/>
                        <a:cs typeface="+mn-cs"/>
                      </a:endParaRPr>
                    </a:p>
                  </a:txBody>
                  <a:tcPr marL="72000" marR="72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gridSpan="2">
                  <a:txBody>
                    <a:bodyPr/>
                    <a:lstStyle/>
                    <a:p>
                      <a:pPr>
                        <a:lnSpc>
                          <a:spcPct val="150000"/>
                        </a:lnSpc>
                        <a:spcAft>
                          <a:spcPts val="0"/>
                        </a:spcAft>
                      </a:pPr>
                      <a:r>
                        <a:rPr lang="zh-CN" altLang="en-US" sz="2800" b="1" kern="1200" spc="150">
                          <a:solidFill>
                            <a:srgbClr val="1CB691"/>
                          </a:solidFill>
                          <a:latin typeface="微软雅黑" panose="020B0503020204020204" pitchFamily="34" charset="-122"/>
                          <a:ea typeface="微软雅黑" panose="020B0503020204020204" pitchFamily="34" charset="-122"/>
                          <a:cs typeface="+mn-cs"/>
                        </a:rPr>
                        <a:t>　</a:t>
                      </a:r>
                      <a:r>
                        <a:rPr lang="zh-CN" altLang="en-US" sz="2400" b="0" kern="1200" spc="150">
                          <a:solidFill>
                            <a:schemeClr val="tx1"/>
                          </a:solidFill>
                          <a:latin typeface="微软雅黑" panose="020B0503020204020204" pitchFamily="34" charset="-122"/>
                          <a:ea typeface="微软雅黑" panose="020B0503020204020204" pitchFamily="34" charset="-122"/>
                          <a:cs typeface="+mn-cs"/>
                        </a:rPr>
                        <a:t>定义：物体</a:t>
                      </a:r>
                      <a:r>
                        <a:rPr lang="zh-CN" altLang="en-US" sz="2400" b="0" kern="1200" spc="150" smtClean="0">
                          <a:solidFill>
                            <a:schemeClr val="tx1"/>
                          </a:solidFill>
                          <a:latin typeface="微软雅黑" panose="020B0503020204020204" pitchFamily="34" charset="-122"/>
                          <a:ea typeface="微软雅黑" panose="020B0503020204020204" pitchFamily="34" charset="-122"/>
                          <a:cs typeface="+mn-cs"/>
                        </a:rPr>
                        <a:t>由于</a:t>
                      </a:r>
                      <a:r>
                        <a:rPr lang="zh-CN" altLang="en-US" sz="2400" u="sng" kern="10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sz="2400" b="0" kern="1200" spc="150" smtClean="0">
                          <a:solidFill>
                            <a:schemeClr val="tx1"/>
                          </a:solidFill>
                          <a:latin typeface="微软雅黑" panose="020B0503020204020204" pitchFamily="34" charset="-122"/>
                          <a:ea typeface="微软雅黑" panose="020B0503020204020204" pitchFamily="34" charset="-122"/>
                          <a:cs typeface="+mn-cs"/>
                        </a:rPr>
                        <a:t>而</a:t>
                      </a:r>
                      <a:r>
                        <a:rPr lang="zh-CN" altLang="en-US" sz="2400" b="0" kern="1200" spc="150">
                          <a:solidFill>
                            <a:schemeClr val="tx1"/>
                          </a:solidFill>
                          <a:latin typeface="微软雅黑" panose="020B0503020204020204" pitchFamily="34" charset="-122"/>
                          <a:ea typeface="微软雅黑" panose="020B0503020204020204" pitchFamily="34" charset="-122"/>
                          <a:cs typeface="+mn-cs"/>
                        </a:rPr>
                        <a:t>具有的能</a:t>
                      </a:r>
                      <a:r>
                        <a:rPr lang="en-US" altLang="en-US" sz="2400" b="0" kern="1200" spc="150">
                          <a:solidFill>
                            <a:schemeClr val="tx1"/>
                          </a:solidFill>
                          <a:latin typeface="微软雅黑" panose="020B0503020204020204" pitchFamily="34" charset="-122"/>
                          <a:ea typeface="微软雅黑" panose="020B0503020204020204" pitchFamily="34" charset="-122"/>
                          <a:cs typeface="+mn-cs"/>
                        </a:rPr>
                        <a:t> </a:t>
                      </a:r>
                      <a:endParaRPr lang="zh-CN" altLang="en-US" sz="2400" b="0" kern="1200" spc="150">
                        <a:solidFill>
                          <a:schemeClr val="tx1"/>
                        </a:solidFill>
                        <a:latin typeface="微软雅黑" panose="020B0503020204020204" pitchFamily="34" charset="-122"/>
                        <a:ea typeface="微软雅黑" panose="020B0503020204020204" pitchFamily="34" charset="-122"/>
                        <a:cs typeface="+mn-cs"/>
                      </a:endParaRPr>
                    </a:p>
                  </a:txBody>
                  <a:tcPr marL="72000" marR="72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hMerge="1">
                  <a:tcPr/>
                </a:tc>
              </a:tr>
              <a:tr h="667968">
                <a:tc vMerge="1">
                  <a:tcPr/>
                </a:tc>
                <a:tc vMerge="1">
                  <a:tcPr/>
                </a:tc>
                <a:tc gridSpan="2">
                  <a:txBody>
                    <a:bodyPr/>
                    <a:lstStyle/>
                    <a:p>
                      <a:pP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　影响因素：</a:t>
                      </a:r>
                      <a:r>
                        <a:rPr lang="zh-CN" sz="2400" u="sng" kern="10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和</a:t>
                      </a:r>
                      <a:r>
                        <a:rPr lang="zh-CN" sz="2400" u="sng" kern="10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　质量相同的物体，运动速度越大，它的动能越大；运动速度相同的物体，质量越大，它的动能越大（常通过使物体从斜面上同一高度由静止下滑、使单摆摆角</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θ</a:t>
                      </a: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相同来控制速度不变）</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hMerge="1">
                  <a:tcPr/>
                </a:tc>
              </a:tr>
              <a:tr h="591525">
                <a:tc vMerge="1">
                  <a:tcPr/>
                </a:tc>
                <a:tc rowSpan="2">
                  <a:txBody>
                    <a:bodyPr/>
                    <a:lstStyle/>
                    <a:p>
                      <a:pPr algn="ctr">
                        <a:lnSpc>
                          <a:spcPct val="150000"/>
                        </a:lnSpc>
                        <a:spcAft>
                          <a:spcPts val="0"/>
                        </a:spcAft>
                      </a:pPr>
                      <a:r>
                        <a:rPr lang="zh-CN" sz="2400" kern="100" smtClean="0">
                          <a:solidFill>
                            <a:schemeClr val="tx1"/>
                          </a:solidFill>
                          <a:latin typeface="微软雅黑" panose="020B0503020204020204" pitchFamily="34" charset="-122"/>
                          <a:ea typeface="微软雅黑" panose="020B0503020204020204" pitchFamily="34" charset="-122"/>
                          <a:cs typeface="Times New Roman" panose="02020603050405020304"/>
                        </a:rPr>
                        <a:t>势能</a:t>
                      </a:r>
                      <a:endParaRPr lang="zh-CN" sz="2400" kern="100">
                        <a:solidFill>
                          <a:schemeClr val="tx1"/>
                        </a:solidFill>
                        <a:latin typeface="微软雅黑" panose="020B0503020204020204" pitchFamily="34" charset="-122"/>
                        <a:ea typeface="微软雅黑" panose="020B0503020204020204" pitchFamily="34" charset="-122"/>
                        <a:cs typeface="Times New Roman" panose="02020603050405020304"/>
                      </a:endParaRPr>
                    </a:p>
                  </a:txBody>
                  <a:tcPr marL="72000" marR="72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rowSpan="2">
                  <a:txBody>
                    <a:bodyPr/>
                    <a:lstStyle/>
                    <a:p>
                      <a:pPr algn="ctr">
                        <a:lnSpc>
                          <a:spcPct val="150000"/>
                        </a:lnSpc>
                        <a:spcAft>
                          <a:spcPts val="0"/>
                        </a:spcAft>
                      </a:pPr>
                      <a:r>
                        <a:rPr lang="zh-CN"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重力势能</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　定义：物体由于受到重力并处在一定高度而具有的能</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285752">
                <a:tc vMerge="1">
                  <a:tcPr/>
                </a:tc>
                <a:tc vMerge="1">
                  <a:tcPr/>
                </a:tc>
                <a:tc vMerge="1">
                  <a:tcPr/>
                </a:tc>
                <a:tc>
                  <a:txBody>
                    <a:bodyPr/>
                    <a:lstStyle/>
                    <a:p>
                      <a:pPr>
                        <a:lnSpc>
                          <a:spcPct val="150000"/>
                        </a:lnSpc>
                        <a:spcAft>
                          <a:spcPts val="0"/>
                        </a:spcAft>
                      </a:pP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　影响因素：</a:t>
                      </a:r>
                      <a:r>
                        <a:rPr lang="zh-CN" sz="2400" u="sng" kern="100" dirty="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和</a:t>
                      </a:r>
                      <a:r>
                        <a:rPr lang="zh-CN" sz="2400" u="sng" kern="100" dirty="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　物体的质量越大，位置越高，它具有的重力势能就越大</a:t>
                      </a:r>
                      <a:r>
                        <a:rPr lang="en-US"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bl>
          </a:graphicData>
        </a:graphic>
      </p:graphicFrame>
      <p:sp>
        <p:nvSpPr>
          <p:cNvPr id="183297" name="Rectangle 1"/>
          <p:cNvSpPr>
            <a:spLocks noChangeArrowheads="1"/>
          </p:cNvSpPr>
          <p:nvPr/>
        </p:nvSpPr>
        <p:spPr bwMode="auto">
          <a:xfrm>
            <a:off x="0" y="0"/>
            <a:ext cx="12190413" cy="45720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endParaRPr kumimoji="0" lang="zh-CN" alt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7" name="文本框 1"/>
          <p:cNvSpPr txBox="1">
            <a:spLocks noChangeArrowheads="1"/>
          </p:cNvSpPr>
          <p:nvPr/>
        </p:nvSpPr>
        <p:spPr bwMode="auto">
          <a:xfrm>
            <a:off x="5595140" y="1429530"/>
            <a:ext cx="688256"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运动</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8" name="文本框 1"/>
          <p:cNvSpPr txBox="1">
            <a:spLocks noChangeArrowheads="1"/>
          </p:cNvSpPr>
          <p:nvPr/>
        </p:nvSpPr>
        <p:spPr bwMode="auto">
          <a:xfrm>
            <a:off x="4666446" y="2072472"/>
            <a:ext cx="688256"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质量</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9" name="文本框 1"/>
          <p:cNvSpPr txBox="1">
            <a:spLocks noChangeArrowheads="1"/>
          </p:cNvSpPr>
          <p:nvPr/>
        </p:nvSpPr>
        <p:spPr bwMode="auto">
          <a:xfrm>
            <a:off x="6952462" y="2072472"/>
            <a:ext cx="688256"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速度</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10" name="文本框 1"/>
          <p:cNvSpPr txBox="1">
            <a:spLocks noChangeArrowheads="1"/>
          </p:cNvSpPr>
          <p:nvPr/>
        </p:nvSpPr>
        <p:spPr bwMode="auto">
          <a:xfrm>
            <a:off x="5309388" y="4929992"/>
            <a:ext cx="688256"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质量</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11" name="文本框 1"/>
          <p:cNvSpPr txBox="1">
            <a:spLocks noChangeArrowheads="1"/>
          </p:cNvSpPr>
          <p:nvPr/>
        </p:nvSpPr>
        <p:spPr bwMode="auto">
          <a:xfrm>
            <a:off x="7095338" y="4929992"/>
            <a:ext cx="688256"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高度</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p:cNvSpPr txBox="1"/>
          <p:nvPr/>
        </p:nvSpPr>
        <p:spPr>
          <a:xfrm>
            <a:off x="4002" y="1929596"/>
            <a:ext cx="447609" cy="3143272"/>
          </a:xfrm>
          <a:prstGeom prst="rect">
            <a:avLst/>
          </a:prstGeom>
          <a:noFill/>
        </p:spPr>
        <p:txBody>
          <a:bodyPr vert="eaVert" wrap="square" lIns="72000" tIns="36000" rIns="36000" bIns="36000" rtlCol="0" anchor="ctr" anchorCtr="0">
            <a:spAutoFit/>
          </a:bodyPr>
          <a:lstStyle/>
          <a:p>
            <a:r>
              <a:rPr lang="zh-CN" altLang="en-US" sz="2200" spc="600" dirty="0" smtClean="0">
                <a:solidFill>
                  <a:schemeClr val="bg1"/>
                </a:solidFill>
                <a:latin typeface="微软雅黑" panose="020B0503020204020204" pitchFamily="34" charset="-122"/>
                <a:ea typeface="微软雅黑" panose="020B0503020204020204" pitchFamily="34" charset="-122"/>
              </a:rPr>
              <a:t>教材梳理 夯实基础</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graphicFrame>
        <p:nvGraphicFramePr>
          <p:cNvPr id="5" name="表格 4"/>
          <p:cNvGraphicFramePr>
            <a:graphicFrameLocks noGrp="1"/>
          </p:cNvGraphicFramePr>
          <p:nvPr/>
        </p:nvGraphicFramePr>
        <p:xfrm>
          <a:off x="1094546" y="572274"/>
          <a:ext cx="10406971" cy="6053336"/>
        </p:xfrm>
        <a:graphic>
          <a:graphicData uri="http://schemas.openxmlformats.org/drawingml/2006/table">
            <a:tbl>
              <a:tblPr/>
              <a:tblGrid>
                <a:gridCol w="1071570"/>
                <a:gridCol w="834279"/>
                <a:gridCol w="951671"/>
                <a:gridCol w="7549451"/>
              </a:tblGrid>
              <a:tr h="677245">
                <a:tc rowSpan="2">
                  <a:txBody>
                    <a:bodyPr/>
                    <a:lstStyle/>
                    <a:p>
                      <a:pPr algn="ctr">
                        <a:lnSpc>
                          <a:spcPct val="150000"/>
                        </a:lnSpc>
                        <a:spcAft>
                          <a:spcPts val="0"/>
                        </a:spcAft>
                      </a:pPr>
                      <a:r>
                        <a:rPr lang="zh-CN" sz="2400" b="1" kern="100" smtClean="0">
                          <a:solidFill>
                            <a:srgbClr val="000000"/>
                          </a:solidFill>
                          <a:latin typeface="微软雅黑" panose="020B0503020204020204" pitchFamily="34" charset="-122"/>
                          <a:ea typeface="微软雅黑" panose="020B0503020204020204" pitchFamily="34" charset="-122"/>
                          <a:cs typeface="Times New Roman" panose="02020603050405020304"/>
                        </a:rPr>
                        <a:t>机械能</a:t>
                      </a:r>
                      <a:endPar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72000" marB="72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rowSpan="2">
                  <a:txBody>
                    <a:bodyPr/>
                    <a:lstStyle/>
                    <a:p>
                      <a:pPr algn="ctr">
                        <a:lnSpc>
                          <a:spcPct val="150000"/>
                        </a:lnSpc>
                        <a:spcAft>
                          <a:spcPts val="0"/>
                        </a:spcAft>
                      </a:pPr>
                      <a:r>
                        <a:rPr lang="zh-CN"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势能</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72000" marB="72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rowSpan="2">
                  <a:txBody>
                    <a:bodyPr/>
                    <a:lstStyle/>
                    <a:p>
                      <a:pPr algn="ctr">
                        <a:lnSpc>
                          <a:spcPct val="150000"/>
                        </a:lnSpc>
                        <a:spcAft>
                          <a:spcPts val="0"/>
                        </a:spcAft>
                      </a:pPr>
                      <a:r>
                        <a:rPr lang="zh-CN"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弹性势能</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72000" marB="72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　定义：物体由于发生弹性形变而具有的能</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72000" marB="72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1354490">
                <a:tc vMerge="1">
                  <a:tcPr/>
                </a:tc>
                <a:tc vMerge="1">
                  <a:tcPr/>
                </a:tc>
                <a:tc vMerge="1">
                  <a:tcPr/>
                </a:tc>
                <a:tc>
                  <a:txBody>
                    <a:bodyPr/>
                    <a:lstStyle/>
                    <a:p>
                      <a:pP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　影响因素：物体的材料和</a:t>
                      </a:r>
                      <a:r>
                        <a:rPr lang="zh-CN" sz="2400" u="sng" kern="10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en-US" altLang="zh-CN" sz="2400" u="sng" kern="10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sz="2400" u="sng" kern="10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程度。</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　物体的弹性形变程度越大，它具有的弹性势能就越大</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72000" marB="72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1667646">
                <a:tc rowSpan="2">
                  <a:txBody>
                    <a:bodyPr/>
                    <a:lstStyle/>
                    <a:p>
                      <a:pPr algn="ctr">
                        <a:lnSpc>
                          <a:spcPct val="150000"/>
                        </a:lnSpc>
                        <a:spcAft>
                          <a:spcPts val="0"/>
                        </a:spcAft>
                      </a:pPr>
                      <a:r>
                        <a:rPr lang="zh-CN" sz="2400" b="1" kern="100" smtClean="0">
                          <a:solidFill>
                            <a:srgbClr val="000000"/>
                          </a:solidFill>
                          <a:latin typeface="微软雅黑" panose="020B0503020204020204" pitchFamily="34" charset="-122"/>
                          <a:ea typeface="微软雅黑" panose="020B0503020204020204" pitchFamily="34" charset="-122"/>
                          <a:cs typeface="Times New Roman" panose="02020603050405020304"/>
                        </a:rPr>
                        <a:t>机械能的相互转化</a:t>
                      </a:r>
                      <a:endPar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72000" marB="72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gridSpan="3">
                  <a:txBody>
                    <a:bodyPr/>
                    <a:lstStyle/>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72000" marB="72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hMerge="1">
                  <a:tcPr/>
                </a:tc>
                <a:tc hMerge="1">
                  <a:tcPr/>
                </a:tc>
              </a:tr>
              <a:tr h="1293360">
                <a:tc vMerge="1">
                  <a:tcPr/>
                </a:tc>
                <a:tc gridSpan="3">
                  <a:txBody>
                    <a:bodyPr/>
                    <a:lstStyle/>
                    <a:p>
                      <a:pPr>
                        <a:lnSpc>
                          <a:spcPct val="150000"/>
                        </a:lnSpc>
                        <a:spcAft>
                          <a:spcPts val="0"/>
                        </a:spcAft>
                      </a:pP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　物体的动能和势能是可以相互</a:t>
                      </a:r>
                      <a:r>
                        <a:rPr lang="zh-CN" sz="2400" u="sng" kern="100" dirty="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的；有摩擦阻力时，</a:t>
                      </a: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在</a:t>
                      </a:r>
                      <a:r>
                        <a:rPr lang="zh-CN"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动能</a:t>
                      </a:r>
                      <a:endParaRPr lang="en-US" altLang="zh-CN"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和</a:t>
                      </a: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势能的相互转化中，机械能会</a:t>
                      </a:r>
                      <a:r>
                        <a:rPr lang="zh-CN" sz="2400" u="sng" kern="100" dirty="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，如图甲、乙所示。</a:t>
                      </a:r>
                      <a:r>
                        <a:rPr lang="en-US"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　如图丙所示，卫星由远地点向近地点运动时，</a:t>
                      </a:r>
                      <a:r>
                        <a:rPr lang="zh-CN" sz="2400" u="sng" kern="100" dirty="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sz="2400" u="sng" kern="10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en-US" altLang="zh-CN" sz="2400" u="sng" kern="10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sz="2400" u="sng" kern="100" dirty="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减少</a:t>
                      </a:r>
                      <a:r>
                        <a:rPr lang="zh-CN"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a:t>
                      </a:r>
                      <a:endParaRPr lang="en-US" altLang="zh-CN"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sz="2400" u="sng" kern="100" dirty="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增大，由于没有空气阻力，机械能</a:t>
                      </a:r>
                      <a:r>
                        <a:rPr lang="zh-CN" sz="2400" u="sng" kern="100" dirty="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en-US" sz="2400" u="sng" kern="100" dirty="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endPar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72000" marB="72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hMerge="1">
                  <a:tcPr/>
                </a:tc>
                <a:tc hMerge="1">
                  <a:tcPr/>
                </a:tc>
              </a:tr>
            </a:tbl>
          </a:graphicData>
        </a:graphic>
      </p:graphicFrame>
      <p:pic>
        <p:nvPicPr>
          <p:cNvPr id="182273" name="7ER348.eps"/>
          <p:cNvPicPr>
            <a:picLocks noChangeAspect="1" noChangeArrowheads="1"/>
          </p:cNvPicPr>
          <p:nvPr/>
        </p:nvPicPr>
        <p:blipFill>
          <a:blip r:embed="rId1">
            <a:clrChange>
              <a:clrFrom>
                <a:srgbClr val="FFFFFF"/>
              </a:clrFrom>
              <a:clrTo>
                <a:srgbClr val="FFFFFF">
                  <a:alpha val="0"/>
                </a:srgbClr>
              </a:clrTo>
            </a:clrChange>
          </a:blip>
          <a:srcRect/>
          <a:stretch>
            <a:fillRect/>
          </a:stretch>
        </p:blipFill>
        <p:spPr bwMode="auto">
          <a:xfrm>
            <a:off x="3737752" y="2858290"/>
            <a:ext cx="3929090" cy="1425437"/>
          </a:xfrm>
          <a:prstGeom prst="rect">
            <a:avLst/>
          </a:prstGeom>
          <a:noFill/>
        </p:spPr>
      </p:pic>
      <p:sp>
        <p:nvSpPr>
          <p:cNvPr id="182274" name="Rectangle 2"/>
          <p:cNvSpPr>
            <a:spLocks noChangeArrowheads="1"/>
          </p:cNvSpPr>
          <p:nvPr/>
        </p:nvSpPr>
        <p:spPr bwMode="auto">
          <a:xfrm>
            <a:off x="0" y="0"/>
            <a:ext cx="12190413" cy="45720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endParaRPr kumimoji="0" lang="zh-CN" alt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6" name="文本框 1"/>
          <p:cNvSpPr txBox="1">
            <a:spLocks noChangeArrowheads="1"/>
          </p:cNvSpPr>
          <p:nvPr/>
        </p:nvSpPr>
        <p:spPr bwMode="auto">
          <a:xfrm>
            <a:off x="8024032" y="1286654"/>
            <a:ext cx="1303809"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弹性形变</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7" name="文本框 1"/>
          <p:cNvSpPr txBox="1">
            <a:spLocks noChangeArrowheads="1"/>
          </p:cNvSpPr>
          <p:nvPr/>
        </p:nvSpPr>
        <p:spPr bwMode="auto">
          <a:xfrm>
            <a:off x="6738148" y="4215612"/>
            <a:ext cx="688256"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转化</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8" name="文本框 1"/>
          <p:cNvSpPr txBox="1">
            <a:spLocks noChangeArrowheads="1"/>
          </p:cNvSpPr>
          <p:nvPr/>
        </p:nvSpPr>
        <p:spPr bwMode="auto">
          <a:xfrm>
            <a:off x="6738148" y="4797193"/>
            <a:ext cx="688256"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减少</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9" name="文本框 1"/>
          <p:cNvSpPr txBox="1">
            <a:spLocks noChangeArrowheads="1"/>
          </p:cNvSpPr>
          <p:nvPr/>
        </p:nvSpPr>
        <p:spPr bwMode="auto">
          <a:xfrm>
            <a:off x="9024164" y="5287182"/>
            <a:ext cx="1303809"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重力势能</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10" name="文本框 1"/>
          <p:cNvSpPr txBox="1">
            <a:spLocks noChangeArrowheads="1"/>
          </p:cNvSpPr>
          <p:nvPr/>
        </p:nvSpPr>
        <p:spPr bwMode="auto">
          <a:xfrm>
            <a:off x="2523306" y="5858686"/>
            <a:ext cx="688256"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动能</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11" name="文本框 1"/>
          <p:cNvSpPr txBox="1">
            <a:spLocks noChangeArrowheads="1"/>
          </p:cNvSpPr>
          <p:nvPr/>
        </p:nvSpPr>
        <p:spPr bwMode="auto">
          <a:xfrm>
            <a:off x="8381222" y="5930124"/>
            <a:ext cx="688256"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不变</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5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fade">
                                      <p:cBhvr>
                                        <p:cTn id="3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P spid="11" grpId="0"/>
    </p:bldLst>
  </p:timing>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自定义设计方案">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8058</Words>
  <Application>WPS 演示</Application>
  <PresentationFormat>自定义</PresentationFormat>
  <Paragraphs>675</Paragraphs>
  <Slides>47</Slides>
  <Notes>31</Notes>
  <HiddenSlides>0</HiddenSlides>
  <MMClips>0</MMClips>
  <ScaleCrop>false</ScaleCrop>
  <HeadingPairs>
    <vt:vector size="8" baseType="variant">
      <vt:variant>
        <vt:lpstr>已用的字体</vt:lpstr>
      </vt:variant>
      <vt:variant>
        <vt:i4>12</vt:i4>
      </vt:variant>
      <vt:variant>
        <vt:lpstr>主题</vt:lpstr>
      </vt:variant>
      <vt:variant>
        <vt:i4>1</vt:i4>
      </vt:variant>
      <vt:variant>
        <vt:lpstr>嵌入 OLE 服务器</vt:lpstr>
      </vt:variant>
      <vt:variant>
        <vt:i4>11</vt:i4>
      </vt:variant>
      <vt:variant>
        <vt:lpstr>幻灯片标题</vt:lpstr>
      </vt:variant>
      <vt:variant>
        <vt:i4>47</vt:i4>
      </vt:variant>
    </vt:vector>
  </HeadingPairs>
  <TitlesOfParts>
    <vt:vector size="71" baseType="lpstr">
      <vt:lpstr>Arial</vt:lpstr>
      <vt:lpstr>宋体</vt:lpstr>
      <vt:lpstr>Wingdings</vt:lpstr>
      <vt:lpstr>微软雅黑</vt:lpstr>
      <vt:lpstr>Times New Roman</vt:lpstr>
      <vt:lpstr>Arial Unicode MS</vt:lpstr>
      <vt:lpstr>Calibri</vt:lpstr>
      <vt:lpstr>Times New Roman</vt:lpstr>
      <vt:lpstr>NEU-BZ-S92</vt:lpstr>
      <vt:lpstr>Segoe Print</vt:lpstr>
      <vt:lpstr>方正书宋_GBK</vt:lpstr>
      <vt:lpstr>Wingdings</vt:lpstr>
      <vt:lpstr>自定义设计方案</vt:lpstr>
      <vt:lpstr>Word.Document.12</vt:lpstr>
      <vt:lpstr>Word.Document.12</vt:lpstr>
      <vt:lpstr>Word.Document.12</vt:lpstr>
      <vt:lpstr>Word.Document.12</vt:lpstr>
      <vt:lpstr>Word.Document.12</vt:lpstr>
      <vt:lpstr>Word.Document.12</vt:lpstr>
      <vt:lpstr>Word.Document.12</vt:lpstr>
      <vt:lpstr>Word.Document.12</vt:lpstr>
      <vt:lpstr>Word.Document.12</vt:lpstr>
      <vt:lpstr>Word.Document.12</vt:lpstr>
      <vt:lpstr>Word.Document.12</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2020-08-14T09:43:00Z</dcterms:created>
  <dcterms:modified xsi:type="dcterms:W3CDTF">2021-02-05T01:46:02Z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2052-11.1.0.10314</vt:lpwstr>
  </property>
</Properties>
</file>