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-168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image" Target="../media/image14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image" Target="../media/image6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2020/2/8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slide" Target="slide7.xml"/><Relationship Id="rId7" Type="http://schemas.openxmlformats.org/officeDocument/2006/relationships/package" Target="../embeddings/Microsoft_Word___6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6.bin"/><Relationship Id="rId11" Type="http://schemas.openxmlformats.org/officeDocument/2006/relationships/image" Target="../media/image7.emf"/><Relationship Id="rId5" Type="http://schemas.openxmlformats.org/officeDocument/2006/relationships/slide" Target="slide14.xml"/><Relationship Id="rId10" Type="http://schemas.openxmlformats.org/officeDocument/2006/relationships/package" Target="../embeddings/Microsoft_Word___7.docx"/><Relationship Id="rId4" Type="http://schemas.openxmlformats.org/officeDocument/2006/relationships/slide" Target="slide11.xml"/><Relationship Id="rId9" Type="http://schemas.openxmlformats.org/officeDocument/2006/relationships/oleObject" Target="../embeddings/oleObject7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emf"/><Relationship Id="rId3" Type="http://schemas.openxmlformats.org/officeDocument/2006/relationships/slide" Target="slide7.xml"/><Relationship Id="rId7" Type="http://schemas.openxmlformats.org/officeDocument/2006/relationships/package" Target="../embeddings/Microsoft_Word___8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8.bin"/><Relationship Id="rId5" Type="http://schemas.openxmlformats.org/officeDocument/2006/relationships/slide" Target="slide14.xml"/><Relationship Id="rId4" Type="http://schemas.openxmlformats.org/officeDocument/2006/relationships/slide" Target="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7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4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3" Type="http://schemas.openxmlformats.org/officeDocument/2006/relationships/slide" Target="slide7.xml"/><Relationship Id="rId7" Type="http://schemas.openxmlformats.org/officeDocument/2006/relationships/package" Target="../embeddings/Microsoft_Word___9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9.bin"/><Relationship Id="rId5" Type="http://schemas.openxmlformats.org/officeDocument/2006/relationships/slide" Target="slide14.xml"/><Relationship Id="rId4" Type="http://schemas.openxmlformats.org/officeDocument/2006/relationships/slide" Target="slide1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emf"/><Relationship Id="rId3" Type="http://schemas.openxmlformats.org/officeDocument/2006/relationships/slide" Target="slide7.xml"/><Relationship Id="rId7" Type="http://schemas.openxmlformats.org/officeDocument/2006/relationships/package" Target="../embeddings/Microsoft_Word___10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10.bin"/><Relationship Id="rId5" Type="http://schemas.openxmlformats.org/officeDocument/2006/relationships/slide" Target="slide14.xml"/><Relationship Id="rId4" Type="http://schemas.openxmlformats.org/officeDocument/2006/relationships/slide" Target="slide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7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4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emf"/><Relationship Id="rId3" Type="http://schemas.openxmlformats.org/officeDocument/2006/relationships/slide" Target="slide7.xml"/><Relationship Id="rId7" Type="http://schemas.openxmlformats.org/officeDocument/2006/relationships/package" Target="../embeddings/Microsoft_Word___11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11.bin"/><Relationship Id="rId5" Type="http://schemas.openxmlformats.org/officeDocument/2006/relationships/slide" Target="slide14.xml"/><Relationship Id="rId4" Type="http://schemas.openxmlformats.org/officeDocument/2006/relationships/slide" Target="slide1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emf"/><Relationship Id="rId3" Type="http://schemas.openxmlformats.org/officeDocument/2006/relationships/slide" Target="slide7.xml"/><Relationship Id="rId7" Type="http://schemas.openxmlformats.org/officeDocument/2006/relationships/package" Target="../embeddings/Microsoft_Word___12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12.bin"/><Relationship Id="rId5" Type="http://schemas.openxmlformats.org/officeDocument/2006/relationships/slide" Target="slide14.xml"/><Relationship Id="rId4" Type="http://schemas.openxmlformats.org/officeDocument/2006/relationships/slide" Target="slide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18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13.emf"/><Relationship Id="rId5" Type="http://schemas.openxmlformats.org/officeDocument/2006/relationships/package" Target="../embeddings/Microsoft_Word___13.docx"/><Relationship Id="rId4" Type="http://schemas.openxmlformats.org/officeDocument/2006/relationships/oleObject" Target="../embeddings/oleObject13.bin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.docx"/><Relationship Id="rId3" Type="http://schemas.openxmlformats.org/officeDocument/2006/relationships/slide" Target="slide2.xml"/><Relationship Id="rId7" Type="http://schemas.openxmlformats.org/officeDocument/2006/relationships/oleObject" Target="../embeddings/oleObject1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slide" Target="slide6.xml"/><Relationship Id="rId5" Type="http://schemas.openxmlformats.org/officeDocument/2006/relationships/slide" Target="slide5.xml"/><Relationship Id="rId4" Type="http://schemas.openxmlformats.org/officeDocument/2006/relationships/slide" Target="slide3.xml"/><Relationship Id="rId9" Type="http://schemas.openxmlformats.org/officeDocument/2006/relationships/image" Target="../media/image1.emf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5.docx"/><Relationship Id="rId3" Type="http://schemas.openxmlformats.org/officeDocument/2006/relationships/slide" Target="slide18.xml"/><Relationship Id="rId7" Type="http://schemas.openxmlformats.org/officeDocument/2006/relationships/oleObject" Target="../embeddings/oleObject15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14.emf"/><Relationship Id="rId5" Type="http://schemas.openxmlformats.org/officeDocument/2006/relationships/package" Target="../embeddings/Microsoft_Word___14.docx"/><Relationship Id="rId4" Type="http://schemas.openxmlformats.org/officeDocument/2006/relationships/oleObject" Target="../embeddings/oleObject14.bin"/><Relationship Id="rId9" Type="http://schemas.openxmlformats.org/officeDocument/2006/relationships/image" Target="../media/image15.em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18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16.emf"/><Relationship Id="rId5" Type="http://schemas.openxmlformats.org/officeDocument/2006/relationships/package" Target="../embeddings/Microsoft_Word___16.docx"/><Relationship Id="rId4" Type="http://schemas.openxmlformats.org/officeDocument/2006/relationships/oleObject" Target="../embeddings/oleObject16.bin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17.emf"/><Relationship Id="rId5" Type="http://schemas.openxmlformats.org/officeDocument/2006/relationships/package" Target="../embeddings/Microsoft_Word___17.docx"/><Relationship Id="rId4" Type="http://schemas.openxmlformats.org/officeDocument/2006/relationships/oleObject" Target="../embeddings/oleObject17.bin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18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18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2.docx"/><Relationship Id="rId3" Type="http://schemas.openxmlformats.org/officeDocument/2006/relationships/slide" Target="slide2.xml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6" Type="http://schemas.openxmlformats.org/officeDocument/2006/relationships/slide" Target="slide6.xml"/><Relationship Id="rId5" Type="http://schemas.openxmlformats.org/officeDocument/2006/relationships/slide" Target="slide5.xml"/><Relationship Id="rId4" Type="http://schemas.openxmlformats.org/officeDocument/2006/relationships/slide" Target="slide3.xml"/><Relationship Id="rId9" Type="http://schemas.openxmlformats.org/officeDocument/2006/relationships/image" Target="../media/image2.e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3.docx"/><Relationship Id="rId3" Type="http://schemas.openxmlformats.org/officeDocument/2006/relationships/slide" Target="slide2.xml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6" Type="http://schemas.openxmlformats.org/officeDocument/2006/relationships/slide" Target="slide6.xml"/><Relationship Id="rId5" Type="http://schemas.openxmlformats.org/officeDocument/2006/relationships/slide" Target="slide5.xml"/><Relationship Id="rId4" Type="http://schemas.openxmlformats.org/officeDocument/2006/relationships/slide" Target="slide3.xml"/><Relationship Id="rId9" Type="http://schemas.openxmlformats.org/officeDocument/2006/relationships/image" Target="../media/image3.e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4.docx"/><Relationship Id="rId3" Type="http://schemas.openxmlformats.org/officeDocument/2006/relationships/slide" Target="slide2.xml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6" Type="http://schemas.openxmlformats.org/officeDocument/2006/relationships/slide" Target="slide6.xml"/><Relationship Id="rId5" Type="http://schemas.openxmlformats.org/officeDocument/2006/relationships/slide" Target="slide5.xml"/><Relationship Id="rId4" Type="http://schemas.openxmlformats.org/officeDocument/2006/relationships/slide" Target="slide3.xml"/><Relationship Id="rId9" Type="http://schemas.openxmlformats.org/officeDocument/2006/relationships/image" Target="../media/image4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emf"/><Relationship Id="rId3" Type="http://schemas.openxmlformats.org/officeDocument/2006/relationships/slide" Target="slide7.xml"/><Relationship Id="rId7" Type="http://schemas.openxmlformats.org/officeDocument/2006/relationships/package" Target="../embeddings/Microsoft_Word___5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5.bin"/><Relationship Id="rId5" Type="http://schemas.openxmlformats.org/officeDocument/2006/relationships/slide" Target="slide14.xml"/><Relationship Id="rId4" Type="http://schemas.openxmlformats.org/officeDocument/2006/relationships/slide" Target="slide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7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7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574721" y="2059701"/>
            <a:ext cx="10515600" cy="1325563"/>
          </a:xfrm>
        </p:spPr>
        <p:txBody>
          <a:bodyPr>
            <a:normAutofit/>
          </a:bodyPr>
          <a:lstStyle/>
          <a:p>
            <a:r>
              <a:rPr lang="zh-CN" altLang="en-US" sz="5400" dirty="0" smtClean="0">
                <a:solidFill>
                  <a:schemeClr val="accent6"/>
                </a:solidFill>
              </a:rPr>
              <a:t>第一</a:t>
            </a:r>
            <a:r>
              <a:rPr lang="zh-CN" altLang="en-US" sz="5400" dirty="0">
                <a:solidFill>
                  <a:schemeClr val="accent6"/>
                </a:solidFill>
              </a:rPr>
              <a:t>节　欧姆定律</a:t>
            </a:r>
            <a:endParaRPr lang="zh-CN" altLang="zh-CN" sz="5400" dirty="0">
              <a:solidFill>
                <a:schemeClr val="accent6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3682142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032000" y="1033023"/>
            <a:ext cx="8128000" cy="17145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对应练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1(2019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湖南衡阳中考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为定值电阻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R'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为滑动变阻器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闭合开关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将滑动变阻器的滑片从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端逐渐滑动到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表示数从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V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变化到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V,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表示数从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V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变化到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则电流表示数从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变化到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R=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Ω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3042657" y="2711559"/>
          <a:ext cx="6106686" cy="13542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43" name="文档" r:id="rId7" imgW="3839210" imgH="853440" progId="Word.Document.12">
                  <p:embed/>
                </p:oleObj>
              </mc:Choice>
              <mc:Fallback>
                <p:oleObj name="文档" r:id="rId7" imgW="3839210" imgH="853440" progId="Word.Document.12">
                  <p:embed/>
                  <p:pic>
                    <p:nvPicPr>
                      <p:cNvPr id="0" name="图片 1843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042657" y="2711559"/>
                        <a:ext cx="6106686" cy="13542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>
            <a:spLocks noChangeAspect="1"/>
          </p:cNvSpPr>
          <p:nvPr/>
        </p:nvSpPr>
        <p:spPr>
          <a:xfrm>
            <a:off x="2032000" y="4046081"/>
            <a:ext cx="8128000" cy="17145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</a:rPr>
              <a:t>R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为定值电阻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</a:rPr>
              <a:t>R'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为滑动变阻器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闭合开关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S,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将滑动变阻器的滑片从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端逐渐滑动到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电压表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V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测量电阻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</a:rPr>
              <a:t>R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的电压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,V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表示数从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V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变化到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6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V,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此时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</a:rPr>
              <a:t>R'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接入电路为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0,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</a:rPr>
              <a:t>R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此时两端电压即为电源电压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可得电源电压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</a:rPr>
              <a:t>U=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6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V,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滑动变阻器的滑片在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端时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电流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数为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0.2 A,</a:t>
            </a:r>
            <a:endParaRPr lang="zh-CN" altLang="en-US" sz="22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2135560" y="5714226"/>
          <a:ext cx="8128000" cy="9954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44" name="文档" r:id="rId10" imgW="3839210" imgH="471170" progId="Word.Document.12">
                  <p:embed/>
                </p:oleObj>
              </mc:Choice>
              <mc:Fallback>
                <p:oleObj name="文档" r:id="rId10" imgW="3839210" imgH="471170" progId="Word.Document.12">
                  <p:embed/>
                  <p:pic>
                    <p:nvPicPr>
                      <p:cNvPr id="0" name="图片 18439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135560" y="5714226"/>
                        <a:ext cx="8128000" cy="99540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/>
          <p:nvPr/>
        </p:nvSpPr>
        <p:spPr>
          <a:xfrm>
            <a:off x="3572145" y="2324743"/>
            <a:ext cx="5236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912699" y="2324743"/>
            <a:ext cx="5236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 bldLvl="0" animBg="1"/>
      <p:bldP spid="1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3682142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032000" y="1124744"/>
            <a:ext cx="206883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动态</a:t>
            </a: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电路</a:t>
            </a:r>
            <a:r>
              <a:rPr lang="zh-CN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</a:t>
            </a: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032000" y="1646843"/>
            <a:ext cx="8128000" cy="293243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2(2019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甘肃兰州中考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在如图所示的电路中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电源电压恒定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闭合开关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将滑动变阻器的滑片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向右移动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下列说法正确的是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电流表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的示数变大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电压表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的示数变小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电流表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的示数变小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电压表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的示数变大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电压表与电流表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的示数之比变大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电流表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的示数之差变大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7426089" y="2852936"/>
          <a:ext cx="3241911" cy="15114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4" name="文档" r:id="rId7" imgW="1859280" imgH="867410" progId="Word.Document.12">
                  <p:embed/>
                </p:oleObj>
              </mc:Choice>
              <mc:Fallback>
                <p:oleObj name="文档" r:id="rId7" imgW="1859280" imgH="867410" progId="Word.Document.12">
                  <p:embed/>
                  <p:pic>
                    <p:nvPicPr>
                      <p:cNvPr id="0" name="图片 1946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426089" y="2852936"/>
                        <a:ext cx="3241911" cy="15114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>
            <a:spLocks noChangeAspect="1"/>
          </p:cNvSpPr>
          <p:nvPr/>
        </p:nvSpPr>
        <p:spPr>
          <a:xfrm>
            <a:off x="2229419" y="2420888"/>
            <a:ext cx="38481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r>
              <a:rPr lang="en-US" altLang="zh-CN" sz="2200" smtClean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/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3682142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032000" y="1701069"/>
            <a:ext cx="8128000" cy="37439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由电路图可知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电压表测电源两端的电压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电流表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测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支路的电流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电流表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测干路电流。因电源电压恒定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滑片移动时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电压表的示数不变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因并联电路中各支路独立工作、互不影响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滑片移动时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通过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的电流不变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即电流表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的示数不变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将滑动变阻器的滑片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向右移动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接入电路中的电阻变小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通过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的电流变大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因并联电路中干路电流等于各支路电流之和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干路电流变大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即电流表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的示数变大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则电压表与电流表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的示数之比变小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由电流表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的示数之差等于通过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的电流可知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两电流表的示数之差变大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3682142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032000" y="1014276"/>
            <a:ext cx="8128000" cy="293243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对应练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(2019·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江苏扬州中考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电源电压保持不变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闭合后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调节滑动变阻器滑片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下列说法正确的是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滑片向左滑动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电流表示数增大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电压表示数减小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滑片向左滑动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电流表、电压表示数都增大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滑片向右滑动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电流表、电压表示数都增大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滑片向右滑动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电流表示数减小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电压表示数增大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8328248" y="2238412"/>
          <a:ext cx="2158213" cy="15376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8" name="文档" r:id="rId7" imgW="1242060" imgH="882650" progId="Word.Document.12">
                  <p:embed/>
                </p:oleObj>
              </mc:Choice>
              <mc:Fallback>
                <p:oleObj name="文档" r:id="rId7" imgW="1242060" imgH="882650" progId="Word.Document.12">
                  <p:embed/>
                  <p:pic>
                    <p:nvPicPr>
                      <p:cNvPr id="0" name="图片 2048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328248" y="2238412"/>
                        <a:ext cx="2158213" cy="15376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>
            <a:spLocks noChangeAspect="1"/>
          </p:cNvSpPr>
          <p:nvPr/>
        </p:nvSpPr>
        <p:spPr>
          <a:xfrm>
            <a:off x="7104112" y="1820623"/>
            <a:ext cx="368935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smtClean="0">
                <a:solidFill>
                  <a:srgbClr val="FF0000"/>
                </a:solidFill>
                <a:latin typeface="Times New Roman" panose="02020603050405020304" pitchFamily="18" charset="0"/>
              </a:rPr>
              <a:t>B </a:t>
            </a:r>
            <a:endParaRPr lang="zh-CN" altLang="en-US" sz="220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2032000" y="3908410"/>
            <a:ext cx="8128000" cy="293243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en-US" sz="220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20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由电路图可知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灯泡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与滑动变阻器串联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电压表测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两端的电压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电流表测电路中的电流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当滑片向左滑动时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变阻器接入电路中的电阻减小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电路的总电阻减小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电路中的电流增大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即电流表的示数增大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变阻器接入电路中的电阻减小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由串联电路的分压特点可知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变阻器两端的电压减小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灯泡两端的电压增大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即电压表的示数增大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同理可知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滑片向右滑动时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电流表、电压表的示数都减小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3682142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1991544" y="1532165"/>
            <a:ext cx="437388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电路</a:t>
            </a: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中电流、电压、电阻的</a:t>
            </a:r>
            <a:r>
              <a:rPr lang="zh-CN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关系</a:t>
            </a: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1991544" y="2030763"/>
            <a:ext cx="8128000" cy="333819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3(2019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湖北宜昌中考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用如图所示电路研究电流跟电压的关系。为了改变定值电阻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两端电压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设计了三种方案。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多节干电池串联接入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电池与滑动变阻器串联接入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电池先后与不同定值电阻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R'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串联接入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可行的方案是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仅有甲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B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仅有乙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仅有甲、乙两种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甲、乙、丙都可行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6600056" y="3260357"/>
          <a:ext cx="4902200" cy="1808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6" name="文档" r:id="rId7" imgW="2322830" imgH="856615" progId="Word.Document.12">
                  <p:embed/>
                </p:oleObj>
              </mc:Choice>
              <mc:Fallback>
                <p:oleObj name="文档" r:id="rId7" imgW="2322830" imgH="856615" progId="Word.Document.12">
                  <p:embed/>
                  <p:pic>
                    <p:nvPicPr>
                      <p:cNvPr id="0" name="图片 205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600056" y="3260357"/>
                        <a:ext cx="4902200" cy="1808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矩形 11"/>
          <p:cNvSpPr>
            <a:spLocks noChangeAspect="1"/>
          </p:cNvSpPr>
          <p:nvPr/>
        </p:nvSpPr>
        <p:spPr>
          <a:xfrm>
            <a:off x="4114190" y="4052445"/>
            <a:ext cx="38481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smtClean="0">
                <a:solidFill>
                  <a:srgbClr val="FF0000"/>
                </a:solidFill>
                <a:latin typeface="Times New Roman" panose="02020603050405020304" pitchFamily="18" charset="0"/>
              </a:rPr>
              <a:t>D </a:t>
            </a:r>
            <a:endParaRPr lang="zh-CN" altLang="en-US" sz="2200"/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3682142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2032000" y="4965795"/>
            <a:ext cx="8128000" cy="90297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方法归纳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研究电流跟电压的关系时应采用控制变量法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即控制电阻的阻值不变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改变电阻两端的电压测出通过的电流。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032000" y="1677266"/>
            <a:ext cx="8128000" cy="3338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20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研究电流跟电压的关系时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应控制电阻的阻值不变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改变电阻两端的电压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多节干电池串联接入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改变干电池串联的节数时电源的电压发生变化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两端的电压发生变化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方法可行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电池与滑动变阻器串联接入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移动滑动变阻器滑片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改变接入电路中的电阻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从而改变电路中的电流和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两端的电压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方法可行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电池先后与不同定值电阻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R'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串联接入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定值电阻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R'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的阻值不同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分得的电压不同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定值电阻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两端的电压不同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方法可行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综上可知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甲、乙、丙三种方案均可行。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3682142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6312024" y="2496764"/>
            <a:ext cx="38481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smtClean="0">
                <a:solidFill>
                  <a:srgbClr val="FF0000"/>
                </a:solidFill>
                <a:latin typeface="Times New Roman" panose="02020603050405020304" pitchFamily="18" charset="0"/>
              </a:rPr>
              <a:t>D </a:t>
            </a:r>
            <a:endParaRPr lang="zh-CN" altLang="en-US" sz="220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991544" y="1052736"/>
            <a:ext cx="8128000" cy="455422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对应练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通过电阻的电流与电阻的大小关系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我们一般需要先预设一个电压值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实验中保持电阻两端电压为预设值不变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现采用如图所示电路进行探究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器材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学生电源、滑动变阻器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 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 A)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、电流表、电压表、开关、三个定值电阻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 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Ω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Ω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及导线若干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下列说法正确的是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若实验电压设置为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V,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电源电压可设定的范围可以为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~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V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若电源电压恒为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V,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要获得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组实验数据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电压预设范围可以为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~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V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若电源电压恒为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V,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电压预设值为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V,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要获得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组实验数据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要更换最大阻值为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Ω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的滑动变阻器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电压预设值越大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在获得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组实验数据过程中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滑动变阻器阻值调节范围越大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2360998" y="5301466"/>
          <a:ext cx="7389091" cy="14429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2" name="文档" r:id="rId7" imgW="3839210" imgH="751205" progId="Word.Document.12">
                  <p:embed/>
                </p:oleObj>
              </mc:Choice>
              <mc:Fallback>
                <p:oleObj name="文档" r:id="rId7" imgW="3839210" imgH="751205" progId="Word.Document.12">
                  <p:embed/>
                  <p:pic>
                    <p:nvPicPr>
                      <p:cNvPr id="0" name="图片 2150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360998" y="5301466"/>
                        <a:ext cx="7389091" cy="144296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3682142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1991544" y="1268760"/>
          <a:ext cx="8128000" cy="5101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03" name="文档" r:id="rId7" imgW="3839210" imgH="2409190" progId="Word.Document.12">
                  <p:embed/>
                </p:oleObj>
              </mc:Choice>
              <mc:Fallback>
                <p:oleObj name="文档" r:id="rId7" imgW="3839210" imgH="2409190" progId="Word.Document.12">
                  <p:embed/>
                  <p:pic>
                    <p:nvPicPr>
                      <p:cNvPr id="0" name="图片 29699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991544" y="1268760"/>
                        <a:ext cx="8128000" cy="5101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实验点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032000" y="2276872"/>
            <a:ext cx="402463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</a:t>
            </a: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电流、电阻、电压的</a:t>
            </a:r>
            <a:r>
              <a:rPr lang="zh-CN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关系</a:t>
            </a: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032000" y="2768721"/>
            <a:ext cx="8128000" cy="90297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考查方向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实验方法、实物图的连接、电路连接前的要求、电路故障分析、实验评估。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实验点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2130425" y="1124744"/>
          <a:ext cx="8129588" cy="553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6" name="文档" r:id="rId5" imgW="3953510" imgH="2693035" progId="Word.Document.12">
                  <p:embed/>
                </p:oleObj>
              </mc:Choice>
              <mc:Fallback>
                <p:oleObj name="文档" r:id="rId5" imgW="3953510" imgH="2693035" progId="Word.Document.12">
                  <p:embed/>
                  <p:pic>
                    <p:nvPicPr>
                      <p:cNvPr id="0" name="图片 2253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130425" y="1124744"/>
                        <a:ext cx="8129588" cy="5530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2130425" y="5861614"/>
            <a:ext cx="8128000" cy="90297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注意事项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注意在探究电流与电阻的关系时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一定注意更换电阻后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需要移动滑动变阻器的滑片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保证电阻两端的电压不变。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" name="圆角矩形 16">
            <a:hlinkClick r:id="rId5" action="ppaction://hlinksldjump"/>
          </p:cNvPr>
          <p:cNvSpPr/>
          <p:nvPr/>
        </p:nvSpPr>
        <p:spPr>
          <a:xfrm>
            <a:off x="3685645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8" name="圆角矩形 17">
            <a:hlinkClick r:id="rId6" action="ppaction://hlinksldjump"/>
          </p:cNvPr>
          <p:cNvSpPr/>
          <p:nvPr/>
        </p:nvSpPr>
        <p:spPr>
          <a:xfrm>
            <a:off x="4642459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412776"/>
            <a:ext cx="325628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电流与电压和电阻的</a:t>
            </a:r>
            <a:r>
              <a:rPr lang="zh-CN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关系</a:t>
            </a:r>
            <a:endParaRPr lang="zh-CN" altLang="en-US" sz="2200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032000" y="1911374"/>
          <a:ext cx="8128000" cy="47505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文档" r:id="rId8" imgW="3948430" imgH="2307590" progId="Word.Document.12">
                  <p:embed/>
                </p:oleObj>
              </mc:Choice>
              <mc:Fallback>
                <p:oleObj name="文档" r:id="rId8" imgW="3948430" imgH="2307590" progId="Word.Document.12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032000" y="1911374"/>
                        <a:ext cx="8128000" cy="475059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3431704" y="4972341"/>
            <a:ext cx="5236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538886" y="5723594"/>
            <a:ext cx="5236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825742" y="4972341"/>
            <a:ext cx="5236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507266" y="5723594"/>
            <a:ext cx="5236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实验点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1124744"/>
            <a:ext cx="8128000" cy="130873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正中黑简体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(2019·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广西桂林中考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飞在做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探究电流与电压、电阻的关系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准备了以下器材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两节新的干电池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电流表、电压表、滑动变阻器、定值电阻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 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,10 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,15 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,20 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、开关、导线若干。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199456" y="2564904"/>
          <a:ext cx="6106686" cy="23395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64" name="文档" r:id="rId5" imgW="3839210" imgH="1471930" progId="Word.Document.12">
                  <p:embed/>
                </p:oleObj>
              </mc:Choice>
              <mc:Fallback>
                <p:oleObj name="文档" r:id="rId5" imgW="3839210" imgH="1471930" progId="Word.Document.12">
                  <p:embed/>
                  <p:pic>
                    <p:nvPicPr>
                      <p:cNvPr id="0" name="图片 2355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199456" y="2564904"/>
                        <a:ext cx="6106686" cy="233959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4943872" y="2557620"/>
          <a:ext cx="6717355" cy="25290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65" name="文档" r:id="rId8" imgW="3839210" imgH="1446530" progId="Word.Document.12">
                  <p:embed/>
                </p:oleObj>
              </mc:Choice>
              <mc:Fallback>
                <p:oleObj name="文档" r:id="rId8" imgW="3839210" imgH="1446530" progId="Word.Document.12">
                  <p:embed/>
                  <p:pic>
                    <p:nvPicPr>
                      <p:cNvPr id="0" name="图片 23560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943872" y="2557620"/>
                        <a:ext cx="6717355" cy="252908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实验点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1708603"/>
            <a:ext cx="8128000" cy="374396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在按电路图连接实物时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开关必须处于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断开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状态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在实物图中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滑动变阻器的滑片要移到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最左端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最右端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最左端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是小飞连接好的实验电路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闭合开关后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他发现移动滑片的过程中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电流表的示数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不变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电压表的示数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不变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均选填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小冲在一旁观察后指出小飞没有按照电路图正确连接实物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请你在实物图上对连接错误的一根导线打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并用笔补画一根线代替导线将电路连接正确。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278572" y="1815814"/>
            <a:ext cx="5236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61500" y="2211010"/>
            <a:ext cx="813911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16728" y="3420748"/>
            <a:ext cx="5236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303281" y="3412007"/>
            <a:ext cx="5236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实验点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1484784"/>
            <a:ext cx="192405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如图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033457" y="1984839"/>
          <a:ext cx="8128000" cy="25187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84" name="文档" r:id="rId5" imgW="3839210" imgH="1189990" progId="Word.Document.12">
                  <p:embed/>
                </p:oleObj>
              </mc:Choice>
              <mc:Fallback>
                <p:oleObj name="文档" r:id="rId5" imgW="3839210" imgH="1189990" progId="Word.Document.12">
                  <p:embed/>
                  <p:pic>
                    <p:nvPicPr>
                      <p:cNvPr id="0" name="图片 2458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033457" y="1984839"/>
                        <a:ext cx="8128000" cy="251877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实验点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1508657"/>
            <a:ext cx="8128000" cy="130873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问题解决后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他们接入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Ω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的电阻进行实验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并得出下表中的数据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对数据进行分析后得出实验结论是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当电阻一定时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电流与电压成正比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019036" y="2876809"/>
          <a:ext cx="8128000" cy="13552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8" name="文档" r:id="rId5" imgW="3895090" imgH="650875" progId="Word.Document.12">
                  <p:embed/>
                </p:oleObj>
              </mc:Choice>
              <mc:Fallback>
                <p:oleObj name="文档" r:id="rId5" imgW="3895090" imgH="650875" progId="Word.Document.12">
                  <p:embed/>
                  <p:pic>
                    <p:nvPicPr>
                      <p:cNvPr id="0" name="图片 2560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019036" y="2876809"/>
                        <a:ext cx="8128000" cy="135521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2032000" y="3812913"/>
            <a:ext cx="8128000" cy="130873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接下来他们分别接入其他电阻再次对电流与电阻关系进行探究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并作出了如图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所示图象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请你通过图象中所给信息计算出实验过程中滑动变阻器两端的电压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U=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V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978651" y="2014702"/>
            <a:ext cx="2789028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37834" y="2428275"/>
            <a:ext cx="1203563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168008" y="4692626"/>
            <a:ext cx="24719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实验点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032000" y="1340768"/>
            <a:ext cx="8128000" cy="496189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在按电路图连接实物时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为了保护电路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开关必须处于断开状态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滑动变阻器的滑片要处于阻值最大处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即要移到最左端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由题图可知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滑动变阻器与电压表串联后再与电阻并联在一起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根据电压表的特点可知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通过滑动变阻器的电流为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当移动滑动变阻器器时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电压表测量的是电阻两端的电压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也是电源电压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保持不变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电流也保持不变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故电流表、电压表示数都不变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定值电阻与滑动变阻器应串联在电路中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电压表应测量定值电阻两端的电压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故电路的错误之处和改进方法如答案图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接入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Ω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的电阻进行实验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根据实验数据可知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在电阻一定时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电压越大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电流越大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电流与电压成正比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;(5)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由图可知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该图象为反比例函数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当电流为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电阻为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则电压为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U=IR=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Ω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滑动变阻器两端的电压应为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实验点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032000" y="1340768"/>
            <a:ext cx="8128000" cy="21209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拓展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(6)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在探究电流与电阻的关系实验中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保持电阻两端电压为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V,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Ω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的电阻更换为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Ω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的电阻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闭合开关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应将滑动变阻器的滑片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左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端移动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使电压表示数为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V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(7)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连好电路后闭合开关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发现电流表无示数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电压表指针有明显偏转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原因可能是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定值电阻断路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032000" y="3464426"/>
            <a:ext cx="8128000" cy="293243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20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(6)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探究电流与电阻的实验中应控制电压不变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应保持电阻两端的电压不变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根据串联电路电压的规律可知应增大滑动变阻器分得的电压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由分压原理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应增大滑动变阻器连入电路中的电阻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所以滑片应向左端移动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使电压表的示数为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V;(7)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闭合开关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移动滑动变阻器的滑片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电流表无示数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说明电路存在断路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电压表的指针有明显的偏转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说明电压表与电源两极相连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电压表并联电路之外电路不存在断路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则与电压表并联的电阻断路。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133281" y="2230176"/>
            <a:ext cx="24719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615551" y="2230176"/>
            <a:ext cx="24719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131731" y="3048907"/>
            <a:ext cx="173176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圆角矩形 15">
            <a:hlinkClick r:id="rId5" action="ppaction://hlinksldjump"/>
          </p:cNvPr>
          <p:cNvSpPr/>
          <p:nvPr/>
        </p:nvSpPr>
        <p:spPr>
          <a:xfrm>
            <a:off x="3685645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" name="圆角矩形 16">
            <a:hlinkClick r:id="rId6" action="ppaction://hlinksldjump"/>
          </p:cNvPr>
          <p:cNvSpPr/>
          <p:nvPr/>
        </p:nvSpPr>
        <p:spPr>
          <a:xfrm>
            <a:off x="4642459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124744"/>
            <a:ext cx="130048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欧姆定律</a:t>
            </a:r>
            <a:endParaRPr lang="zh-CN" altLang="en-US" sz="2200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1997075" y="1608138"/>
          <a:ext cx="8131175" cy="6423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4" name="文档" r:id="rId8" imgW="3953510" imgH="3130550" progId="Word.Document.12">
                  <p:embed/>
                </p:oleObj>
              </mc:Choice>
              <mc:Fallback>
                <p:oleObj name="文档" r:id="rId8" imgW="3953510" imgH="3130550" progId="Word.Document.12">
                  <p:embed/>
                  <p:pic>
                    <p:nvPicPr>
                      <p:cNvPr id="0" name="图片 4100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997075" y="1608138"/>
                        <a:ext cx="8131175" cy="6423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6558492" y="2472114"/>
            <a:ext cx="5236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099554" y="2460073"/>
            <a:ext cx="5236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747124" y="3573016"/>
            <a:ext cx="5236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811205" y="4005064"/>
            <a:ext cx="5236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755350" y="4767526"/>
            <a:ext cx="5236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739922" y="5223885"/>
            <a:ext cx="5236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圆角矩形 15">
            <a:hlinkClick r:id="rId5" action="ppaction://hlinksldjump"/>
          </p:cNvPr>
          <p:cNvSpPr/>
          <p:nvPr/>
        </p:nvSpPr>
        <p:spPr>
          <a:xfrm>
            <a:off x="3685645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" name="圆角矩形 16">
            <a:hlinkClick r:id="rId6" action="ppaction://hlinksldjump"/>
          </p:cNvPr>
          <p:cNvSpPr/>
          <p:nvPr/>
        </p:nvSpPr>
        <p:spPr>
          <a:xfrm>
            <a:off x="4642459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032000" y="2168094"/>
          <a:ext cx="8128000" cy="2775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8" name="文档" r:id="rId8" imgW="3948430" imgH="1350010" progId="Word.Document.12">
                  <p:embed/>
                </p:oleObj>
              </mc:Choice>
              <mc:Fallback>
                <p:oleObj name="文档" r:id="rId8" imgW="3948430" imgH="1350010" progId="Word.Document.12">
                  <p:embed/>
                  <p:pic>
                    <p:nvPicPr>
                      <p:cNvPr id="0" name="图片 512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032000" y="2168094"/>
                        <a:ext cx="8128000" cy="2775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圆角矩形 15">
            <a:hlinkClick r:id="rId5" action="ppaction://hlinksldjump"/>
          </p:cNvPr>
          <p:cNvSpPr/>
          <p:nvPr/>
        </p:nvSpPr>
        <p:spPr>
          <a:xfrm>
            <a:off x="3685645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" name="圆角矩形 16">
            <a:hlinkClick r:id="rId6" action="ppaction://hlinksldjump"/>
          </p:cNvPr>
          <p:cNvSpPr/>
          <p:nvPr/>
        </p:nvSpPr>
        <p:spPr>
          <a:xfrm>
            <a:off x="4642459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340768"/>
            <a:ext cx="185928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动态电路</a:t>
            </a:r>
            <a:r>
              <a:rPr lang="zh-CN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</a:t>
            </a:r>
            <a:endParaRPr lang="zh-CN" altLang="en-US" sz="2200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2009180" y="1839366"/>
          <a:ext cx="8128000" cy="41915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2" name="文档" r:id="rId8" imgW="3948430" imgH="2035810" progId="Word.Document.12">
                  <p:embed/>
                </p:oleObj>
              </mc:Choice>
              <mc:Fallback>
                <p:oleObj name="文档" r:id="rId8" imgW="3948430" imgH="2035810" progId="Word.Document.12">
                  <p:embed/>
                  <p:pic>
                    <p:nvPicPr>
                      <p:cNvPr id="0" name="图片 614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009180" y="1839366"/>
                        <a:ext cx="8128000" cy="419151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圆角矩形 9">
            <a:hlinkClick r:id="rId3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圆角矩形 15">
            <a:hlinkClick r:id="rId4" action="ppaction://hlinksldjump"/>
          </p:cNvPr>
          <p:cNvSpPr/>
          <p:nvPr/>
        </p:nvSpPr>
        <p:spPr>
          <a:xfrm>
            <a:off x="3685645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" name="圆角矩形 16">
            <a:hlinkClick r:id="rId5" action="ppaction://hlinksldjump"/>
          </p:cNvPr>
          <p:cNvSpPr/>
          <p:nvPr/>
        </p:nvSpPr>
        <p:spPr>
          <a:xfrm>
            <a:off x="4642459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628800"/>
            <a:ext cx="185928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内阻相关</a:t>
            </a:r>
            <a:r>
              <a:rPr lang="zh-CN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计算</a:t>
            </a:r>
            <a:endParaRPr lang="zh-CN" altLang="en-US" sz="22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032000" y="2204864"/>
            <a:ext cx="305435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见第二编专题三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3682142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032000" y="1196752"/>
            <a:ext cx="234823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欧姆定律</a:t>
            </a: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应用</a:t>
            </a: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zh-CN" altLang="en-US" sz="22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032000" y="1695350"/>
            <a:ext cx="8128000" cy="21209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1(2019·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云南昆明中考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如图甲所示的电路中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电源电压为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V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保持不变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,G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为灵敏电流计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其内电阻为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保持不变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为热敏电阻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其电阻与温度的关系如图乙所示。闭合开关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当热敏电阻所在的环境温度等于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电流计的示数是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mA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。则当电流计的示数是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mA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热敏电阻的阻值是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500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它所在的环境温度是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140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2639616" y="3780151"/>
          <a:ext cx="7389091" cy="20819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6" name="文档" r:id="rId7" imgW="3839210" imgH="1083310" progId="Word.Document.12">
                  <p:embed/>
                </p:oleObj>
              </mc:Choice>
              <mc:Fallback>
                <p:oleObj name="文档" r:id="rId7" imgW="3839210" imgH="1083310" progId="Word.Document.12">
                  <p:embed/>
                  <p:pic>
                    <p:nvPicPr>
                      <p:cNvPr id="0" name="图片 1741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639616" y="3780151"/>
                        <a:ext cx="7389091" cy="208190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/>
          <p:nvPr/>
        </p:nvSpPr>
        <p:spPr>
          <a:xfrm>
            <a:off x="4727848" y="3377774"/>
            <a:ext cx="5236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441091" y="3377774"/>
            <a:ext cx="5236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3682142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032000" y="2310467"/>
            <a:ext cx="8128000" cy="25266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由图象知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时热敏电阻的阻值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由串联电路特点及欧姆定律得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U=I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R+R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Ω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+R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解得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Ω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当电流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009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由串联电路特点及欧姆定律得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U=I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R'+R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009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R'+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解得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R'=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由图象知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此时热敏电阻的温度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3682142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032000" y="1708603"/>
            <a:ext cx="8128000" cy="374396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方法归纳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欧姆定律的应用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四个弄清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弄清电路的连接方式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弄清各电表分别测哪个元件的电学量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弄清滑动变阻器接入电路的部分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弄清题中的已知条件和提供的物理过程。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标记电路图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在图中标出已知量的符号、数据和未知量的符号。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电路分析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寻找已知量和未知量的关系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抓住电路中不变量和变化的量。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根据串、并联电路特点及欧姆定律列出方程求解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注意文字说明、公式、下标、单位。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2027</Words>
  <Application>Microsoft Office PowerPoint</Application>
  <PresentationFormat>自定义</PresentationFormat>
  <Paragraphs>125</Paragraphs>
  <Slides>25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7" baseType="lpstr">
      <vt:lpstr>Office 主题</vt:lpstr>
      <vt:lpstr>文档</vt:lpstr>
      <vt:lpstr>第一节　欧姆定律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第一节　欧姆定律</dc:title>
  <dc:creator>Administrator</dc:creator>
  <cp:lastModifiedBy>User</cp:lastModifiedBy>
  <cp:revision>3</cp:revision>
  <dcterms:created xsi:type="dcterms:W3CDTF">2019-11-26T04:16:00Z</dcterms:created>
  <dcterms:modified xsi:type="dcterms:W3CDTF">2020-02-08T01:06:17Z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2052-11.1.0.9209</vt:lpwstr>
  </property>
</Properties>
</file>