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2"/>
    <p:sldId id="410" r:id="rId3"/>
    <p:sldId id="412" r:id="rId4"/>
    <p:sldId id="411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2" r:id="rId15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546" y="-108"/>
      </p:cViewPr>
      <p:guideLst>
        <p:guide orient="horz" pos="2135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6.xml"/><Relationship Id="rId4" Type="http://schemas.openxmlformats.org/officeDocument/2006/relationships/image" Target="file:///C:\Documents%20and%20Settings\Administrator\&#26700;&#38754;\W&#27827;&#21271;&#29289;&#29702;&#38754;&#23545;&#38754;\EP94.TI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7.xml"/><Relationship Id="rId4" Type="http://schemas.openxmlformats.org/officeDocument/2006/relationships/image" Target="file:///C:\Documents%20and%20Settings\Administrator\&#26700;&#38754;\W&#27827;&#21271;&#29289;&#29702;&#38754;&#23545;&#38754;\EP95.TI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Relationship Id="rId4" Type="http://schemas.openxmlformats.org/officeDocument/2006/relationships/image" Target="file:///C:\Documents%20and%20Settings\Administrator\&#26700;&#38754;\W&#27827;&#21271;&#29289;&#29702;&#38754;&#23545;&#38754;\EP93.TI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 dirty="0">
                <a:solidFill>
                  <a:srgbClr val="0070C0"/>
                </a:solidFill>
              </a:rPr>
              <a:t>第十四讲  比热容 热值计算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576310" y="5654675"/>
            <a:ext cx="3218180" cy="800100"/>
          </a:xfrm>
        </p:spPr>
        <p:txBody>
          <a:bodyPr/>
          <a:lstStyle/>
          <a:p>
            <a:r>
              <a:rPr lang="zh-CN" altLang="en-US" sz="3200"/>
              <a:t>一轮系统复习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12470" y="862330"/>
            <a:ext cx="1019048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如图甲所示是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探究不同物质吸热升温的现象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实验装置，小华用两个相同的容器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图中用虚线框表示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分别装入质量相等的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两种液体，用相同的装置加热．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图片 -2147482351" descr="C:\Documents and Settings\Administrator\桌面\W河北物理面对面\EP94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8235950" y="2814955"/>
            <a:ext cx="3235325" cy="24771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文本框 7"/>
          <p:cNvSpPr txBox="1"/>
          <p:nvPr/>
        </p:nvSpPr>
        <p:spPr>
          <a:xfrm>
            <a:off x="709295" y="2430780"/>
            <a:ext cx="722566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sz="2400" b="0">
                <a:ea typeface="宋体" panose="02010600030101010101" pitchFamily="2" charset="-122"/>
              </a:rPr>
              <a:t>从实验效果考虑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本实验选择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___(</a:t>
            </a:r>
            <a:r>
              <a:rPr lang="zh-CN" sz="2400" b="0">
                <a:ea typeface="宋体" panose="02010600030101010101" pitchFamily="2" charset="-122"/>
              </a:rPr>
              <a:t>选填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0">
                <a:ea typeface="宋体" panose="02010600030101010101" pitchFamily="2" charset="-122"/>
              </a:rPr>
              <a:t>烧杯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0">
                <a:ea typeface="宋体" panose="02010600030101010101" pitchFamily="2" charset="-122"/>
              </a:rPr>
              <a:t>或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0">
                <a:ea typeface="宋体" panose="02010600030101010101" pitchFamily="2" charset="-122"/>
              </a:rPr>
              <a:t>易拉罐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 b="0">
                <a:ea typeface="宋体" panose="02010600030101010101" pitchFamily="2" charset="-122"/>
              </a:rPr>
              <a:t>作为盛放液体的容器较好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实验中使用玻璃棒的目的是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________________________</a:t>
            </a:r>
            <a:r>
              <a:rPr lang="zh-CN" sz="2400" b="0">
                <a:ea typeface="宋体" panose="02010600030101010101" pitchFamily="2" charset="-122"/>
              </a:rPr>
              <a:t>．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sz="2400" b="0">
                <a:ea typeface="宋体" panose="02010600030101010101" pitchFamily="2" charset="-122"/>
              </a:rPr>
              <a:t>两种液体吸收热量的多少可通过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____________(</a:t>
            </a:r>
            <a:r>
              <a:rPr lang="zh-CN" sz="2400" b="0">
                <a:ea typeface="宋体" panose="02010600030101010101" pitchFamily="2" charset="-122"/>
              </a:rPr>
              <a:t>选填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0">
                <a:ea typeface="宋体" panose="02010600030101010101" pitchFamily="2" charset="-122"/>
              </a:rPr>
              <a:t>液体升高的温度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0">
                <a:ea typeface="宋体" panose="02010600030101010101" pitchFamily="2" charset="-122"/>
              </a:rPr>
              <a:t>或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0">
                <a:ea typeface="宋体" panose="02010600030101010101" pitchFamily="2" charset="-122"/>
              </a:rPr>
              <a:t>加热时间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 b="0">
                <a:ea typeface="宋体" panose="02010600030101010101" pitchFamily="2" charset="-122"/>
              </a:rPr>
              <a:t>比较．
</a:t>
            </a:r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5140960" y="2519680"/>
            <a:ext cx="11899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易拉罐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035425" y="3633470"/>
            <a:ext cx="23672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使液体均匀受热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629910" y="4191635"/>
            <a:ext cx="15290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加热时间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07720" y="982345"/>
            <a:ext cx="726440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lang="zh-CN" sz="2400" b="0">
                <a:ea typeface="宋体" panose="02010600030101010101" pitchFamily="2" charset="-122"/>
              </a:rPr>
              <a:t>根据实验数据绘制的温度与时间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的关系图像如图乙所示，分析图像可知：质量相等的</a:t>
            </a:r>
            <a:r>
              <a:rPr lang="en-US" sz="2400" b="0" i="1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400" b="0">
                <a:ea typeface="宋体" panose="02010600030101010101" pitchFamily="2" charset="-122"/>
              </a:rPr>
              <a:t>和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sz="2400" b="0">
                <a:ea typeface="宋体" panose="02010600030101010101" pitchFamily="2" charset="-122"/>
              </a:rPr>
              <a:t>两种液体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在升高相同温度时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________(</a:t>
            </a:r>
            <a:r>
              <a:rPr lang="zh-CN" sz="2400" b="0">
                <a:ea typeface="宋体" panose="02010600030101010101" pitchFamily="2" charset="-122"/>
              </a:rPr>
              <a:t>选填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sz="2400" b="0">
                <a:ea typeface="宋体" panose="02010600030101010101" pitchFamily="2" charset="-122"/>
              </a:rPr>
              <a:t>或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en-US" sz="2400" b="0" i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”)</a:t>
            </a:r>
            <a:r>
              <a:rPr lang="zh-CN" sz="2400" b="0">
                <a:ea typeface="宋体" panose="02010600030101010101" pitchFamily="2" charset="-122"/>
              </a:rPr>
              <a:t>吸收的热量较多；质量相等的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sz="2400" b="0">
                <a:ea typeface="宋体" panose="02010600030101010101" pitchFamily="2" charset="-122"/>
              </a:rPr>
              <a:t>和</a:t>
            </a:r>
            <a:r>
              <a:rPr lang="en-US" sz="2400" b="0" i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400" b="0">
                <a:ea typeface="宋体" panose="02010600030101010101" pitchFamily="2" charset="-122"/>
              </a:rPr>
              <a:t>两种液体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在吸收相同热量时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________(</a:t>
            </a:r>
            <a:r>
              <a:rPr lang="zh-CN" sz="2400" b="0">
                <a:ea typeface="宋体" panose="02010600030101010101" pitchFamily="2" charset="-122"/>
              </a:rPr>
              <a:t>选填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sz="2400" b="0">
                <a:ea typeface="宋体" panose="02010600030101010101" pitchFamily="2" charset="-122"/>
              </a:rPr>
              <a:t>或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en-US" sz="2400" b="0" i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”)</a:t>
            </a:r>
            <a:r>
              <a:rPr lang="zh-CN" sz="2400" b="0">
                <a:ea typeface="宋体" panose="02010600030101010101" pitchFamily="2" charset="-122"/>
              </a:rPr>
              <a:t>升温较高．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(4)</a:t>
            </a:r>
            <a:r>
              <a:rPr lang="zh-CN" sz="2400" b="0">
                <a:ea typeface="宋体" panose="02010600030101010101" pitchFamily="2" charset="-122"/>
              </a:rPr>
              <a:t>冬天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小华想自制一个暖手袋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若只能从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sz="2400" b="0">
                <a:ea typeface="宋体" panose="02010600030101010101" pitchFamily="2" charset="-122"/>
              </a:rPr>
              <a:t>或</a:t>
            </a:r>
            <a:r>
              <a:rPr lang="en-US" sz="2400" b="0" i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400" b="0">
                <a:ea typeface="宋体" panose="02010600030101010101" pitchFamily="2" charset="-122"/>
              </a:rPr>
              <a:t>中选一种液体装入暖手袋中作为供热物质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则应选择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______(</a:t>
            </a:r>
            <a:r>
              <a:rPr lang="zh-CN" sz="2400" b="0">
                <a:ea typeface="宋体" panose="02010600030101010101" pitchFamily="2" charset="-122"/>
              </a:rPr>
              <a:t>选填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sz="2400" b="0">
                <a:ea typeface="宋体" panose="02010600030101010101" pitchFamily="2" charset="-122"/>
              </a:rPr>
              <a:t>或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en-US" sz="2400" b="0" i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”)</a:t>
            </a:r>
            <a:r>
              <a:rPr lang="zh-CN" sz="2400" b="0">
                <a:ea typeface="宋体" panose="02010600030101010101" pitchFamily="2" charset="-122"/>
              </a:rPr>
              <a:t>．
</a:t>
            </a:r>
            <a:endParaRPr lang="zh-CN" altLang="en-US" sz="2400"/>
          </a:p>
        </p:txBody>
      </p:sp>
      <p:sp>
        <p:nvSpPr>
          <p:cNvPr id="5" name="文本框 4"/>
          <p:cNvSpPr txBox="1"/>
          <p:nvPr/>
        </p:nvSpPr>
        <p:spPr>
          <a:xfrm>
            <a:off x="3641090" y="2214880"/>
            <a:ext cx="5702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36420" y="3307080"/>
            <a:ext cx="4603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34440" y="4937760"/>
            <a:ext cx="5702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8" name="图片 -2147482350" descr="C:\Documents and Settings\Administrator\桌面\W河北物理面对面\EP95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8300085" y="1607820"/>
            <a:ext cx="2921000" cy="279971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33120" y="548005"/>
            <a:ext cx="1025652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(5)</a:t>
            </a:r>
            <a:r>
              <a:rPr lang="zh-CN" sz="2400" b="0">
                <a:ea typeface="宋体" panose="02010600030101010101" pitchFamily="2" charset="-122"/>
              </a:rPr>
              <a:t>该实验是利用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________(</a:t>
            </a:r>
            <a:r>
              <a:rPr lang="zh-CN" sz="2400" b="0">
                <a:ea typeface="宋体" panose="02010600030101010101" pitchFamily="2" charset="-122"/>
              </a:rPr>
              <a:t>选填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0">
                <a:ea typeface="宋体" panose="02010600030101010101" pitchFamily="2" charset="-122"/>
              </a:rPr>
              <a:t>热传递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0">
                <a:ea typeface="宋体" panose="02010600030101010101" pitchFamily="2" charset="-122"/>
              </a:rPr>
              <a:t>或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0">
                <a:ea typeface="宋体" panose="02010600030101010101" pitchFamily="2" charset="-122"/>
              </a:rPr>
              <a:t>做功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 b="0">
                <a:ea typeface="宋体" panose="02010600030101010101" pitchFamily="2" charset="-122"/>
              </a:rPr>
              <a:t>的方式来改变液体的内能的．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(6)</a:t>
            </a:r>
            <a:r>
              <a:rPr lang="zh-CN" sz="2400" b="0">
                <a:ea typeface="宋体" panose="02010600030101010101" pitchFamily="2" charset="-122"/>
              </a:rPr>
              <a:t>若被加热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sz="2400" b="0">
                <a:ea typeface="宋体" panose="02010600030101010101" pitchFamily="2" charset="-122"/>
              </a:rPr>
              <a:t>液体的质量为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0.2 kg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则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  <a:r>
              <a:rPr lang="zh-CN" sz="2400" b="0">
                <a:ea typeface="宋体" panose="02010600030101010101" pitchFamily="2" charset="-122"/>
              </a:rPr>
              <a:t>～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5 min</a:t>
            </a:r>
            <a:r>
              <a:rPr lang="zh-CN" sz="2400" b="0">
                <a:ea typeface="宋体" panose="02010600030101010101" pitchFamily="2" charset="-122"/>
              </a:rPr>
              <a:t>内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它吸收的热量是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__J</a:t>
            </a:r>
            <a:r>
              <a:rPr lang="zh-CN" sz="2400" b="0">
                <a:ea typeface="宋体" panose="02010600030101010101" pitchFamily="2" charset="-122"/>
              </a:rPr>
              <a:t>．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[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sz="2400" b="0">
                <a:ea typeface="宋体" panose="02010600030101010101" pitchFamily="2" charset="-122"/>
              </a:rPr>
              <a:t>＝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4.2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en-US" sz="2400" b="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 J/(kg·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)]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(7)</a:t>
            </a:r>
            <a:r>
              <a:rPr lang="zh-CN" sz="2400">
                <a:ea typeface="宋体" panose="02010600030101010101" pitchFamily="2" charset="-122"/>
              </a:rPr>
              <a:t>若A是水，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根据图乙，可求出B的比热容是__________J/(kg·℃)．
</a:t>
            </a:r>
            <a:endParaRPr lang="zh-CN" sz="2400" b="0"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 b="0">
                <a:ea typeface="宋体" panose="02010600030101010101" pitchFamily="2" charset="-122"/>
              </a:rPr>
              <a:t>(8)</a:t>
            </a:r>
            <a:r>
              <a:rPr lang="zh-CN" sz="2400" b="0">
                <a:ea typeface="宋体" panose="02010600030101010101" pitchFamily="2" charset="-122"/>
              </a:rPr>
              <a:t>同班的小明同学认为用酒精灯这种加热方式误差比较大，请帮他提出一条改进措施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____________________________</a:t>
            </a:r>
            <a:r>
              <a:rPr lang="zh-CN" sz="2400" b="0">
                <a:ea typeface="宋体" panose="02010600030101010101" pitchFamily="2" charset="-122"/>
              </a:rPr>
              <a:t>．</a:t>
            </a:r>
          </a:p>
          <a:p>
            <a:pPr algn="l" fontAlgn="auto">
              <a:lnSpc>
                <a:spcPct val="150000"/>
              </a:lnSpc>
              <a:buClrTx/>
              <a:buSzTx/>
              <a:buNone/>
            </a:pPr>
            <a:r>
              <a:rPr lang="zh-CN" sz="2400">
                <a:ea typeface="宋体" panose="02010600030101010101" pitchFamily="2" charset="-122"/>
                <a:sym typeface="+mn-ea"/>
              </a:rPr>
              <a:t>(9)请举出生活中应用水的比热容较大的例子：_____________________．</a:t>
            </a:r>
            <a:endParaRPr lang="zh-CN" sz="2400"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82620" y="644525"/>
            <a:ext cx="11995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热传递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27125" y="2302510"/>
            <a:ext cx="14681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1.68×10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82620" y="4022725"/>
            <a:ext cx="24657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用电加热器加热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7214114" y="2763022"/>
            <a:ext cx="1289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2.1×10</a:t>
            </a:r>
            <a:r>
              <a:rPr lang="en-US" altLang="zh-CN" sz="24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7068185" y="4218305"/>
            <a:ext cx="3524885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</a:rPr>
              <a:t>  </a:t>
            </a:r>
            <a:r>
              <a:rPr lang="zh-CN" altLang="zh-CN" sz="2400" b="1">
                <a:solidFill>
                  <a:srgbClr val="FF0000"/>
                </a:solidFill>
              </a:rPr>
              <a:t>用水作暖气的传热介质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spect="1"/>
          </p:cNvSpPr>
          <p:nvPr/>
        </p:nvSpPr>
        <p:spPr>
          <a:xfrm>
            <a:off x="725805" y="663575"/>
            <a:ext cx="1073975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某太阳能热水器装有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kg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、初温为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的冷水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经过一天的太阳照射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水温升高到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 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则这些水吸收的热量等于完全燃烧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天然气所放出的热量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假如用功率为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kW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的电热水器产生同样多的热量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则通电的时间为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s[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已知水的比热容为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4.2×10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J/(  kg·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、天然气的热值为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4.2×10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J/m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844550" y="3413760"/>
          <a:ext cx="10107295" cy="2564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文档" r:id="rId4" imgW="3839210" imgH="1108075" progId="">
                  <p:embed/>
                </p:oleObj>
              </mc:Choice>
              <mc:Fallback>
                <p:oleObj name="文档" r:id="rId4" imgW="3839210" imgH="1108075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44550" y="3413760"/>
                        <a:ext cx="10107295" cy="25647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spect="1"/>
          </p:cNvSpPr>
          <p:nvPr/>
        </p:nvSpPr>
        <p:spPr>
          <a:xfrm>
            <a:off x="1019810" y="446405"/>
            <a:ext cx="1048639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某家庭用一个标有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“220 V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W”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的电热水器来烧水。该电热水器正常工作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min,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可将质量为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kg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、温度为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的水加热到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。水的比热容为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4.2×10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J/(  kg·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。求这段时间内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1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水吸收的热量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2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电热水器消耗的电能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3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电热水器的热效率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水吸收的热量与消耗的电能之比叫热效率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1256030" y="3861530"/>
          <a:ext cx="8128000" cy="2656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文档" r:id="rId4" imgW="3839210" imgH="1256030" progId="">
                  <p:embed/>
                </p:oleObj>
              </mc:Choice>
              <mc:Fallback>
                <p:oleObj name="文档" r:id="rId4" imgW="3839210" imgH="125603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256030" y="3861530"/>
                        <a:ext cx="8128000" cy="26566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New picture"/>
          <p:cNvPicPr/>
          <p:nvPr/>
        </p:nvPicPr>
        <p:blipFill>
          <a:blip r:embed="rId6"/>
          <a:stretch>
            <a:fillRect/>
          </a:stretch>
        </p:blipFill>
        <p:spPr>
          <a:xfrm>
            <a:off x="12001500" y="12014200"/>
            <a:ext cx="304800" cy="228600"/>
          </a:xfrm>
          <a:prstGeom prst="cube">
            <a:avLst/>
          </a:prstGeom>
        </p:spPr>
      </p:pic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518160" y="1139190"/>
            <a:ext cx="11155680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定义：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一定质量的某种物质，在温度升高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或降低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时吸收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或放出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的热量与它的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乘积之比，叫做这种物质的比热容．用符号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表示，单位是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，符号是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2. </a:t>
            </a:r>
            <a:r>
              <a:rPr lang="zh-CN" sz="2400">
                <a:ea typeface="黑体" panose="02010609060101010101" pitchFamily="49" charset="-122"/>
                <a:sym typeface="+mn-ea"/>
              </a:rPr>
              <a:t>理解：</a:t>
            </a:r>
            <a:r>
              <a:rPr lang="zh-CN" sz="2400">
                <a:ea typeface="宋体" panose="02010600030101010101" pitchFamily="2" charset="-122"/>
                <a:sym typeface="+mn-ea"/>
              </a:rPr>
              <a:t>比热容表示物质的吸、放热本领的大小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是反映物质自身性质的物理量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与物质的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、温度及吸、放热多少无关．不同的物质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比热容一般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；同一种物质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比热容大小与物态有关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例如水的比热容与冰的不同．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3. </a:t>
            </a:r>
            <a:r>
              <a:rPr lang="zh-CN" sz="2400">
                <a:ea typeface="黑体" panose="02010609060101010101" pitchFamily="49" charset="-122"/>
                <a:sym typeface="+mn-ea"/>
              </a:rPr>
              <a:t>水的比热容大的应用：</a:t>
            </a:r>
            <a:r>
              <a:rPr lang="zh-CN" sz="2400">
                <a:ea typeface="宋体" panose="02010600030101010101" pitchFamily="2" charset="-122"/>
                <a:sym typeface="+mn-ea"/>
              </a:rPr>
              <a:t>一是取暖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如暖气设备用热水供暖；二是冷却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如用水冷却汽车发动机；三是调节温度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如农民往秧田里灌水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在夜晚降温时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使秧苗的温度不至于下降过多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起到保护秧苗的作用．
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78510" y="1785620"/>
            <a:ext cx="8496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质量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07210" y="1785620"/>
            <a:ext cx="29152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升高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或降低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的温度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596880" y="1785620"/>
            <a:ext cx="5010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201545" y="2334260"/>
            <a:ext cx="24358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焦每千克摄氏度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042660" y="2319655"/>
            <a:ext cx="13582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J/(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kg·℃)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　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948180" y="3468370"/>
            <a:ext cx="8997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质量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94075" y="3453765"/>
            <a:ext cx="9194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体积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16965" y="4001770"/>
            <a:ext cx="8604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不同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7110" y="517525"/>
            <a:ext cx="36302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/>
              <a:t>考点</a:t>
            </a:r>
            <a:r>
              <a:rPr lang="en-US" altLang="zh-CN" sz="3200"/>
              <a:t>1   </a:t>
            </a:r>
            <a:r>
              <a:rPr lang="zh-CN" altLang="en-US" sz="3200"/>
              <a:t>比热容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97255" y="1263650"/>
            <a:ext cx="1129474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4. </a:t>
            </a:r>
            <a:r>
              <a:rPr lang="zh-CN" sz="2400">
                <a:ea typeface="黑体" panose="02010609060101010101" pitchFamily="49" charset="-122"/>
                <a:sym typeface="+mn-ea"/>
              </a:rPr>
              <a:t>利用比热容计算热量</a:t>
            </a:r>
          </a:p>
          <a:p>
            <a:pPr indent="0" fontAlgn="auto">
              <a:lnSpc>
                <a:spcPct val="150000"/>
              </a:lnSpc>
            </a:pPr>
            <a:endParaRPr lang="zh-CN" sz="2400" b="0">
              <a:ea typeface="黑体" panose="02010609060101010101" pitchFamily="49" charset="-122"/>
            </a:endParaRPr>
          </a:p>
          <a:p>
            <a:pPr indent="0" fontAlgn="auto">
              <a:lnSpc>
                <a:spcPct val="150000"/>
              </a:lnSpc>
            </a:pPr>
            <a:endParaRPr lang="zh-CN" sz="2400" b="0">
              <a:ea typeface="黑体" panose="02010609060101010101" pitchFamily="49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ea typeface="黑体" panose="02010609060101010101" pitchFamily="49" charset="-122"/>
              </a:rPr>
              <a:t>公式：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__________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；</a:t>
            </a:r>
          </a:p>
          <a:p>
            <a:pPr indent="0" fontAlgn="auto">
              <a:lnSpc>
                <a:spcPct val="150000"/>
              </a:lnSpc>
            </a:pP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>
                <a:ea typeface="黑体" panose="02010609060101010101" pitchFamily="49" charset="-122"/>
                <a:sym typeface="+mn-ea"/>
              </a:rPr>
              <a:t>注</a:t>
            </a:r>
            <a:r>
              <a:rPr lang="zh-CN" sz="2400">
                <a:ea typeface="宋体" panose="02010600030101010101" pitchFamily="2" charset="-122"/>
                <a:sym typeface="+mn-ea"/>
              </a:rPr>
              <a:t>：若物体温度上升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Δ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zh-CN" sz="2400">
                <a:ea typeface="宋体" panose="02010600030101010101" pitchFamily="2" charset="-122"/>
                <a:sym typeface="+mn-ea"/>
              </a:rPr>
              <a:t>表示末温减初温；若物体温度降低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则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Δ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t</a:t>
            </a:r>
            <a:r>
              <a:rPr lang="zh-CN" sz="2400">
                <a:ea typeface="宋体" panose="02010600030101010101" pitchFamily="2" charset="-122"/>
                <a:sym typeface="+mn-ea"/>
              </a:rPr>
              <a:t>表示初温减末温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912620" y="2993390"/>
            <a:ext cx="14192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＝</a:t>
            </a:r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cm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Δ</a:t>
            </a:r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32860" y="1886585"/>
            <a:ext cx="5398135" cy="2306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l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Q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，单位是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J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；</a:t>
            </a:r>
          </a:p>
          <a:p>
            <a:pPr indent="0" algn="l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c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表示表示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，单位是J/(kg·℃)；</a:t>
            </a:r>
          </a:p>
          <a:p>
            <a:pPr indent="0" algn="l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m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表示物体的质量，单位是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kg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；</a:t>
            </a:r>
          </a:p>
          <a:p>
            <a:pPr indent="0" algn="l" fontAlgn="auto">
              <a:lnSpc>
                <a:spcPct val="15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_________________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，单位是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℃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913630" y="2051050"/>
            <a:ext cx="8496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热量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363210" y="2621915"/>
            <a:ext cx="11195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比热容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02530" y="3733165"/>
            <a:ext cx="21863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温度的变化量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44" name="左大括号 43"/>
          <p:cNvSpPr/>
          <p:nvPr/>
        </p:nvSpPr>
        <p:spPr>
          <a:xfrm>
            <a:off x="3566795" y="2221230"/>
            <a:ext cx="280670" cy="1921510"/>
          </a:xfrm>
          <a:prstGeom prst="leftBrace">
            <a:avLst>
              <a:gd name="adj1" fmla="val 8333"/>
              <a:gd name="adj2" fmla="val 48377"/>
            </a:avLst>
          </a:prstGeom>
          <a:ln w="22225"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/>
            <a:endParaRPr lang="zh-CN" altLang="en-US" strike="noStrike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/>
          <p:cNvSpPr txBox="1"/>
          <p:nvPr/>
        </p:nvSpPr>
        <p:spPr>
          <a:xfrm>
            <a:off x="498475" y="1405890"/>
            <a:ext cx="1119505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zh-CN" sz="2400">
                <a:ea typeface="黑体" panose="02010609060101010101" pitchFamily="49" charset="-122"/>
              </a:rPr>
              <a:t>定义：</a:t>
            </a:r>
            <a:r>
              <a:rPr lang="zh-CN" sz="2400">
                <a:ea typeface="宋体" panose="02010600030101010101" pitchFamily="2" charset="-122"/>
              </a:rPr>
              <a:t>某种燃料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zh-CN" sz="2400">
                <a:ea typeface="宋体" panose="02010600030101010101" pitchFamily="2" charset="-122"/>
              </a:rPr>
              <a:t>放出的热量与其质量之比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叫做这种燃料的热值．用符号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表示．</a:t>
            </a: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2. </a:t>
            </a:r>
            <a:r>
              <a:rPr lang="zh-CN" sz="2400">
                <a:ea typeface="黑体" panose="02010609060101010101" pitchFamily="49" charset="-122"/>
                <a:sym typeface="+mn-ea"/>
              </a:rPr>
              <a:t>单位：</a:t>
            </a:r>
            <a:r>
              <a:rPr lang="zh-CN" sz="2400">
                <a:ea typeface="宋体" panose="02010600030101010101" pitchFamily="2" charset="-122"/>
                <a:sym typeface="+mn-ea"/>
              </a:rPr>
              <a:t>热值的单位是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__________________________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符号是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3. </a:t>
            </a:r>
            <a:r>
              <a:rPr lang="zh-CN" sz="2400">
                <a:ea typeface="黑体" panose="02010609060101010101" pitchFamily="49" charset="-122"/>
                <a:sym typeface="+mn-ea"/>
              </a:rPr>
              <a:t>特点：</a:t>
            </a:r>
            <a:r>
              <a:rPr lang="zh-CN" sz="2400">
                <a:ea typeface="宋体" panose="02010600030101010101" pitchFamily="2" charset="-122"/>
                <a:sym typeface="+mn-ea"/>
              </a:rPr>
              <a:t>与燃料的形状、体积、质量无关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只与燃料的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有关．
</a:t>
            </a:r>
            <a:endParaRPr lang="zh-CN" altLang="en-US" sz="2400"/>
          </a:p>
        </p:txBody>
      </p:sp>
      <p:sp>
        <p:nvSpPr>
          <p:cNvPr id="13" name="文本框 12"/>
          <p:cNvSpPr txBox="1"/>
          <p:nvPr/>
        </p:nvSpPr>
        <p:spPr>
          <a:xfrm>
            <a:off x="3128645" y="1477010"/>
            <a:ext cx="15487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完全燃烧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403475" y="2045335"/>
            <a:ext cx="51054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95395" y="2590800"/>
            <a:ext cx="34740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焦每千克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或焦每立方米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722360" y="2590800"/>
            <a:ext cx="17881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J/kg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或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J/m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51800" y="3169285"/>
            <a:ext cx="8197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种类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8475" y="4073525"/>
            <a:ext cx="784733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4.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利用热值计算热量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zh-CN" altLang="en-US" sz="2400"/>
          </a:p>
          <a:p>
            <a:pPr indent="0" fontAlgn="auto">
              <a:lnSpc>
                <a:spcPct val="150000"/>
              </a:lnSpc>
            </a:pPr>
            <a:r>
              <a:rPr lang="zh-CN" sz="2400" b="0">
                <a:ea typeface="黑体" panose="02010609060101010101" pitchFamily="49" charset="-122"/>
              </a:rPr>
              <a:t>公式</a:t>
            </a:r>
            <a:r>
              <a:rPr lang="zh-CN" sz="2400" b="0">
                <a:ea typeface="宋体" panose="02010600030101010101" pitchFamily="2" charset="-122"/>
              </a:rPr>
              <a:t>：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(1)________(</a:t>
            </a:r>
            <a:r>
              <a:rPr lang="zh-CN" sz="2400" b="0">
                <a:ea typeface="宋体" panose="02010600030101010101" pitchFamily="2" charset="-122"/>
              </a:rPr>
              <a:t>固体和液体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；</a:t>
            </a:r>
          </a:p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            (2)________ (</a:t>
            </a:r>
            <a:r>
              <a:rPr lang="zh-CN" sz="2400" b="0">
                <a:ea typeface="宋体" panose="02010600030101010101" pitchFamily="2" charset="-122"/>
              </a:rPr>
              <a:t>气体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</a:p>
          <a:p>
            <a:pPr indent="0" fontAlgn="auto">
              <a:lnSpc>
                <a:spcPct val="150000"/>
              </a:lnSpc>
            </a:pPr>
            <a:endParaRPr lang="zh-CN" altLang="en-US" sz="2400"/>
          </a:p>
        </p:txBody>
      </p:sp>
      <p:sp>
        <p:nvSpPr>
          <p:cNvPr id="5" name="文本框 4"/>
          <p:cNvSpPr txBox="1"/>
          <p:nvPr/>
        </p:nvSpPr>
        <p:spPr>
          <a:xfrm>
            <a:off x="1875155" y="4674870"/>
            <a:ext cx="120904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＝</a:t>
            </a:r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mq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24050" y="5284470"/>
            <a:ext cx="11099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＝</a:t>
            </a:r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qV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20790" y="4046220"/>
            <a:ext cx="8401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热量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11950" y="4602480"/>
            <a:ext cx="91884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热值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44" name="左大括号 43"/>
          <p:cNvSpPr/>
          <p:nvPr/>
        </p:nvSpPr>
        <p:spPr>
          <a:xfrm>
            <a:off x="5053330" y="4177030"/>
            <a:ext cx="280670" cy="1921510"/>
          </a:xfrm>
          <a:prstGeom prst="leftBrace">
            <a:avLst>
              <a:gd name="adj1" fmla="val 8333"/>
              <a:gd name="adj2" fmla="val 48377"/>
            </a:avLst>
          </a:prstGeom>
          <a:ln w="22225"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/>
            <a:endParaRPr lang="zh-CN" altLang="en-US" strike="noStrike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34000" y="3983990"/>
            <a:ext cx="5649595" cy="2306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l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Q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，单位是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J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；</a:t>
            </a:r>
          </a:p>
          <a:p>
            <a:pPr indent="0" algn="l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q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表示表示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，单位是J/kg或J/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m</a:t>
            </a:r>
            <a:r>
              <a:rPr lang="en-US" altLang="zh-CN" sz="2400" baseline="300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；</a:t>
            </a:r>
          </a:p>
          <a:p>
            <a:pPr indent="0" algn="l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m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表示燃料的质量，单位是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kg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；</a:t>
            </a:r>
          </a:p>
          <a:p>
            <a:pPr indent="0" algn="l" fontAlgn="auto">
              <a:lnSpc>
                <a:spcPct val="150000"/>
              </a:lnSpc>
            </a:pP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表示燃料的体积，单位是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m</a:t>
            </a:r>
            <a:r>
              <a:rPr lang="en-US" altLang="zh-CN" sz="2400" baseline="300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3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07110" y="517525"/>
            <a:ext cx="36302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/>
              <a:t>考点</a:t>
            </a:r>
            <a:r>
              <a:rPr lang="en-US" altLang="zh-CN" sz="3200"/>
              <a:t>2   </a:t>
            </a:r>
            <a:r>
              <a:rPr lang="zh-CN" altLang="en-US" sz="3200"/>
              <a:t>热值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7" grpId="0"/>
      <p:bldP spid="8" grpId="0"/>
      <p:bldP spid="9" grpId="0"/>
      <p:bldP spid="5" grpId="0"/>
      <p:bldP spid="6" grpId="0"/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24205" y="619125"/>
            <a:ext cx="7474585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cs typeface="楷体_GB2312" charset="0"/>
              </a:rPr>
              <a:t>练习：</a:t>
            </a: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1</a:t>
            </a:r>
            <a:r>
              <a:rPr lang="zh-CN" altLang="en-US" sz="2400">
                <a:latin typeface="Times New Roman" panose="02020603050405020304" pitchFamily="18" charset="0"/>
                <a:cs typeface="楷体_GB2312" charset="0"/>
              </a:rPr>
              <a:t>、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(2018</a:t>
            </a:r>
            <a:r>
              <a:rPr lang="zh-CN" sz="2400">
                <a:cs typeface="楷体_GB2312" charset="0"/>
              </a:rPr>
              <a:t>河北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26</a:t>
            </a:r>
            <a:r>
              <a:rPr lang="zh-CN" sz="2400">
                <a:cs typeface="楷体_GB2312" charset="0"/>
              </a:rPr>
              <a:t>题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3</a:t>
            </a:r>
            <a:r>
              <a:rPr lang="zh-CN" sz="2400">
                <a:cs typeface="楷体_GB2312" charset="0"/>
              </a:rPr>
              <a:t>分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有如图所示的两套相同装置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分别在两个燃烧皿中放入质量相同的不同燃料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点燃后加热质量相等的同种液体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通过比较燃料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______________(</a:t>
            </a:r>
            <a:r>
              <a:rPr lang="zh-CN" sz="2400">
                <a:ea typeface="宋体" panose="02010600030101010101" pitchFamily="2" charset="-122"/>
              </a:rPr>
              <a:t>选填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燃烧相同时间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ea typeface="宋体" panose="02010600030101010101" pitchFamily="2" charset="-122"/>
              </a:rPr>
              <a:t>或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全部燃烧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后温度计示数的变化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来判断两种燃料的热值的大小．燃料燃烧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转化为内能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用比热容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的液体可以使实验现象更明显．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实验中液体没有沸腾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zh-CN" altLang="en-US" sz="2400"/>
          </a:p>
        </p:txBody>
      </p:sp>
      <p:pic>
        <p:nvPicPr>
          <p:cNvPr id="2" name="图片 -2147482361" descr="C:\Documents and Settings\Administrator\桌面\W河北物理面对面\EP93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8503920" y="1969135"/>
            <a:ext cx="2644140" cy="23107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975360" y="2927350"/>
            <a:ext cx="14681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全部燃烧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99130" y="4011295"/>
            <a:ext cx="11290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化学能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59180" y="4584700"/>
            <a:ext cx="5403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小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26745" y="840740"/>
            <a:ext cx="106260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下表列出一些物质的比热容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根据表中数据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下列判断正确的是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zh-CN" altLang="en-US" sz="240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62355" y="2020570"/>
          <a:ext cx="9986010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0830"/>
                <a:gridCol w="1444625"/>
                <a:gridCol w="1409065"/>
                <a:gridCol w="1412875"/>
                <a:gridCol w="1464945"/>
                <a:gridCol w="1423670"/>
              </a:tblGrid>
              <a:tr h="54864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物质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水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煤油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冰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铝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铜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9945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比热容/(J·kg</a:t>
                      </a:r>
                      <a:r>
                        <a:rPr lang="en-US" sz="2400" b="0" baseline="30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－1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·℃</a:t>
                      </a:r>
                      <a:r>
                        <a:rPr lang="en-US" sz="2400" b="0" baseline="30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－1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4.2×10</a:t>
                      </a:r>
                      <a:r>
                        <a:rPr lang="en-US" sz="2400" b="0" baseline="30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en-US" sz="24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2.1×10</a:t>
                      </a:r>
                      <a:r>
                        <a:rPr lang="en-US" sz="2400" b="0" baseline="30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en-US" sz="24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2.1×10</a:t>
                      </a:r>
                      <a:r>
                        <a:rPr lang="en-US" sz="2400" b="0" baseline="30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en-US" sz="24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0.88×10</a:t>
                      </a:r>
                      <a:r>
                        <a:rPr lang="en-US" sz="2400" b="0" baseline="30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en-US" sz="24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0.39×10</a:t>
                      </a:r>
                      <a:r>
                        <a:rPr lang="en-US" sz="2400" b="0" baseline="30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en-US" sz="24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749935" y="3769360"/>
            <a:ext cx="864933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zh-CN" sz="2400" b="0">
                <a:ea typeface="宋体" panose="02010600030101010101" pitchFamily="2" charset="-122"/>
              </a:rPr>
              <a:t>不同物质的比热容一定不同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zh-CN" sz="2400" b="0">
                <a:ea typeface="宋体" panose="02010600030101010101" pitchFamily="2" charset="-122"/>
              </a:rPr>
              <a:t>物质的物态发生变化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比热容不变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zh-CN" sz="2400" b="0">
                <a:ea typeface="宋体" panose="02010600030101010101" pitchFamily="2" charset="-122"/>
              </a:rPr>
              <a:t>质量相等的铝和铜升高相同的温度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铝吸收的热量更多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zh-CN" sz="2400" b="0">
                <a:ea typeface="宋体" panose="02010600030101010101" pitchFamily="2" charset="-122"/>
              </a:rPr>
              <a:t>质量相等的水和煤油吸收相同的热量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水升高的温度更多
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9848215" y="1025525"/>
            <a:ext cx="50165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03275" y="360680"/>
            <a:ext cx="10520680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质量相同的两金属块，吸收相同的热量，升高的温度不同，则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升高温度较大的金属块比热容一定大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升高温度较大的金属块比热容一定小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温度高的金属块比热容一定大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温度高的金属块比热容一定小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我国北方房屋中的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暖气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用水作为介质，是因为水的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大；火箭用液态氢作燃料，是因为液态氢的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大．
</a:t>
            </a: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sz="2400">
                <a:ea typeface="宋体" panose="02010600030101010101" pitchFamily="2" charset="-122"/>
                <a:sym typeface="+mn-ea"/>
              </a:rPr>
              <a:t>汽油机作为汽车的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sz="2400">
                <a:ea typeface="宋体" panose="02010600030101010101" pitchFamily="2" charset="-122"/>
                <a:sym typeface="+mn-ea"/>
              </a:rPr>
              <a:t>心脏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在压缩冲程结束时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火花塞产生电火花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使燃料猛烈燃烧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将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能转化成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能．一辆汽车一年行驶了三万公里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，消耗汽油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 t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这些汽油完全燃烧放出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___________ J</a:t>
            </a:r>
            <a:r>
              <a:rPr lang="zh-CN" sz="2400">
                <a:ea typeface="宋体" panose="02010600030101010101" pitchFamily="2" charset="-122"/>
                <a:sym typeface="+mn-ea"/>
              </a:rPr>
              <a:t>的热量．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q</a:t>
            </a:r>
            <a:r>
              <a:rPr lang="zh-CN" sz="2400" baseline="-25000">
                <a:ea typeface="宋体" panose="02010600030101010101" pitchFamily="2" charset="-122"/>
                <a:sym typeface="+mn-ea"/>
              </a:rPr>
              <a:t>汽油</a:t>
            </a:r>
            <a:r>
              <a:rPr lang="zh-CN" sz="2400">
                <a:ea typeface="宋体" panose="02010600030101010101" pitchFamily="2" charset="-122"/>
                <a:sym typeface="+mn-ea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4.6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J/kg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</a:p>
          <a:p>
            <a:pPr indent="0" fontAlgn="auto">
              <a:lnSpc>
                <a:spcPct val="150000"/>
              </a:lnSpc>
            </a:pP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777095" y="534670"/>
            <a:ext cx="4806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105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449310" y="3198495"/>
            <a:ext cx="11696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比热容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518150" y="3658870"/>
            <a:ext cx="8108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热值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45815" y="4881245"/>
            <a:ext cx="82994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化学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40425" y="4881245"/>
            <a:ext cx="5702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内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80200" y="5341620"/>
            <a:ext cx="14084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9.2×10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3405" y="620395"/>
            <a:ext cx="10696575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6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天然气燃烧时将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能转化为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zh-CN" sz="2400">
                <a:ea typeface="宋体" panose="02010600030101010101" pitchFamily="2" charset="-122"/>
              </a:rPr>
              <a:t>能．至少需要消耗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________m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sz="2400">
                <a:ea typeface="宋体" panose="02010600030101010101" pitchFamily="2" charset="-122"/>
              </a:rPr>
              <a:t>的天然气才能将质量为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20 kg</a:t>
            </a:r>
            <a:r>
              <a:rPr lang="zh-CN" sz="2400">
                <a:ea typeface="宋体" panose="02010600030101010101" pitchFamily="2" charset="-122"/>
              </a:rPr>
              <a:t>、初温为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20  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zh-CN" sz="2400">
                <a:ea typeface="宋体" panose="02010600030101010101" pitchFamily="2" charset="-122"/>
              </a:rPr>
              <a:t>的水烧开．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[</a:t>
            </a:r>
            <a:r>
              <a:rPr lang="zh-CN" sz="2400">
                <a:ea typeface="宋体" panose="02010600030101010101" pitchFamily="2" charset="-122"/>
              </a:rPr>
              <a:t>标准大气压、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sz="2400" baseline="-25000">
                <a:ea typeface="宋体" panose="02010600030101010101" pitchFamily="2" charset="-122"/>
              </a:rPr>
              <a:t>水</a:t>
            </a:r>
            <a:r>
              <a:rPr lang="zh-CN" sz="2400">
                <a:ea typeface="宋体" panose="02010600030101010101" pitchFamily="2" charset="-122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4.2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(kg·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、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sz="2400" baseline="-25000">
                <a:ea typeface="宋体" panose="02010600030101010101" pitchFamily="2" charset="-122"/>
              </a:rPr>
              <a:t>天</a:t>
            </a:r>
            <a:r>
              <a:rPr lang="zh-CN" sz="24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然气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3.2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J/m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]</a:t>
            </a:r>
            <a:endParaRPr lang="zh-CN" altLang="en-US" sz="2400"/>
          </a:p>
        </p:txBody>
      </p:sp>
      <p:sp>
        <p:nvSpPr>
          <p:cNvPr id="8" name="文本框 7"/>
          <p:cNvSpPr txBox="1"/>
          <p:nvPr/>
        </p:nvSpPr>
        <p:spPr>
          <a:xfrm>
            <a:off x="3492500" y="620395"/>
            <a:ext cx="8902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化学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876925" y="725805"/>
            <a:ext cx="14084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内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或热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59485" y="1266825"/>
            <a:ext cx="7994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0.21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7690" y="2373630"/>
            <a:ext cx="1105598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7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实验中消耗的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40 g</a:t>
            </a:r>
            <a:r>
              <a:rPr lang="zh-CN" sz="2400">
                <a:ea typeface="宋体" panose="02010600030101010101" pitchFamily="2" charset="-122"/>
              </a:rPr>
              <a:t>酒精完全燃烧放出的热量为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____________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酒精热值为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3.0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J/kg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)8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双能源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汽油和天然气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汽车以其经济、污染小等优点备受人们青睐．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已知汽油的热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值为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3.2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J/L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天然气的热值为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 7.2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J/m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)(1)</a:t>
            </a:r>
            <a:r>
              <a:rPr lang="zh-CN" sz="2400">
                <a:ea typeface="宋体" panose="02010600030101010101" pitchFamily="2" charset="-122"/>
              </a:rPr>
              <a:t>内燃机是汽车的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心脏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它是把内能转化为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zh-CN" sz="2400">
                <a:ea typeface="宋体" panose="02010600030101010101" pitchFamily="2" charset="-122"/>
              </a:rPr>
              <a:t>的机器．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sz="2400">
                <a:ea typeface="宋体" panose="02010600030101010101" pitchFamily="2" charset="-122"/>
              </a:rPr>
              <a:t>完全燃烧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9 L</a:t>
            </a:r>
            <a:r>
              <a:rPr lang="zh-CN" sz="2400">
                <a:ea typeface="宋体" panose="02010600030101010101" pitchFamily="2" charset="-122"/>
              </a:rPr>
              <a:t>汽油放出的热量与完全燃烧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sz="2400">
                <a:ea typeface="宋体" panose="02010600030101010101" pitchFamily="2" charset="-122"/>
              </a:rPr>
              <a:t>的天然气放出的热量相等．
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7341870" y="2373630"/>
            <a:ext cx="138874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1.2×10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41870" y="4663440"/>
            <a:ext cx="11290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机械能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709410" y="5234940"/>
            <a:ext cx="4603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6" grpId="0"/>
      <p:bldP spid="7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97230" y="1167130"/>
            <a:ext cx="1079690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有一个封闭电热水袋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其额定电压为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220 V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额定加热功率为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500 W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袋中装有质量为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 kg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温度为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zh-CN" sz="2400">
                <a:ea typeface="宋体" panose="02010600030101010101" pitchFamily="2" charset="-122"/>
              </a:rPr>
              <a:t>的水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将袋中的水加热到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60 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zh-CN" sz="2400">
                <a:ea typeface="宋体" panose="02010600030101010101" pitchFamily="2" charset="-122"/>
              </a:rPr>
              <a:t>时自动断电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在这个过程中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袋内水吸收的热量是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假设没有热量损失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加热时间要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[</a:t>
            </a:r>
            <a:r>
              <a:rPr lang="zh-CN" sz="2400">
                <a:ea typeface="宋体" panose="02010600030101010101" pitchFamily="2" charset="-122"/>
              </a:rPr>
              <a:t>水的比热容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sz="2400" baseline="-25000">
                <a:ea typeface="宋体" panose="02010600030101010101" pitchFamily="2" charset="-122"/>
              </a:rPr>
              <a:t>水</a:t>
            </a:r>
            <a:r>
              <a:rPr lang="zh-CN" sz="2400">
                <a:ea typeface="宋体" panose="02010600030101010101" pitchFamily="2" charset="-122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4.2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J/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(kg·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)]10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sz="2400">
                <a:ea typeface="宋体" panose="02010600030101010101" pitchFamily="2" charset="-122"/>
              </a:rPr>
              <a:t>利用先进工艺和科学方法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可以使垃圾变废为宝．若从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sz="2400">
                <a:ea typeface="宋体" panose="02010600030101010101" pitchFamily="2" charset="-122"/>
              </a:rPr>
              <a:t>吨垃圾中能提炼出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140 kg</a:t>
            </a:r>
            <a:r>
              <a:rPr lang="zh-CN" sz="2400">
                <a:ea typeface="宋体" panose="02010600030101010101" pitchFamily="2" charset="-122"/>
              </a:rPr>
              <a:t>燃料油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燃料油的热值为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4.5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J/kg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则这些燃料油完全燃烧时释放出的热量为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这些热量可以使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________kg</a:t>
            </a:r>
            <a:r>
              <a:rPr lang="zh-CN" sz="2400">
                <a:ea typeface="宋体" panose="02010600030101010101" pitchFamily="2" charset="-122"/>
              </a:rPr>
              <a:t>的水温度升高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50 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.[</a:t>
            </a:r>
            <a:r>
              <a:rPr lang="zh-CN" sz="2400">
                <a:ea typeface="宋体" panose="02010600030101010101" pitchFamily="2" charset="-122"/>
              </a:rPr>
              <a:t>水的比热容为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4.2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(kg·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)]
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4822190" y="2357755"/>
            <a:ext cx="13690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2.1×10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90930" y="2918460"/>
            <a:ext cx="7308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420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78380" y="4585335"/>
            <a:ext cx="14281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6.3×10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191250" y="4585335"/>
            <a:ext cx="10699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30 000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2f89e592-a8d4-4202-9748-98d06dde8dd8}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1998</Words>
  <Application>Microsoft Office PowerPoint</Application>
  <PresentationFormat>自定义</PresentationFormat>
  <Paragraphs>110</Paragraphs>
  <Slides>14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6" baseType="lpstr">
      <vt:lpstr>Office 主题​​</vt:lpstr>
      <vt:lpstr>文档</vt:lpstr>
      <vt:lpstr>第十四讲  比热容 热值计算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第十四讲  比热容 热值计算</dc:title>
  <cp:lastModifiedBy>User</cp:lastModifiedBy>
  <cp:revision>1</cp:revision>
  <cp:lastPrinted>2021-01-26T14:49:21Z</cp:lastPrinted>
  <dcterms:created xsi:type="dcterms:W3CDTF">2021-01-26T14:49:21Z</dcterms:created>
  <dcterms:modified xsi:type="dcterms:W3CDTF">2021-02-23T02:24:55Z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