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7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5" r:id="rId18"/>
    <p:sldId id="274" r:id="rId19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BC677-F602-B26A-5D80-A75A93E15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01051BE-66BD-F0BC-275D-E7DF25639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49D7E8-02CB-F6A8-5675-640BF4DCE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E285AC-14A7-02F3-E048-EEF5035D5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C7E793-9B9E-0678-37E5-23F37AFD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7518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D337F-7252-18D5-8C24-F52665ED2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BFA52C-1EEC-033B-B774-F8E71D90D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DF62F3-BA3F-C472-73C0-212CE0F9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A4B481-B77C-C992-AC43-DB3481792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4AEA0D-C4F5-02F8-B5D9-C4655D0A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72883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9B9AB16-E236-733F-5DD0-ED5761808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3BDEA3-692D-DDD3-B3F2-80E1673DE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B1D079-55D0-7836-A783-7E790E26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7C4052-02B1-F1CB-1591-1B5F6E6B0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CDF704-B84B-DC3D-B34A-3A5CF254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0393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68249-8D22-0E94-18C5-DE437685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C4A3EC-7653-2447-9BF6-F30C8DE4C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C15D0B-A862-5F8A-EBFE-E03F0ADBA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1209EF-C3BE-AC63-1777-A719500C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93DB4E-1F97-9BDE-38D6-6BE868B7E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3540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A59974-33CC-3FAC-B470-AE358D3E5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A42CCF-24BF-7C0F-B2D9-7C2AD401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0F0AF1-4E5D-7CDE-4D6E-5FE03F2C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2868CF-2731-0719-5AC8-F662B2FD2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9A6B95-E12E-6CAB-4B98-5179F6CC5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68463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135A0-0197-53C7-D976-A7A57A36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7868BB-AD66-FDBF-0287-F90BBD82A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4BB96-DB44-FD2C-42BF-2A96F2E2A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C81F30-75B5-51BB-A72B-A9ACCE1F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427751-82B5-7323-D7B0-02624FA2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7695FE-8044-CB6F-7D3B-C731A7E7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9517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4CB19C-10C1-3133-A849-4EC7D812A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C3E3EE-3069-B188-7128-5279D242A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52895B-B50C-4D1D-5989-CAA17272C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11EE9F-E9C3-7198-B21F-A942DE661A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15E97A-9630-40CE-6842-59996590F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891F380-4D86-E685-5E59-F5295663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B7DA0C0-EFD0-379D-DAAF-C05E79529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F46502-2433-BE93-758B-02D60877B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1863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B5B007-1F46-89A0-A4C9-99D49D53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C9C4B0F-5CF1-569F-D1E2-23F7A04A7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385EE-84BA-384F-5A5C-AFC8587C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4A75E0-134B-8381-C1F2-5CAEF2F9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2506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D519FA4-2624-DF0F-60A4-B7952C1C0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F7250E1-137D-50AA-33F6-14144CAD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9CD9D8-0C45-9607-E179-1EA54669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51650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D4289E-E96C-7325-C706-164CF1EDF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5A0DFE-B53B-D894-1E6C-92FE860A9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22E034-9B50-5D77-4B74-FC2D5C86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DC7C3C-A1D3-AEFC-14FA-B2E9AE02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3AF65F-871E-AAFB-3B0E-C5199E32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9A15D8-0A71-6901-29F4-F1CAC5AA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19120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F88AEC-9256-10ED-6261-06E540DBA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D3EA1-AB43-D90D-A1BA-A3E21B458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3F8332-D877-1395-B485-6EFA0138C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23D790-06CE-1A4C-D321-AE4A97FF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7958C6-4F9C-3936-7DEB-061B3B58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F23378-9DB2-F770-0341-917FAD9C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0107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96360C-4ED5-F11C-EF49-1504409B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38A911-8C83-89CC-496B-77D97B88A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5E16B1-E22E-10FA-D4AE-5B453303B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D1E75-AAC4-470C-B322-1508F36AA560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A6B923-8C57-90C7-3E75-6C937DE41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636C-6A29-0A97-B1B6-559C26B55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0CCE7-5F2B-4B1C-ADD4-70A0BE9F3E5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60100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microsoft.com/office/2007/relationships/hdphoto" Target="../media/hdphoto1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.png"/><Relationship Id="rId5" Type="http://schemas.openxmlformats.org/officeDocument/2006/relationships/tags" Target="../tags/tag6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tags" Target="../tags/tag5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10" Type="http://schemas.openxmlformats.org/officeDocument/2006/relationships/image" Target="../media/image23.png"/><Relationship Id="rId4" Type="http://schemas.openxmlformats.org/officeDocument/2006/relationships/tags" Target="../tags/tag22.xml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27.jpe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26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tags" Target="../tags/tag28.xml"/><Relationship Id="rId11" Type="http://schemas.openxmlformats.org/officeDocument/2006/relationships/image" Target="../media/image25.jpeg"/><Relationship Id="rId5" Type="http://schemas.openxmlformats.org/officeDocument/2006/relationships/tags" Target="../tags/tag27.xml"/><Relationship Id="rId10" Type="http://schemas.openxmlformats.org/officeDocument/2006/relationships/image" Target="../media/image24.png"/><Relationship Id="rId4" Type="http://schemas.openxmlformats.org/officeDocument/2006/relationships/tags" Target="../tags/tag26.xml"/><Relationship Id="rId9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6.mp4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jpeg"/><Relationship Id="rId4" Type="http://schemas.openxmlformats.org/officeDocument/2006/relationships/video" Target="../media/media6.mp4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8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audio" Target="../media/media9.mp3"/><Relationship Id="rId11" Type="http://schemas.openxmlformats.org/officeDocument/2006/relationships/image" Target="../media/image37.png"/><Relationship Id="rId5" Type="http://schemas.microsoft.com/office/2007/relationships/media" Target="../media/media9.mp3"/><Relationship Id="rId10" Type="http://schemas.openxmlformats.org/officeDocument/2006/relationships/image" Target="../media/image36.png"/><Relationship Id="rId4" Type="http://schemas.openxmlformats.org/officeDocument/2006/relationships/audio" Target="../media/media8.mp3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://exhaustsystem.win.mofcom.gov.cn/www/8/exhaustsystem/img/2008328163612.jpg" TargetMode="External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hyperlink" Target="http://ks.cn.yahoo.com/question/1307112203395_2.html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openxmlformats.org/officeDocument/2006/relationships/tags" Target="../tags/tag35.xml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0.jpeg"/><Relationship Id="rId2" Type="http://schemas.openxmlformats.org/officeDocument/2006/relationships/tags" Target="../tags/tag34.xml"/><Relationship Id="rId16" Type="http://schemas.openxmlformats.org/officeDocument/2006/relationships/image" Target="../media/image59.wmf"/><Relationship Id="rId1" Type="http://schemas.openxmlformats.org/officeDocument/2006/relationships/tags" Target="../tags/tag33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8.jpeg"/><Relationship Id="rId10" Type="http://schemas.openxmlformats.org/officeDocument/2006/relationships/image" Target="../media/image5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jpeg"/><Relationship Id="rId14" Type="http://schemas.openxmlformats.org/officeDocument/2006/relationships/hyperlink" Target="file:///D:\Documents%20and%20Settings\liling\My%20Documents\&#27773;&#36710;&#20498;&#36710;&#38647;&#36798;.do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65.jpeg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hyperlink" Target="&#30495;&#31354;&#32617;&#23454;&#39564;.avi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gif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5.gif"/><Relationship Id="rId5" Type="http://schemas.openxmlformats.org/officeDocument/2006/relationships/image" Target="../media/image120.png"/><Relationship Id="rId4" Type="http://schemas.openxmlformats.org/officeDocument/2006/relationships/tags" Target="../tags/tag7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7.png"/><Relationship Id="rId3" Type="http://schemas.openxmlformats.org/officeDocument/2006/relationships/tags" Target="../tags/tag15.xml"/><Relationship Id="rId7" Type="http://schemas.openxmlformats.org/officeDocument/2006/relationships/tags" Target="../tags/tag17.xml"/><Relationship Id="rId12" Type="http://schemas.openxmlformats.org/officeDocument/2006/relationships/image" Target="../media/image16.png"/><Relationship Id="rId2" Type="http://schemas.openxmlformats.org/officeDocument/2006/relationships/video" Target="../media/media2.mp4"/><Relationship Id="rId16" Type="http://schemas.openxmlformats.org/officeDocument/2006/relationships/image" Target="../media/image20.jpeg"/><Relationship Id="rId1" Type="http://schemas.microsoft.com/office/2007/relationships/media" Target="../media/media2.mp4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7.xml"/><Relationship Id="rId5" Type="http://schemas.openxmlformats.org/officeDocument/2006/relationships/video" Target="../media/media3.mp4"/><Relationship Id="rId15" Type="http://schemas.openxmlformats.org/officeDocument/2006/relationships/image" Target="../media/image19.png"/><Relationship Id="rId10" Type="http://schemas.openxmlformats.org/officeDocument/2006/relationships/video" Target="../media/media4.mp4"/><Relationship Id="rId4" Type="http://schemas.microsoft.com/office/2007/relationships/media" Target="../media/media3.mp4"/><Relationship Id="rId9" Type="http://schemas.microsoft.com/office/2007/relationships/media" Target="../media/media4.mp4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C6290-17DD-3490-BF4D-01587F2AB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070" y="2043298"/>
            <a:ext cx="9144000" cy="2387600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讲 声现象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B47A93-B371-8FA3-F363-0E923F6A111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9302" y="1458524"/>
            <a:ext cx="9712408" cy="2554545"/>
            <a:chOff x="150287" y="409549"/>
            <a:chExt cx="2448831" cy="2554545"/>
          </a:xfrm>
        </p:grpSpPr>
        <p:sp>
          <p:nvSpPr>
            <p:cNvPr id="4" name="Shape 108">
              <a:extLst>
                <a:ext uri="{FF2B5EF4-FFF2-40B4-BE49-F238E27FC236}">
                  <a16:creationId xmlns:a16="http://schemas.microsoft.com/office/drawing/2014/main" id="{5227DE8D-170C-80CF-CFD0-3D0FD9B6EF3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50287" y="409549"/>
              <a:ext cx="2310500" cy="858548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BAF85D85-9E23-6935-CDE3-7F527D33461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95922" y="409549"/>
              <a:ext cx="2303196" cy="25545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2025</a:t>
              </a:r>
              <a:r>
                <a: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年中考物理基础知识复习课件</a:t>
              </a:r>
            </a:p>
          </p:txBody>
        </p:sp>
      </p:grpSp>
      <p:pic>
        <p:nvPicPr>
          <p:cNvPr id="7" name="图片 1073743875" descr="学科网 zxxk.com">
            <a:extLst>
              <a:ext uri="{FF2B5EF4-FFF2-40B4-BE49-F238E27FC236}">
                <a16:creationId xmlns:a16="http://schemas.microsoft.com/office/drawing/2014/main" id="{49D0BEF2-FF85-4403-7092-2C570E322A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CE90B0-E8AE-A9D1-2F23-755AAFC981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2" b="90000" l="1250" r="90000">
                        <a14:foregroundMark x1="9667" y1="2182" x2="11000" y2="13727"/>
                        <a14:foregroundMark x1="4917" y1="4091" x2="5083" y2="19455"/>
                        <a14:foregroundMark x1="1250" y1="4364" x2="1250" y2="4364"/>
                        <a14:foregroundMark x1="6583" y1="62727" x2="6583" y2="62727"/>
                        <a14:foregroundMark x1="10417" y1="61818" x2="10417" y2="61818"/>
                        <a14:foregroundMark x1="10583" y1="64636" x2="10583" y2="64636"/>
                        <a14:foregroundMark x1="12417" y1="63000" x2="12417" y2="63000"/>
                        <a14:foregroundMark x1="10000" y1="62818" x2="10000" y2="62818"/>
                        <a14:foregroundMark x1="21417" y1="37364" x2="33583" y2="60364"/>
                        <a14:foregroundMark x1="23250" y1="17273" x2="30833" y2="41000"/>
                        <a14:foregroundMark x1="23083" y1="4909" x2="12583" y2="31091"/>
                        <a14:foregroundMark x1="32833" y1="39000" x2="30667" y2="40000"/>
                        <a14:foregroundMark x1="30333" y1="40000" x2="26750" y2="48182"/>
                        <a14:backgroundMark x1="29167" y1="5636" x2="31167" y2="21182"/>
                        <a14:backgroundMark x1="26250" y1="12273" x2="26250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42" b="30168"/>
          <a:stretch>
            <a:fillRect/>
          </a:stretch>
        </p:blipFill>
        <p:spPr>
          <a:xfrm>
            <a:off x="-50798" y="0"/>
            <a:ext cx="1662176" cy="32574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AFFFE7-F212-D448-87FF-395F9B4A1B2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4" b="90364" l="10000" r="99750">
                        <a14:foregroundMark x1="38250" y1="6091" x2="96583" y2="8727"/>
                        <a14:foregroundMark x1="91750" y1="17273" x2="80250" y2="86545"/>
                        <a14:foregroundMark x1="98500" y1="2091" x2="99750" y2="72000"/>
                        <a14:foregroundMark x1="78333" y1="58364" x2="74333" y2="68000"/>
                        <a14:foregroundMark x1="74750" y1="78000" x2="84917" y2="90364"/>
                        <a14:foregroundMark x1="38917" y1="4182" x2="36000" y2="1364"/>
                        <a14:foregroundMark x1="27167" y1="11000" x2="61000" y2="31636"/>
                        <a14:foregroundMark x1="52000" y1="24818" x2="44833" y2="2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2679" y="2588682"/>
            <a:ext cx="4454941" cy="4083697"/>
          </a:xfrm>
          <a:prstGeom prst="rect">
            <a:avLst/>
          </a:prstGeom>
        </p:spPr>
      </p:pic>
      <p:pic>
        <p:nvPicPr>
          <p:cNvPr id="10" name="图片 1073743875" descr="学科网 zxxk.com">
            <a:extLst>
              <a:ext uri="{FF2B5EF4-FFF2-40B4-BE49-F238E27FC236}">
                <a16:creationId xmlns:a16="http://schemas.microsoft.com/office/drawing/2014/main" id="{41935C82-1207-DA05-2627-0CF3C2516D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50691517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C329E5B-5777-BC1B-A749-7A61CF5107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26834" y="3527710"/>
            <a:ext cx="2317115" cy="111498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lvl="0" algn="l">
              <a:lnSpc>
                <a:spcPct val="125000"/>
              </a:lnSpc>
              <a:buClrTx/>
              <a:buSzTx/>
              <a:buFontTx/>
            </a:pPr>
            <a:r>
              <a:rPr lang="en-US" sz="2000" err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长笛的空气柱越长，音调越低；空气柱越短，音调越高。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01C1473-82F4-0215-8906-F3C97DD543F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79322" y="3527709"/>
            <a:ext cx="2685492" cy="111498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lvl="0" algn="l">
              <a:lnSpc>
                <a:spcPct val="125000"/>
              </a:lnSpc>
              <a:buClrTx/>
              <a:buSzTx/>
              <a:buFontTx/>
            </a:pPr>
            <a:r>
              <a:rPr lang="en-US" sz="2000" err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竖琴的琴弦越长越粗，音调越低；越短越细，音调越高。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EE5A95-17B9-5C26-BC8A-D7C7AE86595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98657" y="3527710"/>
            <a:ext cx="2313940" cy="111498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000" u="none" spc="0" err="1">
                <a:latin typeface="Times New Roman" panose="02020603050405020304" pitchFamily="18" charset="0"/>
                <a:ea typeface="楷体" panose="02010609060101010101" pitchFamily="49" charset="-122"/>
              </a:rPr>
              <a:t>编钟的钟体越大，音调越低；钟体越小，音调越高。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A3BA73-7E9D-2EF9-AD58-56DC38AB1D5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1057613" y="1083007"/>
            <a:ext cx="2725128" cy="2166031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64F132C-1102-F8A9-AFAE-565B8577043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983206" y="1083007"/>
            <a:ext cx="2781608" cy="2166031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24C97D-5B15-E65E-9EC7-D0167D4CBAC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165745" y="1083007"/>
            <a:ext cx="2688115" cy="2166031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60577A8-8E39-9C30-ED0F-769C62DE2555}"/>
              </a:ext>
            </a:extLst>
          </p:cNvPr>
          <p:cNvSpPr txBox="1"/>
          <p:nvPr/>
        </p:nvSpPr>
        <p:spPr>
          <a:xfrm>
            <a:off x="4079323" y="4759330"/>
            <a:ext cx="2685492" cy="101566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弦乐器的发声音调与弦的粗细、长短、松紧等有关</a:t>
            </a:r>
            <a:endParaRPr lang="zh-CN" altLang="en-US" sz="20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E28CBA0-A9BA-CA7A-416C-F393FF84FDE5}"/>
              </a:ext>
            </a:extLst>
          </p:cNvPr>
          <p:cNvSpPr txBox="1"/>
          <p:nvPr/>
        </p:nvSpPr>
        <p:spPr>
          <a:xfrm>
            <a:off x="398834" y="21400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楷体" panose="02010609060101010101" pitchFamily="49" charset="-122"/>
              </a:rPr>
              <a:t>乐器音调</a:t>
            </a:r>
          </a:p>
        </p:txBody>
      </p:sp>
    </p:spTree>
    <p:extLst>
      <p:ext uri="{BB962C8B-B14F-4D97-AF65-F5344CB8AC3E}">
        <p14:creationId xmlns:p14="http://schemas.microsoft.com/office/powerpoint/2010/main" val="404539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响度的影响因素">
            <a:hlinkClick r:id="" action="ppaction://media"/>
            <a:extLst>
              <a:ext uri="{FF2B5EF4-FFF2-40B4-BE49-F238E27FC236}">
                <a16:creationId xmlns:a16="http://schemas.microsoft.com/office/drawing/2014/main" id="{191E233C-467A-819B-7029-C440120A52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07" y="905198"/>
            <a:ext cx="3440430" cy="2259009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C67A6DA-07F6-5420-CCA6-9A329E67ADBA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508076" y="3790515"/>
            <a:ext cx="2925445" cy="539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响度：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声音的</a:t>
            </a: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强弱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。</a:t>
            </a:r>
          </a:p>
        </p:txBody>
      </p:sp>
      <p:sp>
        <p:nvSpPr>
          <p:cNvPr id="9" name="剪去单角的矩形 2">
            <a:extLst>
              <a:ext uri="{FF2B5EF4-FFF2-40B4-BE49-F238E27FC236}">
                <a16:creationId xmlns:a16="http://schemas.microsoft.com/office/drawing/2014/main" id="{10148F61-4E0B-84DB-7EB8-B0B80F71598E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392355" y="4695977"/>
            <a:ext cx="3440430" cy="502227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振幅：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物体振动的幅度。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49B4A8F4-B004-B1E6-640A-9D8A700CDD5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1478" y="5368731"/>
            <a:ext cx="3529965" cy="844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0" indent="0" algn="l" latinLnBrk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振幅</a:t>
            </a:r>
            <a:r>
              <a:rPr 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越</a:t>
            </a:r>
            <a:r>
              <a:rPr lang="zh-CN" alt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大</a:t>
            </a:r>
            <a:r>
              <a:rPr 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，</a:t>
            </a:r>
            <a:r>
              <a:rPr lang="zh-CN" alt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响度</a:t>
            </a:r>
            <a:r>
              <a:rPr 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越_____；</a:t>
            </a:r>
          </a:p>
          <a:p>
            <a:pPr marL="0" lvl="0" indent="0" algn="l" latinLnBrk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振幅</a:t>
            </a:r>
            <a:r>
              <a:rPr 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越</a:t>
            </a:r>
            <a:r>
              <a:rPr lang="zh-CN" alt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小</a:t>
            </a:r>
            <a:r>
              <a:rPr 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，</a:t>
            </a:r>
            <a:r>
              <a:rPr lang="zh-CN" alt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响度</a:t>
            </a:r>
            <a:r>
              <a:rPr 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越_____。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1CB9B10-EF94-832E-D9E1-2A1F260B7C2B}"/>
              </a:ext>
            </a:extLst>
          </p:cNvPr>
          <p:cNvSpPr txBox="1"/>
          <p:nvPr/>
        </p:nvSpPr>
        <p:spPr>
          <a:xfrm>
            <a:off x="3217521" y="5372541"/>
            <a:ext cx="43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err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大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C34DEB-B53A-8814-2985-34AE917AD2F8}"/>
              </a:ext>
            </a:extLst>
          </p:cNvPr>
          <p:cNvSpPr txBox="1"/>
          <p:nvPr/>
        </p:nvSpPr>
        <p:spPr>
          <a:xfrm>
            <a:off x="3217521" y="5799261"/>
            <a:ext cx="43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err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小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59BEA81-E4ED-8DAB-BB16-1C0942118454}"/>
              </a:ext>
            </a:extLst>
          </p:cNvPr>
          <p:cNvGrpSpPr/>
          <p:nvPr/>
        </p:nvGrpSpPr>
        <p:grpSpPr>
          <a:xfrm>
            <a:off x="8278238" y="758431"/>
            <a:ext cx="2971455" cy="2218635"/>
            <a:chOff x="6180" y="2598"/>
            <a:chExt cx="5089" cy="366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F13A67F-1703-7CE7-1E49-F41B9569D718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rcRect t="21615"/>
            <a:stretch>
              <a:fillRect/>
            </a:stretch>
          </p:blipFill>
          <p:spPr>
            <a:xfrm>
              <a:off x="6180" y="2598"/>
              <a:ext cx="5089" cy="2466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66916F8-6B0F-AE94-C29D-F165FC627EAA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7364" y="5096"/>
              <a:ext cx="2721" cy="1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latin typeface="Times New Roman" panose="02020603050405020304" pitchFamily="18" charset="0"/>
                  <a:ea typeface="楷体" panose="02010609060101010101" pitchFamily="49" charset="-122"/>
                </a:rPr>
                <a:t>声音的集中度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F5665C9-8981-90A4-C63F-EFC35F386F26}"/>
              </a:ext>
            </a:extLst>
          </p:cNvPr>
          <p:cNvGrpSpPr/>
          <p:nvPr/>
        </p:nvGrpSpPr>
        <p:grpSpPr>
          <a:xfrm>
            <a:off x="8359217" y="3478335"/>
            <a:ext cx="2898140" cy="2937510"/>
            <a:chOff x="623" y="3144"/>
            <a:chExt cx="4564" cy="462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EB2C867-B1AA-45DF-CB65-0555ACD6496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  <a:lum bright="-6000" contrast="12000"/>
            </a:blip>
            <a:srcRect t="6105" b="8488"/>
            <a:stretch>
              <a:fillRect/>
            </a:stretch>
          </p:blipFill>
          <p:spPr>
            <a:xfrm>
              <a:off x="623" y="3144"/>
              <a:ext cx="4565" cy="390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E573FE54-A0E3-AD84-427A-E3F170905D5A}"/>
                </a:ext>
              </a:extLst>
            </p:cNvPr>
            <p:cNvCxnSpPr/>
            <p:nvPr/>
          </p:nvCxnSpPr>
          <p:spPr>
            <a:xfrm>
              <a:off x="2096" y="7194"/>
              <a:ext cx="25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284ABE0-FD94-EFAD-2ACB-2A88BF9D28AC}"/>
                </a:ext>
              </a:extLst>
            </p:cNvPr>
            <p:cNvSpPr txBox="1"/>
            <p:nvPr/>
          </p:nvSpPr>
          <p:spPr>
            <a:xfrm>
              <a:off x="2811" y="7142"/>
              <a:ext cx="113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latin typeface="Times New Roman" panose="02020603050405020304" pitchFamily="18" charset="0"/>
                  <a:ea typeface="楷体" panose="02010609060101010101" pitchFamily="49" charset="-122"/>
                </a:rPr>
                <a:t>距离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A38E639C-E7C6-E917-447D-1338010645DE}"/>
              </a:ext>
            </a:extLst>
          </p:cNvPr>
          <p:cNvSpPr txBox="1"/>
          <p:nvPr/>
        </p:nvSpPr>
        <p:spPr>
          <a:xfrm>
            <a:off x="700391" y="77821"/>
            <a:ext cx="273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、响度</a:t>
            </a:r>
          </a:p>
        </p:txBody>
      </p:sp>
      <p:pic>
        <p:nvPicPr>
          <p:cNvPr id="27" name="P_5_BD#66052972d.table_image?tableimageindex=2&amp;parentnodeid=bba78895a&amp;vbahtmlprocessed=1">
            <a:extLst>
              <a:ext uri="{FF2B5EF4-FFF2-40B4-BE49-F238E27FC236}">
                <a16:creationId xmlns:a16="http://schemas.microsoft.com/office/drawing/2014/main" id="{E21917C9-8678-4A78-2A9F-1C8BEFD7E85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3224" y="1267935"/>
            <a:ext cx="2625551" cy="200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AEB64395-D193-14C4-F9D0-741F923D597C}"/>
              </a:ext>
            </a:extLst>
          </p:cNvPr>
          <p:cNvSpPr txBox="1"/>
          <p:nvPr/>
        </p:nvSpPr>
        <p:spPr>
          <a:xfrm>
            <a:off x="5233943" y="3690121"/>
            <a:ext cx="1724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波的高低不同</a:t>
            </a:r>
            <a:endParaRPr lang="zh-CN" altLang="en-US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330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9" grpId="0" animBg="1"/>
      <p:bldP spid="10" grpId="0"/>
      <p:bldP spid="11" grpId="0"/>
      <p:bldP spid="12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1E87C5D7-3D89-427B-2C11-F7ED030720A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88035" y="446590"/>
            <a:ext cx="156083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6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6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、音色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AEB0335-4D06-BBAF-0FEA-C885F80D1D30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788035" y="5017684"/>
            <a:ext cx="4360545" cy="539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音色：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反映声音的</a:t>
            </a: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品质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与</a:t>
            </a: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特点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。</a:t>
            </a:r>
          </a:p>
        </p:txBody>
      </p:sp>
      <p:pic>
        <p:nvPicPr>
          <p:cNvPr id="4" name="不同音色的波形图">
            <a:hlinkClick r:id="" action="ppaction://media"/>
            <a:extLst>
              <a:ext uri="{FF2B5EF4-FFF2-40B4-BE49-F238E27FC236}">
                <a16:creationId xmlns:a16="http://schemas.microsoft.com/office/drawing/2014/main" id="{56BEF1C7-E064-D4B8-92C7-A887A0B544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035" y="1626533"/>
            <a:ext cx="3981598" cy="2655702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7C2545-2286-B262-2A47-CDC5C0CD64F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 t="8907" b="8488"/>
          <a:stretch>
            <a:fillRect/>
          </a:stretch>
        </p:blipFill>
        <p:spPr>
          <a:xfrm>
            <a:off x="6139200" y="1572558"/>
            <a:ext cx="1021222" cy="118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BD3BAD3-CA00-091D-A8E3-75C14BEB5D2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6719" y="2835488"/>
            <a:ext cx="1166184" cy="11874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CC536C-0D6F-98E1-6041-949C41FC39A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 contrast="18000"/>
          </a:blip>
          <a:srcRect t="6160" b="7680"/>
          <a:stretch>
            <a:fillRect/>
          </a:stretch>
        </p:blipFill>
        <p:spPr>
          <a:xfrm flipH="1">
            <a:off x="5960061" y="4097868"/>
            <a:ext cx="1379500" cy="1187450"/>
          </a:xfrm>
          <a:prstGeom prst="rect">
            <a:avLst/>
          </a:prstGeom>
          <a:noFill/>
          <a:ln w="25400">
            <a:noFill/>
          </a:ln>
          <a:effectLst/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39AACB8-F7E9-A318-C07A-6CC5FC0FC51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12000" contrast="24000"/>
          </a:blip>
          <a:srcRect b="17706"/>
          <a:stretch>
            <a:fillRect/>
          </a:stretch>
        </p:blipFill>
        <p:spPr>
          <a:xfrm>
            <a:off x="7688531" y="1626533"/>
            <a:ext cx="3469005" cy="10801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B61DBF-D037-FD25-9335-619187C9B79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12000" contrast="24000"/>
          </a:blip>
          <a:srcRect l="1620" t="5092" r="2421" b="21145"/>
          <a:stretch>
            <a:fillRect/>
          </a:stretch>
        </p:blipFill>
        <p:spPr>
          <a:xfrm>
            <a:off x="7688531" y="2870498"/>
            <a:ext cx="3469005" cy="10801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D299B29-BD56-C91A-2CC5-64B490D3025A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-12000" contrast="24000"/>
          </a:blip>
          <a:srcRect l="2021" t="4297" r="1654" b="19924"/>
          <a:stretch>
            <a:fillRect/>
          </a:stretch>
        </p:blipFill>
        <p:spPr>
          <a:xfrm>
            <a:off x="7688531" y="4151293"/>
            <a:ext cx="3469005" cy="108013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BF53A05-9E9F-C9FF-E41D-065B14913B90}"/>
              </a:ext>
            </a:extLst>
          </p:cNvPr>
          <p:cNvSpPr txBox="1"/>
          <p:nvPr/>
        </p:nvSpPr>
        <p:spPr>
          <a:xfrm>
            <a:off x="7817631" y="5557434"/>
            <a:ext cx="3690190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波形不同，表示音色不同</a:t>
            </a:r>
          </a:p>
        </p:txBody>
      </p:sp>
    </p:spTree>
    <p:extLst>
      <p:ext uri="{BB962C8B-B14F-4D97-AF65-F5344CB8AC3E}">
        <p14:creationId xmlns:p14="http://schemas.microsoft.com/office/powerpoint/2010/main" val="389241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4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B_5_BD.39_1#d287fdd4d?segpoint=1&amp;parentnodeid=68e1075bd&amp;vbahtmlprocessed=1">
            <a:extLst>
              <a:ext uri="{FF2B5EF4-FFF2-40B4-BE49-F238E27FC236}">
                <a16:creationId xmlns:a16="http://schemas.microsoft.com/office/drawing/2014/main" id="{B8A2B91D-FE97-FD6F-FAA6-171693F31B96}"/>
              </a:ext>
            </a:extLst>
          </p:cNvPr>
          <p:cNvSpPr/>
          <p:nvPr/>
        </p:nvSpPr>
        <p:spPr>
          <a:xfrm>
            <a:off x="539496" y="969264"/>
            <a:ext cx="11109960" cy="1207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algn="l" latinLnBrk="1">
              <a:lnSpc>
                <a:spcPct val="150000"/>
              </a:lnSpc>
            </a:pPr>
            <a:r>
              <a:rPr lang="en-US" altLang="zh-CN" sz="2800" b="0" i="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下列说法中主要描述声音音调的是</a:t>
            </a:r>
            <a:r>
              <a:rPr lang="en-US" altLang="zh-CN" sz="280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________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;描述响度的是</a:t>
            </a:r>
            <a:r>
              <a:rPr lang="en-US" altLang="zh-CN" sz="280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___________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;描述音色的是</a:t>
            </a:r>
            <a:r>
              <a:rPr lang="en-US" altLang="zh-CN" sz="280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____________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。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QB_5_BD.39_2#d287fdd4d?segpoint=1&amp;parentnodeid=68e1075bd&amp;vbahtmlprocessed=1">
            <a:extLst>
              <a:ext uri="{FF2B5EF4-FFF2-40B4-BE49-F238E27FC236}">
                <a16:creationId xmlns:a16="http://schemas.microsoft.com/office/drawing/2014/main" id="{C4DCEA86-E4D6-06B7-7D1F-97BA23F5669E}"/>
              </a:ext>
            </a:extLst>
          </p:cNvPr>
          <p:cNvSpPr/>
          <p:nvPr/>
        </p:nvSpPr>
        <p:spPr>
          <a:xfrm>
            <a:off x="539496" y="2257488"/>
            <a:ext cx="11109960" cy="24872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algn="l" latinLnBrk="1">
              <a:lnSpc>
                <a:spcPct val="150000"/>
              </a:lnSpc>
            </a:pP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①放声高歌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  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②雷鸣般的掌声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  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③闻其声知其人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  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④轻声细语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  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⑤模仿歌星的声音⑥男高音、女低音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  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⑦天籁之音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  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⑧声纹解锁    ⑨向暖水瓶中灌水,听到的声音一直在变化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  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⑩声音尖锐刺耳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  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⑪震耳欲聋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  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⑫公共场合禁止大声喧哗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  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⑬分辨不同乐器的声音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QB_5_AN.40_1#d287fdd4d.blank?parentnodeid=68e1075bd&amp;vbapositionanswer=39&amp;vbahtmlprocessed=1">
            <a:extLst>
              <a:ext uri="{FF2B5EF4-FFF2-40B4-BE49-F238E27FC236}">
                <a16:creationId xmlns:a16="http://schemas.microsoft.com/office/drawing/2014/main" id="{4ED1FB13-C3A4-0716-F10E-B0C8EE6BB811}"/>
              </a:ext>
            </a:extLst>
          </p:cNvPr>
          <p:cNvSpPr/>
          <p:nvPr/>
        </p:nvSpPr>
        <p:spPr>
          <a:xfrm>
            <a:off x="5991662" y="982733"/>
            <a:ext cx="1147763" cy="57194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ctr" latinLnBrk="1">
              <a:lnSpc>
                <a:spcPct val="150000"/>
              </a:lnSpc>
            </a:pP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⑥⑨⑩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QB_5_AN.41_1#d287fdd4d.blank?parentnodeid=68e1075bd&amp;vbapositionanswer=40&amp;vbahtmlprocessed=1">
            <a:extLst>
              <a:ext uri="{FF2B5EF4-FFF2-40B4-BE49-F238E27FC236}">
                <a16:creationId xmlns:a16="http://schemas.microsoft.com/office/drawing/2014/main" id="{CA0EE88C-33C2-6BC3-5836-88D8055000EA}"/>
              </a:ext>
            </a:extLst>
          </p:cNvPr>
          <p:cNvSpPr/>
          <p:nvPr/>
        </p:nvSpPr>
        <p:spPr>
          <a:xfrm>
            <a:off x="9690652" y="932229"/>
            <a:ext cx="2156792" cy="5711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latinLnBrk="1">
              <a:lnSpc>
                <a:spcPct val="150000"/>
              </a:lnSpc>
            </a:pP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①②④⑪⑫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6" name="QB_5_AN.42_1#d287fdd4d.blank?parentnodeid=68e1075bd&amp;vbapositionanswer=41&amp;vbahtmlprocessed=1">
            <a:extLst>
              <a:ext uri="{FF2B5EF4-FFF2-40B4-BE49-F238E27FC236}">
                <a16:creationId xmlns:a16="http://schemas.microsoft.com/office/drawing/2014/main" id="{3B57D79F-B784-2543-F277-A097BABCC1E6}"/>
              </a:ext>
            </a:extLst>
          </p:cNvPr>
          <p:cNvSpPr/>
          <p:nvPr/>
        </p:nvSpPr>
        <p:spPr>
          <a:xfrm>
            <a:off x="2872569" y="1605217"/>
            <a:ext cx="1922526" cy="5711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ctr" latinLnBrk="1">
              <a:lnSpc>
                <a:spcPct val="150000"/>
              </a:lnSpc>
            </a:pP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③⑤⑦⑧⑬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3930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  <p:bldP spid="6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5DD29C9-0D9E-20EE-2CB4-E8BC2F4133B7}"/>
              </a:ext>
            </a:extLst>
          </p:cNvPr>
          <p:cNvSpPr txBox="1"/>
          <p:nvPr/>
        </p:nvSpPr>
        <p:spPr>
          <a:xfrm>
            <a:off x="525294" y="233464"/>
            <a:ext cx="357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考点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3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噪声及其控制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48073A4-86B8-131F-A931-C04B61B1D103}"/>
              </a:ext>
            </a:extLst>
          </p:cNvPr>
          <p:cNvSpPr txBox="1"/>
          <p:nvPr/>
        </p:nvSpPr>
        <p:spPr>
          <a:xfrm>
            <a:off x="525294" y="831431"/>
            <a:ext cx="1780584" cy="377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  <a:defRPr/>
            </a:pP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1</a:t>
            </a:r>
            <a:r>
              <a:rPr lang="zh-CN" alt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、噪声定义</a:t>
            </a:r>
            <a:endParaRPr lang="en-US" altLang="zh-CN" sz="20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楷体" panose="02010609060101010101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0A829C-FC09-DBCC-A99E-B385F1A3097A}"/>
              </a:ext>
            </a:extLst>
          </p:cNvPr>
          <p:cNvSpPr/>
          <p:nvPr/>
        </p:nvSpPr>
        <p:spPr>
          <a:xfrm>
            <a:off x="1272440" y="3908175"/>
            <a:ext cx="6269986" cy="50013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defTabSz="685324"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是发声体做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无规则振动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时发出的声音。</a:t>
            </a: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6DF2F9F8-D81A-E791-BEE9-8B14738661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840749"/>
              </p:ext>
            </p:extLst>
          </p:nvPr>
        </p:nvGraphicFramePr>
        <p:xfrm>
          <a:off x="3079409" y="1601510"/>
          <a:ext cx="2502958" cy="16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5296639" imgH="3943901" progId="PBrush">
                  <p:embed/>
                </p:oleObj>
              </mc:Choice>
              <mc:Fallback>
                <p:oleObj r:id="rId8" imgW="5296639" imgH="3943901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079409" y="1601510"/>
                        <a:ext cx="2502958" cy="16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17CCBB57-6619-7D4F-E5B5-C8277102103E}"/>
              </a:ext>
            </a:extLst>
          </p:cNvPr>
          <p:cNvSpPr txBox="1"/>
          <p:nvPr/>
        </p:nvSpPr>
        <p:spPr>
          <a:xfrm>
            <a:off x="3184661" y="3236946"/>
            <a:ext cx="2445544" cy="377026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324">
              <a:defRPr/>
            </a:pPr>
            <a:r>
              <a:rPr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噪声的波形图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39587E-B6E8-3C5C-B3CC-1725985B06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8800" y="1628139"/>
            <a:ext cx="2317203" cy="16203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A7B58FC-A7F8-F99E-7A34-949F37A48CE2}"/>
              </a:ext>
            </a:extLst>
          </p:cNvPr>
          <p:cNvSpPr txBox="1"/>
          <p:nvPr/>
        </p:nvSpPr>
        <p:spPr>
          <a:xfrm>
            <a:off x="5965007" y="3292078"/>
            <a:ext cx="2445544" cy="377026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>
            <a:defPPr>
              <a:defRPr lang="zh-CN"/>
            </a:defPPr>
            <a:lvl1pPr defTabSz="685324">
              <a:defRPr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zh-CN" altLang="en-US">
                <a:latin typeface="Times New Roman" panose="02020603050405020304" pitchFamily="18" charset="0"/>
                <a:ea typeface="楷体" panose="02010609060101010101" pitchFamily="49" charset="-122"/>
              </a:rPr>
              <a:t>乐音的波形图</a:t>
            </a:r>
          </a:p>
        </p:txBody>
      </p:sp>
      <p:pic>
        <p:nvPicPr>
          <p:cNvPr id="9" name="示波器">
            <a:hlinkClick r:id="" action="ppaction://media"/>
            <a:extLst>
              <a:ext uri="{FF2B5EF4-FFF2-40B4-BE49-F238E27FC236}">
                <a16:creationId xmlns:a16="http://schemas.microsoft.com/office/drawing/2014/main" id="{1A6307D9-CA20-C5B6-CE9B-13CC87B3A2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1088" y="1600931"/>
            <a:ext cx="2103656" cy="165586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B661999-81D1-F0AD-7A21-99ADB7A5BEA1}"/>
              </a:ext>
            </a:extLst>
          </p:cNvPr>
          <p:cNvSpPr txBox="1"/>
          <p:nvPr/>
        </p:nvSpPr>
        <p:spPr>
          <a:xfrm>
            <a:off x="438500" y="3236946"/>
            <a:ext cx="1179250" cy="37702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defRPr/>
            </a:pPr>
            <a:r>
              <a:rPr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示波器</a:t>
            </a:r>
          </a:p>
        </p:txBody>
      </p:sp>
      <p:pic>
        <p:nvPicPr>
          <p:cNvPr id="11" name="乐音+噪音">
            <a:hlinkClick r:id="" action="ppaction://media"/>
            <a:extLst>
              <a:ext uri="{FF2B5EF4-FFF2-40B4-BE49-F238E27FC236}">
                <a16:creationId xmlns:a16="http://schemas.microsoft.com/office/drawing/2014/main" id="{F56489F5-97B7-6CFF-AEB1-F0560E4EF3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15144" y="779382"/>
            <a:ext cx="609600" cy="6096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10B62CF-0824-F660-6615-3D0D919B6799}"/>
              </a:ext>
            </a:extLst>
          </p:cNvPr>
          <p:cNvSpPr/>
          <p:nvPr/>
        </p:nvSpPr>
        <p:spPr>
          <a:xfrm>
            <a:off x="1272440" y="4745677"/>
            <a:ext cx="8014811" cy="91326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lnSpc>
                <a:spcPct val="120000"/>
              </a:lnSpc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    凡是防碍人们正常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休息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、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学习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和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工作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的声音以及对人们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要听的声音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产生干扰的声音都属于噪声。</a:t>
            </a:r>
          </a:p>
        </p:txBody>
      </p:sp>
      <p:pic>
        <p:nvPicPr>
          <p:cNvPr id="15" name="听力+乐音">
            <a:hlinkClick r:id="" action="ppaction://media"/>
            <a:extLst>
              <a:ext uri="{FF2B5EF4-FFF2-40B4-BE49-F238E27FC236}">
                <a16:creationId xmlns:a16="http://schemas.microsoft.com/office/drawing/2014/main" id="{D628277B-F8AE-2E5F-A5BC-C18C2FB47E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9973" y="4584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35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D85B8C83-8765-D600-1C1B-356F2C8E0FAC}"/>
              </a:ext>
            </a:extLst>
          </p:cNvPr>
          <p:cNvSpPr txBox="1"/>
          <p:nvPr/>
        </p:nvSpPr>
        <p:spPr>
          <a:xfrm>
            <a:off x="359103" y="81421"/>
            <a:ext cx="2150269" cy="4385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8580" tIns="34290" rIns="68580" bIns="34290" rtlCol="0" anchor="t">
            <a:spAutoFit/>
          </a:bodyPr>
          <a:lstStyle/>
          <a:p>
            <a:pPr defTabSz="685324">
              <a:defRPr/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、噪声的等级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5E02CDA-8474-DB29-0879-864FECA58CBB}"/>
              </a:ext>
            </a:extLst>
          </p:cNvPr>
          <p:cNvSpPr txBox="1"/>
          <p:nvPr/>
        </p:nvSpPr>
        <p:spPr>
          <a:xfrm>
            <a:off x="5753006" y="3196453"/>
            <a:ext cx="5559083" cy="5762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刚刚引起听觉，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0dB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13600D-E5FC-9FB1-184F-7119F34942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9366" y="510660"/>
            <a:ext cx="5584167" cy="634734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A955D36-CA2D-1C3B-B522-400DA10EC7EB}"/>
              </a:ext>
            </a:extLst>
          </p:cNvPr>
          <p:cNvSpPr txBox="1"/>
          <p:nvPr/>
        </p:nvSpPr>
        <p:spPr>
          <a:xfrm>
            <a:off x="5592683" y="2494834"/>
            <a:ext cx="503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噪声强弱的四条界线：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8DE43F4-C155-4F3A-D111-6C8E2CA5082D}"/>
              </a:ext>
            </a:extLst>
          </p:cNvPr>
          <p:cNvSpPr txBox="1"/>
          <p:nvPr/>
        </p:nvSpPr>
        <p:spPr>
          <a:xfrm>
            <a:off x="5787237" y="5460507"/>
            <a:ext cx="5906288" cy="576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为了</a:t>
            </a:r>
            <a:r>
              <a:rPr lang="zh-CN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保护听力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，声音不能超过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90dB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92DA75D-77BE-E788-0732-D1E5E34FDC49}"/>
              </a:ext>
            </a:extLst>
          </p:cNvPr>
          <p:cNvSpPr txBox="1"/>
          <p:nvPr/>
        </p:nvSpPr>
        <p:spPr>
          <a:xfrm>
            <a:off x="5718265" y="4704639"/>
            <a:ext cx="5906288" cy="576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为了保证工作和学习，声音不能超过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70dB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60D36E-AFAE-5D0D-4ECE-6E8F12086349}"/>
              </a:ext>
            </a:extLst>
          </p:cNvPr>
          <p:cNvSpPr txBox="1"/>
          <p:nvPr/>
        </p:nvSpPr>
        <p:spPr>
          <a:xfrm>
            <a:off x="5718265" y="3959165"/>
            <a:ext cx="5906288" cy="576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为了保证休息和睡眠，声音不能超过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50dB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。</a:t>
            </a:r>
            <a:endParaRPr lang="zh-CN" altLang="zh-CN" sz="2400"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CDC2860-8234-F4F2-AD75-8E5F9CBFA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976" y="577929"/>
            <a:ext cx="4335160" cy="130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noProof="1">
                <a:latin typeface="Times New Roman" panose="02020603050405020304" pitchFamily="18" charset="0"/>
                <a:ea typeface="楷体" panose="02010609060101010101" pitchFamily="49" charset="-122"/>
              </a:rPr>
              <a:t>用</a:t>
            </a:r>
            <a:r>
              <a:rPr lang="zh-CN" altLang="en-US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分贝</a:t>
            </a:r>
            <a:r>
              <a:rPr lang="zh-CN" altLang="en-US" noProof="1">
                <a:latin typeface="Times New Roman" panose="02020603050405020304" pitchFamily="18" charset="0"/>
                <a:ea typeface="楷体" panose="02010609060101010101" pitchFamily="49" charset="-122"/>
              </a:rPr>
              <a:t>为单位来表示声音强弱的等级，符号：</a:t>
            </a:r>
            <a:r>
              <a:rPr lang="en-US" altLang="zh-CN" noProof="1">
                <a:latin typeface="Times New Roman" panose="02020603050405020304" pitchFamily="18" charset="0"/>
                <a:ea typeface="楷体" panose="02010609060101010101" pitchFamily="49" charset="-122"/>
              </a:rPr>
              <a:t>dB</a:t>
            </a:r>
          </a:p>
        </p:txBody>
      </p:sp>
    </p:spTree>
    <p:extLst>
      <p:ext uri="{BB962C8B-B14F-4D97-AF65-F5344CB8AC3E}">
        <p14:creationId xmlns:p14="http://schemas.microsoft.com/office/powerpoint/2010/main" val="2169396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下箭头 25602">
            <a:extLst>
              <a:ext uri="{FF2B5EF4-FFF2-40B4-BE49-F238E27FC236}">
                <a16:creationId xmlns:a16="http://schemas.microsoft.com/office/drawing/2014/main" id="{DA641E33-AF6F-D067-6036-C580CE06E1E8}"/>
              </a:ext>
            </a:extLst>
          </p:cNvPr>
          <p:cNvSpPr/>
          <p:nvPr/>
        </p:nvSpPr>
        <p:spPr>
          <a:xfrm>
            <a:off x="2153959" y="1727246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1A1B02-4475-1F7B-0E1E-08A78F579342}"/>
              </a:ext>
            </a:extLst>
          </p:cNvPr>
          <p:cNvSpPr txBox="1"/>
          <p:nvPr/>
        </p:nvSpPr>
        <p:spPr>
          <a:xfrm>
            <a:off x="1335642" y="2467862"/>
            <a:ext cx="1987868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防止噪声产生</a:t>
            </a:r>
          </a:p>
        </p:txBody>
      </p:sp>
      <p:sp>
        <p:nvSpPr>
          <p:cNvPr id="4" name="下箭头 25604">
            <a:extLst>
              <a:ext uri="{FF2B5EF4-FFF2-40B4-BE49-F238E27FC236}">
                <a16:creationId xmlns:a16="http://schemas.microsoft.com/office/drawing/2014/main" id="{01C2AF1E-D5DA-2775-0206-9199D0C36797}"/>
              </a:ext>
            </a:extLst>
          </p:cNvPr>
          <p:cNvSpPr/>
          <p:nvPr/>
        </p:nvSpPr>
        <p:spPr>
          <a:xfrm>
            <a:off x="5017532" y="1802541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4975C6C-13A4-DF81-C737-051A8A57C207}"/>
              </a:ext>
            </a:extLst>
          </p:cNvPr>
          <p:cNvSpPr txBox="1"/>
          <p:nvPr/>
        </p:nvSpPr>
        <p:spPr>
          <a:xfrm>
            <a:off x="3750231" y="2467862"/>
            <a:ext cx="2614730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algn="ctr" defTabSz="685324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阻断噪声的传播</a:t>
            </a:r>
          </a:p>
        </p:txBody>
      </p:sp>
      <p:sp>
        <p:nvSpPr>
          <p:cNvPr id="6" name="下箭头 25606">
            <a:extLst>
              <a:ext uri="{FF2B5EF4-FFF2-40B4-BE49-F238E27FC236}">
                <a16:creationId xmlns:a16="http://schemas.microsoft.com/office/drawing/2014/main" id="{E8CF32B9-D2D8-CCA3-6E10-364D9C61E315}"/>
              </a:ext>
            </a:extLst>
          </p:cNvPr>
          <p:cNvSpPr/>
          <p:nvPr/>
        </p:nvSpPr>
        <p:spPr>
          <a:xfrm>
            <a:off x="7744064" y="1802541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5C4226-F3ED-817C-53E7-4504F5B34151}"/>
              </a:ext>
            </a:extLst>
          </p:cNvPr>
          <p:cNvSpPr txBox="1"/>
          <p:nvPr/>
        </p:nvSpPr>
        <p:spPr>
          <a:xfrm>
            <a:off x="6846331" y="2467862"/>
            <a:ext cx="2591991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防止噪声进入耳朵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B3619BC-A1FD-8EA3-9938-A55A1F5A2517}"/>
              </a:ext>
            </a:extLst>
          </p:cNvPr>
          <p:cNvSpPr txBox="1"/>
          <p:nvPr/>
        </p:nvSpPr>
        <p:spPr>
          <a:xfrm>
            <a:off x="642581" y="728310"/>
            <a:ext cx="5075634" cy="4385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324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声音从产生到引起听觉有三个阶段：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59EA637-BC31-99F4-C567-80F5DB8A75D6}"/>
              </a:ext>
            </a:extLst>
          </p:cNvPr>
          <p:cNvSpPr txBox="1"/>
          <p:nvPr/>
        </p:nvSpPr>
        <p:spPr>
          <a:xfrm>
            <a:off x="1343263" y="1251758"/>
            <a:ext cx="1837135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324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声源的振动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7DF19B-51EE-DDBA-1B2D-BACC06566D7A}"/>
              </a:ext>
            </a:extLst>
          </p:cNvPr>
          <p:cNvSpPr txBox="1"/>
          <p:nvPr/>
        </p:nvSpPr>
        <p:spPr>
          <a:xfrm>
            <a:off x="3775472" y="1251994"/>
            <a:ext cx="2699861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324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空气等介质的传播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61E5DE-1AA8-2FC5-8D18-2609DEF658B7}"/>
              </a:ext>
            </a:extLst>
          </p:cNvPr>
          <p:cNvSpPr txBox="1"/>
          <p:nvPr/>
        </p:nvSpPr>
        <p:spPr>
          <a:xfrm>
            <a:off x="7091123" y="1254160"/>
            <a:ext cx="2122289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algn="ctr" defTabSz="685324" latinLnBrk="1"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鼓膜的振动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3DA7828-DF87-7A28-B51B-214591437BB1}"/>
              </a:ext>
            </a:extLst>
          </p:cNvPr>
          <p:cNvSpPr txBox="1"/>
          <p:nvPr/>
        </p:nvSpPr>
        <p:spPr>
          <a:xfrm>
            <a:off x="1335642" y="3667058"/>
            <a:ext cx="2349341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DA6D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在声源处减弱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FA31FF9-E111-719B-495B-19685B0E3294}"/>
              </a:ext>
            </a:extLst>
          </p:cNvPr>
          <p:cNvSpPr txBox="1"/>
          <p:nvPr/>
        </p:nvSpPr>
        <p:spPr>
          <a:xfrm>
            <a:off x="3860719" y="3667058"/>
            <a:ext cx="2783205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DA6D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在传播过程中减弱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F7B420A-222F-1E0C-84E7-CB2BF379220E}"/>
              </a:ext>
            </a:extLst>
          </p:cNvPr>
          <p:cNvSpPr txBox="1"/>
          <p:nvPr/>
        </p:nvSpPr>
        <p:spPr>
          <a:xfrm>
            <a:off x="7091123" y="3667058"/>
            <a:ext cx="2102644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DA6D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在人耳处减弱</a:t>
            </a:r>
          </a:p>
        </p:txBody>
      </p:sp>
      <p:sp>
        <p:nvSpPr>
          <p:cNvPr id="15" name="下箭头 25619">
            <a:extLst>
              <a:ext uri="{FF2B5EF4-FFF2-40B4-BE49-F238E27FC236}">
                <a16:creationId xmlns:a16="http://schemas.microsoft.com/office/drawing/2014/main" id="{AA43BABD-D2BA-4CEC-34DF-62D111242BC3}"/>
              </a:ext>
            </a:extLst>
          </p:cNvPr>
          <p:cNvSpPr/>
          <p:nvPr/>
        </p:nvSpPr>
        <p:spPr>
          <a:xfrm>
            <a:off x="2206227" y="3021739"/>
            <a:ext cx="246698" cy="645319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下箭头 25620">
            <a:extLst>
              <a:ext uri="{FF2B5EF4-FFF2-40B4-BE49-F238E27FC236}">
                <a16:creationId xmlns:a16="http://schemas.microsoft.com/office/drawing/2014/main" id="{0679CFF1-F2FD-1C08-030C-3CBBDC68BE69}"/>
              </a:ext>
            </a:extLst>
          </p:cNvPr>
          <p:cNvSpPr/>
          <p:nvPr/>
        </p:nvSpPr>
        <p:spPr>
          <a:xfrm>
            <a:off x="4986573" y="2918871"/>
            <a:ext cx="246698" cy="645319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下箭头 25621">
            <a:extLst>
              <a:ext uri="{FF2B5EF4-FFF2-40B4-BE49-F238E27FC236}">
                <a16:creationId xmlns:a16="http://schemas.microsoft.com/office/drawing/2014/main" id="{404BE5F6-4A24-3FB2-E6D3-B3F61FF054DB}"/>
              </a:ext>
            </a:extLst>
          </p:cNvPr>
          <p:cNvSpPr/>
          <p:nvPr/>
        </p:nvSpPr>
        <p:spPr>
          <a:xfrm>
            <a:off x="7713584" y="2976021"/>
            <a:ext cx="246221" cy="645319"/>
          </a:xfrm>
          <a:prstGeom prst="down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4C3DC71-8F31-6A3C-692B-2B1B33D22532}"/>
              </a:ext>
            </a:extLst>
          </p:cNvPr>
          <p:cNvSpPr txBox="1"/>
          <p:nvPr/>
        </p:nvSpPr>
        <p:spPr>
          <a:xfrm>
            <a:off x="394218" y="204862"/>
            <a:ext cx="2093119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  <a:defRPr/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3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楷体" panose="02010609060101010101" charset="-122"/>
              </a:rPr>
              <a:t>、控制噪声</a:t>
            </a:r>
          </a:p>
        </p:txBody>
      </p:sp>
      <p:sp>
        <p:nvSpPr>
          <p:cNvPr id="22" name="下箭头 25602">
            <a:extLst>
              <a:ext uri="{FF2B5EF4-FFF2-40B4-BE49-F238E27FC236}">
                <a16:creationId xmlns:a16="http://schemas.microsoft.com/office/drawing/2014/main" id="{CA8C9044-3852-F40D-2B4E-A030119A7A69}"/>
              </a:ext>
            </a:extLst>
          </p:cNvPr>
          <p:cNvSpPr/>
          <p:nvPr/>
        </p:nvSpPr>
        <p:spPr>
          <a:xfrm rot="16200000">
            <a:off x="3351677" y="1168751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下箭头 25602">
            <a:extLst>
              <a:ext uri="{FF2B5EF4-FFF2-40B4-BE49-F238E27FC236}">
                <a16:creationId xmlns:a16="http://schemas.microsoft.com/office/drawing/2014/main" id="{BE36041A-CA40-6D1B-159A-488F51722954}"/>
              </a:ext>
            </a:extLst>
          </p:cNvPr>
          <p:cNvSpPr/>
          <p:nvPr/>
        </p:nvSpPr>
        <p:spPr>
          <a:xfrm rot="16200000">
            <a:off x="6738459" y="1107870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12B3B15-5186-D786-22C4-10F4FBC4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284" y="4427672"/>
            <a:ext cx="1916906" cy="1891903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" name="图片 19">
            <a:hlinkClick r:id="rId3"/>
            <a:extLst>
              <a:ext uri="{FF2B5EF4-FFF2-40B4-BE49-F238E27FC236}">
                <a16:creationId xmlns:a16="http://schemas.microsoft.com/office/drawing/2014/main" id="{74878A94-CF8F-6C59-72B4-287EB7F0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18" y="4553393"/>
            <a:ext cx="2316480" cy="1822133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1" name="图片 20">
            <a:hlinkClick r:id="rId5"/>
            <a:extLst>
              <a:ext uri="{FF2B5EF4-FFF2-40B4-BE49-F238E27FC236}">
                <a16:creationId xmlns:a16="http://schemas.microsoft.com/office/drawing/2014/main" id="{FF167433-31B3-DD5A-2C7F-A34459A56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47" y="4611376"/>
            <a:ext cx="2568179" cy="1706166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E22AF8B-1EA1-EF5B-706C-82211E4473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7274" b="9845"/>
          <a:stretch>
            <a:fillRect/>
          </a:stretch>
        </p:blipFill>
        <p:spPr>
          <a:xfrm>
            <a:off x="4094910" y="4426820"/>
            <a:ext cx="2626146" cy="191377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56A9A3A-E20C-03A3-08F5-C3C821B30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626" y="4413354"/>
            <a:ext cx="2574113" cy="192053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96F3470-66A1-CAA7-1AA3-1709A526F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2702" y="4475944"/>
            <a:ext cx="2647298" cy="191377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BEC727E-B46A-7737-3BAC-9630F5BD03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9628" y="4449765"/>
            <a:ext cx="1982348" cy="1982348"/>
          </a:xfrm>
          <a:prstGeom prst="rect">
            <a:avLst/>
          </a:prstGeom>
          <a:noFill/>
          <a:ln w="5715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3280DD5-91EE-71B8-FD52-1710629666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3564" y="4507574"/>
            <a:ext cx="1908412" cy="191377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454977FC-8CB4-76E0-8608-E507551E6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8990" y="4426820"/>
            <a:ext cx="2712684" cy="1982346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18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接连接符 1">
            <a:extLst>
              <a:ext uri="{FF2B5EF4-FFF2-40B4-BE49-F238E27FC236}">
                <a16:creationId xmlns:a16="http://schemas.microsoft.com/office/drawing/2014/main" id="{86B96D2A-D6B0-E744-E84F-D7C63461B3F8}"/>
              </a:ext>
            </a:extLst>
          </p:cNvPr>
          <p:cNvSpPr/>
          <p:nvPr/>
        </p:nvSpPr>
        <p:spPr>
          <a:xfrm>
            <a:off x="2098129" y="916841"/>
            <a:ext cx="6785134" cy="50006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77A8445-706C-F5FD-668B-67F929EF2D13}"/>
              </a:ext>
            </a:extLst>
          </p:cNvPr>
          <p:cNvSpPr txBox="1"/>
          <p:nvPr/>
        </p:nvSpPr>
        <p:spPr>
          <a:xfrm>
            <a:off x="8883263" y="748724"/>
            <a:ext cx="971550" cy="4385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频率</a:t>
            </a:r>
          </a:p>
        </p:txBody>
      </p:sp>
      <p:sp>
        <p:nvSpPr>
          <p:cNvPr id="4" name="流程图: 联系 82947">
            <a:extLst>
              <a:ext uri="{FF2B5EF4-FFF2-40B4-BE49-F238E27FC236}">
                <a16:creationId xmlns:a16="http://schemas.microsoft.com/office/drawing/2014/main" id="{26CF6F06-9515-D7BA-B3CC-1B29FCC20E7D}"/>
              </a:ext>
            </a:extLst>
          </p:cNvPr>
          <p:cNvSpPr/>
          <p:nvPr/>
        </p:nvSpPr>
        <p:spPr>
          <a:xfrm>
            <a:off x="3750240" y="862070"/>
            <a:ext cx="114300" cy="1143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流程图: 联系 82948">
            <a:extLst>
              <a:ext uri="{FF2B5EF4-FFF2-40B4-BE49-F238E27FC236}">
                <a16:creationId xmlns:a16="http://schemas.microsoft.com/office/drawing/2014/main" id="{0DA1BB92-381F-7403-D038-3F23C1594B7D}"/>
              </a:ext>
            </a:extLst>
          </p:cNvPr>
          <p:cNvSpPr/>
          <p:nvPr/>
        </p:nvSpPr>
        <p:spPr>
          <a:xfrm>
            <a:off x="6820624" y="853021"/>
            <a:ext cx="114300" cy="1143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左大括号 5">
            <a:extLst>
              <a:ext uri="{FF2B5EF4-FFF2-40B4-BE49-F238E27FC236}">
                <a16:creationId xmlns:a16="http://schemas.microsoft.com/office/drawing/2014/main" id="{B1907B08-056A-05FF-6159-CC30BF3668A7}"/>
              </a:ext>
            </a:extLst>
          </p:cNvPr>
          <p:cNvSpPr/>
          <p:nvPr/>
        </p:nvSpPr>
        <p:spPr>
          <a:xfrm rot="-5391079">
            <a:off x="5211378" y="-419993"/>
            <a:ext cx="226219" cy="3008471"/>
          </a:xfrm>
          <a:prstGeom prst="leftBrace">
            <a:avLst>
              <a:gd name="adj1" fmla="val 37500"/>
              <a:gd name="adj2" fmla="val 50000"/>
            </a:avLst>
          </a:prstGeom>
          <a:noFill/>
          <a:ln w="476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ADB3E4C-6B32-331E-F9FF-A754760324D1}"/>
              </a:ext>
            </a:extLst>
          </p:cNvPr>
          <p:cNvSpPr txBox="1"/>
          <p:nvPr/>
        </p:nvSpPr>
        <p:spPr>
          <a:xfrm>
            <a:off x="4935999" y="1296752"/>
            <a:ext cx="857250" cy="4385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声音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B033DD-EE04-83FB-9423-7498EB6A670E}"/>
              </a:ext>
            </a:extLst>
          </p:cNvPr>
          <p:cNvSpPr txBox="1"/>
          <p:nvPr/>
        </p:nvSpPr>
        <p:spPr>
          <a:xfrm>
            <a:off x="3431153" y="424160"/>
            <a:ext cx="914400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 panose="020B0604020202020204" pitchFamily="34" charset="0"/>
              </a:rPr>
              <a:t>20Hz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D08C890-A68F-F2E8-0842-D68A1F030E4A}"/>
              </a:ext>
            </a:extLst>
          </p:cNvPr>
          <p:cNvSpPr txBox="1"/>
          <p:nvPr/>
        </p:nvSpPr>
        <p:spPr>
          <a:xfrm>
            <a:off x="6191736" y="415112"/>
            <a:ext cx="1371600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Arial" panose="020B0604020202020204" pitchFamily="34" charset="0"/>
              </a:rPr>
              <a:t>20000Hz</a:t>
            </a:r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25D75330-6624-4727-34C7-02ACE73021FC}"/>
              </a:ext>
            </a:extLst>
          </p:cNvPr>
          <p:cNvSpPr/>
          <p:nvPr/>
        </p:nvSpPr>
        <p:spPr>
          <a:xfrm rot="-5391079">
            <a:off x="2881563" y="186271"/>
            <a:ext cx="153829" cy="1722120"/>
          </a:xfrm>
          <a:prstGeom prst="leftBrace">
            <a:avLst>
              <a:gd name="adj1" fmla="val 50000"/>
              <a:gd name="adj2" fmla="val 50000"/>
            </a:avLst>
          </a:prstGeom>
          <a:noFill/>
          <a:ln w="44450" cap="flat" cmpd="sng">
            <a:solidFill>
              <a:srgbClr val="0FB62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F2EE207-07DC-5B44-6764-BB260A22F836}"/>
              </a:ext>
            </a:extLst>
          </p:cNvPr>
          <p:cNvSpPr txBox="1"/>
          <p:nvPr/>
        </p:nvSpPr>
        <p:spPr>
          <a:xfrm>
            <a:off x="2589621" y="1133058"/>
            <a:ext cx="1461135" cy="438581"/>
          </a:xfrm>
          <a:prstGeom prst="rect">
            <a:avLst/>
          </a:prstGeom>
          <a:noFill/>
          <a:ln w="9525">
            <a:solidFill>
              <a:srgbClr val="0FB62A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solidFill>
                    <a:srgbClr val="0FB62A"/>
                  </a:solidFill>
                </a:ln>
                <a:solidFill>
                  <a:srgbClr val="0FB62A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次声波</a:t>
            </a:r>
          </a:p>
        </p:txBody>
      </p:sp>
      <p:sp>
        <p:nvSpPr>
          <p:cNvPr id="12" name="左大括号 11">
            <a:extLst>
              <a:ext uri="{FF2B5EF4-FFF2-40B4-BE49-F238E27FC236}">
                <a16:creationId xmlns:a16="http://schemas.microsoft.com/office/drawing/2014/main" id="{C28BE05B-CD64-5EA5-1A18-AEB7A6089BB6}"/>
              </a:ext>
            </a:extLst>
          </p:cNvPr>
          <p:cNvSpPr/>
          <p:nvPr/>
        </p:nvSpPr>
        <p:spPr>
          <a:xfrm rot="-5391079">
            <a:off x="7753123" y="119120"/>
            <a:ext cx="157163" cy="1865948"/>
          </a:xfrm>
          <a:prstGeom prst="leftBrace">
            <a:avLst>
              <a:gd name="adj1" fmla="val 91921"/>
              <a:gd name="adj2" fmla="val 50000"/>
            </a:avLst>
          </a:prstGeom>
          <a:noFill/>
          <a:ln w="41275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5D3590-4988-B0E7-A579-928EBA998544}"/>
              </a:ext>
            </a:extLst>
          </p:cNvPr>
          <p:cNvSpPr txBox="1"/>
          <p:nvPr/>
        </p:nvSpPr>
        <p:spPr>
          <a:xfrm>
            <a:off x="7229249" y="1185920"/>
            <a:ext cx="1205389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6853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超声波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AD86425-59B7-CF53-3896-28138FAF4609}"/>
              </a:ext>
            </a:extLst>
          </p:cNvPr>
          <p:cNvCxnSpPr>
            <a:endCxn id="4" idx="2"/>
          </p:cNvCxnSpPr>
          <p:nvPr/>
        </p:nvCxnSpPr>
        <p:spPr>
          <a:xfrm>
            <a:off x="2100125" y="902018"/>
            <a:ext cx="1650115" cy="1720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3F76855-131C-305C-BC54-024CAE5BFA9B}"/>
              </a:ext>
            </a:extLst>
          </p:cNvPr>
          <p:cNvCxnSpPr/>
          <p:nvPr/>
        </p:nvCxnSpPr>
        <p:spPr>
          <a:xfrm>
            <a:off x="3856354" y="923790"/>
            <a:ext cx="2973752" cy="122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F87F4A0-5FD5-270A-E77E-36AF742B6AA7}"/>
              </a:ext>
            </a:extLst>
          </p:cNvPr>
          <p:cNvCxnSpPr>
            <a:endCxn id="2" idx="1"/>
          </p:cNvCxnSpPr>
          <p:nvPr/>
        </p:nvCxnSpPr>
        <p:spPr>
          <a:xfrm>
            <a:off x="6947896" y="945561"/>
            <a:ext cx="1935367" cy="21286"/>
          </a:xfrm>
          <a:prstGeom prst="line">
            <a:avLst/>
          </a:prstGeom>
          <a:ln w="762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BCAAAAA1-22D7-28AF-457B-A2070EB49EF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6000" contrast="6000"/>
          </a:blip>
          <a:srcRect l="7072" r="5657" b="8007"/>
          <a:stretch>
            <a:fillRect/>
          </a:stretch>
        </p:blipFill>
        <p:spPr>
          <a:xfrm>
            <a:off x="4228057" y="2439035"/>
            <a:ext cx="2818130" cy="1979930"/>
          </a:xfrm>
          <a:prstGeom prst="rect">
            <a:avLst/>
          </a:pr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E2CA1C-5D0B-D6F9-415E-05B7308B03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6000"/>
          </a:blip>
          <a:stretch>
            <a:fillRect/>
          </a:stretch>
        </p:blipFill>
        <p:spPr>
          <a:xfrm>
            <a:off x="4228056" y="2867636"/>
            <a:ext cx="2818129" cy="1979930"/>
          </a:xfrm>
          <a:prstGeom prst="rect">
            <a:avLst/>
          </a:pr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CDF533-9314-EC39-3C71-DD9DEDBAF4A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lum bright="-6000" contrast="12000"/>
          </a:blip>
          <a:stretch>
            <a:fillRect/>
          </a:stretch>
        </p:blipFill>
        <p:spPr>
          <a:xfrm>
            <a:off x="4266921" y="3676814"/>
            <a:ext cx="2792954" cy="1979930"/>
          </a:xfrm>
          <a:prstGeom prst="rect">
            <a:avLst/>
          </a:pr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EE76268-FA09-FF52-283C-AC8E215BE85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6000"/>
          </a:blip>
          <a:srcRect l="7630" r="3299" b="10413"/>
          <a:stretch>
            <a:fillRect/>
          </a:stretch>
        </p:blipFill>
        <p:spPr>
          <a:xfrm>
            <a:off x="4223341" y="4741261"/>
            <a:ext cx="2912727" cy="1830966"/>
          </a:xfrm>
          <a:prstGeom prst="rect">
            <a:avLst/>
          </a:pr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0E3B35B-0AB1-EC48-875C-17A10BF151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203682" y="2391489"/>
            <a:ext cx="3524209" cy="2232000"/>
          </a:xfrm>
          <a:prstGeom prst="rect">
            <a:avLst/>
          </a:prstGeom>
          <a:noFill/>
          <a:ln w="12700" cap="flat" cmpd="sng">
            <a:solidFill>
              <a:schemeClr val="accent3">
                <a:lumMod val="20000"/>
                <a:lumOff val="80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28B9903-A11F-E491-1E18-A80592CAF12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800" b="4394"/>
          <a:stretch>
            <a:fillRect/>
          </a:stretch>
        </p:blipFill>
        <p:spPr bwMode="auto">
          <a:xfrm>
            <a:off x="226179" y="2923268"/>
            <a:ext cx="3479212" cy="2232025"/>
          </a:xfrm>
          <a:prstGeom prst="rect">
            <a:avLst/>
          </a:prstGeom>
          <a:noFill/>
          <a:ln w="12700" cap="flat" cmpd="sng">
            <a:solidFill>
              <a:schemeClr val="accent3">
                <a:lumMod val="20000"/>
                <a:lumOff val="80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998173E-DFEC-F8D1-BE21-F1CB1388498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6458"/>
          <a:stretch>
            <a:fillRect/>
          </a:stretch>
        </p:blipFill>
        <p:spPr bwMode="auto">
          <a:xfrm>
            <a:off x="179775" y="3314517"/>
            <a:ext cx="3548116" cy="2232025"/>
          </a:xfrm>
          <a:prstGeom prst="rect">
            <a:avLst/>
          </a:prstGeom>
          <a:noFill/>
          <a:ln w="12700" cap="flat" cmpd="sng">
            <a:solidFill>
              <a:schemeClr val="accent3">
                <a:lumMod val="20000"/>
                <a:lumOff val="80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90FC57D-A19D-BEEB-088D-7E7B02E6A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179775" y="3807809"/>
            <a:ext cx="3572021" cy="2232000"/>
          </a:xfrm>
          <a:prstGeom prst="rect">
            <a:avLst/>
          </a:prstGeom>
          <a:noFill/>
          <a:ln w="12700" cap="flat" cmpd="sng">
            <a:solidFill>
              <a:schemeClr val="accent3">
                <a:lumMod val="20000"/>
                <a:lumOff val="80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2D1D6F0-CD30-18C2-F760-FED8FC6949F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-12000" contrast="18000"/>
          </a:blip>
          <a:stretch>
            <a:fillRect/>
          </a:stretch>
        </p:blipFill>
        <p:spPr bwMode="auto">
          <a:xfrm>
            <a:off x="7655423" y="2427940"/>
            <a:ext cx="4327142" cy="2088000"/>
          </a:xfrm>
          <a:prstGeom prst="rect">
            <a:avLst/>
          </a:prstGeom>
          <a:noFill/>
          <a:ln w="19050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39F3C30D-C131-EAFF-E0E3-86CD3A6F283B}"/>
              </a:ext>
            </a:extLst>
          </p:cNvPr>
          <p:cNvGrpSpPr>
            <a:grpSpLocks noChangeAspect="1"/>
          </p:cNvGrpSpPr>
          <p:nvPr/>
        </p:nvGrpSpPr>
        <p:grpSpPr>
          <a:xfrm>
            <a:off x="7673009" y="3159712"/>
            <a:ext cx="4406227" cy="2880097"/>
            <a:chOff x="1757" y="2236"/>
            <a:chExt cx="7375" cy="4820"/>
          </a:xfrm>
        </p:grpSpPr>
        <p:pic>
          <p:nvPicPr>
            <p:cNvPr id="29" name="图片 28" descr="C:\Users\Administrator\Desktop\03904003.jpg03904003">
              <a:hlinkClick r:id="rId14" action="ppaction://hlinkfile"/>
              <a:extLst>
                <a:ext uri="{FF2B5EF4-FFF2-40B4-BE49-F238E27FC236}">
                  <a16:creationId xmlns:a16="http://schemas.microsoft.com/office/drawing/2014/main" id="{F9277CBF-8417-3010-3EE2-9605A5FE12B7}"/>
                </a:ext>
              </a:extLst>
            </p:cNvPr>
            <p:cNvPicPr>
              <a:picLocks noChangeArrowheads="1"/>
            </p:cNvPicPr>
            <p:nvPr>
              <p:custDataLst>
                <p:tags r:id="rId2"/>
              </p:custDataLst>
            </p:nvPr>
          </p:nvPicPr>
          <p:blipFill>
            <a:blip r:embed="rId15">
              <a:lum bright="-6000" contrast="6000"/>
            </a:blip>
            <a:stretch>
              <a:fillRect/>
            </a:stretch>
          </p:blipFill>
          <p:spPr bwMode="auto">
            <a:xfrm>
              <a:off x="1757" y="2236"/>
              <a:ext cx="7375" cy="4820"/>
            </a:xfrm>
            <a:prstGeom prst="rect">
              <a:avLst/>
            </a:prstGeom>
            <a:noFill/>
            <a:ln w="19050" cap="flat" cmpd="sng">
              <a:solidFill>
                <a:schemeClr val="accent3">
                  <a:lumMod val="75000"/>
                </a:schemeClr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CC6F328-5EBC-8076-FAB5-73D2E0B6706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57" y="2236"/>
              <a:ext cx="2233" cy="1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8CC51236-E502-0B8E-B797-3457671188A7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 bright="-6000" contrast="6000"/>
          </a:blip>
          <a:stretch>
            <a:fillRect/>
          </a:stretch>
        </p:blipFill>
        <p:spPr bwMode="auto">
          <a:xfrm>
            <a:off x="7624318" y="3558316"/>
            <a:ext cx="4368030" cy="2880000"/>
          </a:xfrm>
          <a:prstGeom prst="rect">
            <a:avLst/>
          </a:prstGeom>
          <a:noFill/>
          <a:ln w="19050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45066">
            <a:extLst>
              <a:ext uri="{FF2B5EF4-FFF2-40B4-BE49-F238E27FC236}">
                <a16:creationId xmlns:a16="http://schemas.microsoft.com/office/drawing/2014/main" id="{741CD018-CAC1-CD74-1AE0-181351F1CEC9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-6000" contrast="6000"/>
          </a:blip>
          <a:srcRect l="1788" t="3869" r="5440" b="11222"/>
          <a:stretch>
            <a:fillRect/>
          </a:stretch>
        </p:blipFill>
        <p:spPr bwMode="auto">
          <a:xfrm>
            <a:off x="7734588" y="4208843"/>
            <a:ext cx="4194453" cy="1830966"/>
          </a:xfrm>
          <a:prstGeom prst="rect">
            <a:avLst/>
          </a:prstGeom>
          <a:noFill/>
          <a:ln w="19050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BAEEA073-7001-A4BC-2351-A1BC78D19D00}"/>
              </a:ext>
            </a:extLst>
          </p:cNvPr>
          <p:cNvSpPr txBox="1"/>
          <p:nvPr/>
        </p:nvSpPr>
        <p:spPr>
          <a:xfrm>
            <a:off x="179775" y="159026"/>
            <a:ext cx="2494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考点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4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、声的利用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9241B23-4EFB-3DA3-1C28-4A5F3E88081B}"/>
              </a:ext>
            </a:extLst>
          </p:cNvPr>
          <p:cNvSpPr txBox="1"/>
          <p:nvPr/>
        </p:nvSpPr>
        <p:spPr>
          <a:xfrm>
            <a:off x="408561" y="1756268"/>
            <a:ext cx="145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传递信息</a:t>
            </a:r>
          </a:p>
        </p:txBody>
      </p:sp>
    </p:spTree>
    <p:extLst>
      <p:ext uri="{BB962C8B-B14F-4D97-AF65-F5344CB8AC3E}">
        <p14:creationId xmlns:p14="http://schemas.microsoft.com/office/powerpoint/2010/main" val="662662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1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接连接符 1">
            <a:extLst>
              <a:ext uri="{FF2B5EF4-FFF2-40B4-BE49-F238E27FC236}">
                <a16:creationId xmlns:a16="http://schemas.microsoft.com/office/drawing/2014/main" id="{86B96D2A-D6B0-E744-E84F-D7C63461B3F8}"/>
              </a:ext>
            </a:extLst>
          </p:cNvPr>
          <p:cNvSpPr/>
          <p:nvPr/>
        </p:nvSpPr>
        <p:spPr>
          <a:xfrm>
            <a:off x="2098129" y="916841"/>
            <a:ext cx="6785134" cy="50006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77A8445-706C-F5FD-668B-67F929EF2D13}"/>
              </a:ext>
            </a:extLst>
          </p:cNvPr>
          <p:cNvSpPr txBox="1"/>
          <p:nvPr/>
        </p:nvSpPr>
        <p:spPr>
          <a:xfrm>
            <a:off x="8883263" y="748724"/>
            <a:ext cx="971550" cy="4385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频率</a:t>
            </a:r>
          </a:p>
        </p:txBody>
      </p:sp>
      <p:sp>
        <p:nvSpPr>
          <p:cNvPr id="4" name="流程图: 联系 82947">
            <a:extLst>
              <a:ext uri="{FF2B5EF4-FFF2-40B4-BE49-F238E27FC236}">
                <a16:creationId xmlns:a16="http://schemas.microsoft.com/office/drawing/2014/main" id="{26CF6F06-9515-D7BA-B3CC-1B29FCC20E7D}"/>
              </a:ext>
            </a:extLst>
          </p:cNvPr>
          <p:cNvSpPr/>
          <p:nvPr/>
        </p:nvSpPr>
        <p:spPr>
          <a:xfrm>
            <a:off x="3750240" y="862070"/>
            <a:ext cx="114300" cy="1143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流程图: 联系 82948">
            <a:extLst>
              <a:ext uri="{FF2B5EF4-FFF2-40B4-BE49-F238E27FC236}">
                <a16:creationId xmlns:a16="http://schemas.microsoft.com/office/drawing/2014/main" id="{0DA1BB92-381F-7403-D038-3F23C1594B7D}"/>
              </a:ext>
            </a:extLst>
          </p:cNvPr>
          <p:cNvSpPr/>
          <p:nvPr/>
        </p:nvSpPr>
        <p:spPr>
          <a:xfrm>
            <a:off x="6820624" y="853021"/>
            <a:ext cx="114300" cy="1143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左大括号 5">
            <a:extLst>
              <a:ext uri="{FF2B5EF4-FFF2-40B4-BE49-F238E27FC236}">
                <a16:creationId xmlns:a16="http://schemas.microsoft.com/office/drawing/2014/main" id="{B1907B08-056A-05FF-6159-CC30BF3668A7}"/>
              </a:ext>
            </a:extLst>
          </p:cNvPr>
          <p:cNvSpPr/>
          <p:nvPr/>
        </p:nvSpPr>
        <p:spPr>
          <a:xfrm rot="-5391079">
            <a:off x="5211378" y="-419993"/>
            <a:ext cx="226219" cy="3008471"/>
          </a:xfrm>
          <a:prstGeom prst="leftBrace">
            <a:avLst>
              <a:gd name="adj1" fmla="val 37500"/>
              <a:gd name="adj2" fmla="val 50000"/>
            </a:avLst>
          </a:prstGeom>
          <a:noFill/>
          <a:ln w="476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ADB3E4C-6B32-331E-F9FF-A754760324D1}"/>
              </a:ext>
            </a:extLst>
          </p:cNvPr>
          <p:cNvSpPr txBox="1"/>
          <p:nvPr/>
        </p:nvSpPr>
        <p:spPr>
          <a:xfrm>
            <a:off x="4935999" y="1296752"/>
            <a:ext cx="857250" cy="4385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声音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B033DD-EE04-83FB-9423-7498EB6A670E}"/>
              </a:ext>
            </a:extLst>
          </p:cNvPr>
          <p:cNvSpPr txBox="1"/>
          <p:nvPr/>
        </p:nvSpPr>
        <p:spPr>
          <a:xfrm>
            <a:off x="3431153" y="424160"/>
            <a:ext cx="914400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  <a:defRPr/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 panose="020B0604020202020204" pitchFamily="34" charset="0"/>
              </a:rPr>
              <a:t>20Hz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D08C890-A68F-F2E8-0842-D68A1F030E4A}"/>
              </a:ext>
            </a:extLst>
          </p:cNvPr>
          <p:cNvSpPr txBox="1"/>
          <p:nvPr/>
        </p:nvSpPr>
        <p:spPr>
          <a:xfrm>
            <a:off x="6191736" y="415112"/>
            <a:ext cx="1371600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  <a:defRPr/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Arial" panose="020B0604020202020204" pitchFamily="34" charset="0"/>
              </a:rPr>
              <a:t>20000Hz</a:t>
            </a:r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25D75330-6624-4727-34C7-02ACE73021FC}"/>
              </a:ext>
            </a:extLst>
          </p:cNvPr>
          <p:cNvSpPr/>
          <p:nvPr/>
        </p:nvSpPr>
        <p:spPr>
          <a:xfrm rot="-5391079">
            <a:off x="2881563" y="186271"/>
            <a:ext cx="153829" cy="1722120"/>
          </a:xfrm>
          <a:prstGeom prst="leftBrace">
            <a:avLst>
              <a:gd name="adj1" fmla="val 50000"/>
              <a:gd name="adj2" fmla="val 50000"/>
            </a:avLst>
          </a:prstGeom>
          <a:noFill/>
          <a:ln w="44450" cap="flat" cmpd="sng">
            <a:solidFill>
              <a:srgbClr val="0FB62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F2EE207-07DC-5B44-6764-BB260A22F836}"/>
              </a:ext>
            </a:extLst>
          </p:cNvPr>
          <p:cNvSpPr txBox="1"/>
          <p:nvPr/>
        </p:nvSpPr>
        <p:spPr>
          <a:xfrm>
            <a:off x="2589621" y="1133058"/>
            <a:ext cx="1461135" cy="438581"/>
          </a:xfrm>
          <a:prstGeom prst="rect">
            <a:avLst/>
          </a:prstGeom>
          <a:noFill/>
          <a:ln w="9525">
            <a:solidFill>
              <a:srgbClr val="0FB62A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  <a:defRPr/>
            </a:pPr>
            <a:r>
              <a:rPr lang="zh-CN" altLang="en-US" sz="2400" b="1">
                <a:ln>
                  <a:solidFill>
                    <a:srgbClr val="0FB62A"/>
                  </a:solidFill>
                </a:ln>
                <a:solidFill>
                  <a:srgbClr val="0FB62A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次声波</a:t>
            </a:r>
          </a:p>
        </p:txBody>
      </p:sp>
      <p:sp>
        <p:nvSpPr>
          <p:cNvPr id="12" name="左大括号 11">
            <a:extLst>
              <a:ext uri="{FF2B5EF4-FFF2-40B4-BE49-F238E27FC236}">
                <a16:creationId xmlns:a16="http://schemas.microsoft.com/office/drawing/2014/main" id="{C28BE05B-CD64-5EA5-1A18-AEB7A6089BB6}"/>
              </a:ext>
            </a:extLst>
          </p:cNvPr>
          <p:cNvSpPr/>
          <p:nvPr/>
        </p:nvSpPr>
        <p:spPr>
          <a:xfrm rot="-5391079">
            <a:off x="7753123" y="119120"/>
            <a:ext cx="157163" cy="1865948"/>
          </a:xfrm>
          <a:prstGeom prst="leftBrace">
            <a:avLst>
              <a:gd name="adj1" fmla="val 91921"/>
              <a:gd name="adj2" fmla="val 50000"/>
            </a:avLst>
          </a:prstGeom>
          <a:noFill/>
          <a:ln w="41275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324">
              <a:defRPr/>
            </a:pP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5D3590-4988-B0E7-A579-928EBA998544}"/>
              </a:ext>
            </a:extLst>
          </p:cNvPr>
          <p:cNvSpPr txBox="1"/>
          <p:nvPr/>
        </p:nvSpPr>
        <p:spPr>
          <a:xfrm>
            <a:off x="7229249" y="1185920"/>
            <a:ext cx="1205389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  <a:defRPr/>
            </a:pPr>
            <a:r>
              <a:rPr lang="zh-CN" altLang="en-US" sz="2400" b="1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超声波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AD86425-59B7-CF53-3896-28138FAF4609}"/>
              </a:ext>
            </a:extLst>
          </p:cNvPr>
          <p:cNvCxnSpPr>
            <a:endCxn id="4" idx="2"/>
          </p:cNvCxnSpPr>
          <p:nvPr/>
        </p:nvCxnSpPr>
        <p:spPr>
          <a:xfrm>
            <a:off x="2100125" y="902018"/>
            <a:ext cx="1650115" cy="1720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3F76855-131C-305C-BC54-024CAE5BFA9B}"/>
              </a:ext>
            </a:extLst>
          </p:cNvPr>
          <p:cNvCxnSpPr/>
          <p:nvPr/>
        </p:nvCxnSpPr>
        <p:spPr>
          <a:xfrm>
            <a:off x="3856354" y="923790"/>
            <a:ext cx="2973752" cy="122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F87F4A0-5FD5-270A-E77E-36AF742B6AA7}"/>
              </a:ext>
            </a:extLst>
          </p:cNvPr>
          <p:cNvCxnSpPr>
            <a:endCxn id="2" idx="1"/>
          </p:cNvCxnSpPr>
          <p:nvPr/>
        </p:nvCxnSpPr>
        <p:spPr>
          <a:xfrm>
            <a:off x="6947896" y="945561"/>
            <a:ext cx="1935367" cy="21286"/>
          </a:xfrm>
          <a:prstGeom prst="line">
            <a:avLst/>
          </a:prstGeom>
          <a:ln w="762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E9360FAE-F83B-E721-B7CF-25256B38E0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2000" contrast="18000"/>
          </a:blip>
          <a:srcRect t="5948" b="4768"/>
          <a:stretch>
            <a:fillRect/>
          </a:stretch>
        </p:blipFill>
        <p:spPr bwMode="auto">
          <a:xfrm>
            <a:off x="7094116" y="1825365"/>
            <a:ext cx="4194452" cy="2160464"/>
          </a:xfrm>
          <a:prstGeom prst="rect">
            <a:avLst/>
          </a:prstGeom>
          <a:noFill/>
          <a:ln w="19050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65DF199-88FB-9F66-B8DF-D919CB2803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6000"/>
          </a:blip>
          <a:stretch>
            <a:fillRect/>
          </a:stretch>
        </p:blipFill>
        <p:spPr bwMode="auto">
          <a:xfrm>
            <a:off x="7229249" y="2336313"/>
            <a:ext cx="4152746" cy="2160000"/>
          </a:xfrm>
          <a:prstGeom prst="rect">
            <a:avLst/>
          </a:prstGeom>
          <a:noFill/>
          <a:ln w="19050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B3F5D95-1FC0-DA13-38FC-7709D59E01C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6000"/>
          </a:blip>
          <a:stretch>
            <a:fillRect/>
          </a:stretch>
        </p:blipFill>
        <p:spPr bwMode="auto">
          <a:xfrm>
            <a:off x="7197961" y="2858106"/>
            <a:ext cx="4342154" cy="3024000"/>
          </a:xfrm>
          <a:prstGeom prst="rect">
            <a:avLst/>
          </a:prstGeom>
          <a:noFill/>
          <a:ln w="19050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9C74083E-D773-BB8E-8D23-D07EDFA7640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 contrast="12000"/>
          </a:blip>
          <a:stretch>
            <a:fillRect/>
          </a:stretch>
        </p:blipFill>
        <p:spPr bwMode="auto">
          <a:xfrm>
            <a:off x="7097050" y="3474602"/>
            <a:ext cx="4585627" cy="2918732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BAEEA073-7001-A4BC-2351-A1BC78D19D00}"/>
              </a:ext>
            </a:extLst>
          </p:cNvPr>
          <p:cNvSpPr txBox="1"/>
          <p:nvPr/>
        </p:nvSpPr>
        <p:spPr>
          <a:xfrm>
            <a:off x="179775" y="159026"/>
            <a:ext cx="2494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考点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</a:rPr>
              <a:t>4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、声的利用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83900" y="104140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095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>
            <a:extLst>
              <a:ext uri="{FF2B5EF4-FFF2-40B4-BE49-F238E27FC236}">
                <a16:creationId xmlns:a16="http://schemas.microsoft.com/office/drawing/2014/main" id="{1A73195E-FFBE-6A1C-3599-5E3FC9C18F8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0357" y="142619"/>
            <a:ext cx="42158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考点</a:t>
            </a:r>
            <a:r>
              <a:rPr lang="en-US" altLang="zh-CN" sz="24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  </a:t>
            </a:r>
            <a:r>
              <a:rPr lang="zh-CN" altLang="en-US" sz="24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声音的产生与传播</a:t>
            </a:r>
          </a:p>
        </p:txBody>
      </p:sp>
      <p:pic>
        <p:nvPicPr>
          <p:cNvPr id="7" name="观察微小振动">
            <a:hlinkClick r:id="" action="ppaction://media"/>
            <a:extLst>
              <a:ext uri="{FF2B5EF4-FFF2-40B4-BE49-F238E27FC236}">
                <a16:creationId xmlns:a16="http://schemas.microsoft.com/office/drawing/2014/main" id="{1F2BF2CF-6A46-4531-2BED-F0D9C175C07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9448" y="1467485"/>
            <a:ext cx="3486785" cy="1961515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F1764CF-7BA3-FE93-AA34-66CD90870FF4}"/>
              </a:ext>
            </a:extLst>
          </p:cNvPr>
          <p:cNvSpPr txBox="1"/>
          <p:nvPr/>
        </p:nvSpPr>
        <p:spPr bwMode="auto">
          <a:xfrm>
            <a:off x="5394290" y="2009600"/>
            <a:ext cx="3966845" cy="51372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5">
                <a:lumMod val="60000"/>
                <a:lumOff val="40000"/>
              </a:schemeClr>
            </a:solidFill>
            <a:miter lim="800000"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 defTabSz="914400" eaLnBrk="1" fontAlgn="auto" hangingPunct="1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声音是由物体的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振动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产生的</a:t>
            </a: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B758117E-658F-DE50-D1B7-A292DE83053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77618" y="782462"/>
            <a:ext cx="2232000" cy="871855"/>
          </a:xfrm>
          <a:prstGeom prst="wedgeRoundRectCallout">
            <a:avLst>
              <a:gd name="adj1" fmla="val -42376"/>
              <a:gd name="adj2" fmla="val 77260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bg2">
                <a:lumMod val="50000"/>
              </a:schemeClr>
            </a:solidFill>
            <a:miter lim="800000"/>
          </a:ln>
        </p:spPr>
        <p:txBody>
          <a:bodyPr/>
          <a:lstStyle/>
          <a:p>
            <a:pPr>
              <a:lnSpc>
                <a:spcPct val="105000"/>
              </a:lnSpc>
            </a:pPr>
            <a:r>
              <a:rPr lang="zh-CN" altLang="en-US" sz="22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这里用到了什么方法？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44491E4-AB37-12F1-C135-061F13C3D938}"/>
              </a:ext>
            </a:extLst>
          </p:cNvPr>
          <p:cNvSpPr txBox="1"/>
          <p:nvPr/>
        </p:nvSpPr>
        <p:spPr>
          <a:xfrm>
            <a:off x="5362379" y="1154897"/>
            <a:ext cx="1127125" cy="4216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5000"/>
              </a:lnSpc>
            </a:pPr>
            <a:r>
              <a:rPr lang="zh-CN" altLang="en-US" sz="22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转换法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35373A6-2081-4B77-FE86-CDC6A4BFD032}"/>
              </a:ext>
            </a:extLst>
          </p:cNvPr>
          <p:cNvSpPr txBox="1"/>
          <p:nvPr/>
        </p:nvSpPr>
        <p:spPr bwMode="auto">
          <a:xfrm>
            <a:off x="5348571" y="2749091"/>
            <a:ext cx="3048635" cy="51372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5">
                <a:lumMod val="60000"/>
                <a:lumOff val="40000"/>
              </a:schemeClr>
            </a:solidFill>
            <a:miter lim="800000"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 defTabSz="914400" eaLnBrk="1" fontAlgn="auto" hangingPunct="1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振动停止，发声停止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3860FDD-041D-B7FE-394F-0AB337D47351}"/>
              </a:ext>
            </a:extLst>
          </p:cNvPr>
          <p:cNvSpPr txBox="1"/>
          <p:nvPr/>
        </p:nvSpPr>
        <p:spPr>
          <a:xfrm>
            <a:off x="517011" y="714128"/>
            <a:ext cx="612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000" b="1">
                <a:solidFill>
                  <a:srgbClr val="00808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、声音的产生</a:t>
            </a:r>
            <a:endParaRPr lang="zh-CN" altLang="en-US" sz="20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DBA0693-92B9-9DEA-84F1-4973BFB18808}"/>
              </a:ext>
            </a:extLst>
          </p:cNvPr>
          <p:cNvSpPr txBox="1"/>
          <p:nvPr/>
        </p:nvSpPr>
        <p:spPr>
          <a:xfrm>
            <a:off x="969448" y="3595181"/>
            <a:ext cx="4217988" cy="2838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68580" tIns="34290" rIns="68580" bIns="34290">
            <a:spAutoFit/>
          </a:bodyPr>
          <a:lstStyle/>
          <a:p>
            <a:pPr algn="ctr" defTabSz="685324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常见乐器的发声体</a:t>
            </a:r>
          </a:p>
          <a:p>
            <a:pPr defTabSz="685324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弦乐器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——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defTabSz="685324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管乐器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——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defTabSz="685324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打击乐器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——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defTabSz="685324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琴类乐器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——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4325ED0-8033-7B20-43A9-DFD016CCF5BC}"/>
              </a:ext>
            </a:extLst>
          </p:cNvPr>
          <p:cNvSpPr txBox="1"/>
          <p:nvPr/>
        </p:nvSpPr>
        <p:spPr>
          <a:xfrm>
            <a:off x="5440642" y="3649225"/>
            <a:ext cx="3300412" cy="2838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68580" tIns="34290" rIns="68580" bIns="34290">
            <a:spAutoFit/>
          </a:bodyPr>
          <a:lstStyle/>
          <a:p>
            <a:pPr algn="ctr" defTabSz="685324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常见动物的发声体</a:t>
            </a:r>
          </a:p>
          <a:p>
            <a:pPr defTabSz="685324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哺乳类动物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——</a:t>
            </a:r>
          </a:p>
          <a:p>
            <a:pPr defTabSz="685324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蝉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——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defTabSz="685324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青蛙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——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defTabSz="685324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蜜蜂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——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E21CF56-A3C2-0171-0EC7-BE59D0835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798" y="4260344"/>
            <a:ext cx="757238" cy="43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琴弦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0398C93-56E4-7133-6D94-1FB16CF4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798" y="4835019"/>
            <a:ext cx="1065213" cy="43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空气柱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E57F7B9-32DF-5CAB-98B3-4D85AEEB7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836" y="5416044"/>
            <a:ext cx="1992312" cy="43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鼓面或锣面等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A368406-4554-082B-CF11-90A8408A5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561" y="5916106"/>
            <a:ext cx="2301875" cy="43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金属片（丝）等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C8E03EC-38E8-4BDA-9622-10BE5470D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2498" y="4260344"/>
            <a:ext cx="755650" cy="43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声带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E3C3AB3-406D-29AE-9D94-D4FECFEA6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461" y="4795331"/>
            <a:ext cx="1374775" cy="43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腹部鸣膜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52ED587-E04B-D3E5-8017-E44B6DA27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961" y="5416044"/>
            <a:ext cx="757237" cy="43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鸣囊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699CAFB-B2FD-7CF0-B8B0-B2A86AE16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448" y="5916106"/>
            <a:ext cx="1684338" cy="43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飞动的翅膀</a:t>
            </a:r>
          </a:p>
        </p:txBody>
      </p:sp>
    </p:spTree>
    <p:extLst>
      <p:ext uri="{BB962C8B-B14F-4D97-AF65-F5344CB8AC3E}">
        <p14:creationId xmlns:p14="http://schemas.microsoft.com/office/powerpoint/2010/main" val="118109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  <p:cond evt="onBegin" delay="0">
                          <p:tn val="59"/>
                        </p:cond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  <p:cond evt="onBegin" delay="0">
                          <p:tn val="71"/>
                        </p:cond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/>
      <p:bldP spid="11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1DD065F0-CDFE-7792-504F-17CE7C770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4" y="1069481"/>
            <a:ext cx="8212137" cy="2994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defTabSz="684213">
              <a:lnSpc>
                <a:spcPct val="150000"/>
              </a:lnSpc>
            </a:pP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 【</a:t>
            </a:r>
            <a:r>
              <a:rPr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多选</a:t>
            </a:r>
            <a:r>
              <a:rPr lang="en-US" altLang="zh-CN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】</a:t>
            </a:r>
            <a:r>
              <a:rPr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下列关于声音的产生正确的说法是（  　　）</a:t>
            </a:r>
            <a:endParaRPr lang="zh-CN" altLang="en-US" sz="26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 defTabSz="684213">
              <a:lnSpc>
                <a:spcPct val="150000"/>
              </a:lnSpc>
            </a:pPr>
            <a:r>
              <a:rPr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A．一切正在发声的物体都在振动 </a:t>
            </a:r>
            <a:endParaRPr lang="zh-CN" altLang="en-US" sz="26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 defTabSz="684213">
              <a:lnSpc>
                <a:spcPct val="150000"/>
              </a:lnSpc>
            </a:pPr>
            <a:r>
              <a:rPr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B．物体振动停止后还会发出微弱的声音 </a:t>
            </a:r>
            <a:endParaRPr lang="zh-CN" altLang="en-US" sz="26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 defTabSz="684213">
              <a:lnSpc>
                <a:spcPct val="150000"/>
              </a:lnSpc>
            </a:pPr>
            <a:r>
              <a:rPr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C．振动停止，发声也停止 </a:t>
            </a:r>
            <a:endParaRPr lang="zh-CN" altLang="en-US" sz="26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 defTabSz="684213">
              <a:lnSpc>
                <a:spcPct val="150000"/>
              </a:lnSpc>
            </a:pPr>
            <a:r>
              <a:rPr lang="zh-CN" altLang="en-US" sz="26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D．向暖水瓶中灌水时，发声体是水面上方的空气柱 </a:t>
            </a:r>
            <a:endParaRPr lang="zh-CN" altLang="en-US" sz="26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970856-4F0F-7972-84D6-3651AE5A9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009" y="1200134"/>
            <a:ext cx="906462" cy="43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defTabSz="684213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A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CD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5000530-CE65-6F62-A4AE-3C7C592C5A45}"/>
              </a:ext>
            </a:extLst>
          </p:cNvPr>
          <p:cNvSpPr/>
          <p:nvPr/>
        </p:nvSpPr>
        <p:spPr>
          <a:xfrm>
            <a:off x="5495925" y="1144571"/>
            <a:ext cx="971550" cy="493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67F8B0-D8DD-FF9A-E260-F3EA268772D9}"/>
              </a:ext>
            </a:extLst>
          </p:cNvPr>
          <p:cNvSpPr/>
          <p:nvPr/>
        </p:nvSpPr>
        <p:spPr>
          <a:xfrm>
            <a:off x="4881563" y="2357245"/>
            <a:ext cx="1555750" cy="493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289246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C6B02BB1-F511-8621-6FD1-C5B2E2D94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450324" y="768106"/>
            <a:ext cx="2773466" cy="160675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A156621-665D-B1F5-AF86-F87174723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679452" y="494086"/>
            <a:ext cx="3346730" cy="175612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4665DCC-5FB5-45B3-EE5E-5E327402443D}"/>
              </a:ext>
            </a:extLst>
          </p:cNvPr>
          <p:cNvSpPr txBox="1"/>
          <p:nvPr/>
        </p:nvSpPr>
        <p:spPr>
          <a:xfrm>
            <a:off x="337225" y="2375398"/>
            <a:ext cx="11517549" cy="576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（1）形式：声音是以</a:t>
            </a:r>
            <a:r>
              <a:rPr lang="en-US" altLang="zh-CN" sz="240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的形式向四面八方传播的，可以发生类似光的反射和折射。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8" name="P_5_AN.4_1#24c3ca6e2.blank?parentnodeid=57eaa5104&amp;vbapositionanswer=4&amp;vbahtmlprocessed=1">
            <a:extLst>
              <a:ext uri="{FF2B5EF4-FFF2-40B4-BE49-F238E27FC236}">
                <a16:creationId xmlns:a16="http://schemas.microsoft.com/office/drawing/2014/main" id="{63332FD9-5447-A355-2B2B-1792EDA5E5FF}"/>
              </a:ext>
            </a:extLst>
          </p:cNvPr>
          <p:cNvSpPr/>
          <p:nvPr/>
        </p:nvSpPr>
        <p:spPr>
          <a:xfrm>
            <a:off x="3500798" y="2250211"/>
            <a:ext cx="224340" cy="4996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波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DFB1900F-6F7C-B0B7-0BA8-28A5A8106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3128"/>
            <a:ext cx="2150269" cy="4385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、声音的传播</a:t>
            </a:r>
          </a:p>
        </p:txBody>
      </p:sp>
      <p:pic>
        <p:nvPicPr>
          <p:cNvPr id="10" name="图片 9">
            <a:hlinkClick r:id="rId6" action="ppaction://hlinkfile"/>
            <a:extLst>
              <a:ext uri="{FF2B5EF4-FFF2-40B4-BE49-F238E27FC236}">
                <a16:creationId xmlns:a16="http://schemas.microsoft.com/office/drawing/2014/main" id="{B05E1DD2-24FE-3CF9-8739-A876B0A88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35512" y="3176650"/>
            <a:ext cx="2698094" cy="1890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0E32739-1BBD-B77B-E4D8-89F4F7DA13DC}"/>
              </a:ext>
            </a:extLst>
          </p:cNvPr>
          <p:cNvGrpSpPr/>
          <p:nvPr/>
        </p:nvGrpSpPr>
        <p:grpSpPr>
          <a:xfrm>
            <a:off x="3843542" y="2999889"/>
            <a:ext cx="1961459" cy="2336247"/>
            <a:chOff x="1643" y="2934"/>
            <a:chExt cx="3683" cy="545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80B3049-2379-587E-B08C-7298063C789F}"/>
                </a:ext>
              </a:extLst>
            </p:cNvPr>
            <p:cNvPicPr/>
            <p:nvPr/>
          </p:nvPicPr>
          <p:blipFill>
            <a:blip r:embed="rId8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43" y="2934"/>
              <a:ext cx="3683" cy="365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00E5049-4183-6BDE-6F7F-7CF42B6BC501}"/>
                </a:ext>
              </a:extLst>
            </p:cNvPr>
            <p:cNvSpPr txBox="1"/>
            <p:nvPr/>
          </p:nvSpPr>
          <p:spPr>
            <a:xfrm>
              <a:off x="1952" y="6593"/>
              <a:ext cx="3064" cy="1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l" latinLnBrk="0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200" b="1">
                  <a:solidFill>
                    <a:prstClr val="black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敲一下鱼缸，鱼会被吓跑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DBEB100-833E-18F4-7E9C-241F8C115429}"/>
              </a:ext>
            </a:extLst>
          </p:cNvPr>
          <p:cNvGrpSpPr/>
          <p:nvPr/>
        </p:nvGrpSpPr>
        <p:grpSpPr>
          <a:xfrm>
            <a:off x="6314404" y="2927688"/>
            <a:ext cx="2910840" cy="2379980"/>
            <a:chOff x="7007" y="3257"/>
            <a:chExt cx="4584" cy="374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0D5396B-D685-5147-C22E-34FD7CD2A7B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clrChange>
                <a:clrFrom>
                  <a:srgbClr val="FFFECD">
                    <a:alpha val="100000"/>
                  </a:srgbClr>
                </a:clrFrom>
                <a:clrTo>
                  <a:srgbClr val="FFFECD">
                    <a:alpha val="100000"/>
                    <a:alpha val="0"/>
                  </a:srgbClr>
                </a:clrTo>
              </a:clrChange>
              <a:lum bright="-6000" contrast="12000"/>
            </a:blip>
            <a:srcRect t="11803" b="5472"/>
            <a:stretch>
              <a:fillRect/>
            </a:stretch>
          </p:blipFill>
          <p:spPr>
            <a:xfrm>
              <a:off x="7007" y="3257"/>
              <a:ext cx="4584" cy="29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9EF8E87-D7D9-A8B5-A25E-BA124264C6E8}"/>
                </a:ext>
              </a:extLst>
            </p:cNvPr>
            <p:cNvSpPr txBox="1"/>
            <p:nvPr/>
          </p:nvSpPr>
          <p:spPr>
            <a:xfrm>
              <a:off x="7116" y="6319"/>
              <a:ext cx="4365" cy="6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200" b="1">
                  <a:solidFill>
                    <a:prstClr val="black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土电话可以传播声音</a:t>
              </a:r>
            </a:p>
          </p:txBody>
        </p:sp>
      </p:grpSp>
      <p:sp>
        <p:nvSpPr>
          <p:cNvPr id="17" name="圆角矩形标注 25">
            <a:extLst>
              <a:ext uri="{FF2B5EF4-FFF2-40B4-BE49-F238E27FC236}">
                <a16:creationId xmlns:a16="http://schemas.microsoft.com/office/drawing/2014/main" id="{4FBC73DC-4B76-A615-866A-0CF52F060043}"/>
              </a:ext>
            </a:extLst>
          </p:cNvPr>
          <p:cNvSpPr/>
          <p:nvPr/>
        </p:nvSpPr>
        <p:spPr>
          <a:xfrm>
            <a:off x="4140589" y="3721678"/>
            <a:ext cx="1368000" cy="396000"/>
          </a:xfrm>
          <a:prstGeom prst="wedgeRoundRectCallout">
            <a:avLst>
              <a:gd name="adj1" fmla="val 34549"/>
              <a:gd name="adj2" fmla="val 78571"/>
              <a:gd name="adj3" fmla="val 16667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latinLnBrk="0">
              <a:lnSpc>
                <a:spcPct val="100000"/>
              </a:lnSpc>
              <a:buClrTx/>
              <a:buSzTx/>
              <a:buFontTx/>
            </a:pPr>
            <a:r>
              <a:rPr lang="zh-CN" altLang="en-US" sz="20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吓死我了</a:t>
            </a:r>
            <a:r>
              <a:rPr lang="en-US" altLang="zh-CN" sz="2000" b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!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E035923-C947-6369-E6D8-FBC4B1BDA325}"/>
              </a:ext>
            </a:extLst>
          </p:cNvPr>
          <p:cNvGrpSpPr/>
          <p:nvPr/>
        </p:nvGrpSpPr>
        <p:grpSpPr>
          <a:xfrm>
            <a:off x="9387211" y="3096543"/>
            <a:ext cx="2349500" cy="2095500"/>
            <a:chOff x="10262" y="3484"/>
            <a:chExt cx="3700" cy="33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E6E3E6A-B801-90AE-CCDB-792C66CA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  <a:lum bright="-24000" contrast="36000"/>
            </a:blip>
            <a:stretch>
              <a:fillRect/>
            </a:stretch>
          </p:blipFill>
          <p:spPr>
            <a:xfrm>
              <a:off x="10262" y="3484"/>
              <a:ext cx="3700" cy="26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8CDB86A-FB29-8C10-B18C-4E5E73B2B6E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411" y="6098"/>
              <a:ext cx="3402" cy="6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200" b="1">
                  <a:solidFill>
                    <a:prstClr val="black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钓鱼要保持安静</a:t>
              </a:r>
            </a:p>
          </p:txBody>
        </p:sp>
      </p:grpSp>
      <p:sp>
        <p:nvSpPr>
          <p:cNvPr id="21" name="P_5_BD#24c3ca6e2?segpoint=1&amp;parentnodeid=57eaa5104&amp;vbahtmlprocessed=1">
            <a:extLst>
              <a:ext uri="{FF2B5EF4-FFF2-40B4-BE49-F238E27FC236}">
                <a16:creationId xmlns:a16="http://schemas.microsoft.com/office/drawing/2014/main" id="{E9BFA4E1-1262-759A-D115-B5CC5BD7550C}"/>
              </a:ext>
            </a:extLst>
          </p:cNvPr>
          <p:cNvSpPr/>
          <p:nvPr/>
        </p:nvSpPr>
        <p:spPr>
          <a:xfrm>
            <a:off x="547505" y="5299302"/>
            <a:ext cx="11109960" cy="1207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 latinLnBrk="1">
              <a:lnSpc>
                <a:spcPct val="150000"/>
              </a:lnSpc>
            </a:pP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（2）条件：声音的传播需要</a:t>
            </a:r>
            <a:r>
              <a:rPr lang="en-US" altLang="zh-CN" sz="280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______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，任何固体、液体、气体都可以传声。真空</a:t>
            </a:r>
            <a:r>
              <a:rPr lang="en-US" altLang="zh-CN" sz="280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______</a:t>
            </a:r>
            <a:r>
              <a:rPr lang="en-US" altLang="zh-CN" sz="28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传声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2" name="P_5_AN.5_1#24c3ca6e2.blank?parentnodeid=57eaa5104&amp;vbapositionanswer=5&amp;vbahtmlprocessed=1">
            <a:extLst>
              <a:ext uri="{FF2B5EF4-FFF2-40B4-BE49-F238E27FC236}">
                <a16:creationId xmlns:a16="http://schemas.microsoft.com/office/drawing/2014/main" id="{F1A0D4BE-FEA6-B3BC-55E8-2664967D022E}"/>
              </a:ext>
            </a:extLst>
          </p:cNvPr>
          <p:cNvSpPr/>
          <p:nvPr/>
        </p:nvSpPr>
        <p:spPr>
          <a:xfrm>
            <a:off x="5112507" y="5272597"/>
            <a:ext cx="792163" cy="57194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介质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3" name="P_5_AN.6_1#24c3ca6e2.blank?parentnodeid=57eaa5104&amp;vbapositionanswer=6&amp;vbahtmlprocessed=1">
            <a:extLst>
              <a:ext uri="{FF2B5EF4-FFF2-40B4-BE49-F238E27FC236}">
                <a16:creationId xmlns:a16="http://schemas.microsoft.com/office/drawing/2014/main" id="{13094D72-0871-E74C-63AB-D94267DB10AC}"/>
              </a:ext>
            </a:extLst>
          </p:cNvPr>
          <p:cNvSpPr/>
          <p:nvPr/>
        </p:nvSpPr>
        <p:spPr>
          <a:xfrm>
            <a:off x="2156754" y="5934429"/>
            <a:ext cx="792163" cy="57194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不能</a:t>
            </a:r>
            <a:endParaRPr lang="en-US" altLang="zh-CN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2552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 animBg="1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6484B1D-92B2-C65F-14A5-1AA0AAB26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747" y="818935"/>
            <a:ext cx="8112125" cy="38654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defTabSz="684213">
              <a:lnSpc>
                <a:spcPct val="150000"/>
              </a:lnSpc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例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通常人们说话的声音是通过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传播的。著名的德国音乐家贝多芬失聪后，将硬棒的一端抵在钢琴盖板上，另一端咬在牙齿中间，仍然可以听到声音，说明声音可以在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_________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中传播。将要上钩的鱼会被岸上的说话声吓跑，说明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_________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也可以传播声音。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A827DFF-D97B-9E9E-6A1F-A3A7D1DFA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572" y="935271"/>
            <a:ext cx="859851" cy="500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空气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7C8A82E-FEA6-4BEA-E9A4-DA6056AFA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143" y="2858007"/>
            <a:ext cx="859851" cy="500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固体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0C2ACE-CBCD-EF63-6221-2A36007C1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423" y="3501108"/>
            <a:ext cx="859851" cy="500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液体</a:t>
            </a:r>
          </a:p>
        </p:txBody>
      </p:sp>
    </p:spTree>
    <p:extLst>
      <p:ext uri="{BB962C8B-B14F-4D97-AF65-F5344CB8AC3E}">
        <p14:creationId xmlns:p14="http://schemas.microsoft.com/office/powerpoint/2010/main" val="3313828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9B003CCD-3841-CD7D-2F23-66BD680CF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77" y="403728"/>
            <a:ext cx="1531510" cy="4385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）声速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36B2494-92B7-DB67-331F-ABF7A4E65E52}"/>
              </a:ext>
            </a:extLst>
          </p:cNvPr>
          <p:cNvSpPr txBox="1"/>
          <p:nvPr/>
        </p:nvSpPr>
        <p:spPr bwMode="auto">
          <a:xfrm>
            <a:off x="1336098" y="891061"/>
            <a:ext cx="6527800" cy="466725"/>
          </a:xfrm>
          <a:prstGeom prst="rect">
            <a:avLst/>
          </a:prstGeom>
          <a:noFill/>
          <a:ln>
            <a:miter lim="800000"/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新宋体" pitchFamily="49" charset="-122"/>
              </a:rPr>
              <a:t>声音传播需要时间，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新宋体" pitchFamily="49" charset="-122"/>
              </a:rPr>
              <a:t>声音的速度称为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新宋体" pitchFamily="49" charset="-122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新宋体" pitchFamily="49" charset="-122"/>
              </a:rPr>
              <a:t>声速。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0985CCE-006E-6EA7-2F66-9088A6DE3BFB}"/>
              </a:ext>
            </a:extLst>
          </p:cNvPr>
          <p:cNvGrpSpPr/>
          <p:nvPr/>
        </p:nvGrpSpPr>
        <p:grpSpPr>
          <a:xfrm>
            <a:off x="1910164" y="1436694"/>
            <a:ext cx="7170738" cy="2569472"/>
            <a:chOff x="1523999" y="1938418"/>
            <a:chExt cx="5638801" cy="225659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5F4F169-0B60-A1C6-F6F8-7D95424EF204}"/>
                </a:ext>
              </a:extLst>
            </p:cNvPr>
            <p:cNvSpPr/>
            <p:nvPr/>
          </p:nvSpPr>
          <p:spPr>
            <a:xfrm>
              <a:off x="1523999" y="1949535"/>
              <a:ext cx="5638801" cy="224547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9A2F871A-953F-99D1-1EE2-85FBB722F6C2}"/>
                </a:ext>
              </a:extLst>
            </p:cNvPr>
            <p:cNvSpPr/>
            <p:nvPr/>
          </p:nvSpPr>
          <p:spPr>
            <a:xfrm rot="10800000">
              <a:off x="1523999" y="1949535"/>
              <a:ext cx="1443038" cy="489114"/>
            </a:xfrm>
            <a:prstGeom prst="triangle">
              <a:avLst>
                <a:gd name="adj" fmla="val 49390"/>
              </a:avLst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765106C0-3CB5-B793-F34C-58B64824F3F9}"/>
                </a:ext>
              </a:extLst>
            </p:cNvPr>
            <p:cNvCxnSpPr/>
            <p:nvPr/>
          </p:nvCxnSpPr>
          <p:spPr>
            <a:xfrm>
              <a:off x="2173287" y="2525990"/>
              <a:ext cx="4484688" cy="0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DBD71A1A-C17D-939A-341B-4FF5964BE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9241" y="1938418"/>
              <a:ext cx="1240854" cy="297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1600" b="1">
                  <a:latin typeface="Times New Roman" panose="02020603050405020304" pitchFamily="18" charset="0"/>
                  <a:ea typeface="楷体" panose="02010609060101010101" pitchFamily="49" charset="-122"/>
                </a:rPr>
                <a:t>小资料</a:t>
              </a:r>
            </a:p>
          </p:txBody>
        </p:sp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A9A63671-CC29-0485-621F-D0F862A608ED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080095" y="2191916"/>
              <a:ext cx="3408720" cy="307777"/>
            </a:xfrm>
            <a:prstGeom prst="rect">
              <a:avLst/>
            </a:prstGeom>
            <a:blipFill rotWithShape="1">
              <a:blip r:embed="rId2"/>
              <a:stretch>
                <a:fillRect l="-358" t="-2000" b="-20000"/>
              </a:stretch>
            </a:blipFill>
          </p:spPr>
          <p:txBody>
            <a:bodyPr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>
                  <a:noFill/>
                  <a:latin typeface="+mn-lt"/>
                  <a:ea typeface="+mn-ea"/>
                </a:rPr>
                <a:t> </a:t>
              </a:r>
            </a:p>
          </p:txBody>
        </p:sp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B2359AD4-64E6-15DF-336C-375A6C33E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600199" y="2598135"/>
              <a:ext cx="5486400" cy="15906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F71C455D-497F-4EE8-8A77-1CB9258C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rot="11094261">
            <a:off x="1390164" y="2336497"/>
            <a:ext cx="1176352" cy="83095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61B2B0C2-4869-62A2-6CD6-D92770F96D80}"/>
              </a:ext>
            </a:extLst>
          </p:cNvPr>
          <p:cNvSpPr txBox="1"/>
          <p:nvPr/>
        </p:nvSpPr>
        <p:spPr>
          <a:xfrm>
            <a:off x="412172" y="3105943"/>
            <a:ext cx="1847851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>
                <a:latin typeface="Times New Roman" panose="02020603050405020304" pitchFamily="18" charset="0"/>
                <a:ea typeface="楷体" panose="02010609060101010101" pitchFamily="49" charset="-122"/>
              </a:rPr>
              <a:t>温度越高，声音传播速度越大。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B66BCAE-84FF-AD5C-AF3B-97C4232443C2}"/>
              </a:ext>
            </a:extLst>
          </p:cNvPr>
          <p:cNvSpPr/>
          <p:nvPr/>
        </p:nvSpPr>
        <p:spPr>
          <a:xfrm>
            <a:off x="2613578" y="2483445"/>
            <a:ext cx="1781175" cy="6080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D6F434-47A8-51B0-FC90-B4249E88FD15}"/>
              </a:ext>
            </a:extLst>
          </p:cNvPr>
          <p:cNvSpPr/>
          <p:nvPr/>
        </p:nvSpPr>
        <p:spPr>
          <a:xfrm>
            <a:off x="6039904" y="2522632"/>
            <a:ext cx="1781175" cy="14764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FADC261-24CD-A6FA-6EAA-F27B380E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rot="18282464" flipV="1">
            <a:off x="7809465" y="1922943"/>
            <a:ext cx="1319213" cy="9318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7" name="TextBox 30">
            <a:extLst>
              <a:ext uri="{FF2B5EF4-FFF2-40B4-BE49-F238E27FC236}">
                <a16:creationId xmlns:a16="http://schemas.microsoft.com/office/drawing/2014/main" id="{615ECAB5-13DF-9AEF-0594-B81E6DA833BA}"/>
              </a:ext>
            </a:extLst>
          </p:cNvPr>
          <p:cNvSpPr txBox="1"/>
          <p:nvPr/>
        </p:nvSpPr>
        <p:spPr>
          <a:xfrm>
            <a:off x="9109628" y="2242031"/>
            <a:ext cx="1846262" cy="646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>
                <a:latin typeface="Times New Roman" panose="02020603050405020304" pitchFamily="18" charset="0"/>
                <a:ea typeface="楷体" panose="02010609060101010101" pitchFamily="49" charset="-122"/>
              </a:rPr>
              <a:t>不同介质，声音传播速度不同。</a:t>
            </a:r>
          </a:p>
        </p:txBody>
      </p:sp>
      <p:sp>
        <p:nvSpPr>
          <p:cNvPr id="4" name="P_5_BD#24c3ca6e2?segpoint=1&amp;parentnodeid=57eaa5104&amp;vbahtmlprocessed=1">
            <a:extLst>
              <a:ext uri="{FF2B5EF4-FFF2-40B4-BE49-F238E27FC236}">
                <a16:creationId xmlns:a16="http://schemas.microsoft.com/office/drawing/2014/main" id="{936778B6-A91E-5370-C8B9-131058F1168D}"/>
              </a:ext>
            </a:extLst>
          </p:cNvPr>
          <p:cNvSpPr/>
          <p:nvPr/>
        </p:nvSpPr>
        <p:spPr>
          <a:xfrm>
            <a:off x="680168" y="4524769"/>
            <a:ext cx="11109960" cy="17379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 latinLnBrk="1">
              <a:lnSpc>
                <a:spcPct val="150000"/>
              </a:lnSpc>
            </a:pPr>
            <a:r>
              <a:rPr lang="en-US" altLang="zh-CN" sz="2400" b="0" i="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介质的种类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： 声音在固体、液体和气体中传播的速度的大小关系为</a:t>
            </a:r>
            <a:r>
              <a:rPr lang="en-US" altLang="zh-CN" sz="240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。</a:t>
            </a:r>
          </a:p>
          <a:p>
            <a:pPr algn="l" latinLnBrk="1">
              <a:lnSpc>
                <a:spcPct val="150000"/>
              </a:lnSpc>
            </a:pPr>
            <a:r>
              <a:rPr lang="en-US" altLang="zh-CN" sz="2400" b="0" i="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不同声音在同种介质中（环境条件相同时）传播速度相同</a:t>
            </a:r>
            <a:r>
              <a:rPr lang="en-US" altLang="zh-CN" sz="2400" b="0" i="0" u="none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34" charset="-120"/>
              </a:rPr>
              <a:t> </a:t>
            </a:r>
          </a:p>
          <a:p>
            <a:pPr algn="l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介质的温度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：一般情况下，15℃</a:t>
            </a:r>
            <a:r>
              <a:rPr lang="zh-CN" altLang="en-US" sz="24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空气中的声速为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_____</a:t>
            </a:r>
            <a:endParaRPr lang="en-US" altLang="zh-CN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066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5" grpId="0" animBg="1"/>
      <p:bldP spid="17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9048CCB-BFBD-E6C4-E13C-0F14C59E9CEF}"/>
              </a:ext>
            </a:extLst>
          </p:cNvPr>
          <p:cNvGrpSpPr/>
          <p:nvPr/>
        </p:nvGrpSpPr>
        <p:grpSpPr>
          <a:xfrm>
            <a:off x="767133" y="1454519"/>
            <a:ext cx="854710" cy="1162050"/>
            <a:chOff x="1300" y="3849"/>
            <a:chExt cx="1346" cy="183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2917CAB8-AB83-5D03-B739-32756E81850B}"/>
                </a:ext>
              </a:extLst>
            </p:cNvPr>
            <p:cNvSpPr/>
            <p:nvPr/>
          </p:nvSpPr>
          <p:spPr>
            <a:xfrm>
              <a:off x="1832" y="3849"/>
              <a:ext cx="283" cy="28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33B866F-6C15-090C-2A51-088B4B4CA86E}"/>
                </a:ext>
              </a:extLst>
            </p:cNvPr>
            <p:cNvSpPr txBox="1"/>
            <p:nvPr/>
          </p:nvSpPr>
          <p:spPr>
            <a:xfrm>
              <a:off x="1300" y="4955"/>
              <a:ext cx="13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Times New Roman" panose="02020603050405020304" pitchFamily="18" charset="0"/>
                  <a:ea typeface="楷体" panose="02010609060101010101" pitchFamily="49" charset="-122"/>
                </a:rPr>
                <a:t>声源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AB01B48-A807-127E-F475-92996D10F277}"/>
              </a:ext>
            </a:extLst>
          </p:cNvPr>
          <p:cNvGrpSpPr/>
          <p:nvPr/>
        </p:nvGrpSpPr>
        <p:grpSpPr>
          <a:xfrm>
            <a:off x="2785163" y="1004304"/>
            <a:ext cx="1115060" cy="1612265"/>
            <a:chOff x="4478" y="3140"/>
            <a:chExt cx="1756" cy="2539"/>
          </a:xfrm>
        </p:grpSpPr>
        <p:sp>
          <p:nvSpPr>
            <p:cNvPr id="6" name="直角三角形 5">
              <a:extLst>
                <a:ext uri="{FF2B5EF4-FFF2-40B4-BE49-F238E27FC236}">
                  <a16:creationId xmlns:a16="http://schemas.microsoft.com/office/drawing/2014/main" id="{E4B471D8-AA8D-3EA7-9230-A49F4E5F4665}"/>
                </a:ext>
              </a:extLst>
            </p:cNvPr>
            <p:cNvSpPr/>
            <p:nvPr/>
          </p:nvSpPr>
          <p:spPr>
            <a:xfrm>
              <a:off x="5017" y="3140"/>
              <a:ext cx="680" cy="1701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EE53688-D2BA-172E-9248-B0529F7B77F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4478" y="4955"/>
              <a:ext cx="175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Times New Roman" panose="02020603050405020304" pitchFamily="18" charset="0"/>
                  <a:ea typeface="楷体" panose="02010609060101010101" pitchFamily="49" charset="-122"/>
                </a:rPr>
                <a:t>障碍物</a:t>
              </a:r>
            </a:p>
          </p:txBody>
        </p:sp>
      </p:grp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FE66ED19-A278-B52A-E7DA-DCEAF77501A7}"/>
              </a:ext>
            </a:extLst>
          </p:cNvPr>
          <p:cNvCxnSpPr/>
          <p:nvPr/>
        </p:nvCxnSpPr>
        <p:spPr>
          <a:xfrm flipV="1">
            <a:off x="1568186" y="1234809"/>
            <a:ext cx="1319530" cy="10795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1015B67-CD5E-3AFB-D2AF-C83D588B0496}"/>
              </a:ext>
            </a:extLst>
          </p:cNvPr>
          <p:cNvCxnSpPr/>
          <p:nvPr/>
        </p:nvCxnSpPr>
        <p:spPr>
          <a:xfrm flipH="1" flipV="1">
            <a:off x="1568186" y="1738364"/>
            <a:ext cx="1319530" cy="10795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BB1697E-A852-5F61-742C-311B8ADC944B}"/>
              </a:ext>
            </a:extLst>
          </p:cNvPr>
          <p:cNvSpPr txBox="1"/>
          <p:nvPr/>
        </p:nvSpPr>
        <p:spPr>
          <a:xfrm>
            <a:off x="4802937" y="726845"/>
            <a:ext cx="4019986" cy="9363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lvl="0" indent="0" algn="l" latinLnBrk="0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声音在传播过程中，如果遇到障碍物，就会被反射回来。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47E12E1-F1C1-CDDD-5AF0-BDDA2D11BD91}"/>
              </a:ext>
            </a:extLst>
          </p:cNvPr>
          <p:cNvSpPr txBox="1"/>
          <p:nvPr/>
        </p:nvSpPr>
        <p:spPr bwMode="auto">
          <a:xfrm>
            <a:off x="4802937" y="2015637"/>
            <a:ext cx="3943350" cy="51408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5">
                <a:lumMod val="60000"/>
                <a:lumOff val="40000"/>
              </a:schemeClr>
            </a:solidFill>
            <a:miter lim="800000"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 defTabSz="914400" eaLnBrk="1" fontAlgn="auto" hangingPunct="1">
              <a:lnSpc>
                <a:spcPct val="10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反射回来的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声音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就叫做回声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B35DDCD-406E-A854-25F8-F88A18CC15C9}"/>
              </a:ext>
            </a:extLst>
          </p:cNvPr>
          <p:cNvSpPr txBox="1"/>
          <p:nvPr/>
        </p:nvSpPr>
        <p:spPr>
          <a:xfrm>
            <a:off x="485106" y="2959612"/>
            <a:ext cx="10230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要想把原声与回声区别开，从发出声音到再返回耳朵的时间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大于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0.1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秒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C14DD7A-B40F-BF8F-4701-0EDFC4177A31}"/>
              </a:ext>
            </a:extLst>
          </p:cNvPr>
          <p:cNvSpPr txBox="1"/>
          <p:nvPr/>
        </p:nvSpPr>
        <p:spPr>
          <a:xfrm>
            <a:off x="304848" y="173623"/>
            <a:ext cx="15142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-PUA"/>
              </a:rPr>
              <a:t>3.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-PUA"/>
              </a:rPr>
              <a:t>回声</a:t>
            </a:r>
            <a:endParaRPr lang="zh-CN" altLang="en-US" sz="28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68C4E02-122B-BE02-E262-676F0D2F1072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322866" y="3666960"/>
                <a:ext cx="4522199" cy="79130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𝑠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𝑣𝑡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340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m</m:t>
                          </m:r>
                          <m: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  <m: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×0.1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num>
                        <m:den>
                          <m: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=17</m:t>
                      </m:r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m</m:t>
                      </m:r>
                    </m:oMath>
                  </m:oMathPara>
                </a14:m>
                <a:endPara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Cambria Math" panose="02040503050406030204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68C4E02-122B-BE02-E262-676F0D2F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1322866" y="3666960"/>
                <a:ext cx="4522199" cy="791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CB9975B0-2FE6-052E-BB77-2ECBEE66FE60}"/>
              </a:ext>
            </a:extLst>
          </p:cNvPr>
          <p:cNvSpPr txBox="1"/>
          <p:nvPr/>
        </p:nvSpPr>
        <p:spPr>
          <a:xfrm>
            <a:off x="304848" y="4526983"/>
            <a:ext cx="6093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回声的利用</a:t>
            </a:r>
            <a:endParaRPr lang="zh-CN" altLang="en-US" sz="24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1ED7528-AB96-5BD4-63CC-85A689DC9C1E}"/>
              </a:ext>
            </a:extLst>
          </p:cNvPr>
          <p:cNvSpPr txBox="1"/>
          <p:nvPr/>
        </p:nvSpPr>
        <p:spPr>
          <a:xfrm>
            <a:off x="390129" y="5013532"/>
            <a:ext cx="6093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Times New Roman" panose="02020603050405020304" pitchFamily="18" charset="0"/>
                <a:ea typeface="楷体" panose="02010609060101010101" pitchFamily="49" charset="-122"/>
              </a:rPr>
              <a:t>回声测距</a:t>
            </a:r>
            <a:endParaRPr lang="zh-CN" altLang="en-US" sz="200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C36D850-94AF-C5FD-8F1C-BDA10186F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853742" y="4167307"/>
            <a:ext cx="3785089" cy="2108766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652F6A2D-7309-F03C-4D27-2A744785CB13}"/>
              </a:ext>
            </a:extLst>
          </p:cNvPr>
          <p:cNvSpPr txBox="1"/>
          <p:nvPr/>
        </p:nvSpPr>
        <p:spPr>
          <a:xfrm>
            <a:off x="1953219" y="5075744"/>
            <a:ext cx="4259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accent2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声呐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</a:rPr>
              <a:t>是利用声波在水中的传播和反射特性，进行导航和测距的电子设备</a:t>
            </a:r>
          </a:p>
        </p:txBody>
      </p:sp>
    </p:spTree>
    <p:extLst>
      <p:ext uri="{BB962C8B-B14F-4D97-AF65-F5344CB8AC3E}">
        <p14:creationId xmlns:p14="http://schemas.microsoft.com/office/powerpoint/2010/main" val="397968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7" grpId="0"/>
      <p:bldP spid="19" grpId="0"/>
      <p:bldP spid="21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C532A6E9-941D-BF3B-8629-5B0AEA524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782" y="1091493"/>
            <a:ext cx="7943850" cy="25727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 defTabSz="684213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例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.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 回声的原理是声音的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________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；人耳能区分回声和原声的条件是回声与原声到达人耳的时间间隔＞0.1秒，也就是发声体与障碍物的距离大于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_______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时，能区别回声和原声。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6D069F-0267-5C63-DF55-3E17AA243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707" y="1177848"/>
            <a:ext cx="859851" cy="500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反射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87F32E5-E1AE-56A0-5818-1D995FEF3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372" y="3156393"/>
            <a:ext cx="797334" cy="500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580" tIns="34290" rIns="68580" bIns="34290">
            <a:spAutoFit/>
          </a:bodyPr>
          <a:lstStyle/>
          <a:p>
            <a:pPr defTabSz="684213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17m</a:t>
            </a:r>
          </a:p>
        </p:txBody>
      </p:sp>
    </p:spTree>
    <p:extLst>
      <p:ext uri="{BB962C8B-B14F-4D97-AF65-F5344CB8AC3E}">
        <p14:creationId xmlns:p14="http://schemas.microsoft.com/office/powerpoint/2010/main" val="705566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高音歌">
            <a:hlinkClick r:id="" action="ppaction://media"/>
            <a:extLst>
              <a:ext uri="{FF2B5EF4-FFF2-40B4-BE49-F238E27FC236}">
                <a16:creationId xmlns:a16="http://schemas.microsoft.com/office/drawing/2014/main" id="{ACA7B5E9-A2A6-3215-43FD-1C56722AC4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7710" y="1250788"/>
            <a:ext cx="3046971" cy="1980000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E6DECED-E4D5-3E90-89A7-B79148216813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8436035" y="2334535"/>
            <a:ext cx="2925445" cy="539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音调：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声音的</a:t>
            </a:r>
            <a:r>
              <a:rPr lang="zh-CN" sz="24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高低</a:t>
            </a:r>
            <a:r>
              <a:rPr lang="zh-CN" sz="2400"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  <a:sym typeface="+mn-ea"/>
              </a:rPr>
              <a:t>。</a:t>
            </a:r>
          </a:p>
        </p:txBody>
      </p:sp>
      <p:pic>
        <p:nvPicPr>
          <p:cNvPr id="4" name="音调的影响因素">
            <a:hlinkClick r:id="" action="ppaction://media"/>
            <a:extLst>
              <a:ext uri="{FF2B5EF4-FFF2-40B4-BE49-F238E27FC236}">
                <a16:creationId xmlns:a16="http://schemas.microsoft.com/office/drawing/2014/main" id="{09844E2A-EEEB-5B66-732E-F068D59FB39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1569" y="3763816"/>
            <a:ext cx="3176031" cy="1980000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10" name="剪去单角的矩形 2">
            <a:extLst>
              <a:ext uri="{FF2B5EF4-FFF2-40B4-BE49-F238E27FC236}">
                <a16:creationId xmlns:a16="http://schemas.microsoft.com/office/drawing/2014/main" id="{A1A5690C-D539-F275-B964-C85959762159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4188035" y="3564483"/>
            <a:ext cx="4248150" cy="502227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频率：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物体每秒内振动的次数。</a:t>
            </a:r>
          </a:p>
        </p:txBody>
      </p:sp>
      <p:sp>
        <p:nvSpPr>
          <p:cNvPr id="11" name="剪去单角的矩形 8">
            <a:extLst>
              <a:ext uri="{FF2B5EF4-FFF2-40B4-BE49-F238E27FC236}">
                <a16:creationId xmlns:a16="http://schemas.microsoft.com/office/drawing/2014/main" id="{0E56FD05-4D4E-BB8E-E1B7-FFBA1E597A0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4188035" y="4398873"/>
            <a:ext cx="4248000" cy="502442"/>
          </a:xfrm>
          <a:prstGeom prst="snip1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l" eaLnBrk="1" hangingPunct="1"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单位：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赫兹，简称赫，符号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sym typeface="+mn-ea"/>
              </a:rPr>
              <a:t>Hz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9C76A2C1-0ACE-6E97-8187-99FE03CBA504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645235" y="5083099"/>
            <a:ext cx="3529965" cy="844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0" indent="0" algn="l" latinLnBrk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频率越</a:t>
            </a:r>
            <a:r>
              <a:rPr lang="zh-CN" alt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高</a:t>
            </a:r>
            <a:r>
              <a:rPr 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，音调越_____；</a:t>
            </a:r>
          </a:p>
          <a:p>
            <a:pPr marL="0" lvl="0" indent="0" algn="l" latinLnBrk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频率越</a:t>
            </a:r>
            <a:r>
              <a:rPr lang="zh-CN" alt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低</a:t>
            </a:r>
            <a:r>
              <a:rPr lang="en-US" sz="2400" err="1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，音调越_____。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F88EC6B-D40B-60AD-494C-8E6B5140078C}"/>
              </a:ext>
            </a:extLst>
          </p:cNvPr>
          <p:cNvSpPr txBox="1"/>
          <p:nvPr/>
        </p:nvSpPr>
        <p:spPr>
          <a:xfrm>
            <a:off x="7271278" y="5086909"/>
            <a:ext cx="43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err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高</a:t>
            </a:r>
            <a:endParaRPr lang="en-US" altLang="en-US" sz="2400" err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黑体" panose="02010609060101010101" pitchFamily="2" charset="-122"/>
              <a:sym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B2E234-8EE4-2784-4902-190596EA6861}"/>
              </a:ext>
            </a:extLst>
          </p:cNvPr>
          <p:cNvSpPr txBox="1"/>
          <p:nvPr/>
        </p:nvSpPr>
        <p:spPr>
          <a:xfrm>
            <a:off x="7271278" y="5513629"/>
            <a:ext cx="43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err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低</a:t>
            </a:r>
            <a:endParaRPr lang="en-US" altLang="en-US" sz="2400" err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黑体" panose="02010609060101010101" pitchFamily="2" charset="-122"/>
              <a:sym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34666EB-E232-FBD0-8964-1AD3148261D0}"/>
              </a:ext>
            </a:extLst>
          </p:cNvPr>
          <p:cNvSpPr txBox="1"/>
          <p:nvPr/>
        </p:nvSpPr>
        <p:spPr>
          <a:xfrm>
            <a:off x="271212" y="111835"/>
            <a:ext cx="3386387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考点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2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乐音的特性</a:t>
            </a:r>
          </a:p>
        </p:txBody>
      </p:sp>
      <p:pic>
        <p:nvPicPr>
          <p:cNvPr id="16" name="低音歌">
            <a:hlinkClick r:id="" action="ppaction://media"/>
            <a:extLst>
              <a:ext uri="{FF2B5EF4-FFF2-40B4-BE49-F238E27FC236}">
                <a16:creationId xmlns:a16="http://schemas.microsoft.com/office/drawing/2014/main" id="{526DA908-B508-16FD-49F9-4BD3908074CA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36524" y="1228348"/>
            <a:ext cx="3530132" cy="1980000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F6F0CCE-9902-05EA-71CF-D09605E6320D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-6000" contrast="18000"/>
          </a:blip>
          <a:srcRect l="7428" t="20318" r="2141" b="61937"/>
          <a:stretch>
            <a:fillRect/>
          </a:stretch>
        </p:blipFill>
        <p:spPr>
          <a:xfrm>
            <a:off x="7798500" y="1213834"/>
            <a:ext cx="4035790" cy="938917"/>
          </a:xfrm>
          <a:prstGeom prst="snip2Diag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" name="P_5_BD#66052972d.table_image?tableimageindex=1&amp;parentnodeid=bba78895a&amp;vbahtmlprocessed=1">
            <a:extLst>
              <a:ext uri="{FF2B5EF4-FFF2-40B4-BE49-F238E27FC236}">
                <a16:creationId xmlns:a16="http://schemas.microsoft.com/office/drawing/2014/main" id="{7EB7FB72-4E6D-34E0-B832-7886366D353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66470" y="3564483"/>
            <a:ext cx="2813289" cy="16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B476BBD-6F6A-74B7-037E-0CC90A14139C}"/>
              </a:ext>
            </a:extLst>
          </p:cNvPr>
          <p:cNvSpPr txBox="1"/>
          <p:nvPr/>
        </p:nvSpPr>
        <p:spPr>
          <a:xfrm>
            <a:off x="9370667" y="5526011"/>
            <a:ext cx="2409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err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34" charset="-120"/>
              </a:rPr>
              <a:t>波的疏密不同</a:t>
            </a:r>
            <a:endParaRPr lang="zh-CN" altLang="en-US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D570485-F5CD-F0FA-DF80-7F04103EE1E5}"/>
              </a:ext>
            </a:extLst>
          </p:cNvPr>
          <p:cNvSpPr txBox="1"/>
          <p:nvPr/>
        </p:nvSpPr>
        <p:spPr>
          <a:xfrm>
            <a:off x="1050005" y="57610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、音调</a:t>
            </a:r>
          </a:p>
        </p:txBody>
      </p:sp>
    </p:spTree>
    <p:extLst>
      <p:ext uri="{BB962C8B-B14F-4D97-AF65-F5344CB8AC3E}">
        <p14:creationId xmlns:p14="http://schemas.microsoft.com/office/powerpoint/2010/main" val="2576342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>
                <p:cTn id="7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1">
              <p:cMediaNode>
                <p:cTn id="7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3" grpId="0" animBg="1"/>
      <p:bldP spid="10" grpId="0" animBg="1"/>
      <p:bldP spid="11" grpId="0" animBg="1"/>
      <p:bldP spid="12" grpId="0"/>
      <p:bldP spid="13" grpId="0"/>
      <p:bldP spid="14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70.xml><?xml version="1.0" encoding="utf-8"?>
<p:tagLst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Times New Roman"/>
        <a:ea typeface="楷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850</Words>
  <Application>Microsoft Office PowerPoint</Application>
  <PresentationFormat>宽屏</PresentationFormat>
  <Paragraphs>141</Paragraphs>
  <Slides>18</Slides>
  <Notes>0</Notes>
  <HiddenSlides>0</HiddenSlides>
  <MMClips>9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华文楷体</vt:lpstr>
      <vt:lpstr>楷体</vt:lpstr>
      <vt:lpstr>微软雅黑</vt:lpstr>
      <vt:lpstr>Arial</vt:lpstr>
      <vt:lpstr>Cambria Math</vt:lpstr>
      <vt:lpstr>Times New Roman</vt:lpstr>
      <vt:lpstr>Office 主题​​</vt:lpstr>
      <vt:lpstr>第2讲 声现象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2</cp:revision>
  <cp:lastPrinted>2025-03-16T11:32:10Z</cp:lastPrinted>
  <dcterms:created xsi:type="dcterms:W3CDTF">2025-03-16T11:32:10Z</dcterms:created>
  <dcterms:modified xsi:type="dcterms:W3CDTF">2025-04-25T01:38:14Z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