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4"/>
  </p:notesMasterIdLst>
  <p:sldIdLst>
    <p:sldId id="555" r:id="rId3"/>
    <p:sldId id="532" r:id="rId4"/>
    <p:sldId id="530" r:id="rId5"/>
    <p:sldId id="526" r:id="rId6"/>
    <p:sldId id="527" r:id="rId7"/>
    <p:sldId id="528" r:id="rId8"/>
    <p:sldId id="529" r:id="rId9"/>
    <p:sldId id="439" r:id="rId10"/>
    <p:sldId id="446" r:id="rId11"/>
    <p:sldId id="507" r:id="rId12"/>
    <p:sldId id="525" r:id="rId13"/>
    <p:sldId id="506" r:id="rId14"/>
    <p:sldId id="509" r:id="rId15"/>
    <p:sldId id="464" r:id="rId16"/>
    <p:sldId id="508" r:id="rId17"/>
    <p:sldId id="533" r:id="rId18"/>
    <p:sldId id="444" r:id="rId19"/>
    <p:sldId id="535" r:id="rId20"/>
    <p:sldId id="514" r:id="rId21"/>
    <p:sldId id="534" r:id="rId22"/>
    <p:sldId id="551" r:id="rId23"/>
    <p:sldId id="560" r:id="rId24"/>
    <p:sldId id="561" r:id="rId25"/>
    <p:sldId id="562" r:id="rId26"/>
    <p:sldId id="557" r:id="rId27"/>
    <p:sldId id="569" r:id="rId28"/>
    <p:sldId id="571" r:id="rId29"/>
    <p:sldId id="567" r:id="rId30"/>
    <p:sldId id="563" r:id="rId31"/>
    <p:sldId id="553" r:id="rId32"/>
    <p:sldId id="568" r:id="rId33"/>
    <p:sldId id="556" r:id="rId34"/>
    <p:sldId id="564" r:id="rId35"/>
    <p:sldId id="566" r:id="rId36"/>
    <p:sldId id="565" r:id="rId37"/>
    <p:sldId id="538" r:id="rId38"/>
    <p:sldId id="537" r:id="rId39"/>
    <p:sldId id="544" r:id="rId40"/>
    <p:sldId id="546" r:id="rId41"/>
    <p:sldId id="543" r:id="rId42"/>
    <p:sldId id="558" r:id="rId43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8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188"/>
    <a:srgbClr val="008000"/>
    <a:srgbClr val="006600"/>
    <a:srgbClr val="33CC33"/>
    <a:srgbClr val="339966"/>
    <a:srgbClr val="00808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708" autoAdjust="0"/>
    <p:restoredTop sz="95176" autoAdjust="0"/>
  </p:normalViewPr>
  <p:slideViewPr>
    <p:cSldViewPr snapToGrid="0">
      <p:cViewPr varScale="1">
        <p:scale>
          <a:sx n="103" d="100"/>
          <a:sy n="103" d="100"/>
        </p:scale>
        <p:origin x="-1992" y="-84"/>
      </p:cViewPr>
      <p:guideLst>
        <p:guide orient="horz" pos="2198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7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532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695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不漂浮，创造条件让你漂浮</a:t>
            </a:r>
            <a:endParaRPr lang="en-US" altLang="zh-CN" dirty="0" smtClean="0"/>
          </a:p>
          <a:p>
            <a:r>
              <a:rPr lang="zh-CN" altLang="en-US" dirty="0" smtClean="0"/>
              <a:t>有困难要测，没有困难创造困难也要测出来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550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306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629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695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695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695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pPr/>
              <a:t>2019/4/16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2019/4/16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45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323.EP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44.E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pai\&#27491;&#25991;pai\2018XD-140.T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gif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PowerPoint_97-2003_____1.ppt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pai\&#27491;&#25991;pai\2018XD-146.eps" TargetMode="External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pic1.mofangge.com/upload/papers/c04/20110903/201109030924127723600.gi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39.e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43.t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6"/>
          <p:cNvSpPr txBox="1">
            <a:spLocks noChangeArrowheads="1"/>
          </p:cNvSpPr>
          <p:nvPr/>
        </p:nvSpPr>
        <p:spPr bwMode="auto">
          <a:xfrm>
            <a:off x="3014800" y="2239497"/>
            <a:ext cx="47343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ym typeface="Wingdings" pitchFamily="2" charset="2"/>
              </a:rPr>
              <a:t>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浮力</a:t>
            </a:r>
            <a:r>
              <a:rPr lang="en-US" altLang="zh-C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---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基础知识梳理</a:t>
            </a:r>
            <a:endParaRPr lang="en-US" altLang="zh-CN" sz="36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itchFamily="18" charset="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ym typeface="Wingdings" pitchFamily="2" charset="2"/>
              </a:rPr>
              <a:t>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浮力大小的计算</a:t>
            </a:r>
            <a:endParaRPr lang="en-US" altLang="zh-CN" sz="3600" b="1" dirty="0" smtClean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ym typeface="Wingdings 2"/>
              </a:rPr>
              <a:t>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浮力大小的比较</a:t>
            </a:r>
            <a:endParaRPr lang="en-US" altLang="zh-CN" sz="36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ym typeface="Wingdings"/>
              </a:rPr>
              <a:t>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用浮力知识计算密度</a:t>
            </a:r>
            <a:endParaRPr lang="en-US" altLang="zh-CN" sz="3600" b="1" dirty="0" smtClean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ym typeface="Wingdings"/>
              </a:rPr>
              <a:t></a:t>
            </a:r>
            <a:r>
              <a:rPr lang="zh-CN" altLang="en-US" sz="36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浮力与压强综合</a:t>
            </a:r>
            <a:endParaRPr lang="en-US" altLang="zh-CN" sz="36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itchFamily="18" charset="2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1643327" y="571480"/>
            <a:ext cx="5573132" cy="1214446"/>
            <a:chOff x="1214414" y="857232"/>
            <a:chExt cx="6286543" cy="1500198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1214414" y="857232"/>
              <a:ext cx="6286543" cy="1500198"/>
              <a:chOff x="331278" y="15615"/>
              <a:chExt cx="3045803" cy="765175"/>
            </a:xfrm>
          </p:grpSpPr>
          <p:pic>
            <p:nvPicPr>
              <p:cNvPr id="13" name="Picture 6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1278" y="15615"/>
                <a:ext cx="3045803" cy="765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图片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146179"/>
                <a:ext cx="2516792" cy="561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矩形 11"/>
            <p:cNvSpPr/>
            <p:nvPr/>
          </p:nvSpPr>
          <p:spPr>
            <a:xfrm>
              <a:off x="2500299" y="1142979"/>
              <a:ext cx="3416263" cy="785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48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浮力复习</a:t>
              </a:r>
              <a:endPara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5" name="右箭头 14"/>
          <p:cNvSpPr/>
          <p:nvPr/>
        </p:nvSpPr>
        <p:spPr bwMode="auto">
          <a:xfrm>
            <a:off x="2572716" y="2622492"/>
            <a:ext cx="292104" cy="255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2572716" y="3462291"/>
            <a:ext cx="292104" cy="25559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2572716" y="4229064"/>
            <a:ext cx="292104" cy="255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右箭头 17">
            <a:hlinkClick r:id="rId4" action="ppaction://hlinksldjump"/>
          </p:cNvPr>
          <p:cNvSpPr/>
          <p:nvPr/>
        </p:nvSpPr>
        <p:spPr bwMode="auto">
          <a:xfrm>
            <a:off x="2572716" y="5094342"/>
            <a:ext cx="292104" cy="25559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2567199" y="5871096"/>
            <a:ext cx="292104" cy="255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2834" y="178382"/>
              <a:ext cx="1847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5188"/>
                </a:solidFill>
                <a:effectLst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31462" y="1248410"/>
            <a:ext cx="8274780" cy="50295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r>
              <a:rPr lang="zh-CN" altLang="en-US" sz="2800" b="1" dirty="0">
                <a:solidFill>
                  <a:srgbClr val="005188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能力提升</a:t>
            </a:r>
            <a:endParaRPr lang="zh-CN" altLang="en-US" sz="2800" b="1" dirty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4.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(2017·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郴州市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8-21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所示，某同学将两个完全相同的物体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分别放到甲、乙两种液体中。物体静止时，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漂浮，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悬浮，且两液面相平，容器底部受到的液体压强分别为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，物体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所受浮力分别为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。则（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	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	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16616"/>
          <a:stretch>
            <a:fillRect/>
          </a:stretch>
        </p:blipFill>
        <p:spPr bwMode="auto">
          <a:xfrm>
            <a:off x="3835326" y="4244770"/>
            <a:ext cx="5310262" cy="19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85D2089-952F-4E3A-95FE-3EAE3D7B1159}"/>
              </a:ext>
            </a:extLst>
          </p:cNvPr>
          <p:cNvSpPr/>
          <p:nvPr/>
        </p:nvSpPr>
        <p:spPr>
          <a:xfrm>
            <a:off x="3157642" y="37130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300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31463" y="913135"/>
            <a:ext cx="82747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1464" y="948362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德州市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在木棒的一端缠绕一些铜丝制成两个完全相同的简易密度计，现将它们分别放入盛有不同液体的两个烧杯中，如图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8-23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所示，当它们竖直静止在液体中时，液面高度相同。从观察到的现象可以判断：两个简易密度计所受浮力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、两杯液体的密度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、两个烧杯底部所受液体的压强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以上各空均选填“＞”“＜”或“＝”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9323" y="2927110"/>
            <a:ext cx="70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338465" y="3447858"/>
            <a:ext cx="75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1284224" y="3926397"/>
            <a:ext cx="77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pic>
        <p:nvPicPr>
          <p:cNvPr id="25602" name="Picture 2" descr="C:\Documents and Settings\Administrator\桌面\pai\正文pai\2018XD-145.TIF"/>
          <p:cNvPicPr>
            <a:picLocks noChangeAspect="1" noChangeArrowheads="1"/>
          </p:cNvPicPr>
          <p:nvPr/>
        </p:nvPicPr>
        <p:blipFill>
          <a:blip r:embed="rId3" r:link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286" y="4463914"/>
            <a:ext cx="3635957" cy="23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58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76938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6.(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2017·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德州市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8-24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所示，在水平桌面上有甲、乙、丙三个完全相同的容器，装有不同的液体，现将三个完全相同的圆柱体分别放入容器的液体中，静止时三个容器的液面恰好相平。在三个容器中，液体密度最小的是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，三种液体对容器底的压强最大的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。（以上两空均选填“甲”“乙”或“丙”）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798" y="4901074"/>
            <a:ext cx="3790027" cy="17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AD7846C-D935-45FA-8766-69BD6495B58B}"/>
              </a:ext>
            </a:extLst>
          </p:cNvPr>
          <p:cNvSpPr/>
          <p:nvPr/>
        </p:nvSpPr>
        <p:spPr>
          <a:xfrm>
            <a:off x="2171718" y="288264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AD7846C-D935-45FA-8766-69BD6495B58B}"/>
              </a:ext>
            </a:extLst>
          </p:cNvPr>
          <p:cNvSpPr/>
          <p:nvPr/>
        </p:nvSpPr>
        <p:spPr>
          <a:xfrm>
            <a:off x="829614" y="34283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丙</a:t>
            </a:r>
          </a:p>
        </p:txBody>
      </p:sp>
    </p:spTree>
    <p:extLst>
      <p:ext uri="{BB962C8B-B14F-4D97-AF65-F5344CB8AC3E}">
        <p14:creationId xmlns:p14="http://schemas.microsoft.com/office/powerpoint/2010/main" xmlns="" val="27782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t="10054" b="13795"/>
          <a:stretch>
            <a:fillRect/>
          </a:stretch>
        </p:blipFill>
        <p:spPr bwMode="auto">
          <a:xfrm>
            <a:off x="586342" y="1442884"/>
            <a:ext cx="7643641" cy="415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82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45108" y="1294145"/>
            <a:ext cx="846113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2016·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自贡市）如图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8-27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所示，乒乓球从水里上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浮直至漂浮在水面上，乒乓球在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位置时受到的浮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力为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，水对杯底压强为</a:t>
            </a:r>
            <a:r>
              <a:rPr lang="en-US" altLang="zh-CN" sz="2800" i="1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位置时受到的浮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力为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，水对杯底压强为</a:t>
            </a:r>
            <a:r>
              <a:rPr lang="en-US" altLang="zh-CN" sz="2800" i="1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，则它们的大小关系是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i="1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。已知乒乓球的质量为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2.7 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当它漂浮在水面时，排开水的体积为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cm</a:t>
            </a:r>
            <a:r>
              <a:rPr lang="en-US" altLang="zh-CN" sz="2800" baseline="30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3148634" y="3212325"/>
            <a:ext cx="121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&gt;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681817" y="3615637"/>
            <a:ext cx="108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2.7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99880" y="3186966"/>
            <a:ext cx="121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&gt;</a:t>
            </a:r>
            <a:endParaRPr lang="zh-CN" altLang="en-US" dirty="0"/>
          </a:p>
        </p:txBody>
      </p:sp>
      <p:pic>
        <p:nvPicPr>
          <p:cNvPr id="26626" name="Picture 2" descr="C:\Documents and Settings\Administrator\桌面\pai\正文pai\ZKYW-323.EP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199" y="4562022"/>
            <a:ext cx="2027476" cy="19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6137329" y="1239864"/>
            <a:ext cx="1146874" cy="526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4" y="1248410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连云港市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8-22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</a:t>
            </a:r>
            <a:r>
              <a:rPr lang="zh-CN" altLang="en-US" sz="2800" b="1" dirty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方正静蕾简体" panose="03000509000000000000" pitchFamily="65" charset="-122"/>
              </a:rPr>
              <a:t>小球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在绳子拉力作用下</a:t>
            </a:r>
            <a:r>
              <a:rPr lang="zh-CN" altLang="en-US" sz="2800" dirty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恰好浸没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在水中，此时小球所受的浮力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选填“大于” “小于”或“等于”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小球的重力，剪断绳子后，小球上升过程中所受的浮力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选填“变大” “变小”或“不变”，下同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，水对烧杯底部的压强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7790" y="1714564"/>
            <a:ext cx="119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</a:p>
        </p:txBody>
      </p:sp>
      <p:pic>
        <p:nvPicPr>
          <p:cNvPr id="24578" name="Picture 2" descr="C:\Documents and Settings\Administrator\桌面\pai\正文pai\2018XD-144.EP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749" y="4147587"/>
            <a:ext cx="3062414" cy="27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/>
          <p:nvPr/>
        </p:nvSpPr>
        <p:spPr>
          <a:xfrm>
            <a:off x="7059646" y="2703938"/>
            <a:ext cx="119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948149" y="3710097"/>
            <a:ext cx="119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</a:p>
        </p:txBody>
      </p:sp>
      <p:sp>
        <p:nvSpPr>
          <p:cNvPr id="12" name="椭圆 11"/>
          <p:cNvSpPr/>
          <p:nvPr/>
        </p:nvSpPr>
        <p:spPr>
          <a:xfrm>
            <a:off x="6292312" y="1193370"/>
            <a:ext cx="836908" cy="619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82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7"/>
          <p:cNvSpPr>
            <a:spLocks noChangeArrowheads="1"/>
          </p:cNvSpPr>
          <p:nvPr/>
        </p:nvSpPr>
        <p:spPr bwMode="auto">
          <a:xfrm>
            <a:off x="304853" y="1028700"/>
            <a:ext cx="86247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    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8.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把一铁块系在气球上，放入水中，恰好悬浮于水中某处，如图所示，现沿容器壁缓缓注入一些水，则铁块和气球将（　　）</a:t>
            </a:r>
            <a:endParaRPr lang="en-US" altLang="zh-CN" sz="28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Arial" pitchFamily="34" charset="0"/>
              <a:cs typeface="宋体" pitchFamily="2" charset="-122"/>
            </a:endParaRPr>
          </a:p>
          <a:p>
            <a:pPr>
              <a:defRPr/>
            </a:pPr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．仍然悬浮    </a:t>
            </a:r>
            <a:r>
              <a:rPr lang="en-US" altLang="zh-CN" sz="2800" dirty="0"/>
              <a:t>B</a:t>
            </a:r>
            <a:r>
              <a:rPr lang="zh-CN" altLang="en-US" sz="2800" dirty="0"/>
              <a:t>．下沉     </a:t>
            </a:r>
            <a:r>
              <a:rPr lang="en-US" altLang="zh-CN" sz="2800" dirty="0"/>
              <a:t>C</a:t>
            </a:r>
            <a:r>
              <a:rPr lang="zh-CN" altLang="en-US" sz="2800" dirty="0"/>
              <a:t>．上浮    </a:t>
            </a:r>
            <a:r>
              <a:rPr lang="en-US" altLang="zh-CN" sz="2800" dirty="0"/>
              <a:t>D</a:t>
            </a:r>
            <a:r>
              <a:rPr lang="zh-CN" altLang="en-US" sz="2800" dirty="0"/>
              <a:t>．都有可能</a:t>
            </a:r>
          </a:p>
        </p:txBody>
      </p:sp>
      <p:pic>
        <p:nvPicPr>
          <p:cNvPr id="27651" name="图片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232" y="3829050"/>
            <a:ext cx="276114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3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9" y="6350"/>
            <a:ext cx="4210781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3400" y="1828800"/>
            <a:ext cx="8446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zh-CN" alt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83855" y="992766"/>
            <a:ext cx="829246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8-18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所示，向盛水的烧杯中陆续加盐，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并轻轻搅拌，鸡蛋将（   ）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．下沉，所受浮力不变    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．上浮，所受浮力不变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．下沉，所受浮力变小    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．上浮，所受浮力变大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7573" y="1478077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032" y="1816641"/>
            <a:ext cx="1897362" cy="20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7299702" y="960895"/>
            <a:ext cx="914400" cy="5424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8" y="6350"/>
            <a:ext cx="335179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980" y="1868488"/>
            <a:ext cx="702432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502" y="1857376"/>
            <a:ext cx="1448051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6351" y="714357"/>
            <a:ext cx="9151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</a:rPr>
              <a:t>1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、如图鸡蛋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悬浮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在盐水上，若往杯中缓慢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加盐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，那鸡蛋受到的浮力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F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随时间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t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的变化图像可能是下图中的</a:t>
            </a: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</a:rPr>
              <a:t>【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     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</a:rPr>
              <a:t>】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9687" y="1025506"/>
            <a:ext cx="8446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CN" alt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69" y="3786191"/>
            <a:ext cx="850259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</a:rPr>
              <a:t>2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、如图鸡蛋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</a:rPr>
              <a:t>漂浮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在盐水上，若沿杯壁缓慢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加入清水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那鸡蛋受到的浮力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F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随时间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t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的变化图像可能是下图中的</a:t>
            </a: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</a:rPr>
              <a:t>【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</a:rPr>
              <a:t>    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</a:rPr>
              <a:t>】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" name="Picture 2" descr="CHILKAT-CID-3955a8b7-1e85-1105-a65f-101df06998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73" y="5275263"/>
            <a:ext cx="844696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357" y="5216525"/>
            <a:ext cx="146710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98783" y="4541840"/>
            <a:ext cx="8446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CN" alt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4" y="1248410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3.(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2017·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咸宁市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质量分布均匀的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两个实心正方体（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），放置在盛水的容器中、静止时如图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8-29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所示。现将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捞起后放置在水平桌面上，比较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在水中受到的浮力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，和它们对水平桌面的压强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的大小关系，正确的是（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	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	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	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endParaRPr lang="en-US" altLang="zh-CN" sz="2800" baseline="-250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856840D-081F-40F2-8C2A-DE6DED986544}"/>
              </a:ext>
            </a:extLst>
          </p:cNvPr>
          <p:cNvSpPr/>
          <p:nvPr/>
        </p:nvSpPr>
        <p:spPr>
          <a:xfrm>
            <a:off x="5294670" y="3259394"/>
            <a:ext cx="461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13" y="3783883"/>
            <a:ext cx="4348693" cy="20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>
            <a:off x="976393" y="1704814"/>
            <a:ext cx="1441343" cy="635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82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7"/>
          <p:cNvSpPr>
            <a:spLocks noChangeArrowheads="1"/>
          </p:cNvSpPr>
          <p:nvPr/>
        </p:nvSpPr>
        <p:spPr bwMode="auto">
          <a:xfrm>
            <a:off x="171480" y="184150"/>
            <a:ext cx="3823364" cy="523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题型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浮力大小计算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-50809" y="673101"/>
            <a:ext cx="35010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方法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：称量法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方法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：压力差法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方法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：平衡法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方法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：公式法</a:t>
            </a:r>
          </a:p>
        </p:txBody>
      </p:sp>
      <p:sp>
        <p:nvSpPr>
          <p:cNvPr id="28676" name="矩形 36"/>
          <p:cNvSpPr>
            <a:spLocks noChangeArrowheads="1"/>
          </p:cNvSpPr>
          <p:nvPr/>
        </p:nvSpPr>
        <p:spPr bwMode="auto">
          <a:xfrm>
            <a:off x="2483281" y="2762251"/>
            <a:ext cx="213397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排</a:t>
            </a:r>
          </a:p>
        </p:txBody>
      </p:sp>
      <p:sp>
        <p:nvSpPr>
          <p:cNvPr id="28677" name="矩形 37"/>
          <p:cNvSpPr>
            <a:spLocks noChangeArrowheads="1"/>
          </p:cNvSpPr>
          <p:nvPr/>
        </p:nvSpPr>
        <p:spPr bwMode="auto">
          <a:xfrm>
            <a:off x="2349908" y="3829051"/>
            <a:ext cx="34311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液 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</a:t>
            </a:r>
          </a:p>
        </p:txBody>
      </p:sp>
      <p:sp>
        <p:nvSpPr>
          <p:cNvPr id="28678" name="矩形 38"/>
          <p:cNvSpPr>
            <a:spLocks noChangeArrowheads="1"/>
          </p:cNvSpPr>
          <p:nvPr/>
        </p:nvSpPr>
        <p:spPr bwMode="auto">
          <a:xfrm>
            <a:off x="2394366" y="3251201"/>
            <a:ext cx="213397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zh-CN" altLang="en-US" sz="2800" b="1" i="1" baseline="-25000" dirty="0">
                <a:solidFill>
                  <a:srgbClr val="0000FF"/>
                </a:solidFill>
                <a:latin typeface="Times New Roman" pitchFamily="18" charset="0"/>
              </a:rPr>
              <a:t>排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573392" y="406400"/>
            <a:ext cx="2357847" cy="2222500"/>
            <a:chOff x="6527800" y="1473200"/>
            <a:chExt cx="2357438" cy="2222500"/>
          </a:xfrm>
        </p:grpSpPr>
        <p:sp>
          <p:nvSpPr>
            <p:cNvPr id="41" name="矩形 40"/>
            <p:cNvSpPr/>
            <p:nvPr/>
          </p:nvSpPr>
          <p:spPr>
            <a:xfrm>
              <a:off x="6527800" y="2051050"/>
              <a:ext cx="2355850" cy="1644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 rot="5400000" flipH="1" flipV="1">
              <a:off x="8551069" y="1805781"/>
              <a:ext cx="666750" cy="1588"/>
            </a:xfrm>
            <a:prstGeom prst="line">
              <a:avLst/>
            </a:prstGeom>
            <a:ln w="28575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 flipH="1" flipV="1">
              <a:off x="6195219" y="1805781"/>
              <a:ext cx="666750" cy="1588"/>
            </a:xfrm>
            <a:prstGeom prst="line">
              <a:avLst/>
            </a:prstGeom>
            <a:ln w="28575">
              <a:solidFill>
                <a:srgbClr val="0808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6706765" y="1651000"/>
            <a:ext cx="577950" cy="400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8084954" y="806450"/>
            <a:ext cx="577950" cy="400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084954" y="984250"/>
            <a:ext cx="577950" cy="222250"/>
          </a:xfrm>
          <a:prstGeom prst="rect">
            <a:avLst/>
          </a:prstGeom>
          <a:solidFill>
            <a:srgbClr val="08080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7017968" y="2051051"/>
            <a:ext cx="844697" cy="995363"/>
            <a:chOff x="4527550" y="6923385"/>
            <a:chExt cx="844550" cy="995065"/>
          </a:xfrm>
        </p:grpSpPr>
        <p:cxnSp>
          <p:nvCxnSpPr>
            <p:cNvPr id="48" name="直接箭头连接符 47"/>
            <p:cNvCxnSpPr/>
            <p:nvPr/>
          </p:nvCxnSpPr>
          <p:spPr>
            <a:xfrm rot="5400000" flipH="1" flipV="1">
              <a:off x="4083977" y="7366958"/>
              <a:ext cx="88873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72000" y="7456785"/>
              <a:ext cx="8001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F</a:t>
              </a:r>
              <a:r>
                <a:rPr lang="zh-CN" altLang="en-US" sz="2400" b="1" baseline="-250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向上</a:t>
              </a:r>
            </a:p>
          </p:txBody>
        </p:sp>
      </p:grp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7016382" y="984250"/>
            <a:ext cx="1068573" cy="668338"/>
            <a:chOff x="1104106" y="1828800"/>
            <a:chExt cx="1067594" cy="667544"/>
          </a:xfrm>
        </p:grpSpPr>
        <p:cxnSp>
          <p:nvCxnSpPr>
            <p:cNvPr id="51" name="直接箭头连接符 50"/>
            <p:cNvCxnSpPr/>
            <p:nvPr/>
          </p:nvCxnSpPr>
          <p:spPr>
            <a:xfrm rot="5400000">
              <a:off x="838516" y="2229167"/>
              <a:ext cx="532766" cy="15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104900" y="1828800"/>
              <a:ext cx="1066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F</a:t>
              </a:r>
              <a:r>
                <a:rPr lang="zh-CN" altLang="en-US" sz="20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向下</a:t>
              </a:r>
              <a:endParaRPr lang="zh-CN" alt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5" name="组合 22"/>
          <p:cNvGrpSpPr>
            <a:grpSpLocks/>
          </p:cNvGrpSpPr>
          <p:nvPr/>
        </p:nvGrpSpPr>
        <p:grpSpPr bwMode="auto">
          <a:xfrm>
            <a:off x="8351700" y="1206501"/>
            <a:ext cx="844697" cy="995363"/>
            <a:chOff x="4527550" y="6923385"/>
            <a:chExt cx="844550" cy="995065"/>
          </a:xfrm>
        </p:grpSpPr>
        <p:cxnSp>
          <p:nvCxnSpPr>
            <p:cNvPr id="54" name="直接箭头连接符 53"/>
            <p:cNvCxnSpPr/>
            <p:nvPr/>
          </p:nvCxnSpPr>
          <p:spPr>
            <a:xfrm rot="5400000" flipH="1" flipV="1">
              <a:off x="4083977" y="7366958"/>
              <a:ext cx="88873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572000" y="7456785"/>
              <a:ext cx="8001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F</a:t>
              </a:r>
              <a:r>
                <a:rPr lang="zh-CN" altLang="en-US" sz="2400" b="1" baseline="-250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向上</a:t>
              </a:r>
            </a:p>
          </p:txBody>
        </p:sp>
      </p:grpSp>
      <p:grpSp>
        <p:nvGrpSpPr>
          <p:cNvPr id="8" name="组合 40"/>
          <p:cNvGrpSpPr>
            <a:grpSpLocks/>
          </p:cNvGrpSpPr>
          <p:nvPr/>
        </p:nvGrpSpPr>
        <p:grpSpPr bwMode="auto">
          <a:xfrm>
            <a:off x="4528337" y="3473450"/>
            <a:ext cx="1419471" cy="666750"/>
            <a:chOff x="3319463" y="5073650"/>
            <a:chExt cx="1419614" cy="666750"/>
          </a:xfrm>
        </p:grpSpPr>
        <p:cxnSp>
          <p:nvCxnSpPr>
            <p:cNvPr id="65" name="直接箭头连接符 64"/>
            <p:cNvCxnSpPr/>
            <p:nvPr/>
          </p:nvCxnSpPr>
          <p:spPr>
            <a:xfrm flipV="1">
              <a:off x="3327403" y="5429250"/>
              <a:ext cx="747917" cy="3111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94" name="矩形 30"/>
            <p:cNvSpPr>
              <a:spLocks noChangeArrowheads="1"/>
            </p:cNvSpPr>
            <p:nvPr/>
          </p:nvSpPr>
          <p:spPr bwMode="auto">
            <a:xfrm>
              <a:off x="4075113" y="5118100"/>
              <a:ext cx="6639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zh-CN" altLang="en-US" sz="2800" b="1" i="1" baseline="-25000">
                  <a:solidFill>
                    <a:srgbClr val="0000FF"/>
                  </a:solidFill>
                  <a:latin typeface="Times New Roman" pitchFamily="18" charset="0"/>
                </a:rPr>
                <a:t>物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19463" y="5073650"/>
              <a:ext cx="115601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浸没</a:t>
              </a:r>
            </a:p>
          </p:txBody>
        </p:sp>
      </p:grpSp>
      <p:pic>
        <p:nvPicPr>
          <p:cNvPr id="28689" name="图片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739" y="939800"/>
            <a:ext cx="34232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图片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400" y="1562100"/>
            <a:ext cx="355661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图片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739" y="2184400"/>
            <a:ext cx="320095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AutoShap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9311" y="4406900"/>
            <a:ext cx="8535882" cy="2317750"/>
          </a:xfrm>
          <a:prstGeom prst="flowChartAlternateProcess">
            <a:avLst/>
          </a:prstGeom>
          <a:solidFill>
            <a:srgbClr val="FFFF99"/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注意：计算浮力前先判断物体状态</a:t>
            </a:r>
            <a:endParaRPr lang="en-US" altLang="zh-CN" sz="2800" b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Wingdings"/>
            </a:endParaRPr>
          </a:p>
          <a:p>
            <a:pPr indent="2157413">
              <a:lnSpc>
                <a:spcPct val="120000"/>
              </a:lnSpc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  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若漂浮、悬浮    则</a:t>
            </a: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F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浮</a:t>
            </a: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=G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物</a:t>
            </a:r>
            <a:endParaRPr lang="en-US" altLang="zh-CN" sz="2800" baseline="-25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Wingdings"/>
            </a:endParaRPr>
          </a:p>
          <a:p>
            <a:pPr indent="2157413">
              <a:lnSpc>
                <a:spcPct val="120000"/>
              </a:lnSpc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  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若沉底（完全浸没）则</a:t>
            </a: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F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浮</a:t>
            </a: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=ρ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液</a:t>
            </a:r>
            <a:r>
              <a:rPr lang="en-US" altLang="zh-CN" sz="2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gV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排</a:t>
            </a:r>
            <a:endParaRPr lang="en-US" altLang="zh-CN" sz="2800" baseline="-25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2157413">
              <a:lnSpc>
                <a:spcPct val="120000"/>
              </a:lnSpc>
              <a:defRPr/>
            </a:pP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                                    F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浮</a:t>
            </a:r>
            <a:r>
              <a:rPr lang="en-US" altLang="zh-C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=F</a:t>
            </a:r>
            <a:r>
              <a:rPr lang="zh-CN" altLang="en-US" sz="2800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最大浮</a:t>
            </a:r>
            <a:endParaRPr lang="zh-CN" altLang="en-US" sz="2800" baseline="-25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700" y="2620183"/>
            <a:ext cx="702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利用浮力知识测密度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776" y="4100514"/>
            <a:ext cx="322040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298" y="4456247"/>
            <a:ext cx="1554950" cy="154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9300" y="4885895"/>
            <a:ext cx="306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物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93750" y="5685995"/>
            <a:ext cx="297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浮水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水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排水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571500" y="5108145"/>
            <a:ext cx="266700" cy="8001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5019245"/>
            <a:ext cx="493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浸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没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282950" y="5330395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4083050" y="4831920"/>
          <a:ext cx="1644650" cy="1254125"/>
        </p:xfrm>
        <a:graphic>
          <a:graphicData uri="http://schemas.openxmlformats.org/presentationml/2006/ole">
            <p:oleObj spid="_x0000_s64524" name="Equation" r:id="rId3" imgW="622030" imgH="469696" progId="">
              <p:embed/>
            </p:oleObj>
          </a:graphicData>
        </a:graphic>
      </p:graphicFrame>
      <p:sp>
        <p:nvSpPr>
          <p:cNvPr id="19" name="右箭头 18"/>
          <p:cNvSpPr/>
          <p:nvPr/>
        </p:nvSpPr>
        <p:spPr>
          <a:xfrm>
            <a:off x="5905500" y="5276420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610350" y="4743020"/>
            <a:ext cx="2266950" cy="142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6616700" y="4787470"/>
          <a:ext cx="2281238" cy="1254125"/>
        </p:xfrm>
        <a:graphic>
          <a:graphicData uri="http://schemas.openxmlformats.org/presentationml/2006/ole">
            <p:oleObj spid="_x0000_s64525" name="Equation" r:id="rId4" imgW="863225" imgH="469696" progId="">
              <p:embed/>
            </p:oleObj>
          </a:graphicData>
        </a:graphic>
      </p:graphicFrame>
      <p:sp>
        <p:nvSpPr>
          <p:cNvPr id="22" name="矩形 21"/>
          <p:cNvSpPr/>
          <p:nvPr/>
        </p:nvSpPr>
        <p:spPr>
          <a:xfrm>
            <a:off x="7505700" y="4831920"/>
            <a:ext cx="533400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970" y="971784"/>
            <a:ext cx="2991659" cy="3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095391" y="219078"/>
            <a:ext cx="59912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1.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用弹簧测力计测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石块密度</a:t>
            </a:r>
            <a:endParaRPr lang="zh-CN" altLang="en-US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  <p:pic>
        <p:nvPicPr>
          <p:cNvPr id="25" name="Picture 4" descr="http://img1.3lian.com/gif/more/12/201209/de147215bf719ec5386e45a821a8a5d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6136" cy="11319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95390" y="304806"/>
            <a:ext cx="60197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2.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用弹簧测力计测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液体密度</a:t>
            </a:r>
            <a:endParaRPr lang="zh-CN" altLang="en-US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  <p:pic>
        <p:nvPicPr>
          <p:cNvPr id="25" name="Picture 4" descr="http://img1.3lian.com/gif/more/12/201209/de147215bf719ec5386e45a821a8a5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8"/>
            <a:ext cx="1013332" cy="1131903"/>
          </a:xfrm>
          <a:prstGeom prst="rect">
            <a:avLst/>
          </a:prstGeom>
          <a:noFill/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39788" y="5753746"/>
            <a:ext cx="343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浮水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水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排水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39788" y="5131446"/>
            <a:ext cx="343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浮液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液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排液</a:t>
            </a:r>
          </a:p>
        </p:txBody>
      </p:sp>
      <p:sp>
        <p:nvSpPr>
          <p:cNvPr id="27" name="左大括号 26"/>
          <p:cNvSpPr/>
          <p:nvPr/>
        </p:nvSpPr>
        <p:spPr>
          <a:xfrm>
            <a:off x="617538" y="5309246"/>
            <a:ext cx="266700" cy="8001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376" y="5264796"/>
            <a:ext cx="4937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浸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没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3462338" y="5531496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4095751" y="5131446"/>
          <a:ext cx="1766887" cy="1200150"/>
        </p:xfrm>
        <a:graphic>
          <a:graphicData uri="http://schemas.openxmlformats.org/presentationml/2006/ole">
            <p:oleObj spid="_x0000_s200716" name="Equation" r:id="rId4" imgW="698500" imgH="469900" progId="">
              <p:embed/>
            </p:oleObj>
          </a:graphicData>
        </a:graphic>
      </p:graphicFrame>
      <p:sp>
        <p:nvSpPr>
          <p:cNvPr id="31" name="右箭头 30"/>
          <p:cNvSpPr/>
          <p:nvPr/>
        </p:nvSpPr>
        <p:spPr>
          <a:xfrm>
            <a:off x="6084888" y="5531496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567488" y="4909196"/>
            <a:ext cx="2482850" cy="1422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6629401" y="4998096"/>
          <a:ext cx="2516187" cy="1254125"/>
        </p:xfrm>
        <a:graphic>
          <a:graphicData uri="http://schemas.openxmlformats.org/presentationml/2006/ole">
            <p:oleObj spid="_x0000_s200717" name="Equation" r:id="rId5" imgW="952087" imgH="469696" progId="">
              <p:embed/>
            </p:oleObj>
          </a:graphicData>
        </a:graphic>
      </p:graphicFrame>
      <p:sp>
        <p:nvSpPr>
          <p:cNvPr id="34" name="矩形 33"/>
          <p:cNvSpPr/>
          <p:nvPr/>
        </p:nvSpPr>
        <p:spPr>
          <a:xfrm>
            <a:off x="7507288" y="4998096"/>
            <a:ext cx="800100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0392" y="1237201"/>
            <a:ext cx="4860812" cy="323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  <p:bldP spid="28" grpId="0"/>
      <p:bldP spid="29" grpId="0" animBg="1"/>
      <p:bldP spid="31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1363125"/>
            <a:ext cx="4711806" cy="29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92" y="420688"/>
            <a:ext cx="335179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2" y="4800598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>
                  <a:solidFill>
                    <a:srgbClr val="008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速算：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3136" y="4729161"/>
            <a:ext cx="61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</a:t>
            </a: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金属块密度：</a:t>
            </a:r>
            <a:r>
              <a:rPr lang="zh-CN" altLang="en-US" sz="3200" b="1" u="sng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altLang="zh-CN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g/cm</a:t>
            </a:r>
            <a:r>
              <a:rPr lang="en-US" altLang="zh-CN" sz="3200" b="1" baseline="3000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</a:t>
            </a: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盐水密度：</a:t>
            </a:r>
            <a:r>
              <a:rPr lang="zh-CN" altLang="en-US" sz="3200" b="1" u="sng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altLang="zh-CN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g/cm</a:t>
            </a:r>
            <a:r>
              <a:rPr lang="en-US" altLang="zh-CN" sz="3200" b="1" baseline="3000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3200" b="1" dirty="0" smtClean="0">
              <a:ln>
                <a:solidFill>
                  <a:srgbClr val="0066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7025" y="4689467"/>
            <a:ext cx="905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4</a:t>
            </a:r>
            <a:endParaRPr lang="zh-CN" altLang="en-US" sz="4000" b="1" baseline="30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6960" y="5489567"/>
            <a:ext cx="905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1.2</a:t>
            </a:r>
            <a:endParaRPr lang="zh-CN" altLang="en-US" sz="4000" b="1" baseline="30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pai\正文pai\2018XD-140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1" y="1152767"/>
            <a:ext cx="6957889" cy="30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38" y="4772025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>
                  <a:solidFill>
                    <a:srgbClr val="008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速算：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1712" y="4700588"/>
            <a:ext cx="61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</a:t>
            </a: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金属块密度：</a:t>
            </a:r>
            <a:r>
              <a:rPr lang="zh-CN" altLang="en-US" sz="3200" b="1" u="sng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altLang="zh-CN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g/cm</a:t>
            </a:r>
            <a:r>
              <a:rPr lang="en-US" altLang="zh-CN" sz="3200" b="1" baseline="3000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酒精</a:t>
            </a:r>
            <a:r>
              <a:rPr lang="zh-CN" altLang="en-US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密度：</a:t>
            </a:r>
            <a:r>
              <a:rPr lang="zh-CN" altLang="en-US" sz="3200" b="1" u="sng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altLang="zh-CN" sz="3200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g/cm</a:t>
            </a:r>
            <a:r>
              <a:rPr lang="en-US" altLang="zh-CN" sz="3200" b="1" baseline="3000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3200" b="1" dirty="0" smtClean="0">
              <a:ln>
                <a:solidFill>
                  <a:srgbClr val="0066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3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79" y="234951"/>
            <a:ext cx="335179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71938" y="42864"/>
            <a:ext cx="408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中考易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》P60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7025" y="4689467"/>
            <a:ext cx="905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9</a:t>
            </a:r>
            <a:endParaRPr lang="zh-CN" altLang="en-US" sz="4000" b="1" baseline="30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42" y="5489567"/>
            <a:ext cx="1214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0.75</a:t>
            </a:r>
            <a:endParaRPr lang="zh-CN" altLang="en-US" sz="4000" b="1" baseline="30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74" y="1555742"/>
            <a:ext cx="2934209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80" y="1822443"/>
            <a:ext cx="47633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95596" y="4718050"/>
            <a:ext cx="275479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04" y="5146676"/>
            <a:ext cx="885979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025518"/>
            <a:ext cx="8086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1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：浸入水</a:t>
            </a:r>
            <a:r>
              <a:rPr lang="zh-CN" altLang="en-US" sz="28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中过程拉力图像</a:t>
            </a:r>
            <a:endParaRPr lang="zh-CN" altLang="en-US" sz="2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Calibri" pitchFamily="34" charset="0"/>
              <a:sym typeface="Wingdings 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170363"/>
            <a:ext cx="568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2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：拉离</a:t>
            </a:r>
            <a:r>
              <a:rPr lang="zh-CN" altLang="en-US" sz="28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Calibri" pitchFamily="34" charset="0"/>
                <a:sym typeface="Wingdings 2"/>
              </a:rPr>
              <a:t>水面过程 拉力图像</a:t>
            </a:r>
            <a:endParaRPr lang="zh-CN" altLang="en-US" sz="2800" dirty="0">
              <a:ln>
                <a:solidFill>
                  <a:schemeClr val="tx1"/>
                </a:solidFill>
              </a:ln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0505" y="1906124"/>
            <a:ext cx="470616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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物体重力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G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物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  </a:t>
            </a:r>
            <a:r>
              <a:rPr lang="en-US" altLang="zh-CN" sz="2800" u="sng" dirty="0" smtClean="0">
                <a:ln>
                  <a:solidFill>
                    <a:schemeClr val="tx1"/>
                  </a:solidFill>
                </a:ln>
                <a:sym typeface="Wingdings 2"/>
              </a:rPr>
              <a:t>         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N</a:t>
            </a:r>
            <a:endParaRPr lang="en-US" altLang="zh-CN" sz="2800" dirty="0">
              <a:ln>
                <a:solidFill>
                  <a:schemeClr val="tx1"/>
                </a:solidFill>
              </a:ln>
              <a:sym typeface="Wingdings 2"/>
            </a:endParaRPr>
          </a:p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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浸没时浮力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F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浮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       </a:t>
            </a:r>
            <a:r>
              <a:rPr lang="en-US" altLang="zh-CN" sz="2800" u="sng" dirty="0" smtClean="0">
                <a:ln>
                  <a:solidFill>
                    <a:schemeClr val="tx1"/>
                  </a:solidFill>
                </a:ln>
                <a:sym typeface="Wingdings 2"/>
              </a:rPr>
              <a:t>  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N</a:t>
            </a:r>
            <a:endParaRPr lang="en-US" altLang="zh-CN" sz="2800" dirty="0">
              <a:ln>
                <a:solidFill>
                  <a:schemeClr val="tx1"/>
                </a:solidFill>
              </a:ln>
              <a:sym typeface="Wingdings 2"/>
            </a:endParaRPr>
          </a:p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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物体体密度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ρ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物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  </a:t>
            </a:r>
            <a:r>
              <a:rPr lang="en-US" altLang="zh-CN" sz="2800" u="sng" dirty="0" smtClean="0">
                <a:ln>
                  <a:solidFill>
                    <a:schemeClr val="tx1"/>
                  </a:solidFill>
                </a:ln>
                <a:sym typeface="Wingdings 2"/>
              </a:rPr>
              <a:t>    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g/cm</a:t>
            </a:r>
            <a:r>
              <a:rPr lang="en-US" altLang="zh-CN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3</a:t>
            </a:r>
            <a:endParaRPr lang="en-US" altLang="zh-CN" sz="2800" dirty="0">
              <a:sym typeface="Wingdings 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0505" y="5004020"/>
            <a:ext cx="470616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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物体重力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G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物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        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N</a:t>
            </a:r>
            <a:endParaRPr lang="en-US" altLang="zh-CN" sz="2800" dirty="0">
              <a:ln>
                <a:solidFill>
                  <a:schemeClr val="tx1"/>
                </a:solidFill>
              </a:ln>
              <a:sym typeface="Wingdings 2"/>
            </a:endParaRPr>
          </a:p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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浸没时浮力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F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浮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       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N</a:t>
            </a:r>
            <a:endParaRPr lang="en-US" altLang="zh-CN" sz="2800" dirty="0">
              <a:ln>
                <a:solidFill>
                  <a:schemeClr val="tx1"/>
                </a:solidFill>
              </a:ln>
              <a:sym typeface="Wingdings 2"/>
            </a:endParaRPr>
          </a:p>
          <a:p>
            <a:pPr>
              <a:defRPr/>
            </a:pP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"/>
              </a:rPr>
              <a:t></a:t>
            </a:r>
            <a:r>
              <a:rPr lang="zh-CN" altLang="en-US" sz="2800" dirty="0">
                <a:ln>
                  <a:solidFill>
                    <a:schemeClr val="tx1"/>
                  </a:solidFill>
                </a:ln>
                <a:sym typeface="Wingdings 2"/>
              </a:rPr>
              <a:t>物体体密度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ρ</a:t>
            </a:r>
            <a:r>
              <a:rPr lang="zh-CN" altLang="en-US" sz="2800" baseline="-25000" dirty="0">
                <a:ln>
                  <a:solidFill>
                    <a:schemeClr val="tx1"/>
                  </a:solidFill>
                </a:ln>
                <a:sym typeface="Wingdings 2"/>
              </a:rPr>
              <a:t>物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ym typeface="Wingdings 2"/>
              </a:rPr>
              <a:t>=</a:t>
            </a:r>
            <a:r>
              <a:rPr lang="en-US" altLang="zh-CN" sz="2800" u="sng" dirty="0">
                <a:ln>
                  <a:solidFill>
                    <a:schemeClr val="tx1"/>
                  </a:solidFill>
                </a:ln>
                <a:sym typeface="Wingdings 2"/>
              </a:rPr>
              <a:t> </a:t>
            </a:r>
            <a:r>
              <a:rPr lang="en-US" altLang="zh-CN" sz="2800" u="sng" dirty="0" smtClean="0">
                <a:ln>
                  <a:solidFill>
                    <a:schemeClr val="tx1"/>
                  </a:solidFill>
                </a:ln>
                <a:sym typeface="Wingdings 2"/>
              </a:rPr>
              <a:t>       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g/cm</a:t>
            </a:r>
            <a:r>
              <a:rPr lang="en-US" altLang="zh-CN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3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ym typeface="Wingdings 2"/>
              </a:rPr>
              <a:t>  </a:t>
            </a:r>
            <a:endParaRPr lang="en-US" altLang="zh-CN" sz="2800" dirty="0">
              <a:ln>
                <a:solidFill>
                  <a:schemeClr val="tx1"/>
                </a:solidFill>
              </a:ln>
              <a:sym typeface="Wingdings 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511" y="1841492"/>
            <a:ext cx="9336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9N</a:t>
            </a:r>
            <a:endParaRPr lang="zh-CN" altLang="en-US" sz="2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257" y="2330442"/>
            <a:ext cx="115590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6N</a:t>
            </a:r>
            <a:endParaRPr lang="zh-CN" altLang="en-US" sz="2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5799" y="2746367"/>
            <a:ext cx="19497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1.5</a:t>
            </a:r>
            <a:endParaRPr lang="zh-CN" altLang="en-US" sz="2800" b="1" baseline="300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2240" y="5002866"/>
            <a:ext cx="124481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54</a:t>
            </a:r>
            <a:endParaRPr lang="zh-CN" altLang="en-US" sz="2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580" y="5457546"/>
            <a:ext cx="124481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20</a:t>
            </a:r>
            <a:endParaRPr lang="zh-CN" altLang="en-US" sz="2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4375" y="5847416"/>
            <a:ext cx="94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2.7</a:t>
            </a:r>
            <a:r>
              <a:rPr lang="en-US" altLang="zh-CN" sz="2800" b="1" baseline="300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 </a:t>
            </a:r>
            <a:endParaRPr lang="zh-CN" altLang="en-US" sz="2800" b="1" baseline="300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</p:txBody>
      </p:sp>
      <p:pic>
        <p:nvPicPr>
          <p:cNvPr id="22" name="Picture 23" descr="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79" y="234951"/>
            <a:ext cx="335179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31405" y="219215"/>
            <a:ext cx="172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>
                  <a:solidFill>
                    <a:srgbClr val="008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速算：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95391" y="219078"/>
            <a:ext cx="45769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3.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漂浮法测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物体密度</a:t>
            </a:r>
            <a:endParaRPr lang="zh-CN" altLang="en-US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  <p:pic>
        <p:nvPicPr>
          <p:cNvPr id="32" name="Picture 4" descr="http://img1.3lian.com/gif/more/12/201209/de147215bf719ec5386e45a821a8a5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6136" cy="1131903"/>
          </a:xfrm>
          <a:prstGeom prst="rect">
            <a:avLst/>
          </a:prstGeom>
          <a:noFill/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51" y="1219201"/>
            <a:ext cx="5634036" cy="26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2595" y="4211637"/>
            <a:ext cx="5058368" cy="24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42888" y="5000625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橡皮泥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887" y="1957387"/>
            <a:ext cx="224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木 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6537" y="714375"/>
            <a:ext cx="138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针压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1474" y="1528761"/>
            <a:ext cx="174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铁球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81092" y="2674621"/>
            <a:ext cx="1798320" cy="2407919"/>
            <a:chOff x="1181092" y="2674621"/>
            <a:chExt cx="1798320" cy="2407919"/>
          </a:xfrm>
        </p:grpSpPr>
        <p:grpSp>
          <p:nvGrpSpPr>
            <p:cNvPr id="11" name="组合 10"/>
            <p:cNvGrpSpPr/>
            <p:nvPr/>
          </p:nvGrpSpPr>
          <p:grpSpPr>
            <a:xfrm>
              <a:off x="1744972" y="2674621"/>
              <a:ext cx="1234440" cy="2407919"/>
              <a:chOff x="1676400" y="2286001"/>
              <a:chExt cx="1234440" cy="240791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676400" y="4648200"/>
                <a:ext cx="1234440" cy="45720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rot="5400000" flipH="1" flipV="1">
                <a:off x="601185" y="3451861"/>
                <a:ext cx="2347755" cy="16035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 flipH="1" flipV="1">
                <a:off x="1629888" y="3474720"/>
                <a:ext cx="2347755" cy="796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矩形 11"/>
            <p:cNvSpPr/>
            <p:nvPr/>
          </p:nvSpPr>
          <p:spPr>
            <a:xfrm>
              <a:off x="1852604" y="3862388"/>
              <a:ext cx="975360" cy="1143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50724" y="3467100"/>
              <a:ext cx="640080" cy="518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88812" y="3299460"/>
              <a:ext cx="746760" cy="2133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1092" y="325374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i="1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V</a:t>
              </a:r>
              <a:r>
                <a:rPr lang="en-US" altLang="zh-CN" sz="3600" b="1" i="1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1</a:t>
              </a:r>
              <a:endParaRPr lang="zh-CN" altLang="en-US" sz="3600" b="1" i="1" baseline="-25000" dirty="0" smtClean="0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821172" y="3832860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657618" y="3861594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740476" y="2567940"/>
            <a:ext cx="1798320" cy="2529840"/>
            <a:chOff x="3740476" y="2567940"/>
            <a:chExt cx="1798320" cy="2529840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4356" y="2689861"/>
              <a:ext cx="1234440" cy="2407919"/>
              <a:chOff x="1676400" y="2286001"/>
              <a:chExt cx="1234440" cy="240791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676400" y="4648200"/>
                <a:ext cx="1234440" cy="45720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rot="5400000" flipH="1" flipV="1">
                <a:off x="601185" y="3451861"/>
                <a:ext cx="2347755" cy="16035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 flipH="1" flipV="1">
                <a:off x="1629888" y="3474720"/>
                <a:ext cx="2347755" cy="796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4426276" y="3055620"/>
              <a:ext cx="975360" cy="195072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426276" y="3055620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40476" y="259842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i="1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V</a:t>
              </a:r>
              <a:r>
                <a:rPr lang="en-US" altLang="zh-CN" sz="3600" b="1" i="1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2</a:t>
              </a:r>
              <a:endParaRPr lang="zh-CN" altLang="en-US" sz="3600" b="1" i="1" baseline="-25000" dirty="0" smtClean="0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223516" y="3047206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4670116" y="2735580"/>
              <a:ext cx="640080" cy="518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593916" y="2567940"/>
              <a:ext cx="746760" cy="2133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761556" y="28575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24636" y="2689861"/>
            <a:ext cx="1783080" cy="2407919"/>
            <a:chOff x="6424636" y="2689861"/>
            <a:chExt cx="1783080" cy="2407919"/>
          </a:xfrm>
        </p:grpSpPr>
        <p:grpSp>
          <p:nvGrpSpPr>
            <p:cNvPr id="18" name="组合 17"/>
            <p:cNvGrpSpPr/>
            <p:nvPr/>
          </p:nvGrpSpPr>
          <p:grpSpPr>
            <a:xfrm>
              <a:off x="6973276" y="2689861"/>
              <a:ext cx="1234440" cy="2407919"/>
              <a:chOff x="1676400" y="2286001"/>
              <a:chExt cx="1234440" cy="240791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676400" y="4648200"/>
                <a:ext cx="1234440" cy="45720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rot="5400000" flipH="1" flipV="1">
                <a:off x="601185" y="3451861"/>
                <a:ext cx="2347755" cy="16035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H="1" flipV="1">
                <a:off x="1629888" y="3474720"/>
                <a:ext cx="2347755" cy="796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/>
            <p:nvPr/>
          </p:nvSpPr>
          <p:spPr>
            <a:xfrm>
              <a:off x="7095196" y="3406140"/>
              <a:ext cx="975360" cy="16002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293316" y="464058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079956" y="3390900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424636" y="28575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i="1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V</a:t>
              </a:r>
              <a:r>
                <a:rPr lang="en-US" altLang="zh-CN" sz="3600" b="1" i="1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005188"/>
                  </a:solidFill>
                  <a:latin typeface="华文宋体" pitchFamily="2" charset="-122"/>
                  <a:ea typeface="华文宋体" pitchFamily="2" charset="-122"/>
                </a:rPr>
                <a:t>3</a:t>
              </a:r>
              <a:endParaRPr lang="zh-CN" altLang="en-US" sz="3600" b="1" i="1" baseline="-25000" dirty="0" smtClean="0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871484" y="3390106"/>
              <a:ext cx="213360" cy="15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7293316" y="3009900"/>
              <a:ext cx="640080" cy="518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247596" y="2842260"/>
              <a:ext cx="746760" cy="2133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ln>
                  <a:solidFill>
                    <a:srgbClr val="FF0000"/>
                  </a:solidFill>
                </a:ln>
                <a:solidFill>
                  <a:srgbClr val="005188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5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431464" y="1248410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）碗的体积为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）碗的质量为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）碗的密度为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g/cm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5842"/>
          <a:stretch>
            <a:fillRect/>
          </a:stretch>
        </p:blipFill>
        <p:spPr bwMode="auto">
          <a:xfrm>
            <a:off x="0" y="1512632"/>
            <a:ext cx="9145588" cy="27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67316" y="4321278"/>
            <a:ext cx="9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>
                <a:latin typeface="宋体" panose="02010600030101010101" pitchFamily="2" charset="-122"/>
                <a:cs typeface="方正静蕾简体" panose="03000509000000000000" pitchFamily="65" charset="-122"/>
              </a:rPr>
              <a:t>8-17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AD7846C-D935-45FA-8766-69BD6495B58B}"/>
              </a:ext>
            </a:extLst>
          </p:cNvPr>
          <p:cNvSpPr/>
          <p:nvPr/>
        </p:nvSpPr>
        <p:spPr>
          <a:xfrm>
            <a:off x="3150026" y="4666131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30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D7846C-D935-45FA-8766-69BD6495B58B}"/>
              </a:ext>
            </a:extLst>
          </p:cNvPr>
          <p:cNvSpPr/>
          <p:nvPr/>
        </p:nvSpPr>
        <p:spPr>
          <a:xfrm>
            <a:off x="3170767" y="5164812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60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AD7846C-D935-45FA-8766-69BD6495B58B}"/>
              </a:ext>
            </a:extLst>
          </p:cNvPr>
          <p:cNvSpPr/>
          <p:nvPr/>
        </p:nvSpPr>
        <p:spPr>
          <a:xfrm>
            <a:off x="3164775" y="5695753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3406" y="0"/>
            <a:ext cx="147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P62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7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P61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464" y="1248410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2016·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河南省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8-15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所示，当溢水杯盛满密度为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的液体时，把实心物块放入杯中，物块漂浮，静止后溢出的液体质量为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；当溢水杯盛满密度为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的液体时，把同一物块放入杯中，物块沉底，静止后溢出的液体质量为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；则物块的密度为（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marL="514350" indent="-514350" fontAlgn="auto">
              <a:lnSpc>
                <a:spcPts val="3860"/>
              </a:lnSpc>
              <a:buAutoNum type="alphaUcPeriod"/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B.        C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5107874"/>
            <a:ext cx="1983118" cy="15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85D2089-952F-4E3A-95FE-3EAE3D7B1159}"/>
              </a:ext>
            </a:extLst>
          </p:cNvPr>
          <p:cNvSpPr/>
          <p:nvPr/>
        </p:nvSpPr>
        <p:spPr>
          <a:xfrm>
            <a:off x="6800493" y="327062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738898" y="4142247"/>
          <a:ext cx="691947" cy="784207"/>
        </p:xfrm>
        <a:graphic>
          <a:graphicData uri="http://schemas.openxmlformats.org/presentationml/2006/ole">
            <p:oleObj spid="_x0000_s218130" name="Equation" r:id="rId4" imgW="380835" imgH="431613" progId="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83828" y="4114594"/>
          <a:ext cx="736191" cy="834350"/>
        </p:xfrm>
        <a:graphic>
          <a:graphicData uri="http://schemas.openxmlformats.org/presentationml/2006/ole">
            <p:oleObj spid="_x0000_s218131" name="Equation" r:id="rId5" imgW="380835" imgH="431613" progId="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578865" y="4041773"/>
          <a:ext cx="772038" cy="846751"/>
        </p:xfrm>
        <a:graphic>
          <a:graphicData uri="http://schemas.openxmlformats.org/presentationml/2006/ole">
            <p:oleObj spid="_x0000_s218132" name="Equation" r:id="rId6" imgW="393529" imgH="431613" progId="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7204770"/>
              </p:ext>
            </p:extLst>
          </p:nvPr>
        </p:nvGraphicFramePr>
        <p:xfrm>
          <a:off x="6539379" y="4055601"/>
          <a:ext cx="808691" cy="886951"/>
        </p:xfrm>
        <a:graphic>
          <a:graphicData uri="http://schemas.openxmlformats.org/presentationml/2006/ole">
            <p:oleObj spid="_x0000_s218133" name="Equation" r:id="rId7" imgW="393529" imgH="431613" progId="">
              <p:embed/>
            </p:oleObj>
          </a:graphicData>
        </a:graphic>
      </p:graphicFrame>
      <p:sp>
        <p:nvSpPr>
          <p:cNvPr id="17" name="椭圆 16"/>
          <p:cNvSpPr/>
          <p:nvPr/>
        </p:nvSpPr>
        <p:spPr>
          <a:xfrm>
            <a:off x="7686675" y="1714500"/>
            <a:ext cx="742950" cy="642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29100" y="2386013"/>
            <a:ext cx="614363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157538" y="3400425"/>
            <a:ext cx="614363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6388" y="1419542"/>
            <a:ext cx="88392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sym typeface="Wingdings" pitchFamily="2" charset="2"/>
              </a:rPr>
              <a:t>理解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sym typeface="Wingdings" pitchFamily="2" charset="2"/>
              </a:rPr>
              <a:t>：</a:t>
            </a:r>
            <a:r>
              <a:rPr lang="en-US" altLang="zh-CN" sz="28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F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浮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＝ </a:t>
            </a:r>
            <a:r>
              <a:rPr lang="el-GR" altLang="zh-CN" sz="2800" b="1" i="1" dirty="0">
                <a:ln>
                  <a:solidFill>
                    <a:schemeClr val="tx1"/>
                  </a:solidFill>
                </a:ln>
                <a:latin typeface="Euclid Symbol" pitchFamily="18" charset="2"/>
              </a:rPr>
              <a:t>r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液 </a:t>
            </a:r>
            <a:r>
              <a:rPr lang="en-US" altLang="zh-CN" sz="28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gV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排  </a:t>
            </a:r>
            <a:r>
              <a:rPr lang="en-US" altLang="zh-CN" sz="2800" b="1" dirty="0">
                <a:latin typeface="宋体" pitchFamily="2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决定式</a:t>
            </a:r>
            <a:r>
              <a:rPr kumimoji="1" lang="zh-CN" altLang="en-US" sz="2800" b="1" dirty="0">
                <a:latin typeface="宋体" pitchFamily="2" charset="-122"/>
              </a:rPr>
              <a:t>  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1188" y="2482850"/>
            <a:ext cx="8534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>
                <a:latin typeface="宋体" pitchFamily="2" charset="-122"/>
              </a:rPr>
              <a:t>  表明浮力大小只由</a:t>
            </a:r>
            <a:r>
              <a:rPr kumimoji="1" lang="zh-CN" altLang="en-US" sz="2800" b="1" i="1" dirty="0">
                <a:latin typeface="Times New Roman" pitchFamily="18" charset="0"/>
              </a:rPr>
              <a:t> </a:t>
            </a:r>
            <a:r>
              <a:rPr kumimoji="1" lang="zh-CN" altLang="en-US" sz="2800" b="1" i="1" u="sng" dirty="0">
                <a:latin typeface="Times New Roman" pitchFamily="18" charset="0"/>
              </a:rPr>
              <a:t>           </a:t>
            </a:r>
            <a:r>
              <a:rPr kumimoji="1" lang="zh-CN" altLang="en-US" sz="2800" b="1" dirty="0">
                <a:latin typeface="Times New Roman" pitchFamily="18" charset="0"/>
              </a:rPr>
              <a:t>和</a:t>
            </a:r>
            <a:r>
              <a:rPr kumimoji="1" lang="zh-CN" altLang="en-US" sz="2800" b="1" u="sng" dirty="0">
                <a:latin typeface="Times New Roman" pitchFamily="18" charset="0"/>
              </a:rPr>
              <a:t>         </a:t>
            </a:r>
            <a:r>
              <a:rPr kumimoji="1" lang="zh-CN" altLang="en-US" sz="2800" b="1" dirty="0">
                <a:latin typeface="Times New Roman" pitchFamily="18" charset="0"/>
              </a:rPr>
              <a:t>两个因素决定</a:t>
            </a:r>
            <a:r>
              <a:rPr kumimoji="1" lang="zh-CN" altLang="en-US" sz="2800" b="1" dirty="0">
                <a:latin typeface="宋体" pitchFamily="2" charset="-122"/>
              </a:rPr>
              <a:t>，与液体的多少，物体的形状、密度，浸没在液体中的深度及物体在液体中是否运动等因素无关。</a:t>
            </a:r>
          </a:p>
        </p:txBody>
      </p:sp>
      <p:sp>
        <p:nvSpPr>
          <p:cNvPr id="6" name="矩形 5"/>
          <p:cNvSpPr/>
          <p:nvPr/>
        </p:nvSpPr>
        <p:spPr>
          <a:xfrm>
            <a:off x="4237341" y="2446715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zh-CN" sz="3200" b="1" i="1" dirty="0">
                <a:ln>
                  <a:solidFill>
                    <a:srgbClr val="FF0000"/>
                  </a:solidFill>
                </a:ln>
                <a:latin typeface="Euclid Symbol" pitchFamily="18" charset="2"/>
              </a:rPr>
              <a:t>r</a:t>
            </a:r>
            <a:r>
              <a:rPr kumimoji="1" lang="zh-CN" altLang="en-US" sz="3200" b="1" baseline="-25000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液</a:t>
            </a:r>
            <a:r>
              <a:rPr kumimoji="1" lang="zh-CN" altLang="en-US" sz="3200" b="1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      </a:t>
            </a:r>
            <a:r>
              <a:rPr kumimoji="1" lang="en-US" altLang="zh-CN" sz="3200" b="1" i="1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V</a:t>
            </a:r>
            <a:r>
              <a:rPr kumimoji="1" lang="zh-CN" altLang="en-US" sz="3200" b="1" baseline="-25000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排   </a:t>
            </a:r>
            <a:endParaRPr lang="zh-CN" altLang="en-US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5800" y="245110"/>
            <a:ext cx="4949160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题型</a:t>
            </a:r>
            <a:r>
              <a:rPr lang="en-US" altLang="zh-CN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 </a:t>
            </a: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比较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浮力大小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>
            <a:spLocks noChangeArrowheads="1"/>
          </p:cNvSpPr>
          <p:nvPr/>
        </p:nvSpPr>
        <p:spPr bwMode="auto">
          <a:xfrm>
            <a:off x="3041716" y="4390374"/>
            <a:ext cx="420204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Euclid Symbol" pitchFamily="18" charset="2"/>
              </a:rPr>
              <a:t>即   </a:t>
            </a:r>
            <a:r>
              <a:rPr lang="el-GR" altLang="zh-CN" sz="2800" b="1" i="1" dirty="0" smtClean="0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Euclid Symbol" pitchFamily="18" charset="2"/>
              </a:rPr>
              <a:t>液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 dirty="0">
                <a:solidFill>
                  <a:srgbClr val="0000FF"/>
                </a:solidFill>
                <a:latin typeface="Times New Roman" pitchFamily="18" charset="0"/>
              </a:rPr>
              <a:t>排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l-GR" altLang="zh-CN" sz="2800" b="1" i="1" dirty="0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zh-CN" alt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 dirty="0">
                <a:solidFill>
                  <a:srgbClr val="0000FF"/>
                </a:solidFill>
                <a:latin typeface="Times New Roman" pitchFamily="18" charset="0"/>
              </a:rPr>
              <a:t>物</a:t>
            </a:r>
          </a:p>
          <a:p>
            <a:endParaRPr lang="zh-CN" altLang="en-US" sz="2800" b="1" i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右箭头 4"/>
          <p:cNvSpPr/>
          <p:nvPr/>
        </p:nvSpPr>
        <p:spPr>
          <a:xfrm rot="5400000">
            <a:off x="4475222" y="5082603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14847" y="5387026"/>
          <a:ext cx="1555750" cy="1130300"/>
        </p:xfrm>
        <a:graphic>
          <a:graphicData uri="http://schemas.openxmlformats.org/presentationml/2006/ole">
            <p:oleObj spid="_x0000_s66570" name="Equation" r:id="rId3" imgW="596900" imgH="469900" progId="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6610409" y="5131736"/>
            <a:ext cx="2266950" cy="142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632634" y="5176186"/>
          <a:ext cx="2247900" cy="1254125"/>
        </p:xfrm>
        <a:graphic>
          <a:graphicData uri="http://schemas.openxmlformats.org/presentationml/2006/ole">
            <p:oleObj spid="_x0000_s66571" name="Equation" r:id="rId4" imgW="850531" imgH="469696" progId="">
              <p:embed/>
            </p:oleObj>
          </a:graphicData>
        </a:graphic>
      </p:graphicFrame>
      <p:sp>
        <p:nvSpPr>
          <p:cNvPr id="9" name="矩形 21"/>
          <p:cNvSpPr/>
          <p:nvPr/>
        </p:nvSpPr>
        <p:spPr>
          <a:xfrm>
            <a:off x="7477183" y="5220636"/>
            <a:ext cx="533400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1525647" y="4362632"/>
            <a:ext cx="146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=G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</a:p>
        </p:txBody>
      </p:sp>
      <p:sp>
        <p:nvSpPr>
          <p:cNvPr id="11" name="矩形 10"/>
          <p:cNvSpPr/>
          <p:nvPr/>
        </p:nvSpPr>
        <p:spPr>
          <a:xfrm>
            <a:off x="387159" y="4363008"/>
            <a:ext cx="1570228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漂浮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时</a:t>
            </a: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926197" y="5709586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61" y="1355859"/>
            <a:ext cx="2533068" cy="251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095391" y="219078"/>
            <a:ext cx="45769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3.</a:t>
            </a:r>
            <a:r>
              <a:rPr lang="zh-CN" alt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漂浮法测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物体密度</a:t>
            </a:r>
            <a:endParaRPr lang="zh-CN" altLang="en-US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  <p:pic>
        <p:nvPicPr>
          <p:cNvPr id="32" name="Picture 4" descr="http://img1.3lian.com/gif/more/12/201209/de147215bf719ec5386e45a821a8a5d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6136" cy="11319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7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924" y="4000500"/>
            <a:ext cx="3156664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1463" y="1027320"/>
            <a:ext cx="8274779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将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边长为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的正方体木块放入装有某种液体的圆柱形容器中，木块静止时，有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的体积露出液面，此时液面比放入木块前升高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，容器底部受到的压强变化了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160 Pa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（取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g=10 N/kg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），则下列判断错误的是（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．液体的密度是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0.8×10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．木块的密度为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0.6 g/cm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．木块受到的浮力是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 N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．使木块完全浸没需要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向下的压力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6292379"/>
              </p:ext>
            </p:extLst>
          </p:nvPr>
        </p:nvGraphicFramePr>
        <p:xfrm>
          <a:off x="5513441" y="1454962"/>
          <a:ext cx="312174" cy="806450"/>
        </p:xfrm>
        <a:graphic>
          <a:graphicData uri="http://schemas.openxmlformats.org/presentationml/2006/ole">
            <p:oleObj spid="_x0000_s221191" name="Equation" r:id="rId4" imgW="152334" imgH="393529" progId="">
              <p:embed/>
            </p:oleObj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56840D-081F-40F2-8C2A-DE6DED986544}"/>
              </a:ext>
            </a:extLst>
          </p:cNvPr>
          <p:cNvSpPr/>
          <p:nvPr/>
        </p:nvSpPr>
        <p:spPr>
          <a:xfrm>
            <a:off x="1519543" y="3045533"/>
            <a:ext cx="461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971925" y="2071688"/>
            <a:ext cx="1557338" cy="485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1475" y="2528888"/>
            <a:ext cx="2771775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343650" y="1514475"/>
            <a:ext cx="2300288" cy="500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83406" y="0"/>
            <a:ext cx="147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P64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6" y="1147776"/>
            <a:ext cx="8929651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</a:rPr>
              <a:t>6</a:t>
            </a:r>
            <a:r>
              <a:rPr lang="zh-CN" altLang="en-US" sz="2800" b="1" dirty="0" smtClean="0">
                <a:ln>
                  <a:solidFill>
                    <a:schemeClr val="tx1"/>
                  </a:solidFill>
                </a:ln>
              </a:rPr>
              <a:t>、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一物块轻轻放入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盛满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煤油的大烧杯中，静止后有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160g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煤油溢出；将其轻轻放入盛满水的大烧杯中，静止后有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180g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水溢出。已知煤油的密度是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0.8×10</a:t>
            </a:r>
            <a:r>
              <a:rPr lang="en-US" altLang="zh-CN" sz="2800" b="1" baseline="30000" dirty="0">
                <a:ln>
                  <a:solidFill>
                    <a:schemeClr val="tx1"/>
                  </a:solidFill>
                </a:ln>
              </a:rPr>
              <a:t>3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kg/m</a:t>
            </a:r>
            <a:r>
              <a:rPr lang="en-US" altLang="zh-CN" sz="2800" b="1" baseline="30000" dirty="0">
                <a:ln>
                  <a:solidFill>
                    <a:schemeClr val="tx1"/>
                  </a:solidFill>
                </a:ln>
              </a:rPr>
              <a:t>3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，则物块在水中静止时的状态及物块的密度分别是（       ） </a:t>
            </a:r>
            <a:endParaRPr lang="en-US" altLang="zh-CN" sz="2800" b="1" dirty="0">
              <a:ln>
                <a:solidFill>
                  <a:schemeClr val="tx1"/>
                </a:solidFill>
              </a:ln>
            </a:endParaRPr>
          </a:p>
          <a:p>
            <a:pPr>
              <a:defRPr/>
            </a:pPr>
            <a:r>
              <a:rPr lang="en-US" altLang="zh-CN" sz="2800" dirty="0"/>
              <a:t>A.</a:t>
            </a:r>
            <a:r>
              <a:rPr lang="zh-CN" altLang="en-US" sz="2800" dirty="0"/>
              <a:t>下沉，</a:t>
            </a:r>
            <a:r>
              <a:rPr lang="en-US" altLang="zh-CN" sz="2800" dirty="0"/>
              <a:t>1.1×10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kg/m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      B.</a:t>
            </a:r>
            <a:r>
              <a:rPr lang="zh-CN" altLang="en-US" sz="2800" dirty="0"/>
              <a:t>漂浮，</a:t>
            </a:r>
            <a:r>
              <a:rPr lang="en-US" altLang="zh-CN" sz="2800" dirty="0"/>
              <a:t>0.85×10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kg/m</a:t>
            </a:r>
            <a:r>
              <a:rPr lang="en-US" altLang="zh-CN" sz="2800" baseline="30000" dirty="0"/>
              <a:t>3</a:t>
            </a:r>
            <a:r>
              <a:rPr lang="zh-CN" altLang="en-US" sz="2800" dirty="0"/>
              <a:t>　</a:t>
            </a:r>
            <a:endParaRPr lang="en-US" altLang="zh-CN" sz="2800" dirty="0"/>
          </a:p>
          <a:p>
            <a:pPr>
              <a:defRPr/>
            </a:pPr>
            <a:r>
              <a:rPr lang="en-US" altLang="zh-CN" sz="2800" dirty="0"/>
              <a:t>C.</a:t>
            </a:r>
            <a:r>
              <a:rPr lang="zh-CN" altLang="en-US" sz="2800" dirty="0"/>
              <a:t>悬浮，</a:t>
            </a:r>
            <a:r>
              <a:rPr lang="en-US" altLang="zh-CN" sz="2800" dirty="0"/>
              <a:t>1.0×10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kg/m</a:t>
            </a:r>
            <a:r>
              <a:rPr lang="en-US" altLang="zh-CN" sz="2800" baseline="30000" dirty="0"/>
              <a:t>3          </a:t>
            </a:r>
            <a:r>
              <a:rPr lang="en-US" altLang="zh-CN" sz="2800" dirty="0"/>
              <a:t>D.</a:t>
            </a:r>
            <a:r>
              <a:rPr lang="zh-CN" altLang="en-US" sz="2800" dirty="0"/>
              <a:t>漂浮，</a:t>
            </a:r>
            <a:r>
              <a:rPr lang="en-US" altLang="zh-CN" sz="2800" dirty="0"/>
              <a:t>0.90×10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kg/m</a:t>
            </a:r>
            <a:r>
              <a:rPr lang="en-US" altLang="zh-CN" sz="2800" baseline="30000" dirty="0"/>
              <a:t>3</a:t>
            </a:r>
            <a:endParaRPr lang="zh-CN" altLang="en-US" sz="2800" baseline="30000" dirty="0"/>
          </a:p>
        </p:txBody>
      </p:sp>
      <p:pic>
        <p:nvPicPr>
          <p:cNvPr id="6149" name="Picture 23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8" y="6350"/>
            <a:ext cx="335179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7951581" y="2347926"/>
            <a:ext cx="8446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zh-CN" alt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349" y="4350635"/>
            <a:ext cx="2600326" cy="20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800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29538" y="139700"/>
          <a:ext cx="1219200" cy="914400"/>
        </p:xfrm>
        <a:graphic>
          <a:graphicData uri="http://schemas.openxmlformats.org/presentationml/2006/ole">
            <p:oleObj spid="_x0000_s128008" name="演示文稿" r:id="rId5" imgW="3681852" imgH="2761569" progId="PowerPoint.Show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7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31464" y="1248410"/>
            <a:ext cx="846964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攀枝花市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将一合金块轻轻放入盛满水的溢水杯中，当其静止后有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72 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水溢出，再将其捞出擦干后轻轻放入盛满酒精的溢水杯中，当其静止后有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64 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酒精溢出，则合金块在酒精中受到的浮力为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，合金块的密度为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酒精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0.8×10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N/kg)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AD7846C-D935-45FA-8766-69BD6495B58B}"/>
              </a:ext>
            </a:extLst>
          </p:cNvPr>
          <p:cNvSpPr/>
          <p:nvPr/>
        </p:nvSpPr>
        <p:spPr>
          <a:xfrm>
            <a:off x="7274525" y="2723877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0.64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D7846C-D935-45FA-8766-69BD6495B58B}"/>
              </a:ext>
            </a:extLst>
          </p:cNvPr>
          <p:cNvSpPr/>
          <p:nvPr/>
        </p:nvSpPr>
        <p:spPr>
          <a:xfrm>
            <a:off x="3129778" y="3247097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0.9×10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P65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43350" y="1800226"/>
            <a:ext cx="800100" cy="471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829550" y="2300288"/>
            <a:ext cx="800100" cy="471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913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29538" y="139700"/>
          <a:ext cx="1219200" cy="914400"/>
        </p:xfrm>
        <a:graphic>
          <a:graphicData uri="http://schemas.openxmlformats.org/presentationml/2006/ole">
            <p:oleObj spid="_x0000_s219142" name="演示文稿" r:id="rId3" imgW="3681852" imgH="2761569" progId="PowerPoint.Show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0" y="-38100"/>
            <a:ext cx="12446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+mn-lt"/>
                <a:ea typeface="+mn-ea"/>
                <a:sym typeface="Wingdings 2"/>
              </a:rPr>
              <a:t>解析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28600" y="1647329"/>
            <a:ext cx="24003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latin typeface="+mn-lt"/>
                <a:ea typeface="+mn-ea"/>
                <a:sym typeface="Wingdings 2"/>
              </a:rPr>
              <a:t>（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latin typeface="+mn-lt"/>
                <a:ea typeface="+mn-ea"/>
                <a:sym typeface="Wingdings 2"/>
              </a:rPr>
              <a:t>2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latin typeface="+mn-lt"/>
                <a:ea typeface="+mn-ea"/>
                <a:sym typeface="Wingdings 2"/>
              </a:rPr>
              <a:t>）假设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4950" y="1647825"/>
            <a:ext cx="142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都漂浮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94000" y="1647825"/>
            <a:ext cx="2711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itchFamily="34" charset="0"/>
                <a:sym typeface="Wingdings 2" pitchFamily="18" charset="2"/>
              </a:rPr>
              <a:t>则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 smtClean="0">
                <a:latin typeface="Calibri" pitchFamily="34" charset="0"/>
                <a:sym typeface="Wingdings 2" pitchFamily="18" charset="2"/>
              </a:rPr>
              <a:t>酒</a:t>
            </a:r>
            <a:r>
              <a:rPr lang="zh-CN" altLang="en-US" sz="2800" dirty="0" smtClean="0">
                <a:latin typeface="Calibri" pitchFamily="34" charset="0"/>
                <a:sym typeface="Wingdings 2" pitchFamily="18" charset="2"/>
              </a:rPr>
              <a:t>：</a:t>
            </a:r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>
                <a:latin typeface="Calibri" pitchFamily="34" charset="0"/>
                <a:sym typeface="Wingdings 2" pitchFamily="18" charset="2"/>
              </a:rPr>
              <a:t>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6550" y="1657350"/>
            <a:ext cx="271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与题不符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65650" y="165735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  <a:sym typeface="Wingdings 2" pitchFamily="18" charset="2"/>
              </a:rPr>
              <a:t>=1:1</a:t>
            </a:r>
            <a:endParaRPr lang="zh-CN" altLang="en-US" sz="280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4950" y="2184400"/>
            <a:ext cx="142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 2"/>
              </a:rPr>
              <a:t>都浸没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4000" y="2184400"/>
            <a:ext cx="271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itchFamily="34" charset="0"/>
                <a:sym typeface="Wingdings 2" pitchFamily="18" charset="2"/>
              </a:rPr>
              <a:t>则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 smtClean="0">
                <a:latin typeface="Calibri" pitchFamily="34" charset="0"/>
                <a:sym typeface="Wingdings 2" pitchFamily="18" charset="2"/>
              </a:rPr>
              <a:t>酒</a:t>
            </a:r>
            <a:r>
              <a:rPr lang="zh-CN" altLang="en-US" sz="2800" dirty="0" smtClean="0">
                <a:latin typeface="Calibri" pitchFamily="34" charset="0"/>
                <a:sym typeface="Wingdings 2" pitchFamily="18" charset="2"/>
              </a:rPr>
              <a:t>：</a:t>
            </a:r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>
                <a:latin typeface="Calibri" pitchFamily="34" charset="0"/>
                <a:sym typeface="Wingdings 2" pitchFamily="18" charset="2"/>
              </a:rPr>
              <a:t>水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27550" y="2139950"/>
            <a:ext cx="1566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=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ρ</a:t>
            </a:r>
            <a:r>
              <a:rPr lang="zh-CN" altLang="en-US" sz="2800" baseline="-25000" dirty="0" smtClean="0">
                <a:latin typeface="Calibri" pitchFamily="34" charset="0"/>
                <a:sym typeface="Wingdings 2" pitchFamily="18" charset="2"/>
              </a:rPr>
              <a:t>酒</a:t>
            </a:r>
            <a:r>
              <a:rPr lang="zh-CN" altLang="en-US" sz="2800" dirty="0" smtClean="0">
                <a:latin typeface="Calibri" pitchFamily="34" charset="0"/>
                <a:sym typeface="Wingdings 2" pitchFamily="18" charset="2"/>
              </a:rPr>
              <a:t>：</a:t>
            </a:r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ρ</a:t>
            </a:r>
            <a:r>
              <a:rPr lang="zh-CN" altLang="en-US" sz="2800" baseline="-25000" dirty="0">
                <a:latin typeface="Calibri" pitchFamily="34" charset="0"/>
                <a:sym typeface="Wingdings 2" pitchFamily="18" charset="2"/>
              </a:rPr>
              <a:t>水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038850" y="21844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=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0.8</a:t>
            </a:r>
            <a:r>
              <a:rPr lang="zh-CN" altLang="en-US" sz="2800" dirty="0" smtClean="0">
                <a:latin typeface="Calibri" pitchFamily="34" charset="0"/>
                <a:sym typeface="Wingdings 2" pitchFamily="18" charset="2"/>
              </a:rPr>
              <a:t>：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1</a:t>
            </a:r>
            <a:endParaRPr lang="zh-CN" altLang="en-US" sz="2800" baseline="-25000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278688" y="2168525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=4:5</a:t>
            </a:r>
            <a:endParaRPr lang="zh-CN" altLang="en-US" sz="2800" baseline="-25000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4950" y="2717800"/>
            <a:ext cx="142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1</a:t>
            </a:r>
            <a:r>
              <a:rPr lang="zh-CN" altLang="en-US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漂</a:t>
            </a:r>
            <a:r>
              <a:rPr lang="en-US" altLang="zh-CN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1</a:t>
            </a:r>
            <a:r>
              <a:rPr lang="zh-CN" altLang="en-US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悬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9550" y="2717800"/>
            <a:ext cx="271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itchFamily="34" charset="0"/>
                <a:sym typeface="Wingdings 2" pitchFamily="18" charset="2"/>
              </a:rPr>
              <a:t>则</a:t>
            </a:r>
            <a:r>
              <a:rPr lang="en-US" altLang="zh-CN" sz="2800" dirty="0" smtClean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 smtClean="0">
                <a:latin typeface="Calibri" pitchFamily="34" charset="0"/>
                <a:sym typeface="Wingdings 2" pitchFamily="18" charset="2"/>
              </a:rPr>
              <a:t>酒</a:t>
            </a:r>
            <a:r>
              <a:rPr lang="zh-CN" altLang="en-US" sz="2800" dirty="0" smtClean="0">
                <a:latin typeface="Calibri" pitchFamily="34" charset="0"/>
                <a:sym typeface="Wingdings 2" pitchFamily="18" charset="2"/>
              </a:rPr>
              <a:t>：</a:t>
            </a:r>
            <a:r>
              <a:rPr lang="en-US" altLang="zh-CN" sz="2800" dirty="0">
                <a:latin typeface="Calibri" pitchFamily="34" charset="0"/>
                <a:sym typeface="Wingdings 2" pitchFamily="18" charset="2"/>
              </a:rPr>
              <a:t>F</a:t>
            </a:r>
            <a:r>
              <a:rPr lang="zh-CN" altLang="en-US" sz="2800" baseline="-25000" dirty="0">
                <a:latin typeface="Calibri" pitchFamily="34" charset="0"/>
                <a:sym typeface="Wingdings 2" pitchFamily="18" charset="2"/>
              </a:rPr>
              <a:t>水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527550" y="27178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  <a:sym typeface="Wingdings 2" pitchFamily="18" charset="2"/>
              </a:rPr>
              <a:t>=1:1</a:t>
            </a:r>
            <a:endParaRPr lang="zh-CN" altLang="en-US" sz="280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27650" y="2717800"/>
            <a:ext cx="271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与题不符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60500" y="3363913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1</a:t>
            </a:r>
            <a:r>
              <a:rPr lang="zh-CN" altLang="en-US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漂</a:t>
            </a:r>
            <a:r>
              <a:rPr lang="en-US" altLang="zh-CN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1</a:t>
            </a:r>
            <a:r>
              <a:rPr lang="zh-CN" altLang="en-US" sz="2800" b="1">
                <a:solidFill>
                  <a:srgbClr val="0000CC"/>
                </a:solidFill>
                <a:latin typeface="Calibri" pitchFamily="34" charset="0"/>
                <a:sym typeface="Wingdings 2" pitchFamily="18" charset="2"/>
              </a:rPr>
              <a:t>沉</a:t>
            </a:r>
          </a:p>
        </p:txBody>
      </p:sp>
      <p:sp>
        <p:nvSpPr>
          <p:cNvPr id="18" name="右箭头 17"/>
          <p:cNvSpPr/>
          <p:nvPr/>
        </p:nvSpPr>
        <p:spPr>
          <a:xfrm>
            <a:off x="2838450" y="3452813"/>
            <a:ext cx="533400" cy="355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71850" y="3319463"/>
            <a:ext cx="5372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水的密度大，则水中易漂浮</a:t>
            </a:r>
            <a:endParaRPr lang="en-US" altLang="zh-CN" sz="2800">
              <a:latin typeface="Calibri" pitchFamily="34" charset="0"/>
              <a:sym typeface="Wingdings 2" pitchFamily="18" charset="2"/>
            </a:endParaRPr>
          </a:p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确定水中漂浮，煤油中沉底</a:t>
            </a:r>
            <a:endParaRPr lang="en-US" altLang="zh-CN" sz="280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4500" y="1558429"/>
            <a:ext cx="711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×</a:t>
            </a:r>
            <a:endParaRPr lang="zh-CN" alt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  <a:sym typeface="Wingdings 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6900" y="2115919"/>
            <a:ext cx="711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×</a:t>
            </a:r>
            <a:endParaRPr lang="zh-CN" alt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  <a:sym typeface="Wingdings 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0050" y="2649319"/>
            <a:ext cx="711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×</a:t>
            </a:r>
            <a:endParaRPr lang="zh-CN" alt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  <a:sym typeface="Wingdings 2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-228600" y="628650"/>
            <a:ext cx="444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alibri" pitchFamily="34" charset="0"/>
                <a:sym typeface="Wingdings 2" pitchFamily="18" charset="2"/>
              </a:rPr>
              <a:t>（</a:t>
            </a:r>
            <a:r>
              <a:rPr lang="en-US" altLang="zh-CN" sz="2800" b="1" dirty="0">
                <a:latin typeface="Calibri" pitchFamily="34" charset="0"/>
                <a:sym typeface="Wingdings 2" pitchFamily="18" charset="2"/>
              </a:rPr>
              <a:t>1</a:t>
            </a:r>
            <a:r>
              <a:rPr lang="zh-CN" altLang="en-US" sz="2800" b="1" dirty="0" smtClean="0">
                <a:latin typeface="Calibri" pitchFamily="34" charset="0"/>
                <a:sym typeface="Wingdings 2" pitchFamily="18" charset="2"/>
              </a:rPr>
              <a:t>）酒精      溢出</a:t>
            </a:r>
            <a:r>
              <a:rPr lang="en-US" altLang="zh-CN" sz="2800" b="1" dirty="0" smtClean="0">
                <a:latin typeface="Calibri" pitchFamily="34" charset="0"/>
                <a:sym typeface="Wingdings 2" pitchFamily="18" charset="2"/>
              </a:rPr>
              <a:t>64g</a:t>
            </a:r>
            <a:endParaRPr lang="en-US" altLang="zh-CN" sz="2800" b="1" dirty="0">
              <a:latin typeface="Calibri" pitchFamily="34" charset="0"/>
              <a:sym typeface="Wingdings 2" pitchFamily="18" charset="2"/>
            </a:endParaRPr>
          </a:p>
          <a:p>
            <a:r>
              <a:rPr lang="zh-CN" altLang="en-US" sz="2800" b="1" dirty="0">
                <a:latin typeface="Calibri" pitchFamily="34" charset="0"/>
                <a:sym typeface="Wingdings 2" pitchFamily="18" charset="2"/>
              </a:rPr>
              <a:t>           水        </a:t>
            </a:r>
            <a:r>
              <a:rPr lang="zh-CN" altLang="en-US" sz="2800" b="1" dirty="0" smtClean="0">
                <a:latin typeface="Calibri" pitchFamily="34" charset="0"/>
                <a:sym typeface="Wingdings 2" pitchFamily="18" charset="2"/>
              </a:rPr>
              <a:t>   溢出</a:t>
            </a:r>
            <a:r>
              <a:rPr lang="en-US" altLang="zh-CN" sz="2800" b="1" dirty="0" smtClean="0">
                <a:latin typeface="Calibri" pitchFamily="34" charset="0"/>
                <a:sym typeface="Wingdings 2" pitchFamily="18" charset="2"/>
              </a:rPr>
              <a:t>72g</a:t>
            </a:r>
            <a:endParaRPr lang="zh-CN" altLang="en-US" sz="2800" b="1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7300" y="95250"/>
            <a:ext cx="12446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+mn-lt"/>
                <a:ea typeface="+mn-ea"/>
                <a:sym typeface="Wingdings 2"/>
              </a:rPr>
              <a:t>m</a:t>
            </a:r>
            <a:r>
              <a:rPr lang="zh-CN" altLang="en-US" sz="28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+mn-lt"/>
                <a:ea typeface="+mn-ea"/>
                <a:sym typeface="Wingdings 2"/>
              </a:rPr>
              <a:t>排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282950" y="406400"/>
            <a:ext cx="124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139700"/>
            <a:ext cx="12446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+mn-lt"/>
                <a:ea typeface="+mn-ea"/>
                <a:sym typeface="Wingdings 2"/>
              </a:rPr>
              <a:t>F</a:t>
            </a:r>
            <a:r>
              <a:rPr lang="zh-CN" altLang="en-US" sz="28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+mn-lt"/>
                <a:ea typeface="+mn-ea"/>
                <a:sym typeface="Wingdings 2"/>
              </a:rPr>
              <a:t>浮</a:t>
            </a:r>
          </a:p>
        </p:txBody>
      </p:sp>
      <p:sp>
        <p:nvSpPr>
          <p:cNvPr id="27" name="矩形 26"/>
          <p:cNvSpPr/>
          <p:nvPr/>
        </p:nvSpPr>
        <p:spPr>
          <a:xfrm>
            <a:off x="4394200" y="584200"/>
            <a:ext cx="118329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0.64N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1054" y="1073150"/>
            <a:ext cx="118329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0.72N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5791200"/>
            <a:ext cx="935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4451350"/>
            <a:ext cx="935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304800" y="5924550"/>
            <a:ext cx="355600" cy="31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60350" y="5118100"/>
            <a:ext cx="355600" cy="31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838200" y="4591044"/>
            <a:ext cx="6223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 2"/>
              </a:rPr>
              <a:t>酒精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sym typeface="Wingdings 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3750" y="6140450"/>
            <a:ext cx="622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 2"/>
              </a:rPr>
              <a:t>水</a:t>
            </a:r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-184150" y="4006850"/>
            <a:ext cx="240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（</a:t>
            </a:r>
            <a:r>
              <a:rPr lang="en-US" altLang="zh-CN" sz="2800">
                <a:latin typeface="Calibri" pitchFamily="34" charset="0"/>
                <a:sym typeface="Wingdings 2" pitchFamily="18" charset="2"/>
              </a:rPr>
              <a:t>3</a:t>
            </a:r>
            <a:r>
              <a:rPr lang="zh-CN" altLang="en-US" sz="2800">
                <a:latin typeface="Calibri" pitchFamily="34" charset="0"/>
                <a:sym typeface="Wingdings 2" pitchFamily="18" charset="2"/>
              </a:rPr>
              <a:t>）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93800" y="4765675"/>
            <a:ext cx="97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itchFamily="34" charset="0"/>
                <a:sym typeface="Wingdings 2" pitchFamily="18" charset="2"/>
              </a:rPr>
              <a:t>沉底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216150" y="4525963"/>
            <a:ext cx="240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物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216150" y="5032375"/>
            <a:ext cx="240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酒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 dirty="0" smtClean="0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Euclid Symbol" pitchFamily="18" charset="2"/>
              </a:rPr>
              <a:t>酒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 dirty="0">
                <a:solidFill>
                  <a:srgbClr val="0000FF"/>
                </a:solidFill>
                <a:latin typeface="Times New Roman" pitchFamily="18" charset="0"/>
              </a:rPr>
              <a:t>排</a:t>
            </a:r>
          </a:p>
        </p:txBody>
      </p:sp>
      <p:sp>
        <p:nvSpPr>
          <p:cNvPr id="39" name="右箭头 38"/>
          <p:cNvSpPr/>
          <p:nvPr/>
        </p:nvSpPr>
        <p:spPr>
          <a:xfrm>
            <a:off x="4438650" y="4899025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40" name="Object 13"/>
          <p:cNvGraphicFramePr>
            <a:graphicFrameLocks noChangeAspect="1"/>
          </p:cNvGraphicFramePr>
          <p:nvPr/>
        </p:nvGraphicFramePr>
        <p:xfrm>
          <a:off x="4838700" y="4454525"/>
          <a:ext cx="1381125" cy="1152525"/>
        </p:xfrm>
        <a:graphic>
          <a:graphicData uri="http://schemas.openxmlformats.org/presentationml/2006/ole">
            <p:oleObj spid="_x0000_s220170" name="Equation" r:id="rId4" imgW="698500" imgH="469900" progId="">
              <p:embed/>
            </p:oleObj>
          </a:graphicData>
        </a:graphic>
      </p:graphicFrame>
      <p:sp>
        <p:nvSpPr>
          <p:cNvPr id="41" name="左大括号 40"/>
          <p:cNvSpPr/>
          <p:nvPr/>
        </p:nvSpPr>
        <p:spPr>
          <a:xfrm>
            <a:off x="2082800" y="4676775"/>
            <a:ext cx="222250" cy="6223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93800" y="6149975"/>
            <a:ext cx="97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  <a:sym typeface="Wingdings 2" pitchFamily="18" charset="2"/>
              </a:rPr>
              <a:t>漂浮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794250" y="6096000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Times New Roman" pitchFamily="18" charset="0"/>
              </a:rPr>
              <a:t>水浮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=G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Times New Roman" pitchFamily="18" charset="0"/>
              </a:rPr>
              <a:t>物</a:t>
            </a:r>
            <a:endParaRPr lang="zh-CN" altLang="en-US" sz="2800" b="1" i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6705600" y="5651500"/>
            <a:ext cx="355600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2038350" y="6407150"/>
            <a:ext cx="2711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77000" y="5251450"/>
            <a:ext cx="1028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ea typeface="+mn-ea"/>
                <a:sym typeface="Wingdings 2"/>
              </a:rPr>
              <a:t>综合</a:t>
            </a: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7239000" y="5251450"/>
          <a:ext cx="1905000" cy="1066800"/>
        </p:xfrm>
        <a:graphic>
          <a:graphicData uri="http://schemas.openxmlformats.org/presentationml/2006/ole">
            <p:oleObj spid="_x0000_s220171" name="Equation" r:id="rId5" imgW="990170" imgH="469696" progId="">
              <p:embed/>
            </p:oleObj>
          </a:graphicData>
        </a:graphic>
      </p:graphicFrame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527800" y="628650"/>
            <a:ext cx="2400300" cy="5238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Times New Roman" pitchFamily="18" charset="0"/>
              </a:rPr>
              <a:t>浮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 dirty="0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Euclid Symbol" pitchFamily="18" charset="2"/>
              </a:rPr>
              <a:t>液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 dirty="0" err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 dirty="0">
                <a:solidFill>
                  <a:srgbClr val="0000FF"/>
                </a:solidFill>
                <a:latin typeface="Times New Roman" pitchFamily="18" charset="0"/>
              </a:rPr>
              <a:t>排</a:t>
            </a:r>
          </a:p>
        </p:txBody>
      </p:sp>
      <p:cxnSp>
        <p:nvCxnSpPr>
          <p:cNvPr id="49" name="直接箭头连接符 48"/>
          <p:cNvCxnSpPr/>
          <p:nvPr/>
        </p:nvCxnSpPr>
        <p:spPr>
          <a:xfrm rot="10800000" flipV="1">
            <a:off x="5505450" y="1206500"/>
            <a:ext cx="164465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5657850" y="4600574"/>
            <a:ext cx="614363" cy="442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31" grpId="0" animBg="1"/>
      <p:bldP spid="32" grpId="0" animBg="1"/>
      <p:bldP spid="36" grpId="0"/>
      <p:bldP spid="37" grpId="0"/>
      <p:bldP spid="38" grpId="0"/>
      <p:bldP spid="39" grpId="0" animBg="1"/>
      <p:bldP spid="41" grpId="0" animBg="1"/>
      <p:bldP spid="42" grpId="0"/>
      <p:bldP spid="43" grpId="0"/>
      <p:bldP spid="44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7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31462" y="1071429"/>
            <a:ext cx="8274780" cy="5529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r>
              <a:rPr lang="zh-CN" altLang="en-US" sz="2800" b="1" dirty="0">
                <a:solidFill>
                  <a:srgbClr val="005188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能力提升</a:t>
            </a:r>
            <a:endParaRPr lang="zh-CN" altLang="en-US" sz="2800" b="1" dirty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2016·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南京市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将一个密度为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0.9×10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的实心小球，先后浸没在水和酒精中，松开手后，小球静止时，排开水和酒精的体积分别为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，小球在水和酒精中所受的浮力分别为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。以下判断正确的是（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水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=1.0×10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酒精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=0.8×10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）（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=1∶1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=5∶4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=4∶5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=1∶1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=9∶10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=9∶8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=8∶9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=10∶9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85D2089-952F-4E3A-95FE-3EAE3D7B1159}"/>
              </a:ext>
            </a:extLst>
          </p:cNvPr>
          <p:cNvSpPr/>
          <p:nvPr/>
        </p:nvSpPr>
        <p:spPr>
          <a:xfrm>
            <a:off x="812648" y="39933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P61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72150" y="1985963"/>
            <a:ext cx="23145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43050" y="3986213"/>
            <a:ext cx="23145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43487" y="3986213"/>
            <a:ext cx="23145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304854" y="228600"/>
            <a:ext cx="5067246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总结：</a:t>
            </a: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密度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5s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速</a:t>
            </a: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解法汇总</a:t>
            </a:r>
            <a:endParaRPr lang="zh-CN" alt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pic>
        <p:nvPicPr>
          <p:cNvPr id="307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2008" y="947738"/>
            <a:ext cx="288975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395561" y="228600"/>
            <a:ext cx="2483281" cy="142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40018" y="273051"/>
          <a:ext cx="2459465" cy="1254125"/>
        </p:xfrm>
        <a:graphic>
          <a:graphicData uri="http://schemas.openxmlformats.org/presentationml/2006/ole">
            <p:oleObj spid="_x0000_s2062" name="Equation" r:id="rId4" imgW="863225" imgH="469696" progId="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7329172" y="317500"/>
            <a:ext cx="711324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95561" y="1962150"/>
            <a:ext cx="2483281" cy="1422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6457485" y="2051051"/>
          <a:ext cx="2516624" cy="1254125"/>
        </p:xfrm>
        <a:graphic>
          <a:graphicData uri="http://schemas.openxmlformats.org/presentationml/2006/ole">
            <p:oleObj spid="_x0000_s2063" name="Equation" r:id="rId5" imgW="952087" imgH="469696" progId="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7335524" y="2051050"/>
            <a:ext cx="800239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395561" y="3784600"/>
            <a:ext cx="2467403" cy="142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6617849" y="3829051"/>
          <a:ext cx="2248290" cy="1254125"/>
        </p:xfrm>
        <a:graphic>
          <a:graphicData uri="http://schemas.openxmlformats.org/presentationml/2006/ole">
            <p:oleObj spid="_x0000_s2064" name="Equation" r:id="rId6" imgW="850531" imgH="469696" progId="">
              <p:embed/>
            </p:oleObj>
          </a:graphicData>
        </a:graphic>
      </p:graphicFrame>
      <p:sp>
        <p:nvSpPr>
          <p:cNvPr id="21" name="矩形 21"/>
          <p:cNvSpPr/>
          <p:nvPr/>
        </p:nvSpPr>
        <p:spPr>
          <a:xfrm>
            <a:off x="7462546" y="3873500"/>
            <a:ext cx="533493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691093" y="584200"/>
            <a:ext cx="615553" cy="8445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 2"/>
              </a:rPr>
              <a:t>石块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4344" y="2228850"/>
            <a:ext cx="615553" cy="8445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 2"/>
              </a:rPr>
              <a:t>盐水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84344" y="4051300"/>
            <a:ext cx="615553" cy="8445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 2"/>
              </a:rPr>
              <a:t>漂浮</a:t>
            </a:r>
          </a:p>
        </p:txBody>
      </p:sp>
      <p:pic>
        <p:nvPicPr>
          <p:cNvPr id="3088" name="图片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511" y="5378450"/>
            <a:ext cx="142264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9859" y="3108486"/>
            <a:ext cx="2991369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图片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68" y="5118100"/>
            <a:ext cx="1244816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图片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7620" y="5118100"/>
            <a:ext cx="1244816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TextBox 31"/>
          <p:cNvSpPr txBox="1">
            <a:spLocks noChangeArrowheads="1"/>
          </p:cNvSpPr>
          <p:nvPr/>
        </p:nvSpPr>
        <p:spPr bwMode="auto">
          <a:xfrm>
            <a:off x="393768" y="6407151"/>
            <a:ext cx="133373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ym typeface="Wingdings 2" pitchFamily="18" charset="2"/>
              </a:rPr>
              <a:t>3/4</a:t>
            </a:r>
            <a:r>
              <a:rPr lang="zh-CN" altLang="en-US" sz="2400" b="1">
                <a:sym typeface="Wingdings 2" pitchFamily="18" charset="2"/>
              </a:rPr>
              <a:t>浸没</a:t>
            </a:r>
          </a:p>
        </p:txBody>
      </p:sp>
      <p:sp>
        <p:nvSpPr>
          <p:cNvPr id="3093" name="TextBox 34"/>
          <p:cNvSpPr txBox="1">
            <a:spLocks noChangeArrowheads="1"/>
          </p:cNvSpPr>
          <p:nvPr/>
        </p:nvSpPr>
        <p:spPr bwMode="auto">
          <a:xfrm>
            <a:off x="2172077" y="6396038"/>
            <a:ext cx="133373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ym typeface="Wingdings 2" pitchFamily="18" charset="2"/>
              </a:rPr>
              <a:t>2/5</a:t>
            </a:r>
            <a:r>
              <a:rPr lang="zh-CN" altLang="en-US" sz="2400" b="1">
                <a:sym typeface="Wingdings 2" pitchFamily="18" charset="2"/>
              </a:rPr>
              <a:t>露出</a:t>
            </a:r>
          </a:p>
        </p:txBody>
      </p:sp>
      <p:sp>
        <p:nvSpPr>
          <p:cNvPr id="3094" name="TextBox 38"/>
          <p:cNvSpPr txBox="1">
            <a:spLocks noChangeArrowheads="1"/>
          </p:cNvSpPr>
          <p:nvPr/>
        </p:nvSpPr>
        <p:spPr bwMode="auto">
          <a:xfrm>
            <a:off x="3950386" y="6396038"/>
            <a:ext cx="133373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ym typeface="Wingdings 2" pitchFamily="18" charset="2"/>
              </a:rPr>
              <a:t>3/5</a:t>
            </a:r>
            <a:r>
              <a:rPr lang="zh-CN" altLang="en-US" sz="2400" b="1">
                <a:sym typeface="Wingdings 2" pitchFamily="18" charset="2"/>
              </a:rPr>
              <a:t>浸没</a:t>
            </a:r>
          </a:p>
        </p:txBody>
      </p:sp>
      <p:pic>
        <p:nvPicPr>
          <p:cNvPr id="309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0386" y="5118100"/>
            <a:ext cx="1244816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304853" y="228600"/>
            <a:ext cx="4553743" cy="52322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题型</a:t>
            </a:r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6</a:t>
            </a:r>
            <a:r>
              <a:rPr lang="zh-CN" alt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：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物体密度的测量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pic>
        <p:nvPicPr>
          <p:cNvPr id="3481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899" y="673100"/>
            <a:ext cx="283100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矩形 29"/>
          <p:cNvSpPr>
            <a:spLocks noChangeArrowheads="1"/>
          </p:cNvSpPr>
          <p:nvPr/>
        </p:nvSpPr>
        <p:spPr bwMode="auto">
          <a:xfrm>
            <a:off x="215938" y="946150"/>
            <a:ext cx="649082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、测石块、液体密度</a:t>
            </a:r>
            <a:endParaRPr lang="en-US" altLang="zh-CN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ym typeface="Wingdings" pitchFamily="2" charset="2"/>
              </a:rPr>
              <a:t></a:t>
            </a:r>
            <a:r>
              <a:rPr lang="zh-CN" altLang="en-US" sz="2800" dirty="0"/>
              <a:t>用弹簧测力计测物体重力</a:t>
            </a:r>
            <a:r>
              <a:rPr lang="en-US" altLang="zh-CN" sz="2800" b="1" dirty="0"/>
              <a:t>G</a:t>
            </a:r>
            <a:endParaRPr lang="zh-CN" altLang="en-US" sz="2800" dirty="0"/>
          </a:p>
          <a:p>
            <a:r>
              <a:rPr lang="en-US" altLang="zh-CN" sz="2800" dirty="0">
                <a:sym typeface="Wingdings" pitchFamily="2" charset="2"/>
              </a:rPr>
              <a:t></a:t>
            </a:r>
            <a:r>
              <a:rPr lang="zh-CN" altLang="en-US" sz="2800" dirty="0"/>
              <a:t>浸没在水中，记录拉力</a:t>
            </a:r>
            <a:r>
              <a:rPr lang="en-US" altLang="zh-CN" sz="2800" b="1" dirty="0"/>
              <a:t>F</a:t>
            </a:r>
            <a:r>
              <a:rPr lang="en-US" altLang="zh-CN" sz="2800" b="1" baseline="-25000" dirty="0"/>
              <a:t>1</a:t>
            </a:r>
            <a:endParaRPr lang="zh-CN" altLang="en-US" sz="2800" dirty="0"/>
          </a:p>
          <a:p>
            <a:r>
              <a:rPr lang="en-US" altLang="zh-CN" sz="2800" dirty="0">
                <a:sym typeface="Wingdings" pitchFamily="2" charset="2"/>
              </a:rPr>
              <a:t></a:t>
            </a:r>
            <a:r>
              <a:rPr lang="zh-CN" altLang="en-US" sz="2800" dirty="0"/>
              <a:t>浸没在待测液体中，记录拉力</a:t>
            </a:r>
            <a:r>
              <a:rPr lang="en-US" altLang="zh-CN" sz="2800" b="1" dirty="0"/>
              <a:t>F</a:t>
            </a:r>
            <a:r>
              <a:rPr lang="en-US" altLang="zh-CN" sz="2800" b="1" baseline="-25000" dirty="0"/>
              <a:t>2</a:t>
            </a:r>
            <a:endParaRPr lang="zh-CN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260395" y="4006850"/>
            <a:ext cx="7379981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2</a:t>
            </a:r>
            <a:r>
              <a:rPr lang="zh-CN" altLang="en-US" sz="2800" dirty="0"/>
              <a:t>、</a:t>
            </a:r>
            <a:r>
              <a:rPr lang="zh-CN" alt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漂浮法</a:t>
            </a:r>
            <a:r>
              <a:rPr lang="zh-CN" altLang="en-US" sz="2800" dirty="0"/>
              <a:t>测木块、橡皮泥密度</a:t>
            </a:r>
            <a:endParaRPr lang="en-US" altLang="zh-CN" sz="2800" dirty="0"/>
          </a:p>
          <a:p>
            <a:pPr>
              <a:defRPr/>
            </a:pPr>
            <a:r>
              <a:rPr lang="en-US" sz="2800" dirty="0">
                <a:sym typeface="Wingdings"/>
              </a:rPr>
              <a:t></a:t>
            </a:r>
            <a:r>
              <a:rPr lang="zh-CN" altLang="en-US" sz="2800" dirty="0"/>
              <a:t>量筒内倒入适量的水，液面</a:t>
            </a:r>
            <a:r>
              <a:rPr lang="en-US" sz="2800" dirty="0"/>
              <a:t>V</a:t>
            </a:r>
            <a:r>
              <a:rPr lang="en-US" sz="2800" baseline="-25000" dirty="0"/>
              <a:t>1</a:t>
            </a:r>
            <a:endParaRPr lang="zh-CN" altLang="en-US" sz="2800" dirty="0"/>
          </a:p>
          <a:p>
            <a:pPr>
              <a:defRPr/>
            </a:pPr>
            <a:r>
              <a:rPr lang="en-US" sz="2800" dirty="0">
                <a:sym typeface="Wingdings"/>
              </a:rPr>
              <a:t></a:t>
            </a:r>
            <a:r>
              <a:rPr lang="zh-CN" altLang="en-US" sz="2800" dirty="0"/>
              <a:t>将木块轻放入容器中，液面</a:t>
            </a:r>
            <a:r>
              <a:rPr lang="en-US" sz="2800" dirty="0"/>
              <a:t>V</a:t>
            </a:r>
            <a:r>
              <a:rPr lang="en-US" sz="2800" baseline="-25000" dirty="0"/>
              <a:t>2</a:t>
            </a:r>
            <a:endParaRPr lang="zh-CN" altLang="en-US" sz="2800" dirty="0"/>
          </a:p>
          <a:p>
            <a:pPr>
              <a:defRPr/>
            </a:pPr>
            <a:r>
              <a:rPr lang="en-US" sz="2800" dirty="0">
                <a:sym typeface="Wingdings"/>
              </a:rPr>
              <a:t></a:t>
            </a:r>
            <a:r>
              <a:rPr lang="zh-CN" altLang="en-US" sz="2800" dirty="0"/>
              <a:t>按压使木块浸没水中，液面</a:t>
            </a:r>
            <a:r>
              <a:rPr lang="en-US" sz="2800" dirty="0"/>
              <a:t>V</a:t>
            </a:r>
            <a:r>
              <a:rPr lang="en-US" sz="2800" baseline="-25000" dirty="0"/>
              <a:t>3</a:t>
            </a:r>
            <a:endParaRPr lang="zh-CN" altLang="en-US" sz="2800" dirty="0"/>
          </a:p>
        </p:txBody>
      </p:sp>
      <p:pic>
        <p:nvPicPr>
          <p:cNvPr id="34822" name="图片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695" y="4095750"/>
            <a:ext cx="2934209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27620" y="2806700"/>
            <a:ext cx="269128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6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28576" y="2851151"/>
            <a:ext cx="275320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06454" y="3028950"/>
            <a:ext cx="1779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sym typeface="Wingdings 2"/>
              </a:rPr>
              <a:t>表达式：</a:t>
            </a:r>
          </a:p>
        </p:txBody>
      </p:sp>
      <p:pic>
        <p:nvPicPr>
          <p:cNvPr id="33802" name="Picture 27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14930" y="5784850"/>
            <a:ext cx="292946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22395" y="6140450"/>
            <a:ext cx="1778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sym typeface="Wingdings 2"/>
              </a:rPr>
              <a:t>表达式：</a:t>
            </a:r>
          </a:p>
        </p:txBody>
      </p:sp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8695" y="4140200"/>
            <a:ext cx="2934209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2260993" y="3784600"/>
            <a:ext cx="25340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95322" y="3740150"/>
            <a:ext cx="25340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616654" y="6807200"/>
            <a:ext cx="25340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P64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88" y="970500"/>
            <a:ext cx="8995700" cy="429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备考训练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4" y="1248410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10.(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2017·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自贡市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有质量相同的两个实心球，其密度分别为水的密度的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倍和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倍。把它们分别挂在两个弹簧测力计的下端，然后将两球完全浸没在水中，此时两球所受浮力之比为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，两弹簧测力计的示数之比为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AD7846C-D935-45FA-8766-69BD6495B58B}"/>
              </a:ext>
            </a:extLst>
          </p:cNvPr>
          <p:cNvSpPr/>
          <p:nvPr/>
        </p:nvSpPr>
        <p:spPr>
          <a:xfrm>
            <a:off x="3794040" y="2755908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5:2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AD7846C-D935-45FA-8766-69BD6495B58B}"/>
              </a:ext>
            </a:extLst>
          </p:cNvPr>
          <p:cNvSpPr/>
          <p:nvPr/>
        </p:nvSpPr>
        <p:spPr>
          <a:xfrm>
            <a:off x="1272066" y="3242604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5:8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P65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25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4476" y="850901"/>
            <a:ext cx="2356259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55" y="4629150"/>
            <a:ext cx="456485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60395" y="1073151"/>
            <a:ext cx="5868419" cy="12988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1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、如图所示，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体积相同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的三个小球，比较三球的浮力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71480" y="3090268"/>
            <a:ext cx="8624798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、将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同个小球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分别放入甲、乙、丙三种液体中，静止时如图所示，则他们的浮力大小</a:t>
            </a:r>
          </a:p>
        </p:txBody>
      </p:sp>
      <p:sp>
        <p:nvSpPr>
          <p:cNvPr id="8" name="矩形 7"/>
          <p:cNvSpPr/>
          <p:nvPr/>
        </p:nvSpPr>
        <p:spPr>
          <a:xfrm>
            <a:off x="5284117" y="3517900"/>
            <a:ext cx="444577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zh-CN" altLang="en-US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甲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u="sng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zh-CN" altLang="en-US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</a:t>
            </a:r>
            <a:r>
              <a:rPr lang="en-US" altLang="zh-CN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u="sng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zh-CN" altLang="en-US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丙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CN" altLang="en-US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4286" y="1582213"/>
            <a:ext cx="386782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u="sng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altLang="zh-CN" sz="3600" b="1" u="sng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sz="3600" b="1" baseline="-25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sz="3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CN" altLang="en-US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673860" y="1606550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=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631593" y="1606550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&lt;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5990392" y="3503614"/>
            <a:ext cx="45727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=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240350" y="3548064"/>
            <a:ext cx="45727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&gt;</a:t>
            </a:r>
          </a:p>
        </p:txBody>
      </p:sp>
      <p:sp>
        <p:nvSpPr>
          <p:cNvPr id="14" name="AutoShap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795083" y="4540250"/>
            <a:ext cx="4223483" cy="1866900"/>
          </a:xfrm>
          <a:prstGeom prst="flowChartAlternateProcess">
            <a:avLst/>
          </a:prstGeom>
          <a:solidFill>
            <a:srgbClr val="FFFF99"/>
          </a:solidFill>
          <a:ln w="76200" cmpd="tri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、比较浮力大小的方法： </a:t>
            </a:r>
            <a:endParaRPr lang="en-US" altLang="zh-CN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900113">
              <a:lnSpc>
                <a:spcPct val="120000"/>
              </a:lnSpc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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相同液体比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排</a:t>
            </a:r>
            <a:endParaRPr lang="en-US" altLang="zh-CN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Wingdings"/>
            </a:endParaRPr>
          </a:p>
          <a:p>
            <a:pPr indent="900113">
              <a:lnSpc>
                <a:spcPct val="120000"/>
              </a:lnSpc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Wingdings"/>
              </a:rPr>
              <a:t>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不同液体看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浮沉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71480" y="184150"/>
            <a:ext cx="3867822" cy="523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题型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1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比较浮力大小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pai\正文pai\2018XD-146.eps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50657"/>
            <a:ext cx="8175378" cy="470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013" y="0"/>
            <a:ext cx="38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P65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112" y="4140200"/>
            <a:ext cx="3534389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304853" y="273051"/>
            <a:ext cx="3778906" cy="523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）填空题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5s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速解法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9430" y="949326"/>
            <a:ext cx="30675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Times New Roman" pitchFamily="18" charset="0"/>
              </a:rPr>
              <a:t>物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物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93888" y="1749426"/>
            <a:ext cx="297866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浮水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水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排水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38345" y="3429001"/>
            <a:ext cx="34311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浮水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水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排水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8345" y="2806701"/>
            <a:ext cx="34311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浮液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Euclid Symbol" pitchFamily="18" charset="2"/>
              </a:rPr>
              <a:t>r</a:t>
            </a:r>
            <a:r>
              <a:rPr lang="zh-CN" altLang="en-US" sz="2800" b="1" i="1" baseline="-25000">
                <a:solidFill>
                  <a:srgbClr val="FF0000"/>
                </a:solidFill>
                <a:latin typeface="Euclid Symbol" pitchFamily="18" charset="2"/>
              </a:rPr>
              <a:t>液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itchFamily="18" charset="0"/>
              </a:rPr>
              <a:t>gV</a:t>
            </a:r>
            <a:r>
              <a:rPr lang="zh-CN" altLang="en-US" sz="2800" b="1" i="1" baseline="-25000">
                <a:solidFill>
                  <a:srgbClr val="0000FF"/>
                </a:solidFill>
                <a:latin typeface="Times New Roman" pitchFamily="18" charset="0"/>
              </a:rPr>
              <a:t>排液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571599" y="1171575"/>
            <a:ext cx="266746" cy="8001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616057" y="2984500"/>
            <a:ext cx="266746" cy="8001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182691"/>
            <a:ext cx="493799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浸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没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01" y="3011491"/>
            <a:ext cx="49379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浸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没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283520" y="1393825"/>
            <a:ext cx="355662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3461351" y="3206750"/>
            <a:ext cx="355662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4083759" y="895351"/>
          <a:ext cx="1644936" cy="1254125"/>
        </p:xfrm>
        <a:graphic>
          <a:graphicData uri="http://schemas.openxmlformats.org/presentationml/2006/ole">
            <p:oleObj spid="_x0000_s129042" name="Equation" r:id="rId4" imgW="622030" imgH="469696" progId="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094874" y="2806700"/>
          <a:ext cx="1767194" cy="1200150"/>
        </p:xfrm>
        <a:graphic>
          <a:graphicData uri="http://schemas.openxmlformats.org/presentationml/2006/ole">
            <p:oleObj spid="_x0000_s129043" name="Equation" r:id="rId5" imgW="698500" imgH="469900" progId="">
              <p:embed/>
            </p:oleObj>
          </a:graphicData>
        </a:graphic>
      </p:graphicFrame>
      <p:sp>
        <p:nvSpPr>
          <p:cNvPr id="24" name="右箭头 23"/>
          <p:cNvSpPr/>
          <p:nvPr/>
        </p:nvSpPr>
        <p:spPr>
          <a:xfrm>
            <a:off x="5906525" y="1339850"/>
            <a:ext cx="355662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6084356" y="3206750"/>
            <a:ext cx="355662" cy="3111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611498" y="806450"/>
            <a:ext cx="2267344" cy="142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6617849" y="850901"/>
          <a:ext cx="2281634" cy="1254125"/>
        </p:xfrm>
        <a:graphic>
          <a:graphicData uri="http://schemas.openxmlformats.org/presentationml/2006/ole">
            <p:oleObj spid="_x0000_s129044" name="Equation" r:id="rId6" imgW="863225" imgH="469696" progId="">
              <p:embed/>
            </p:oleObj>
          </a:graphicData>
        </a:graphic>
      </p:graphicFrame>
      <p:sp>
        <p:nvSpPr>
          <p:cNvPr id="32" name="矩形 31"/>
          <p:cNvSpPr/>
          <p:nvPr/>
        </p:nvSpPr>
        <p:spPr>
          <a:xfrm>
            <a:off x="7507003" y="895350"/>
            <a:ext cx="533493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567040" y="2584450"/>
            <a:ext cx="2483281" cy="1422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6628965" y="2673351"/>
          <a:ext cx="2516624" cy="1254125"/>
        </p:xfrm>
        <a:graphic>
          <a:graphicData uri="http://schemas.openxmlformats.org/presentationml/2006/ole">
            <p:oleObj spid="_x0000_s129045" name="Equation" r:id="rId7" imgW="952087" imgH="469696" progId="">
              <p:embed/>
            </p:oleObj>
          </a:graphicData>
        </a:graphic>
      </p:graphicFrame>
      <p:sp>
        <p:nvSpPr>
          <p:cNvPr id="36" name="矩形 35"/>
          <p:cNvSpPr/>
          <p:nvPr/>
        </p:nvSpPr>
        <p:spPr>
          <a:xfrm>
            <a:off x="7507003" y="2673350"/>
            <a:ext cx="800239" cy="12001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6" grpId="0" animBg="1"/>
      <p:bldP spid="16" grpId="1" animBg="1"/>
      <p:bldP spid="18" grpId="0"/>
      <p:bldP spid="19" grpId="0" animBg="1"/>
      <p:bldP spid="20" grpId="0" animBg="1"/>
      <p:bldP spid="24" grpId="0" animBg="1"/>
      <p:bldP spid="25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3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50" y="142876"/>
            <a:ext cx="4196491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5937" y="984250"/>
            <a:ext cx="892965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训练</a:t>
            </a:r>
            <a:r>
              <a:rPr kumimoji="1"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1</a:t>
            </a: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：</a:t>
            </a:r>
            <a:r>
              <a:rPr kumimoji="1" lang="zh-CN" altLang="en-US" sz="2800" b="1" dirty="0">
                <a:latin typeface="宋体" pitchFamily="2" charset="-122"/>
              </a:rPr>
              <a:t>将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体积相同</a:t>
            </a:r>
            <a:r>
              <a:rPr kumimoji="1" lang="zh-CN" altLang="en-US" sz="2800" b="1" dirty="0">
                <a:latin typeface="宋体" pitchFamily="2" charset="-122"/>
              </a:rPr>
              <a:t>的实心木球和铜球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浸没</a:t>
            </a:r>
            <a:r>
              <a:rPr kumimoji="1" lang="zh-CN" altLang="en-US" sz="2800" b="1" dirty="0">
                <a:latin typeface="宋体" pitchFamily="2" charset="-122"/>
              </a:rPr>
              <a:t>在水中，受浮力较大的是</a:t>
            </a:r>
            <a:r>
              <a:rPr kumimoji="1" lang="zh-CN" altLang="en-US" sz="2800" b="1" u="sng" dirty="0">
                <a:latin typeface="宋体" pitchFamily="2" charset="-122"/>
              </a:rPr>
              <a:t>      </a:t>
            </a:r>
            <a:r>
              <a:rPr kumimoji="1" lang="zh-CN" altLang="en-US" sz="2800" b="1" dirty="0">
                <a:latin typeface="宋体" pitchFamily="2" charset="-122"/>
              </a:rPr>
              <a:t>。</a:t>
            </a:r>
          </a:p>
        </p:txBody>
      </p:sp>
      <p:pic>
        <p:nvPicPr>
          <p:cNvPr id="2560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289" y="142875"/>
            <a:ext cx="88280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3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50" y="142876"/>
            <a:ext cx="4196491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1480" y="2153920"/>
            <a:ext cx="880262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训练</a:t>
            </a:r>
            <a:r>
              <a:rPr kumimoji="1"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2</a:t>
            </a: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：</a:t>
            </a:r>
            <a:r>
              <a:rPr kumimoji="1" lang="zh-CN" altLang="en-US" sz="2800" b="1" dirty="0">
                <a:latin typeface="宋体" pitchFamily="2" charset="-122"/>
              </a:rPr>
              <a:t>两手分别拿着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体积相同</a:t>
            </a:r>
            <a:r>
              <a:rPr kumimoji="1" lang="zh-CN" altLang="en-US" sz="2800" b="1" dirty="0">
                <a:latin typeface="宋体" pitchFamily="2" charset="-122"/>
              </a:rPr>
              <a:t>的实心木球和铜球浸没在水后同时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松开手</a:t>
            </a:r>
            <a:r>
              <a:rPr kumimoji="1" lang="zh-CN" altLang="en-US" sz="2800" b="1" dirty="0">
                <a:latin typeface="宋体" pitchFamily="2" charset="-122"/>
              </a:rPr>
              <a:t>，</a:t>
            </a:r>
            <a:r>
              <a:rPr kumimoji="1" lang="zh-CN" altLang="en-US" sz="2800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宋体" pitchFamily="2" charset="-122"/>
              </a:rPr>
              <a:t>最后</a:t>
            </a:r>
            <a:r>
              <a:rPr kumimoji="1" lang="zh-CN" altLang="en-US" sz="2800" b="1" dirty="0">
                <a:latin typeface="宋体" pitchFamily="2" charset="-122"/>
              </a:rPr>
              <a:t>受到浮力较大的是</a:t>
            </a:r>
            <a:r>
              <a:rPr kumimoji="1" lang="zh-CN" altLang="en-US" sz="2800" b="1" u="sng" dirty="0">
                <a:latin typeface="宋体" pitchFamily="2" charset="-122"/>
              </a:rPr>
              <a:t>     </a:t>
            </a:r>
            <a:r>
              <a:rPr kumimoji="1" lang="zh-CN" altLang="en-US" sz="2800" b="1" dirty="0">
                <a:latin typeface="宋体" pitchFamily="2" charset="-122"/>
              </a:rPr>
              <a:t>球</a:t>
            </a:r>
            <a:endParaRPr kumimoji="1" lang="en-US" altLang="zh-CN" sz="2800" b="1" dirty="0">
              <a:latin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480" y="3351530"/>
            <a:ext cx="8758171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训练</a:t>
            </a:r>
            <a:r>
              <a:rPr kumimoji="1"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3</a:t>
            </a: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：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质量相同</a:t>
            </a:r>
            <a:r>
              <a:rPr kumimoji="1" lang="zh-CN" altLang="en-US" sz="2800" b="1" dirty="0">
                <a:latin typeface="宋体" pitchFamily="2" charset="-122"/>
              </a:rPr>
              <a:t>的实心铁球和铝球，浸没在水中时，受到的浮力较大的是</a:t>
            </a:r>
            <a:r>
              <a:rPr kumimoji="1" lang="zh-CN" altLang="en-US" sz="2800" b="1" u="sng" dirty="0">
                <a:latin typeface="宋体" pitchFamily="2" charset="-122"/>
              </a:rPr>
              <a:t>      </a:t>
            </a:r>
            <a:r>
              <a:rPr kumimoji="1" lang="zh-CN" altLang="en-US" sz="2800" b="1" dirty="0">
                <a:latin typeface="宋体" pitchFamily="2" charset="-122"/>
              </a:rPr>
              <a:t>球</a:t>
            </a:r>
            <a:endParaRPr kumimoji="1" lang="en-US" altLang="zh-CN" sz="2800" b="1" dirty="0">
              <a:latin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480" y="4522470"/>
            <a:ext cx="8929651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训练</a:t>
            </a:r>
            <a:r>
              <a:rPr kumimoji="1"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4</a:t>
            </a: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：</a:t>
            </a:r>
            <a:r>
              <a:rPr kumimoji="1" lang="zh-CN" altLang="en-US" sz="2800" b="1" dirty="0">
                <a:latin typeface="宋体" pitchFamily="2" charset="-122"/>
              </a:rPr>
              <a:t>用弹簧测力计悬挂着把两个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质量相同</a:t>
            </a:r>
            <a:r>
              <a:rPr kumimoji="1" lang="zh-CN" altLang="en-US" sz="2800" b="1" dirty="0">
                <a:latin typeface="宋体" pitchFamily="2" charset="-122"/>
              </a:rPr>
              <a:t>的实心铁球和铝球，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浸没</a:t>
            </a:r>
            <a:r>
              <a:rPr kumimoji="1" lang="zh-CN" altLang="en-US" sz="2800" b="1" dirty="0">
                <a:latin typeface="宋体" pitchFamily="2" charset="-122"/>
              </a:rPr>
              <a:t>在水中，测力计示数较小的是</a:t>
            </a:r>
            <a:r>
              <a:rPr kumimoji="1" lang="zh-CN" altLang="en-US" sz="2800" b="1" u="sng" dirty="0">
                <a:latin typeface="宋体" pitchFamily="2" charset="-122"/>
              </a:rPr>
              <a:t>    </a:t>
            </a:r>
            <a:r>
              <a:rPr kumimoji="1" lang="zh-CN" altLang="en-US" sz="2800" b="1" dirty="0">
                <a:latin typeface="宋体" pitchFamily="2" charset="-122"/>
              </a:rPr>
              <a:t>球。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71480" y="5693438"/>
            <a:ext cx="8758171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1"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宋体" pitchFamily="2" charset="-122"/>
              </a:rPr>
              <a:t>拓展练：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质量相同</a:t>
            </a:r>
            <a:r>
              <a:rPr kumimoji="1" lang="zh-CN" altLang="en-US" sz="2800" b="1" dirty="0">
                <a:latin typeface="宋体" pitchFamily="2" charset="-122"/>
              </a:rPr>
              <a:t>的实心铁球和铝球，轻轻放入水银中，受到的浮力较大的是</a:t>
            </a:r>
            <a:r>
              <a:rPr kumimoji="1" lang="zh-CN" altLang="en-US" sz="2800" b="1" u="sng" dirty="0">
                <a:latin typeface="宋体" pitchFamily="2" charset="-122"/>
              </a:rPr>
              <a:t>      </a:t>
            </a:r>
            <a:r>
              <a:rPr kumimoji="1" lang="en-US" altLang="zh-CN" sz="2800" b="1" dirty="0">
                <a:latin typeface="宋体" pitchFamily="2" charset="-12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908" y="1527830"/>
            <a:ext cx="142264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一样大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1342" y="2653050"/>
            <a:ext cx="6224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9182" y="3796030"/>
            <a:ext cx="6224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7004" y="5055870"/>
            <a:ext cx="6224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6893" y="6242050"/>
            <a:ext cx="142264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一样大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3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50" y="142876"/>
            <a:ext cx="4196491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053" y="762000"/>
            <a:ext cx="217366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15938" y="2355156"/>
            <a:ext cx="675757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2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：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先后</a:t>
            </a:r>
            <a:r>
              <a:rPr 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挤瘪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和</a:t>
            </a:r>
            <a:r>
              <a:rPr 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撑开空牙膏袋，两次都拧紧盖后先后放入同一杯水中，如图所示．牙膏袋两次所受的浮力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sz="2800" b="1" baseline="-30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甲</a:t>
            </a:r>
            <a:r>
              <a:rPr lang="en-US" altLang="zh-CN" sz="2800" b="1" u="sng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          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sz="2800" b="1" baseline="-30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乙</a:t>
            </a:r>
            <a:endParaRPr lang="zh-CN" altLang="en-US" sz="2800" dirty="0"/>
          </a:p>
        </p:txBody>
      </p:sp>
      <p:pic>
        <p:nvPicPr>
          <p:cNvPr id="26629" name="Picture 2" descr="http://czwl.cooco.net.cn/files/down/test/2016/06/05/23/2016060523143430318394.files/image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053" y="2406650"/>
            <a:ext cx="21577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22289" y="984251"/>
            <a:ext cx="8923299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1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：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将同一鸡蛋分别放入不同浓度的盐</a:t>
            </a:r>
            <a:endParaRPr lang="en-US" altLang="zh-CN" sz="2800" b="1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水中，鸡蛋受浮力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F</a:t>
            </a:r>
            <a:r>
              <a:rPr lang="en-US" altLang="zh-CN" sz="2800" b="1" baseline="-25000" dirty="0">
                <a:ln>
                  <a:solidFill>
                    <a:schemeClr val="tx1"/>
                  </a:solidFill>
                </a:ln>
              </a:rPr>
              <a:t>1</a:t>
            </a:r>
            <a:r>
              <a:rPr lang="zh-CN" altLang="en-US" sz="2800" b="1" u="sng" dirty="0">
                <a:ln>
                  <a:solidFill>
                    <a:schemeClr val="tx1"/>
                  </a:solidFill>
                </a:ln>
              </a:rPr>
              <a:t>          </a:t>
            </a:r>
            <a:r>
              <a:rPr lang="en-US" altLang="zh-CN" sz="2800" b="1" dirty="0">
                <a:ln>
                  <a:solidFill>
                    <a:schemeClr val="tx1"/>
                  </a:solidFill>
                </a:ln>
              </a:rPr>
              <a:t>F</a:t>
            </a:r>
            <a:r>
              <a:rPr lang="en-US" altLang="zh-CN" sz="2800" b="1" baseline="-25000" dirty="0">
                <a:ln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665875" y="1295400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=</a:t>
            </a:r>
          </a:p>
        </p:txBody>
      </p:sp>
      <p:sp>
        <p:nvSpPr>
          <p:cNvPr id="13" name="矩形 12"/>
          <p:cNvSpPr/>
          <p:nvPr/>
        </p:nvSpPr>
        <p:spPr>
          <a:xfrm>
            <a:off x="215937" y="4030644"/>
            <a:ext cx="689094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3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：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把橡皮泥先后捏成实心球状和碗状，然后轻放入水中，比较浮力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漂</a:t>
            </a:r>
            <a:r>
              <a:rPr lang="en-US" altLang="zh-CN" sz="2800" b="1" u="sng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          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altLang="en-US" sz="2800" b="1" baseline="-25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沉</a:t>
            </a:r>
            <a:endParaRPr lang="zh-CN" altLang="en-US" sz="2800" b="1" baseline="-25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6633" name="Picture 2" descr="http://pic1.mofangge.com/upload/papers/c04/20110903/201109030924127723600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062426" y="3917950"/>
            <a:ext cx="20831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15938" y="5340351"/>
            <a:ext cx="613516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训练</a:t>
            </a:r>
            <a:r>
              <a:rPr lang="en-US" altLang="zh-CN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4</a:t>
            </a:r>
            <a:r>
              <a:rPr lang="zh-CN" altLang="en-US" sz="2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：</a:t>
            </a:r>
            <a:r>
              <a:rPr lang="zh-CN" altLang="en-US" sz="2800" b="1" dirty="0">
                <a:ln>
                  <a:solidFill>
                    <a:schemeClr val="tx1"/>
                  </a:solidFill>
                </a:ln>
              </a:rPr>
              <a:t>碗可以漂浮在水面也可以沉入水中比较浮力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altLang="en-US" sz="2800" b="1" baseline="-30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漂</a:t>
            </a:r>
            <a:r>
              <a:rPr lang="en-US" altLang="zh-CN" sz="2800" b="1" u="sng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          </a:t>
            </a:r>
            <a:r>
              <a:rPr lang="zh-CN" altLang="zh-CN" sz="2800" b="1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F</a:t>
            </a:r>
            <a:r>
              <a:rPr lang="zh-CN" altLang="en-US" sz="2800" b="1" baseline="-30000" dirty="0">
                <a:ln>
                  <a:solidFill>
                    <a:schemeClr val="tx1"/>
                  </a:solidFill>
                </a:ln>
                <a:cs typeface="Arial" pitchFamily="34" charset="0"/>
              </a:rPr>
              <a:t>沉</a:t>
            </a:r>
            <a:endParaRPr lang="zh-CN" altLang="en-US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6635" name="Picture 4" descr="菁优网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187" y="5384800"/>
            <a:ext cx="2883401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92678" y="3073400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&lt;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141630" y="4286256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&gt;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96485" y="5651500"/>
            <a:ext cx="45727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  <a:ea typeface="楷体_GB2312" pitchFamily="49" charset="-122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7"/>
          <p:cNvSpPr>
            <a:spLocks noChangeArrowheads="1"/>
          </p:cNvSpPr>
          <p:nvPr/>
        </p:nvSpPr>
        <p:spPr bwMode="auto">
          <a:xfrm>
            <a:off x="304853" y="1028700"/>
            <a:ext cx="86247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    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1.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</a:t>
            </a:r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把一铁块系在气球上，放入水中，恰好悬浮于水中某处，如图所示，现沿容器壁缓缓注入一些水，则铁块和气球将（　　）</a:t>
            </a:r>
            <a:endParaRPr lang="en-US" altLang="zh-CN" sz="28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Arial" pitchFamily="34" charset="0"/>
              <a:cs typeface="宋体" pitchFamily="2" charset="-122"/>
            </a:endParaRPr>
          </a:p>
          <a:p>
            <a:pPr>
              <a:defRPr/>
            </a:pPr>
            <a:r>
              <a:rPr lang="zh-CN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宋体" pitchFamily="2" charset="-122"/>
              </a:rPr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．仍然悬浮    </a:t>
            </a:r>
            <a:r>
              <a:rPr lang="en-US" altLang="zh-CN" sz="2800" dirty="0"/>
              <a:t>B</a:t>
            </a:r>
            <a:r>
              <a:rPr lang="zh-CN" altLang="en-US" sz="2800" dirty="0"/>
              <a:t>．下沉     </a:t>
            </a:r>
            <a:r>
              <a:rPr lang="en-US" altLang="zh-CN" sz="2800" dirty="0"/>
              <a:t>C</a:t>
            </a:r>
            <a:r>
              <a:rPr lang="zh-CN" altLang="en-US" sz="2800" dirty="0"/>
              <a:t>．上浮    </a:t>
            </a:r>
            <a:r>
              <a:rPr lang="en-US" altLang="zh-CN" sz="2800" dirty="0"/>
              <a:t>D</a:t>
            </a:r>
            <a:r>
              <a:rPr lang="zh-CN" altLang="en-US" sz="2800" dirty="0"/>
              <a:t>．都有可能</a:t>
            </a:r>
          </a:p>
        </p:txBody>
      </p:sp>
      <p:pic>
        <p:nvPicPr>
          <p:cNvPr id="27651" name="图片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232" y="3829050"/>
            <a:ext cx="276114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3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9" y="6350"/>
            <a:ext cx="4210781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3400" y="1828800"/>
            <a:ext cx="8446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zh-CN" alt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67526" y="1262991"/>
            <a:ext cx="8051800" cy="38497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r>
              <a:rPr lang="zh-CN" altLang="en-US" sz="2800" b="1" dirty="0">
                <a:solidFill>
                  <a:srgbClr val="005188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针对训练</a:t>
            </a:r>
            <a:endParaRPr lang="zh-CN" altLang="en-US" sz="2800" b="1" dirty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德阳市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方正静蕾简体" panose="03000509000000000000" pitchFamily="65" charset="-122"/>
              </a:rPr>
              <a:t>体积相同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的铅球、铜块和木块，</a:t>
            </a:r>
            <a:r>
              <a:rPr lang="zh-CN" altLang="en-US" sz="2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方正静蕾简体" panose="03000509000000000000" pitchFamily="65" charset="-122"/>
              </a:rPr>
              <a:t>浸在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液体中的情况如图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所示，比较它们受到的浮力大小，正确的是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．铅球受到的浮力最大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．木块受到的浮力最大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．铜块受到的浮力最大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．他们受到的浮力一样大</a:t>
            </a:r>
          </a:p>
        </p:txBody>
      </p:sp>
      <p:sp>
        <p:nvSpPr>
          <p:cNvPr id="4" name="矩形 3"/>
          <p:cNvSpPr/>
          <p:nvPr/>
        </p:nvSpPr>
        <p:spPr>
          <a:xfrm>
            <a:off x="3617005" y="2664657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</a:rPr>
              <a:t>D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pic>
        <p:nvPicPr>
          <p:cNvPr id="18434" name="Picture 2" descr="C:\Documents and Settings\Administrator\桌面\pai\正文pai\2018XD-139.eps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941" y="2778670"/>
            <a:ext cx="3024188" cy="22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1" y="388362"/>
            <a:ext cx="8328025" cy="62606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眉山市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8-19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所示，放在水平桌面上的三个完全相同的容器内，装有适量的水，将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三个体积相同的正方体分别放入容器内，待正方体静止后，三个容器内水面高度相同。下列说法正确的是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．物体受到的</a:t>
            </a:r>
            <a:r>
              <a:rPr lang="zh-CN" altLang="en-US" sz="28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浮力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大小关系为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．三个</a:t>
            </a:r>
            <a:r>
              <a:rPr lang="zh-CN" altLang="en-US" sz="28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物体的密度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大小关系是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en-US" altLang="zh-CN" sz="2800" baseline="-250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endParaRPr lang="en-US" altLang="zh-CN" sz="2800" baseline="-250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．容器对桌面的</a:t>
            </a:r>
            <a:r>
              <a:rPr lang="zh-CN" altLang="en-US" sz="28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压力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大小关系为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丙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．容器底部受到</a:t>
            </a:r>
            <a:r>
              <a:rPr lang="zh-CN" altLang="en-US" sz="28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水的压强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大小关系为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695" y="2318607"/>
            <a:ext cx="6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4" name="Picture 2" descr="C:\Documents and Settings\Administrator\桌面\pai\正文pai\2018XD-14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271" y="2664744"/>
            <a:ext cx="5440111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48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2725</Words>
  <Application>Microsoft Office PowerPoint</Application>
  <PresentationFormat>自定义</PresentationFormat>
  <Paragraphs>314</Paragraphs>
  <Slides>41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Office 主题</vt:lpstr>
      <vt:lpstr>1_Office 主题</vt:lpstr>
      <vt:lpstr>Equation</vt:lpstr>
      <vt:lpstr>演示文稿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319</cp:revision>
  <dcterms:created xsi:type="dcterms:W3CDTF">2016-09-10T02:18:00Z</dcterms:created>
  <dcterms:modified xsi:type="dcterms:W3CDTF">2019-04-16T01:38:55Z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