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heme/theme3.xml" ContentType="application/vnd.openxmlformats-officedocument.theme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21"/>
  </p:notesMasterIdLst>
  <p:sldIdLst>
    <p:sldId id="257" r:id="rId3"/>
    <p:sldId id="468" r:id="rId4"/>
    <p:sldId id="292" r:id="rId5"/>
    <p:sldId id="415" r:id="rId6"/>
    <p:sldId id="470" r:id="rId7"/>
    <p:sldId id="418" r:id="rId8"/>
    <p:sldId id="471" r:id="rId9"/>
    <p:sldId id="472" r:id="rId10"/>
    <p:sldId id="422" r:id="rId11"/>
    <p:sldId id="430" r:id="rId12"/>
    <p:sldId id="429" r:id="rId13"/>
    <p:sldId id="417" r:id="rId14"/>
    <p:sldId id="473" r:id="rId15"/>
    <p:sldId id="474" r:id="rId16"/>
    <p:sldId id="477" r:id="rId17"/>
    <p:sldId id="475" r:id="rId18"/>
    <p:sldId id="476" r:id="rId19"/>
    <p:sldId id="478" r:id="rId20"/>
  </p:sldIdLst>
  <p:sldSz cx="12192000" cy="6858000"/>
  <p:notesSz cx="6858000" cy="9144000"/>
  <p:custDataLst>
    <p:tags r:id="rId22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31" userDrawn="1">
          <p15:clr>
            <a:srgbClr val="A4A3A4"/>
          </p15:clr>
        </p15:guide>
        <p15:guide id="2" pos="389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79" d="100"/>
          <a:sy n="79" d="100"/>
        </p:scale>
        <p:origin x="101" y="134"/>
      </p:cViewPr>
      <p:guideLst>
        <p:guide orient="horz" pos="2231"/>
        <p:guide pos="3896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144.xml"/><Relationship Id="rId7" Type="http://schemas.openxmlformats.org/officeDocument/2006/relationships/tags" Target="../tags/tag148.xml"/><Relationship Id="rId2" Type="http://schemas.openxmlformats.org/officeDocument/2006/relationships/tags" Target="../tags/tag143.xml"/><Relationship Id="rId1" Type="http://schemas.openxmlformats.org/officeDocument/2006/relationships/theme" Target="../theme/theme3.xml"/><Relationship Id="rId6" Type="http://schemas.openxmlformats.org/officeDocument/2006/relationships/tags" Target="../tags/tag147.xml"/><Relationship Id="rId5" Type="http://schemas.openxmlformats.org/officeDocument/2006/relationships/tags" Target="../tags/tag146.xml"/><Relationship Id="rId4" Type="http://schemas.openxmlformats.org/officeDocument/2006/relationships/tags" Target="../tags/tag14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页眉占位符 27649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endParaRPr lang="zh-CN" altLang="en-US" sz="1200"/>
          </a:p>
        </p:txBody>
      </p:sp>
      <p:sp>
        <p:nvSpPr>
          <p:cNvPr id="27651" name="日期占位符 27650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algn="r"/>
            <a:endParaRPr lang="zh-CN" altLang="en-US" sz="1200"/>
          </a:p>
        </p:txBody>
      </p:sp>
      <p:sp>
        <p:nvSpPr>
          <p:cNvPr id="27652" name="幻灯片图像占位符 27651"/>
          <p:cNvSpPr>
            <a:spLocks noGrp="1" noRot="1" noChangeAspect="1" noTextEdi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27653" name="文本占位符 27652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27654" name="页脚占位符 27653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/>
            <a:endParaRPr lang="zh-CN" altLang="en-US" sz="1200"/>
          </a:p>
        </p:txBody>
      </p:sp>
      <p:sp>
        <p:nvSpPr>
          <p:cNvPr id="27655" name="灯片编号占位符 27654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/>
            <a:fld id="{9A0DB2DC-4C9A-4742-B13C-FB6460FD3503}" type="slidenum">
              <a:rPr lang="zh-CN" altLang="en-US" sz="1200"/>
              <a:t>‹#›</a:t>
            </a:fld>
            <a:endParaRPr lang="zh-CN" altLang="en-US" sz="12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lvl="0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2.xml"/><Relationship Id="rId4" Type="http://schemas.openxmlformats.org/officeDocument/2006/relationships/tags" Target="../tags/tag1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64.xml"/><Relationship Id="rId2" Type="http://schemas.openxmlformats.org/officeDocument/2006/relationships/tags" Target="../tags/tag63.xml"/><Relationship Id="rId1" Type="http://schemas.openxmlformats.org/officeDocument/2006/relationships/tags" Target="../tags/tag6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6.xml"/><Relationship Id="rId4" Type="http://schemas.openxmlformats.org/officeDocument/2006/relationships/tags" Target="../tags/tag65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9.xml"/><Relationship Id="rId2" Type="http://schemas.openxmlformats.org/officeDocument/2006/relationships/tags" Target="../tags/tag68.xml"/><Relationship Id="rId1" Type="http://schemas.openxmlformats.org/officeDocument/2006/relationships/tags" Target="../tags/tag6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71.xml"/><Relationship Id="rId4" Type="http://schemas.openxmlformats.org/officeDocument/2006/relationships/tags" Target="../tags/tag70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81.xml"/><Relationship Id="rId2" Type="http://schemas.openxmlformats.org/officeDocument/2006/relationships/tags" Target="../tags/tag80.xml"/><Relationship Id="rId1" Type="http://schemas.openxmlformats.org/officeDocument/2006/relationships/tags" Target="../tags/tag79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83.xml"/><Relationship Id="rId4" Type="http://schemas.openxmlformats.org/officeDocument/2006/relationships/tags" Target="../tags/tag8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86.xml"/><Relationship Id="rId2" Type="http://schemas.openxmlformats.org/officeDocument/2006/relationships/tags" Target="../tags/tag85.xml"/><Relationship Id="rId1" Type="http://schemas.openxmlformats.org/officeDocument/2006/relationships/tags" Target="../tags/tag84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88.xml"/><Relationship Id="rId4" Type="http://schemas.openxmlformats.org/officeDocument/2006/relationships/tags" Target="../tags/tag87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91.xml"/><Relationship Id="rId2" Type="http://schemas.openxmlformats.org/officeDocument/2006/relationships/tags" Target="../tags/tag90.xml"/><Relationship Id="rId1" Type="http://schemas.openxmlformats.org/officeDocument/2006/relationships/tags" Target="../tags/tag89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93.xml"/><Relationship Id="rId4" Type="http://schemas.openxmlformats.org/officeDocument/2006/relationships/tags" Target="../tags/tag9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96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95.xml"/><Relationship Id="rId1" Type="http://schemas.openxmlformats.org/officeDocument/2006/relationships/tags" Target="../tags/tag94.xml"/><Relationship Id="rId6" Type="http://schemas.openxmlformats.org/officeDocument/2006/relationships/tags" Target="../tags/tag99.xml"/><Relationship Id="rId5" Type="http://schemas.openxmlformats.org/officeDocument/2006/relationships/tags" Target="../tags/tag98.xml"/><Relationship Id="rId4" Type="http://schemas.openxmlformats.org/officeDocument/2006/relationships/tags" Target="../tags/tag97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tags" Target="../tags/tag107.xml"/><Relationship Id="rId3" Type="http://schemas.openxmlformats.org/officeDocument/2006/relationships/tags" Target="../tags/tag102.xml"/><Relationship Id="rId7" Type="http://schemas.openxmlformats.org/officeDocument/2006/relationships/tags" Target="../tags/tag106.xml"/><Relationship Id="rId2" Type="http://schemas.openxmlformats.org/officeDocument/2006/relationships/tags" Target="../tags/tag101.xml"/><Relationship Id="rId1" Type="http://schemas.openxmlformats.org/officeDocument/2006/relationships/tags" Target="../tags/tag100.xml"/><Relationship Id="rId6" Type="http://schemas.openxmlformats.org/officeDocument/2006/relationships/tags" Target="../tags/tag105.xml"/><Relationship Id="rId5" Type="http://schemas.openxmlformats.org/officeDocument/2006/relationships/tags" Target="../tags/tag104.xml"/><Relationship Id="rId4" Type="http://schemas.openxmlformats.org/officeDocument/2006/relationships/tags" Target="../tags/tag103.xml"/><Relationship Id="rId9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110.xml"/><Relationship Id="rId2" Type="http://schemas.openxmlformats.org/officeDocument/2006/relationships/tags" Target="../tags/tag109.xml"/><Relationship Id="rId1" Type="http://schemas.openxmlformats.org/officeDocument/2006/relationships/tags" Target="../tags/tag108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111.xml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tags" Target="../tags/tag119.xml"/><Relationship Id="rId3" Type="http://schemas.openxmlformats.org/officeDocument/2006/relationships/tags" Target="../tags/tag114.xml"/><Relationship Id="rId7" Type="http://schemas.openxmlformats.org/officeDocument/2006/relationships/tags" Target="../tags/tag118.xml"/><Relationship Id="rId2" Type="http://schemas.openxmlformats.org/officeDocument/2006/relationships/tags" Target="../tags/tag113.xml"/><Relationship Id="rId1" Type="http://schemas.openxmlformats.org/officeDocument/2006/relationships/tags" Target="../tags/tag112.xml"/><Relationship Id="rId6" Type="http://schemas.openxmlformats.org/officeDocument/2006/relationships/tags" Target="../tags/tag117.xml"/><Relationship Id="rId5" Type="http://schemas.openxmlformats.org/officeDocument/2006/relationships/tags" Target="../tags/tag116.xml"/><Relationship Id="rId10" Type="http://schemas.openxmlformats.org/officeDocument/2006/relationships/slideMaster" Target="../slideMasters/slideMaster2.xml"/><Relationship Id="rId4" Type="http://schemas.openxmlformats.org/officeDocument/2006/relationships/tags" Target="../tags/tag115.xml"/><Relationship Id="rId9" Type="http://schemas.openxmlformats.org/officeDocument/2006/relationships/tags" Target="../tags/tag120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123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22.xml"/><Relationship Id="rId1" Type="http://schemas.openxmlformats.org/officeDocument/2006/relationships/tags" Target="../tags/tag121.xml"/><Relationship Id="rId6" Type="http://schemas.openxmlformats.org/officeDocument/2006/relationships/tags" Target="../tags/tag126.xml"/><Relationship Id="rId5" Type="http://schemas.openxmlformats.org/officeDocument/2006/relationships/tags" Target="../tags/tag125.xml"/><Relationship Id="rId4" Type="http://schemas.openxmlformats.org/officeDocument/2006/relationships/tags" Target="../tags/tag124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7.xml"/><Relationship Id="rId4" Type="http://schemas.openxmlformats.org/officeDocument/2006/relationships/tags" Target="../tags/tag16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129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28.xml"/><Relationship Id="rId1" Type="http://schemas.openxmlformats.org/officeDocument/2006/relationships/tags" Target="../tags/tag127.xml"/><Relationship Id="rId6" Type="http://schemas.openxmlformats.org/officeDocument/2006/relationships/tags" Target="../tags/tag132.xml"/><Relationship Id="rId5" Type="http://schemas.openxmlformats.org/officeDocument/2006/relationships/tags" Target="../tags/tag131.xml"/><Relationship Id="rId4" Type="http://schemas.openxmlformats.org/officeDocument/2006/relationships/tags" Target="../tags/tag130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135.xml"/><Relationship Id="rId2" Type="http://schemas.openxmlformats.org/officeDocument/2006/relationships/tags" Target="../tags/tag134.xml"/><Relationship Id="rId1" Type="http://schemas.openxmlformats.org/officeDocument/2006/relationships/tags" Target="../tags/tag133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37.xml"/><Relationship Id="rId4" Type="http://schemas.openxmlformats.org/officeDocument/2006/relationships/tags" Target="../tags/tag136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tags" Target="../tags/tag140.xml"/><Relationship Id="rId2" Type="http://schemas.openxmlformats.org/officeDocument/2006/relationships/tags" Target="../tags/tag139.xml"/><Relationship Id="rId1" Type="http://schemas.openxmlformats.org/officeDocument/2006/relationships/tags" Target="../tags/tag138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42.xml"/><Relationship Id="rId4" Type="http://schemas.openxmlformats.org/officeDocument/2006/relationships/tags" Target="../tags/tag14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tags" Target="../tags/tag28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6.xml"/><Relationship Id="rId3" Type="http://schemas.openxmlformats.org/officeDocument/2006/relationships/tags" Target="../tags/tag31.xml"/><Relationship Id="rId7" Type="http://schemas.openxmlformats.org/officeDocument/2006/relationships/tags" Target="../tags/tag35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tags" Target="../tags/tag34.xml"/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0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tags" Target="../tags/tag48.xml"/><Relationship Id="rId3" Type="http://schemas.openxmlformats.org/officeDocument/2006/relationships/tags" Target="../tags/tag43.xml"/><Relationship Id="rId7" Type="http://schemas.openxmlformats.org/officeDocument/2006/relationships/tags" Target="../tags/tag47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6" Type="http://schemas.openxmlformats.org/officeDocument/2006/relationships/tags" Target="../tags/tag46.xml"/><Relationship Id="rId5" Type="http://schemas.openxmlformats.org/officeDocument/2006/relationships/tags" Target="../tags/tag45.xml"/><Relationship Id="rId10" Type="http://schemas.openxmlformats.org/officeDocument/2006/relationships/slideMaster" Target="../slideMasters/slideMaster1.xml"/><Relationship Id="rId4" Type="http://schemas.openxmlformats.org/officeDocument/2006/relationships/tags" Target="../tags/tag44.xml"/><Relationship Id="rId9" Type="http://schemas.openxmlformats.org/officeDocument/2006/relationships/tags" Target="../tags/tag49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52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6" Type="http://schemas.openxmlformats.org/officeDocument/2006/relationships/tags" Target="../tags/tag55.xml"/><Relationship Id="rId5" Type="http://schemas.openxmlformats.org/officeDocument/2006/relationships/tags" Target="../tags/tag54.xml"/><Relationship Id="rId4" Type="http://schemas.openxmlformats.org/officeDocument/2006/relationships/tags" Target="../tags/tag53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8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6" Type="http://schemas.openxmlformats.org/officeDocument/2006/relationships/tags" Target="../tags/tag61.xml"/><Relationship Id="rId5" Type="http://schemas.openxmlformats.org/officeDocument/2006/relationships/tags" Target="../tags/tag60.xml"/><Relationship Id="rId4" Type="http://schemas.openxmlformats.org/officeDocument/2006/relationships/tags" Target="../tags/tag5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609600" y="274638"/>
            <a:ext cx="8070573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9600" y="1600200"/>
            <a:ext cx="5376672" cy="452596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205728" y="1600200"/>
            <a:ext cx="5376672" cy="452596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1186775" y="1778438"/>
            <a:ext cx="4873575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1186775" y="2665379"/>
            <a:ext cx="4873575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256939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56939" y="2665379"/>
            <a:ext cx="4897576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文本框 4"/>
          <p:cNvSpPr txBox="1"/>
          <p:nvPr userDrawn="1">
            <p:custDataLst>
              <p:tags r:id="rId4"/>
            </p:custDataLst>
          </p:nvPr>
        </p:nvSpPr>
        <p:spPr>
          <a:xfrm>
            <a:off x="1343660" y="2997200"/>
            <a:ext cx="98044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zh-CN" sz="2800" b="1"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+mn-ea"/>
              </a:rPr>
              <a:t> </a:t>
            </a:r>
          </a:p>
        </p:txBody>
      </p:sp>
      <p:cxnSp>
        <p:nvCxnSpPr>
          <p:cNvPr id="6" name="直接连接符 5"/>
          <p:cNvCxnSpPr/>
          <p:nvPr userDrawn="1">
            <p:custDataLst>
              <p:tags r:id="rId5"/>
            </p:custDataLst>
          </p:nvPr>
        </p:nvCxnSpPr>
        <p:spPr>
          <a:xfrm flipV="1">
            <a:off x="839630" y="621119"/>
            <a:ext cx="5556738" cy="0"/>
          </a:xfrm>
          <a:prstGeom prst="line">
            <a:avLst/>
          </a:prstGeom>
          <a:ln w="12700">
            <a:solidFill>
              <a:srgbClr val="01431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组合 6"/>
          <p:cNvGrpSpPr/>
          <p:nvPr userDrawn="1">
            <p:custDataLst>
              <p:tags r:id="rId6"/>
            </p:custDataLst>
          </p:nvPr>
        </p:nvGrpSpPr>
        <p:grpSpPr>
          <a:xfrm>
            <a:off x="276919" y="362522"/>
            <a:ext cx="445481" cy="469613"/>
            <a:chOff x="2121873" y="1511588"/>
            <a:chExt cx="445481" cy="469613"/>
          </a:xfrm>
        </p:grpSpPr>
        <p:sp>
          <p:nvSpPr>
            <p:cNvPr id="8" name="矩形 7"/>
            <p:cNvSpPr/>
            <p:nvPr>
              <p:custDataLst>
                <p:tags r:id="rId8"/>
              </p:custDataLst>
            </p:nvPr>
          </p:nvSpPr>
          <p:spPr>
            <a:xfrm>
              <a:off x="2121873" y="1511588"/>
              <a:ext cx="363415" cy="363415"/>
            </a:xfrm>
            <a:prstGeom prst="rect">
              <a:avLst/>
            </a:prstGeom>
            <a:solidFill>
              <a:srgbClr val="0143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9" name="矩形 8"/>
            <p:cNvSpPr/>
            <p:nvPr>
              <p:custDataLst>
                <p:tags r:id="rId9"/>
              </p:custDataLst>
            </p:nvPr>
          </p:nvSpPr>
          <p:spPr>
            <a:xfrm>
              <a:off x="2321171" y="1735018"/>
              <a:ext cx="246183" cy="246183"/>
            </a:xfrm>
            <a:prstGeom prst="rect">
              <a:avLst/>
            </a:prstGeom>
            <a:solidFill>
              <a:srgbClr val="0162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12" name="文本框 11"/>
          <p:cNvSpPr txBox="1"/>
          <p:nvPr userDrawn="1">
            <p:custDataLst>
              <p:tags r:id="rId7"/>
            </p:custDataLst>
          </p:nvPr>
        </p:nvSpPr>
        <p:spPr>
          <a:xfrm>
            <a:off x="640080" y="65405"/>
            <a:ext cx="641159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zh-CN" sz="3000" b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+mn-ea"/>
              </a:rPr>
              <a:t>跨学科实践：制作简易热机模型</a:t>
            </a:r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609600" y="274638"/>
            <a:ext cx="8070573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9600" y="1600200"/>
            <a:ext cx="5376672" cy="452596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205728" y="1600200"/>
            <a:ext cx="5376672" cy="452596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1186775" y="1778438"/>
            <a:ext cx="4873575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1186775" y="2665379"/>
            <a:ext cx="4873575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256939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56939" y="2665379"/>
            <a:ext cx="4897576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文本框 4"/>
          <p:cNvSpPr txBox="1"/>
          <p:nvPr userDrawn="1">
            <p:custDataLst>
              <p:tags r:id="rId4"/>
            </p:custDataLst>
          </p:nvPr>
        </p:nvSpPr>
        <p:spPr>
          <a:xfrm>
            <a:off x="1343660" y="2997200"/>
            <a:ext cx="98044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zh-CN" sz="2800" b="1"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+mn-ea"/>
              </a:rPr>
              <a:t> </a:t>
            </a:r>
          </a:p>
        </p:txBody>
      </p:sp>
      <p:cxnSp>
        <p:nvCxnSpPr>
          <p:cNvPr id="6" name="直接连接符 5"/>
          <p:cNvCxnSpPr/>
          <p:nvPr userDrawn="1">
            <p:custDataLst>
              <p:tags r:id="rId5"/>
            </p:custDataLst>
          </p:nvPr>
        </p:nvCxnSpPr>
        <p:spPr>
          <a:xfrm flipV="1">
            <a:off x="839630" y="621119"/>
            <a:ext cx="5556738" cy="0"/>
          </a:xfrm>
          <a:prstGeom prst="line">
            <a:avLst/>
          </a:prstGeom>
          <a:ln w="12700">
            <a:solidFill>
              <a:srgbClr val="01431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组合 6"/>
          <p:cNvGrpSpPr/>
          <p:nvPr userDrawn="1">
            <p:custDataLst>
              <p:tags r:id="rId6"/>
            </p:custDataLst>
          </p:nvPr>
        </p:nvGrpSpPr>
        <p:grpSpPr>
          <a:xfrm>
            <a:off x="276919" y="362522"/>
            <a:ext cx="445481" cy="469613"/>
            <a:chOff x="2121873" y="1511588"/>
            <a:chExt cx="445481" cy="469613"/>
          </a:xfrm>
        </p:grpSpPr>
        <p:sp>
          <p:nvSpPr>
            <p:cNvPr id="8" name="矩形 7"/>
            <p:cNvSpPr/>
            <p:nvPr>
              <p:custDataLst>
                <p:tags r:id="rId8"/>
              </p:custDataLst>
            </p:nvPr>
          </p:nvSpPr>
          <p:spPr>
            <a:xfrm>
              <a:off x="2121873" y="1511588"/>
              <a:ext cx="363415" cy="363415"/>
            </a:xfrm>
            <a:prstGeom prst="rect">
              <a:avLst/>
            </a:prstGeom>
            <a:solidFill>
              <a:srgbClr val="0143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9" name="矩形 8"/>
            <p:cNvSpPr/>
            <p:nvPr>
              <p:custDataLst>
                <p:tags r:id="rId9"/>
              </p:custDataLst>
            </p:nvPr>
          </p:nvSpPr>
          <p:spPr>
            <a:xfrm>
              <a:off x="2321171" y="1735018"/>
              <a:ext cx="246183" cy="246183"/>
            </a:xfrm>
            <a:prstGeom prst="rect">
              <a:avLst/>
            </a:prstGeom>
            <a:solidFill>
              <a:srgbClr val="0162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10" name="文本框 9"/>
          <p:cNvSpPr txBox="1"/>
          <p:nvPr userDrawn="1">
            <p:custDataLst>
              <p:tags r:id="rId7"/>
            </p:custDataLst>
          </p:nvPr>
        </p:nvSpPr>
        <p:spPr>
          <a:xfrm>
            <a:off x="640080" y="65405"/>
            <a:ext cx="641159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zh-CN" sz="3000" b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+mn-ea"/>
              </a:rPr>
              <a:t>跨学科实践：制作简易热机模型</a:t>
            </a:r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18" Type="http://schemas.openxmlformats.org/officeDocument/2006/relationships/tags" Target="../tags/tag7.xml"/><Relationship Id="rId3" Type="http://schemas.openxmlformats.org/officeDocument/2006/relationships/slideLayout" Target="../slideLayouts/slideLayout3.xml"/><Relationship Id="rId21" Type="http://schemas.openxmlformats.org/officeDocument/2006/relationships/image" Target="file:///D:\qq&#25991;&#20214;\712321467\Image\C2C\Image2\%7b75232B38-A165-1FB7-499C-2E1C792CACB5%7d.png" TargetMode="Externa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6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5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4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ags" Target="../tags/tag72.xml"/><Relationship Id="rId18" Type="http://schemas.openxmlformats.org/officeDocument/2006/relationships/tags" Target="../tags/tag77.xml"/><Relationship Id="rId3" Type="http://schemas.openxmlformats.org/officeDocument/2006/relationships/slideLayout" Target="../slideLayouts/slideLayout14.xml"/><Relationship Id="rId21" Type="http://schemas.openxmlformats.org/officeDocument/2006/relationships/image" Target="../media/image3.jpeg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tags" Target="../tags/tag76.xml"/><Relationship Id="rId2" Type="http://schemas.openxmlformats.org/officeDocument/2006/relationships/slideLayout" Target="../slideLayouts/slideLayout13.xml"/><Relationship Id="rId16" Type="http://schemas.openxmlformats.org/officeDocument/2006/relationships/tags" Target="../tags/tag75.xml"/><Relationship Id="rId20" Type="http://schemas.openxmlformats.org/officeDocument/2006/relationships/image" Target="../media/image1.jp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ags" Target="../tags/tag74.xml"/><Relationship Id="rId23" Type="http://schemas.openxmlformats.org/officeDocument/2006/relationships/image" Target="file:///D:\qq&#25991;&#20214;\712321467\Image\C2C\Image2\%7b75232B38-A165-1FB7-499C-2E1C792CACB5%7d.png" TargetMode="External"/><Relationship Id="rId10" Type="http://schemas.openxmlformats.org/officeDocument/2006/relationships/slideLayout" Target="../slideLayouts/slideLayout21.xml"/><Relationship Id="rId19" Type="http://schemas.openxmlformats.org/officeDocument/2006/relationships/tags" Target="../tags/tag78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ags" Target="../tags/tag73.xml"/><Relationship Id="rId22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 1025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1026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日期占位符 1027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1029" name="页脚占位符 1028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1030" name="灯片编号占位符 1029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  <p:pic>
        <p:nvPicPr>
          <p:cNvPr id="1031" name="图片 1073743875" descr="学科网 zxxk.com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20" r:link="rId21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marL="0" lvl="0" indent="0" algn="ctr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图片 1030" descr="课件母版背景副本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6" name="标题 1025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1026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日期占位符 1027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1029" name="页脚占位符 1028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1030" name="灯片编号占位符 1029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  <p:pic>
        <p:nvPicPr>
          <p:cNvPr id="1032" name="图片 1073743875" descr="学科网 zxxk.com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22" r:link="rId23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marL="0" lvl="0" indent="0" algn="ctr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50.xml"/><Relationship Id="rId1" Type="http://schemas.openxmlformats.org/officeDocument/2006/relationships/tags" Target="../tags/tag14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tags" Target="../tags/tag233.xml"/><Relationship Id="rId1" Type="http://schemas.openxmlformats.org/officeDocument/2006/relationships/tags" Target="../tags/tag232.xml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tags" Target="../tags/tag236.xml"/><Relationship Id="rId7" Type="http://schemas.openxmlformats.org/officeDocument/2006/relationships/tags" Target="../tags/tag240.xml"/><Relationship Id="rId2" Type="http://schemas.openxmlformats.org/officeDocument/2006/relationships/tags" Target="../tags/tag235.xml"/><Relationship Id="rId1" Type="http://schemas.openxmlformats.org/officeDocument/2006/relationships/tags" Target="../tags/tag234.xml"/><Relationship Id="rId6" Type="http://schemas.openxmlformats.org/officeDocument/2006/relationships/tags" Target="../tags/tag239.xml"/><Relationship Id="rId5" Type="http://schemas.openxmlformats.org/officeDocument/2006/relationships/tags" Target="../tags/tag238.xml"/><Relationship Id="rId4" Type="http://schemas.openxmlformats.org/officeDocument/2006/relationships/tags" Target="../tags/tag237.xml"/><Relationship Id="rId9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243.xml"/><Relationship Id="rId2" Type="http://schemas.openxmlformats.org/officeDocument/2006/relationships/tags" Target="../tags/tag242.xml"/><Relationship Id="rId1" Type="http://schemas.openxmlformats.org/officeDocument/2006/relationships/tags" Target="../tags/tag241.xml"/><Relationship Id="rId4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246.xml"/><Relationship Id="rId2" Type="http://schemas.openxmlformats.org/officeDocument/2006/relationships/tags" Target="../tags/tag245.xml"/><Relationship Id="rId1" Type="http://schemas.openxmlformats.org/officeDocument/2006/relationships/tags" Target="../tags/tag244.xml"/><Relationship Id="rId6" Type="http://schemas.openxmlformats.org/officeDocument/2006/relationships/image" Target="../media/image24.jpeg"/><Relationship Id="rId5" Type="http://schemas.openxmlformats.org/officeDocument/2006/relationships/slideLayout" Target="../slideLayouts/slideLayout18.xml"/><Relationship Id="rId4" Type="http://schemas.openxmlformats.org/officeDocument/2006/relationships/tags" Target="../tags/tag24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250.xml"/><Relationship Id="rId7" Type="http://schemas.openxmlformats.org/officeDocument/2006/relationships/image" Target="../media/image25.jpeg"/><Relationship Id="rId2" Type="http://schemas.openxmlformats.org/officeDocument/2006/relationships/tags" Target="../tags/tag249.xml"/><Relationship Id="rId1" Type="http://schemas.openxmlformats.org/officeDocument/2006/relationships/tags" Target="../tags/tag248.xml"/><Relationship Id="rId6" Type="http://schemas.openxmlformats.org/officeDocument/2006/relationships/slideLayout" Target="../slideLayouts/slideLayout18.xml"/><Relationship Id="rId5" Type="http://schemas.openxmlformats.org/officeDocument/2006/relationships/tags" Target="../tags/tag252.xml"/><Relationship Id="rId4" Type="http://schemas.openxmlformats.org/officeDocument/2006/relationships/tags" Target="../tags/tag25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tags" Target="../tags/tag255.xml"/><Relationship Id="rId7" Type="http://schemas.openxmlformats.org/officeDocument/2006/relationships/slideLayout" Target="../slideLayouts/slideLayout18.xml"/><Relationship Id="rId2" Type="http://schemas.openxmlformats.org/officeDocument/2006/relationships/tags" Target="../tags/tag254.xml"/><Relationship Id="rId1" Type="http://schemas.openxmlformats.org/officeDocument/2006/relationships/tags" Target="../tags/tag253.xml"/><Relationship Id="rId6" Type="http://schemas.openxmlformats.org/officeDocument/2006/relationships/tags" Target="../tags/tag258.xml"/><Relationship Id="rId5" Type="http://schemas.openxmlformats.org/officeDocument/2006/relationships/tags" Target="../tags/tag257.xml"/><Relationship Id="rId4" Type="http://schemas.openxmlformats.org/officeDocument/2006/relationships/tags" Target="../tags/tag256.xml"/><Relationship Id="rId9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tags" Target="../tags/tag261.xml"/><Relationship Id="rId7" Type="http://schemas.openxmlformats.org/officeDocument/2006/relationships/image" Target="../media/image28.jpeg"/><Relationship Id="rId2" Type="http://schemas.openxmlformats.org/officeDocument/2006/relationships/tags" Target="../tags/tag260.xml"/><Relationship Id="rId1" Type="http://schemas.openxmlformats.org/officeDocument/2006/relationships/tags" Target="../tags/tag259.xml"/><Relationship Id="rId6" Type="http://schemas.openxmlformats.org/officeDocument/2006/relationships/slideLayout" Target="../slideLayouts/slideLayout18.xml"/><Relationship Id="rId5" Type="http://schemas.openxmlformats.org/officeDocument/2006/relationships/tags" Target="../tags/tag263.xml"/><Relationship Id="rId4" Type="http://schemas.openxmlformats.org/officeDocument/2006/relationships/tags" Target="../tags/tag26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271.xml"/><Relationship Id="rId13" Type="http://schemas.openxmlformats.org/officeDocument/2006/relationships/slideLayout" Target="../slideLayouts/slideLayout18.xml"/><Relationship Id="rId3" Type="http://schemas.openxmlformats.org/officeDocument/2006/relationships/tags" Target="../tags/tag266.xml"/><Relationship Id="rId7" Type="http://schemas.openxmlformats.org/officeDocument/2006/relationships/tags" Target="../tags/tag270.xml"/><Relationship Id="rId12" Type="http://schemas.openxmlformats.org/officeDocument/2006/relationships/tags" Target="../tags/tag275.xml"/><Relationship Id="rId17" Type="http://schemas.openxmlformats.org/officeDocument/2006/relationships/image" Target="../media/image32.jpeg"/><Relationship Id="rId2" Type="http://schemas.openxmlformats.org/officeDocument/2006/relationships/tags" Target="../tags/tag265.xml"/><Relationship Id="rId16" Type="http://schemas.openxmlformats.org/officeDocument/2006/relationships/image" Target="../media/image31.jpeg"/><Relationship Id="rId1" Type="http://schemas.openxmlformats.org/officeDocument/2006/relationships/tags" Target="../tags/tag264.xml"/><Relationship Id="rId6" Type="http://schemas.openxmlformats.org/officeDocument/2006/relationships/tags" Target="../tags/tag269.xml"/><Relationship Id="rId11" Type="http://schemas.openxmlformats.org/officeDocument/2006/relationships/tags" Target="../tags/tag274.xml"/><Relationship Id="rId5" Type="http://schemas.openxmlformats.org/officeDocument/2006/relationships/tags" Target="../tags/tag268.xml"/><Relationship Id="rId15" Type="http://schemas.openxmlformats.org/officeDocument/2006/relationships/image" Target="../media/image30.jpeg"/><Relationship Id="rId10" Type="http://schemas.openxmlformats.org/officeDocument/2006/relationships/tags" Target="../tags/tag273.xml"/><Relationship Id="rId4" Type="http://schemas.openxmlformats.org/officeDocument/2006/relationships/tags" Target="../tags/tag267.xml"/><Relationship Id="rId9" Type="http://schemas.openxmlformats.org/officeDocument/2006/relationships/tags" Target="../tags/tag272.xml"/><Relationship Id="rId14" Type="http://schemas.openxmlformats.org/officeDocument/2006/relationships/image" Target="../media/image2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tags" Target="../tags/tag278.xml"/><Relationship Id="rId2" Type="http://schemas.openxmlformats.org/officeDocument/2006/relationships/tags" Target="../tags/tag277.xml"/><Relationship Id="rId1" Type="http://schemas.openxmlformats.org/officeDocument/2006/relationships/tags" Target="../tags/tag276.xml"/><Relationship Id="rId6" Type="http://schemas.openxmlformats.org/officeDocument/2006/relationships/image" Target="../media/image33.png"/><Relationship Id="rId5" Type="http://schemas.openxmlformats.org/officeDocument/2006/relationships/slideLayout" Target="../slideLayouts/slideLayout18.xml"/><Relationship Id="rId4" Type="http://schemas.openxmlformats.org/officeDocument/2006/relationships/tags" Target="../tags/tag27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158.xml"/><Relationship Id="rId13" Type="http://schemas.openxmlformats.org/officeDocument/2006/relationships/tags" Target="../tags/tag163.xml"/><Relationship Id="rId18" Type="http://schemas.openxmlformats.org/officeDocument/2006/relationships/image" Target="../media/image6.jpeg"/><Relationship Id="rId3" Type="http://schemas.openxmlformats.org/officeDocument/2006/relationships/tags" Target="../tags/tag153.xml"/><Relationship Id="rId21" Type="http://schemas.openxmlformats.org/officeDocument/2006/relationships/image" Target="../media/image9.png"/><Relationship Id="rId7" Type="http://schemas.openxmlformats.org/officeDocument/2006/relationships/tags" Target="../tags/tag157.xml"/><Relationship Id="rId12" Type="http://schemas.openxmlformats.org/officeDocument/2006/relationships/tags" Target="../tags/tag162.xml"/><Relationship Id="rId17" Type="http://schemas.openxmlformats.org/officeDocument/2006/relationships/image" Target="../media/image5.jpeg"/><Relationship Id="rId2" Type="http://schemas.openxmlformats.org/officeDocument/2006/relationships/tags" Target="../tags/tag152.xml"/><Relationship Id="rId16" Type="http://schemas.openxmlformats.org/officeDocument/2006/relationships/image" Target="../media/image4.jpeg"/><Relationship Id="rId20" Type="http://schemas.openxmlformats.org/officeDocument/2006/relationships/image" Target="../media/image8.png"/><Relationship Id="rId1" Type="http://schemas.openxmlformats.org/officeDocument/2006/relationships/tags" Target="../tags/tag151.xml"/><Relationship Id="rId6" Type="http://schemas.openxmlformats.org/officeDocument/2006/relationships/tags" Target="../tags/tag156.xml"/><Relationship Id="rId11" Type="http://schemas.openxmlformats.org/officeDocument/2006/relationships/tags" Target="../tags/tag161.xml"/><Relationship Id="rId5" Type="http://schemas.openxmlformats.org/officeDocument/2006/relationships/tags" Target="../tags/tag155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160.xml"/><Relationship Id="rId19" Type="http://schemas.openxmlformats.org/officeDocument/2006/relationships/image" Target="../media/image7.jpeg"/><Relationship Id="rId4" Type="http://schemas.openxmlformats.org/officeDocument/2006/relationships/tags" Target="../tags/tag154.xml"/><Relationship Id="rId9" Type="http://schemas.openxmlformats.org/officeDocument/2006/relationships/tags" Target="../tags/tag159.xml"/><Relationship Id="rId14" Type="http://schemas.openxmlformats.org/officeDocument/2006/relationships/tags" Target="../tags/tag16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167.xml"/><Relationship Id="rId2" Type="http://schemas.openxmlformats.org/officeDocument/2006/relationships/tags" Target="../tags/tag166.xml"/><Relationship Id="rId1" Type="http://schemas.openxmlformats.org/officeDocument/2006/relationships/tags" Target="../tags/tag165.xml"/><Relationship Id="rId4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tags" Target="../tags/tag180.xml"/><Relationship Id="rId18" Type="http://schemas.openxmlformats.org/officeDocument/2006/relationships/tags" Target="../tags/tag185.xml"/><Relationship Id="rId26" Type="http://schemas.openxmlformats.org/officeDocument/2006/relationships/tags" Target="../tags/tag193.xml"/><Relationship Id="rId3" Type="http://schemas.openxmlformats.org/officeDocument/2006/relationships/tags" Target="../tags/tag170.xml"/><Relationship Id="rId21" Type="http://schemas.openxmlformats.org/officeDocument/2006/relationships/tags" Target="../tags/tag188.xml"/><Relationship Id="rId34" Type="http://schemas.openxmlformats.org/officeDocument/2006/relationships/image" Target="../media/image14.png"/><Relationship Id="rId7" Type="http://schemas.openxmlformats.org/officeDocument/2006/relationships/tags" Target="../tags/tag174.xml"/><Relationship Id="rId12" Type="http://schemas.openxmlformats.org/officeDocument/2006/relationships/tags" Target="../tags/tag179.xml"/><Relationship Id="rId17" Type="http://schemas.openxmlformats.org/officeDocument/2006/relationships/tags" Target="../tags/tag184.xml"/><Relationship Id="rId25" Type="http://schemas.openxmlformats.org/officeDocument/2006/relationships/tags" Target="../tags/tag192.xml"/><Relationship Id="rId33" Type="http://schemas.openxmlformats.org/officeDocument/2006/relationships/image" Target="../media/image13.jpeg"/><Relationship Id="rId2" Type="http://schemas.openxmlformats.org/officeDocument/2006/relationships/tags" Target="../tags/tag169.xml"/><Relationship Id="rId16" Type="http://schemas.openxmlformats.org/officeDocument/2006/relationships/tags" Target="../tags/tag183.xml"/><Relationship Id="rId20" Type="http://schemas.openxmlformats.org/officeDocument/2006/relationships/tags" Target="../tags/tag187.xml"/><Relationship Id="rId29" Type="http://schemas.openxmlformats.org/officeDocument/2006/relationships/slideLayout" Target="../slideLayouts/slideLayout18.xml"/><Relationship Id="rId1" Type="http://schemas.openxmlformats.org/officeDocument/2006/relationships/tags" Target="../tags/tag168.xml"/><Relationship Id="rId6" Type="http://schemas.openxmlformats.org/officeDocument/2006/relationships/tags" Target="../tags/tag173.xml"/><Relationship Id="rId11" Type="http://schemas.openxmlformats.org/officeDocument/2006/relationships/tags" Target="../tags/tag178.xml"/><Relationship Id="rId24" Type="http://schemas.openxmlformats.org/officeDocument/2006/relationships/tags" Target="../tags/tag191.xml"/><Relationship Id="rId32" Type="http://schemas.openxmlformats.org/officeDocument/2006/relationships/image" Target="../media/image12.png"/><Relationship Id="rId5" Type="http://schemas.openxmlformats.org/officeDocument/2006/relationships/tags" Target="../tags/tag172.xml"/><Relationship Id="rId15" Type="http://schemas.openxmlformats.org/officeDocument/2006/relationships/tags" Target="../tags/tag182.xml"/><Relationship Id="rId23" Type="http://schemas.openxmlformats.org/officeDocument/2006/relationships/tags" Target="../tags/tag190.xml"/><Relationship Id="rId28" Type="http://schemas.openxmlformats.org/officeDocument/2006/relationships/tags" Target="../tags/tag195.xml"/><Relationship Id="rId10" Type="http://schemas.openxmlformats.org/officeDocument/2006/relationships/tags" Target="../tags/tag177.xml"/><Relationship Id="rId19" Type="http://schemas.openxmlformats.org/officeDocument/2006/relationships/tags" Target="../tags/tag186.xml"/><Relationship Id="rId31" Type="http://schemas.openxmlformats.org/officeDocument/2006/relationships/image" Target="../media/image11.png"/><Relationship Id="rId4" Type="http://schemas.openxmlformats.org/officeDocument/2006/relationships/tags" Target="../tags/tag171.xml"/><Relationship Id="rId9" Type="http://schemas.openxmlformats.org/officeDocument/2006/relationships/tags" Target="../tags/tag176.xml"/><Relationship Id="rId14" Type="http://schemas.openxmlformats.org/officeDocument/2006/relationships/tags" Target="../tags/tag181.xml"/><Relationship Id="rId22" Type="http://schemas.openxmlformats.org/officeDocument/2006/relationships/tags" Target="../tags/tag189.xml"/><Relationship Id="rId27" Type="http://schemas.openxmlformats.org/officeDocument/2006/relationships/tags" Target="../tags/tag194.xml"/><Relationship Id="rId30" Type="http://schemas.openxmlformats.org/officeDocument/2006/relationships/image" Target="../media/image10.jpeg"/><Relationship Id="rId8" Type="http://schemas.openxmlformats.org/officeDocument/2006/relationships/tags" Target="../tags/tag17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01.xml"/><Relationship Id="rId13" Type="http://schemas.openxmlformats.org/officeDocument/2006/relationships/image" Target="../media/image15.png"/><Relationship Id="rId3" Type="http://schemas.openxmlformats.org/officeDocument/2006/relationships/tags" Target="../tags/tag198.xml"/><Relationship Id="rId7" Type="http://schemas.openxmlformats.org/officeDocument/2006/relationships/tags" Target="../tags/tag200.xml"/><Relationship Id="rId12" Type="http://schemas.openxmlformats.org/officeDocument/2006/relationships/slideLayout" Target="../slideLayouts/slideLayout18.xml"/><Relationship Id="rId2" Type="http://schemas.openxmlformats.org/officeDocument/2006/relationships/tags" Target="../tags/tag197.xml"/><Relationship Id="rId1" Type="http://schemas.openxmlformats.org/officeDocument/2006/relationships/tags" Target="../tags/tag196.xml"/><Relationship Id="rId6" Type="http://schemas.openxmlformats.org/officeDocument/2006/relationships/tags" Target="../tags/tag199.xml"/><Relationship Id="rId11" Type="http://schemas.openxmlformats.org/officeDocument/2006/relationships/tags" Target="../tags/tag204.xml"/><Relationship Id="rId5" Type="http://schemas.openxmlformats.org/officeDocument/2006/relationships/video" Target="../media/media1.mp4"/><Relationship Id="rId10" Type="http://schemas.openxmlformats.org/officeDocument/2006/relationships/tags" Target="../tags/tag203.xml"/><Relationship Id="rId4" Type="http://schemas.microsoft.com/office/2007/relationships/media" Target="../media/media1.mp4"/><Relationship Id="rId9" Type="http://schemas.openxmlformats.org/officeDocument/2006/relationships/tags" Target="../tags/tag20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207.xml"/><Relationship Id="rId7" Type="http://schemas.openxmlformats.org/officeDocument/2006/relationships/image" Target="../media/image16.jpeg"/><Relationship Id="rId2" Type="http://schemas.openxmlformats.org/officeDocument/2006/relationships/tags" Target="../tags/tag206.xml"/><Relationship Id="rId1" Type="http://schemas.openxmlformats.org/officeDocument/2006/relationships/tags" Target="../tags/tag205.xml"/><Relationship Id="rId6" Type="http://schemas.openxmlformats.org/officeDocument/2006/relationships/slideLayout" Target="../slideLayouts/slideLayout18.xml"/><Relationship Id="rId5" Type="http://schemas.openxmlformats.org/officeDocument/2006/relationships/tags" Target="../tags/tag209.xml"/><Relationship Id="rId4" Type="http://schemas.openxmlformats.org/officeDocument/2006/relationships/tags" Target="../tags/tag208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tags" Target="../tags/tag212.xml"/><Relationship Id="rId7" Type="http://schemas.openxmlformats.org/officeDocument/2006/relationships/tags" Target="../tags/tag216.xml"/><Relationship Id="rId2" Type="http://schemas.openxmlformats.org/officeDocument/2006/relationships/tags" Target="../tags/tag211.xml"/><Relationship Id="rId1" Type="http://schemas.openxmlformats.org/officeDocument/2006/relationships/tags" Target="../tags/tag210.xml"/><Relationship Id="rId6" Type="http://schemas.openxmlformats.org/officeDocument/2006/relationships/tags" Target="../tags/tag215.xml"/><Relationship Id="rId5" Type="http://schemas.openxmlformats.org/officeDocument/2006/relationships/tags" Target="../tags/tag214.xml"/><Relationship Id="rId4" Type="http://schemas.openxmlformats.org/officeDocument/2006/relationships/tags" Target="../tags/tag21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222.xml"/><Relationship Id="rId3" Type="http://schemas.openxmlformats.org/officeDocument/2006/relationships/tags" Target="../tags/tag219.xml"/><Relationship Id="rId7" Type="http://schemas.openxmlformats.org/officeDocument/2006/relationships/tags" Target="../tags/tag221.xml"/><Relationship Id="rId2" Type="http://schemas.openxmlformats.org/officeDocument/2006/relationships/tags" Target="../tags/tag218.xml"/><Relationship Id="rId1" Type="http://schemas.openxmlformats.org/officeDocument/2006/relationships/tags" Target="../tags/tag217.xml"/><Relationship Id="rId6" Type="http://schemas.openxmlformats.org/officeDocument/2006/relationships/video" Target="../media/media1.mp4"/><Relationship Id="rId11" Type="http://schemas.openxmlformats.org/officeDocument/2006/relationships/image" Target="../media/image17.png"/><Relationship Id="rId5" Type="http://schemas.microsoft.com/office/2007/relationships/media" Target="../media/media1.mp4"/><Relationship Id="rId10" Type="http://schemas.openxmlformats.org/officeDocument/2006/relationships/image" Target="../media/image15.png"/><Relationship Id="rId4" Type="http://schemas.openxmlformats.org/officeDocument/2006/relationships/tags" Target="../tags/tag220.xml"/><Relationship Id="rId9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230.xml"/><Relationship Id="rId13" Type="http://schemas.openxmlformats.org/officeDocument/2006/relationships/image" Target="../media/image20.jpeg"/><Relationship Id="rId3" Type="http://schemas.openxmlformats.org/officeDocument/2006/relationships/tags" Target="../tags/tag225.xml"/><Relationship Id="rId7" Type="http://schemas.openxmlformats.org/officeDocument/2006/relationships/tags" Target="../tags/tag229.xml"/><Relationship Id="rId12" Type="http://schemas.openxmlformats.org/officeDocument/2006/relationships/image" Target="../media/image19.jpeg"/><Relationship Id="rId2" Type="http://schemas.openxmlformats.org/officeDocument/2006/relationships/tags" Target="../tags/tag224.xml"/><Relationship Id="rId16" Type="http://schemas.openxmlformats.org/officeDocument/2006/relationships/image" Target="../media/image22.jpeg"/><Relationship Id="rId1" Type="http://schemas.openxmlformats.org/officeDocument/2006/relationships/tags" Target="../tags/tag223.xml"/><Relationship Id="rId6" Type="http://schemas.openxmlformats.org/officeDocument/2006/relationships/tags" Target="../tags/tag228.xml"/><Relationship Id="rId11" Type="http://schemas.openxmlformats.org/officeDocument/2006/relationships/image" Target="../media/image18.jpeg"/><Relationship Id="rId5" Type="http://schemas.openxmlformats.org/officeDocument/2006/relationships/tags" Target="../tags/tag227.xml"/><Relationship Id="rId15" Type="http://schemas.openxmlformats.org/officeDocument/2006/relationships/image" Target="../media/image16.jpeg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226.xml"/><Relationship Id="rId9" Type="http://schemas.openxmlformats.org/officeDocument/2006/relationships/tags" Target="../tags/tag231.xml"/><Relationship Id="rId1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4"/>
          <p:cNvSpPr txBox="1"/>
          <p:nvPr>
            <p:custDataLst>
              <p:tags r:id="rId1"/>
            </p:custDataLst>
          </p:nvPr>
        </p:nvSpPr>
        <p:spPr>
          <a:xfrm>
            <a:off x="2422525" y="1628800"/>
            <a:ext cx="7845425" cy="82994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4800" dirty="0">
                <a:solidFill>
                  <a:srgbClr val="070707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第十四章 内能的利用</a:t>
            </a:r>
          </a:p>
        </p:txBody>
      </p:sp>
      <p:sp>
        <p:nvSpPr>
          <p:cNvPr id="4" name="Rectangle 5"/>
          <p:cNvSpPr/>
          <p:nvPr>
            <p:custDataLst>
              <p:tags r:id="rId2"/>
            </p:custDataLst>
          </p:nvPr>
        </p:nvSpPr>
        <p:spPr>
          <a:xfrm>
            <a:off x="1051190" y="3202559"/>
            <a:ext cx="10089621" cy="847733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zh-CN" sz="4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pitchFamily="49" charset="-122"/>
              </a:rPr>
              <a:t>第</a:t>
            </a:r>
            <a:r>
              <a:rPr lang="en-US" altLang="zh-CN" sz="4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pitchFamily="49" charset="-122"/>
              </a:rPr>
              <a:t>4</a:t>
            </a:r>
            <a:r>
              <a:rPr lang="zh-CN" altLang="en-US" sz="4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pitchFamily="49" charset="-122"/>
              </a:rPr>
              <a:t>节</a:t>
            </a:r>
            <a:r>
              <a:rPr lang="en-US" altLang="zh-CN" sz="4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pitchFamily="49" charset="-122"/>
              </a:rPr>
              <a:t>  </a:t>
            </a:r>
            <a:r>
              <a:rPr lang="zh-CN" altLang="zh-CN" sz="4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pitchFamily="49" charset="-122"/>
              </a:rPr>
              <a:t>跨学科实践：制作简易热机模型</a:t>
            </a:r>
            <a:endParaRPr lang="zh-CN" altLang="zh-CN" sz="4400" b="1" dirty="0">
              <a:latin typeface="黑体" panose="02010609060101010101" pitchFamily="49" charset="-122"/>
              <a:ea typeface="黑体" panose="02010609060101010101" pitchFamily="49" charset="-122"/>
              <a:cs typeface="隶书" panose="02010509060101010101" pitchFamily="49" charset="-122"/>
            </a:endParaRPr>
          </a:p>
        </p:txBody>
      </p:sp>
    </p:spTree>
  </p:cSld>
  <p:clrMapOvr>
    <a:masterClrMapping/>
  </p:clrMapOvr>
  <p:transition spd="slow">
    <p:randomBar dir="vert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983615" y="1844675"/>
            <a:ext cx="6096000" cy="20300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+mn-ea"/>
              </a:rPr>
              <a:t>注意：</a:t>
            </a:r>
            <a:endParaRPr lang="en-US" altLang="zh-CN" sz="2800" b="1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华文楷体" panose="0201060004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sz="2800"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+mn-ea"/>
              </a:rPr>
              <a:t>制作简易热机模型时会遇到高温蒸汽、锋利的物体等，要注意安全。</a:t>
            </a: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7607935" y="1484630"/>
            <a:ext cx="2881630" cy="3852545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>
            <p:custDataLst>
              <p:tags r:id="rId1"/>
            </p:custDataLst>
          </p:nvPr>
        </p:nvSpPr>
        <p:spPr>
          <a:xfrm>
            <a:off x="911479" y="1124303"/>
            <a:ext cx="2000278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项目实施</a:t>
            </a:r>
          </a:p>
        </p:txBody>
      </p: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742315" y="1217930"/>
            <a:ext cx="351155" cy="351155"/>
          </a:xfrm>
          <a:prstGeom prst="diamond">
            <a:avLst/>
          </a:prstGeom>
          <a:solidFill>
            <a:srgbClr val="01621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charset="-122"/>
            </a:endParaRPr>
          </a:p>
        </p:txBody>
      </p:sp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983615" y="1844675"/>
            <a:ext cx="10861040" cy="71945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>
              <a:lnSpc>
                <a:spcPct val="125000"/>
              </a:lnSpc>
            </a:pPr>
            <a:r>
              <a:rPr lang="en-US" altLang="zh-CN" sz="2800" b="1" err="1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34" charset="-120"/>
              </a:rPr>
              <a:t>1</a:t>
            </a:r>
            <a:r>
              <a:rPr lang="zh-CN" altLang="en-US" sz="2800" b="1" err="1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34" charset="-120"/>
              </a:rPr>
              <a:t>、向易拉罐内部注入大约半灌水</a:t>
            </a:r>
          </a:p>
          <a:p>
            <a:pPr>
              <a:lnSpc>
                <a:spcPct val="125000"/>
              </a:lnSpc>
            </a:pPr>
            <a:endParaRPr lang="zh-CN" altLang="en-US" sz="2800" b="1" err="1">
              <a:solidFill>
                <a:srgbClr val="000000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Times New Roman" panose="02020603050405020304" pitchFamily="34" charset="-120"/>
            </a:endParaRPr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969010" y="2564765"/>
            <a:ext cx="9990455" cy="12115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5000"/>
              </a:lnSpc>
            </a:pPr>
            <a:r>
              <a:rPr lang="en-US" altLang="zh-CN" sz="2800" b="1" err="1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34" charset="-120"/>
                <a:sym typeface="+mn-ea"/>
              </a:rPr>
              <a:t>2</a:t>
            </a:r>
            <a:r>
              <a:rPr lang="zh-CN" altLang="en-US" sz="2800" b="1" err="1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34" charset="-120"/>
                <a:sym typeface="+mn-ea"/>
              </a:rPr>
              <a:t>、将笔的尖端朝外，另一端插入易拉罐内，用胶将罐的开口处密封。</a:t>
            </a:r>
            <a:endParaRPr lang="zh-CN" altLang="en-US" sz="2800" b="1" err="1">
              <a:solidFill>
                <a:srgbClr val="000000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Times New Roman" panose="02020603050405020304" pitchFamily="34" charset="-120"/>
            </a:endParaRPr>
          </a:p>
          <a:p>
            <a:pPr>
              <a:lnSpc>
                <a:spcPct val="125000"/>
              </a:lnSpc>
            </a:pPr>
            <a:endParaRPr lang="zh-CN" altLang="en-US" sz="2800" b="1" err="1">
              <a:solidFill>
                <a:srgbClr val="000000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Times New Roman" panose="02020603050405020304" pitchFamily="34" charset="-120"/>
            </a:endParaRPr>
          </a:p>
        </p:txBody>
      </p:sp>
      <p:sp>
        <p:nvSpPr>
          <p:cNvPr id="8" name="文本框 7"/>
          <p:cNvSpPr txBox="1"/>
          <p:nvPr>
            <p:custDataLst>
              <p:tags r:id="rId5"/>
            </p:custDataLst>
          </p:nvPr>
        </p:nvSpPr>
        <p:spPr>
          <a:xfrm>
            <a:off x="983615" y="3861435"/>
            <a:ext cx="9975850" cy="11176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5000"/>
              </a:lnSpc>
            </a:pPr>
            <a:r>
              <a:rPr lang="en-US" altLang="zh-CN" sz="2800" b="1" err="1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34" charset="-120"/>
                <a:sym typeface="+mn-ea"/>
              </a:rPr>
              <a:t>3</a:t>
            </a:r>
            <a:r>
              <a:rPr lang="zh-CN" altLang="en-US" sz="2800" b="1" err="1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34" charset="-120"/>
                <a:sym typeface="+mn-ea"/>
              </a:rPr>
              <a:t>、将易拉罐按照图示放置在支架上，笔的尖端对准小风扇的扇叶。</a:t>
            </a:r>
            <a:endParaRPr lang="zh-CN" altLang="en-US" sz="2800" b="1" err="1">
              <a:solidFill>
                <a:srgbClr val="000000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Times New Roman" panose="02020603050405020304" pitchFamily="34" charset="-120"/>
            </a:endParaRPr>
          </a:p>
          <a:p>
            <a:pPr>
              <a:lnSpc>
                <a:spcPct val="125000"/>
              </a:lnSpc>
            </a:pPr>
            <a:endParaRPr lang="zh-CN" altLang="en-US" sz="2800" b="1" err="1">
              <a:solidFill>
                <a:srgbClr val="000000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Times New Roman" panose="02020603050405020304" pitchFamily="34" charset="-120"/>
            </a:endParaRPr>
          </a:p>
        </p:txBody>
      </p:sp>
      <p:sp>
        <p:nvSpPr>
          <p:cNvPr id="9" name="文本框 8"/>
          <p:cNvSpPr txBox="1"/>
          <p:nvPr>
            <p:custDataLst>
              <p:tags r:id="rId6"/>
            </p:custDataLst>
          </p:nvPr>
        </p:nvSpPr>
        <p:spPr>
          <a:xfrm>
            <a:off x="983615" y="5229225"/>
            <a:ext cx="10110470" cy="1168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sz="2800" b="1" err="1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34" charset="-120"/>
                <a:sym typeface="+mn-ea"/>
              </a:rPr>
              <a:t>4</a:t>
            </a:r>
            <a:r>
              <a:rPr lang="zh-CN" altLang="en-US" sz="2800" b="1" err="1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34" charset="-120"/>
                <a:sym typeface="+mn-ea"/>
              </a:rPr>
              <a:t>、点燃易拉罐下面的酒精灯，当有蒸汽喷出时，扇叶就转动起来。</a:t>
            </a:r>
            <a:endParaRPr lang="zh-CN" altLang="en-US" sz="2800" b="1" err="1">
              <a:solidFill>
                <a:srgbClr val="000000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Times New Roman" panose="02020603050405020304" pitchFamily="34" charset="-120"/>
            </a:endParaRPr>
          </a:p>
        </p:txBody>
      </p:sp>
      <p:pic>
        <p:nvPicPr>
          <p:cNvPr id="10" name="图片 9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9"/>
          <a:srcRect t="45796" r="33584" b="17454"/>
          <a:stretch>
            <a:fillRect/>
          </a:stretch>
        </p:blipFill>
        <p:spPr>
          <a:xfrm>
            <a:off x="8760460" y="89535"/>
            <a:ext cx="2860675" cy="247459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>
            <p:custDataLst>
              <p:tags r:id="rId1"/>
            </p:custDataLst>
          </p:nvPr>
        </p:nvSpPr>
        <p:spPr>
          <a:xfrm>
            <a:off x="911479" y="1124303"/>
            <a:ext cx="2000278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展示交流</a:t>
            </a:r>
          </a:p>
        </p:txBody>
      </p:sp>
      <p:sp>
        <p:nvSpPr>
          <p:cNvPr id="2" name="菱形 1"/>
          <p:cNvSpPr/>
          <p:nvPr userDrawn="1">
            <p:custDataLst>
              <p:tags r:id="rId2"/>
            </p:custDataLst>
          </p:nvPr>
        </p:nvSpPr>
        <p:spPr>
          <a:xfrm>
            <a:off x="742315" y="1217930"/>
            <a:ext cx="351155" cy="351155"/>
          </a:xfrm>
          <a:prstGeom prst="diamond">
            <a:avLst/>
          </a:prstGeom>
          <a:solidFill>
            <a:srgbClr val="01621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1559560" y="1916430"/>
            <a:ext cx="9587230" cy="33229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457200">
              <a:lnSpc>
                <a:spcPct val="150000"/>
              </a:lnSpc>
            </a:pPr>
            <a:r>
              <a: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sym typeface="+mn-ea"/>
              </a:rPr>
              <a:t>请大家展示自己的热机模型，看看谁的模型制作精细，运行流畅，更有创意。</a:t>
            </a:r>
          </a:p>
          <a:p>
            <a:pPr indent="457200">
              <a:lnSpc>
                <a:spcPct val="150000"/>
              </a:lnSpc>
            </a:pPr>
            <a:r>
              <a: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sym typeface="+mn-ea"/>
              </a:rPr>
              <a:t>在展示交流过程中，谈谈你的热机模型的工作原理，以及制作过程中的难点，说一说你在制作过程中的心得体会，想一想在哪些方面还可以做得更好。</a:t>
            </a:r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>
            <p:custDataLst>
              <p:tags r:id="rId1"/>
            </p:custDataLst>
          </p:nvPr>
        </p:nvSpPr>
        <p:spPr>
          <a:xfrm>
            <a:off x="911225" y="1124585"/>
            <a:ext cx="40678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科学扩展</a:t>
            </a:r>
            <a:r>
              <a:rPr lang="en-US" altLang="zh-CN" sz="32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-</a:t>
            </a:r>
            <a:r>
              <a:rPr lang="zh-CN" altLang="en-US" sz="32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汽轮机</a:t>
            </a:r>
          </a:p>
        </p:txBody>
      </p:sp>
      <p:sp>
        <p:nvSpPr>
          <p:cNvPr id="2" name="菱形 1"/>
          <p:cNvSpPr/>
          <p:nvPr userDrawn="1">
            <p:custDataLst>
              <p:tags r:id="rId2"/>
            </p:custDataLst>
          </p:nvPr>
        </p:nvSpPr>
        <p:spPr>
          <a:xfrm>
            <a:off x="742315" y="1217930"/>
            <a:ext cx="351155" cy="351155"/>
          </a:xfrm>
          <a:prstGeom prst="diamond">
            <a:avLst/>
          </a:prstGeom>
          <a:solidFill>
            <a:srgbClr val="01621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1631315" y="1772920"/>
            <a:ext cx="9279255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sz="2700" kern="0" spc="100">
                <a:solidFill>
                  <a:srgbClr val="000000">
                    <a:alpha val="100000"/>
                  </a:srgb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+mn-ea"/>
              </a:rPr>
              <a:t>现实中的汽轮机结构非常复杂，是科技含量很高的机</a:t>
            </a:r>
            <a:r>
              <a:rPr sz="2700" kern="0" spc="70">
                <a:solidFill>
                  <a:srgbClr val="000000">
                    <a:alpha val="100000"/>
                  </a:srgb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+mn-ea"/>
              </a:rPr>
              <a:t>器，我国汽轮机技术处于世界领先地位</a:t>
            </a:r>
            <a:endParaRPr lang="zh-CN" altLang="en-US" sz="2700" kern="0" spc="70">
              <a:solidFill>
                <a:srgbClr val="000000">
                  <a:alpha val="100000"/>
                </a:srgbClr>
              </a:solidFill>
              <a:latin typeface="华文楷体" panose="02010600040101010101" pitchFamily="2" charset="-122"/>
              <a:ea typeface="华文楷体" panose="02010600040101010101" pitchFamily="2" charset="-122"/>
              <a:cs typeface="华文楷体" panose="02010600040101010101" pitchFamily="2" charset="-122"/>
              <a:sym typeface="+mn-ea"/>
            </a:endParaRPr>
          </a:p>
        </p:txBody>
      </p:sp>
      <p:pic>
        <p:nvPicPr>
          <p:cNvPr id="5" name="图片 4"/>
          <p:cNvPicPr/>
          <p:nvPr>
            <p:custDataLst>
              <p:tags r:id="rId4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927985" y="2924810"/>
            <a:ext cx="5295265" cy="328866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>
            <p:custDataLst>
              <p:tags r:id="rId1"/>
            </p:custDataLst>
          </p:nvPr>
        </p:nvSpPr>
        <p:spPr>
          <a:xfrm>
            <a:off x="911225" y="1124585"/>
            <a:ext cx="40678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科学扩展</a:t>
            </a:r>
            <a:r>
              <a:rPr lang="en-US" altLang="zh-CN" sz="32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-</a:t>
            </a:r>
            <a:r>
              <a:rPr lang="zh-CN" altLang="en-US" sz="32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汽轮机</a:t>
            </a:r>
          </a:p>
        </p:txBody>
      </p:sp>
      <p:sp>
        <p:nvSpPr>
          <p:cNvPr id="2" name="菱形 1"/>
          <p:cNvSpPr/>
          <p:nvPr userDrawn="1">
            <p:custDataLst>
              <p:tags r:id="rId2"/>
            </p:custDataLst>
          </p:nvPr>
        </p:nvSpPr>
        <p:spPr>
          <a:xfrm>
            <a:off x="742315" y="1217930"/>
            <a:ext cx="351155" cy="351155"/>
          </a:xfrm>
          <a:prstGeom prst="diamond">
            <a:avLst/>
          </a:prstGeom>
          <a:solidFill>
            <a:srgbClr val="01621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1631315" y="1772920"/>
            <a:ext cx="9279255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sz="2700" kern="0" spc="100">
                <a:solidFill>
                  <a:srgbClr val="000000">
                    <a:alpha val="100000"/>
                  </a:srgb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+mn-ea"/>
              </a:rPr>
              <a:t>现实中的汽轮机结构非常复杂，是科技含量很高的机</a:t>
            </a:r>
            <a:r>
              <a:rPr sz="2700" kern="0" spc="70">
                <a:solidFill>
                  <a:srgbClr val="000000">
                    <a:alpha val="100000"/>
                  </a:srgb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+mn-ea"/>
              </a:rPr>
              <a:t>器，我国汽轮机技术处于世界领先地位</a:t>
            </a:r>
            <a:endParaRPr lang="zh-CN" altLang="en-US" sz="2700" kern="0" spc="70">
              <a:solidFill>
                <a:srgbClr val="000000">
                  <a:alpha val="100000"/>
                </a:srgbClr>
              </a:solidFill>
              <a:latin typeface="华文楷体" panose="02010600040101010101" pitchFamily="2" charset="-122"/>
              <a:ea typeface="华文楷体" panose="02010600040101010101" pitchFamily="2" charset="-122"/>
              <a:cs typeface="华文楷体" panose="02010600040101010101" pitchFamily="2" charset="-122"/>
              <a:sym typeface="+mn-ea"/>
            </a:endParaRPr>
          </a:p>
        </p:txBody>
      </p:sp>
      <p:pic>
        <p:nvPicPr>
          <p:cNvPr id="4" name="图片 3"/>
          <p:cNvPicPr/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2567940" y="2708910"/>
            <a:ext cx="6697980" cy="3830955"/>
          </a:xfrm>
          <a:prstGeom prst="rect">
            <a:avLst/>
          </a:prstGeom>
        </p:spPr>
      </p:pic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7585710" y="2813685"/>
            <a:ext cx="1680210" cy="6451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CN" altLang="en-US" sz="3600">
                <a:latin typeface="华文楷体" panose="02010600040101010101" pitchFamily="2" charset="-122"/>
                <a:ea typeface="华文楷体" panose="02010600040101010101" pitchFamily="2" charset="-122"/>
              </a:rPr>
              <a:t>辽宁号</a:t>
            </a: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>
            <p:custDataLst>
              <p:tags r:id="rId1"/>
            </p:custDataLst>
          </p:nvPr>
        </p:nvSpPr>
        <p:spPr>
          <a:xfrm>
            <a:off x="911225" y="1124585"/>
            <a:ext cx="471297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科学扩展</a:t>
            </a:r>
            <a:r>
              <a:rPr lang="en-US" altLang="zh-CN" sz="32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-</a:t>
            </a:r>
            <a:r>
              <a:rPr lang="zh-CN" altLang="en-US" sz="32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喷气式发动机</a:t>
            </a:r>
          </a:p>
        </p:txBody>
      </p:sp>
      <p:sp>
        <p:nvSpPr>
          <p:cNvPr id="2" name="菱形 1"/>
          <p:cNvSpPr/>
          <p:nvPr userDrawn="1">
            <p:custDataLst>
              <p:tags r:id="rId2"/>
            </p:custDataLst>
          </p:nvPr>
        </p:nvSpPr>
        <p:spPr>
          <a:xfrm>
            <a:off x="742315" y="1217930"/>
            <a:ext cx="351155" cy="351155"/>
          </a:xfrm>
          <a:prstGeom prst="diamond">
            <a:avLst/>
          </a:prstGeom>
          <a:solidFill>
            <a:srgbClr val="01621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charset="-122"/>
            </a:endParaRPr>
          </a:p>
        </p:txBody>
      </p:sp>
      <p:pic>
        <p:nvPicPr>
          <p:cNvPr id="8" name="图片 7"/>
          <p:cNvPicPr/>
          <p:nvPr>
            <p:custDataLst>
              <p:tags r:id="rId3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847850" y="1772920"/>
            <a:ext cx="3106420" cy="4395470"/>
          </a:xfrm>
          <a:prstGeom prst="rect">
            <a:avLst/>
          </a:prstGeom>
        </p:spPr>
      </p:pic>
      <p:sp>
        <p:nvSpPr>
          <p:cNvPr id="9" name="文本框 8"/>
          <p:cNvSpPr txBox="1"/>
          <p:nvPr>
            <p:custDataLst>
              <p:tags r:id="rId4"/>
            </p:custDataLst>
          </p:nvPr>
        </p:nvSpPr>
        <p:spPr>
          <a:xfrm>
            <a:off x="1919605" y="1772920"/>
            <a:ext cx="2492375" cy="5835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CN" altLang="en-US" sz="3200">
                <a:latin typeface="华文楷体" panose="02010600040101010101" pitchFamily="2" charset="-122"/>
                <a:ea typeface="华文楷体" panose="02010600040101010101" pitchFamily="2" charset="-122"/>
              </a:rPr>
              <a:t>火箭发动机</a:t>
            </a:r>
          </a:p>
        </p:txBody>
      </p:sp>
      <p:sp>
        <p:nvSpPr>
          <p:cNvPr id="3" name="文本框 2"/>
          <p:cNvSpPr txBox="1"/>
          <p:nvPr>
            <p:custDataLst>
              <p:tags r:id="rId5"/>
            </p:custDataLst>
          </p:nvPr>
        </p:nvSpPr>
        <p:spPr>
          <a:xfrm>
            <a:off x="5448300" y="2853055"/>
            <a:ext cx="6096000" cy="22453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火箭发动机</a:t>
            </a:r>
          </a:p>
          <a:p>
            <a:endParaRPr lang="en-US" altLang="zh-CN" sz="2800" b="1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  <a:p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特点：燃料和氧化剂均由飞行器携带，不利用外界空气可以</a:t>
            </a:r>
            <a:r>
              <a:rPr lang="en-US" altLang="zh-CN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  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在大气层以外空间工作。</a:t>
            </a:r>
          </a:p>
        </p:txBody>
      </p:sp>
      <p:pic>
        <p:nvPicPr>
          <p:cNvPr id="4" name="Picture 4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9"/>
          <a:stretch>
            <a:fillRect/>
          </a:stretch>
        </p:blipFill>
        <p:spPr>
          <a:xfrm flipH="1">
            <a:off x="11874500" y="121666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>
            <p:custDataLst>
              <p:tags r:id="rId1"/>
            </p:custDataLst>
          </p:nvPr>
        </p:nvSpPr>
        <p:spPr>
          <a:xfrm>
            <a:off x="911225" y="1124585"/>
            <a:ext cx="471297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科学扩展</a:t>
            </a:r>
            <a:r>
              <a:rPr lang="en-US" altLang="zh-CN" sz="32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-</a:t>
            </a:r>
            <a:r>
              <a:rPr lang="zh-CN" altLang="en-US" sz="32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喷气式发动机</a:t>
            </a:r>
          </a:p>
        </p:txBody>
      </p:sp>
      <p:sp>
        <p:nvSpPr>
          <p:cNvPr id="2" name="菱形 1"/>
          <p:cNvSpPr/>
          <p:nvPr userDrawn="1">
            <p:custDataLst>
              <p:tags r:id="rId2"/>
            </p:custDataLst>
          </p:nvPr>
        </p:nvSpPr>
        <p:spPr>
          <a:xfrm>
            <a:off x="742315" y="1217930"/>
            <a:ext cx="351155" cy="351155"/>
          </a:xfrm>
          <a:prstGeom prst="diamond">
            <a:avLst/>
          </a:prstGeom>
          <a:solidFill>
            <a:srgbClr val="01621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charset="-122"/>
            </a:endParaRPr>
          </a:p>
        </p:txBody>
      </p:sp>
      <p:pic>
        <p:nvPicPr>
          <p:cNvPr id="5" name="图片 4"/>
          <p:cNvPicPr/>
          <p:nvPr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839470" y="2132965"/>
            <a:ext cx="4946015" cy="3772535"/>
          </a:xfrm>
          <a:prstGeom prst="rect">
            <a:avLst/>
          </a:prstGeom>
        </p:spPr>
      </p:pic>
      <p:sp>
        <p:nvSpPr>
          <p:cNvPr id="10" name="文本框 9"/>
          <p:cNvSpPr txBox="1"/>
          <p:nvPr>
            <p:custDataLst>
              <p:tags r:id="rId4"/>
            </p:custDataLst>
          </p:nvPr>
        </p:nvSpPr>
        <p:spPr>
          <a:xfrm>
            <a:off x="2697480" y="5301615"/>
            <a:ext cx="3088005" cy="5835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CN" altLang="en-US" sz="3200">
                <a:latin typeface="华文楷体" panose="02010600040101010101" pitchFamily="2" charset="-122"/>
                <a:ea typeface="华文楷体" panose="02010600040101010101" pitchFamily="2" charset="-122"/>
              </a:rPr>
              <a:t>空气喷气发动机</a:t>
            </a:r>
          </a:p>
        </p:txBody>
      </p:sp>
      <p:sp>
        <p:nvSpPr>
          <p:cNvPr id="11" name="文本框 10"/>
          <p:cNvSpPr txBox="1"/>
          <p:nvPr>
            <p:custDataLst>
              <p:tags r:id="rId5"/>
            </p:custDataLst>
          </p:nvPr>
        </p:nvSpPr>
        <p:spPr>
          <a:xfrm>
            <a:off x="5735955" y="2348865"/>
            <a:ext cx="6096000" cy="19958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34315" algn="l" eaLnBrk="0">
              <a:lnSpc>
                <a:spcPct val="94000"/>
              </a:lnSpc>
              <a:spcBef>
                <a:spcPts val="1055"/>
              </a:spcBef>
            </a:pPr>
            <a:r>
              <a:rPr sz="2800" b="1" kern="0" spc="70">
                <a:solidFill>
                  <a:srgbClr val="000000">
                    <a:alpha val="100000"/>
                  </a:srgbClr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空气喷气发动机</a:t>
            </a:r>
            <a:endParaRPr sz="2800" b="1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  <a:p>
            <a:pPr marL="361950" algn="l" eaLnBrk="0">
              <a:lnSpc>
                <a:spcPts val="3335"/>
              </a:lnSpc>
              <a:spcBef>
                <a:spcPts val="1800"/>
              </a:spcBef>
            </a:pPr>
            <a:r>
              <a:rPr sz="2800" b="1" kern="0" spc="140">
                <a:solidFill>
                  <a:srgbClr val="000000">
                    <a:alpha val="100000"/>
                  </a:srgb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+mn-ea"/>
              </a:rPr>
              <a:t>特 点 ：</a:t>
            </a:r>
            <a:r>
              <a:rPr sz="2800" b="1" kern="0" spc="530">
                <a:solidFill>
                  <a:srgbClr val="000000">
                    <a:alpha val="100000"/>
                  </a:srgb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+mn-ea"/>
              </a:rPr>
              <a:t> </a:t>
            </a:r>
            <a:r>
              <a:rPr sz="2800" b="1" kern="0" spc="140">
                <a:solidFill>
                  <a:srgbClr val="000000">
                    <a:alpha val="100000"/>
                  </a:srgbClr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工作过程中须从大气中吸入燃烧</a:t>
            </a:r>
            <a:r>
              <a:rPr sz="2800" b="1" kern="0" spc="130">
                <a:solidFill>
                  <a:srgbClr val="000000">
                    <a:alpha val="100000"/>
                  </a:srgbClr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所必需的氧气，只能</a:t>
            </a:r>
            <a:endParaRPr sz="2800" b="1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  <a:p>
            <a:pPr marL="1574165" algn="l" eaLnBrk="0">
              <a:lnSpc>
                <a:spcPct val="95000"/>
              </a:lnSpc>
              <a:spcBef>
                <a:spcPts val="35"/>
              </a:spcBef>
            </a:pPr>
            <a:r>
              <a:rPr sz="2800" b="1" kern="0" spc="-50">
                <a:solidFill>
                  <a:srgbClr val="000000">
                    <a:alpha val="100000"/>
                  </a:srgbClr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在大气中工作。</a:t>
            </a:r>
            <a:endParaRPr lang="zh-CN" altLang="en-US" sz="2800" b="1" kern="0" spc="-50">
              <a:solidFill>
                <a:srgbClr val="000000">
                  <a:alpha val="100000"/>
                </a:srgbClr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>
            <p:custDataLst>
              <p:tags r:id="rId1"/>
            </p:custDataLst>
          </p:nvPr>
        </p:nvSpPr>
        <p:spPr>
          <a:xfrm>
            <a:off x="911225" y="1124585"/>
            <a:ext cx="471297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科学扩展</a:t>
            </a:r>
            <a:r>
              <a:rPr lang="en-US" altLang="zh-CN" sz="32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-</a:t>
            </a:r>
            <a:r>
              <a:rPr lang="zh-CN" altLang="en-US" sz="32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喷气式发动机</a:t>
            </a:r>
          </a:p>
        </p:txBody>
      </p:sp>
      <p:sp>
        <p:nvSpPr>
          <p:cNvPr id="2" name="菱形 1"/>
          <p:cNvSpPr/>
          <p:nvPr userDrawn="1">
            <p:custDataLst>
              <p:tags r:id="rId2"/>
            </p:custDataLst>
          </p:nvPr>
        </p:nvSpPr>
        <p:spPr>
          <a:xfrm>
            <a:off x="742315" y="1217930"/>
            <a:ext cx="351155" cy="351155"/>
          </a:xfrm>
          <a:prstGeom prst="diamond">
            <a:avLst/>
          </a:prstGeom>
          <a:solidFill>
            <a:srgbClr val="01621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charset="-122"/>
            </a:endParaRPr>
          </a:p>
        </p:txBody>
      </p:sp>
      <p:pic>
        <p:nvPicPr>
          <p:cNvPr id="326" name="picture 32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4"/>
          <a:stretch>
            <a:fillRect/>
          </a:stretch>
        </p:blipFill>
        <p:spPr>
          <a:xfrm rot="21600000">
            <a:off x="2808615" y="4384035"/>
            <a:ext cx="2641640" cy="2178031"/>
          </a:xfrm>
          <a:prstGeom prst="rect">
            <a:avLst/>
          </a:prstGeom>
        </p:spPr>
      </p:pic>
      <p:pic>
        <p:nvPicPr>
          <p:cNvPr id="328" name="picture 328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/>
          <a:stretch>
            <a:fillRect/>
          </a:stretch>
        </p:blipFill>
        <p:spPr>
          <a:xfrm rot="21600000">
            <a:off x="8853775" y="1875790"/>
            <a:ext cx="2781360" cy="1968520"/>
          </a:xfrm>
          <a:prstGeom prst="rect">
            <a:avLst/>
          </a:prstGeom>
        </p:spPr>
      </p:pic>
      <p:pic>
        <p:nvPicPr>
          <p:cNvPr id="330" name="picture 330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/>
          <a:stretch>
            <a:fillRect/>
          </a:stretch>
        </p:blipFill>
        <p:spPr>
          <a:xfrm rot="21600000">
            <a:off x="1265595" y="1882167"/>
            <a:ext cx="2806720" cy="1936699"/>
          </a:xfrm>
          <a:prstGeom prst="rect">
            <a:avLst/>
          </a:prstGeom>
        </p:spPr>
      </p:pic>
      <p:pic>
        <p:nvPicPr>
          <p:cNvPr id="332" name="picture 332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/>
          <a:stretch>
            <a:fillRect/>
          </a:stretch>
        </p:blipFill>
        <p:spPr>
          <a:xfrm rot="21600000">
            <a:off x="5088275" y="1951982"/>
            <a:ext cx="2755879" cy="1892327"/>
          </a:xfrm>
          <a:prstGeom prst="rect">
            <a:avLst/>
          </a:prstGeom>
        </p:spPr>
      </p:pic>
      <p:sp>
        <p:nvSpPr>
          <p:cNvPr id="334" name="textbox 334"/>
          <p:cNvSpPr/>
          <p:nvPr>
            <p:custDataLst>
              <p:tags r:id="rId7"/>
            </p:custDataLst>
          </p:nvPr>
        </p:nvSpPr>
        <p:spPr>
          <a:xfrm>
            <a:off x="839470" y="5085080"/>
            <a:ext cx="2037080" cy="40513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22000"/>
              </a:lnSpc>
            </a:pPr>
            <a:endParaRPr sz="2400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  <a:p>
            <a:pPr marL="12700" algn="l" rtl="0" eaLnBrk="0">
              <a:lnSpc>
                <a:spcPct val="96000"/>
              </a:lnSpc>
              <a:spcBef>
                <a:spcPct val="0"/>
              </a:spcBef>
            </a:pPr>
            <a:r>
              <a:rPr sz="2400" b="1" kern="0" spc="140">
                <a:solidFill>
                  <a:srgbClr val="000000">
                    <a:alpha val="100000"/>
                  </a:srgbClr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冲压发动机</a:t>
            </a:r>
            <a:endParaRPr sz="2400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36" name="textbox 336"/>
          <p:cNvSpPr/>
          <p:nvPr>
            <p:custDataLst>
              <p:tags r:id="rId8"/>
            </p:custDataLst>
          </p:nvPr>
        </p:nvSpPr>
        <p:spPr>
          <a:xfrm>
            <a:off x="6168390" y="5085080"/>
            <a:ext cx="5706110" cy="47815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7000"/>
              </a:lnSpc>
            </a:pPr>
            <a:endParaRPr sz="2400">
              <a:latin typeface="Times New Roman" panose="02020603050405020304" pitchFamily="18" charset="0"/>
              <a:ea typeface="华文楷体" panose="02010600040101010101" pitchFamily="2" charset="-122"/>
              <a:cs typeface="Arial"/>
            </a:endParaRPr>
          </a:p>
          <a:p>
            <a:pPr marL="12700" algn="l" rtl="0" eaLnBrk="0">
              <a:lnSpc>
                <a:spcPct val="96000"/>
              </a:lnSpc>
            </a:pPr>
            <a:r>
              <a:rPr sz="3200" b="1" kern="0" spc="100">
                <a:solidFill>
                  <a:srgbClr val="000000">
                    <a:alpha val="100000"/>
                  </a:srgbClr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宋体" panose="02010600030101010101" pitchFamily="2" charset="-122"/>
              </a:rPr>
              <a:t>不同种类的空气喷气式发动机</a:t>
            </a:r>
          </a:p>
        </p:txBody>
      </p:sp>
      <p:sp>
        <p:nvSpPr>
          <p:cNvPr id="342" name="textbox 342"/>
          <p:cNvSpPr/>
          <p:nvPr>
            <p:custDataLst>
              <p:tags r:id="rId9"/>
            </p:custDataLst>
          </p:nvPr>
        </p:nvSpPr>
        <p:spPr>
          <a:xfrm>
            <a:off x="1828800" y="3851275"/>
            <a:ext cx="2239010" cy="36322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0000"/>
              </a:lnSpc>
            </a:pPr>
            <a:endParaRPr sz="2400">
              <a:latin typeface="Times New Roman" panose="02020603050405020304" pitchFamily="18" charset="0"/>
              <a:ea typeface="华文楷体" panose="02010600040101010101" pitchFamily="2" charset="-122"/>
              <a:cs typeface="Arial"/>
            </a:endParaRPr>
          </a:p>
          <a:p>
            <a:pPr marL="12700" algn="l" rtl="0" eaLnBrk="0">
              <a:lnSpc>
                <a:spcPct val="96000"/>
              </a:lnSpc>
            </a:pPr>
            <a:r>
              <a:rPr sz="2400" b="1" kern="0" spc="60">
                <a:solidFill>
                  <a:srgbClr val="000000">
                    <a:alpha val="100000"/>
                  </a:srgbClr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宋体" panose="02010600030101010101" pitchFamily="2" charset="-122"/>
              </a:rPr>
              <a:t>涡喷发动机</a:t>
            </a:r>
            <a:endParaRPr sz="2400">
              <a:latin typeface="Times New Roman" panose="02020603050405020304" pitchFamily="18" charset="0"/>
              <a:ea typeface="华文楷体" panose="0201060004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44" name="textbox 344"/>
          <p:cNvSpPr/>
          <p:nvPr>
            <p:custDataLst>
              <p:tags r:id="rId10"/>
            </p:custDataLst>
          </p:nvPr>
        </p:nvSpPr>
        <p:spPr>
          <a:xfrm>
            <a:off x="9404350" y="3857625"/>
            <a:ext cx="2230755" cy="36322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0000"/>
              </a:lnSpc>
            </a:pPr>
            <a:endParaRPr sz="2400">
              <a:latin typeface="Times New Roman" panose="02020603050405020304" pitchFamily="18" charset="0"/>
              <a:ea typeface="华文楷体" panose="02010600040101010101" pitchFamily="2" charset="-122"/>
              <a:cs typeface="Arial"/>
            </a:endParaRPr>
          </a:p>
          <a:p>
            <a:pPr marL="12700" algn="l" rtl="0" eaLnBrk="0">
              <a:lnSpc>
                <a:spcPct val="96000"/>
              </a:lnSpc>
            </a:pPr>
            <a:r>
              <a:rPr sz="2400" b="1" kern="0" spc="60">
                <a:solidFill>
                  <a:srgbClr val="000000">
                    <a:alpha val="100000"/>
                  </a:srgbClr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宋体" panose="02010600030101010101" pitchFamily="2" charset="-122"/>
              </a:rPr>
              <a:t>涡桨发动机</a:t>
            </a:r>
            <a:endParaRPr sz="2400">
              <a:latin typeface="Times New Roman" panose="02020603050405020304" pitchFamily="18" charset="0"/>
              <a:ea typeface="华文楷体" panose="0201060004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46" name="textbox 346"/>
          <p:cNvSpPr/>
          <p:nvPr>
            <p:custDataLst>
              <p:tags r:id="rId11"/>
            </p:custDataLst>
          </p:nvPr>
        </p:nvSpPr>
        <p:spPr>
          <a:xfrm>
            <a:off x="5511800" y="3883025"/>
            <a:ext cx="2348865" cy="36322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0000"/>
              </a:lnSpc>
            </a:pPr>
            <a:endParaRPr sz="2400">
              <a:latin typeface="Times New Roman" panose="02020603050405020304" pitchFamily="18" charset="0"/>
              <a:ea typeface="华文楷体" panose="02010600040101010101" pitchFamily="2" charset="-122"/>
              <a:cs typeface="Arial"/>
            </a:endParaRPr>
          </a:p>
          <a:p>
            <a:pPr marL="12700" algn="l" rtl="0" eaLnBrk="0">
              <a:lnSpc>
                <a:spcPct val="96000"/>
              </a:lnSpc>
            </a:pPr>
            <a:r>
              <a:rPr sz="2400" b="1" kern="0" spc="60">
                <a:solidFill>
                  <a:srgbClr val="000000">
                    <a:alpha val="100000"/>
                  </a:srgbClr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宋体" panose="02010600030101010101" pitchFamily="2" charset="-122"/>
              </a:rPr>
              <a:t>涡扇发动机</a:t>
            </a:r>
            <a:endParaRPr sz="2400">
              <a:latin typeface="Times New Roman" panose="02020603050405020304" pitchFamily="18" charset="0"/>
              <a:ea typeface="华文楷体" panose="0201060004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12"/>
            </p:custDataLst>
          </p:nvPr>
        </p:nvSpPr>
        <p:spPr>
          <a:xfrm>
            <a:off x="119380" y="5589270"/>
            <a:ext cx="3768725" cy="8439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 rtl="0" eaLnBrk="0">
              <a:lnSpc>
                <a:spcPct val="102000"/>
              </a:lnSpc>
            </a:pPr>
            <a:r>
              <a:rPr sz="2400" kern="0" spc="70">
                <a:solidFill>
                  <a:srgbClr val="000000">
                    <a:alpha val="100000"/>
                  </a:srgbClr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没有压缩</a:t>
            </a:r>
            <a:r>
              <a:rPr sz="2400" kern="0" spc="10">
                <a:solidFill>
                  <a:srgbClr val="000000">
                    <a:alpha val="100000"/>
                  </a:srgbClr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sz="2400" kern="0" spc="90">
                <a:solidFill>
                  <a:srgbClr val="000000">
                    <a:alpha val="100000"/>
                  </a:srgbClr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机和涡轮</a:t>
            </a:r>
            <a:endParaRPr lang="zh-CN" altLang="en-US" sz="2400" kern="0" spc="90">
              <a:solidFill>
                <a:srgbClr val="000000">
                  <a:alpha val="100000"/>
                </a:srgbClr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>
            <p:custDataLst>
              <p:tags r:id="rId1"/>
            </p:custDataLst>
          </p:nvPr>
        </p:nvSpPr>
        <p:spPr>
          <a:xfrm>
            <a:off x="911225" y="1124585"/>
            <a:ext cx="471297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科学扩展</a:t>
            </a:r>
            <a:r>
              <a:rPr lang="en-US" altLang="zh-CN" sz="32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-</a:t>
            </a:r>
            <a:r>
              <a:rPr lang="zh-CN" altLang="en-US" sz="32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喷气式发动机</a:t>
            </a:r>
          </a:p>
        </p:txBody>
      </p:sp>
      <p:sp>
        <p:nvSpPr>
          <p:cNvPr id="2" name="菱形 1"/>
          <p:cNvSpPr/>
          <p:nvPr userDrawn="1">
            <p:custDataLst>
              <p:tags r:id="rId2"/>
            </p:custDataLst>
          </p:nvPr>
        </p:nvSpPr>
        <p:spPr>
          <a:xfrm>
            <a:off x="742315" y="1217930"/>
            <a:ext cx="351155" cy="351155"/>
          </a:xfrm>
          <a:prstGeom prst="diamond">
            <a:avLst/>
          </a:prstGeom>
          <a:solidFill>
            <a:srgbClr val="01621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2063750" y="1708150"/>
            <a:ext cx="8805545" cy="9296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9050" indent="-6350" algn="l" eaLnBrk="0">
              <a:lnSpc>
                <a:spcPct val="101000"/>
              </a:lnSpc>
              <a:spcBef>
                <a:spcPts val="5"/>
              </a:spcBef>
            </a:pPr>
            <a:r>
              <a:rPr sz="2700" kern="0" spc="100">
                <a:solidFill>
                  <a:srgbClr val="000000">
                    <a:alpha val="100000"/>
                  </a:srgb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+mn-ea"/>
              </a:rPr>
              <a:t>现实中的喷气式发动机结构复杂，科技含量高</a:t>
            </a:r>
            <a:r>
              <a:rPr sz="2700" kern="0" spc="90">
                <a:solidFill>
                  <a:srgbClr val="000000">
                    <a:alpha val="100000"/>
                  </a:srgb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+mn-ea"/>
              </a:rPr>
              <a:t>，在</a:t>
            </a:r>
            <a:r>
              <a:rPr sz="2700" kern="0">
                <a:solidFill>
                  <a:srgbClr val="000000">
                    <a:alpha val="100000"/>
                  </a:srgb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+mn-ea"/>
              </a:rPr>
              <a:t>  </a:t>
            </a:r>
            <a:r>
              <a:rPr sz="2700" kern="0" spc="70">
                <a:solidFill>
                  <a:srgbClr val="000000">
                    <a:alpha val="100000"/>
                  </a:srgb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+mn-ea"/>
              </a:rPr>
              <a:t>航空航天方面应用广泛，属于国之重器。</a:t>
            </a:r>
            <a:endParaRPr lang="zh-CN" altLang="en-US" sz="2700" kern="0" spc="70">
              <a:solidFill>
                <a:srgbClr val="000000">
                  <a:alpha val="100000"/>
                </a:srgbClr>
              </a:solidFill>
              <a:latin typeface="华文楷体" panose="02010600040101010101" pitchFamily="2" charset="-122"/>
              <a:ea typeface="华文楷体" panose="02010600040101010101" pitchFamily="2" charset="-122"/>
              <a:cs typeface="华文楷体" panose="02010600040101010101" pitchFamily="2" charset="-122"/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6"/>
          <a:srcRect l="16927" t="21648" r="15745" b="5907"/>
          <a:stretch>
            <a:fillRect/>
          </a:stretch>
        </p:blipFill>
        <p:spPr>
          <a:xfrm>
            <a:off x="3359785" y="2708910"/>
            <a:ext cx="5868670" cy="355219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9"/>
          <p:cNvGrpSpPr/>
          <p:nvPr>
            <p:custDataLst>
              <p:tags r:id="rId1"/>
            </p:custDataLst>
          </p:nvPr>
        </p:nvGrpSpPr>
        <p:grpSpPr>
          <a:xfrm>
            <a:off x="7244537" y="2444787"/>
            <a:ext cx="2332732" cy="1994551"/>
            <a:chOff x="128" y="0"/>
            <a:chExt cx="1747" cy="1444"/>
          </a:xfrm>
        </p:grpSpPr>
        <p:pic>
          <p:nvPicPr>
            <p:cNvPr id="10" name="Picture 10" descr="哇"/>
            <p:cNvPicPr>
              <a:picLocks noChangeAspect="1" noChangeArrowheads="1"/>
            </p:cNvPicPr>
            <p:nvPr>
              <p:custDataLst>
                <p:tags r:id="rId13"/>
              </p:custDataLst>
            </p:nvPr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38" r="4456"/>
            <a:stretch>
              <a:fillRect/>
            </a:stretch>
          </p:blipFill>
          <p:spPr bwMode="auto">
            <a:xfrm>
              <a:off x="128" y="0"/>
              <a:ext cx="1747" cy="1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" name="Rectangle 11"/>
            <p:cNvSpPr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181" y="1153"/>
              <a:ext cx="1497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7E6E6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ysClr val="windowText" lastClr="000000"/>
                  </a:solidFill>
                  <a:latin typeface="Calibri"/>
                  <a:ea typeface="宋体" panose="02010600030101010101" pitchFamily="2" charset="-122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ysClr val="windowText" lastClr="000000"/>
                  </a:solidFill>
                  <a:latin typeface="Calibri"/>
                  <a:ea typeface="宋体" panose="02010600030101010101" pitchFamily="2" charset="-122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ysClr val="windowText" lastClr="000000"/>
                  </a:solidFill>
                  <a:latin typeface="Calibri"/>
                  <a:ea typeface="宋体" panose="02010600030101010101" pitchFamily="2" charset="-122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ysClr val="windowText" lastClr="000000"/>
                  </a:solidFill>
                  <a:latin typeface="Calibri"/>
                  <a:ea typeface="宋体" panose="02010600030101010101" pitchFamily="2" charset="-122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ysClr val="windowText" lastClr="000000"/>
                  </a:solidFill>
                  <a:latin typeface="Calibri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ysClr val="windowText" lastClr="000000"/>
                  </a:solidFill>
                  <a:latin typeface="Calibri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ysClr val="windowText" lastClr="000000"/>
                  </a:solidFill>
                  <a:latin typeface="Calibri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ysClr val="windowText" lastClr="000000"/>
                  </a:solidFill>
                  <a:latin typeface="Calibri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ysClr val="windowText" lastClr="000000"/>
                  </a:solidFill>
                  <a:latin typeface="Calibri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zh-CN" altLang="en-US" sz="2000" b="1">
                  <a:solidFill>
                    <a:srgbClr val="44546A"/>
                  </a:solidFill>
                  <a:latin typeface="宋体" panose="02010600030101010101" pitchFamily="2" charset="-122"/>
                </a:rPr>
                <a:t> </a:t>
              </a:r>
              <a:r>
                <a:rPr lang="zh-CN" altLang="en-US" sz="2400" b="1">
                  <a:solidFill>
                    <a:srgbClr val="44546A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喷气发动机</a:t>
              </a:r>
            </a:p>
          </p:txBody>
        </p:sp>
      </p:grpSp>
      <p:pic>
        <p:nvPicPr>
          <p:cNvPr id="20" name="Picture 16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72336" y="2452447"/>
            <a:ext cx="2541274" cy="1627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Rectangle 17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134234" y="5093342"/>
            <a:ext cx="3168650" cy="398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7E6E6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ysClr val="windowText" lastClr="000000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ysClr val="windowText" lastClr="000000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ysClr val="windowText" lastClr="000000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ysClr val="windowText" lastClr="000000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ysClr val="windowText" lastClr="000000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ysClr val="windowText" lastClr="000000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ysClr val="windowText" lastClr="000000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ysClr val="windowText" lastClr="000000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ysClr val="windowText" lastClr="000000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000" b="1">
                <a:solidFill>
                  <a:srgbClr val="44546A"/>
                </a:solidFill>
                <a:latin typeface="宋体" panose="02010600030101010101" pitchFamily="2" charset="-122"/>
              </a:rPr>
              <a:t> </a:t>
            </a:r>
            <a:endParaRPr lang="zh-CN" altLang="en-US" sz="2400" b="1">
              <a:solidFill>
                <a:srgbClr val="44546A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grpSp>
        <p:nvGrpSpPr>
          <p:cNvPr id="5" name="组合 4"/>
          <p:cNvGrpSpPr/>
          <p:nvPr>
            <p:custDataLst>
              <p:tags r:id="rId4"/>
            </p:custDataLst>
          </p:nvPr>
        </p:nvGrpSpPr>
        <p:grpSpPr>
          <a:xfrm>
            <a:off x="9585459" y="2413788"/>
            <a:ext cx="1938992" cy="2975618"/>
            <a:chOff x="6410228" y="2746372"/>
            <a:chExt cx="1887377" cy="3209289"/>
          </a:xfrm>
        </p:grpSpPr>
        <p:pic>
          <p:nvPicPr>
            <p:cNvPr id="22" name="Picture 13" descr="正火"/>
            <p:cNvPicPr>
              <a:picLocks noChangeAspect="1" noChangeArrowheads="1"/>
            </p:cNvPicPr>
            <p:nvPr>
              <p:custDataLst>
                <p:tags r:id="rId11"/>
              </p:custDataLst>
            </p:nvPr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6619475" y="2746372"/>
              <a:ext cx="1565772" cy="2633537"/>
            </a:xfrm>
            <a:prstGeom prst="rect">
              <a:avLst/>
            </a:prstGeom>
            <a:noFill/>
            <a:ln w="25400">
              <a:noFill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" name="TextBox 22"/>
            <p:cNvSpPr txBox="1"/>
            <p:nvPr>
              <p:custDataLst>
                <p:tags r:id="rId12"/>
              </p:custDataLst>
            </p:nvPr>
          </p:nvSpPr>
          <p:spPr>
            <a:xfrm rot="16200000">
              <a:off x="7055165" y="4713221"/>
              <a:ext cx="597503" cy="1887377"/>
            </a:xfrm>
            <a:prstGeom prst="rect">
              <a:avLst/>
            </a:prstGeom>
            <a:noFill/>
            <a:ln>
              <a:noFill/>
            </a:ln>
          </p:spPr>
          <p:txBody>
            <a:bodyPr vert="eaVert" wrap="square" rtlCol="0">
              <a:spAutoFit/>
            </a:bodyPr>
            <a:lstStyle/>
            <a:p>
              <a:pPr algn="ctr">
                <a:spcBef>
                  <a:spcPct val="0"/>
                </a:spcBef>
              </a:pPr>
              <a:r>
                <a:rPr lang="zh-CN" altLang="en-US" sz="2400" b="1">
                  <a:solidFill>
                    <a:srgbClr val="44546A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火箭发动机</a:t>
              </a:r>
            </a:p>
          </p:txBody>
        </p:sp>
      </p:grpSp>
      <p:pic>
        <p:nvPicPr>
          <p:cNvPr id="24" name="图片 23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1970" y="3963008"/>
            <a:ext cx="2441752" cy="1727659"/>
          </a:xfrm>
          <a:prstGeom prst="wedgeEllipseCallout">
            <a:avLst>
              <a:gd name="adj1" fmla="val -18834"/>
              <a:gd name="adj2" fmla="val -80873"/>
            </a:avLst>
          </a:prstGeom>
        </p:spPr>
      </p:pic>
      <p:sp>
        <p:nvSpPr>
          <p:cNvPr id="370" name="textbox 370"/>
          <p:cNvSpPr/>
          <p:nvPr>
            <p:custDataLst>
              <p:tags r:id="rId6"/>
            </p:custDataLst>
          </p:nvPr>
        </p:nvSpPr>
        <p:spPr>
          <a:xfrm>
            <a:off x="1775460" y="1124585"/>
            <a:ext cx="9174480" cy="62484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7000"/>
              </a:lnSpc>
            </a:pPr>
            <a:r>
              <a:rPr lang="zh-CN" sz="2800" kern="0" spc="230">
                <a:solidFill>
                  <a:srgbClr val="000000">
                    <a:alpha val="100000"/>
                  </a:srgb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宋体" panose="02010600030101010101" pitchFamily="2" charset="-122"/>
              </a:rPr>
              <a:t>热机是</a:t>
            </a:r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利用内能做功，将内能转化为机械能的机械，</a:t>
            </a:r>
          </a:p>
          <a:p>
            <a:pPr algn="l" rtl="0" eaLnBrk="0">
              <a:lnSpc>
                <a:spcPct val="97000"/>
              </a:lnSpc>
            </a:pPr>
            <a:r>
              <a:rPr lang="zh-CN" sz="2800" kern="0" spc="230">
                <a:solidFill>
                  <a:srgbClr val="000000">
                    <a:alpha val="100000"/>
                  </a:srgb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宋体" panose="02010600030101010101" pitchFamily="2" charset="-122"/>
              </a:rPr>
              <a:t>是人们获得动力的重要机械，再生产生活中非常重要。</a:t>
            </a:r>
          </a:p>
        </p:txBody>
      </p:sp>
      <p:sp>
        <p:nvSpPr>
          <p:cNvPr id="376" name="textbox 376"/>
          <p:cNvSpPr/>
          <p:nvPr>
            <p:custDataLst>
              <p:tags r:id="rId7"/>
            </p:custDataLst>
          </p:nvPr>
        </p:nvSpPr>
        <p:spPr>
          <a:xfrm>
            <a:off x="634229" y="4384071"/>
            <a:ext cx="2449195" cy="47180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8000"/>
              </a:lnSpc>
            </a:pPr>
            <a:endParaRPr sz="2600">
              <a:solidFill>
                <a:srgbClr val="000000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Arial"/>
            </a:endParaRPr>
          </a:p>
          <a:p>
            <a:pPr marL="12700" algn="l" rtl="0" eaLnBrk="0">
              <a:lnSpc>
                <a:spcPct val="94000"/>
              </a:lnSpc>
            </a:pPr>
            <a:endParaRPr sz="2600" b="1" kern="0" spc="60">
              <a:solidFill>
                <a:srgbClr val="000000">
                  <a:alpha val="100000"/>
                </a:srgbClr>
              </a:solidFill>
              <a:latin typeface="华文楷体" panose="02010600040101010101" pitchFamily="2" charset="-122"/>
              <a:ea typeface="华文楷体" panose="0201060004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" name="文本框 1"/>
          <p:cNvSpPr txBox="1"/>
          <p:nvPr>
            <p:custDataLst>
              <p:tags r:id="rId8"/>
            </p:custDataLst>
          </p:nvPr>
        </p:nvSpPr>
        <p:spPr>
          <a:xfrm>
            <a:off x="5044440" y="5720080"/>
            <a:ext cx="265303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>
                <a:solidFill>
                  <a:srgbClr val="44546A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火电站的汽轮机</a:t>
            </a:r>
            <a:endParaRPr lang="zh-CN" altLang="en-US" sz="2600" b="1">
              <a:solidFill>
                <a:srgbClr val="44546A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87755" y="2452370"/>
            <a:ext cx="2353310" cy="189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ysClr val="windowText" lastClr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7E6E6"/>
                  </a:outerShdw>
                </a:effectLst>
              </a14:hiddenEffects>
            </a:ext>
          </a:extLst>
        </p:spPr>
      </p:pic>
      <p:pic>
        <p:nvPicPr>
          <p:cNvPr id="14" name="图片 13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1087755" y="4604385"/>
            <a:ext cx="2392680" cy="192024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>
            <p:custDataLst>
              <p:tags r:id="rId1"/>
            </p:custDataLst>
          </p:nvPr>
        </p:nvSpPr>
        <p:spPr>
          <a:xfrm>
            <a:off x="911479" y="1124303"/>
            <a:ext cx="2000278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项目提出</a:t>
            </a:r>
          </a:p>
        </p:txBody>
      </p:sp>
      <p:sp>
        <p:nvSpPr>
          <p:cNvPr id="2" name="菱形 1"/>
          <p:cNvSpPr/>
          <p:nvPr userDrawn="1">
            <p:custDataLst>
              <p:tags r:id="rId2"/>
            </p:custDataLst>
          </p:nvPr>
        </p:nvSpPr>
        <p:spPr>
          <a:xfrm>
            <a:off x="742315" y="1217930"/>
            <a:ext cx="351155" cy="351155"/>
          </a:xfrm>
          <a:prstGeom prst="diamond">
            <a:avLst/>
          </a:prstGeom>
          <a:solidFill>
            <a:srgbClr val="01621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charset="-122"/>
            </a:endParaRPr>
          </a:p>
        </p:txBody>
      </p:sp>
      <p:sp>
        <p:nvSpPr>
          <p:cNvPr id="8" name="文本框 7"/>
          <p:cNvSpPr txBox="1"/>
          <p:nvPr>
            <p:custDataLst>
              <p:tags r:id="rId3"/>
            </p:custDataLst>
          </p:nvPr>
        </p:nvSpPr>
        <p:spPr>
          <a:xfrm>
            <a:off x="1991360" y="1844675"/>
            <a:ext cx="8293735" cy="39693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34" charset="-120"/>
                <a:sym typeface="+mn-ea"/>
              </a:rPr>
              <a:t>我们尝试根据学过的热机知识的基础上进一步查找相关资料，了解不同热机的工作原理，制作一个简易热机模型。</a:t>
            </a:r>
          </a:p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34" charset="-120"/>
                <a:sym typeface="+mn-ea"/>
              </a:rPr>
              <a:t>在制作模型的过程中，就可以更好地了解热机的工作原理，包括热机中能量是如何转化的，热机中各部分是如何协调工作的。</a:t>
            </a: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>
            <p:custDataLst>
              <p:tags r:id="rId1"/>
            </p:custDataLst>
          </p:nvPr>
        </p:nvSpPr>
        <p:spPr>
          <a:xfrm>
            <a:off x="911479" y="1124303"/>
            <a:ext cx="2000278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项目分析</a:t>
            </a:r>
          </a:p>
        </p:txBody>
      </p:sp>
      <p:sp>
        <p:nvSpPr>
          <p:cNvPr id="2" name="菱形 1"/>
          <p:cNvSpPr/>
          <p:nvPr userDrawn="1">
            <p:custDataLst>
              <p:tags r:id="rId2"/>
            </p:custDataLst>
          </p:nvPr>
        </p:nvSpPr>
        <p:spPr>
          <a:xfrm>
            <a:off x="742315" y="1217930"/>
            <a:ext cx="351155" cy="351155"/>
          </a:xfrm>
          <a:prstGeom prst="diamond">
            <a:avLst/>
          </a:prstGeom>
          <a:solidFill>
            <a:srgbClr val="01621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charset="-122"/>
            </a:endParaRPr>
          </a:p>
        </p:txBody>
      </p:sp>
      <p:sp>
        <p:nvSpPr>
          <p:cNvPr id="4" name="矩形标注 3"/>
          <p:cNvSpPr/>
          <p:nvPr>
            <p:custDataLst>
              <p:tags r:id="rId3"/>
            </p:custDataLst>
          </p:nvPr>
        </p:nvSpPr>
        <p:spPr>
          <a:xfrm>
            <a:off x="9651812" y="4341514"/>
            <a:ext cx="2033792" cy="1007627"/>
          </a:xfrm>
          <a:prstGeom prst="wedgeRectCallout">
            <a:avLst>
              <a:gd name="adj1" fmla="val 49254"/>
              <a:gd name="adj2" fmla="val -21196"/>
            </a:avLst>
          </a:prstGeom>
          <a:solidFill>
            <a:srgbClr val="008080"/>
          </a:solidFill>
          <a:ln w="12700" cap="flat" cmpd="sng" algn="ctr">
            <a:solidFill>
              <a:sysClr val="window" lastClr="FFFFFF">
                <a:lumMod val="85000"/>
              </a:sysClr>
            </a:solidFill>
            <a:prstDash val="solid"/>
            <a:miter lim="800000"/>
          </a:ln>
          <a:effectLst/>
        </p:spPr>
        <p:txBody>
          <a:bodyPr lIns="68410" tIns="34205" rIns="68410" bIns="34205" rtlCol="0" anchor="ctr"/>
          <a:lstStyle/>
          <a:p>
            <a:pPr marL="26670" algn="ctr" defTabSz="681990">
              <a:spcBef>
                <a:spcPct val="20000"/>
              </a:spcBef>
            </a:pPr>
            <a:r>
              <a:rPr lang="zh-CN" altLang="en-US" sz="3200">
                <a:solidFill>
                  <a:sysClr val="window" lastClr="FFFFFF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Arial" panose="020B0604020202020204" pitchFamily="34" charset="0"/>
              </a:rPr>
              <a:t>排气冲程</a:t>
            </a:r>
          </a:p>
        </p:txBody>
      </p:sp>
      <p:sp>
        <p:nvSpPr>
          <p:cNvPr id="5" name="矩形标注 4"/>
          <p:cNvSpPr/>
          <p:nvPr>
            <p:custDataLst>
              <p:tags r:id="rId4"/>
            </p:custDataLst>
          </p:nvPr>
        </p:nvSpPr>
        <p:spPr>
          <a:xfrm>
            <a:off x="7471506" y="4341516"/>
            <a:ext cx="2182869" cy="1007627"/>
          </a:xfrm>
          <a:prstGeom prst="wedgeRectCallout">
            <a:avLst>
              <a:gd name="adj1" fmla="val 68308"/>
              <a:gd name="adj2" fmla="val -23912"/>
            </a:avLst>
          </a:prstGeom>
          <a:solidFill>
            <a:srgbClr val="025EAA"/>
          </a:solidFill>
          <a:ln w="12700" cap="flat" cmpd="sng" algn="ctr">
            <a:solidFill>
              <a:sysClr val="window" lastClr="FFFFFF">
                <a:lumMod val="85000"/>
              </a:sysClr>
            </a:solidFill>
            <a:prstDash val="solid"/>
            <a:miter lim="800000"/>
          </a:ln>
          <a:effectLst/>
        </p:spPr>
        <p:txBody>
          <a:bodyPr lIns="68410" tIns="34205" rIns="68410" bIns="34205" rtlCol="0" anchor="ctr"/>
          <a:lstStyle/>
          <a:p>
            <a:pPr marL="26670" algn="ctr" defTabSz="681990">
              <a:spcBef>
                <a:spcPct val="20000"/>
              </a:spcBef>
            </a:pPr>
            <a:r>
              <a:rPr lang="zh-CN" altLang="en-US" sz="3200">
                <a:solidFill>
                  <a:sysClr val="window" lastClr="FFFFFF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Arial" panose="020B0604020202020204" pitchFamily="34" charset="0"/>
              </a:rPr>
              <a:t>做功冲程</a:t>
            </a:r>
          </a:p>
        </p:txBody>
      </p:sp>
      <p:pic>
        <p:nvPicPr>
          <p:cNvPr id="3" name="Picture 10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30"/>
          <a:srcRect r="81113"/>
          <a:stretch>
            <a:fillRect/>
          </a:stretch>
        </p:blipFill>
        <p:spPr>
          <a:xfrm>
            <a:off x="3389105" y="1154229"/>
            <a:ext cx="1766168" cy="305805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" name="Picture 1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30"/>
          <a:srcRect l="26192" r="53198"/>
          <a:stretch>
            <a:fillRect/>
          </a:stretch>
        </p:blipFill>
        <p:spPr>
          <a:xfrm>
            <a:off x="5449816" y="981116"/>
            <a:ext cx="1927209" cy="305805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Picture 12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30"/>
          <a:srcRect l="53236" r="26590"/>
          <a:stretch>
            <a:fillRect/>
          </a:stretch>
        </p:blipFill>
        <p:spPr>
          <a:xfrm>
            <a:off x="7607718" y="981114"/>
            <a:ext cx="1886508" cy="305805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Picture 13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30"/>
          <a:srcRect l="80696" r="-455"/>
          <a:stretch>
            <a:fillRect/>
          </a:stretch>
        </p:blipFill>
        <p:spPr>
          <a:xfrm>
            <a:off x="9628733" y="981113"/>
            <a:ext cx="1847573" cy="305805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" name="矩形标注 10"/>
          <p:cNvSpPr/>
          <p:nvPr>
            <p:custDataLst>
              <p:tags r:id="rId9"/>
            </p:custDataLst>
          </p:nvPr>
        </p:nvSpPr>
        <p:spPr>
          <a:xfrm>
            <a:off x="5361322" y="4341514"/>
            <a:ext cx="2110185" cy="1007627"/>
          </a:xfrm>
          <a:prstGeom prst="wedgeRectCallout">
            <a:avLst>
              <a:gd name="adj1" fmla="val 65865"/>
              <a:gd name="adj2" fmla="val -21196"/>
            </a:avLst>
          </a:prstGeom>
          <a:solidFill>
            <a:srgbClr val="9177BB"/>
          </a:solidFill>
          <a:ln w="12700" cap="flat" cmpd="sng" algn="ctr">
            <a:solidFill>
              <a:sysClr val="window" lastClr="FFFFFF">
                <a:lumMod val="85000"/>
              </a:sysClr>
            </a:solidFill>
            <a:prstDash val="solid"/>
            <a:miter lim="800000"/>
          </a:ln>
          <a:effectLst/>
        </p:spPr>
        <p:txBody>
          <a:bodyPr lIns="68410" tIns="34205" rIns="68410" bIns="34205" rtlCol="0" anchor="ctr"/>
          <a:lstStyle/>
          <a:p>
            <a:pPr marL="26670" algn="ctr" defTabSz="681990">
              <a:spcBef>
                <a:spcPct val="20000"/>
              </a:spcBef>
            </a:pPr>
            <a:r>
              <a:rPr lang="zh-CN" altLang="en-US" sz="3200">
                <a:solidFill>
                  <a:sysClr val="window" lastClr="FFFFFF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Arial" panose="020B0604020202020204" pitchFamily="34" charset="0"/>
              </a:rPr>
              <a:t>压缩冲程</a:t>
            </a:r>
          </a:p>
        </p:txBody>
      </p:sp>
      <p:sp>
        <p:nvSpPr>
          <p:cNvPr id="12" name="矩形标注 11"/>
          <p:cNvSpPr/>
          <p:nvPr>
            <p:custDataLst>
              <p:tags r:id="rId10"/>
            </p:custDataLst>
          </p:nvPr>
        </p:nvSpPr>
        <p:spPr>
          <a:xfrm>
            <a:off x="3156788" y="4341514"/>
            <a:ext cx="2198549" cy="1007627"/>
          </a:xfrm>
          <a:prstGeom prst="wedgeRectCallout">
            <a:avLst>
              <a:gd name="adj1" fmla="val 65377"/>
              <a:gd name="adj2" fmla="val -24817"/>
            </a:avLst>
          </a:prstGeom>
          <a:solidFill>
            <a:srgbClr val="FF99CC"/>
          </a:solidFill>
          <a:ln w="12700" cap="flat" cmpd="sng" algn="ctr">
            <a:solidFill>
              <a:sysClr val="window" lastClr="FFFFFF">
                <a:lumMod val="85000"/>
              </a:sysClr>
            </a:solidFill>
            <a:prstDash val="solid"/>
            <a:miter lim="800000"/>
          </a:ln>
          <a:effectLst/>
        </p:spPr>
        <p:txBody>
          <a:bodyPr lIns="68410" tIns="34205" rIns="68410" bIns="34205" rtlCol="0" anchor="ctr"/>
          <a:lstStyle/>
          <a:p>
            <a:pPr marL="26670" algn="ctr" defTabSz="681990">
              <a:spcBef>
                <a:spcPct val="20000"/>
              </a:spcBef>
            </a:pPr>
            <a:r>
              <a:rPr lang="zh-CN" altLang="en-US" sz="3200">
                <a:solidFill>
                  <a:sysClr val="window" lastClr="FFFFFF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Arial" panose="020B0604020202020204" pitchFamily="34" charset="0"/>
              </a:rPr>
              <a:t>吸气冲程</a:t>
            </a:r>
          </a:p>
        </p:txBody>
      </p:sp>
      <p:sp>
        <p:nvSpPr>
          <p:cNvPr id="530" name="textbox 530"/>
          <p:cNvSpPr/>
          <p:nvPr>
            <p:custDataLst>
              <p:tags r:id="rId11"/>
            </p:custDataLst>
          </p:nvPr>
        </p:nvSpPr>
        <p:spPr>
          <a:xfrm>
            <a:off x="3306267" y="5374119"/>
            <a:ext cx="1849120" cy="106298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9000"/>
              </a:lnSpc>
            </a:pPr>
            <a:endParaRPr sz="100">
              <a:latin typeface="华文楷体" panose="02010600040101010101" pitchFamily="2" charset="-122"/>
              <a:ea typeface="华文楷体" panose="02010600040101010101" pitchFamily="2" charset="-122"/>
              <a:cs typeface="华文楷体" panose="02010600040101010101" pitchFamily="2" charset="-122"/>
            </a:endParaRPr>
          </a:p>
          <a:p>
            <a:pPr marL="24130" algn="l" rtl="0" eaLnBrk="0">
              <a:lnSpc>
                <a:spcPct val="87000"/>
              </a:lnSpc>
            </a:pPr>
            <a:r>
              <a:rPr sz="2300" b="1" kern="0" spc="-10">
                <a:solidFill>
                  <a:srgbClr val="000000">
                    <a:alpha val="100000"/>
                  </a:srgb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</a:rPr>
              <a:t>吸入：</a:t>
            </a:r>
            <a:endParaRPr sz="2300">
              <a:latin typeface="华文楷体" panose="02010600040101010101" pitchFamily="2" charset="-122"/>
              <a:ea typeface="华文楷体" panose="02010600040101010101" pitchFamily="2" charset="-122"/>
              <a:cs typeface="华文楷体" panose="02010600040101010101" pitchFamily="2" charset="-122"/>
            </a:endParaRPr>
          </a:p>
          <a:p>
            <a:pPr marL="15875" indent="-3175" algn="l" rtl="0" eaLnBrk="0">
              <a:lnSpc>
                <a:spcPct val="96000"/>
              </a:lnSpc>
              <a:spcBef>
                <a:spcPts val="460"/>
              </a:spcBef>
            </a:pPr>
            <a:r>
              <a:rPr sz="2300" b="1" kern="0" spc="70">
                <a:solidFill>
                  <a:srgbClr val="000000">
                    <a:alpha val="100000"/>
                  </a:srgb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</a:rPr>
              <a:t>汽油与空气的</a:t>
            </a:r>
            <a:r>
              <a:rPr sz="2300" kern="0" spc="40">
                <a:solidFill>
                  <a:srgbClr val="000000">
                    <a:alpha val="100000"/>
                  </a:srgb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</a:rPr>
              <a:t> </a:t>
            </a:r>
            <a:r>
              <a:rPr sz="2300" b="1" kern="0" spc="50">
                <a:solidFill>
                  <a:srgbClr val="000000">
                    <a:alpha val="100000"/>
                  </a:srgb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</a:rPr>
              <a:t>混合物</a:t>
            </a:r>
            <a:endParaRPr sz="2300">
              <a:latin typeface="华文楷体" panose="02010600040101010101" pitchFamily="2" charset="-122"/>
              <a:ea typeface="华文楷体" panose="02010600040101010101" pitchFamily="2" charset="-122"/>
              <a:cs typeface="华文楷体" panose="02010600040101010101" pitchFamily="2" charset="-122"/>
            </a:endParaRPr>
          </a:p>
        </p:txBody>
      </p:sp>
      <p:pic>
        <p:nvPicPr>
          <p:cNvPr id="534" name="picture 534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31"/>
          <a:stretch>
            <a:fillRect/>
          </a:stretch>
        </p:blipFill>
        <p:spPr>
          <a:xfrm rot="21600000">
            <a:off x="8368487" y="5908967"/>
            <a:ext cx="250203" cy="442150"/>
          </a:xfrm>
          <a:prstGeom prst="rect">
            <a:avLst/>
          </a:prstGeom>
        </p:spPr>
      </p:pic>
      <p:sp>
        <p:nvSpPr>
          <p:cNvPr id="536" name="rect 536"/>
          <p:cNvSpPr/>
          <p:nvPr>
            <p:custDataLst>
              <p:tags r:id="rId13"/>
            </p:custDataLst>
          </p:nvPr>
        </p:nvSpPr>
        <p:spPr>
          <a:xfrm>
            <a:off x="7981950" y="6330695"/>
            <a:ext cx="1114043" cy="461772"/>
          </a:xfrm>
          <a:prstGeom prst="rect">
            <a:avLst/>
          </a:prstGeom>
          <a:solidFill>
            <a:srgbClr val="FFFF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538" name="textbox 538"/>
          <p:cNvSpPr/>
          <p:nvPr>
            <p:custDataLst>
              <p:tags r:id="rId14"/>
            </p:custDataLst>
          </p:nvPr>
        </p:nvSpPr>
        <p:spPr>
          <a:xfrm>
            <a:off x="5807836" y="6381877"/>
            <a:ext cx="1114425" cy="462280"/>
          </a:xfrm>
          <a:prstGeom prst="rect">
            <a:avLst/>
          </a:prstGeom>
          <a:solidFill>
            <a:srgbClr val="FFFFF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8000"/>
              </a:lnSpc>
            </a:pPr>
            <a:endParaRPr sz="400">
              <a:latin typeface="华文楷体" panose="02010600040101010101" pitchFamily="2" charset="-122"/>
              <a:ea typeface="华文楷体" panose="02010600040101010101" pitchFamily="2" charset="-122"/>
              <a:cs typeface="Arial"/>
            </a:endParaRPr>
          </a:p>
          <a:p>
            <a:pPr marL="102235" algn="l" rtl="0" eaLnBrk="0">
              <a:lnSpc>
                <a:spcPct val="87000"/>
              </a:lnSpc>
              <a:spcBef>
                <a:spcPts val="5"/>
              </a:spcBef>
            </a:pPr>
            <a:r>
              <a:rPr sz="2300" b="1" kern="0" spc="60">
                <a:solidFill>
                  <a:srgbClr val="000000">
                    <a:alpha val="100000"/>
                  </a:srgb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宋体" panose="02010600030101010101" pitchFamily="2" charset="-122"/>
              </a:rPr>
              <a:t>机械能</a:t>
            </a:r>
            <a:endParaRPr sz="2300">
              <a:latin typeface="华文楷体" panose="02010600040101010101" pitchFamily="2" charset="-122"/>
              <a:ea typeface="华文楷体" panose="02010600040101010101" pitchFamily="2" charset="-122"/>
              <a:cs typeface="宋体" panose="02010600030101010101" pitchFamily="2" charset="-122"/>
            </a:endParaRPr>
          </a:p>
        </p:txBody>
      </p:sp>
      <p:grpSp>
        <p:nvGrpSpPr>
          <p:cNvPr id="66" name="group 66"/>
          <p:cNvGrpSpPr/>
          <p:nvPr>
            <p:custDataLst>
              <p:tags r:id="rId15"/>
            </p:custDataLst>
          </p:nvPr>
        </p:nvGrpSpPr>
        <p:grpSpPr>
          <a:xfrm rot="21600000">
            <a:off x="5817552" y="5402262"/>
            <a:ext cx="813028" cy="471271"/>
            <a:chOff x="0" y="0"/>
            <a:chExt cx="813028" cy="471271"/>
          </a:xfrm>
        </p:grpSpPr>
        <p:pic>
          <p:nvPicPr>
            <p:cNvPr id="540" name="picture 540"/>
            <p:cNvPicPr>
              <a:picLocks noChangeAspect="1"/>
            </p:cNvPicPr>
            <p:nvPr>
              <p:custDataLst>
                <p:tags r:id="rId27"/>
              </p:custDataLst>
            </p:nvPr>
          </p:nvPicPr>
          <p:blipFill>
            <a:blip r:embed="rId32"/>
            <a:stretch>
              <a:fillRect/>
            </a:stretch>
          </p:blipFill>
          <p:spPr>
            <a:xfrm rot="21600000">
              <a:off x="0" y="0"/>
              <a:ext cx="813028" cy="471271"/>
            </a:xfrm>
            <a:prstGeom prst="rect">
              <a:avLst/>
            </a:prstGeom>
          </p:spPr>
        </p:pic>
        <p:sp>
          <p:nvSpPr>
            <p:cNvPr id="542" name="textbox 542"/>
            <p:cNvSpPr/>
            <p:nvPr>
              <p:custDataLst>
                <p:tags r:id="rId28"/>
              </p:custDataLst>
            </p:nvPr>
          </p:nvSpPr>
          <p:spPr>
            <a:xfrm>
              <a:off x="-12700" y="-12700"/>
              <a:ext cx="838835" cy="497205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17000"/>
                </a:lnSpc>
              </a:pPr>
              <a:endParaRPr sz="500">
                <a:latin typeface="华文楷体" panose="02010600040101010101" pitchFamily="2" charset="-122"/>
                <a:ea typeface="华文楷体" panose="02010600040101010101" pitchFamily="2" charset="-122"/>
                <a:cs typeface="Arial"/>
              </a:endParaRPr>
            </a:p>
            <a:p>
              <a:pPr marL="157480" algn="l" rtl="0" eaLnBrk="0">
                <a:lnSpc>
                  <a:spcPct val="87000"/>
                </a:lnSpc>
                <a:spcBef>
                  <a:spcPts val="5"/>
                </a:spcBef>
              </a:pPr>
              <a:r>
                <a:rPr sz="2300" b="1" kern="0" spc="-110">
                  <a:solidFill>
                    <a:srgbClr val="000000">
                      <a:alpha val="100000"/>
                    </a:srgbClr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cs typeface="宋体" panose="02010600030101010101" pitchFamily="2" charset="-122"/>
                </a:rPr>
                <a:t>内能</a:t>
              </a:r>
              <a:endParaRPr sz="2300">
                <a:latin typeface="华文楷体" panose="02010600040101010101" pitchFamily="2" charset="-122"/>
                <a:ea typeface="华文楷体" panose="02010600040101010101" pitchFamily="2" charset="-122"/>
                <a:cs typeface="宋体" panose="02010600030101010101" pitchFamily="2" charset="-122"/>
              </a:endParaRPr>
            </a:p>
          </p:txBody>
        </p:sp>
      </p:grpSp>
      <p:grpSp>
        <p:nvGrpSpPr>
          <p:cNvPr id="68" name="group 68"/>
          <p:cNvGrpSpPr/>
          <p:nvPr>
            <p:custDataLst>
              <p:tags r:id="rId16"/>
            </p:custDataLst>
          </p:nvPr>
        </p:nvGrpSpPr>
        <p:grpSpPr>
          <a:xfrm rot="21600000">
            <a:off x="8115655" y="5408295"/>
            <a:ext cx="813027" cy="470852"/>
            <a:chOff x="0" y="0"/>
            <a:chExt cx="813027" cy="470852"/>
          </a:xfrm>
        </p:grpSpPr>
        <p:pic>
          <p:nvPicPr>
            <p:cNvPr id="544" name="picture 544"/>
            <p:cNvPicPr>
              <a:picLocks noChangeAspect="1"/>
            </p:cNvPicPr>
            <p:nvPr>
              <p:custDataLst>
                <p:tags r:id="rId25"/>
              </p:custDataLst>
            </p:nvPr>
          </p:nvPicPr>
          <p:blipFill>
            <a:blip r:embed="rId33"/>
            <a:stretch>
              <a:fillRect/>
            </a:stretch>
          </p:blipFill>
          <p:spPr>
            <a:xfrm rot="21600000">
              <a:off x="0" y="0"/>
              <a:ext cx="813027" cy="470852"/>
            </a:xfrm>
            <a:prstGeom prst="rect">
              <a:avLst/>
            </a:prstGeom>
          </p:spPr>
        </p:pic>
        <p:sp>
          <p:nvSpPr>
            <p:cNvPr id="546" name="textbox 546"/>
            <p:cNvSpPr/>
            <p:nvPr>
              <p:custDataLst>
                <p:tags r:id="rId26"/>
              </p:custDataLst>
            </p:nvPr>
          </p:nvSpPr>
          <p:spPr>
            <a:xfrm>
              <a:off x="-12700" y="-12700"/>
              <a:ext cx="838835" cy="49656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17000"/>
                </a:lnSpc>
              </a:pPr>
              <a:endParaRPr sz="500">
                <a:latin typeface="华文楷体" panose="02010600040101010101" pitchFamily="2" charset="-122"/>
                <a:ea typeface="华文楷体" panose="02010600040101010101" pitchFamily="2" charset="-122"/>
                <a:cs typeface="Arial"/>
              </a:endParaRPr>
            </a:p>
            <a:p>
              <a:pPr marL="157480" algn="l" rtl="0" eaLnBrk="0">
                <a:lnSpc>
                  <a:spcPct val="87000"/>
                </a:lnSpc>
                <a:spcBef>
                  <a:spcPts val="5"/>
                </a:spcBef>
              </a:pPr>
              <a:r>
                <a:rPr sz="2300" b="1" kern="0" spc="-110">
                  <a:solidFill>
                    <a:srgbClr val="000000">
                      <a:alpha val="100000"/>
                    </a:srgbClr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cs typeface="宋体" panose="02010600030101010101" pitchFamily="2" charset="-122"/>
                </a:rPr>
                <a:t>内能</a:t>
              </a:r>
              <a:endParaRPr sz="2300">
                <a:latin typeface="华文楷体" panose="02010600040101010101" pitchFamily="2" charset="-122"/>
                <a:ea typeface="华文楷体" panose="02010600040101010101" pitchFamily="2" charset="-122"/>
                <a:cs typeface="宋体" panose="02010600030101010101" pitchFamily="2" charset="-122"/>
              </a:endParaRPr>
            </a:p>
          </p:txBody>
        </p:sp>
      </p:grpSp>
      <p:sp>
        <p:nvSpPr>
          <p:cNvPr id="548" name="textbox 548"/>
          <p:cNvSpPr/>
          <p:nvPr>
            <p:custDataLst>
              <p:tags r:id="rId17"/>
            </p:custDataLst>
          </p:nvPr>
        </p:nvSpPr>
        <p:spPr>
          <a:xfrm>
            <a:off x="10055999" y="5444286"/>
            <a:ext cx="1236980" cy="33147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9000"/>
              </a:lnSpc>
            </a:pPr>
            <a:endParaRPr sz="100">
              <a:latin typeface="华文楷体" panose="02010600040101010101" pitchFamily="2" charset="-122"/>
              <a:ea typeface="华文楷体" panose="02010600040101010101" pitchFamily="2" charset="-122"/>
              <a:cs typeface="Arial"/>
            </a:endParaRPr>
          </a:p>
          <a:p>
            <a:pPr marL="12700" algn="l" rtl="0" eaLnBrk="0">
              <a:lnSpc>
                <a:spcPct val="87000"/>
              </a:lnSpc>
            </a:pPr>
            <a:r>
              <a:rPr sz="2300" b="1" kern="0" spc="60">
                <a:solidFill>
                  <a:srgbClr val="000000">
                    <a:alpha val="100000"/>
                  </a:srgb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宋体" panose="02010600030101010101" pitchFamily="2" charset="-122"/>
              </a:rPr>
              <a:t>排出废气</a:t>
            </a:r>
            <a:endParaRPr sz="2300">
              <a:latin typeface="华文楷体" panose="02010600040101010101" pitchFamily="2" charset="-122"/>
              <a:ea typeface="华文楷体" panose="0201060004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550" name="textbox 550"/>
          <p:cNvSpPr/>
          <p:nvPr>
            <p:custDataLst>
              <p:tags r:id="rId18"/>
            </p:custDataLst>
          </p:nvPr>
        </p:nvSpPr>
        <p:spPr>
          <a:xfrm>
            <a:off x="8071993" y="6390119"/>
            <a:ext cx="932180" cy="33147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9000"/>
              </a:lnSpc>
            </a:pPr>
            <a:endParaRPr sz="100">
              <a:latin typeface="华文楷体" panose="02010600040101010101" pitchFamily="2" charset="-122"/>
              <a:ea typeface="华文楷体" panose="02010600040101010101" pitchFamily="2" charset="-122"/>
              <a:cs typeface="Arial"/>
            </a:endParaRPr>
          </a:p>
          <a:p>
            <a:pPr algn="r" rtl="0" eaLnBrk="0">
              <a:lnSpc>
                <a:spcPct val="87000"/>
              </a:lnSpc>
            </a:pPr>
            <a:r>
              <a:rPr sz="2300" b="1" kern="0" spc="90">
                <a:solidFill>
                  <a:srgbClr val="000000">
                    <a:alpha val="100000"/>
                  </a:srgb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宋体" panose="02010600030101010101" pitchFamily="2" charset="-122"/>
              </a:rPr>
              <a:t>机械能</a:t>
            </a:r>
            <a:endParaRPr sz="2300">
              <a:latin typeface="华文楷体" panose="02010600040101010101" pitchFamily="2" charset="-122"/>
              <a:ea typeface="华文楷体" panose="0201060004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554" name="picture 554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34"/>
          <a:stretch>
            <a:fillRect/>
          </a:stretch>
        </p:blipFill>
        <p:spPr>
          <a:xfrm rot="21600000">
            <a:off x="6126924" y="5871146"/>
            <a:ext cx="248920" cy="442543"/>
          </a:xfrm>
          <a:prstGeom prst="rect">
            <a:avLst/>
          </a:prstGeom>
        </p:spPr>
      </p:pic>
      <p:sp>
        <p:nvSpPr>
          <p:cNvPr id="17" name="文本框 16"/>
          <p:cNvSpPr txBox="1"/>
          <p:nvPr>
            <p:custDataLst>
              <p:tags r:id="rId20"/>
            </p:custDataLst>
          </p:nvPr>
        </p:nvSpPr>
        <p:spPr>
          <a:xfrm>
            <a:off x="1093470" y="2997200"/>
            <a:ext cx="150050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3200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汽油机</a:t>
            </a:r>
          </a:p>
        </p:txBody>
      </p:sp>
      <p:sp>
        <p:nvSpPr>
          <p:cNvPr id="13" name="下箭头 12"/>
          <p:cNvSpPr/>
          <p:nvPr>
            <p:custDataLst>
              <p:tags r:id="rId21"/>
            </p:custDataLst>
          </p:nvPr>
        </p:nvSpPr>
        <p:spPr>
          <a:xfrm>
            <a:off x="1631315" y="3573145"/>
            <a:ext cx="288290" cy="720090"/>
          </a:xfrm>
          <a:prstGeom prst="down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22"/>
            </p:custDataLst>
          </p:nvPr>
        </p:nvSpPr>
        <p:spPr>
          <a:xfrm>
            <a:off x="1127760" y="4341495"/>
            <a:ext cx="150050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3200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内燃机</a:t>
            </a:r>
          </a:p>
        </p:txBody>
      </p:sp>
      <p:sp>
        <p:nvSpPr>
          <p:cNvPr id="18" name="textbox 530"/>
          <p:cNvSpPr/>
          <p:nvPr>
            <p:custDataLst>
              <p:tags r:id="rId23"/>
            </p:custDataLst>
          </p:nvPr>
        </p:nvSpPr>
        <p:spPr>
          <a:xfrm>
            <a:off x="1093470" y="5733415"/>
            <a:ext cx="2023745" cy="52959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50000"/>
              </a:lnSpc>
            </a:pPr>
            <a:endParaRPr sz="100">
              <a:latin typeface="华文楷体" panose="02010600040101010101" pitchFamily="2" charset="-122"/>
              <a:ea typeface="华文楷体" panose="02010600040101010101" pitchFamily="2" charset="-122"/>
              <a:cs typeface="华文楷体" panose="02010600040101010101" pitchFamily="2" charset="-122"/>
            </a:endParaRPr>
          </a:p>
          <a:p>
            <a:pPr marL="24130" algn="l" rtl="0" eaLnBrk="0">
              <a:lnSpc>
                <a:spcPct val="87000"/>
              </a:lnSpc>
            </a:pPr>
            <a:r>
              <a:rPr lang="zh-CN" sz="2800" b="1" kern="0" spc="-10">
                <a:solidFill>
                  <a:srgbClr val="000000">
                    <a:alpha val="100000"/>
                  </a:srgb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</a:rPr>
              <a:t>汽油机的</a:t>
            </a:r>
          </a:p>
          <a:p>
            <a:pPr marL="24130" algn="l" rtl="0" eaLnBrk="0">
              <a:lnSpc>
                <a:spcPct val="87000"/>
              </a:lnSpc>
            </a:pPr>
            <a:r>
              <a:rPr lang="zh-CN" sz="2800" b="1" kern="0" spc="-10">
                <a:solidFill>
                  <a:srgbClr val="000000">
                    <a:alpha val="100000"/>
                  </a:srgb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</a:rPr>
              <a:t>工作物质：</a:t>
            </a:r>
            <a:endParaRPr lang="zh-CN" sz="2800" b="1" kern="0" spc="50">
              <a:solidFill>
                <a:srgbClr val="000000">
                  <a:alpha val="100000"/>
                </a:srgbClr>
              </a:solidFill>
              <a:latin typeface="华文楷体" panose="02010600040101010101" pitchFamily="2" charset="-122"/>
              <a:ea typeface="华文楷体" panose="02010600040101010101" pitchFamily="2" charset="-122"/>
              <a:cs typeface="华文楷体" panose="02010600040101010101" pitchFamily="2" charset="-122"/>
            </a:endParaRPr>
          </a:p>
        </p:txBody>
      </p:sp>
      <p:sp>
        <p:nvSpPr>
          <p:cNvPr id="16" name="圆角矩形 15"/>
          <p:cNvSpPr/>
          <p:nvPr>
            <p:custDataLst>
              <p:tags r:id="rId24"/>
            </p:custDataLst>
          </p:nvPr>
        </p:nvSpPr>
        <p:spPr>
          <a:xfrm>
            <a:off x="3117850" y="5634990"/>
            <a:ext cx="2095500" cy="91440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1" grpId="0" animBg="1"/>
      <p:bldP spid="12" grpId="0" animBg="1"/>
      <p:bldP spid="530" grpId="0"/>
      <p:bldP spid="536" grpId="0" animBg="1"/>
      <p:bldP spid="538" grpId="0" animBg="1"/>
      <p:bldP spid="548" grpId="0"/>
      <p:bldP spid="550" grpId="0"/>
      <p:bldP spid="13" grpId="0" animBg="1"/>
      <p:bldP spid="14" grpId="0"/>
      <p:bldP spid="18" grpId="0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>
            <p:custDataLst>
              <p:tags r:id="rId1"/>
            </p:custDataLst>
          </p:nvPr>
        </p:nvSpPr>
        <p:spPr>
          <a:xfrm>
            <a:off x="911479" y="1124303"/>
            <a:ext cx="2000278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项目分析</a:t>
            </a:r>
          </a:p>
        </p:txBody>
      </p:sp>
      <p:sp>
        <p:nvSpPr>
          <p:cNvPr id="2" name="菱形 1"/>
          <p:cNvSpPr/>
          <p:nvPr userDrawn="1">
            <p:custDataLst>
              <p:tags r:id="rId2"/>
            </p:custDataLst>
          </p:nvPr>
        </p:nvSpPr>
        <p:spPr>
          <a:xfrm>
            <a:off x="742315" y="1217930"/>
            <a:ext cx="351155" cy="351155"/>
          </a:xfrm>
          <a:prstGeom prst="diamond">
            <a:avLst/>
          </a:prstGeom>
          <a:solidFill>
            <a:srgbClr val="01621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charset="-122"/>
            </a:endParaRPr>
          </a:p>
        </p:txBody>
      </p:sp>
      <p:sp>
        <p:nvSpPr>
          <p:cNvPr id="17" name="文本框 16"/>
          <p:cNvSpPr txBox="1"/>
          <p:nvPr>
            <p:custDataLst>
              <p:tags r:id="rId3"/>
            </p:custDataLst>
          </p:nvPr>
        </p:nvSpPr>
        <p:spPr>
          <a:xfrm>
            <a:off x="374650" y="2744470"/>
            <a:ext cx="150050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3200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蒸汽机</a:t>
            </a:r>
          </a:p>
        </p:txBody>
      </p:sp>
      <p:pic>
        <p:nvPicPr>
          <p:cNvPr id="9" name="玻璃制蒸汽机 38秒.mp4">
            <a:hlinkClick r:id="" action="ppaction://media"/>
          </p:cNvPr>
          <p:cNvPicPr>
            <a:picLocks noChangeAspect="1"/>
          </p:cNvPicPr>
          <p:nvPr>
            <a:videoFile r:link="rId5"/>
            <p:custDataLst>
              <p:tags r:id="rId6"/>
            </p:custDataLst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3"/>
          <a:srcRect l="3001" t="2486" r="2912"/>
          <a:stretch>
            <a:fillRect/>
          </a:stretch>
        </p:blipFill>
        <p:spPr>
          <a:xfrm>
            <a:off x="1991360" y="2564765"/>
            <a:ext cx="4270375" cy="2412365"/>
          </a:xfrm>
          <a:prstGeom prst="rect">
            <a:avLst/>
          </a:prstGeom>
        </p:spPr>
      </p:pic>
      <p:sp>
        <p:nvSpPr>
          <p:cNvPr id="13" name="textbox 530"/>
          <p:cNvSpPr/>
          <p:nvPr>
            <p:custDataLst>
              <p:tags r:id="rId7"/>
            </p:custDataLst>
          </p:nvPr>
        </p:nvSpPr>
        <p:spPr>
          <a:xfrm>
            <a:off x="6429375" y="2132965"/>
            <a:ext cx="5592445" cy="106299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50000"/>
              </a:lnSpc>
            </a:pPr>
            <a:endParaRPr sz="100">
              <a:latin typeface="华文楷体" panose="02010600040101010101" pitchFamily="2" charset="-122"/>
              <a:ea typeface="华文楷体" panose="02010600040101010101" pitchFamily="2" charset="-122"/>
              <a:cs typeface="华文楷体" panose="02010600040101010101" pitchFamily="2" charset="-122"/>
            </a:endParaRPr>
          </a:p>
          <a:p>
            <a:pPr marL="24130" algn="l" rtl="0" eaLnBrk="0">
              <a:lnSpc>
                <a:spcPct val="150000"/>
              </a:lnSpc>
            </a:pPr>
            <a:r>
              <a:rPr lang="zh-CN" sz="2800" b="1" kern="0" spc="-10">
                <a:solidFill>
                  <a:srgbClr val="000000">
                    <a:alpha val="100000"/>
                  </a:srgb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</a:rPr>
              <a:t>工作时，燃料燃烧使水变成水蒸气</a:t>
            </a:r>
          </a:p>
          <a:p>
            <a:pPr marL="24130" algn="l" rtl="0" eaLnBrk="0">
              <a:lnSpc>
                <a:spcPct val="150000"/>
              </a:lnSpc>
            </a:pPr>
            <a:r>
              <a:rPr lang="zh-CN" sz="2800" b="1" kern="0" spc="50">
                <a:solidFill>
                  <a:srgbClr val="000000">
                    <a:alpha val="100000"/>
                  </a:srgb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</a:rPr>
              <a:t>水蒸气推动活塞运动产生动力</a:t>
            </a:r>
          </a:p>
          <a:p>
            <a:pPr marL="24130" algn="l" rtl="0" eaLnBrk="0">
              <a:lnSpc>
                <a:spcPct val="87000"/>
              </a:lnSpc>
            </a:pPr>
            <a:endParaRPr lang="zh-CN" sz="2800" b="1" kern="0" spc="50">
              <a:solidFill>
                <a:srgbClr val="000000">
                  <a:alpha val="100000"/>
                </a:srgbClr>
              </a:solidFill>
              <a:latin typeface="华文楷体" panose="02010600040101010101" pitchFamily="2" charset="-122"/>
              <a:ea typeface="华文楷体" panose="02010600040101010101" pitchFamily="2" charset="-122"/>
              <a:cs typeface="华文楷体" panose="02010600040101010101" pitchFamily="2" charset="-122"/>
            </a:endParaRPr>
          </a:p>
        </p:txBody>
      </p:sp>
      <p:sp>
        <p:nvSpPr>
          <p:cNvPr id="14" name="下箭头 13"/>
          <p:cNvSpPr/>
          <p:nvPr>
            <p:custDataLst>
              <p:tags r:id="rId8"/>
            </p:custDataLst>
          </p:nvPr>
        </p:nvSpPr>
        <p:spPr>
          <a:xfrm>
            <a:off x="911225" y="3429000"/>
            <a:ext cx="288290" cy="720090"/>
          </a:xfrm>
          <a:prstGeom prst="down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文本框 15"/>
          <p:cNvSpPr txBox="1"/>
          <p:nvPr>
            <p:custDataLst>
              <p:tags r:id="rId9"/>
            </p:custDataLst>
          </p:nvPr>
        </p:nvSpPr>
        <p:spPr>
          <a:xfrm>
            <a:off x="407670" y="4364990"/>
            <a:ext cx="150050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3200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外燃机</a:t>
            </a:r>
          </a:p>
        </p:txBody>
      </p:sp>
      <p:sp>
        <p:nvSpPr>
          <p:cNvPr id="18" name="textbox 530"/>
          <p:cNvSpPr/>
          <p:nvPr>
            <p:custDataLst>
              <p:tags r:id="rId10"/>
            </p:custDataLst>
          </p:nvPr>
        </p:nvSpPr>
        <p:spPr>
          <a:xfrm>
            <a:off x="6456045" y="3933190"/>
            <a:ext cx="3385185" cy="52959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50000"/>
              </a:lnSpc>
            </a:pPr>
            <a:endParaRPr sz="100">
              <a:latin typeface="华文楷体" panose="02010600040101010101" pitchFamily="2" charset="-122"/>
              <a:ea typeface="华文楷体" panose="02010600040101010101" pitchFamily="2" charset="-122"/>
              <a:cs typeface="华文楷体" panose="02010600040101010101" pitchFamily="2" charset="-122"/>
            </a:endParaRPr>
          </a:p>
          <a:p>
            <a:pPr marL="24130" algn="l" rtl="0" eaLnBrk="0">
              <a:lnSpc>
                <a:spcPct val="87000"/>
              </a:lnSpc>
            </a:pPr>
            <a:r>
              <a:rPr lang="zh-CN" sz="2800" b="1" kern="0" spc="-10">
                <a:solidFill>
                  <a:srgbClr val="000000">
                    <a:alpha val="100000"/>
                  </a:srgb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</a:rPr>
              <a:t>蒸汽机的工作物质：</a:t>
            </a:r>
            <a:endParaRPr lang="zh-CN" sz="2800" b="1" kern="0" spc="50">
              <a:solidFill>
                <a:srgbClr val="000000">
                  <a:alpha val="100000"/>
                </a:srgbClr>
              </a:solidFill>
              <a:latin typeface="华文楷体" panose="02010600040101010101" pitchFamily="2" charset="-122"/>
              <a:ea typeface="华文楷体" panose="02010600040101010101" pitchFamily="2" charset="-122"/>
              <a:cs typeface="华文楷体" panose="02010600040101010101" pitchFamily="2" charset="-122"/>
            </a:endParaRPr>
          </a:p>
        </p:txBody>
      </p:sp>
      <p:sp>
        <p:nvSpPr>
          <p:cNvPr id="19" name="textbox 530"/>
          <p:cNvSpPr/>
          <p:nvPr>
            <p:custDataLst>
              <p:tags r:id="rId11"/>
            </p:custDataLst>
          </p:nvPr>
        </p:nvSpPr>
        <p:spPr>
          <a:xfrm>
            <a:off x="9624695" y="3933190"/>
            <a:ext cx="1345565" cy="52959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50000"/>
              </a:lnSpc>
            </a:pPr>
            <a:endParaRPr sz="100">
              <a:latin typeface="华文楷体" panose="02010600040101010101" pitchFamily="2" charset="-122"/>
              <a:ea typeface="华文楷体" panose="02010600040101010101" pitchFamily="2" charset="-122"/>
              <a:cs typeface="华文楷体" panose="02010600040101010101" pitchFamily="2" charset="-122"/>
            </a:endParaRPr>
          </a:p>
          <a:p>
            <a:pPr marL="24130" algn="l" rtl="0" eaLnBrk="0">
              <a:lnSpc>
                <a:spcPct val="87000"/>
              </a:lnSpc>
            </a:pPr>
            <a:r>
              <a:rPr lang="zh-CN" sz="2800" b="1" kern="0" spc="-10">
                <a:solidFill>
                  <a:srgbClr val="FF0000">
                    <a:alpha val="100000"/>
                  </a:srgb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</a:rPr>
              <a:t>水蒸气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indefinite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0" mute="1">
                <p:cTn id="2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 nodeType="clickPar">
                      <p:stCondLst>
                        <p:cond delay="0"/>
                        <p:cond evt="onBegin" delay="0">
                          <p:tn val="28"/>
                        </p:cond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3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13" grpId="0"/>
      <p:bldP spid="14" grpId="0" animBg="1"/>
      <p:bldP spid="16" grpId="0"/>
      <p:bldP spid="18" grpId="0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>
            <p:custDataLst>
              <p:tags r:id="rId1"/>
            </p:custDataLst>
          </p:nvPr>
        </p:nvSpPr>
        <p:spPr>
          <a:xfrm>
            <a:off x="911479" y="1124303"/>
            <a:ext cx="2000278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项目分析</a:t>
            </a:r>
          </a:p>
        </p:txBody>
      </p:sp>
      <p:sp>
        <p:nvSpPr>
          <p:cNvPr id="2" name="菱形 1"/>
          <p:cNvSpPr/>
          <p:nvPr userDrawn="1">
            <p:custDataLst>
              <p:tags r:id="rId2"/>
            </p:custDataLst>
          </p:nvPr>
        </p:nvSpPr>
        <p:spPr>
          <a:xfrm>
            <a:off x="742315" y="1217930"/>
            <a:ext cx="351155" cy="351155"/>
          </a:xfrm>
          <a:prstGeom prst="diamond">
            <a:avLst/>
          </a:prstGeom>
          <a:solidFill>
            <a:srgbClr val="01621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1127760" y="1844675"/>
            <a:ext cx="8703945" cy="1383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50000"/>
              </a:lnSpc>
              <a:buClrTx/>
              <a:buSzTx/>
              <a:buNone/>
            </a:pPr>
            <a:r>
              <a:rPr lang="zh-CN" altLang="en-US" sz="2800" b="1" err="1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34" charset="-120"/>
                <a:sym typeface="+mn-ea"/>
              </a:rPr>
              <a:t>要完成热机模型的制作，需要重点考虑以下几个问题：</a:t>
            </a:r>
          </a:p>
          <a:p>
            <a:pPr algn="l">
              <a:lnSpc>
                <a:spcPct val="150000"/>
              </a:lnSpc>
              <a:buClrTx/>
              <a:buSzTx/>
              <a:buNone/>
            </a:pPr>
            <a:endParaRPr lang="zh-CN" altLang="en-US" sz="2800" b="1" err="1">
              <a:solidFill>
                <a:srgbClr val="000000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Times New Roman" panose="02020603050405020304" pitchFamily="34" charset="-120"/>
              <a:sym typeface="+mn-ea"/>
            </a:endParaRPr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1795780" y="2708910"/>
            <a:ext cx="36195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  <a:buClrTx/>
              <a:buSzTx/>
              <a:buNone/>
            </a:pPr>
            <a:r>
              <a:rPr lang="en-US" altLang="zh-CN" sz="2800" b="1" err="1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34" charset="-120"/>
                <a:sym typeface="+mn-ea"/>
              </a:rPr>
              <a:t>1</a:t>
            </a:r>
            <a:r>
              <a:rPr lang="zh-CN" altLang="en-US" sz="2800" b="1" err="1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34" charset="-120"/>
                <a:sym typeface="+mn-ea"/>
              </a:rPr>
              <a:t>、用什么作为热源？</a:t>
            </a:r>
            <a:endParaRPr lang="zh-CN" altLang="en-US" sz="2800" b="1" err="1">
              <a:solidFill>
                <a:srgbClr val="000000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Times New Roman" panose="02020603050405020304" pitchFamily="34" charset="-120"/>
            </a:endParaRPr>
          </a:p>
        </p:txBody>
      </p:sp>
      <p:pic>
        <p:nvPicPr>
          <p:cNvPr id="11" name="图片 10"/>
          <p:cNvPicPr/>
          <p:nvPr>
            <p:custDataLst>
              <p:tags r:id="rId5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2063750" y="3644900"/>
            <a:ext cx="3291205" cy="269049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>
            <p:custDataLst>
              <p:tags r:id="rId1"/>
            </p:custDataLst>
          </p:nvPr>
        </p:nvSpPr>
        <p:spPr>
          <a:xfrm>
            <a:off x="911479" y="1124303"/>
            <a:ext cx="2000278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项目分析</a:t>
            </a:r>
          </a:p>
        </p:txBody>
      </p:sp>
      <p:sp>
        <p:nvSpPr>
          <p:cNvPr id="2" name="菱形 1"/>
          <p:cNvSpPr/>
          <p:nvPr userDrawn="1">
            <p:custDataLst>
              <p:tags r:id="rId2"/>
            </p:custDataLst>
          </p:nvPr>
        </p:nvSpPr>
        <p:spPr>
          <a:xfrm>
            <a:off x="742315" y="1217930"/>
            <a:ext cx="351155" cy="351155"/>
          </a:xfrm>
          <a:prstGeom prst="diamond">
            <a:avLst/>
          </a:prstGeom>
          <a:solidFill>
            <a:srgbClr val="01621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1127760" y="1844675"/>
            <a:ext cx="8703945" cy="1383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50000"/>
              </a:lnSpc>
              <a:buClrTx/>
              <a:buSzTx/>
              <a:buNone/>
            </a:pPr>
            <a:r>
              <a:rPr lang="zh-CN" altLang="en-US" sz="2800" b="1" err="1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34" charset="-120"/>
                <a:sym typeface="+mn-ea"/>
              </a:rPr>
              <a:t>要完成热机模型的制作，需要重点考虑以下几个问题：</a:t>
            </a:r>
          </a:p>
          <a:p>
            <a:pPr algn="l">
              <a:lnSpc>
                <a:spcPct val="150000"/>
              </a:lnSpc>
              <a:buClrTx/>
              <a:buSzTx/>
              <a:buNone/>
            </a:pPr>
            <a:endParaRPr lang="zh-CN" altLang="en-US" sz="2800" b="1" err="1">
              <a:solidFill>
                <a:srgbClr val="000000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Times New Roman" panose="02020603050405020304" pitchFamily="34" charset="-120"/>
              <a:sym typeface="+mn-ea"/>
            </a:endParaRPr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1795780" y="2708910"/>
            <a:ext cx="36195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  <a:buClrTx/>
              <a:buSzTx/>
              <a:buNone/>
            </a:pPr>
            <a:r>
              <a:rPr lang="en-US" altLang="zh-CN" sz="2800" b="1" err="1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34" charset="-120"/>
                <a:sym typeface="+mn-ea"/>
              </a:rPr>
              <a:t>2</a:t>
            </a:r>
            <a:r>
              <a:rPr lang="zh-CN" altLang="en-US" sz="2800" b="1" err="1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34" charset="-120"/>
                <a:sym typeface="+mn-ea"/>
              </a:rPr>
              <a:t>、工作物质是什么？</a:t>
            </a:r>
            <a:endParaRPr lang="zh-CN" altLang="en-US" sz="2800" b="1" err="1">
              <a:solidFill>
                <a:srgbClr val="000000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Times New Roman" panose="02020603050405020304" pitchFamily="34" charset="-120"/>
            </a:endParaRPr>
          </a:p>
        </p:txBody>
      </p:sp>
      <p:sp>
        <p:nvSpPr>
          <p:cNvPr id="18" name="textbox 530"/>
          <p:cNvSpPr/>
          <p:nvPr>
            <p:custDataLst>
              <p:tags r:id="rId5"/>
            </p:custDataLst>
          </p:nvPr>
        </p:nvSpPr>
        <p:spPr>
          <a:xfrm>
            <a:off x="1560195" y="3860800"/>
            <a:ext cx="4017645" cy="52959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50000"/>
              </a:lnSpc>
            </a:pPr>
            <a:endParaRPr sz="100">
              <a:latin typeface="华文楷体" panose="02010600040101010101" pitchFamily="2" charset="-122"/>
              <a:ea typeface="华文楷体" panose="02010600040101010101" pitchFamily="2" charset="-122"/>
              <a:cs typeface="华文楷体" panose="02010600040101010101" pitchFamily="2" charset="-122"/>
            </a:endParaRPr>
          </a:p>
          <a:p>
            <a:pPr marL="24130" algn="l" rtl="0" eaLnBrk="0">
              <a:lnSpc>
                <a:spcPct val="87000"/>
              </a:lnSpc>
            </a:pPr>
            <a:r>
              <a:rPr lang="zh-CN" sz="2800" b="1" kern="0" spc="-10">
                <a:solidFill>
                  <a:srgbClr val="000000">
                    <a:alpha val="100000"/>
                  </a:srgb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</a:rPr>
              <a:t>汽油机的工作物质：</a:t>
            </a:r>
          </a:p>
          <a:p>
            <a:pPr marL="24130" algn="l" rtl="0" eaLnBrk="0">
              <a:lnSpc>
                <a:spcPct val="87000"/>
              </a:lnSpc>
            </a:pPr>
            <a:r>
              <a:rPr sz="2800" b="1" kern="0" spc="70">
                <a:solidFill>
                  <a:srgbClr val="000000">
                    <a:alpha val="100000"/>
                  </a:srgb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+mn-ea"/>
              </a:rPr>
              <a:t>汽油与空气的</a:t>
            </a:r>
            <a:r>
              <a:rPr sz="2800" kern="0" spc="40">
                <a:solidFill>
                  <a:srgbClr val="000000">
                    <a:alpha val="100000"/>
                  </a:srgb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+mn-ea"/>
              </a:rPr>
              <a:t> </a:t>
            </a:r>
            <a:r>
              <a:rPr sz="2800" b="1" kern="0" spc="50">
                <a:solidFill>
                  <a:srgbClr val="000000">
                    <a:alpha val="100000"/>
                  </a:srgb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+mn-ea"/>
              </a:rPr>
              <a:t>混合物</a:t>
            </a:r>
            <a:endParaRPr sz="2800">
              <a:latin typeface="华文楷体" panose="02010600040101010101" pitchFamily="2" charset="-122"/>
              <a:ea typeface="华文楷体" panose="02010600040101010101" pitchFamily="2" charset="-122"/>
              <a:cs typeface="华文楷体" panose="02010600040101010101" pitchFamily="2" charset="-122"/>
            </a:endParaRPr>
          </a:p>
          <a:p>
            <a:pPr marL="24130" algn="l" rtl="0" eaLnBrk="0">
              <a:lnSpc>
                <a:spcPct val="87000"/>
              </a:lnSpc>
            </a:pPr>
            <a:endParaRPr lang="zh-CN" sz="2800" b="1" kern="0" spc="50">
              <a:solidFill>
                <a:srgbClr val="000000">
                  <a:alpha val="100000"/>
                </a:srgbClr>
              </a:solidFill>
              <a:latin typeface="华文楷体" panose="02010600040101010101" pitchFamily="2" charset="-122"/>
              <a:ea typeface="华文楷体" panose="02010600040101010101" pitchFamily="2" charset="-122"/>
              <a:cs typeface="华文楷体" panose="02010600040101010101" pitchFamily="2" charset="-122"/>
            </a:endParaRPr>
          </a:p>
        </p:txBody>
      </p:sp>
      <p:sp>
        <p:nvSpPr>
          <p:cNvPr id="3" name="textbox 530"/>
          <p:cNvSpPr/>
          <p:nvPr>
            <p:custDataLst>
              <p:tags r:id="rId6"/>
            </p:custDataLst>
          </p:nvPr>
        </p:nvSpPr>
        <p:spPr>
          <a:xfrm>
            <a:off x="7104380" y="3860800"/>
            <a:ext cx="4017645" cy="52959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50000"/>
              </a:lnSpc>
            </a:pPr>
            <a:endParaRPr sz="100">
              <a:latin typeface="华文楷体" panose="02010600040101010101" pitchFamily="2" charset="-122"/>
              <a:ea typeface="华文楷体" panose="02010600040101010101" pitchFamily="2" charset="-122"/>
              <a:cs typeface="华文楷体" panose="02010600040101010101" pitchFamily="2" charset="-122"/>
            </a:endParaRPr>
          </a:p>
          <a:p>
            <a:pPr marL="24130" algn="l" rtl="0" eaLnBrk="0">
              <a:lnSpc>
                <a:spcPct val="87000"/>
              </a:lnSpc>
            </a:pPr>
            <a:r>
              <a:rPr lang="zh-CN" sz="2800" b="1" kern="0" spc="-10">
                <a:solidFill>
                  <a:srgbClr val="000000">
                    <a:alpha val="100000"/>
                  </a:srgb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</a:rPr>
              <a:t>蒸汽机的工作物质：</a:t>
            </a:r>
          </a:p>
          <a:p>
            <a:pPr marL="24130" algn="l" rtl="0" eaLnBrk="0">
              <a:lnSpc>
                <a:spcPct val="87000"/>
              </a:lnSpc>
            </a:pPr>
            <a:r>
              <a:rPr lang="zh-CN" sz="2800" b="1" kern="0" spc="70">
                <a:solidFill>
                  <a:srgbClr val="000000">
                    <a:alpha val="100000"/>
                  </a:srgb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+mn-ea"/>
              </a:rPr>
              <a:t>水蒸气</a:t>
            </a:r>
            <a:endParaRPr lang="zh-CN" sz="2800" b="1" kern="0" spc="50">
              <a:solidFill>
                <a:srgbClr val="000000">
                  <a:alpha val="100000"/>
                </a:srgbClr>
              </a:solidFill>
              <a:latin typeface="华文楷体" panose="02010600040101010101" pitchFamily="2" charset="-122"/>
              <a:ea typeface="华文楷体" panose="02010600040101010101" pitchFamily="2" charset="-122"/>
              <a:cs typeface="华文楷体" panose="02010600040101010101" pitchFamily="2" charset="-122"/>
            </a:endParaRPr>
          </a:p>
        </p:txBody>
      </p:sp>
      <p:sp>
        <p:nvSpPr>
          <p:cNvPr id="5" name="圆角矩形 4"/>
          <p:cNvSpPr/>
          <p:nvPr>
            <p:custDataLst>
              <p:tags r:id="rId7"/>
            </p:custDataLst>
          </p:nvPr>
        </p:nvSpPr>
        <p:spPr>
          <a:xfrm>
            <a:off x="6652260" y="3491865"/>
            <a:ext cx="4053205" cy="1678940"/>
          </a:xfrm>
          <a:prstGeom prst="round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3" grpId="0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>
            <p:custDataLst>
              <p:tags r:id="rId1"/>
            </p:custDataLst>
          </p:nvPr>
        </p:nvSpPr>
        <p:spPr>
          <a:xfrm>
            <a:off x="911479" y="1124303"/>
            <a:ext cx="2000278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项目分析</a:t>
            </a:r>
          </a:p>
        </p:txBody>
      </p:sp>
      <p:sp>
        <p:nvSpPr>
          <p:cNvPr id="2" name="菱形 1"/>
          <p:cNvSpPr/>
          <p:nvPr userDrawn="1">
            <p:custDataLst>
              <p:tags r:id="rId2"/>
            </p:custDataLst>
          </p:nvPr>
        </p:nvSpPr>
        <p:spPr>
          <a:xfrm>
            <a:off x="742315" y="1217930"/>
            <a:ext cx="351155" cy="351155"/>
          </a:xfrm>
          <a:prstGeom prst="diamond">
            <a:avLst/>
          </a:prstGeom>
          <a:solidFill>
            <a:srgbClr val="01621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1127760" y="1844675"/>
            <a:ext cx="8703945" cy="1383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50000"/>
              </a:lnSpc>
              <a:buClrTx/>
              <a:buSzTx/>
              <a:buNone/>
            </a:pPr>
            <a:r>
              <a:rPr lang="zh-CN" altLang="en-US" sz="2800" b="1" err="1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34" charset="-120"/>
                <a:sym typeface="+mn-ea"/>
              </a:rPr>
              <a:t>要完成热机模型的制作，需要重点考虑以下几个问题：</a:t>
            </a:r>
          </a:p>
          <a:p>
            <a:pPr algn="l">
              <a:lnSpc>
                <a:spcPct val="150000"/>
              </a:lnSpc>
              <a:buClrTx/>
              <a:buSzTx/>
              <a:buNone/>
            </a:pPr>
            <a:endParaRPr lang="zh-CN" altLang="en-US" sz="2800" b="1" err="1">
              <a:solidFill>
                <a:srgbClr val="000000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Times New Roman" panose="02020603050405020304" pitchFamily="34" charset="-120"/>
              <a:sym typeface="+mn-ea"/>
            </a:endParaRPr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1795780" y="2708910"/>
            <a:ext cx="529780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  <a:buClrTx/>
              <a:buSzTx/>
              <a:buNone/>
            </a:pPr>
            <a:r>
              <a:rPr lang="en-US" altLang="zh-CN" sz="2800" b="1" err="1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34" charset="-120"/>
                <a:sym typeface="+mn-ea"/>
              </a:rPr>
              <a:t>3</a:t>
            </a:r>
            <a:r>
              <a:rPr lang="zh-CN" altLang="en-US" sz="2800" b="1" err="1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34" charset="-120"/>
                <a:sym typeface="+mn-ea"/>
              </a:rPr>
              <a:t>、如何将内能转化为机械能？</a:t>
            </a:r>
            <a:endParaRPr lang="zh-CN" altLang="en-US" sz="2800" b="1" err="1">
              <a:solidFill>
                <a:srgbClr val="000000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Times New Roman" panose="02020603050405020304" pitchFamily="34" charset="-120"/>
            </a:endParaRPr>
          </a:p>
        </p:txBody>
      </p:sp>
      <p:pic>
        <p:nvPicPr>
          <p:cNvPr id="9" name="玻璃制蒸汽机 38秒.mp4">
            <a:hlinkClick r:id="" action="ppaction://media"/>
          </p:cNvPr>
          <p:cNvPicPr>
            <a:picLocks noChangeAspect="1"/>
          </p:cNvPicPr>
          <p:nvPr>
            <a:videoFile r:link="rId6"/>
            <p:custDataLst>
              <p:tags r:id="rId7"/>
            </p:custDataLst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rcRect l="3001" t="2486" r="2912"/>
          <a:stretch>
            <a:fillRect/>
          </a:stretch>
        </p:blipFill>
        <p:spPr>
          <a:xfrm>
            <a:off x="6600190" y="3716655"/>
            <a:ext cx="4270375" cy="2412365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23530" y="3446212"/>
            <a:ext cx="2401130" cy="286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ysClr val="windowText" lastClr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0" dur="indefinite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0" mute="1">
                <p:cTn id="11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 nodeType="clickPar">
                      <p:stCondLst>
                        <p:cond delay="0"/>
                        <p:cond evt="onBegin" delay="0">
                          <p:tn val="12"/>
                        </p:cond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>
            <p:custDataLst>
              <p:tags r:id="rId1"/>
            </p:custDataLst>
          </p:nvPr>
        </p:nvSpPr>
        <p:spPr>
          <a:xfrm>
            <a:off x="911479" y="1124303"/>
            <a:ext cx="2000278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项目实施</a:t>
            </a:r>
          </a:p>
        </p:txBody>
      </p:sp>
      <p:sp>
        <p:nvSpPr>
          <p:cNvPr id="2" name="菱形 1"/>
          <p:cNvSpPr/>
          <p:nvPr userDrawn="1">
            <p:custDataLst>
              <p:tags r:id="rId2"/>
            </p:custDataLst>
          </p:nvPr>
        </p:nvSpPr>
        <p:spPr>
          <a:xfrm>
            <a:off x="742315" y="1217930"/>
            <a:ext cx="351155" cy="351155"/>
          </a:xfrm>
          <a:prstGeom prst="diamond">
            <a:avLst/>
          </a:prstGeom>
          <a:solidFill>
            <a:srgbClr val="01621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/>
          <a:srcRect t="45796" r="33584" b="17454"/>
          <a:stretch>
            <a:fillRect/>
          </a:stretch>
        </p:blipFill>
        <p:spPr>
          <a:xfrm>
            <a:off x="263525" y="1844675"/>
            <a:ext cx="3815715" cy="3300730"/>
          </a:xfrm>
          <a:prstGeom prst="rect">
            <a:avLst/>
          </a:prstGeom>
        </p:spPr>
      </p:pic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4439920" y="764540"/>
            <a:ext cx="7467600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  <a:buClrTx/>
              <a:buSzTx/>
              <a:buNone/>
            </a:pPr>
            <a:r>
              <a:rPr lang="zh-CN" sz="2800" b="1" err="1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34" charset="-120"/>
                <a:sym typeface="+mn-ea"/>
              </a:rPr>
              <a:t>材料准备：空易拉罐、去掉笔芯和尾塞的中性笔、小风扇、酒精灯、支架</a:t>
            </a:r>
            <a:endParaRPr lang="zh-CN" sz="2800" b="1" err="1">
              <a:solidFill>
                <a:srgbClr val="000000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Times New Roman" panose="02020603050405020304" pitchFamily="34" charset="-120"/>
            </a:endParaRPr>
          </a:p>
        </p:txBody>
      </p:sp>
      <p:pic>
        <p:nvPicPr>
          <p:cNvPr id="4" name="图片 3"/>
          <p:cNvPicPr/>
          <p:nvPr>
            <p:custDataLst>
              <p:tags r:id="rId5"/>
            </p:custDataLst>
          </p:nvPr>
        </p:nvPicPr>
        <p:blipFill>
          <a:blip r:embed="rId12"/>
          <a:srcRect l="42502" t="19176" r="14081" b="32528"/>
          <a:stretch>
            <a:fillRect/>
          </a:stretch>
        </p:blipFill>
        <p:spPr>
          <a:xfrm>
            <a:off x="4728210" y="2276475"/>
            <a:ext cx="1586865" cy="2101850"/>
          </a:xfrm>
          <a:prstGeom prst="rect">
            <a:avLst/>
          </a:prstGeom>
        </p:spPr>
      </p:pic>
      <p:pic>
        <p:nvPicPr>
          <p:cNvPr id="5" name="图片 4"/>
          <p:cNvPicPr/>
          <p:nvPr>
            <p:custDataLst>
              <p:tags r:id="rId6"/>
            </p:custDataLst>
          </p:nvPr>
        </p:nvPicPr>
        <p:blipFill>
          <a:blip r:embed="rId13"/>
          <a:srcRect t="13310" r="7310" b="9580"/>
          <a:stretch>
            <a:fillRect/>
          </a:stretch>
        </p:blipFill>
        <p:spPr>
          <a:xfrm>
            <a:off x="6816090" y="2230120"/>
            <a:ext cx="2103755" cy="2148205"/>
          </a:xfrm>
          <a:prstGeom prst="rect">
            <a:avLst/>
          </a:prstGeom>
        </p:spPr>
      </p:pic>
      <p:pic>
        <p:nvPicPr>
          <p:cNvPr id="8" name="图片 7"/>
          <p:cNvPicPr/>
          <p:nvPr>
            <p:custDataLst>
              <p:tags r:id="rId7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9480550" y="2132965"/>
            <a:ext cx="2664460" cy="2284095"/>
          </a:xfrm>
          <a:prstGeom prst="rect">
            <a:avLst/>
          </a:prstGeom>
        </p:spPr>
      </p:pic>
      <p:pic>
        <p:nvPicPr>
          <p:cNvPr id="11" name="图片 10"/>
          <p:cNvPicPr/>
          <p:nvPr>
            <p:custDataLst>
              <p:tags r:id="rId8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4655820" y="4941570"/>
            <a:ext cx="1816735" cy="1477010"/>
          </a:xfrm>
          <a:prstGeom prst="rect">
            <a:avLst/>
          </a:prstGeom>
        </p:spPr>
      </p:pic>
      <p:pic>
        <p:nvPicPr>
          <p:cNvPr id="9" name="图片 8"/>
          <p:cNvPicPr/>
          <p:nvPr>
            <p:custDataLst>
              <p:tags r:id="rId9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6888480" y="4725035"/>
            <a:ext cx="2092960" cy="189357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zdjZjE0YjU1ZDI3OGZkOTE5NTFiYWIzZGVjZDc5ZGU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89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94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95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96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97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98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99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00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01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03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0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90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05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06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08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09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10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11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12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13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16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1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9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15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18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19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20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21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22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23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25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26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27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93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28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29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30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32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33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34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35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36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38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39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94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40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41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42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52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53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54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55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56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57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59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95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60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62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65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66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67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70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71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72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73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74"/>
  <p:tag name="KSO_WM_DIAGRAM_VIRTUALLY_FRAME" val="{&quot;height&quot;:244.2125984251969,&quot;left&quot;:167.1703937007874,&quot;top&quot;:186.87748031496062,&quot;width&quot;:639.7933070866142}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96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75"/>
  <p:tag name="KSO_WM_DIAGRAM_VIRTUALLY_FRAME" val="{&quot;height&quot;:244.2125984251969,&quot;left&quot;:167.1703937007874,&quot;top&quot;:186.87748031496062,&quot;width&quot;:639.7933070866142}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68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69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63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64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77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78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79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81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8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97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77"/>
  <p:tag name="KSO_WM_DIAGRAM_VIRTUALLY_FRAME" val="{&quot;height&quot;:343.9393700787401,&quot;left&quot;:141.2159842519685,&quot;top&quot;:99.30299212598425,&quot;width&quot;:671.56031496063}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78"/>
  <p:tag name="KSO_WM_DIAGRAM_VIRTUALLY_FRAME" val="{&quot;height&quot;:343.9393700787401,&quot;left&quot;:141.2159842519685,&quot;top&quot;:99.30299212598425,&quot;width&quot;:671.56031496063}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79"/>
  <p:tag name="KSO_WM_DIAGRAM_VIRTUALLY_FRAME" val="{&quot;height&quot;:343.9393700787401,&quot;left&quot;:141.2159842519685,&quot;top&quot;:99.30299212598425,&quot;width&quot;:671.56031496063}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80"/>
  <p:tag name="KSO_WM_DIAGRAM_VIRTUALLY_FRAME" val="{&quot;height&quot;:343.9393700787401,&quot;left&quot;:141.2159842519685,&quot;top&quot;:99.30299212598425,&quot;width&quot;:671.56031496063}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81"/>
  <p:tag name="KSO_WM_DIAGRAM_VIRTUALLY_FRAME" val="{&quot;height&quot;:343.9393700787401,&quot;left&quot;:141.2159842519685,&quot;top&quot;:99.30299212598425,&quot;width&quot;:671.56031496063}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82"/>
  <p:tag name="KSO_WM_DIAGRAM_VIRTUALLY_FRAME" val="{&quot;height&quot;:343.9393700787401,&quot;left&quot;:141.2159842519685,&quot;top&quot;:99.30299212598425,&quot;width&quot;:671.56031496063}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84"/>
  <p:tag name="KSO_WM_DIAGRAM_VIRTUALLY_FRAME" val="{&quot;height&quot;:343.9393700787401,&quot;left&quot;:141.2159842519685,&quot;top&quot;:99.30299212598425,&quot;width&quot;:671.56031496063}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85"/>
  <p:tag name="KSO_WM_DIAGRAM_VIRTUALLY_FRAME" val="{&quot;height&quot;:343.9393700787401,&quot;left&quot;:141.2159842519685,&quot;top&quot;:99.30299212598425,&quot;width&quot;:671.56031496063}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83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84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99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85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86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87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90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93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94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95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96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97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98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00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99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00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91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92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88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89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02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03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04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0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6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01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06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07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08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09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0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2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3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4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5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6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02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8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9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20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21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22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23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24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26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27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28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03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29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30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31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33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34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35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36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37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38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39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05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0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1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3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4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6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7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8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9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50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5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06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52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54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55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56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58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59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60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61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63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64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07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65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66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67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69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70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71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72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73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8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75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08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76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77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78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79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81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82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83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84"/>
  <p:tag name="KSO_WM_DIAGRAM_VIRTUALLY_FRAME" val="{&quot;height&quot;:186.63503937007872,&quot;left&quot;:118.00314960629919,&quot;top&quot;:121.5,&quot;width&quot;:816.4992125984252}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85"/>
  <p:tag name="KSO_WM_DIAGRAM_VIRTUALLY_FRAME" val="{&quot;height&quot;:186.63503937007872,&quot;left&quot;:118.00314960629919,&quot;top&quot;:121.5,&quot;width&quot;:816.4992125984252}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86"/>
  <p:tag name="KSO_WM_DIAGRAM_VIRTUALLY_FRAME" val="{&quot;height&quot;:186.63503937007872,&quot;left&quot;:118.00314960629919,&quot;top&quot;:121.5,&quot;width&quot;:816.4992125984252}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09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87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88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89"/>
  <p:tag name="KSO_WM_DIAGRAM_VIRTUALLY_FRAME" val="{&quot;height&quot;:186.63503937007872,&quot;left&quot;:118.00314960629919,&quot;top&quot;:121.5,&quot;width&quot;:816.4992125984252}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0"/>
  <p:tag name="KSO_WM_DIAGRAM_VIRTUALLY_FRAME" val="{&quot;height&quot;:186.63503937007872,&quot;left&quot;:118.00314960629919,&quot;top&quot;:121.5,&quot;width&quot;:816.4992125984252}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1"/>
  <p:tag name="KSO_WM_DIAGRAM_VIRTUALLY_FRAME" val="{&quot;height&quot;:186.63503937007872,&quot;left&quot;:118.00314960629919,&quot;top&quot;:121.5,&quot;width&quot;:816.4992125984252}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2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4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5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6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7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10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1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6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1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14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15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16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17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18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19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2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22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2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6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24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26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27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28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29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30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3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34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32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3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6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36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37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38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39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40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4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43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44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45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4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6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47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48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50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5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52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53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54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56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57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5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6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59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60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44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45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46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4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48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49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50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6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87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70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71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72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73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75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76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77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78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79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8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88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82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83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84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85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87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88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89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90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91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92"/>
</p:tagLst>
</file>

<file path=ppt/theme/theme1.xml><?xml version="1.0" encoding="utf-8"?>
<a:theme xmlns:a="http://schemas.openxmlformats.org/drawingml/2006/main" name="mykonglong.taobao.com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Arial"/>
      </a:majorFont>
      <a:minorFont>
        <a:latin typeface="Arial"/>
        <a:ea typeface="宋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mykonglong.taobao.com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Arial"/>
      </a:majorFont>
      <a:minorFont>
        <a:latin typeface="Arial"/>
        <a:ea typeface="宋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Cambria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528</Words>
  <Application>Microsoft Office PowerPoint</Application>
  <PresentationFormat>宽屏</PresentationFormat>
  <Paragraphs>100</Paragraphs>
  <Slides>18</Slides>
  <Notes>0</Notes>
  <HiddenSlides>0</HiddenSlides>
  <MMClips>2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18</vt:i4>
      </vt:variant>
    </vt:vector>
  </HeadingPairs>
  <TitlesOfParts>
    <vt:vector size="27" baseType="lpstr">
      <vt:lpstr>黑体</vt:lpstr>
      <vt:lpstr>华文楷体</vt:lpstr>
      <vt:lpstr>隶书</vt:lpstr>
      <vt:lpstr>宋体</vt:lpstr>
      <vt:lpstr>微软雅黑</vt:lpstr>
      <vt:lpstr>Arial</vt:lpstr>
      <vt:lpstr>Times New Roman</vt:lpstr>
      <vt:lpstr>mykonglong.taobao.com</vt:lpstr>
      <vt:lpstr>1_mykonglong.taobao.com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cp:lastPrinted>2025-07-25T17:10:56Z</cp:lastPrinted>
  <dcterms:created xsi:type="dcterms:W3CDTF">2025-07-25T17:10:56Z</dcterms:created>
  <dcterms:modified xsi:type="dcterms:W3CDTF">2025-07-26T01:30:16Z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