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tags/tag17.xml" ContentType="application/vnd.openxmlformats-officedocument.presentationml.tags+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70323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tags" Target="../tags/tag3.xml"/><Relationship Id="rId7" Type="http://schemas.openxmlformats.org/officeDocument/2006/relationships/slide" Target="slide19.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slide" Target="slide3.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8" Type="http://schemas.openxmlformats.org/officeDocument/2006/relationships/image" Target="NULL" TargetMode="External"/><Relationship Id="rId3" Type="http://schemas.openxmlformats.org/officeDocument/2006/relationships/slideLayout" Target="../slideLayouts/slideLayout7.xml"/><Relationship Id="rId7" Type="http://schemas.openxmlformats.org/officeDocument/2006/relationships/image" Target="../media/image10.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9.png"/><Relationship Id="rId5" Type="http://schemas.openxmlformats.org/officeDocument/2006/relationships/image" Target="../media/image2.tiff"/><Relationship Id="rId10" Type="http://schemas.openxmlformats.org/officeDocument/2006/relationships/slide" Target="slide2.xml"/><Relationship Id="rId4" Type="http://schemas.openxmlformats.org/officeDocument/2006/relationships/notesSlide" Target="../notesSlides/notesSlide8.xml"/><Relationship Id="rId9"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slide" Target="slide2.xml"/><Relationship Id="rId4"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4.xml"/><Relationship Id="rId5" Type="http://schemas.openxmlformats.org/officeDocument/2006/relationships/image" Target="../media/image12.png"/><Relationship Id="rId4" Type="http://schemas.openxmlformats.org/officeDocument/2006/relationships/image" Target="../media/image4.tif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16.png"/><Relationship Id="rId5" Type="http://schemas.openxmlformats.org/officeDocument/2006/relationships/image" Target="../media/image15.tiff"/><Relationship Id="rId4" Type="http://schemas.openxmlformats.org/officeDocument/2006/relationships/image" Target="../media/image14.tiff"/></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6.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5.tiff"/><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5.tiff"/><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4.tiff"/><Relationship Id="rId5" Type="http://schemas.openxmlformats.org/officeDocument/2006/relationships/image" Target="../media/image3.tiff"/><Relationship Id="rId4" Type="http://schemas.openxmlformats.org/officeDocument/2006/relationships/image" Target="../media/image2.tiff"/></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image" Target="../media/image3.tiff"/><Relationship Id="rId1" Type="http://schemas.openxmlformats.org/officeDocument/2006/relationships/slideLayout" Target="../slideLayouts/slideLayout7.xml"/><Relationship Id="rId5" Type="http://schemas.openxmlformats.org/officeDocument/2006/relationships/image" Target="NULL" TargetMode="External"/><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slide" Target="slide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slide" Target="slide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slide" Target="slide2.xml"/><Relationship Id="rId4" Type="http://schemas.openxmlformats.org/officeDocument/2006/relationships/image" Target="../media/image2.tif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lstStyle/>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p>
        </p:txBody>
      </p:sp>
      <p:grpSp>
        <p:nvGrpSpPr>
          <p:cNvPr id="17412" name="组合 3"/>
          <p:cNvGrpSpPr/>
          <p:nvPr/>
        </p:nvGrpSpPr>
        <p:grpSpPr>
          <a:xfrm>
            <a:off x="2659380" y="3205480"/>
            <a:ext cx="6338887" cy="822325"/>
            <a:chOff x="3671" y="4200"/>
            <a:chExt cx="9982" cy="1296"/>
          </a:xfrm>
        </p:grpSpPr>
        <p:sp>
          <p:nvSpPr>
            <p:cNvPr id="17413" name="文本框 104">
              <a:hlinkClick r:id="rId5" action="ppaction://hlinksldjump"/>
            </p:cNvPr>
            <p:cNvSpPr txBox="1"/>
            <p:nvPr>
              <p:custDataLst>
                <p:tags r:id="rId3"/>
              </p:custDataLst>
            </p:nvPr>
          </p:nvSpPr>
          <p:spPr>
            <a:xfrm>
              <a:off x="6076" y="4218"/>
              <a:ext cx="7577" cy="1278"/>
            </a:xfrm>
            <a:prstGeom prst="rect">
              <a:avLst/>
            </a:prstGeom>
            <a:noFill/>
            <a:ln w="9525">
              <a:noFill/>
            </a:ln>
          </p:spPr>
          <p:txBody>
            <a:bodyPr anchor="t"/>
            <a:lstStyle/>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6"/>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lstStyle/>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p>
            </p:txBody>
          </p:sp>
        </p:grpSp>
      </p:grpSp>
      <p:grpSp>
        <p:nvGrpSpPr>
          <p:cNvPr id="17417" name="组合 11"/>
          <p:cNvGrpSpPr/>
          <p:nvPr/>
        </p:nvGrpSpPr>
        <p:grpSpPr>
          <a:xfrm>
            <a:off x="2659380" y="4953635"/>
            <a:ext cx="6882527" cy="751205"/>
            <a:chOff x="3529" y="5686"/>
            <a:chExt cx="10838" cy="1183"/>
          </a:xfrm>
        </p:grpSpPr>
        <p:sp>
          <p:nvSpPr>
            <p:cNvPr id="17418" name="文本框 108">
              <a:hlinkClick r:id="rId7" action="ppaction://hlinksldjump"/>
            </p:cNvPr>
            <p:cNvSpPr txBox="1"/>
            <p:nvPr>
              <p:custDataLst>
                <p:tags r:id="rId2"/>
              </p:custDataLst>
            </p:nvPr>
          </p:nvSpPr>
          <p:spPr>
            <a:xfrm>
              <a:off x="5902" y="5686"/>
              <a:ext cx="8465" cy="957"/>
            </a:xfrm>
            <a:prstGeom prst="rect">
              <a:avLst/>
            </a:prstGeom>
            <a:noFill/>
            <a:ln w="9525">
              <a:noFill/>
            </a:ln>
          </p:spPr>
          <p:txBody>
            <a:bodyPr anchor="t"/>
            <a:lstStyle/>
            <a:p>
              <a:pPr algn="l">
                <a:lnSpc>
                  <a:spcPct val="120000"/>
                </a:lnSpc>
                <a:buSzPct val="100000"/>
              </a:pPr>
              <a:r>
                <a:rPr 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河南</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年真题、备用卷精讲练</a:t>
              </a: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6"/>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lstStyle/>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p>
            </p:txBody>
          </p:sp>
        </p:grpSp>
      </p:grpSp>
      <p:sp>
        <p:nvSpPr>
          <p:cNvPr id="12" name="矩形 11">
            <a:hlinkClick r:id="rId5" action="ppaction://hlinksldjump"/>
          </p:cNvPr>
          <p:cNvSpPr/>
          <p:nvPr/>
        </p:nvSpPr>
        <p:spPr>
          <a:xfrm>
            <a:off x="3288665" y="4157980"/>
            <a:ext cx="245364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p>
        </p:txBody>
      </p:sp>
      <p:sp>
        <p:nvSpPr>
          <p:cNvPr id="13" name="矩形 12">
            <a:hlinkClick r:id="rId8" action="ppaction://hlinksldjump"/>
          </p:cNvPr>
          <p:cNvSpPr/>
          <p:nvPr/>
        </p:nvSpPr>
        <p:spPr>
          <a:xfrm>
            <a:off x="6142355" y="4141470"/>
            <a:ext cx="303403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教材图片分点练</a:t>
            </a:r>
          </a:p>
        </p:txBody>
      </p:sp>
      <p:sp>
        <p:nvSpPr>
          <p:cNvPr id="104" name="矩形 103"/>
          <p:cNvSpPr/>
          <p:nvPr/>
        </p:nvSpPr>
        <p:spPr>
          <a:xfrm>
            <a:off x="2365772" y="1067555"/>
            <a:ext cx="7176135" cy="1246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17</a:t>
            </a:r>
            <a:r>
              <a:rPr kumimoji="0" lang="zh-CN" altLang="en-US" sz="6000" b="1" i="0" u="none" strike="noStrike" kern="1200" cap="none" spc="0" normalizeH="0" baseline="0" noProof="1"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  电与磁</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16280" y="657860"/>
            <a:ext cx="10744835" cy="4225925"/>
          </a:xfrm>
          <a:prstGeom prst="rect">
            <a:avLst/>
          </a:prstGeom>
          <a:noFill/>
          <a:ln w="9525">
            <a:noFill/>
          </a:ln>
        </p:spPr>
        <p:txBody>
          <a:bodyPr wrap="square">
            <a:spAutoFit/>
          </a:bodyPr>
          <a:lstStyle/>
          <a:p>
            <a:pPr>
              <a:lnSpc>
                <a:spcPct val="140000"/>
              </a:lnSpc>
            </a:pPr>
            <a:r>
              <a:rPr lang="en-US" sz="2400">
                <a:latin typeface="Times New Roman" panose="02020603050405020304" pitchFamily="18" charset="0"/>
                <a:ea typeface="黑体" panose="02010609060101010101" pitchFamily="49" charset="-122"/>
              </a:rPr>
              <a:t>2. </a:t>
            </a:r>
            <a:r>
              <a:rPr lang="zh-CN" sz="2400">
                <a:ea typeface="黑体" panose="02010609060101010101" pitchFamily="49" charset="-122"/>
              </a:rPr>
              <a:t>电磁继电器</a:t>
            </a:r>
            <a:r>
              <a:rPr lang="en-US" sz="2400">
                <a:latin typeface="Times New Roman" panose="02020603050405020304" pitchFamily="18" charset="0"/>
                <a:cs typeface="仿宋_GB2312" charset="0"/>
              </a:rPr>
              <a:t>(2019.14)</a:t>
            </a:r>
            <a:endParaRPr lang="en-US" sz="2400">
              <a:latin typeface="Times New Roman" panose="02020603050405020304" pitchFamily="18" charset="0"/>
              <a:ea typeface="黑体" panose="02010609060101010101" pitchFamily="49" charset="-122"/>
            </a:endParaRPr>
          </a:p>
          <a:p>
            <a:pPr>
              <a:lnSpc>
                <a:spcPct val="140000"/>
              </a:lnSpc>
            </a:pP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实质：</a:t>
            </a:r>
            <a:r>
              <a:rPr lang="zh-CN" sz="2400">
                <a:ea typeface="宋体" panose="02010600030101010101" pitchFamily="2" charset="-122"/>
              </a:rPr>
              <a:t>利用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来控制工作电路的一种开关．</a:t>
            </a:r>
            <a:endParaRPr lang="en-US" sz="2400">
              <a:latin typeface="Times New Roman" panose="02020603050405020304" pitchFamily="18" charset="0"/>
              <a:ea typeface="黑体" panose="02010609060101010101" pitchFamily="49" charset="-122"/>
            </a:endParaRPr>
          </a:p>
          <a:p>
            <a:pPr>
              <a:lnSpc>
                <a:spcPct val="140000"/>
              </a:lnSpc>
            </a:pP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特点：</a:t>
            </a:r>
            <a:r>
              <a:rPr lang="zh-CN" sz="2400">
                <a:ea typeface="宋体" panose="02010600030101010101" pitchFamily="2" charset="-122"/>
              </a:rPr>
              <a:t>利用低电压、弱电流电路控制高电压、强电流电路</a:t>
            </a:r>
            <a:r>
              <a:rPr lang="zh-CN" sz="2400">
                <a:latin typeface="Times New Roman" panose="02020603050405020304" pitchFamily="18" charset="0"/>
                <a:ea typeface="宋体" panose="02010600030101010101" pitchFamily="2" charset="-122"/>
              </a:rPr>
              <a:t>的通断．</a:t>
            </a:r>
            <a:endParaRPr lang="en-US" sz="2400">
              <a:latin typeface="Times New Roman" panose="02020603050405020304" pitchFamily="18" charset="0"/>
              <a:ea typeface="黑体" panose="02010609060101010101" pitchFamily="49" charset="-122"/>
            </a:endParaRPr>
          </a:p>
          <a:p>
            <a:pPr>
              <a:lnSpc>
                <a:spcPct val="140000"/>
              </a:lnSpc>
            </a:pP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工作原理：</a:t>
            </a:r>
            <a:r>
              <a:rPr lang="zh-CN" sz="2400">
                <a:ea typeface="宋体" panose="02010600030101010101" pitchFamily="2" charset="-122"/>
              </a:rPr>
              <a:t>如图所示为一种温度自动报警装置，当温度升高到某一温度值时，电路中的电阻变小，电流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，电磁铁磁性</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，吸引衔铁向靠近电磁铁的方向运动，从而带动动触点与静触点</a:t>
            </a:r>
            <a:r>
              <a:rPr lang="en-US" sz="2400">
                <a:latin typeface="Times New Roman" panose="02020603050405020304" pitchFamily="18" charset="0"/>
                <a:ea typeface="宋体" panose="02010600030101010101" pitchFamily="2" charset="-122"/>
              </a:rPr>
              <a:t>1 ________</a:t>
            </a:r>
            <a:r>
              <a:rPr lang="zh-CN" sz="2400">
                <a:ea typeface="宋体" panose="02010600030101010101" pitchFamily="2" charset="-122"/>
              </a:rPr>
              <a:t>，电灯所在电路</a:t>
            </a:r>
            <a:r>
              <a:rPr lang="zh-CN" sz="2400">
                <a:latin typeface="Times New Roman" panose="02020603050405020304" pitchFamily="18" charset="0"/>
                <a:ea typeface="宋体" panose="02010600030101010101" pitchFamily="2" charset="-122"/>
              </a:rPr>
              <a:t>断开，电灯熄灭，动触点与静触点</a:t>
            </a:r>
            <a:r>
              <a:rPr lang="en-US" sz="2400">
                <a:latin typeface="Times New Roman" panose="02020603050405020304" pitchFamily="18" charset="0"/>
                <a:ea typeface="宋体" panose="02010600030101010101" pitchFamily="2" charset="-122"/>
              </a:rPr>
              <a:t>2 ________</a:t>
            </a:r>
            <a:r>
              <a:rPr lang="zh-CN" sz="2400">
                <a:ea typeface="宋体" panose="02010600030101010101" pitchFamily="2" charset="-122"/>
              </a:rPr>
              <a:t>，电铃所在电路接通，电铃响，即发出报警声．</a:t>
            </a:r>
            <a:endParaRPr lang="zh-CN" altLang="en-US" sz="2400"/>
          </a:p>
        </p:txBody>
      </p:sp>
      <p:pic>
        <p:nvPicPr>
          <p:cNvPr id="2" name="图片 -2147481709"/>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170045" y="4312285"/>
            <a:ext cx="3852545" cy="2101215"/>
          </a:xfrm>
          <a:prstGeom prst="rect">
            <a:avLst/>
          </a:prstGeom>
          <a:noFill/>
          <a:ln w="9525">
            <a:noFill/>
          </a:ln>
        </p:spPr>
      </p:pic>
      <p:sp>
        <p:nvSpPr>
          <p:cNvPr id="8" name="矩形 7"/>
          <p:cNvSpPr/>
          <p:nvPr/>
        </p:nvSpPr>
        <p:spPr>
          <a:xfrm>
            <a:off x="2868433" y="1279892"/>
            <a:ext cx="10972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电磁铁</a:t>
            </a:r>
          </a:p>
        </p:txBody>
      </p:sp>
      <p:sp>
        <p:nvSpPr>
          <p:cNvPr id="3" name="矩形 2"/>
          <p:cNvSpPr/>
          <p:nvPr/>
        </p:nvSpPr>
        <p:spPr>
          <a:xfrm>
            <a:off x="4375288" y="278674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变大</a:t>
            </a:r>
          </a:p>
        </p:txBody>
      </p:sp>
      <p:sp>
        <p:nvSpPr>
          <p:cNvPr id="4" name="矩形 3"/>
          <p:cNvSpPr/>
          <p:nvPr/>
        </p:nvSpPr>
        <p:spPr>
          <a:xfrm>
            <a:off x="7388998" y="278674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增强</a:t>
            </a:r>
          </a:p>
        </p:txBody>
      </p:sp>
      <p:sp>
        <p:nvSpPr>
          <p:cNvPr id="6" name="矩形 5"/>
          <p:cNvSpPr/>
          <p:nvPr/>
        </p:nvSpPr>
        <p:spPr>
          <a:xfrm>
            <a:off x="7030085" y="3289300"/>
            <a:ext cx="805815" cy="460375"/>
          </a:xfrm>
          <a:prstGeom prst="rect">
            <a:avLst/>
          </a:prstGeom>
        </p:spPr>
        <p:txBody>
          <a:bodyPr wrap="squar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分离</a:t>
            </a:r>
          </a:p>
        </p:txBody>
      </p:sp>
      <p:sp>
        <p:nvSpPr>
          <p:cNvPr id="7" name="矩形 6"/>
          <p:cNvSpPr/>
          <p:nvPr/>
        </p:nvSpPr>
        <p:spPr>
          <a:xfrm>
            <a:off x="4805818" y="381671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接触</a:t>
            </a:r>
          </a:p>
        </p:txBody>
      </p:sp>
      <p:sp>
        <p:nvSpPr>
          <p:cNvPr id="43" name="流程图: 终止 42">
            <a:hlinkClick r:id="rId3" action="ppaction://hlinksldjump"/>
          </p:cNvPr>
          <p:cNvSpPr/>
          <p:nvPr/>
        </p:nvSpPr>
        <p:spPr>
          <a:xfrm>
            <a:off x="9066530" y="541464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98855" y="1558925"/>
            <a:ext cx="4375150" cy="521970"/>
            <a:chOff x="894" y="3246"/>
            <a:chExt cx="6890" cy="822"/>
          </a:xfrm>
        </p:grpSpPr>
        <p:sp>
          <p:nvSpPr>
            <p:cNvPr id="20481" name="文本框 4"/>
            <p:cNvSpPr txBox="1"/>
            <p:nvPr/>
          </p:nvSpPr>
          <p:spPr>
            <a:xfrm>
              <a:off x="3894" y="3246"/>
              <a:ext cx="3890" cy="822"/>
            </a:xfrm>
            <a:prstGeom prst="rect">
              <a:avLst/>
            </a:prstGeom>
            <a:noFill/>
            <a:ln w="9525">
              <a:noFill/>
            </a:ln>
          </p:spPr>
          <p:txBody>
            <a:bodyPr wrap="square" anchor="t">
              <a:spAutoFit/>
            </a:bodyPr>
            <a:lstStyle/>
            <a:p>
              <a:r>
                <a:rPr sz="2800" dirty="0">
                  <a:latin typeface="黑体" panose="02010609060101010101" pitchFamily="49" charset="-122"/>
                  <a:ea typeface="黑体" panose="02010609060101010101" pitchFamily="49" charset="-122"/>
                  <a:cs typeface="Times New Roman" panose="02020603050405020304" pitchFamily="18" charset="0"/>
                </a:rPr>
                <a:t>磁生电</a:t>
              </a:r>
              <a:r>
                <a:rPr sz="2400" dirty="0">
                  <a:latin typeface="Times New Roman" panose="02020603050405020304" pitchFamily="18" charset="0"/>
                  <a:cs typeface="Times New Roman" panose="02020603050405020304" pitchFamily="18" charset="0"/>
                </a:rPr>
                <a:t>(6年3考)</a:t>
              </a: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p>
            </p:txBody>
          </p:sp>
        </p:grpSp>
      </p:grpSp>
      <p:sp>
        <p:nvSpPr>
          <p:cNvPr id="2" name="文本框 1"/>
          <p:cNvSpPr txBox="1"/>
          <p:nvPr/>
        </p:nvSpPr>
        <p:spPr>
          <a:xfrm>
            <a:off x="927100" y="2349500"/>
            <a:ext cx="10344785" cy="341503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电磁感应</a:t>
            </a:r>
            <a:r>
              <a:rPr lang="en-US" sz="2400">
                <a:latin typeface="Times New Roman" panose="02020603050405020304" pitchFamily="18" charset="0"/>
                <a:cs typeface="仿宋_GB2312" charset="0"/>
              </a:rPr>
              <a:t>(2019.6</a:t>
            </a:r>
            <a:r>
              <a:rPr lang="zh-CN" sz="2400">
                <a:cs typeface="仿宋_GB2312" charset="0"/>
              </a:rPr>
              <a:t>涉及，</a:t>
            </a:r>
            <a:r>
              <a:rPr lang="en-US" sz="2400">
                <a:latin typeface="Times New Roman" panose="02020603050405020304" pitchFamily="18" charset="0"/>
                <a:cs typeface="仿宋_GB2312" charset="0"/>
              </a:rPr>
              <a:t>2017.6</a:t>
            </a:r>
            <a:r>
              <a:rPr lang="zh-CN" sz="2400">
                <a:cs typeface="仿宋_GB2312" charset="0"/>
              </a:rPr>
              <a:t>涉及</a:t>
            </a:r>
            <a:r>
              <a:rPr lang="en-US" sz="2400">
                <a:latin typeface="Times New Roman" panose="02020603050405020304" pitchFamily="18" charset="0"/>
                <a:cs typeface="仿宋_GB2312" charset="0"/>
              </a:rPr>
              <a:t>)</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ea typeface="黑体" panose="02010609060101010101" pitchFamily="49" charset="-122"/>
              </a:rPr>
              <a:t>(1)</a:t>
            </a:r>
            <a:r>
              <a:rPr lang="zh-CN" sz="2400">
                <a:ea typeface="宋体" panose="02010600030101010101" pitchFamily="2" charset="-122"/>
              </a:rPr>
              <a:t>利用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产生电流的现象叫做电磁感应现象，电磁感应产生的电流叫做</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．英国物理学家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于</a:t>
            </a:r>
            <a:r>
              <a:rPr lang="en-US" sz="2400">
                <a:latin typeface="Times New Roman" panose="02020603050405020304" pitchFamily="18" charset="0"/>
                <a:ea typeface="宋体" panose="02010600030101010101" pitchFamily="2" charset="-122"/>
              </a:rPr>
              <a:t>1831</a:t>
            </a:r>
            <a:r>
              <a:rPr lang="zh-CN" sz="2400">
                <a:ea typeface="宋体" panose="02010600030101010101" pitchFamily="2" charset="-122"/>
              </a:rPr>
              <a:t>年发现了电磁感应定律．</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产生感应电流的条件</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的一部分导体在磁场中做</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运动．</a:t>
            </a:r>
            <a:r>
              <a:rPr lang="en-US" sz="2400">
                <a:latin typeface="Times New Roman" panose="02020603050405020304" pitchFamily="18" charset="0"/>
                <a:cs typeface="仿宋_GB2312" charset="0"/>
              </a:rPr>
              <a:t>[2018.17(3)]</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影响感应电流方向的因素</a:t>
            </a:r>
            <a:r>
              <a:rPr lang="zh-CN" sz="2400">
                <a:ea typeface="宋体" panose="02010600030101010101" pitchFamily="2" charset="-122"/>
              </a:rPr>
              <a:t>：与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方向和</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方向有关．</a:t>
            </a:r>
            <a:endParaRPr lang="zh-CN" altLang="en-US" sz="2400"/>
          </a:p>
        </p:txBody>
      </p:sp>
      <p:sp>
        <p:nvSpPr>
          <p:cNvPr id="8" name="矩形 7"/>
          <p:cNvSpPr/>
          <p:nvPr/>
        </p:nvSpPr>
        <p:spPr>
          <a:xfrm>
            <a:off x="2222638" y="300201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磁场</a:t>
            </a:r>
          </a:p>
        </p:txBody>
      </p:sp>
      <p:sp>
        <p:nvSpPr>
          <p:cNvPr id="4" name="矩形 3"/>
          <p:cNvSpPr/>
          <p:nvPr/>
        </p:nvSpPr>
        <p:spPr>
          <a:xfrm>
            <a:off x="1720353" y="3576052"/>
            <a:ext cx="14020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感应电流</a:t>
            </a:r>
          </a:p>
        </p:txBody>
      </p:sp>
      <p:sp>
        <p:nvSpPr>
          <p:cNvPr id="5" name="矩形 4"/>
          <p:cNvSpPr/>
          <p:nvPr/>
        </p:nvSpPr>
        <p:spPr>
          <a:xfrm>
            <a:off x="5379858" y="3576052"/>
            <a:ext cx="10972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法拉第</a:t>
            </a:r>
          </a:p>
        </p:txBody>
      </p:sp>
      <p:sp>
        <p:nvSpPr>
          <p:cNvPr id="6" name="矩形 5"/>
          <p:cNvSpPr/>
          <p:nvPr/>
        </p:nvSpPr>
        <p:spPr>
          <a:xfrm>
            <a:off x="4375288" y="4150092"/>
            <a:ext cx="17068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闭合回路中</a:t>
            </a:r>
          </a:p>
        </p:txBody>
      </p:sp>
      <p:sp>
        <p:nvSpPr>
          <p:cNvPr id="7" name="矩形 6"/>
          <p:cNvSpPr/>
          <p:nvPr/>
        </p:nvSpPr>
        <p:spPr>
          <a:xfrm>
            <a:off x="1218068" y="4652377"/>
            <a:ext cx="17068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切割磁感线</a:t>
            </a:r>
          </a:p>
        </p:txBody>
      </p:sp>
      <p:sp>
        <p:nvSpPr>
          <p:cNvPr id="9" name="矩形 8"/>
          <p:cNvSpPr/>
          <p:nvPr/>
        </p:nvSpPr>
        <p:spPr>
          <a:xfrm>
            <a:off x="5523368" y="522641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磁场</a:t>
            </a:r>
          </a:p>
        </p:txBody>
      </p:sp>
      <p:sp>
        <p:nvSpPr>
          <p:cNvPr id="10" name="矩形 9"/>
          <p:cNvSpPr/>
          <p:nvPr/>
        </p:nvSpPr>
        <p:spPr>
          <a:xfrm>
            <a:off x="7460753" y="5226417"/>
            <a:ext cx="17068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导体的运动</a:t>
            </a:r>
          </a:p>
        </p:txBody>
      </p:sp>
      <p:sp>
        <p:nvSpPr>
          <p:cNvPr id="43" name="流程图: 终止 42">
            <a:hlinkClick r:id="rId3" action="ppaction://hlinksldjump"/>
          </p:cNvPr>
          <p:cNvSpPr/>
          <p:nvPr/>
        </p:nvSpPr>
        <p:spPr>
          <a:xfrm>
            <a:off x="8796020" y="235585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5" grpId="0"/>
      <p:bldP spid="6" grpId="0"/>
      <p:bldP spid="7"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110615" y="1683385"/>
            <a:ext cx="10210165" cy="341503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rPr>
              <a:t>2. </a:t>
            </a:r>
            <a:r>
              <a:rPr lang="zh-CN" sz="2400">
                <a:ea typeface="黑体" panose="02010609060101010101" pitchFamily="49" charset="-122"/>
              </a:rPr>
              <a:t>发电机</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原理</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交变电流：</a:t>
            </a:r>
            <a:r>
              <a:rPr lang="zh-CN" sz="2400">
                <a:ea typeface="宋体" panose="02010600030101010101" pitchFamily="2" charset="-122"/>
              </a:rPr>
              <a:t>线圈在磁场中转动时，产生的感应电流的大小和方向随时间发生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变化，这种电流叫做交变电流．我国电网提供的交变电流频率为</a:t>
            </a:r>
            <a:r>
              <a:rPr lang="en-US" sz="2400">
                <a:latin typeface="Times New Roman" panose="02020603050405020304" pitchFamily="18" charset="0"/>
                <a:ea typeface="宋体" panose="02010600030101010101" pitchFamily="2" charset="-122"/>
              </a:rPr>
              <a:t>______Hz.</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能量转化</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能转化为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a:t>
            </a:r>
            <a:endParaRPr lang="zh-CN" altLang="en-US" sz="2400"/>
          </a:p>
        </p:txBody>
      </p:sp>
      <p:sp>
        <p:nvSpPr>
          <p:cNvPr id="2" name="矩形 1"/>
          <p:cNvSpPr/>
          <p:nvPr/>
        </p:nvSpPr>
        <p:spPr>
          <a:xfrm>
            <a:off x="2399803" y="2366377"/>
            <a:ext cx="14020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电磁感应</a:t>
            </a:r>
          </a:p>
        </p:txBody>
      </p:sp>
      <p:sp>
        <p:nvSpPr>
          <p:cNvPr id="3" name="矩形 2"/>
          <p:cNvSpPr/>
          <p:nvPr/>
        </p:nvSpPr>
        <p:spPr>
          <a:xfrm>
            <a:off x="1897518" y="3442702"/>
            <a:ext cx="10972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周期性</a:t>
            </a:r>
          </a:p>
        </p:txBody>
      </p:sp>
      <p:sp>
        <p:nvSpPr>
          <p:cNvPr id="4" name="矩形 3"/>
          <p:cNvSpPr/>
          <p:nvPr/>
        </p:nvSpPr>
        <p:spPr>
          <a:xfrm>
            <a:off x="2041028" y="4016742"/>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sym typeface="+mn-ea"/>
              </a:rPr>
              <a:t>50</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5" name="矩形 4"/>
          <p:cNvSpPr/>
          <p:nvPr/>
        </p:nvSpPr>
        <p:spPr>
          <a:xfrm>
            <a:off x="3260863" y="451902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sym typeface="+mn-ea"/>
              </a:rPr>
              <a:t>机械</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6" name="矩形 5"/>
          <p:cNvSpPr/>
          <p:nvPr/>
        </p:nvSpPr>
        <p:spPr>
          <a:xfrm>
            <a:off x="5915798" y="4519027"/>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a:t>
            </a:r>
          </a:p>
        </p:txBody>
      </p:sp>
      <p:sp>
        <p:nvSpPr>
          <p:cNvPr id="43" name="流程图: 终止 42">
            <a:hlinkClick r:id="rId4" action="ppaction://hlinksldjump"/>
          </p:cNvPr>
          <p:cNvSpPr/>
          <p:nvPr/>
        </p:nvSpPr>
        <p:spPr>
          <a:xfrm>
            <a:off x="9022080" y="469455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27100" y="1056640"/>
            <a:ext cx="5645785" cy="521970"/>
            <a:chOff x="894" y="3246"/>
            <a:chExt cx="8891" cy="822"/>
          </a:xfrm>
        </p:grpSpPr>
        <p:sp>
          <p:nvSpPr>
            <p:cNvPr id="20481" name="文本框 4"/>
            <p:cNvSpPr txBox="1"/>
            <p:nvPr/>
          </p:nvSpPr>
          <p:spPr>
            <a:xfrm>
              <a:off x="3894" y="3246"/>
              <a:ext cx="5891" cy="822"/>
            </a:xfrm>
            <a:prstGeom prst="rect">
              <a:avLst/>
            </a:prstGeom>
            <a:noFill/>
            <a:ln w="9525">
              <a:noFill/>
            </a:ln>
          </p:spPr>
          <p:txBody>
            <a:bodyPr wrap="square" anchor="t">
              <a:spAutoFit/>
            </a:bodyPr>
            <a:lstStyle/>
            <a:p>
              <a:r>
                <a:rPr sz="2800" dirty="0">
                  <a:latin typeface="黑体" panose="02010609060101010101" pitchFamily="49" charset="-122"/>
                  <a:ea typeface="黑体" panose="02010609060101010101" pitchFamily="49" charset="-122"/>
                  <a:cs typeface="Times New Roman" panose="02020603050405020304" pitchFamily="18" charset="0"/>
                </a:rPr>
                <a:t>三种电磁现象</a:t>
              </a:r>
              <a:r>
                <a:rPr sz="2400" dirty="0">
                  <a:latin typeface="Times New Roman" panose="02020603050405020304" pitchFamily="18" charset="0"/>
                  <a:cs typeface="Times New Roman" panose="02020603050405020304" pitchFamily="18" charset="0"/>
                </a:rPr>
                <a:t>(2015.15)</a:t>
              </a: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5"/>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p>
            </p:txBody>
          </p:sp>
        </p:grpSp>
      </p:grpSp>
      <p:graphicFrame>
        <p:nvGraphicFramePr>
          <p:cNvPr id="8" name="表格 7"/>
          <p:cNvGraphicFramePr/>
          <p:nvPr>
            <p:custDataLst>
              <p:tags r:id="rId2"/>
            </p:custDataLst>
          </p:nvPr>
        </p:nvGraphicFramePr>
        <p:xfrm>
          <a:off x="891858" y="1949450"/>
          <a:ext cx="10689590" cy="4333875"/>
        </p:xfrm>
        <a:graphic>
          <a:graphicData uri="http://schemas.openxmlformats.org/drawingml/2006/table">
            <a:tbl>
              <a:tblPr firstRow="1" bandRow="1">
                <a:tableStyleId>{5940675A-B579-460E-94D1-54222C63F5DA}</a:tableStyleId>
              </a:tblPr>
              <a:tblGrid>
                <a:gridCol w="1753235"/>
                <a:gridCol w="2585085"/>
                <a:gridCol w="2531745"/>
                <a:gridCol w="3819525"/>
              </a:tblGrid>
              <a:tr h="956945">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奥斯特实验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电磁感应实验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磁场对电流的作用实验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r>
              <a:tr h="730885">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科学家</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92935">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装置图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53110">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工作原理</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_____________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__________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latin typeface="Times New Roman" panose="02020603050405020304" pitchFamily="18" charset="0"/>
                          <a:cs typeface="Times New Roman" panose="02020603050405020304" pitchFamily="18" charset="0"/>
                        </a:rPr>
                        <a:t>________________________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2" name="图片 -2147481706"/>
          <p:cNvPicPr>
            <a:picLocks noChangeAspect="1"/>
          </p:cNvPicPr>
          <p:nvPr/>
        </p:nvPicPr>
        <p:blipFill>
          <a:blip r:embed="rId6"/>
          <a:stretch>
            <a:fillRect/>
          </a:stretch>
        </p:blipFill>
        <p:spPr>
          <a:xfrm>
            <a:off x="3192780" y="3724910"/>
            <a:ext cx="1727835" cy="1727835"/>
          </a:xfrm>
          <a:prstGeom prst="rect">
            <a:avLst/>
          </a:prstGeom>
          <a:noFill/>
          <a:ln w="9525">
            <a:noFill/>
          </a:ln>
        </p:spPr>
      </p:pic>
      <p:pic>
        <p:nvPicPr>
          <p:cNvPr id="44" name="图片 995"/>
          <p:cNvPicPr>
            <a:picLocks noChangeAspect="1"/>
          </p:cNvPicPr>
          <p:nvPr/>
        </p:nvPicPr>
        <p:blipFill>
          <a:blip r:embed="rId7" r:link="rId8"/>
          <a:stretch>
            <a:fillRect/>
          </a:stretch>
        </p:blipFill>
        <p:spPr>
          <a:xfrm>
            <a:off x="5578475" y="3931285"/>
            <a:ext cx="1828165" cy="1315085"/>
          </a:xfrm>
          <a:prstGeom prst="rect">
            <a:avLst/>
          </a:prstGeom>
          <a:noFill/>
          <a:ln>
            <a:noFill/>
          </a:ln>
        </p:spPr>
      </p:pic>
      <p:pic>
        <p:nvPicPr>
          <p:cNvPr id="3" name="图片 -2147481704"/>
          <p:cNvPicPr>
            <a:picLocks noChangeAspect="1"/>
          </p:cNvPicPr>
          <p:nvPr/>
        </p:nvPicPr>
        <p:blipFill>
          <a:blip r:embed="rId9"/>
          <a:stretch>
            <a:fillRect/>
          </a:stretch>
        </p:blipFill>
        <p:spPr>
          <a:xfrm>
            <a:off x="8134350" y="3755390"/>
            <a:ext cx="2267585" cy="1581785"/>
          </a:xfrm>
          <a:prstGeom prst="rect">
            <a:avLst/>
          </a:prstGeom>
          <a:noFill/>
          <a:ln w="9525">
            <a:noFill/>
          </a:ln>
        </p:spPr>
      </p:pic>
      <p:sp>
        <p:nvSpPr>
          <p:cNvPr id="4" name="矩形 3"/>
          <p:cNvSpPr/>
          <p:nvPr/>
        </p:nvSpPr>
        <p:spPr>
          <a:xfrm>
            <a:off x="3370718" y="3073767"/>
            <a:ext cx="10972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奥斯特</a:t>
            </a:r>
          </a:p>
        </p:txBody>
      </p:sp>
      <p:sp>
        <p:nvSpPr>
          <p:cNvPr id="5" name="矩形 4"/>
          <p:cNvSpPr/>
          <p:nvPr/>
        </p:nvSpPr>
        <p:spPr>
          <a:xfrm>
            <a:off x="5882143" y="3073767"/>
            <a:ext cx="10972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法拉第</a:t>
            </a:r>
          </a:p>
        </p:txBody>
      </p:sp>
      <p:sp>
        <p:nvSpPr>
          <p:cNvPr id="6" name="矩形 5"/>
          <p:cNvSpPr/>
          <p:nvPr/>
        </p:nvSpPr>
        <p:spPr>
          <a:xfrm>
            <a:off x="2940188" y="5656947"/>
            <a:ext cx="2011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电流的磁效应</a:t>
            </a:r>
          </a:p>
        </p:txBody>
      </p:sp>
      <p:sp>
        <p:nvSpPr>
          <p:cNvPr id="9" name="矩形 8"/>
          <p:cNvSpPr/>
          <p:nvPr/>
        </p:nvSpPr>
        <p:spPr>
          <a:xfrm>
            <a:off x="5738633" y="5656947"/>
            <a:ext cx="14020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电磁感应</a:t>
            </a:r>
          </a:p>
        </p:txBody>
      </p:sp>
      <p:sp>
        <p:nvSpPr>
          <p:cNvPr id="10" name="矩形 9"/>
          <p:cNvSpPr/>
          <p:nvPr/>
        </p:nvSpPr>
        <p:spPr>
          <a:xfrm>
            <a:off x="7747773" y="5656947"/>
            <a:ext cx="3840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通电导体在磁场中受力运动</a:t>
            </a:r>
          </a:p>
        </p:txBody>
      </p:sp>
      <p:sp>
        <p:nvSpPr>
          <p:cNvPr id="43" name="流程图: 终止 42">
            <a:hlinkClick r:id="rId10" action="ppaction://hlinksldjump"/>
          </p:cNvPr>
          <p:cNvSpPr/>
          <p:nvPr/>
        </p:nvSpPr>
        <p:spPr>
          <a:xfrm>
            <a:off x="9513570" y="10852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p:nvPr>
            <p:custDataLst>
              <p:tags r:id="rId2"/>
            </p:custDataLst>
          </p:nvPr>
        </p:nvGraphicFramePr>
        <p:xfrm>
          <a:off x="872808" y="1337945"/>
          <a:ext cx="10467340" cy="3896360"/>
        </p:xfrm>
        <a:graphic>
          <a:graphicData uri="http://schemas.openxmlformats.org/drawingml/2006/table">
            <a:tbl>
              <a:tblPr firstRow="1" bandRow="1">
                <a:tableStyleId>{5940675A-B579-460E-94D1-54222C63F5DA}</a:tableStyleId>
              </a:tblPr>
              <a:tblGrid>
                <a:gridCol w="1929765"/>
                <a:gridCol w="2226945"/>
                <a:gridCol w="3047365"/>
                <a:gridCol w="3263265"/>
              </a:tblGrid>
              <a:tr h="736600">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奥斯特实验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电磁感应实验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磁场对电流的作用实验</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r>
              <a:tr h="736600">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能的转化</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400" b="0">
                          <a:latin typeface="Times New Roman" panose="02020603050405020304" pitchFamily="18" charset="0"/>
                          <a:cs typeface="Times New Roman" panose="02020603050405020304" pitchFamily="18" charset="0"/>
                        </a:rPr>
                        <a:t>______能</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______能</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______能</a:t>
                      </a:r>
                      <a:r>
                        <a:rPr lang="en-US" sz="2400" b="0">
                          <a:latin typeface="宋体" panose="02010600030101010101" pitchFamily="2" charset="-122"/>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______能</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73200">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影响因素</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en-US" sz="2400" b="0">
                          <a:latin typeface="Times New Roman" panose="02020603050405020304" pitchFamily="18" charset="0"/>
                          <a:cs typeface="Times New Roman" panose="02020603050405020304" pitchFamily="18" charset="0"/>
                        </a:rPr>
                        <a:t>磁场的方向与电流方向有关</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感应电流的方向与磁场方向、导体运动方向有关</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en-US" sz="2400" b="0">
                          <a:latin typeface="Times New Roman" panose="02020603050405020304" pitchFamily="18" charset="0"/>
                          <a:cs typeface="Times New Roman" panose="02020603050405020304" pitchFamily="18" charset="0"/>
                        </a:rPr>
                        <a:t>导体受力运动的方向与电流方向、磁场方向有关</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6600">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主要应用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en-US" sz="2400" b="0">
                          <a:latin typeface="Times New Roman" panose="02020603050405020304" pitchFamily="18" charset="0"/>
                          <a:cs typeface="Times New Roman" panose="02020603050405020304" pitchFamily="18" charset="0"/>
                        </a:rPr>
                        <a:t>电磁铁、电磁继电器等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发电机、动圈式话筒等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Times New Roman" panose="02020603050405020304" pitchFamily="18" charset="0"/>
                          <a:cs typeface="Times New Roman" panose="02020603050405020304" pitchFamily="18" charset="0"/>
                        </a:rPr>
                        <a:t>电动机、扬声器等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矩形 1"/>
          <p:cNvSpPr/>
          <p:nvPr/>
        </p:nvSpPr>
        <p:spPr>
          <a:xfrm>
            <a:off x="5203963" y="223810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机械</a:t>
            </a:r>
          </a:p>
        </p:txBody>
      </p:sp>
      <p:sp>
        <p:nvSpPr>
          <p:cNvPr id="3" name="矩形 2"/>
          <p:cNvSpPr/>
          <p:nvPr/>
        </p:nvSpPr>
        <p:spPr>
          <a:xfrm>
            <a:off x="6854328" y="2238107"/>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a:t>
            </a:r>
          </a:p>
        </p:txBody>
      </p:sp>
      <p:sp>
        <p:nvSpPr>
          <p:cNvPr id="4" name="矩形 3"/>
          <p:cNvSpPr/>
          <p:nvPr/>
        </p:nvSpPr>
        <p:spPr>
          <a:xfrm>
            <a:off x="8576448" y="2238107"/>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a:t>
            </a:r>
          </a:p>
        </p:txBody>
      </p:sp>
      <p:sp>
        <p:nvSpPr>
          <p:cNvPr id="5" name="矩形 4"/>
          <p:cNvSpPr/>
          <p:nvPr/>
        </p:nvSpPr>
        <p:spPr>
          <a:xfrm>
            <a:off x="9939793" y="223810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机械</a:t>
            </a:r>
          </a:p>
        </p:txBody>
      </p:sp>
      <p:sp>
        <p:nvSpPr>
          <p:cNvPr id="43" name="流程图: 终止 42">
            <a:hlinkClick r:id="rId5" action="ppaction://hlinksldjump"/>
          </p:cNvPr>
          <p:cNvSpPr/>
          <p:nvPr/>
        </p:nvSpPr>
        <p:spPr>
          <a:xfrm>
            <a:off x="9318625" y="560578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17880" y="1144270"/>
            <a:ext cx="4552950" cy="648335"/>
            <a:chOff x="1456" y="3050"/>
            <a:chExt cx="7170" cy="1021"/>
          </a:xfrm>
        </p:grpSpPr>
        <p:sp>
          <p:nvSpPr>
            <p:cNvPr id="6" name="文本框 5"/>
            <p:cNvSpPr txBox="1"/>
            <p:nvPr/>
          </p:nvSpPr>
          <p:spPr>
            <a:xfrm>
              <a:off x="3000" y="3132"/>
              <a:ext cx="5626" cy="822"/>
            </a:xfrm>
            <a:prstGeom prst="rect">
              <a:avLst/>
            </a:prstGeom>
            <a:noFill/>
            <a:ln w="9525">
              <a:noFill/>
            </a:ln>
          </p:spPr>
          <p:txBody>
            <a:bodyPr wrap="square">
              <a:spAutoFit/>
            </a:bodyPr>
            <a:lstStyle/>
            <a:p>
              <a:pPr algn="l"/>
              <a:r>
                <a:rPr lang="zh-CN" sz="2800">
                  <a:ea typeface="黑体" panose="02010609060101010101" pitchFamily="49" charset="-122"/>
                </a:rPr>
                <a:t>教材图片分点练</a:t>
              </a:r>
            </a:p>
          </p:txBody>
        </p:sp>
        <p:pic>
          <p:nvPicPr>
            <p:cNvPr id="10" name="图片 9" descr="二级标（14磅）"/>
            <p:cNvPicPr>
              <a:picLocks noChangeAspect="1"/>
            </p:cNvPicPr>
            <p:nvPr/>
          </p:nvPicPr>
          <p:blipFill>
            <a:blip r:embed="rId4"/>
            <a:stretch>
              <a:fillRect/>
            </a:stretch>
          </p:blipFill>
          <p:spPr>
            <a:xfrm>
              <a:off x="1456" y="3050"/>
              <a:ext cx="1243" cy="1021"/>
            </a:xfrm>
            <a:prstGeom prst="rect">
              <a:avLst/>
            </a:prstGeom>
          </p:spPr>
        </p:pic>
      </p:grpSp>
      <p:sp>
        <p:nvSpPr>
          <p:cNvPr id="21" name="文本框 20"/>
          <p:cNvSpPr txBox="1"/>
          <p:nvPr/>
        </p:nvSpPr>
        <p:spPr>
          <a:xfrm>
            <a:off x="716915" y="1902460"/>
            <a:ext cx="10915650" cy="396938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小明用橡皮和大头针制成底座，将两根缝衣针磁化后，穿过按扣的两个孔，放在底座针尖上，就制作成了一个如图所示的小指南针．</a:t>
            </a:r>
            <a:endParaRPr lang="zh-CN" sz="2400">
              <a:ea typeface="黑体" panose="02010609060101010101" pitchFamily="49" charset="-122"/>
            </a:endParaRPr>
          </a:p>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a:t>
            </a:r>
            <a:r>
              <a:rPr lang="zh-CN" sz="2400">
                <a:latin typeface="Times New Roman" panose="02020603050405020304" pitchFamily="18" charset="0"/>
                <a:ea typeface="黑体" panose="02010609060101010101" pitchFamily="49" charset="-122"/>
              </a:rPr>
              <a:t>磁场　磁现象</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指南针能指南北说明地球周围存在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p>
          <a:p>
            <a:pPr>
              <a:lnSpc>
                <a:spcPct val="150000"/>
              </a:lnSpc>
            </a:pPr>
            <a:r>
              <a:rPr lang="zh-CN" sz="2400">
                <a:ea typeface="宋体" panose="02010600030101010101" pitchFamily="2" charset="-122"/>
              </a:rPr>
              <a:t>指南针静止时所指的方向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a:t>
            </a:r>
            <a:r>
              <a:rPr lang="en-US" sz="2400">
                <a:latin typeface="宋体" panose="02010600030101010101" pitchFamily="2" charset="-122"/>
                <a:cs typeface="Times New Roman" panose="02020603050405020304" pitchFamily="18" charset="0"/>
              </a:rPr>
              <a:t>”</a:t>
            </a:r>
          </a:p>
          <a:p>
            <a:pPr>
              <a:lnSpc>
                <a:spcPct val="150000"/>
              </a:lnSpc>
            </a:pP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地理的正南和正北方向，这一现象</a:t>
            </a:r>
          </a:p>
          <a:p>
            <a:pPr>
              <a:lnSpc>
                <a:spcPct val="150000"/>
              </a:lnSpc>
            </a:pPr>
            <a:r>
              <a:rPr lang="zh-CN" sz="2400">
                <a:ea typeface="宋体" panose="02010600030101010101" pitchFamily="2" charset="-122"/>
              </a:rPr>
              <a:t>由我国古代学者</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最早发现．</a:t>
            </a:r>
            <a:endParaRPr lang="zh-CN" altLang="en-US" sz="2400"/>
          </a:p>
        </p:txBody>
      </p:sp>
      <p:pic>
        <p:nvPicPr>
          <p:cNvPr id="2" name="图片 -2147481702"/>
          <p:cNvPicPr>
            <a:picLocks noChangeAspect="1"/>
          </p:cNvPicPr>
          <p:nvPr/>
        </p:nvPicPr>
        <p:blipFill>
          <a:blip r:embed="rId5"/>
          <a:stretch>
            <a:fillRect/>
          </a:stretch>
        </p:blipFill>
        <p:spPr>
          <a:xfrm>
            <a:off x="7770495" y="3349625"/>
            <a:ext cx="2786380" cy="1577975"/>
          </a:xfrm>
          <a:prstGeom prst="rect">
            <a:avLst/>
          </a:prstGeom>
          <a:noFill/>
          <a:ln w="9525">
            <a:noFill/>
          </a:ln>
        </p:spPr>
      </p:pic>
      <p:sp>
        <p:nvSpPr>
          <p:cNvPr id="22" name="文本框 21"/>
          <p:cNvSpPr txBox="1"/>
          <p:nvPr/>
        </p:nvSpPr>
        <p:spPr>
          <a:xfrm>
            <a:off x="8079740" y="5288280"/>
            <a:ext cx="2224405" cy="645160"/>
          </a:xfrm>
          <a:prstGeom prst="rect">
            <a:avLst/>
          </a:prstGeom>
          <a:noFill/>
          <a:ln w="9525">
            <a:noFill/>
          </a:ln>
        </p:spPr>
        <p:txBody>
          <a:bodyPr wrap="square">
            <a:spAutoFit/>
          </a:bodyPr>
          <a:lstStyle/>
          <a:p>
            <a:pPr algn="ctr"/>
            <a:r>
              <a:rPr lang="en-US" sz="1800">
                <a:latin typeface="Times New Roman" panose="02020603050405020304" pitchFamily="18" charset="0"/>
                <a:cs typeface="仿宋_GB2312" charset="0"/>
              </a:rPr>
              <a:t>(RJ</a:t>
            </a:r>
            <a:r>
              <a:rPr lang="zh-CN" sz="1800">
                <a:cs typeface="仿宋_GB2312" charset="0"/>
              </a:rPr>
              <a:t>九年级</a:t>
            </a:r>
            <a:r>
              <a:rPr lang="en-US" sz="1800">
                <a:latin typeface="Times New Roman" panose="02020603050405020304" pitchFamily="18" charset="0"/>
                <a:cs typeface="仿宋_GB2312" charset="0"/>
              </a:rPr>
              <a:t>P123</a:t>
            </a:r>
            <a:r>
              <a:rPr lang="zh-CN" sz="1800">
                <a:cs typeface="仿宋_GB2312" charset="0"/>
              </a:rPr>
              <a:t>图</a:t>
            </a:r>
            <a:r>
              <a:rPr lang="en-US" sz="1800">
                <a:latin typeface="Times New Roman" panose="02020603050405020304" pitchFamily="18" charset="0"/>
                <a:cs typeface="仿宋_GB2312" charset="0"/>
              </a:rPr>
              <a:t>20.1</a:t>
            </a:r>
            <a:r>
              <a:rPr lang="zh-CN" sz="1800">
                <a:cs typeface="仿宋_GB2312" charset="0"/>
              </a:rPr>
              <a:t>－</a:t>
            </a:r>
            <a:r>
              <a:rPr lang="en-US" sz="1800">
                <a:latin typeface="Times New Roman" panose="02020603050405020304" pitchFamily="18" charset="0"/>
                <a:cs typeface="仿宋_GB2312" charset="0"/>
              </a:rPr>
              <a:t>10)</a:t>
            </a:r>
            <a:endParaRPr lang="zh-CN" altLang="en-US" sz="1800"/>
          </a:p>
        </p:txBody>
      </p:sp>
      <p:sp>
        <p:nvSpPr>
          <p:cNvPr id="8" name="矩形 7"/>
          <p:cNvSpPr/>
          <p:nvPr/>
        </p:nvSpPr>
        <p:spPr>
          <a:xfrm>
            <a:off x="5882143" y="364780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磁场</a:t>
            </a:r>
          </a:p>
        </p:txBody>
      </p:sp>
      <p:sp>
        <p:nvSpPr>
          <p:cNvPr id="3" name="矩形 2"/>
          <p:cNvSpPr/>
          <p:nvPr/>
        </p:nvSpPr>
        <p:spPr>
          <a:xfrm>
            <a:off x="4375288" y="422184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不是</a:t>
            </a:r>
          </a:p>
        </p:txBody>
      </p:sp>
      <p:sp>
        <p:nvSpPr>
          <p:cNvPr id="4" name="矩形 3"/>
          <p:cNvSpPr/>
          <p:nvPr/>
        </p:nvSpPr>
        <p:spPr>
          <a:xfrm>
            <a:off x="3227208" y="529817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沈括</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89330" y="2165350"/>
            <a:ext cx="9879965" cy="2306955"/>
          </a:xfrm>
          <a:prstGeom prst="rect">
            <a:avLst/>
          </a:prstGeom>
          <a:noFill/>
          <a:ln w="9525">
            <a:noFill/>
          </a:ln>
        </p:spPr>
        <p:txBody>
          <a:bodyPr wrap="square">
            <a:spAutoFit/>
          </a:bodyPr>
          <a:lstStyle/>
          <a:p>
            <a:pPr algn="l">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磁极间的相互作用力</a:t>
            </a:r>
            <a:endParaRPr lang="en-US" sz="2400">
              <a:latin typeface="Times New Roman" panose="02020603050405020304" pitchFamily="18" charset="0"/>
              <a:ea typeface="宋体" panose="02010600030101010101" pitchFamily="2" charset="-122"/>
            </a:endParaRPr>
          </a:p>
          <a:p>
            <a:pPr algn="l">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若该指南针静止后，针尖指北，则针尖是小指南针的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极，此时若将指南针底座逆时针旋转</a:t>
            </a:r>
            <a:r>
              <a:rPr lang="en-US" sz="2400">
                <a:latin typeface="Times New Roman" panose="02020603050405020304" pitchFamily="18" charset="0"/>
                <a:ea typeface="宋体" panose="02010600030101010101" pitchFamily="2" charset="-122"/>
              </a:rPr>
              <a:t>90°</a:t>
            </a:r>
            <a:r>
              <a:rPr lang="zh-CN" sz="2400">
                <a:ea typeface="宋体" panose="02010600030101010101" pitchFamily="2" charset="-122"/>
              </a:rPr>
              <a:t>，则针尖静止时将指向地理位置的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方．</a:t>
            </a:r>
            <a:endParaRPr lang="zh-CN" altLang="en-US" sz="2400"/>
          </a:p>
        </p:txBody>
      </p:sp>
      <p:sp>
        <p:nvSpPr>
          <p:cNvPr id="8" name="矩形 7"/>
          <p:cNvSpPr/>
          <p:nvPr/>
        </p:nvSpPr>
        <p:spPr>
          <a:xfrm>
            <a:off x="8895853" y="2858502"/>
            <a:ext cx="403225"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N</a:t>
            </a:r>
          </a:p>
        </p:txBody>
      </p:sp>
      <p:sp>
        <p:nvSpPr>
          <p:cNvPr id="2" name="矩形 1"/>
          <p:cNvSpPr/>
          <p:nvPr/>
        </p:nvSpPr>
        <p:spPr>
          <a:xfrm>
            <a:off x="1433333" y="3934827"/>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北</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19785" y="1721485"/>
            <a:ext cx="6994525" cy="341503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如图所示为一种温度自动报警器的原理图，在温度计的玻璃中封入一段金属丝，电源的两极分别与金属丝和液体相连．请回答下列问题：</a:t>
            </a:r>
            <a:endParaRPr lang="zh-CN" sz="2400">
              <a:ea typeface="黑体" panose="02010609060101010101" pitchFamily="49" charset="-122"/>
            </a:endParaRPr>
          </a:p>
          <a:p>
            <a:pPr>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材料的导电性</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温度计中的液体应选用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煤油</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水银</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pic>
        <p:nvPicPr>
          <p:cNvPr id="2" name="图片 -2147481701"/>
          <p:cNvPicPr>
            <a:picLocks noChangeAspect="1"/>
          </p:cNvPicPr>
          <p:nvPr/>
        </p:nvPicPr>
        <p:blipFill>
          <a:blip r:embed="rId4"/>
          <a:stretch>
            <a:fillRect/>
          </a:stretch>
        </p:blipFill>
        <p:spPr>
          <a:xfrm>
            <a:off x="8014970" y="1971040"/>
            <a:ext cx="3124200" cy="2484755"/>
          </a:xfrm>
          <a:prstGeom prst="rect">
            <a:avLst/>
          </a:prstGeom>
          <a:noFill/>
          <a:ln w="9525">
            <a:noFill/>
          </a:ln>
        </p:spPr>
      </p:pic>
      <p:sp>
        <p:nvSpPr>
          <p:cNvPr id="5" name="文本框 4"/>
          <p:cNvSpPr txBox="1"/>
          <p:nvPr/>
        </p:nvSpPr>
        <p:spPr>
          <a:xfrm>
            <a:off x="7872730" y="4634230"/>
            <a:ext cx="3087370" cy="645160"/>
          </a:xfrm>
          <a:prstGeom prst="rect">
            <a:avLst/>
          </a:prstGeom>
          <a:noFill/>
          <a:ln w="9525">
            <a:noFill/>
          </a:ln>
        </p:spPr>
        <p:txBody>
          <a:bodyPr wrap="square">
            <a:spAutoFit/>
          </a:bodyPr>
          <a:lstStyle/>
          <a:p>
            <a:pPr algn="ctr"/>
            <a:r>
              <a:rPr lang="en-US" sz="1800">
                <a:latin typeface="Times New Roman" panose="02020603050405020304" pitchFamily="18" charset="0"/>
                <a:cs typeface="仿宋_GB2312" charset="0"/>
              </a:rPr>
              <a:t>(RJ</a:t>
            </a:r>
            <a:r>
              <a:rPr lang="zh-CN" sz="1800">
                <a:cs typeface="仿宋_GB2312" charset="0"/>
              </a:rPr>
              <a:t>九年级</a:t>
            </a:r>
            <a:r>
              <a:rPr lang="en-US" sz="1800">
                <a:latin typeface="Times New Roman" panose="02020603050405020304" pitchFamily="18" charset="0"/>
                <a:cs typeface="仿宋_GB2312" charset="0"/>
              </a:rPr>
              <a:t>P132</a:t>
            </a:r>
            <a:r>
              <a:rPr lang="zh-CN" sz="1800">
                <a:cs typeface="仿宋_GB2312" charset="0"/>
              </a:rPr>
              <a:t>图</a:t>
            </a:r>
            <a:r>
              <a:rPr lang="en-US" sz="1800">
                <a:latin typeface="Times New Roman" panose="02020603050405020304" pitchFamily="18" charset="0"/>
                <a:cs typeface="仿宋_GB2312" charset="0"/>
              </a:rPr>
              <a:t>20.3</a:t>
            </a:r>
            <a:r>
              <a:rPr lang="zh-CN" sz="1800">
                <a:cs typeface="仿宋_GB2312" charset="0"/>
              </a:rPr>
              <a:t>－</a:t>
            </a:r>
            <a:r>
              <a:rPr lang="en-US" sz="1800">
                <a:latin typeface="Times New Roman" panose="02020603050405020304" pitchFamily="18" charset="0"/>
                <a:cs typeface="仿宋_GB2312" charset="0"/>
              </a:rPr>
              <a:t>8)</a:t>
            </a:r>
          </a:p>
          <a:p>
            <a:pPr algn="ctr"/>
            <a:r>
              <a:rPr lang="en-US" sz="1800">
                <a:latin typeface="Times New Roman" panose="02020603050405020304" pitchFamily="18" charset="0"/>
                <a:cs typeface="仿宋_GB2312" charset="0"/>
              </a:rPr>
              <a:t>(HK</a:t>
            </a:r>
            <a:r>
              <a:rPr lang="zh-CN" sz="1800">
                <a:cs typeface="仿宋_GB2312" charset="0"/>
              </a:rPr>
              <a:t>九年级</a:t>
            </a:r>
            <a:r>
              <a:rPr lang="en-US" sz="1800">
                <a:latin typeface="Times New Roman" panose="02020603050405020304" pitchFamily="18" charset="0"/>
                <a:cs typeface="仿宋_GB2312" charset="0"/>
              </a:rPr>
              <a:t>P155</a:t>
            </a:r>
            <a:r>
              <a:rPr lang="zh-CN" sz="1800">
                <a:cs typeface="仿宋_GB2312" charset="0"/>
              </a:rPr>
              <a:t>图</a:t>
            </a:r>
            <a:r>
              <a:rPr lang="en-US" sz="1800">
                <a:latin typeface="Times New Roman" panose="02020603050405020304" pitchFamily="18" charset="0"/>
                <a:cs typeface="仿宋_GB2312" charset="0"/>
              </a:rPr>
              <a:t>17</a:t>
            </a:r>
            <a:r>
              <a:rPr lang="zh-CN" sz="1800">
                <a:cs typeface="仿宋_GB2312" charset="0"/>
              </a:rPr>
              <a:t>－</a:t>
            </a:r>
            <a:r>
              <a:rPr lang="en-US" sz="1800">
                <a:latin typeface="Times New Roman" panose="02020603050405020304" pitchFamily="18" charset="0"/>
                <a:cs typeface="仿宋_GB2312" charset="0"/>
              </a:rPr>
              <a:t>34)</a:t>
            </a:r>
            <a:endParaRPr lang="zh-CN" altLang="en-US" sz="1800"/>
          </a:p>
        </p:txBody>
      </p:sp>
      <p:sp>
        <p:nvSpPr>
          <p:cNvPr id="8" name="矩形 7"/>
          <p:cNvSpPr/>
          <p:nvPr/>
        </p:nvSpPr>
        <p:spPr>
          <a:xfrm>
            <a:off x="4518798" y="407833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水银</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80110" y="1753870"/>
            <a:ext cx="10351770" cy="3415030"/>
          </a:xfrm>
          <a:prstGeom prst="rect">
            <a:avLst/>
          </a:prstGeom>
          <a:noFill/>
          <a:ln w="9525">
            <a:noFill/>
          </a:ln>
        </p:spPr>
        <p:txBody>
          <a:bodyPr wrap="square">
            <a:spAutoFit/>
          </a:bodyPr>
          <a:lstStyle/>
          <a:p>
            <a:pPr algn="l">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电路的识别及动态电路分析</a:t>
            </a:r>
            <a:endParaRPr lang="en-US" sz="2400">
              <a:latin typeface="Times New Roman" panose="02020603050405020304" pitchFamily="18" charset="0"/>
              <a:ea typeface="宋体" panose="02010600030101010101" pitchFamily="2" charset="-122"/>
            </a:endParaRPr>
          </a:p>
          <a:p>
            <a:pPr algn="l">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温度计在电路中相当于一个</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，它与图中的电磁铁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联，若将温度计上端的金属丝向下调整，则报警温度将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升高</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降低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sz="2400">
              <a:ea typeface="黑体" panose="02010609060101010101" pitchFamily="49" charset="-122"/>
            </a:endParaRPr>
          </a:p>
          <a:p>
            <a:pPr algn="l">
              <a:lnSpc>
                <a:spcPct val="150000"/>
              </a:lnSpc>
            </a:pPr>
            <a:r>
              <a:rPr lang="zh-CN" sz="2400">
                <a:ea typeface="黑体" panose="02010609060101010101" pitchFamily="49" charset="-122"/>
              </a:rPr>
              <a:t>命题点</a:t>
            </a: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　安培定则</a:t>
            </a:r>
            <a:endParaRPr lang="en-US" sz="2400">
              <a:latin typeface="Times New Roman" panose="02020603050405020304" pitchFamily="18" charset="0"/>
              <a:ea typeface="宋体" panose="02010600030101010101" pitchFamily="2" charset="-122"/>
            </a:endParaRPr>
          </a:p>
          <a:p>
            <a:pPr algn="l">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当此报警器报警时，电磁铁的</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a:t>
            </a:r>
            <a:r>
              <a:rPr lang="en-US" sz="2400">
                <a:latin typeface="Times New Roman" panose="02020603050405020304" pitchFamily="18" charset="0"/>
                <a:ea typeface="宋体" panose="02010600030101010101" pitchFamily="2" charset="-122"/>
              </a:rPr>
              <a:t>.</a:t>
            </a:r>
            <a:endParaRPr lang="zh-CN" altLang="en-US" sz="2400"/>
          </a:p>
        </p:txBody>
      </p:sp>
      <p:sp>
        <p:nvSpPr>
          <p:cNvPr id="8" name="矩形 7"/>
          <p:cNvSpPr/>
          <p:nvPr/>
        </p:nvSpPr>
        <p:spPr>
          <a:xfrm>
            <a:off x="5164593" y="242797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开关</a:t>
            </a:r>
          </a:p>
        </p:txBody>
      </p:sp>
      <p:sp>
        <p:nvSpPr>
          <p:cNvPr id="2" name="矩形 1"/>
          <p:cNvSpPr/>
          <p:nvPr/>
        </p:nvSpPr>
        <p:spPr>
          <a:xfrm>
            <a:off x="9326383" y="2427972"/>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串</a:t>
            </a:r>
          </a:p>
        </p:txBody>
      </p:sp>
      <p:sp>
        <p:nvSpPr>
          <p:cNvPr id="3" name="矩形 2"/>
          <p:cNvSpPr/>
          <p:nvPr/>
        </p:nvSpPr>
        <p:spPr>
          <a:xfrm>
            <a:off x="7604263" y="297661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降低</a:t>
            </a:r>
          </a:p>
        </p:txBody>
      </p:sp>
      <p:sp>
        <p:nvSpPr>
          <p:cNvPr id="4" name="矩形 3"/>
          <p:cNvSpPr/>
          <p:nvPr/>
        </p:nvSpPr>
        <p:spPr>
          <a:xfrm>
            <a:off x="6456183" y="4580622"/>
            <a:ext cx="352425"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S</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40" name="组合 4"/>
          <p:cNvGrpSpPr/>
          <p:nvPr/>
        </p:nvGrpSpPr>
        <p:grpSpPr>
          <a:xfrm>
            <a:off x="721804" y="1247785"/>
            <a:ext cx="10515147" cy="645159"/>
            <a:chOff x="1208" y="1182"/>
            <a:chExt cx="16640" cy="1018"/>
          </a:xfrm>
        </p:grpSpPr>
        <p:pic>
          <p:nvPicPr>
            <p:cNvPr id="18441" name="图片 1" descr="F:\河南面对面外协做课件文件\2020季面对面课件版式\2020面对面备用标（全）\一级标（16字）.tif一级标（16字）"/>
            <p:cNvPicPr>
              <a:picLocks noChangeAspect="1"/>
            </p:cNvPicPr>
            <p:nvPr/>
          </p:nvPicPr>
          <p:blipFill>
            <a:blip r:embed="rId4"/>
            <a:srcRect/>
            <a:stretch>
              <a:fillRect/>
            </a:stretch>
          </p:blipFill>
          <p:spPr>
            <a:xfrm>
              <a:off x="1208" y="1322"/>
              <a:ext cx="16640" cy="718"/>
            </a:xfrm>
            <a:prstGeom prst="rect">
              <a:avLst/>
            </a:prstGeom>
            <a:noFill/>
            <a:ln w="9525">
              <a:noFill/>
            </a:ln>
          </p:spPr>
        </p:pic>
        <p:sp>
          <p:nvSpPr>
            <p:cNvPr id="18442" name="文本框 10"/>
            <p:cNvSpPr txBox="1"/>
            <p:nvPr/>
          </p:nvSpPr>
          <p:spPr>
            <a:xfrm>
              <a:off x="4719" y="1182"/>
              <a:ext cx="9759" cy="1018"/>
            </a:xfrm>
            <a:prstGeom prst="rect">
              <a:avLst/>
            </a:prstGeom>
            <a:noFill/>
            <a:ln w="9525">
              <a:noFill/>
            </a:ln>
          </p:spPr>
          <p:txBody>
            <a:bodyPr wrap="square" anchor="t">
              <a:spAutoFit/>
            </a:bodyPr>
            <a:lstStyle/>
            <a:p>
              <a:pPr algn="ctr"/>
              <a:r>
                <a:rPr lang="zh-CN" altLang="en-US" sz="3600" b="1">
                  <a:latin typeface="黑体" panose="02010609060101010101" pitchFamily="49" charset="-122"/>
                  <a:ea typeface="黑体" panose="02010609060101010101" pitchFamily="49" charset="-122"/>
                </a:rPr>
                <a:t>河南</a:t>
              </a:r>
              <a:r>
                <a:rPr lang="en-US" altLang="zh-CN" sz="3600" b="1">
                  <a:latin typeface="黑体" panose="02010609060101010101" pitchFamily="49" charset="-122"/>
                  <a:ea typeface="黑体" panose="02010609060101010101" pitchFamily="49" charset="-122"/>
                </a:rPr>
                <a:t>6</a:t>
              </a:r>
              <a:r>
                <a:rPr lang="zh-CN" altLang="en-US" sz="3600" b="1">
                  <a:latin typeface="黑体" panose="02010609060101010101" pitchFamily="49" charset="-122"/>
                  <a:ea typeface="黑体" panose="02010609060101010101" pitchFamily="49" charset="-122"/>
                </a:rPr>
                <a:t>年真题</a:t>
              </a:r>
              <a:r>
                <a:rPr lang="zh-CN" altLang="en-US" sz="3600" b="1">
                  <a:latin typeface="黑体" panose="02010609060101010101" pitchFamily="49" charset="-122"/>
                  <a:ea typeface="黑体" panose="02010609060101010101" pitchFamily="49" charset="-122"/>
                  <a:sym typeface="+mn-ea"/>
                </a:rPr>
                <a:t>、备用卷精讲练</a:t>
              </a:r>
            </a:p>
          </p:txBody>
        </p:sp>
      </p:grpSp>
      <p:grpSp>
        <p:nvGrpSpPr>
          <p:cNvPr id="19" name="组合 18"/>
          <p:cNvGrpSpPr/>
          <p:nvPr/>
        </p:nvGrpSpPr>
        <p:grpSpPr>
          <a:xfrm>
            <a:off x="702310" y="2036445"/>
            <a:ext cx="10121265" cy="737235"/>
            <a:chOff x="87" y="2955"/>
            <a:chExt cx="15939" cy="1161"/>
          </a:xfrm>
        </p:grpSpPr>
        <p:pic>
          <p:nvPicPr>
            <p:cNvPr id="20" name="图片 19" descr="考点3字"/>
            <p:cNvPicPr>
              <a:picLocks noChangeAspect="1"/>
            </p:cNvPicPr>
            <p:nvPr/>
          </p:nvPicPr>
          <p:blipFill>
            <a:blip r:embed="rId5"/>
            <a:stretch>
              <a:fillRect/>
            </a:stretch>
          </p:blipFill>
          <p:spPr>
            <a:xfrm>
              <a:off x="87" y="3275"/>
              <a:ext cx="3418" cy="761"/>
            </a:xfrm>
            <a:prstGeom prst="rect">
              <a:avLst/>
            </a:prstGeom>
          </p:spPr>
        </p:pic>
        <p:grpSp>
          <p:nvGrpSpPr>
            <p:cNvPr id="21" name="组合 20"/>
            <p:cNvGrpSpPr/>
            <p:nvPr/>
          </p:nvGrpSpPr>
          <p:grpSpPr>
            <a:xfrm>
              <a:off x="160" y="2955"/>
              <a:ext cx="15866" cy="1161"/>
              <a:chOff x="273" y="2955"/>
              <a:chExt cx="15866" cy="1161"/>
            </a:xfrm>
          </p:grpSpPr>
          <p:sp>
            <p:nvSpPr>
              <p:cNvPr id="22" name="文本框 4"/>
              <p:cNvSpPr txBox="1"/>
              <p:nvPr/>
            </p:nvSpPr>
            <p:spPr>
              <a:xfrm>
                <a:off x="3869" y="2955"/>
                <a:ext cx="12270" cy="1161"/>
              </a:xfrm>
              <a:prstGeom prst="rect">
                <a:avLst/>
              </a:prstGeom>
              <a:noFill/>
              <a:ln w="9525">
                <a:noFill/>
              </a:ln>
            </p:spPr>
            <p:txBody>
              <a:bodyPr wrap="square" anchor="t">
                <a:spAutoFit/>
              </a:bodyPr>
              <a:lstStyle/>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磁现象及磁极间的相互作用</a:t>
                </a:r>
                <a:r>
                  <a:rPr sz="2400" dirty="0">
                    <a:latin typeface="Times New Roman" panose="02020603050405020304" pitchFamily="18" charset="0"/>
                    <a:cs typeface="Times New Roman" panose="02020603050405020304" pitchFamily="18" charset="0"/>
                  </a:rPr>
                  <a:t>(2016.1第1空，2014.5)</a:t>
                </a: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lstStyle/>
                <a:p>
                  <a:r>
                    <a:rPr lang="zh-CN" altLang="en-US" sz="2800" b="1" dirty="0">
                      <a:latin typeface="Times New Roman" panose="02020603050405020304" pitchFamily="18" charset="0"/>
                      <a:ea typeface="黑体" panose="02010609060101010101" pitchFamily="49" charset="-122"/>
                    </a:rPr>
                    <a:t>命题点</a:t>
                  </a:r>
                </a:p>
              </p:txBody>
            </p:sp>
            <p:sp>
              <p:nvSpPr>
                <p:cNvPr id="25"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p>
              </p:txBody>
            </p:sp>
          </p:grpSp>
        </p:grpSp>
      </p:grpSp>
      <p:sp>
        <p:nvSpPr>
          <p:cNvPr id="9" name="文本框 8"/>
          <p:cNvSpPr txBox="1"/>
          <p:nvPr/>
        </p:nvSpPr>
        <p:spPr>
          <a:xfrm>
            <a:off x="630555" y="2973070"/>
            <a:ext cx="6993255" cy="286131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(2014 </a:t>
            </a:r>
            <a:r>
              <a:rPr lang="zh-CN" sz="2400">
                <a:cs typeface="楷体_GB2312" charset="0"/>
              </a:rPr>
              <a:t>河南 </a:t>
            </a:r>
            <a:r>
              <a:rPr lang="en-US" sz="2400">
                <a:latin typeface="Times New Roman" panose="02020603050405020304" pitchFamily="18" charset="0"/>
                <a:cs typeface="楷体_GB2312" charset="0"/>
              </a:rPr>
              <a:t>5</a:t>
            </a:r>
            <a:r>
              <a:rPr lang="zh-CN" sz="2400">
                <a:cs typeface="楷体_GB2312" charset="0"/>
              </a:rPr>
              <a:t>题 </a:t>
            </a:r>
            <a:r>
              <a:rPr lang="en-US" sz="2400">
                <a:latin typeface="Times New Roman" panose="02020603050405020304" pitchFamily="18" charset="0"/>
                <a:cs typeface="楷体_GB2312" charset="0"/>
              </a:rPr>
              <a:t>2 </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在一块有机玻璃板上，安装一个用导线绕成的螺线管，在板面上均匀撒满铁屑，通</a:t>
            </a:r>
            <a:r>
              <a:rPr lang="zh-CN" sz="2400">
                <a:latin typeface="Times New Roman" panose="02020603050405020304" pitchFamily="18" charset="0"/>
                <a:ea typeface="宋体" panose="02010600030101010101" pitchFamily="2" charset="-122"/>
              </a:rPr>
              <a:t>电后铁屑的分布如图所示．</a:t>
            </a:r>
            <a:r>
              <a:rPr lang="zh-CN" sz="2400">
                <a:ea typeface="宋体" panose="02010600030101010101" pitchFamily="2" charset="-122"/>
              </a:rPr>
              <a:t>图中</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两点相比，</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点磁场较强．实验中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不能</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用铜屑代替铁屑显示磁场分布．</a:t>
            </a:r>
            <a:endParaRPr lang="zh-CN" altLang="en-US" sz="2400"/>
          </a:p>
        </p:txBody>
      </p:sp>
      <p:pic>
        <p:nvPicPr>
          <p:cNvPr id="2" name="图片 -2147481698"/>
          <p:cNvPicPr>
            <a:picLocks noChangeAspect="1"/>
          </p:cNvPicPr>
          <p:nvPr/>
        </p:nvPicPr>
        <p:blipFill>
          <a:blip r:embed="rId6"/>
          <a:stretch>
            <a:fillRect/>
          </a:stretch>
        </p:blipFill>
        <p:spPr>
          <a:xfrm>
            <a:off x="7795895" y="3129915"/>
            <a:ext cx="2875280" cy="1878965"/>
          </a:xfrm>
          <a:prstGeom prst="rect">
            <a:avLst/>
          </a:prstGeom>
          <a:noFill/>
          <a:ln w="9525">
            <a:noFill/>
          </a:ln>
        </p:spPr>
      </p:pic>
      <p:sp>
        <p:nvSpPr>
          <p:cNvPr id="10" name="文本框 9"/>
          <p:cNvSpPr txBox="1"/>
          <p:nvPr/>
        </p:nvSpPr>
        <p:spPr>
          <a:xfrm>
            <a:off x="8794115" y="5383530"/>
            <a:ext cx="1048385" cy="368300"/>
          </a:xfrm>
          <a:prstGeom prst="rect">
            <a:avLst/>
          </a:prstGeom>
          <a:noFill/>
          <a:ln w="9525">
            <a:noFill/>
          </a:ln>
        </p:spPr>
        <p:txBody>
          <a:bodyPr wrap="square">
            <a:spAutoFit/>
          </a:bodyPr>
          <a:lstStyle/>
          <a:p>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
        <p:nvSpPr>
          <p:cNvPr id="8" name="矩形 7"/>
          <p:cNvSpPr/>
          <p:nvPr/>
        </p:nvSpPr>
        <p:spPr>
          <a:xfrm>
            <a:off x="931048" y="4724132"/>
            <a:ext cx="368935" cy="460375"/>
          </a:xfrm>
          <a:prstGeom prst="rect">
            <a:avLst/>
          </a:prstGeom>
        </p:spPr>
        <p:txBody>
          <a:bodyPr wrap="none">
            <a:spAutoFit/>
          </a:bodyPr>
          <a:lstStyle/>
          <a:p>
            <a:r>
              <a:rPr lang="en-US" altLang="zh-CN" sz="2400" i="1" dirty="0">
                <a:solidFill>
                  <a:srgbClr val="FF0000"/>
                </a:solidFill>
                <a:latin typeface="Times New Roman" panose="02020603050405020304" pitchFamily="18" charset="0"/>
                <a:cs typeface="Times New Roman" panose="02020603050405020304" pitchFamily="18" charset="0"/>
              </a:rPr>
              <a:t>A</a:t>
            </a:r>
          </a:p>
        </p:txBody>
      </p:sp>
      <p:sp>
        <p:nvSpPr>
          <p:cNvPr id="3" name="矩形 2"/>
          <p:cNvSpPr/>
          <p:nvPr/>
        </p:nvSpPr>
        <p:spPr>
          <a:xfrm>
            <a:off x="4590553" y="472413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不能</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MainIdea"/>
          <p:cNvSpPr/>
          <p:nvPr/>
        </p:nvSpPr>
        <p:spPr>
          <a:xfrm>
            <a:off x="5053965" y="2948940"/>
            <a:ext cx="704850" cy="1816735"/>
          </a:xfrm>
          <a:custGeom>
            <a:avLst/>
            <a:gdLst>
              <a:gd name="rtl" fmla="*/ 224960 w 1212960"/>
              <a:gd name="rtt" fmla="*/ 132240 h 547200"/>
              <a:gd name="rtr" fmla="*/ 984960 w 1212960"/>
              <a:gd name="rtb" fmla="*/ 428640 h 547200"/>
            </a:gdLst>
            <a:ahLst/>
            <a:cxnLst/>
            <a:rect l="rtl" t="rtt" r="rtr" b="rtb"/>
            <a:pathLst>
              <a:path w="1212960" h="547200">
                <a:moveTo>
                  <a:pt x="273600" y="0"/>
                </a:moveTo>
                <a:lnTo>
                  <a:pt x="939360" y="0"/>
                </a:lnTo>
                <a:cubicBezTo>
                  <a:pt x="1090469" y="0"/>
                  <a:pt x="1212960" y="122491"/>
                  <a:pt x="1212960" y="273600"/>
                </a:cubicBezTo>
                <a:cubicBezTo>
                  <a:pt x="1212960" y="424709"/>
                  <a:pt x="1090469" y="547200"/>
                  <a:pt x="9393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lstStyle/>
          <a:p>
            <a:pPr algn="ctr"/>
            <a:r>
              <a:rPr sz="2400" b="1">
                <a:solidFill>
                  <a:srgbClr val="454545"/>
                </a:solidFill>
                <a:latin typeface="方正粗黑宋简体" panose="02000000000000000000" charset="-122"/>
              </a:rPr>
              <a:t>电</a:t>
            </a:r>
          </a:p>
          <a:p>
            <a:pPr algn="ctr"/>
            <a:r>
              <a:rPr sz="2400" b="1">
                <a:solidFill>
                  <a:srgbClr val="454545"/>
                </a:solidFill>
                <a:latin typeface="方正粗黑宋简体" panose="02000000000000000000" charset="-122"/>
              </a:rPr>
              <a:t>与</a:t>
            </a:r>
          </a:p>
          <a:p>
            <a:pPr algn="ctr"/>
            <a:r>
              <a:rPr sz="2400" b="1">
                <a:solidFill>
                  <a:srgbClr val="454545"/>
                </a:solidFill>
                <a:latin typeface="方正粗黑宋简体" panose="02000000000000000000" charset="-122"/>
              </a:rPr>
              <a:t>磁</a:t>
            </a:r>
          </a:p>
        </p:txBody>
      </p:sp>
      <p:grpSp>
        <p:nvGrpSpPr>
          <p:cNvPr id="74" name="组合 73"/>
          <p:cNvGrpSpPr/>
          <p:nvPr/>
        </p:nvGrpSpPr>
        <p:grpSpPr>
          <a:xfrm>
            <a:off x="5940425" y="3484245"/>
            <a:ext cx="3065145" cy="1014730"/>
            <a:chOff x="9354" y="5487"/>
            <a:chExt cx="4827" cy="1598"/>
          </a:xfrm>
        </p:grpSpPr>
        <p:sp>
          <p:nvSpPr>
            <p:cNvPr id="105" name="MMConnector"/>
            <p:cNvSpPr/>
            <p:nvPr/>
          </p:nvSpPr>
          <p:spPr>
            <a:xfrm>
              <a:off x="9354" y="6168"/>
              <a:ext cx="1757" cy="155"/>
            </a:xfrm>
            <a:custGeom>
              <a:avLst/>
              <a:gdLst/>
              <a:ahLst/>
              <a:cxnLst/>
              <a:rect l="0" t="0" r="0" b="0"/>
              <a:pathLst>
                <a:path w="798984" h="45032">
                  <a:moveTo>
                    <a:pt x="-94914" y="-37369"/>
                  </a:moveTo>
                  <a:cubicBezTo>
                    <a:pt x="-113974" y="-39247"/>
                    <a:pt x="-127582" y="-27623"/>
                    <a:pt x="-128588" y="-13028"/>
                  </a:cubicBezTo>
                  <a:cubicBezTo>
                    <a:pt x="-129595" y="1568"/>
                    <a:pt x="-117710" y="14915"/>
                    <a:pt x="-98574" y="15705"/>
                  </a:cubicBezTo>
                  <a:cubicBezTo>
                    <a:pt x="-80875" y="16436"/>
                    <a:pt x="-63176" y="17167"/>
                    <a:pt x="-45473" y="17928"/>
                  </a:cubicBezTo>
                  <a:cubicBezTo>
                    <a:pt x="-27770" y="18688"/>
                    <a:pt x="-10063" y="19479"/>
                    <a:pt x="7647" y="20282"/>
                  </a:cubicBezTo>
                  <a:cubicBezTo>
                    <a:pt x="25357" y="21086"/>
                    <a:pt x="43069" y="21902"/>
                    <a:pt x="60785" y="22725"/>
                  </a:cubicBezTo>
                  <a:cubicBezTo>
                    <a:pt x="78501" y="23548"/>
                    <a:pt x="96221" y="24378"/>
                    <a:pt x="113944" y="25206"/>
                  </a:cubicBezTo>
                  <a:cubicBezTo>
                    <a:pt x="131667" y="26035"/>
                    <a:pt x="149393" y="26861"/>
                    <a:pt x="167124" y="27675"/>
                  </a:cubicBezTo>
                  <a:cubicBezTo>
                    <a:pt x="184854" y="28490"/>
                    <a:pt x="202587" y="29293"/>
                    <a:pt x="220325" y="30076"/>
                  </a:cubicBezTo>
                  <a:cubicBezTo>
                    <a:pt x="238062" y="30858"/>
                    <a:pt x="255803" y="31619"/>
                    <a:pt x="273548" y="32348"/>
                  </a:cubicBezTo>
                  <a:cubicBezTo>
                    <a:pt x="291292" y="33078"/>
                    <a:pt x="309041" y="33776"/>
                    <a:pt x="326792" y="34431"/>
                  </a:cubicBezTo>
                  <a:cubicBezTo>
                    <a:pt x="344544" y="35087"/>
                    <a:pt x="362299" y="35700"/>
                    <a:pt x="380056" y="36259"/>
                  </a:cubicBezTo>
                  <a:cubicBezTo>
                    <a:pt x="397814" y="36819"/>
                    <a:pt x="415573" y="37325"/>
                    <a:pt x="433338" y="37765"/>
                  </a:cubicBezTo>
                  <a:cubicBezTo>
                    <a:pt x="451103" y="38206"/>
                    <a:pt x="468874" y="38582"/>
                    <a:pt x="486633" y="38882"/>
                  </a:cubicBezTo>
                  <a:cubicBezTo>
                    <a:pt x="504392" y="39181"/>
                    <a:pt x="522140" y="39405"/>
                    <a:pt x="539935" y="39538"/>
                  </a:cubicBezTo>
                  <a:cubicBezTo>
                    <a:pt x="557730" y="39672"/>
                    <a:pt x="575572" y="39714"/>
                    <a:pt x="593237" y="39667"/>
                  </a:cubicBezTo>
                  <a:cubicBezTo>
                    <a:pt x="610902" y="39619"/>
                    <a:pt x="628391" y="39480"/>
                    <a:pt x="646528" y="39199"/>
                  </a:cubicBezTo>
                  <a:cubicBezTo>
                    <a:pt x="664666" y="38917"/>
                    <a:pt x="683453" y="38493"/>
                    <a:pt x="702240" y="38070"/>
                  </a:cubicBezTo>
                  <a:cubicBezTo>
                    <a:pt x="704975" y="38008"/>
                    <a:pt x="706800" y="36290"/>
                    <a:pt x="706800" y="34200"/>
                  </a:cubicBezTo>
                  <a:cubicBezTo>
                    <a:pt x="706800" y="32110"/>
                    <a:pt x="704975" y="30416"/>
                    <a:pt x="702240" y="30330"/>
                  </a:cubicBezTo>
                  <a:cubicBezTo>
                    <a:pt x="683498" y="29744"/>
                    <a:pt x="664756" y="29158"/>
                    <a:pt x="646675" y="28430"/>
                  </a:cubicBezTo>
                  <a:cubicBezTo>
                    <a:pt x="628595" y="27702"/>
                    <a:pt x="611176" y="26831"/>
                    <a:pt x="593588" y="25871"/>
                  </a:cubicBezTo>
                  <a:cubicBezTo>
                    <a:pt x="576000" y="24910"/>
                    <a:pt x="558244" y="23859"/>
                    <a:pt x="540541" y="22718"/>
                  </a:cubicBezTo>
                  <a:cubicBezTo>
                    <a:pt x="522838" y="21577"/>
                    <a:pt x="505188" y="20346"/>
                    <a:pt x="487532" y="19040"/>
                  </a:cubicBezTo>
                  <a:cubicBezTo>
                    <a:pt x="469875" y="17734"/>
                    <a:pt x="452212" y="16352"/>
                    <a:pt x="434556" y="14905"/>
                  </a:cubicBezTo>
                  <a:cubicBezTo>
                    <a:pt x="416901" y="13459"/>
                    <a:pt x="399254" y="11947"/>
                    <a:pt x="381609" y="10382"/>
                  </a:cubicBezTo>
                  <a:cubicBezTo>
                    <a:pt x="363965" y="8818"/>
                    <a:pt x="346323" y="7199"/>
                    <a:pt x="328683" y="5539"/>
                  </a:cubicBezTo>
                  <a:cubicBezTo>
                    <a:pt x="311043" y="3878"/>
                    <a:pt x="293406" y="2175"/>
                    <a:pt x="275770" y="441"/>
                  </a:cubicBezTo>
                  <a:cubicBezTo>
                    <a:pt x="258134" y="-1294"/>
                    <a:pt x="240498" y="-3060"/>
                    <a:pt x="222862" y="-4848"/>
                  </a:cubicBezTo>
                  <a:cubicBezTo>
                    <a:pt x="205226" y="-6636"/>
                    <a:pt x="187589" y="-8445"/>
                    <a:pt x="169951" y="-10266"/>
                  </a:cubicBezTo>
                  <a:cubicBezTo>
                    <a:pt x="152312" y="-12087"/>
                    <a:pt x="134672" y="-13919"/>
                    <a:pt x="117029" y="-15755"/>
                  </a:cubicBezTo>
                  <a:cubicBezTo>
                    <a:pt x="99385" y="-17590"/>
                    <a:pt x="81738" y="-19428"/>
                    <a:pt x="64087" y="-21259"/>
                  </a:cubicBezTo>
                  <a:cubicBezTo>
                    <a:pt x="46436" y="-23091"/>
                    <a:pt x="28781" y="-24915"/>
                    <a:pt x="11120" y="-26728"/>
                  </a:cubicBezTo>
                  <a:cubicBezTo>
                    <a:pt x="-6540" y="-28541"/>
                    <a:pt x="-24205" y="-30341"/>
                    <a:pt x="-41878" y="-32113"/>
                  </a:cubicBezTo>
                  <a:cubicBezTo>
                    <a:pt x="-59551" y="-33884"/>
                    <a:pt x="-77233" y="-35626"/>
                    <a:pt x="-94914" y="-37369"/>
                  </a:cubicBezTo>
                  <a:close/>
                </a:path>
              </a:pathLst>
            </a:custGeom>
            <a:solidFill>
              <a:schemeClr val="accent4"/>
            </a:solidFill>
            <a:ln w="7600" cap="rnd">
              <a:solidFill>
                <a:schemeClr val="accent4"/>
              </a:solidFill>
              <a:round/>
            </a:ln>
          </p:spPr>
        </p:sp>
        <p:sp>
          <p:nvSpPr>
            <p:cNvPr id="104" name="MainTopic"/>
            <p:cNvSpPr/>
            <p:nvPr/>
          </p:nvSpPr>
          <p:spPr>
            <a:xfrm>
              <a:off x="10886" y="5487"/>
              <a:ext cx="3295" cy="1598"/>
            </a:xfrm>
            <a:custGeom>
              <a:avLst/>
              <a:gdLst>
                <a:gd name="rtl" fmla="*/ 135280 w 1026000"/>
                <a:gd name="rtt" fmla="*/ 71440 h 463600"/>
                <a:gd name="rtr" fmla="*/ 887680 w 1026000"/>
                <a:gd name="rtb" fmla="*/ 405840 h 463600"/>
              </a:gdLst>
              <a:ahLst/>
              <a:cxnLst/>
              <a:rect l="rtl" t="rtt" r="rtr" b="rtb"/>
              <a:pathLst>
                <a:path w="1026000" h="463600">
                  <a:moveTo>
                    <a:pt x="30400" y="0"/>
                  </a:moveTo>
                  <a:lnTo>
                    <a:pt x="995600" y="0"/>
                  </a:lnTo>
                  <a:cubicBezTo>
                    <a:pt x="1012381" y="0"/>
                    <a:pt x="1026000" y="13619"/>
                    <a:pt x="1026000" y="30400"/>
                  </a:cubicBezTo>
                  <a:lnTo>
                    <a:pt x="1026000" y="433200"/>
                  </a:lnTo>
                  <a:cubicBezTo>
                    <a:pt x="1026000" y="449981"/>
                    <a:pt x="1012381" y="463600"/>
                    <a:pt x="9956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chemeClr val="accent4"/>
              </a:solidFill>
              <a:round/>
            </a:ln>
          </p:spPr>
          <p:txBody>
            <a:bodyPr wrap="square" lIns="0" tIns="0" rIns="0" bIns="22500" rtlCol="0" anchor="ctr"/>
            <a:lstStyle/>
            <a:p>
              <a:pPr algn="l"/>
              <a:r>
                <a:rPr sz="2400">
                  <a:solidFill>
                    <a:srgbClr val="303030"/>
                  </a:solidFill>
                  <a:latin typeface="宋体" panose="02010600030101010101" pitchFamily="2" charset="-122"/>
                </a:rPr>
                <a:t>磁场对通电导体的作用</a:t>
              </a:r>
            </a:p>
          </p:txBody>
        </p:sp>
      </p:grpSp>
      <p:grpSp>
        <p:nvGrpSpPr>
          <p:cNvPr id="78" name="组合 77"/>
          <p:cNvGrpSpPr/>
          <p:nvPr/>
        </p:nvGrpSpPr>
        <p:grpSpPr>
          <a:xfrm>
            <a:off x="6049645" y="4775200"/>
            <a:ext cx="2200275" cy="1399540"/>
            <a:chOff x="9526" y="7520"/>
            <a:chExt cx="3465" cy="2204"/>
          </a:xfrm>
        </p:grpSpPr>
        <p:sp>
          <p:nvSpPr>
            <p:cNvPr id="107" name="MMConnector"/>
            <p:cNvSpPr/>
            <p:nvPr/>
          </p:nvSpPr>
          <p:spPr>
            <a:xfrm>
              <a:off x="9526" y="7520"/>
              <a:ext cx="2167" cy="2205"/>
            </a:xfrm>
            <a:custGeom>
              <a:avLst/>
              <a:gdLst/>
              <a:ahLst/>
              <a:cxnLst/>
              <a:rect l="0" t="0" r="0" b="0"/>
              <a:pathLst>
                <a:path w="900209" h="639819">
                  <a:moveTo>
                    <a:pt x="-179992" y="-232875"/>
                  </a:moveTo>
                  <a:cubicBezTo>
                    <a:pt x="-193696" y="-246255"/>
                    <a:pt x="-211609" y="-245625"/>
                    <a:pt x="-221496" y="-234842"/>
                  </a:cubicBezTo>
                  <a:cubicBezTo>
                    <a:pt x="-231384" y="-224059"/>
                    <a:pt x="-230173" y="-206486"/>
                    <a:pt x="-215947" y="-193664"/>
                  </a:cubicBezTo>
                  <a:cubicBezTo>
                    <a:pt x="-203020" y="-182014"/>
                    <a:pt x="-190094" y="-170364"/>
                    <a:pt x="-177392" y="-158400"/>
                  </a:cubicBezTo>
                  <a:cubicBezTo>
                    <a:pt x="-164689" y="-146437"/>
                    <a:pt x="-152210" y="-134160"/>
                    <a:pt x="-139848" y="-121724"/>
                  </a:cubicBezTo>
                  <a:cubicBezTo>
                    <a:pt x="-127486" y="-109288"/>
                    <a:pt x="-115241" y="-96693"/>
                    <a:pt x="-103092" y="-83962"/>
                  </a:cubicBezTo>
                  <a:cubicBezTo>
                    <a:pt x="-90943" y="-71230"/>
                    <a:pt x="-78890" y="-58363"/>
                    <a:pt x="-66887" y="-45413"/>
                  </a:cubicBezTo>
                  <a:cubicBezTo>
                    <a:pt x="-54884" y="-32462"/>
                    <a:pt x="-42931" y="-19429"/>
                    <a:pt x="-30987" y="-6353"/>
                  </a:cubicBezTo>
                  <a:cubicBezTo>
                    <a:pt x="-19042" y="6722"/>
                    <a:pt x="-7107" y="19840"/>
                    <a:pt x="4864" y="32956"/>
                  </a:cubicBezTo>
                  <a:cubicBezTo>
                    <a:pt x="16834" y="46072"/>
                    <a:pt x="28840" y="59186"/>
                    <a:pt x="40923" y="72257"/>
                  </a:cubicBezTo>
                  <a:cubicBezTo>
                    <a:pt x="53007" y="85327"/>
                    <a:pt x="65169" y="98353"/>
                    <a:pt x="77455" y="111289"/>
                  </a:cubicBezTo>
                  <a:cubicBezTo>
                    <a:pt x="89740" y="124224"/>
                    <a:pt x="102148" y="137070"/>
                    <a:pt x="114723" y="149774"/>
                  </a:cubicBezTo>
                  <a:cubicBezTo>
                    <a:pt x="127298" y="162479"/>
                    <a:pt x="140040" y="175043"/>
                    <a:pt x="152993" y="187410"/>
                  </a:cubicBezTo>
                  <a:cubicBezTo>
                    <a:pt x="165945" y="199777"/>
                    <a:pt x="179108" y="211947"/>
                    <a:pt x="192522" y="223856"/>
                  </a:cubicBezTo>
                  <a:cubicBezTo>
                    <a:pt x="205935" y="235765"/>
                    <a:pt x="219600" y="247414"/>
                    <a:pt x="233550" y="258730"/>
                  </a:cubicBezTo>
                  <a:cubicBezTo>
                    <a:pt x="247501" y="270045"/>
                    <a:pt x="261737" y="281028"/>
                    <a:pt x="276284" y="291598"/>
                  </a:cubicBezTo>
                  <a:cubicBezTo>
                    <a:pt x="290831" y="302168"/>
                    <a:pt x="305690" y="312325"/>
                    <a:pt x="320871" y="321986"/>
                  </a:cubicBezTo>
                  <a:cubicBezTo>
                    <a:pt x="336053" y="331646"/>
                    <a:pt x="351558" y="340809"/>
                    <a:pt x="367376" y="349392"/>
                  </a:cubicBezTo>
                  <a:cubicBezTo>
                    <a:pt x="383193" y="357974"/>
                    <a:pt x="399323" y="365977"/>
                    <a:pt x="415751" y="373324"/>
                  </a:cubicBezTo>
                  <a:cubicBezTo>
                    <a:pt x="432178" y="380672"/>
                    <a:pt x="448903" y="387366"/>
                    <a:pt x="465828" y="393351"/>
                  </a:cubicBezTo>
                  <a:cubicBezTo>
                    <a:pt x="482754" y="399336"/>
                    <a:pt x="499879" y="404614"/>
                    <a:pt x="517325" y="409152"/>
                  </a:cubicBezTo>
                  <a:cubicBezTo>
                    <a:pt x="534771" y="413691"/>
                    <a:pt x="552537" y="417491"/>
                    <a:pt x="569876" y="420566"/>
                  </a:cubicBezTo>
                  <a:cubicBezTo>
                    <a:pt x="587216" y="423641"/>
                    <a:pt x="604129" y="425990"/>
                    <a:pt x="623087" y="427600"/>
                  </a:cubicBezTo>
                  <a:cubicBezTo>
                    <a:pt x="642045" y="429211"/>
                    <a:pt x="663047" y="430082"/>
                    <a:pt x="676580" y="430417"/>
                  </a:cubicBezTo>
                  <a:cubicBezTo>
                    <a:pt x="690113" y="430753"/>
                    <a:pt x="696177" y="430551"/>
                    <a:pt x="702240" y="430350"/>
                  </a:cubicBezTo>
                  <a:cubicBezTo>
                    <a:pt x="704974" y="430259"/>
                    <a:pt x="706800" y="428640"/>
                    <a:pt x="706800" y="426550"/>
                  </a:cubicBezTo>
                  <a:cubicBezTo>
                    <a:pt x="706800" y="424460"/>
                    <a:pt x="704976" y="422769"/>
                    <a:pt x="702240" y="422750"/>
                  </a:cubicBezTo>
                  <a:cubicBezTo>
                    <a:pt x="696230" y="422709"/>
                    <a:pt x="690221" y="422668"/>
                    <a:pt x="676879" y="421804"/>
                  </a:cubicBezTo>
                  <a:cubicBezTo>
                    <a:pt x="663537" y="420940"/>
                    <a:pt x="642864" y="419253"/>
                    <a:pt x="624277" y="416925"/>
                  </a:cubicBezTo>
                  <a:cubicBezTo>
                    <a:pt x="605690" y="414597"/>
                    <a:pt x="589190" y="411627"/>
                    <a:pt x="572330" y="407938"/>
                  </a:cubicBezTo>
                  <a:cubicBezTo>
                    <a:pt x="555470" y="404249"/>
                    <a:pt x="538250" y="399839"/>
                    <a:pt x="521401" y="394730"/>
                  </a:cubicBezTo>
                  <a:cubicBezTo>
                    <a:pt x="504553" y="389622"/>
                    <a:pt x="488076" y="383814"/>
                    <a:pt x="471842" y="377333"/>
                  </a:cubicBezTo>
                  <a:cubicBezTo>
                    <a:pt x="455608" y="370852"/>
                    <a:pt x="439617" y="363699"/>
                    <a:pt x="423950" y="355927"/>
                  </a:cubicBezTo>
                  <a:cubicBezTo>
                    <a:pt x="408283" y="348155"/>
                    <a:pt x="392942" y="339765"/>
                    <a:pt x="377927" y="330825"/>
                  </a:cubicBezTo>
                  <a:cubicBezTo>
                    <a:pt x="362912" y="321884"/>
                    <a:pt x="348225" y="312394"/>
                    <a:pt x="333863" y="302429"/>
                  </a:cubicBezTo>
                  <a:cubicBezTo>
                    <a:pt x="319502" y="292464"/>
                    <a:pt x="305467" y="282025"/>
                    <a:pt x="291738" y="271186"/>
                  </a:cubicBezTo>
                  <a:cubicBezTo>
                    <a:pt x="278009" y="260348"/>
                    <a:pt x="264585" y="249111"/>
                    <a:pt x="251436" y="237546"/>
                  </a:cubicBezTo>
                  <a:cubicBezTo>
                    <a:pt x="238288" y="225981"/>
                    <a:pt x="225413" y="214088"/>
                    <a:pt x="212775" y="201931"/>
                  </a:cubicBezTo>
                  <a:cubicBezTo>
                    <a:pt x="200136" y="189775"/>
                    <a:pt x="187733" y="177355"/>
                    <a:pt x="175523" y="164727"/>
                  </a:cubicBezTo>
                  <a:cubicBezTo>
                    <a:pt x="163313" y="152100"/>
                    <a:pt x="151295" y="139266"/>
                    <a:pt x="139424" y="126275"/>
                  </a:cubicBezTo>
                  <a:cubicBezTo>
                    <a:pt x="127553" y="113283"/>
                    <a:pt x="115829" y="100135"/>
                    <a:pt x="104205" y="86874"/>
                  </a:cubicBezTo>
                  <a:cubicBezTo>
                    <a:pt x="92581" y="73614"/>
                    <a:pt x="81057" y="60240"/>
                    <a:pt x="69587" y="46795"/>
                  </a:cubicBezTo>
                  <a:cubicBezTo>
                    <a:pt x="58117" y="33349"/>
                    <a:pt x="46699" y="19832"/>
                    <a:pt x="35288" y="6280"/>
                  </a:cubicBezTo>
                  <a:cubicBezTo>
                    <a:pt x="23876" y="-7272"/>
                    <a:pt x="12471" y="-20858"/>
                    <a:pt x="1023" y="-34441"/>
                  </a:cubicBezTo>
                  <a:cubicBezTo>
                    <a:pt x="-10426" y="-48023"/>
                    <a:pt x="-21916" y="-61603"/>
                    <a:pt x="-33497" y="-75143"/>
                  </a:cubicBezTo>
                  <a:cubicBezTo>
                    <a:pt x="-45077" y="-88683"/>
                    <a:pt x="-56746" y="-102183"/>
                    <a:pt x="-68561" y="-115597"/>
                  </a:cubicBezTo>
                  <a:cubicBezTo>
                    <a:pt x="-80377" y="-129011"/>
                    <a:pt x="-92337" y="-142339"/>
                    <a:pt x="-104467" y="-155558"/>
                  </a:cubicBezTo>
                  <a:cubicBezTo>
                    <a:pt x="-116597" y="-168776"/>
                    <a:pt x="-128897" y="-181885"/>
                    <a:pt x="-141512" y="-194753"/>
                  </a:cubicBezTo>
                  <a:cubicBezTo>
                    <a:pt x="-154128" y="-207621"/>
                    <a:pt x="-167060" y="-220248"/>
                    <a:pt x="-179992" y="-232875"/>
                  </a:cubicBezTo>
                  <a:close/>
                </a:path>
              </a:pathLst>
            </a:custGeom>
            <a:solidFill>
              <a:schemeClr val="accent4"/>
            </a:solidFill>
            <a:ln w="7600" cap="rnd">
              <a:solidFill>
                <a:schemeClr val="accent4"/>
              </a:solidFill>
              <a:round/>
            </a:ln>
          </p:spPr>
        </p:sp>
        <p:sp>
          <p:nvSpPr>
            <p:cNvPr id="106" name="MainTopic"/>
            <p:cNvSpPr/>
            <p:nvPr/>
          </p:nvSpPr>
          <p:spPr>
            <a:xfrm>
              <a:off x="11217" y="8479"/>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hlinkClick r:id="rId2" action="ppaction://hlinksldjump"/>
                </a:rPr>
                <a:t>磁生电</a:t>
              </a:r>
              <a:endParaRPr sz="2400">
                <a:solidFill>
                  <a:srgbClr val="303030"/>
                </a:solidFill>
                <a:latin typeface="宋体" panose="02010600030101010101" pitchFamily="2" charset="-122"/>
              </a:endParaRPr>
            </a:p>
          </p:txBody>
        </p:sp>
      </p:grpSp>
      <p:grpSp>
        <p:nvGrpSpPr>
          <p:cNvPr id="61" name="组合 60"/>
          <p:cNvGrpSpPr/>
          <p:nvPr/>
        </p:nvGrpSpPr>
        <p:grpSpPr>
          <a:xfrm>
            <a:off x="3143250" y="4465320"/>
            <a:ext cx="2664460" cy="948055"/>
            <a:chOff x="4949" y="7032"/>
            <a:chExt cx="4196" cy="1493"/>
          </a:xfrm>
        </p:grpSpPr>
        <p:sp>
          <p:nvSpPr>
            <p:cNvPr id="115" name="MMConnector"/>
            <p:cNvSpPr/>
            <p:nvPr/>
          </p:nvSpPr>
          <p:spPr>
            <a:xfrm>
              <a:off x="7614" y="7032"/>
              <a:ext cx="1531" cy="1385"/>
            </a:xfrm>
            <a:custGeom>
              <a:avLst/>
              <a:gdLst/>
              <a:ahLst/>
              <a:cxnLst/>
              <a:rect l="0" t="0" r="0" b="0"/>
              <a:pathLst>
                <a:path w="855667" h="401959">
                  <a:moveTo>
                    <a:pt x="167431" y="-94344"/>
                  </a:moveTo>
                  <a:cubicBezTo>
                    <a:pt x="183867" y="-104175"/>
                    <a:pt x="188267" y="-121326"/>
                    <a:pt x="180565" y="-133764"/>
                  </a:cubicBezTo>
                  <a:cubicBezTo>
                    <a:pt x="172863" y="-146202"/>
                    <a:pt x="155375" y="-150173"/>
                    <a:pt x="139423" y="-139574"/>
                  </a:cubicBezTo>
                  <a:cubicBezTo>
                    <a:pt x="124444" y="-129622"/>
                    <a:pt x="109466" y="-119671"/>
                    <a:pt x="94682" y="-109512"/>
                  </a:cubicBezTo>
                  <a:cubicBezTo>
                    <a:pt x="79898" y="-99353"/>
                    <a:pt x="65308" y="-88988"/>
                    <a:pt x="50816" y="-78538"/>
                  </a:cubicBezTo>
                  <a:cubicBezTo>
                    <a:pt x="36323" y="-68089"/>
                    <a:pt x="21929" y="-57556"/>
                    <a:pt x="7610" y="-46972"/>
                  </a:cubicBezTo>
                  <a:cubicBezTo>
                    <a:pt x="-6710" y="-36388"/>
                    <a:pt x="-20955" y="-25754"/>
                    <a:pt x="-35170" y="-15125"/>
                  </a:cubicBezTo>
                  <a:cubicBezTo>
                    <a:pt x="-49385" y="-4495"/>
                    <a:pt x="-63571" y="6129"/>
                    <a:pt x="-77767" y="16698"/>
                  </a:cubicBezTo>
                  <a:cubicBezTo>
                    <a:pt x="-91964" y="27266"/>
                    <a:pt x="-106171" y="37780"/>
                    <a:pt x="-120432" y="48185"/>
                  </a:cubicBezTo>
                  <a:cubicBezTo>
                    <a:pt x="-134692" y="58591"/>
                    <a:pt x="-149004" y="68889"/>
                    <a:pt x="-163409" y="79024"/>
                  </a:cubicBezTo>
                  <a:cubicBezTo>
                    <a:pt x="-177814" y="89159"/>
                    <a:pt x="-192311" y="99131"/>
                    <a:pt x="-206936" y="108884"/>
                  </a:cubicBezTo>
                  <a:cubicBezTo>
                    <a:pt x="-221561" y="118637"/>
                    <a:pt x="-236315" y="128171"/>
                    <a:pt x="-251229" y="137425"/>
                  </a:cubicBezTo>
                  <a:cubicBezTo>
                    <a:pt x="-266143" y="146679"/>
                    <a:pt x="-281217" y="155654"/>
                    <a:pt x="-296476" y="164289"/>
                  </a:cubicBezTo>
                  <a:cubicBezTo>
                    <a:pt x="-311735" y="172923"/>
                    <a:pt x="-327178" y="181217"/>
                    <a:pt x="-342821" y="189111"/>
                  </a:cubicBezTo>
                  <a:cubicBezTo>
                    <a:pt x="-358464" y="197004"/>
                    <a:pt x="-374307" y="204496"/>
                    <a:pt x="-390352" y="211530"/>
                  </a:cubicBezTo>
                  <a:cubicBezTo>
                    <a:pt x="-406396" y="218564"/>
                    <a:pt x="-422642" y="225140"/>
                    <a:pt x="-439090" y="231208"/>
                  </a:cubicBezTo>
                  <a:cubicBezTo>
                    <a:pt x="-455538" y="237276"/>
                    <a:pt x="-472188" y="242835"/>
                    <a:pt x="-488984" y="247853"/>
                  </a:cubicBezTo>
                  <a:cubicBezTo>
                    <a:pt x="-505779" y="252870"/>
                    <a:pt x="-522721" y="257346"/>
                    <a:pt x="-539909" y="261244"/>
                  </a:cubicBezTo>
                  <a:cubicBezTo>
                    <a:pt x="-557097" y="265142"/>
                    <a:pt x="-574531" y="268463"/>
                    <a:pt x="-591688" y="271249"/>
                  </a:cubicBezTo>
                  <a:cubicBezTo>
                    <a:pt x="-608844" y="274035"/>
                    <a:pt x="-625723" y="276286"/>
                    <a:pt x="-644102" y="277834"/>
                  </a:cubicBezTo>
                  <a:cubicBezTo>
                    <a:pt x="-662481" y="279382"/>
                    <a:pt x="-682361" y="280228"/>
                    <a:pt x="-702240" y="281074"/>
                  </a:cubicBezTo>
                  <a:cubicBezTo>
                    <a:pt x="-704974" y="281190"/>
                    <a:pt x="-706800" y="282910"/>
                    <a:pt x="-706800" y="285000"/>
                  </a:cubicBezTo>
                  <a:cubicBezTo>
                    <a:pt x="-706800" y="287090"/>
                    <a:pt x="-704976" y="288928"/>
                    <a:pt x="-702240" y="288926"/>
                  </a:cubicBezTo>
                  <a:cubicBezTo>
                    <a:pt x="-682143" y="288916"/>
                    <a:pt x="-662047" y="288906"/>
                    <a:pt x="-643390" y="288181"/>
                  </a:cubicBezTo>
                  <a:cubicBezTo>
                    <a:pt x="-624733" y="287457"/>
                    <a:pt x="-607517" y="286017"/>
                    <a:pt x="-589967" y="284025"/>
                  </a:cubicBezTo>
                  <a:cubicBezTo>
                    <a:pt x="-572417" y="282033"/>
                    <a:pt x="-554534" y="279490"/>
                    <a:pt x="-536845" y="276347"/>
                  </a:cubicBezTo>
                  <a:cubicBezTo>
                    <a:pt x="-519156" y="273204"/>
                    <a:pt x="-501661" y="269462"/>
                    <a:pt x="-484270" y="265152"/>
                  </a:cubicBezTo>
                  <a:cubicBezTo>
                    <a:pt x="-466879" y="260843"/>
                    <a:pt x="-449590" y="255966"/>
                    <a:pt x="-432472" y="250556"/>
                  </a:cubicBezTo>
                  <a:cubicBezTo>
                    <a:pt x="-415353" y="245147"/>
                    <a:pt x="-398405" y="239204"/>
                    <a:pt x="-381637" y="232781"/>
                  </a:cubicBezTo>
                  <a:cubicBezTo>
                    <a:pt x="-364869" y="226358"/>
                    <a:pt x="-348283" y="219455"/>
                    <a:pt x="-331887" y="212134"/>
                  </a:cubicBezTo>
                  <a:cubicBezTo>
                    <a:pt x="-315492" y="204814"/>
                    <a:pt x="-299288" y="197075"/>
                    <a:pt x="-283270" y="188987"/>
                  </a:cubicBezTo>
                  <a:cubicBezTo>
                    <a:pt x="-267252" y="180899"/>
                    <a:pt x="-251420" y="172460"/>
                    <a:pt x="-235759" y="163741"/>
                  </a:cubicBezTo>
                  <a:cubicBezTo>
                    <a:pt x="-220098" y="155022"/>
                    <a:pt x="-204608" y="146021"/>
                    <a:pt x="-189264" y="136808"/>
                  </a:cubicBezTo>
                  <a:cubicBezTo>
                    <a:pt x="-173920" y="127594"/>
                    <a:pt x="-158723" y="118166"/>
                    <a:pt x="-143643" y="108590"/>
                  </a:cubicBezTo>
                  <a:cubicBezTo>
                    <a:pt x="-128563" y="99014"/>
                    <a:pt x="-113600" y="89288"/>
                    <a:pt x="-98721" y="79475"/>
                  </a:cubicBezTo>
                  <a:cubicBezTo>
                    <a:pt x="-83842" y="69662"/>
                    <a:pt x="-69046" y="59762"/>
                    <a:pt x="-54300" y="49833"/>
                  </a:cubicBezTo>
                  <a:cubicBezTo>
                    <a:pt x="-39553" y="39903"/>
                    <a:pt x="-24855" y="29945"/>
                    <a:pt x="-10172" y="20013"/>
                  </a:cubicBezTo>
                  <a:cubicBezTo>
                    <a:pt x="4512" y="10082"/>
                    <a:pt x="19181" y="176"/>
                    <a:pt x="33872" y="-9643"/>
                  </a:cubicBezTo>
                  <a:cubicBezTo>
                    <a:pt x="48563" y="-19461"/>
                    <a:pt x="63276" y="-29192"/>
                    <a:pt x="78032" y="-38805"/>
                  </a:cubicBezTo>
                  <a:cubicBezTo>
                    <a:pt x="92789" y="-48417"/>
                    <a:pt x="107590" y="-57910"/>
                    <a:pt x="122497" y="-67146"/>
                  </a:cubicBezTo>
                  <a:cubicBezTo>
                    <a:pt x="137404" y="-76383"/>
                    <a:pt x="152417" y="-85363"/>
                    <a:pt x="167431" y="-94344"/>
                  </a:cubicBezTo>
                  <a:close/>
                </a:path>
              </a:pathLst>
            </a:custGeom>
            <a:solidFill>
              <a:schemeClr val="accent4"/>
            </a:solidFill>
            <a:ln w="7600" cap="rnd">
              <a:solidFill>
                <a:schemeClr val="accent4"/>
              </a:solidFill>
              <a:round/>
            </a:ln>
          </p:spPr>
        </p:sp>
        <p:sp>
          <p:nvSpPr>
            <p:cNvPr id="114" name="MainTopic"/>
            <p:cNvSpPr/>
            <p:nvPr/>
          </p:nvSpPr>
          <p:spPr>
            <a:xfrm>
              <a:off x="4949" y="7504"/>
              <a:ext cx="1427" cy="102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hlinkClick r:id="rId3" action="ppaction://hlinksldjump"/>
                </a:rPr>
                <a:t>磁场</a:t>
              </a:r>
              <a:endParaRPr sz="2400">
                <a:solidFill>
                  <a:srgbClr val="303030"/>
                </a:solidFill>
                <a:latin typeface="宋体" panose="02010600030101010101" pitchFamily="2" charset="-122"/>
              </a:endParaRPr>
            </a:p>
          </p:txBody>
        </p:sp>
      </p:grpSp>
      <p:grpSp>
        <p:nvGrpSpPr>
          <p:cNvPr id="56" name="组合 55"/>
          <p:cNvGrpSpPr/>
          <p:nvPr/>
        </p:nvGrpSpPr>
        <p:grpSpPr>
          <a:xfrm>
            <a:off x="2707005" y="1941830"/>
            <a:ext cx="3331210" cy="2260600"/>
            <a:chOff x="4262" y="3058"/>
            <a:chExt cx="5246" cy="3560"/>
          </a:xfrm>
        </p:grpSpPr>
        <p:sp>
          <p:nvSpPr>
            <p:cNvPr id="117" name="MMConnector"/>
            <p:cNvSpPr/>
            <p:nvPr/>
          </p:nvSpPr>
          <p:spPr>
            <a:xfrm>
              <a:off x="7614" y="4809"/>
              <a:ext cx="1894" cy="1809"/>
            </a:xfrm>
            <a:custGeom>
              <a:avLst/>
              <a:gdLst/>
              <a:ahLst/>
              <a:cxnLst/>
              <a:rect l="0" t="0" r="0" b="0"/>
              <a:pathLst>
                <a:path w="879731" h="525050">
                  <a:moveTo>
                    <a:pt x="161124" y="185969"/>
                  </a:moveTo>
                  <a:cubicBezTo>
                    <a:pt x="175840" y="198227"/>
                    <a:pt x="193652" y="196173"/>
                    <a:pt x="202654" y="184640"/>
                  </a:cubicBezTo>
                  <a:cubicBezTo>
                    <a:pt x="211655" y="173107"/>
                    <a:pt x="209091" y="155639"/>
                    <a:pt x="193858" y="144031"/>
                  </a:cubicBezTo>
                  <a:cubicBezTo>
                    <a:pt x="179986" y="133460"/>
                    <a:pt x="166115" y="122889"/>
                    <a:pt x="152413" y="112024"/>
                  </a:cubicBezTo>
                  <a:cubicBezTo>
                    <a:pt x="138712" y="101159"/>
                    <a:pt x="125181" y="89999"/>
                    <a:pt x="111732" y="78695"/>
                  </a:cubicBezTo>
                  <a:cubicBezTo>
                    <a:pt x="98284" y="67390"/>
                    <a:pt x="84918" y="55941"/>
                    <a:pt x="71612" y="44374"/>
                  </a:cubicBezTo>
                  <a:cubicBezTo>
                    <a:pt x="58306" y="32807"/>
                    <a:pt x="45060" y="21123"/>
                    <a:pt x="31829" y="9378"/>
                  </a:cubicBezTo>
                  <a:cubicBezTo>
                    <a:pt x="18599" y="-2366"/>
                    <a:pt x="5385" y="-14171"/>
                    <a:pt x="-7852" y="-25986"/>
                  </a:cubicBezTo>
                  <a:cubicBezTo>
                    <a:pt x="-21090" y="-37802"/>
                    <a:pt x="-34352" y="-49629"/>
                    <a:pt x="-47681" y="-61416"/>
                  </a:cubicBezTo>
                  <a:cubicBezTo>
                    <a:pt x="-61009" y="-73203"/>
                    <a:pt x="-74404" y="-84950"/>
                    <a:pt x="-87907" y="-96603"/>
                  </a:cubicBezTo>
                  <a:cubicBezTo>
                    <a:pt x="-101410" y="-108256"/>
                    <a:pt x="-115022" y="-119815"/>
                    <a:pt x="-128784" y="-131223"/>
                  </a:cubicBezTo>
                  <a:cubicBezTo>
                    <a:pt x="-142546" y="-142631"/>
                    <a:pt x="-156457" y="-153888"/>
                    <a:pt x="-170557" y="-164931"/>
                  </a:cubicBezTo>
                  <a:cubicBezTo>
                    <a:pt x="-184657" y="-175974"/>
                    <a:pt x="-198945" y="-186803"/>
                    <a:pt x="-213456" y="-197350"/>
                  </a:cubicBezTo>
                  <a:cubicBezTo>
                    <a:pt x="-227967" y="-207897"/>
                    <a:pt x="-242700" y="-218161"/>
                    <a:pt x="-257682" y="-228070"/>
                  </a:cubicBezTo>
                  <a:cubicBezTo>
                    <a:pt x="-272663" y="-237978"/>
                    <a:pt x="-287893" y="-247530"/>
                    <a:pt x="-303387" y="-256649"/>
                  </a:cubicBezTo>
                  <a:cubicBezTo>
                    <a:pt x="-318880" y="-265767"/>
                    <a:pt x="-334636" y="-274452"/>
                    <a:pt x="-350655" y="-282627"/>
                  </a:cubicBezTo>
                  <a:cubicBezTo>
                    <a:pt x="-366673" y="-290801"/>
                    <a:pt x="-382952" y="-298466"/>
                    <a:pt x="-399481" y="-305550"/>
                  </a:cubicBezTo>
                  <a:cubicBezTo>
                    <a:pt x="-416011" y="-312634"/>
                    <a:pt x="-432789" y="-319139"/>
                    <a:pt x="-449762" y="-325008"/>
                  </a:cubicBezTo>
                  <a:cubicBezTo>
                    <a:pt x="-466735" y="-330877"/>
                    <a:pt x="-483902" y="-336110"/>
                    <a:pt x="-501292" y="-340676"/>
                  </a:cubicBezTo>
                  <a:cubicBezTo>
                    <a:pt x="-518682" y="-345241"/>
                    <a:pt x="-536294" y="-349139"/>
                    <a:pt x="-553789" y="-352352"/>
                  </a:cubicBezTo>
                  <a:cubicBezTo>
                    <a:pt x="-571284" y="-355566"/>
                    <a:pt x="-588662" y="-358096"/>
                    <a:pt x="-606930" y="-359979"/>
                  </a:cubicBezTo>
                  <a:cubicBezTo>
                    <a:pt x="-625198" y="-361862"/>
                    <a:pt x="-644356" y="-363098"/>
                    <a:pt x="-660390" y="-363636"/>
                  </a:cubicBezTo>
                  <a:cubicBezTo>
                    <a:pt x="-676423" y="-364173"/>
                    <a:pt x="-689331" y="-364011"/>
                    <a:pt x="-702240" y="-363850"/>
                  </a:cubicBezTo>
                  <a:cubicBezTo>
                    <a:pt x="-704976" y="-363816"/>
                    <a:pt x="-706800" y="-362140"/>
                    <a:pt x="-706800" y="-360050"/>
                  </a:cubicBezTo>
                  <a:cubicBezTo>
                    <a:pt x="-706800" y="-357960"/>
                    <a:pt x="-704975" y="-356334"/>
                    <a:pt x="-702240" y="-356250"/>
                  </a:cubicBezTo>
                  <a:cubicBezTo>
                    <a:pt x="-689465" y="-355856"/>
                    <a:pt x="-676691" y="-355461"/>
                    <a:pt x="-660895" y="-354246"/>
                  </a:cubicBezTo>
                  <a:cubicBezTo>
                    <a:pt x="-645100" y="-353030"/>
                    <a:pt x="-626283" y="-350993"/>
                    <a:pt x="-608406" y="-348364"/>
                  </a:cubicBezTo>
                  <a:cubicBezTo>
                    <a:pt x="-590530" y="-345735"/>
                    <a:pt x="-573593" y="-342513"/>
                    <a:pt x="-556600" y="-338624"/>
                  </a:cubicBezTo>
                  <a:cubicBezTo>
                    <a:pt x="-539607" y="-334735"/>
                    <a:pt x="-522558" y="-330178"/>
                    <a:pt x="-505780" y="-324987"/>
                  </a:cubicBezTo>
                  <a:cubicBezTo>
                    <a:pt x="-489001" y="-319795"/>
                    <a:pt x="-472495" y="-313970"/>
                    <a:pt x="-456220" y="-307540"/>
                  </a:cubicBezTo>
                  <a:cubicBezTo>
                    <a:pt x="-439946" y="-301111"/>
                    <a:pt x="-423904" y="-294077"/>
                    <a:pt x="-408136" y="-286495"/>
                  </a:cubicBezTo>
                  <a:cubicBezTo>
                    <a:pt x="-392369" y="-278912"/>
                    <a:pt x="-376875" y="-270780"/>
                    <a:pt x="-361655" y="-262162"/>
                  </a:cubicBezTo>
                  <a:cubicBezTo>
                    <a:pt x="-346435" y="-253545"/>
                    <a:pt x="-331489" y="-244441"/>
                    <a:pt x="-316808" y="-234921"/>
                  </a:cubicBezTo>
                  <a:cubicBezTo>
                    <a:pt x="-302127" y="-225401"/>
                    <a:pt x="-287710" y="-215464"/>
                    <a:pt x="-273535" y="-205179"/>
                  </a:cubicBezTo>
                  <a:cubicBezTo>
                    <a:pt x="-259359" y="-194895"/>
                    <a:pt x="-245425" y="-184262"/>
                    <a:pt x="-231700" y="-173347"/>
                  </a:cubicBezTo>
                  <a:cubicBezTo>
                    <a:pt x="-217975" y="-162432"/>
                    <a:pt x="-204458" y="-151235"/>
                    <a:pt x="-191111" y="-139815"/>
                  </a:cubicBezTo>
                  <a:cubicBezTo>
                    <a:pt x="-177765" y="-128396"/>
                    <a:pt x="-164588" y="-116754"/>
                    <a:pt x="-151537" y="-104946"/>
                  </a:cubicBezTo>
                  <a:cubicBezTo>
                    <a:pt x="-138487" y="-93137"/>
                    <a:pt x="-125563" y="-81162"/>
                    <a:pt x="-112721" y="-69070"/>
                  </a:cubicBezTo>
                  <a:cubicBezTo>
                    <a:pt x="-99879" y="-56979"/>
                    <a:pt x="-87118" y="-44771"/>
                    <a:pt x="-74392" y="-32495"/>
                  </a:cubicBezTo>
                  <a:cubicBezTo>
                    <a:pt x="-61666" y="-20218"/>
                    <a:pt x="-48975" y="-7872"/>
                    <a:pt x="-36270" y="4496"/>
                  </a:cubicBezTo>
                  <a:cubicBezTo>
                    <a:pt x="-23566" y="16865"/>
                    <a:pt x="-10849" y="29257"/>
                    <a:pt x="1927" y="41628"/>
                  </a:cubicBezTo>
                  <a:cubicBezTo>
                    <a:pt x="14703" y="54000"/>
                    <a:pt x="27538" y="66351"/>
                    <a:pt x="40486" y="78629"/>
                  </a:cubicBezTo>
                  <a:cubicBezTo>
                    <a:pt x="53433" y="90908"/>
                    <a:pt x="66492" y="103115"/>
                    <a:pt x="79688" y="115221"/>
                  </a:cubicBezTo>
                  <a:cubicBezTo>
                    <a:pt x="92884" y="127327"/>
                    <a:pt x="106217" y="139333"/>
                    <a:pt x="119813" y="151107"/>
                  </a:cubicBezTo>
                  <a:cubicBezTo>
                    <a:pt x="133408" y="162882"/>
                    <a:pt x="147266" y="174425"/>
                    <a:pt x="161124" y="185969"/>
                  </a:cubicBezTo>
                  <a:close/>
                </a:path>
              </a:pathLst>
            </a:custGeom>
            <a:solidFill>
              <a:schemeClr val="accent4"/>
            </a:solidFill>
            <a:ln w="7600" cap="rnd">
              <a:solidFill>
                <a:schemeClr val="accent4"/>
              </a:solidFill>
              <a:round/>
            </a:ln>
          </p:spPr>
        </p:sp>
        <p:sp>
          <p:nvSpPr>
            <p:cNvPr id="116" name="MainTopic"/>
            <p:cNvSpPr/>
            <p:nvPr/>
          </p:nvSpPr>
          <p:spPr>
            <a:xfrm>
              <a:off x="4262" y="3058"/>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hlinkClick r:id="rId4" action="ppaction://hlinksldjump"/>
                </a:rPr>
                <a:t>磁现象</a:t>
              </a:r>
              <a:endParaRPr sz="2400">
                <a:solidFill>
                  <a:srgbClr val="303030"/>
                </a:solidFill>
                <a:latin typeface="宋体" panose="02010600030101010101" pitchFamily="2" charset="-122"/>
              </a:endParaRPr>
            </a:p>
          </p:txBody>
        </p:sp>
      </p:grpSp>
      <p:grpSp>
        <p:nvGrpSpPr>
          <p:cNvPr id="75" name="组合 74"/>
          <p:cNvGrpSpPr/>
          <p:nvPr/>
        </p:nvGrpSpPr>
        <p:grpSpPr>
          <a:xfrm>
            <a:off x="9201785" y="3315970"/>
            <a:ext cx="2461260" cy="815975"/>
            <a:chOff x="14666" y="5222"/>
            <a:chExt cx="3876" cy="1285"/>
          </a:xfrm>
        </p:grpSpPr>
        <p:sp>
          <p:nvSpPr>
            <p:cNvPr id="177" name="MMConnector"/>
            <p:cNvSpPr/>
            <p:nvPr/>
          </p:nvSpPr>
          <p:spPr>
            <a:xfrm>
              <a:off x="14666" y="6065"/>
              <a:ext cx="604" cy="442"/>
            </a:xfrm>
            <a:custGeom>
              <a:avLst/>
              <a:gdLst/>
              <a:ahLst/>
              <a:cxnLst/>
              <a:rect l="0" t="0" r="0" b="0"/>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56" name="SubTopic"/>
            <p:cNvSpPr/>
            <p:nvPr/>
          </p:nvSpPr>
          <p:spPr>
            <a:xfrm>
              <a:off x="14874" y="5222"/>
              <a:ext cx="3669"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力的方向影响因素</a:t>
              </a:r>
            </a:p>
          </p:txBody>
        </p:sp>
      </p:grpSp>
      <p:grpSp>
        <p:nvGrpSpPr>
          <p:cNvPr id="76" name="组合 75"/>
          <p:cNvGrpSpPr/>
          <p:nvPr/>
        </p:nvGrpSpPr>
        <p:grpSpPr>
          <a:xfrm>
            <a:off x="9201785" y="3794125"/>
            <a:ext cx="2461260" cy="492760"/>
            <a:chOff x="14666" y="5975"/>
            <a:chExt cx="3876" cy="776"/>
          </a:xfrm>
        </p:grpSpPr>
        <p:sp>
          <p:nvSpPr>
            <p:cNvPr id="178" name="MMConnector"/>
            <p:cNvSpPr/>
            <p:nvPr/>
          </p:nvSpPr>
          <p:spPr>
            <a:xfrm>
              <a:off x="14666" y="6441"/>
              <a:ext cx="604" cy="311"/>
            </a:xfrm>
            <a:custGeom>
              <a:avLst/>
              <a:gdLst/>
              <a:ahLst/>
              <a:cxnLst/>
              <a:rect l="0" t="0" r="0" b="0"/>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64" name="SubTopic"/>
            <p:cNvSpPr/>
            <p:nvPr/>
          </p:nvSpPr>
          <p:spPr>
            <a:xfrm>
              <a:off x="14874" y="5975"/>
              <a:ext cx="3669"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力的大小影响因素</a:t>
              </a:r>
            </a:p>
          </p:txBody>
        </p:sp>
      </p:grpSp>
      <p:grpSp>
        <p:nvGrpSpPr>
          <p:cNvPr id="79" name="组合 78"/>
          <p:cNvGrpSpPr/>
          <p:nvPr/>
        </p:nvGrpSpPr>
        <p:grpSpPr>
          <a:xfrm>
            <a:off x="8441690" y="5033010"/>
            <a:ext cx="1802765" cy="815975"/>
            <a:chOff x="13293" y="7926"/>
            <a:chExt cx="2839" cy="1285"/>
          </a:xfrm>
        </p:grpSpPr>
        <p:sp>
          <p:nvSpPr>
            <p:cNvPr id="201" name="MMConnector"/>
            <p:cNvSpPr/>
            <p:nvPr/>
          </p:nvSpPr>
          <p:spPr>
            <a:xfrm>
              <a:off x="13293" y="8769"/>
              <a:ext cx="604" cy="442"/>
            </a:xfrm>
            <a:custGeom>
              <a:avLst/>
              <a:gdLst/>
              <a:ahLst/>
              <a:cxnLst/>
              <a:rect l="0" t="0" r="0" b="0"/>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80" name="SubTopic"/>
            <p:cNvSpPr/>
            <p:nvPr/>
          </p:nvSpPr>
          <p:spPr>
            <a:xfrm>
              <a:off x="13536" y="7926"/>
              <a:ext cx="2597" cy="62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电磁感应现象</a:t>
              </a:r>
            </a:p>
          </p:txBody>
        </p:sp>
      </p:grpSp>
      <p:grpSp>
        <p:nvGrpSpPr>
          <p:cNvPr id="80" name="组合 79"/>
          <p:cNvGrpSpPr/>
          <p:nvPr/>
        </p:nvGrpSpPr>
        <p:grpSpPr>
          <a:xfrm>
            <a:off x="8441690" y="5511165"/>
            <a:ext cx="2677160" cy="492760"/>
            <a:chOff x="13293" y="8679"/>
            <a:chExt cx="4216" cy="776"/>
          </a:xfrm>
        </p:grpSpPr>
        <p:sp>
          <p:nvSpPr>
            <p:cNvPr id="202" name="MMConnector"/>
            <p:cNvSpPr/>
            <p:nvPr/>
          </p:nvSpPr>
          <p:spPr>
            <a:xfrm>
              <a:off x="13293" y="9145"/>
              <a:ext cx="604" cy="311"/>
            </a:xfrm>
            <a:custGeom>
              <a:avLst/>
              <a:gdLst/>
              <a:ahLst/>
              <a:cxnLst/>
              <a:rect l="0" t="0" r="0" b="0"/>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88" name="SubTopic"/>
            <p:cNvSpPr/>
            <p:nvPr/>
          </p:nvSpPr>
          <p:spPr>
            <a:xfrm>
              <a:off x="13557" y="8679"/>
              <a:ext cx="3952"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产生感应电流条件</a:t>
              </a:r>
            </a:p>
          </p:txBody>
        </p:sp>
      </p:grpSp>
      <p:grpSp>
        <p:nvGrpSpPr>
          <p:cNvPr id="62" name="组合 61"/>
          <p:cNvGrpSpPr/>
          <p:nvPr/>
        </p:nvGrpSpPr>
        <p:grpSpPr>
          <a:xfrm>
            <a:off x="1663700" y="3696335"/>
            <a:ext cx="1671320" cy="1891030"/>
            <a:chOff x="2619" y="5821"/>
            <a:chExt cx="2632" cy="2978"/>
          </a:xfrm>
        </p:grpSpPr>
        <p:sp>
          <p:nvSpPr>
            <p:cNvPr id="297" name="MMConnector"/>
            <p:cNvSpPr/>
            <p:nvPr/>
          </p:nvSpPr>
          <p:spPr>
            <a:xfrm>
              <a:off x="4647" y="7229"/>
              <a:ext cx="604" cy="1571"/>
            </a:xfrm>
            <a:custGeom>
              <a:avLst/>
              <a:gdLst/>
              <a:ahLst/>
              <a:cxnLst/>
              <a:rect l="0" t="0" r="0" b="0"/>
              <a:pathLst>
                <a:path w="250800" h="456000" fill="none">
                  <a:moveTo>
                    <a:pt x="125400" y="228000"/>
                  </a:moveTo>
                  <a:cubicBezTo>
                    <a:pt x="-24192" y="228000"/>
                    <a:pt x="64807" y="-228000"/>
                    <a:pt x="-125400" y="-228000"/>
                  </a:cubicBezTo>
                </a:path>
              </a:pathLst>
            </a:custGeom>
            <a:noFill/>
            <a:ln w="15200" cap="rnd">
              <a:solidFill>
                <a:schemeClr val="accent4"/>
              </a:solidFill>
              <a:round/>
            </a:ln>
          </p:spPr>
        </p:sp>
        <p:sp>
          <p:nvSpPr>
            <p:cNvPr id="276" name="SubTopic"/>
            <p:cNvSpPr/>
            <p:nvPr/>
          </p:nvSpPr>
          <p:spPr>
            <a:xfrm>
              <a:off x="2619" y="5821"/>
              <a:ext cx="1755"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基本性质</a:t>
              </a:r>
            </a:p>
          </p:txBody>
        </p:sp>
      </p:grpSp>
      <p:grpSp>
        <p:nvGrpSpPr>
          <p:cNvPr id="57" name="组合 56"/>
          <p:cNvGrpSpPr/>
          <p:nvPr/>
        </p:nvGrpSpPr>
        <p:grpSpPr>
          <a:xfrm>
            <a:off x="1743075" y="1201420"/>
            <a:ext cx="1155700" cy="1398905"/>
            <a:chOff x="2744" y="1892"/>
            <a:chExt cx="1820" cy="2203"/>
          </a:xfrm>
        </p:grpSpPr>
        <p:sp>
          <p:nvSpPr>
            <p:cNvPr id="321" name="MMConnector"/>
            <p:cNvSpPr/>
            <p:nvPr/>
          </p:nvSpPr>
          <p:spPr>
            <a:xfrm>
              <a:off x="3960" y="3041"/>
              <a:ext cx="604" cy="1054"/>
            </a:xfrm>
            <a:custGeom>
              <a:avLst/>
              <a:gdLst/>
              <a:ahLst/>
              <a:cxnLst/>
              <a:rect l="0" t="0" r="0" b="0"/>
              <a:pathLst>
                <a:path w="250800" h="305900" fill="none">
                  <a:moveTo>
                    <a:pt x="125400" y="152950"/>
                  </a:moveTo>
                  <a:cubicBezTo>
                    <a:pt x="-9596" y="152950"/>
                    <a:pt x="30750" y="-152950"/>
                    <a:pt x="-125400" y="-152950"/>
                  </a:cubicBezTo>
                </a:path>
              </a:pathLst>
            </a:custGeom>
            <a:noFill/>
            <a:ln w="15200" cap="rnd">
              <a:solidFill>
                <a:schemeClr val="accent4"/>
              </a:solidFill>
              <a:round/>
            </a:ln>
          </p:spPr>
        </p:sp>
        <p:sp>
          <p:nvSpPr>
            <p:cNvPr id="300" name="SubTopic"/>
            <p:cNvSpPr/>
            <p:nvPr/>
          </p:nvSpPr>
          <p:spPr>
            <a:xfrm>
              <a:off x="2744" y="1892"/>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磁性</a:t>
              </a:r>
            </a:p>
          </p:txBody>
        </p:sp>
      </p:grpSp>
      <p:grpSp>
        <p:nvGrpSpPr>
          <p:cNvPr id="58" name="组合 57"/>
          <p:cNvGrpSpPr/>
          <p:nvPr/>
        </p:nvGrpSpPr>
        <p:grpSpPr>
          <a:xfrm>
            <a:off x="1743075" y="1679575"/>
            <a:ext cx="1155700" cy="681355"/>
            <a:chOff x="2744" y="2645"/>
            <a:chExt cx="1820" cy="1073"/>
          </a:xfrm>
        </p:grpSpPr>
        <p:sp>
          <p:nvSpPr>
            <p:cNvPr id="322" name="MMConnector"/>
            <p:cNvSpPr/>
            <p:nvPr/>
          </p:nvSpPr>
          <p:spPr>
            <a:xfrm>
              <a:off x="3960" y="3418"/>
              <a:ext cx="604" cy="301"/>
            </a:xfrm>
            <a:custGeom>
              <a:avLst/>
              <a:gdLst/>
              <a:ahLst/>
              <a:cxnLst/>
              <a:rect l="0" t="0" r="0" b="0"/>
              <a:pathLst>
                <a:path w="250800" h="87400" fill="none">
                  <a:moveTo>
                    <a:pt x="125400" y="43700"/>
                  </a:moveTo>
                  <a:cubicBezTo>
                    <a:pt x="14816" y="43700"/>
                    <a:pt x="-26210" y="-43700"/>
                    <a:pt x="-125400" y="-43700"/>
                  </a:cubicBezTo>
                </a:path>
              </a:pathLst>
            </a:custGeom>
            <a:noFill/>
            <a:ln w="15200" cap="rnd">
              <a:solidFill>
                <a:schemeClr val="accent4"/>
              </a:solidFill>
              <a:round/>
            </a:ln>
          </p:spPr>
        </p:sp>
        <p:sp>
          <p:nvSpPr>
            <p:cNvPr id="308" name="SubTopic"/>
            <p:cNvSpPr/>
            <p:nvPr/>
          </p:nvSpPr>
          <p:spPr>
            <a:xfrm>
              <a:off x="2744" y="2645"/>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磁极</a:t>
              </a:r>
            </a:p>
          </p:txBody>
        </p:sp>
      </p:grpSp>
      <p:grpSp>
        <p:nvGrpSpPr>
          <p:cNvPr id="59" name="组合 58"/>
          <p:cNvGrpSpPr/>
          <p:nvPr/>
        </p:nvGrpSpPr>
        <p:grpSpPr>
          <a:xfrm>
            <a:off x="741680" y="2157730"/>
            <a:ext cx="2157095" cy="986790"/>
            <a:chOff x="1167" y="3398"/>
            <a:chExt cx="3397" cy="1554"/>
          </a:xfrm>
        </p:grpSpPr>
        <p:sp>
          <p:nvSpPr>
            <p:cNvPr id="390" name="MMConnector"/>
            <p:cNvSpPr/>
            <p:nvPr/>
          </p:nvSpPr>
          <p:spPr>
            <a:xfrm>
              <a:off x="3960" y="4030"/>
              <a:ext cx="604" cy="923"/>
            </a:xfrm>
            <a:custGeom>
              <a:avLst/>
              <a:gdLst/>
              <a:ahLst/>
              <a:cxnLst/>
              <a:rect l="0" t="0" r="0" b="0"/>
              <a:pathLst>
                <a:path w="250800" h="267900" fill="none">
                  <a:moveTo>
                    <a:pt x="125400" y="-133950"/>
                  </a:moveTo>
                  <a:cubicBezTo>
                    <a:pt x="-5564" y="-133950"/>
                    <a:pt x="21342" y="133950"/>
                    <a:pt x="-125400" y="133950"/>
                  </a:cubicBezTo>
                </a:path>
              </a:pathLst>
            </a:custGeom>
            <a:noFill/>
            <a:ln w="15200" cap="rnd">
              <a:solidFill>
                <a:schemeClr val="accent4"/>
              </a:solidFill>
              <a:round/>
            </a:ln>
          </p:spPr>
        </p:sp>
        <p:sp>
          <p:nvSpPr>
            <p:cNvPr id="389" name="SubTopic"/>
            <p:cNvSpPr/>
            <p:nvPr/>
          </p:nvSpPr>
          <p:spPr>
            <a:xfrm>
              <a:off x="1167" y="3398"/>
              <a:ext cx="2541" cy="1093"/>
            </a:xfrm>
            <a:custGeom>
              <a:avLst/>
              <a:gdLst>
                <a:gd name="rtl" fmla="*/ 54150 w 623200"/>
                <a:gd name="rtt" fmla="*/ 26030 h 317300"/>
                <a:gd name="rtr" fmla="*/ 570950 w 623200"/>
                <a:gd name="rtb" fmla="*/ 299630 h 317300"/>
              </a:gdLst>
              <a:ahLst/>
              <a:cxnLst/>
              <a:rect l="rtl" t="rtt" r="rtr" b="rtb"/>
              <a:pathLst>
                <a:path w="623200" h="317300" stroke="0">
                  <a:moveTo>
                    <a:pt x="0" y="0"/>
                  </a:moveTo>
                  <a:lnTo>
                    <a:pt x="623200" y="0"/>
                  </a:lnTo>
                  <a:lnTo>
                    <a:pt x="623200" y="317300"/>
                  </a:lnTo>
                  <a:lnTo>
                    <a:pt x="0" y="317300"/>
                  </a:lnTo>
                  <a:lnTo>
                    <a:pt x="0" y="0"/>
                  </a:lnTo>
                  <a:close/>
                </a:path>
                <a:path w="623200" h="317300" fill="none">
                  <a:moveTo>
                    <a:pt x="0" y="317300"/>
                  </a:moveTo>
                  <a:lnTo>
                    <a:pt x="623200" y="317300"/>
                  </a:lnTo>
                </a:path>
              </a:pathLst>
            </a:custGeom>
            <a:noFill/>
            <a:ln w="15200" cap="flat">
              <a:solidFill>
                <a:schemeClr val="accent4"/>
              </a:solidFill>
              <a:round/>
            </a:ln>
          </p:spPr>
          <p:txBody>
            <a:bodyPr wrap="square" lIns="0" tIns="0" rIns="0" bIns="22500" rtlCol="0" anchor="ctr"/>
            <a:lstStyle/>
            <a:p>
              <a:pPr algn="l"/>
              <a:r>
                <a:rPr sz="2400">
                  <a:solidFill>
                    <a:srgbClr val="303030"/>
                  </a:solidFill>
                  <a:latin typeface="宋体" panose="02010600030101010101" pitchFamily="2" charset="-122"/>
                </a:rPr>
                <a:t>磁极间的</a:t>
              </a:r>
            </a:p>
            <a:p>
              <a:pPr algn="l"/>
              <a:r>
                <a:rPr sz="2400">
                  <a:solidFill>
                    <a:srgbClr val="303030"/>
                  </a:solidFill>
                  <a:latin typeface="宋体" panose="02010600030101010101" pitchFamily="2" charset="-122"/>
                </a:rPr>
                <a:t>相互作用</a:t>
              </a:r>
            </a:p>
          </p:txBody>
        </p:sp>
      </p:grpSp>
      <p:grpSp>
        <p:nvGrpSpPr>
          <p:cNvPr id="63" name="组合 62"/>
          <p:cNvGrpSpPr/>
          <p:nvPr/>
        </p:nvGrpSpPr>
        <p:grpSpPr>
          <a:xfrm>
            <a:off x="2178685" y="4174490"/>
            <a:ext cx="1156335" cy="1174115"/>
            <a:chOff x="3430" y="6574"/>
            <a:chExt cx="1821" cy="1849"/>
          </a:xfrm>
        </p:grpSpPr>
        <p:sp>
          <p:nvSpPr>
            <p:cNvPr id="392" name="MMConnector"/>
            <p:cNvSpPr/>
            <p:nvPr/>
          </p:nvSpPr>
          <p:spPr>
            <a:xfrm>
              <a:off x="4647" y="7605"/>
              <a:ext cx="604" cy="818"/>
            </a:xfrm>
            <a:custGeom>
              <a:avLst/>
              <a:gdLst/>
              <a:ahLst/>
              <a:cxnLst/>
              <a:rect l="0" t="0" r="0" b="0"/>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391" name="SubTopic"/>
            <p:cNvSpPr/>
            <p:nvPr/>
          </p:nvSpPr>
          <p:spPr>
            <a:xfrm>
              <a:off x="3430" y="6574"/>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方向</a:t>
              </a:r>
            </a:p>
          </p:txBody>
        </p:sp>
      </p:grpSp>
      <p:grpSp>
        <p:nvGrpSpPr>
          <p:cNvPr id="81" name="组合 80"/>
          <p:cNvGrpSpPr/>
          <p:nvPr/>
        </p:nvGrpSpPr>
        <p:grpSpPr>
          <a:xfrm>
            <a:off x="8441690" y="5989320"/>
            <a:ext cx="957580" cy="732790"/>
            <a:chOff x="13293" y="9432"/>
            <a:chExt cx="1508" cy="1154"/>
          </a:xfrm>
        </p:grpSpPr>
        <p:sp>
          <p:nvSpPr>
            <p:cNvPr id="400" name="MMConnector"/>
            <p:cNvSpPr/>
            <p:nvPr/>
          </p:nvSpPr>
          <p:spPr>
            <a:xfrm>
              <a:off x="13293" y="9522"/>
              <a:ext cx="604" cy="1064"/>
            </a:xfrm>
            <a:custGeom>
              <a:avLst/>
              <a:gdLst/>
              <a:ahLst/>
              <a:cxnLst/>
              <a:rect l="0" t="0" r="0" b="0"/>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399" name="SubTopic"/>
            <p:cNvSpPr/>
            <p:nvPr/>
          </p:nvSpPr>
          <p:spPr>
            <a:xfrm>
              <a:off x="13595" y="9432"/>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发电机</a:t>
              </a:r>
            </a:p>
          </p:txBody>
        </p:sp>
      </p:grpSp>
      <p:grpSp>
        <p:nvGrpSpPr>
          <p:cNvPr id="60" name="组合 59"/>
          <p:cNvGrpSpPr/>
          <p:nvPr/>
        </p:nvGrpSpPr>
        <p:grpSpPr>
          <a:xfrm>
            <a:off x="1743075" y="2798445"/>
            <a:ext cx="1155700" cy="1064260"/>
            <a:chOff x="2744" y="4407"/>
            <a:chExt cx="1820" cy="1676"/>
          </a:xfrm>
        </p:grpSpPr>
        <p:sp>
          <p:nvSpPr>
            <p:cNvPr id="147" name="MMConnector"/>
            <p:cNvSpPr/>
            <p:nvPr/>
          </p:nvSpPr>
          <p:spPr>
            <a:xfrm>
              <a:off x="3960" y="4407"/>
              <a:ext cx="604" cy="1676"/>
            </a:xfrm>
            <a:custGeom>
              <a:avLst/>
              <a:gdLst/>
              <a:ahLst/>
              <a:cxnLst/>
              <a:rect l="0" t="0" r="0" b="0"/>
              <a:pathLst>
                <a:path w="250800" h="486400" fill="none">
                  <a:moveTo>
                    <a:pt x="125400" y="-243200"/>
                  </a:moveTo>
                  <a:cubicBezTo>
                    <a:pt x="-26842" y="-243200"/>
                    <a:pt x="70990" y="243200"/>
                    <a:pt x="-125400" y="243200"/>
                  </a:cubicBezTo>
                </a:path>
              </a:pathLst>
            </a:custGeom>
            <a:noFill/>
            <a:ln w="15200" cap="rnd">
              <a:solidFill>
                <a:schemeClr val="accent4"/>
              </a:solidFill>
              <a:round/>
            </a:ln>
          </p:spPr>
        </p:sp>
        <p:sp>
          <p:nvSpPr>
            <p:cNvPr id="146" name="SubTopic"/>
            <p:cNvSpPr/>
            <p:nvPr/>
          </p:nvSpPr>
          <p:spPr>
            <a:xfrm>
              <a:off x="2744" y="4623"/>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磁化</a:t>
              </a:r>
            </a:p>
          </p:txBody>
        </p:sp>
      </p:grpSp>
      <p:grpSp>
        <p:nvGrpSpPr>
          <p:cNvPr id="64" name="组合 63"/>
          <p:cNvGrpSpPr/>
          <p:nvPr/>
        </p:nvGrpSpPr>
        <p:grpSpPr>
          <a:xfrm>
            <a:off x="1993265" y="4891405"/>
            <a:ext cx="1341755" cy="493395"/>
            <a:chOff x="3138" y="7703"/>
            <a:chExt cx="2113" cy="777"/>
          </a:xfrm>
        </p:grpSpPr>
        <p:sp>
          <p:nvSpPr>
            <p:cNvPr id="151" name="MMConnector"/>
            <p:cNvSpPr/>
            <p:nvPr/>
          </p:nvSpPr>
          <p:spPr>
            <a:xfrm>
              <a:off x="4647" y="8170"/>
              <a:ext cx="604" cy="311"/>
            </a:xfrm>
            <a:custGeom>
              <a:avLst/>
              <a:gdLst/>
              <a:ahLst/>
              <a:cxnLst/>
              <a:rect l="0" t="0" r="0" b="0"/>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50" name="SubTopic"/>
            <p:cNvSpPr/>
            <p:nvPr/>
          </p:nvSpPr>
          <p:spPr>
            <a:xfrm>
              <a:off x="3138" y="7703"/>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磁感线</a:t>
              </a:r>
            </a:p>
          </p:txBody>
        </p:sp>
      </p:grpSp>
      <p:grpSp>
        <p:nvGrpSpPr>
          <p:cNvPr id="65" name="组合 64"/>
          <p:cNvGrpSpPr/>
          <p:nvPr/>
        </p:nvGrpSpPr>
        <p:grpSpPr>
          <a:xfrm>
            <a:off x="1993265" y="5666105"/>
            <a:ext cx="1341755" cy="1153160"/>
            <a:chOff x="3138" y="8923"/>
            <a:chExt cx="2113" cy="1816"/>
          </a:xfrm>
        </p:grpSpPr>
        <p:sp>
          <p:nvSpPr>
            <p:cNvPr id="153" name="MMConnector"/>
            <p:cNvSpPr/>
            <p:nvPr/>
          </p:nvSpPr>
          <p:spPr>
            <a:xfrm>
              <a:off x="4647" y="8923"/>
              <a:ext cx="604" cy="1817"/>
            </a:xfrm>
            <a:custGeom>
              <a:avLst/>
              <a:gdLst/>
              <a:ahLst/>
              <a:cxnLst/>
              <a:rect l="0" t="0" r="0" b="0"/>
              <a:pathLst>
                <a:path w="250800" h="527250" fill="none">
                  <a:moveTo>
                    <a:pt x="125400" y="-263625"/>
                  </a:moveTo>
                  <a:cubicBezTo>
                    <a:pt x="-30216" y="-263625"/>
                    <a:pt x="78864" y="263625"/>
                    <a:pt x="-125400" y="263625"/>
                  </a:cubicBezTo>
                </a:path>
              </a:pathLst>
            </a:custGeom>
            <a:noFill/>
            <a:ln w="15200" cap="rnd">
              <a:solidFill>
                <a:schemeClr val="accent4"/>
              </a:solidFill>
              <a:round/>
            </a:ln>
          </p:spPr>
        </p:sp>
        <p:sp>
          <p:nvSpPr>
            <p:cNvPr id="152" name="SubTopic"/>
            <p:cNvSpPr/>
            <p:nvPr/>
          </p:nvSpPr>
          <p:spPr>
            <a:xfrm>
              <a:off x="3138" y="9209"/>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地磁场</a:t>
              </a:r>
            </a:p>
          </p:txBody>
        </p:sp>
      </p:grpSp>
      <p:grpSp>
        <p:nvGrpSpPr>
          <p:cNvPr id="68" name="组合 67"/>
          <p:cNvGrpSpPr/>
          <p:nvPr/>
        </p:nvGrpSpPr>
        <p:grpSpPr>
          <a:xfrm>
            <a:off x="842645" y="5608955"/>
            <a:ext cx="1342390" cy="753110"/>
            <a:chOff x="1326" y="8833"/>
            <a:chExt cx="2114" cy="1186"/>
          </a:xfrm>
        </p:grpSpPr>
        <p:sp>
          <p:nvSpPr>
            <p:cNvPr id="155" name="MMConnector"/>
            <p:cNvSpPr/>
            <p:nvPr/>
          </p:nvSpPr>
          <p:spPr>
            <a:xfrm>
              <a:off x="2836" y="9643"/>
              <a:ext cx="604" cy="376"/>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4" name="SubTopic"/>
            <p:cNvSpPr/>
            <p:nvPr/>
          </p:nvSpPr>
          <p:spPr>
            <a:xfrm>
              <a:off x="1326" y="8833"/>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磁偏角</a:t>
              </a:r>
            </a:p>
          </p:txBody>
        </p:sp>
      </p:grpSp>
      <p:grpSp>
        <p:nvGrpSpPr>
          <p:cNvPr id="69" name="组合 68"/>
          <p:cNvGrpSpPr/>
          <p:nvPr/>
        </p:nvGrpSpPr>
        <p:grpSpPr>
          <a:xfrm>
            <a:off x="842645" y="6087110"/>
            <a:ext cx="1342390" cy="513715"/>
            <a:chOff x="1326" y="9586"/>
            <a:chExt cx="2114" cy="809"/>
          </a:xfrm>
        </p:grpSpPr>
        <p:sp>
          <p:nvSpPr>
            <p:cNvPr id="158" name="MMConnector"/>
            <p:cNvSpPr/>
            <p:nvPr/>
          </p:nvSpPr>
          <p:spPr>
            <a:xfrm>
              <a:off x="2836" y="10019"/>
              <a:ext cx="604" cy="376"/>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7" name="SubTopic"/>
            <p:cNvSpPr/>
            <p:nvPr/>
          </p:nvSpPr>
          <p:spPr>
            <a:xfrm>
              <a:off x="1326" y="9586"/>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指南针</a:t>
              </a:r>
            </a:p>
          </p:txBody>
        </p:sp>
      </p:grpSp>
      <p:grpSp>
        <p:nvGrpSpPr>
          <p:cNvPr id="66" name="组合 65"/>
          <p:cNvGrpSpPr/>
          <p:nvPr/>
        </p:nvGrpSpPr>
        <p:grpSpPr>
          <a:xfrm>
            <a:off x="1028700" y="4652645"/>
            <a:ext cx="1156335" cy="753110"/>
            <a:chOff x="1619" y="7327"/>
            <a:chExt cx="1821" cy="1186"/>
          </a:xfrm>
        </p:grpSpPr>
        <p:sp>
          <p:nvSpPr>
            <p:cNvPr id="160" name="MMConnector"/>
            <p:cNvSpPr/>
            <p:nvPr/>
          </p:nvSpPr>
          <p:spPr>
            <a:xfrm>
              <a:off x="2836" y="8137"/>
              <a:ext cx="604" cy="376"/>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9" name="SubTopic"/>
            <p:cNvSpPr/>
            <p:nvPr/>
          </p:nvSpPr>
          <p:spPr>
            <a:xfrm>
              <a:off x="1619" y="7327"/>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方向</a:t>
              </a:r>
            </a:p>
          </p:txBody>
        </p:sp>
      </p:grpSp>
      <p:grpSp>
        <p:nvGrpSpPr>
          <p:cNvPr id="67" name="组合 66"/>
          <p:cNvGrpSpPr/>
          <p:nvPr/>
        </p:nvGrpSpPr>
        <p:grpSpPr>
          <a:xfrm>
            <a:off x="441960" y="5130800"/>
            <a:ext cx="1743075" cy="513715"/>
            <a:chOff x="695" y="8080"/>
            <a:chExt cx="2745" cy="809"/>
          </a:xfrm>
        </p:grpSpPr>
        <p:sp>
          <p:nvSpPr>
            <p:cNvPr id="162" name="MMConnector"/>
            <p:cNvSpPr/>
            <p:nvPr/>
          </p:nvSpPr>
          <p:spPr>
            <a:xfrm>
              <a:off x="2836" y="8513"/>
              <a:ext cx="604" cy="376"/>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61" name="SubTopic"/>
            <p:cNvSpPr/>
            <p:nvPr/>
          </p:nvSpPr>
          <p:spPr>
            <a:xfrm>
              <a:off x="695" y="8080"/>
              <a:ext cx="1803"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假想曲线</a:t>
              </a:r>
            </a:p>
          </p:txBody>
        </p:sp>
      </p:grpSp>
      <p:grpSp>
        <p:nvGrpSpPr>
          <p:cNvPr id="70" name="组合 69"/>
          <p:cNvGrpSpPr/>
          <p:nvPr/>
        </p:nvGrpSpPr>
        <p:grpSpPr>
          <a:xfrm>
            <a:off x="6049645" y="1800225"/>
            <a:ext cx="2200275" cy="2451735"/>
            <a:chOff x="9526" y="2835"/>
            <a:chExt cx="3465" cy="3861"/>
          </a:xfrm>
        </p:grpSpPr>
        <p:sp>
          <p:nvSpPr>
            <p:cNvPr id="165" name="MMConnector"/>
            <p:cNvSpPr/>
            <p:nvPr/>
          </p:nvSpPr>
          <p:spPr>
            <a:xfrm>
              <a:off x="9526" y="4698"/>
              <a:ext cx="2142" cy="1999"/>
            </a:xfrm>
            <a:custGeom>
              <a:avLst/>
              <a:gdLst/>
              <a:ahLst/>
              <a:cxnLst/>
              <a:rect l="0" t="0" r="0" b="0"/>
              <a:pathLst>
                <a:path w="889838" h="580195">
                  <a:moveTo>
                    <a:pt x="-204798" y="167554"/>
                  </a:moveTo>
                  <a:cubicBezTo>
                    <a:pt x="-219531" y="179790"/>
                    <a:pt x="-221407" y="197325"/>
                    <a:pt x="-211947" y="208485"/>
                  </a:cubicBezTo>
                  <a:cubicBezTo>
                    <a:pt x="-202487" y="219645"/>
                    <a:pt x="-184609" y="220975"/>
                    <a:pt x="-170398" y="208136"/>
                  </a:cubicBezTo>
                  <a:cubicBezTo>
                    <a:pt x="-157001" y="196032"/>
                    <a:pt x="-143603" y="183928"/>
                    <a:pt x="-130495" y="171586"/>
                  </a:cubicBezTo>
                  <a:cubicBezTo>
                    <a:pt x="-117388" y="159245"/>
                    <a:pt x="-104570" y="146666"/>
                    <a:pt x="-91904" y="133982"/>
                  </a:cubicBezTo>
                  <a:cubicBezTo>
                    <a:pt x="-79239" y="121298"/>
                    <a:pt x="-66727" y="108509"/>
                    <a:pt x="-54344" y="95640"/>
                  </a:cubicBezTo>
                  <a:cubicBezTo>
                    <a:pt x="-41961" y="82770"/>
                    <a:pt x="-29706" y="69821"/>
                    <a:pt x="-17525" y="56842"/>
                  </a:cubicBezTo>
                  <a:cubicBezTo>
                    <a:pt x="-5343" y="43863"/>
                    <a:pt x="6764" y="30853"/>
                    <a:pt x="18845" y="17853"/>
                  </a:cubicBezTo>
                  <a:cubicBezTo>
                    <a:pt x="30926" y="4853"/>
                    <a:pt x="42980" y="-8138"/>
                    <a:pt x="55055" y="-21077"/>
                  </a:cubicBezTo>
                  <a:cubicBezTo>
                    <a:pt x="67131" y="-34016"/>
                    <a:pt x="79228" y="-46904"/>
                    <a:pt x="91394" y="-59698"/>
                  </a:cubicBezTo>
                  <a:cubicBezTo>
                    <a:pt x="103560" y="-72492"/>
                    <a:pt x="115796" y="-85191"/>
                    <a:pt x="128147" y="-97751"/>
                  </a:cubicBezTo>
                  <a:cubicBezTo>
                    <a:pt x="140499" y="-110311"/>
                    <a:pt x="152966" y="-122730"/>
                    <a:pt x="165595" y="-134959"/>
                  </a:cubicBezTo>
                  <a:cubicBezTo>
                    <a:pt x="178224" y="-147188"/>
                    <a:pt x="191015" y="-159227"/>
                    <a:pt x="204011" y="-171019"/>
                  </a:cubicBezTo>
                  <a:cubicBezTo>
                    <a:pt x="217006" y="-182812"/>
                    <a:pt x="230206" y="-194357"/>
                    <a:pt x="243650" y="-205594"/>
                  </a:cubicBezTo>
                  <a:cubicBezTo>
                    <a:pt x="257094" y="-216831"/>
                    <a:pt x="270781" y="-227759"/>
                    <a:pt x="284744" y="-238309"/>
                  </a:cubicBezTo>
                  <a:cubicBezTo>
                    <a:pt x="298706" y="-248860"/>
                    <a:pt x="312944" y="-259034"/>
                    <a:pt x="327478" y="-268758"/>
                  </a:cubicBezTo>
                  <a:cubicBezTo>
                    <a:pt x="342013" y="-278482"/>
                    <a:pt x="356844" y="-287756"/>
                    <a:pt x="371976" y="-296509"/>
                  </a:cubicBezTo>
                  <a:cubicBezTo>
                    <a:pt x="387109" y="-305262"/>
                    <a:pt x="402542" y="-313493"/>
                    <a:pt x="418275" y="-321137"/>
                  </a:cubicBezTo>
                  <a:cubicBezTo>
                    <a:pt x="434009" y="-328781"/>
                    <a:pt x="450044" y="-335838"/>
                    <a:pt x="466312" y="-342253"/>
                  </a:cubicBezTo>
                  <a:cubicBezTo>
                    <a:pt x="482580" y="-348668"/>
                    <a:pt x="499081" y="-354442"/>
                    <a:pt x="515916" y="-359547"/>
                  </a:cubicBezTo>
                  <a:cubicBezTo>
                    <a:pt x="532751" y="-364653"/>
                    <a:pt x="549919" y="-369089"/>
                    <a:pt x="566831" y="-372829"/>
                  </a:cubicBezTo>
                  <a:cubicBezTo>
                    <a:pt x="583742" y="-376569"/>
                    <a:pt x="600397" y="-379613"/>
                    <a:pt x="618739" y="-382042"/>
                  </a:cubicBezTo>
                  <a:cubicBezTo>
                    <a:pt x="637080" y="-384471"/>
                    <a:pt x="657108" y="-386286"/>
                    <a:pt x="671306" y="-387268"/>
                  </a:cubicBezTo>
                  <a:cubicBezTo>
                    <a:pt x="685504" y="-388250"/>
                    <a:pt x="693872" y="-388400"/>
                    <a:pt x="702240" y="-388550"/>
                  </a:cubicBezTo>
                  <a:cubicBezTo>
                    <a:pt x="704976" y="-388599"/>
                    <a:pt x="706800" y="-390260"/>
                    <a:pt x="706800" y="-392350"/>
                  </a:cubicBezTo>
                  <a:cubicBezTo>
                    <a:pt x="706800" y="-394440"/>
                    <a:pt x="704975" y="-396085"/>
                    <a:pt x="702240" y="-396150"/>
                  </a:cubicBezTo>
                  <a:cubicBezTo>
                    <a:pt x="693792" y="-396351"/>
                    <a:pt x="685343" y="-396552"/>
                    <a:pt x="670939" y="-396157"/>
                  </a:cubicBezTo>
                  <a:cubicBezTo>
                    <a:pt x="656535" y="-395761"/>
                    <a:pt x="636174" y="-394770"/>
                    <a:pt x="617455" y="-393079"/>
                  </a:cubicBezTo>
                  <a:cubicBezTo>
                    <a:pt x="598736" y="-391388"/>
                    <a:pt x="581659" y="-388999"/>
                    <a:pt x="564261" y="-385905"/>
                  </a:cubicBezTo>
                  <a:cubicBezTo>
                    <a:pt x="546862" y="-382811"/>
                    <a:pt x="529143" y="-379012"/>
                    <a:pt x="511706" y="-374508"/>
                  </a:cubicBezTo>
                  <a:cubicBezTo>
                    <a:pt x="494269" y="-370003"/>
                    <a:pt x="477115" y="-364793"/>
                    <a:pt x="460153" y="-358908"/>
                  </a:cubicBezTo>
                  <a:cubicBezTo>
                    <a:pt x="443191" y="-353022"/>
                    <a:pt x="426422" y="-346462"/>
                    <a:pt x="409927" y="-339281"/>
                  </a:cubicBezTo>
                  <a:cubicBezTo>
                    <a:pt x="393432" y="-332100"/>
                    <a:pt x="377210" y="-324297"/>
                    <a:pt x="361276" y="-315946"/>
                  </a:cubicBezTo>
                  <a:cubicBezTo>
                    <a:pt x="345341" y="-307594"/>
                    <a:pt x="329693" y="-298692"/>
                    <a:pt x="314340" y="-289321"/>
                  </a:cubicBezTo>
                  <a:cubicBezTo>
                    <a:pt x="298986" y="-279950"/>
                    <a:pt x="283927" y="-270109"/>
                    <a:pt x="269148" y="-259880"/>
                  </a:cubicBezTo>
                  <a:cubicBezTo>
                    <a:pt x="254369" y="-249650"/>
                    <a:pt x="239871" y="-239032"/>
                    <a:pt x="225629" y="-228101"/>
                  </a:cubicBezTo>
                  <a:cubicBezTo>
                    <a:pt x="211387" y="-217171"/>
                    <a:pt x="197400" y="-205929"/>
                    <a:pt x="183635" y="-194446"/>
                  </a:cubicBezTo>
                  <a:cubicBezTo>
                    <a:pt x="169869" y="-182963"/>
                    <a:pt x="156325" y="-171238"/>
                    <a:pt x="142963" y="-159336"/>
                  </a:cubicBezTo>
                  <a:cubicBezTo>
                    <a:pt x="129601" y="-147434"/>
                    <a:pt x="116420" y="-135353"/>
                    <a:pt x="103378" y="-123152"/>
                  </a:cubicBezTo>
                  <a:cubicBezTo>
                    <a:pt x="90337" y="-110951"/>
                    <a:pt x="77435" y="-98629"/>
                    <a:pt x="64628" y="-86239"/>
                  </a:cubicBezTo>
                  <a:cubicBezTo>
                    <a:pt x="51822" y="-73848"/>
                    <a:pt x="39111" y="-61389"/>
                    <a:pt x="26453" y="-48909"/>
                  </a:cubicBezTo>
                  <a:cubicBezTo>
                    <a:pt x="13794" y="-36430"/>
                    <a:pt x="1188" y="-23930"/>
                    <a:pt x="-11410" y="-11457"/>
                  </a:cubicBezTo>
                  <a:cubicBezTo>
                    <a:pt x="-24007" y="1015"/>
                    <a:pt x="-36596" y="13460"/>
                    <a:pt x="-49217" y="25833"/>
                  </a:cubicBezTo>
                  <a:cubicBezTo>
                    <a:pt x="-61838" y="38206"/>
                    <a:pt x="-74492" y="50507"/>
                    <a:pt x="-87223" y="62680"/>
                  </a:cubicBezTo>
                  <a:cubicBezTo>
                    <a:pt x="-99954" y="74854"/>
                    <a:pt x="-112762" y="86899"/>
                    <a:pt x="-125670" y="98792"/>
                  </a:cubicBezTo>
                  <a:cubicBezTo>
                    <a:pt x="-138578" y="110685"/>
                    <a:pt x="-151586" y="122425"/>
                    <a:pt x="-164791" y="133860"/>
                  </a:cubicBezTo>
                  <a:cubicBezTo>
                    <a:pt x="-177995" y="145295"/>
                    <a:pt x="-191396" y="156424"/>
                    <a:pt x="-204798" y="167554"/>
                  </a:cubicBezTo>
                  <a:close/>
                </a:path>
              </a:pathLst>
            </a:custGeom>
            <a:solidFill>
              <a:schemeClr val="accent4"/>
            </a:solidFill>
            <a:ln w="7600" cap="rnd">
              <a:solidFill>
                <a:schemeClr val="accent4"/>
              </a:solidFill>
              <a:round/>
            </a:ln>
          </p:spPr>
        </p:sp>
        <p:sp>
          <p:nvSpPr>
            <p:cNvPr id="163" name="MainTopic"/>
            <p:cNvSpPr/>
            <p:nvPr/>
          </p:nvSpPr>
          <p:spPr>
            <a:xfrm>
              <a:off x="11217" y="2835"/>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hlinkClick r:id="rId5" action="ppaction://hlinksldjump"/>
                </a:rPr>
                <a:t>电生磁</a:t>
              </a:r>
              <a:endParaRPr sz="2400">
                <a:solidFill>
                  <a:srgbClr val="303030"/>
                </a:solidFill>
                <a:latin typeface="宋体" panose="02010600030101010101" pitchFamily="2" charset="-122"/>
              </a:endParaRPr>
            </a:p>
          </p:txBody>
        </p:sp>
      </p:grpSp>
      <p:grpSp>
        <p:nvGrpSpPr>
          <p:cNvPr id="71" name="组合 70"/>
          <p:cNvGrpSpPr/>
          <p:nvPr/>
        </p:nvGrpSpPr>
        <p:grpSpPr>
          <a:xfrm>
            <a:off x="8441690" y="1299210"/>
            <a:ext cx="2533650" cy="1040765"/>
            <a:chOff x="13293" y="2046"/>
            <a:chExt cx="3990" cy="1639"/>
          </a:xfrm>
        </p:grpSpPr>
        <p:sp>
          <p:nvSpPr>
            <p:cNvPr id="167" name="MMConnector"/>
            <p:cNvSpPr/>
            <p:nvPr/>
          </p:nvSpPr>
          <p:spPr>
            <a:xfrm>
              <a:off x="13293" y="3007"/>
              <a:ext cx="604" cy="678"/>
            </a:xfrm>
            <a:custGeom>
              <a:avLst/>
              <a:gdLst/>
              <a:ahLst/>
              <a:cxnLst/>
              <a:rect l="0" t="0" r="0" b="0"/>
              <a:pathLst>
                <a:path w="250800" h="196650" fill="none">
                  <a:moveTo>
                    <a:pt x="-125400" y="98325"/>
                  </a:moveTo>
                  <a:cubicBezTo>
                    <a:pt x="-2277" y="98325"/>
                    <a:pt x="-3047" y="-98325"/>
                    <a:pt x="125400" y="-98325"/>
                  </a:cubicBezTo>
                </a:path>
              </a:pathLst>
            </a:custGeom>
            <a:noFill/>
            <a:ln w="15200" cap="rnd">
              <a:solidFill>
                <a:schemeClr val="accent4"/>
              </a:solidFill>
              <a:round/>
            </a:ln>
          </p:spPr>
        </p:sp>
        <p:sp>
          <p:nvSpPr>
            <p:cNvPr id="166" name="SubTopic"/>
            <p:cNvSpPr/>
            <p:nvPr/>
          </p:nvSpPr>
          <p:spPr>
            <a:xfrm>
              <a:off x="13556" y="2046"/>
              <a:ext cx="3727" cy="62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lstStyle/>
            <a:p>
              <a:pPr algn="ctr"/>
              <a:r>
                <a:rPr lang="zh-CN" sz="2400">
                  <a:solidFill>
                    <a:srgbClr val="303030"/>
                  </a:solidFill>
                  <a:latin typeface="宋体" panose="02010600030101010101" pitchFamily="2" charset="-122"/>
                </a:rPr>
                <a:t>通电螺线管的磁场</a:t>
              </a:r>
            </a:p>
          </p:txBody>
        </p:sp>
      </p:grpSp>
      <p:grpSp>
        <p:nvGrpSpPr>
          <p:cNvPr id="72" name="组合 71"/>
          <p:cNvGrpSpPr/>
          <p:nvPr/>
        </p:nvGrpSpPr>
        <p:grpSpPr>
          <a:xfrm>
            <a:off x="8441690" y="1777365"/>
            <a:ext cx="1583055" cy="419100"/>
            <a:chOff x="13293" y="2799"/>
            <a:chExt cx="2493" cy="660"/>
          </a:xfrm>
        </p:grpSpPr>
        <p:sp>
          <p:nvSpPr>
            <p:cNvPr id="169" name="MMConnector"/>
            <p:cNvSpPr/>
            <p:nvPr/>
          </p:nvSpPr>
          <p:spPr>
            <a:xfrm>
              <a:off x="13293" y="3384"/>
              <a:ext cx="604" cy="75"/>
            </a:xfrm>
            <a:custGeom>
              <a:avLst/>
              <a:gdLst/>
              <a:ahLst/>
              <a:cxnLst/>
              <a:rect l="0" t="0" r="0" b="0"/>
              <a:pathLst>
                <a:path w="250800" h="21850" fill="none">
                  <a:moveTo>
                    <a:pt x="-125400" y="-10925"/>
                  </a:moveTo>
                  <a:cubicBezTo>
                    <a:pt x="-25080" y="-10925"/>
                    <a:pt x="50160" y="10925"/>
                    <a:pt x="125400" y="10925"/>
                  </a:cubicBezTo>
                </a:path>
              </a:pathLst>
            </a:custGeom>
            <a:noFill/>
            <a:ln w="15200" cap="rnd">
              <a:solidFill>
                <a:schemeClr val="accent4"/>
              </a:solidFill>
              <a:round/>
            </a:ln>
          </p:spPr>
        </p:sp>
        <p:sp>
          <p:nvSpPr>
            <p:cNvPr id="168" name="SubTopic"/>
            <p:cNvSpPr/>
            <p:nvPr/>
          </p:nvSpPr>
          <p:spPr>
            <a:xfrm>
              <a:off x="13557" y="2799"/>
              <a:ext cx="2229"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lstStyle/>
            <a:p>
              <a:pPr algn="ctr"/>
              <a:r>
                <a:rPr lang="zh-CN" sz="2400">
                  <a:solidFill>
                    <a:srgbClr val="303030"/>
                  </a:solidFill>
                  <a:latin typeface="宋体" panose="02010600030101010101" pitchFamily="2" charset="-122"/>
                </a:rPr>
                <a:t>安培定则</a:t>
              </a:r>
            </a:p>
          </p:txBody>
        </p:sp>
      </p:grpSp>
      <p:grpSp>
        <p:nvGrpSpPr>
          <p:cNvPr id="73" name="组合 72"/>
          <p:cNvGrpSpPr/>
          <p:nvPr/>
        </p:nvGrpSpPr>
        <p:grpSpPr>
          <a:xfrm>
            <a:off x="8441690" y="2255520"/>
            <a:ext cx="2305685" cy="1107440"/>
            <a:chOff x="13293" y="3552"/>
            <a:chExt cx="3631" cy="1744"/>
          </a:xfrm>
        </p:grpSpPr>
        <p:sp>
          <p:nvSpPr>
            <p:cNvPr id="171" name="MMConnector"/>
            <p:cNvSpPr/>
            <p:nvPr/>
          </p:nvSpPr>
          <p:spPr>
            <a:xfrm>
              <a:off x="13293" y="3996"/>
              <a:ext cx="604" cy="1300"/>
            </a:xfrm>
            <a:custGeom>
              <a:avLst/>
              <a:gdLst/>
              <a:ahLst/>
              <a:cxnLst/>
              <a:rect l="0" t="0" r="0" b="0"/>
              <a:pathLst>
                <a:path w="250800" h="377150" fill="none">
                  <a:moveTo>
                    <a:pt x="-125400" y="-188575"/>
                  </a:moveTo>
                  <a:cubicBezTo>
                    <a:pt x="16814" y="-188575"/>
                    <a:pt x="-47593" y="188575"/>
                    <a:pt x="125400" y="188575"/>
                  </a:cubicBezTo>
                </a:path>
              </a:pathLst>
            </a:custGeom>
            <a:noFill/>
            <a:ln w="15200" cap="rnd">
              <a:solidFill>
                <a:schemeClr val="accent4"/>
              </a:solidFill>
              <a:round/>
            </a:ln>
          </p:spPr>
        </p:sp>
        <p:sp>
          <p:nvSpPr>
            <p:cNvPr id="170" name="SubTopic"/>
            <p:cNvSpPr/>
            <p:nvPr/>
          </p:nvSpPr>
          <p:spPr>
            <a:xfrm>
              <a:off x="13558" y="3552"/>
              <a:ext cx="3366" cy="1093"/>
            </a:xfrm>
            <a:custGeom>
              <a:avLst/>
              <a:gdLst>
                <a:gd name="rtl" fmla="*/ 54150 w 866400"/>
                <a:gd name="rtt" fmla="*/ 26030 h 317300"/>
                <a:gd name="rtr" fmla="*/ 814150 w 866400"/>
                <a:gd name="rtb" fmla="*/ 299630 h 317300"/>
              </a:gdLst>
              <a:ahLst/>
              <a:cxnLst/>
              <a:rect l="rtl" t="rtt" r="rtr" b="rtb"/>
              <a:pathLst>
                <a:path w="866400" h="317300" stroke="0">
                  <a:moveTo>
                    <a:pt x="0" y="0"/>
                  </a:moveTo>
                  <a:lnTo>
                    <a:pt x="866400" y="0"/>
                  </a:lnTo>
                  <a:lnTo>
                    <a:pt x="866400" y="317300"/>
                  </a:lnTo>
                  <a:lnTo>
                    <a:pt x="0" y="317300"/>
                  </a:lnTo>
                  <a:lnTo>
                    <a:pt x="0" y="0"/>
                  </a:lnTo>
                  <a:close/>
                </a:path>
                <a:path w="866400" h="317300" fill="none">
                  <a:moveTo>
                    <a:pt x="0" y="317300"/>
                  </a:moveTo>
                  <a:lnTo>
                    <a:pt x="866400" y="317300"/>
                  </a:lnTo>
                </a:path>
              </a:pathLst>
            </a:custGeom>
            <a:noFill/>
            <a:ln w="15200" cap="flat">
              <a:solidFill>
                <a:schemeClr val="accent4"/>
              </a:solidFill>
              <a:round/>
            </a:ln>
          </p:spPr>
          <p:txBody>
            <a:bodyPr wrap="square" lIns="0" tIns="0" rIns="0" bIns="22500" rtlCol="0" anchor="ctr"/>
            <a:lstStyle/>
            <a:p>
              <a:pPr algn="l"/>
              <a:r>
                <a:rPr sz="2400">
                  <a:solidFill>
                    <a:srgbClr val="303030"/>
                  </a:solidFill>
                  <a:latin typeface="宋体" panose="02010600030101010101" pitchFamily="2" charset="-122"/>
                </a:rPr>
                <a:t>电磁铁磁性强</a:t>
              </a:r>
            </a:p>
            <a:p>
              <a:pPr algn="l"/>
              <a:r>
                <a:rPr sz="2400">
                  <a:solidFill>
                    <a:srgbClr val="303030"/>
                  </a:solidFill>
                  <a:latin typeface="宋体" panose="02010600030101010101" pitchFamily="2" charset="-122"/>
                </a:rPr>
                <a:t>弱的影响因素</a:t>
              </a:r>
            </a:p>
          </p:txBody>
        </p:sp>
      </p:grpSp>
      <p:grpSp>
        <p:nvGrpSpPr>
          <p:cNvPr id="77" name="组合 76"/>
          <p:cNvGrpSpPr/>
          <p:nvPr/>
        </p:nvGrpSpPr>
        <p:grpSpPr>
          <a:xfrm>
            <a:off x="9201785" y="4272280"/>
            <a:ext cx="957580" cy="732790"/>
            <a:chOff x="14666" y="6728"/>
            <a:chExt cx="1508" cy="1154"/>
          </a:xfrm>
        </p:grpSpPr>
        <p:sp>
          <p:nvSpPr>
            <p:cNvPr id="184" name="MMConnector"/>
            <p:cNvSpPr/>
            <p:nvPr/>
          </p:nvSpPr>
          <p:spPr>
            <a:xfrm>
              <a:off x="14666" y="6818"/>
              <a:ext cx="604" cy="1064"/>
            </a:xfrm>
            <a:custGeom>
              <a:avLst/>
              <a:gdLst/>
              <a:ahLst/>
              <a:cxnLst/>
              <a:rect l="0" t="0" r="0" b="0"/>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83" name="SubTopic"/>
            <p:cNvSpPr/>
            <p:nvPr/>
          </p:nvSpPr>
          <p:spPr>
            <a:xfrm>
              <a:off x="14968" y="6728"/>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lstStyle/>
            <a:p>
              <a:pPr algn="ctr"/>
              <a:r>
                <a:rPr sz="2400">
                  <a:solidFill>
                    <a:srgbClr val="303030"/>
                  </a:solidFill>
                  <a:latin typeface="宋体" panose="02010600030101010101" pitchFamily="2" charset="-122"/>
                </a:rPr>
                <a:t>电动机</a:t>
              </a:r>
            </a:p>
          </p:txBody>
        </p:sp>
      </p:grpSp>
      <p:grpSp>
        <p:nvGrpSpPr>
          <p:cNvPr id="2" name="组合 1"/>
          <p:cNvGrpSpPr/>
          <p:nvPr/>
        </p:nvGrpSpPr>
        <p:grpSpPr>
          <a:xfrm flipH="1">
            <a:off x="7982585" y="792000"/>
            <a:ext cx="2470487" cy="1803370"/>
            <a:chOff x="2263" y="5821"/>
            <a:chExt cx="2988" cy="2979"/>
          </a:xfrm>
        </p:grpSpPr>
        <p:sp>
          <p:nvSpPr>
            <p:cNvPr id="3" name="MMConnector"/>
            <p:cNvSpPr/>
            <p:nvPr/>
          </p:nvSpPr>
          <p:spPr>
            <a:xfrm>
              <a:off x="4647" y="7229"/>
              <a:ext cx="604" cy="1571"/>
            </a:xfrm>
            <a:custGeom>
              <a:avLst/>
              <a:gdLst/>
              <a:ahLst/>
              <a:cxnLst/>
              <a:rect l="0" t="0" r="0" b="0"/>
              <a:pathLst>
                <a:path w="250800" h="456000" fill="none">
                  <a:moveTo>
                    <a:pt x="125400" y="228000"/>
                  </a:moveTo>
                  <a:cubicBezTo>
                    <a:pt x="-24192" y="228000"/>
                    <a:pt x="64807" y="-228000"/>
                    <a:pt x="-125400" y="-228000"/>
                  </a:cubicBezTo>
                </a:path>
              </a:pathLst>
            </a:custGeom>
            <a:noFill/>
            <a:ln w="15200" cap="rnd">
              <a:solidFill>
                <a:schemeClr val="accent4"/>
              </a:solidFill>
              <a:round/>
            </a:ln>
          </p:spPr>
        </p:sp>
        <p:sp>
          <p:nvSpPr>
            <p:cNvPr id="4" name="SubTopic"/>
            <p:cNvSpPr/>
            <p:nvPr/>
          </p:nvSpPr>
          <p:spPr>
            <a:xfrm>
              <a:off x="2263" y="5821"/>
              <a:ext cx="2111"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lstStyle/>
            <a:p>
              <a:pPr algn="ctr"/>
              <a:r>
                <a:rPr lang="zh-CN" sz="2400">
                  <a:solidFill>
                    <a:srgbClr val="303030"/>
                  </a:solidFill>
                  <a:latin typeface="宋体" panose="02010600030101010101" pitchFamily="2" charset="-122"/>
                </a:rPr>
                <a:t>电流的磁效应</a:t>
              </a:r>
            </a:p>
          </p:txBody>
        </p:sp>
      </p:gr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blinds(horizontal)">
                                      <p:cBhvr>
                                        <p:cTn id="12" dur="500"/>
                                        <p:tgtEl>
                                          <p:spTgt spid="5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blinds(horizontal)">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blinds(horizontal)">
                                      <p:cBhvr>
                                        <p:cTn id="22" dur="5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blinds(horizontal)">
                                      <p:cBhvr>
                                        <p:cTn id="27" dur="500"/>
                                        <p:tgtEl>
                                          <p:spTgt spid="5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blinds(horizontal)">
                                      <p:cBhvr>
                                        <p:cTn id="32" dur="500"/>
                                        <p:tgtEl>
                                          <p:spTgt spid="6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blinds(horizontal)">
                                      <p:cBhvr>
                                        <p:cTn id="37" dur="500"/>
                                        <p:tgtEl>
                                          <p:spTgt spid="6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blinds(horizontal)">
                                      <p:cBhvr>
                                        <p:cTn id="42" dur="500"/>
                                        <p:tgtEl>
                                          <p:spTgt spid="6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blinds(horizontal)">
                                      <p:cBhvr>
                                        <p:cTn id="47" dur="500"/>
                                        <p:tgtEl>
                                          <p:spTgt spid="6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blinds(horizontal)">
                                      <p:cBhvr>
                                        <p:cTn id="52" dur="500"/>
                                        <p:tgtEl>
                                          <p:spTgt spid="6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blinds(horizontal)">
                                      <p:cBhvr>
                                        <p:cTn id="57" dur="500"/>
                                        <p:tgtEl>
                                          <p:spTgt spid="6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blinds(horizontal)">
                                      <p:cBhvr>
                                        <p:cTn id="62" dur="500"/>
                                        <p:tgtEl>
                                          <p:spTgt spid="6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blinds(horizontal)">
                                      <p:cBhvr>
                                        <p:cTn id="67" dur="500"/>
                                        <p:tgtEl>
                                          <p:spTgt spid="6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blinds(horizontal)">
                                      <p:cBhvr>
                                        <p:cTn id="72" dur="500"/>
                                        <p:tgtEl>
                                          <p:spTgt spid="6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blinds(horizontal)">
                                      <p:cBhvr>
                                        <p:cTn id="77" dur="500"/>
                                        <p:tgtEl>
                                          <p:spTgt spid="6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70"/>
                                        </p:tgtEl>
                                        <p:attrNameLst>
                                          <p:attrName>style.visibility</p:attrName>
                                        </p:attrNameLst>
                                      </p:cBhvr>
                                      <p:to>
                                        <p:strVal val="visible"/>
                                      </p:to>
                                    </p:set>
                                    <p:animEffect transition="in" filter="blinds(horizontal)">
                                      <p:cBhvr>
                                        <p:cTn id="82" dur="500"/>
                                        <p:tgtEl>
                                          <p:spTgt spid="7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blinds(horizontal)">
                                      <p:cBhvr>
                                        <p:cTn id="87" dur="500"/>
                                        <p:tgtEl>
                                          <p:spTgt spid="2"/>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blinds(horizontal)">
                                      <p:cBhvr>
                                        <p:cTn id="92" dur="500"/>
                                        <p:tgtEl>
                                          <p:spTgt spid="71"/>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blinds(horizontal)">
                                      <p:cBhvr>
                                        <p:cTn id="97" dur="500"/>
                                        <p:tgtEl>
                                          <p:spTgt spid="72"/>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blinds(horizontal)">
                                      <p:cBhvr>
                                        <p:cTn id="102" dur="500"/>
                                        <p:tgtEl>
                                          <p:spTgt spid="73"/>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74"/>
                                        </p:tgtEl>
                                        <p:attrNameLst>
                                          <p:attrName>style.visibility</p:attrName>
                                        </p:attrNameLst>
                                      </p:cBhvr>
                                      <p:to>
                                        <p:strVal val="visible"/>
                                      </p:to>
                                    </p:set>
                                    <p:animEffect transition="in" filter="blinds(horizontal)">
                                      <p:cBhvr>
                                        <p:cTn id="107" dur="500"/>
                                        <p:tgtEl>
                                          <p:spTgt spid="74"/>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blinds(horizontal)">
                                      <p:cBhvr>
                                        <p:cTn id="112" dur="500"/>
                                        <p:tgtEl>
                                          <p:spTgt spid="75"/>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76"/>
                                        </p:tgtEl>
                                        <p:attrNameLst>
                                          <p:attrName>style.visibility</p:attrName>
                                        </p:attrNameLst>
                                      </p:cBhvr>
                                      <p:to>
                                        <p:strVal val="visible"/>
                                      </p:to>
                                    </p:set>
                                    <p:animEffect transition="in" filter="blinds(horizontal)">
                                      <p:cBhvr>
                                        <p:cTn id="117" dur="500"/>
                                        <p:tgtEl>
                                          <p:spTgt spid="76"/>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77"/>
                                        </p:tgtEl>
                                        <p:attrNameLst>
                                          <p:attrName>style.visibility</p:attrName>
                                        </p:attrNameLst>
                                      </p:cBhvr>
                                      <p:to>
                                        <p:strVal val="visible"/>
                                      </p:to>
                                    </p:set>
                                    <p:animEffect transition="in" filter="blinds(horizontal)">
                                      <p:cBhvr>
                                        <p:cTn id="122" dur="500"/>
                                        <p:tgtEl>
                                          <p:spTgt spid="77"/>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78"/>
                                        </p:tgtEl>
                                        <p:attrNameLst>
                                          <p:attrName>style.visibility</p:attrName>
                                        </p:attrNameLst>
                                      </p:cBhvr>
                                      <p:to>
                                        <p:strVal val="visible"/>
                                      </p:to>
                                    </p:set>
                                    <p:animEffect transition="in" filter="blinds(horizontal)">
                                      <p:cBhvr>
                                        <p:cTn id="127" dur="500"/>
                                        <p:tgtEl>
                                          <p:spTgt spid="78"/>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79"/>
                                        </p:tgtEl>
                                        <p:attrNameLst>
                                          <p:attrName>style.visibility</p:attrName>
                                        </p:attrNameLst>
                                      </p:cBhvr>
                                      <p:to>
                                        <p:strVal val="visible"/>
                                      </p:to>
                                    </p:set>
                                    <p:animEffect transition="in" filter="blinds(horizontal)">
                                      <p:cBhvr>
                                        <p:cTn id="132" dur="500"/>
                                        <p:tgtEl>
                                          <p:spTgt spid="79"/>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nodeType="clickEffect">
                                  <p:stCondLst>
                                    <p:cond delay="0"/>
                                  </p:stCondLst>
                                  <p:childTnLst>
                                    <p:set>
                                      <p:cBhvr>
                                        <p:cTn id="136" dur="1" fill="hold">
                                          <p:stCondLst>
                                            <p:cond delay="0"/>
                                          </p:stCondLst>
                                        </p:cTn>
                                        <p:tgtEl>
                                          <p:spTgt spid="80"/>
                                        </p:tgtEl>
                                        <p:attrNameLst>
                                          <p:attrName>style.visibility</p:attrName>
                                        </p:attrNameLst>
                                      </p:cBhvr>
                                      <p:to>
                                        <p:strVal val="visible"/>
                                      </p:to>
                                    </p:set>
                                    <p:animEffect transition="in" filter="blinds(horizontal)">
                                      <p:cBhvr>
                                        <p:cTn id="137" dur="500"/>
                                        <p:tgtEl>
                                          <p:spTgt spid="80"/>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81"/>
                                        </p:tgtEl>
                                        <p:attrNameLst>
                                          <p:attrName>style.visibility</p:attrName>
                                        </p:attrNameLst>
                                      </p:cBhvr>
                                      <p:to>
                                        <p:strVal val="visible"/>
                                      </p:to>
                                    </p:set>
                                    <p:animEffect transition="in" filter="blinds(horizontal)">
                                      <p:cBhvr>
                                        <p:cTn id="14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845820" y="902335"/>
            <a:ext cx="6731635" cy="737235"/>
            <a:chOff x="87" y="2977"/>
            <a:chExt cx="10601" cy="1161"/>
          </a:xfrm>
        </p:grpSpPr>
        <p:pic>
          <p:nvPicPr>
            <p:cNvPr id="20" name="图片 19" descr="考点3字"/>
            <p:cNvPicPr>
              <a:picLocks noChangeAspect="1"/>
            </p:cNvPicPr>
            <p:nvPr/>
          </p:nvPicPr>
          <p:blipFill>
            <a:blip r:embed="rId2"/>
            <a:stretch>
              <a:fillRect/>
            </a:stretch>
          </p:blipFill>
          <p:spPr>
            <a:xfrm>
              <a:off x="87" y="3275"/>
              <a:ext cx="3418" cy="761"/>
            </a:xfrm>
            <a:prstGeom prst="rect">
              <a:avLst/>
            </a:prstGeom>
          </p:spPr>
        </p:pic>
        <p:grpSp>
          <p:nvGrpSpPr>
            <p:cNvPr id="21" name="组合 20"/>
            <p:cNvGrpSpPr/>
            <p:nvPr/>
          </p:nvGrpSpPr>
          <p:grpSpPr>
            <a:xfrm>
              <a:off x="160" y="2977"/>
              <a:ext cx="10528" cy="1161"/>
              <a:chOff x="273" y="2977"/>
              <a:chExt cx="10528" cy="1161"/>
            </a:xfrm>
          </p:grpSpPr>
          <p:sp>
            <p:nvSpPr>
              <p:cNvPr id="22" name="文本框 4"/>
              <p:cNvSpPr txBox="1"/>
              <p:nvPr/>
            </p:nvSpPr>
            <p:spPr>
              <a:xfrm>
                <a:off x="3894" y="2977"/>
                <a:ext cx="6907" cy="1161"/>
              </a:xfrm>
              <a:prstGeom prst="rect">
                <a:avLst/>
              </a:prstGeom>
              <a:noFill/>
              <a:ln w="9525">
                <a:noFill/>
              </a:ln>
            </p:spPr>
            <p:txBody>
              <a:bodyPr wrap="square" anchor="t">
                <a:spAutoFit/>
              </a:bodyPr>
              <a:lstStyle/>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安培定则的应用</a:t>
                </a:r>
                <a:r>
                  <a:rPr sz="2400" dirty="0">
                    <a:latin typeface="Times New Roman" panose="02020603050405020304" pitchFamily="18" charset="0"/>
                    <a:cs typeface="Times New Roman" panose="02020603050405020304" pitchFamily="18" charset="0"/>
                  </a:rPr>
                  <a:t>(2016.14A)</a:t>
                </a: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lstStyle/>
                <a:p>
                  <a:r>
                    <a:rPr lang="zh-CN" altLang="en-US" sz="2800" b="1" dirty="0">
                      <a:latin typeface="Times New Roman" panose="02020603050405020304" pitchFamily="18" charset="0"/>
                      <a:ea typeface="黑体" panose="02010609060101010101" pitchFamily="49" charset="-122"/>
                    </a:rPr>
                    <a:t>命题点</a:t>
                  </a:r>
                </a:p>
              </p:txBody>
            </p:sp>
            <p:sp>
              <p:nvSpPr>
                <p:cNvPr id="25"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p>
              </p:txBody>
            </p:sp>
          </p:grpSp>
        </p:grpSp>
      </p:grpSp>
      <p:grpSp>
        <p:nvGrpSpPr>
          <p:cNvPr id="5" name="组合 4"/>
          <p:cNvGrpSpPr/>
          <p:nvPr/>
        </p:nvGrpSpPr>
        <p:grpSpPr>
          <a:xfrm>
            <a:off x="850900" y="1820545"/>
            <a:ext cx="1838960" cy="474345"/>
            <a:chOff x="1318" y="2359"/>
            <a:chExt cx="2896" cy="747"/>
          </a:xfrm>
        </p:grpSpPr>
        <p:pic>
          <p:nvPicPr>
            <p:cNvPr id="4" name="图片 3" descr="三级标"/>
            <p:cNvPicPr>
              <a:picLocks noChangeAspect="1"/>
            </p:cNvPicPr>
            <p:nvPr/>
          </p:nvPicPr>
          <p:blipFill>
            <a:blip r:embed="rId3"/>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lstStyle/>
            <a:p>
              <a:r>
                <a:rPr lang="zh-CN" altLang="en-US" sz="2400" b="1">
                  <a:latin typeface="黑体" panose="02010609060101010101" pitchFamily="49" charset="-122"/>
                  <a:ea typeface="黑体" panose="02010609060101010101" pitchFamily="49" charset="-122"/>
                </a:rPr>
                <a:t>拓展训练</a:t>
              </a:r>
            </a:p>
          </p:txBody>
        </p:sp>
      </p:grpSp>
      <p:pic>
        <p:nvPicPr>
          <p:cNvPr id="2" name="图片 -2147481695"/>
          <p:cNvPicPr>
            <a:picLocks noChangeAspect="1"/>
          </p:cNvPicPr>
          <p:nvPr/>
        </p:nvPicPr>
        <p:blipFill>
          <a:blip r:embed="rId4"/>
          <a:stretch>
            <a:fillRect/>
          </a:stretch>
        </p:blipFill>
        <p:spPr>
          <a:xfrm>
            <a:off x="7298690" y="3896995"/>
            <a:ext cx="3820160" cy="1358900"/>
          </a:xfrm>
          <a:prstGeom prst="rect">
            <a:avLst/>
          </a:prstGeom>
          <a:noFill/>
          <a:ln w="9525">
            <a:noFill/>
          </a:ln>
        </p:spPr>
      </p:pic>
      <p:sp>
        <p:nvSpPr>
          <p:cNvPr id="100" name="文本框 99"/>
          <p:cNvSpPr txBox="1"/>
          <p:nvPr/>
        </p:nvSpPr>
        <p:spPr>
          <a:xfrm>
            <a:off x="8503920" y="5654040"/>
            <a:ext cx="1409065" cy="368300"/>
          </a:xfrm>
          <a:prstGeom prst="rect">
            <a:avLst/>
          </a:prstGeom>
          <a:noFill/>
          <a:ln w="9525">
            <a:noFill/>
          </a:ln>
        </p:spPr>
        <p:txBody>
          <a:bodyPr wrap="square">
            <a:spAutoFit/>
          </a:bodyPr>
          <a:lstStyle/>
          <a:p>
            <a:pPr algn="ctr"/>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3" name="文本框 2"/>
          <p:cNvSpPr txBox="1"/>
          <p:nvPr/>
        </p:nvSpPr>
        <p:spPr>
          <a:xfrm>
            <a:off x="845820" y="2294890"/>
            <a:ext cx="10820400" cy="396938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(2019</a:t>
            </a:r>
            <a:r>
              <a:rPr lang="zh-CN" sz="2400">
                <a:cs typeface="楷体_GB2312" charset="0"/>
              </a:rPr>
              <a:t>山西</a:t>
            </a:r>
            <a:r>
              <a:rPr lang="en-US" sz="2400">
                <a:latin typeface="Times New Roman" panose="02020603050405020304" pitchFamily="18" charset="0"/>
                <a:cs typeface="楷体_GB2312" charset="0"/>
              </a:rPr>
              <a:t>)</a:t>
            </a:r>
            <a:r>
              <a:rPr lang="zh-CN" sz="2400">
                <a:ea typeface="宋体" panose="02010600030101010101" pitchFamily="2" charset="-122"/>
              </a:rPr>
              <a:t>小明把带铁芯的螺线管、电源、导线和开关组成电路，固定在泡沫板上，让它漂浮在水面，制作指南针．如图所</a:t>
            </a:r>
            <a:r>
              <a:rPr lang="zh-CN" sz="2400">
                <a:latin typeface="Times New Roman" panose="02020603050405020304" pitchFamily="18" charset="0"/>
                <a:ea typeface="宋体" panose="02010600030101010101" pitchFamily="2" charset="-122"/>
              </a:rPr>
              <a:t>示，该指南针的南极</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应标在泡沫板的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p>
          <a:p>
            <a:pPr>
              <a:lnSpc>
                <a:spcPct val="150000"/>
              </a:lnSpc>
            </a:pPr>
            <a:r>
              <a:rPr lang="en-US" sz="2400">
                <a:latin typeface="Times New Roman" panose="02020603050405020304" pitchFamily="18" charset="0"/>
                <a:ea typeface="宋体" panose="02010600030101010101" pitchFamily="2" charset="-122"/>
              </a:rPr>
              <a:t>A. a</a:t>
            </a:r>
            <a:r>
              <a:rPr lang="zh-CN" sz="2400">
                <a:ea typeface="宋体" panose="02010600030101010101" pitchFamily="2" charset="-122"/>
              </a:rPr>
              <a:t>处</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b</a:t>
            </a:r>
            <a:r>
              <a:rPr lang="zh-CN" sz="2400">
                <a:ea typeface="宋体" panose="02010600030101010101" pitchFamily="2" charset="-122"/>
              </a:rPr>
              <a:t>处</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c</a:t>
            </a:r>
            <a:r>
              <a:rPr lang="zh-CN" sz="2400">
                <a:ea typeface="宋体" panose="02010600030101010101" pitchFamily="2" charset="-122"/>
              </a:rPr>
              <a:t>处</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D. d</a:t>
            </a:r>
            <a:r>
              <a:rPr lang="zh-CN" sz="2400">
                <a:ea typeface="宋体" panose="02010600030101010101" pitchFamily="2" charset="-122"/>
              </a:rPr>
              <a:t>处</a:t>
            </a:r>
            <a:endParaRPr lang="zh-CN" altLang="en-US" sz="2400"/>
          </a:p>
        </p:txBody>
      </p:sp>
      <p:sp>
        <p:nvSpPr>
          <p:cNvPr id="8" name="矩形 7"/>
          <p:cNvSpPr/>
          <p:nvPr/>
        </p:nvSpPr>
        <p:spPr>
          <a:xfrm>
            <a:off x="2007373" y="3504297"/>
            <a:ext cx="403225"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D</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1694"/>
          <p:cNvPicPr>
            <a:picLocks noChangeAspect="1"/>
          </p:cNvPicPr>
          <p:nvPr/>
        </p:nvPicPr>
        <p:blipFill>
          <a:blip r:embed="rId2"/>
          <a:stretch>
            <a:fillRect/>
          </a:stretch>
        </p:blipFill>
        <p:spPr>
          <a:xfrm>
            <a:off x="7014210" y="2814955"/>
            <a:ext cx="4079240" cy="2287270"/>
          </a:xfrm>
          <a:prstGeom prst="rect">
            <a:avLst/>
          </a:prstGeom>
          <a:noFill/>
          <a:ln w="9525">
            <a:noFill/>
          </a:ln>
        </p:spPr>
      </p:pic>
      <p:sp>
        <p:nvSpPr>
          <p:cNvPr id="100" name="文本框 99"/>
          <p:cNvSpPr txBox="1"/>
          <p:nvPr/>
        </p:nvSpPr>
        <p:spPr>
          <a:xfrm>
            <a:off x="8592820" y="5277485"/>
            <a:ext cx="1141730" cy="368300"/>
          </a:xfrm>
          <a:prstGeom prst="rect">
            <a:avLst/>
          </a:prstGeom>
          <a:noFill/>
          <a:ln w="9525">
            <a:noFill/>
          </a:ln>
        </p:spPr>
        <p:txBody>
          <a:bodyPr wrap="square">
            <a:spAutoFit/>
          </a:bodyPr>
          <a:lstStyle/>
          <a:p>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a:t>
            </a:r>
            <a:endParaRPr lang="zh-CN" altLang="en-US" sz="1800"/>
          </a:p>
        </p:txBody>
      </p:sp>
      <p:sp>
        <p:nvSpPr>
          <p:cNvPr id="3" name="文本框 2"/>
          <p:cNvSpPr txBox="1"/>
          <p:nvPr/>
        </p:nvSpPr>
        <p:spPr>
          <a:xfrm>
            <a:off x="951230" y="1533525"/>
            <a:ext cx="10288905" cy="396938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(2019</a:t>
            </a:r>
            <a:r>
              <a:rPr lang="zh-CN" sz="2400">
                <a:cs typeface="楷体_GB2312" charset="0"/>
              </a:rPr>
              <a:t>台州</a:t>
            </a:r>
            <a:r>
              <a:rPr lang="en-US" sz="2400">
                <a:latin typeface="Times New Roman" panose="02020603050405020304" pitchFamily="18" charset="0"/>
                <a:cs typeface="楷体_GB2312" charset="0"/>
              </a:rPr>
              <a:t>)</a:t>
            </a:r>
            <a:r>
              <a:rPr lang="zh-CN" sz="2400">
                <a:ea typeface="宋体" panose="02010600030101010101" pitchFamily="2" charset="-122"/>
              </a:rPr>
              <a:t>能写红黑双色的磁画板截面如图所示，按下写字笔黑色按钮写出黑色的字，按下红色按钮写出红色的字，刷子左右移动则字消失．下列说法正确的是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刷子可以用铁制作</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写黑字时笔尖为</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写红字时笔尖为</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写字的原理是同名磁极相互排斥</a:t>
            </a:r>
            <a:endParaRPr lang="zh-CN" altLang="en-US" sz="2400"/>
          </a:p>
        </p:txBody>
      </p:sp>
      <p:sp>
        <p:nvSpPr>
          <p:cNvPr id="8" name="矩形 7"/>
          <p:cNvSpPr/>
          <p:nvPr/>
        </p:nvSpPr>
        <p:spPr>
          <a:xfrm>
            <a:off x="2724923" y="2786747"/>
            <a:ext cx="403225"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A</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1693"/>
          <p:cNvPicPr>
            <a:picLocks noChangeAspect="1"/>
          </p:cNvPicPr>
          <p:nvPr/>
        </p:nvPicPr>
        <p:blipFill>
          <a:blip r:embed="rId2"/>
          <a:stretch>
            <a:fillRect/>
          </a:stretch>
        </p:blipFill>
        <p:spPr>
          <a:xfrm>
            <a:off x="4711065" y="2689225"/>
            <a:ext cx="2519680" cy="2766060"/>
          </a:xfrm>
          <a:prstGeom prst="rect">
            <a:avLst/>
          </a:prstGeom>
          <a:noFill/>
          <a:ln w="9525">
            <a:noFill/>
          </a:ln>
        </p:spPr>
      </p:pic>
      <p:sp>
        <p:nvSpPr>
          <p:cNvPr id="100" name="文本框 99"/>
          <p:cNvSpPr txBox="1"/>
          <p:nvPr/>
        </p:nvSpPr>
        <p:spPr>
          <a:xfrm>
            <a:off x="5349875" y="5455285"/>
            <a:ext cx="1111250" cy="368300"/>
          </a:xfrm>
          <a:prstGeom prst="rect">
            <a:avLst/>
          </a:prstGeom>
          <a:noFill/>
          <a:ln w="9525">
            <a:noFill/>
          </a:ln>
        </p:spPr>
        <p:txBody>
          <a:bodyPr wrap="square">
            <a:spAutoFit/>
          </a:bodyPr>
          <a:lstStyle/>
          <a:p>
            <a:r>
              <a:rPr lang="zh-CN" sz="1800">
                <a:cs typeface="楷体_GB2312" charset="0"/>
              </a:rPr>
              <a:t>第</a:t>
            </a:r>
            <a:r>
              <a:rPr lang="en-US" sz="1800">
                <a:latin typeface="Times New Roman" panose="02020603050405020304" pitchFamily="18" charset="0"/>
                <a:cs typeface="楷体_GB2312" charset="0"/>
              </a:rPr>
              <a:t>4</a:t>
            </a:r>
            <a:r>
              <a:rPr lang="zh-CN" sz="1800">
                <a:cs typeface="楷体_GB2312" charset="0"/>
              </a:rPr>
              <a:t>题图</a:t>
            </a:r>
            <a:endParaRPr lang="zh-CN" altLang="en-US" sz="1800"/>
          </a:p>
        </p:txBody>
      </p:sp>
      <p:sp>
        <p:nvSpPr>
          <p:cNvPr id="3" name="文本框 2"/>
          <p:cNvSpPr txBox="1"/>
          <p:nvPr/>
        </p:nvSpPr>
        <p:spPr>
          <a:xfrm>
            <a:off x="920115" y="1496060"/>
            <a:ext cx="10100945" cy="175323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(2019</a:t>
            </a:r>
            <a:r>
              <a:rPr lang="zh-CN" sz="2400">
                <a:cs typeface="楷体_GB2312" charset="0"/>
              </a:rPr>
              <a:t>贵港</a:t>
            </a:r>
            <a:r>
              <a:rPr lang="en-US" sz="2400">
                <a:latin typeface="Times New Roman" panose="02020603050405020304" pitchFamily="18" charset="0"/>
                <a:cs typeface="楷体_GB2312" charset="0"/>
              </a:rPr>
              <a:t>)</a:t>
            </a:r>
            <a:r>
              <a:rPr lang="zh-CN" sz="2400">
                <a:ea typeface="宋体" panose="02010600030101010101" pitchFamily="2" charset="-122"/>
              </a:rPr>
              <a:t>如图所示，闭合开关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后小磁针沿顺时针方向偏转</a:t>
            </a:r>
            <a:r>
              <a:rPr lang="en-US" sz="2400">
                <a:latin typeface="Times New Roman" panose="02020603050405020304" pitchFamily="18" charset="0"/>
                <a:ea typeface="宋体" panose="02010600030101010101" pitchFamily="2" charset="-122"/>
              </a:rPr>
              <a:t>90°</a:t>
            </a:r>
            <a:r>
              <a:rPr lang="zh-CN" sz="2400">
                <a:ea typeface="宋体" panose="02010600030101010101" pitchFamily="2" charset="-122"/>
              </a:rPr>
              <a:t>后静止，请在图中括号内标出电源的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极，并标出通过通电螺线管外</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点的磁感线的方向．</a:t>
            </a:r>
            <a:endParaRPr lang="zh-CN" altLang="en-US" sz="2400"/>
          </a:p>
        </p:txBody>
      </p:sp>
      <p:sp>
        <p:nvSpPr>
          <p:cNvPr id="8" name="矩形 7"/>
          <p:cNvSpPr/>
          <p:nvPr/>
        </p:nvSpPr>
        <p:spPr>
          <a:xfrm>
            <a:off x="5308103" y="5011152"/>
            <a:ext cx="354965" cy="460375"/>
          </a:xfrm>
          <a:prstGeom prst="rect">
            <a:avLst/>
          </a:prstGeom>
        </p:spPr>
        <p:txBody>
          <a:bodyPr wrap="none">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t>
            </a:r>
          </a:p>
        </p:txBody>
      </p:sp>
      <p:sp>
        <p:nvSpPr>
          <p:cNvPr id="4" name="矩形 3"/>
          <p:cNvSpPr/>
          <p:nvPr/>
        </p:nvSpPr>
        <p:spPr>
          <a:xfrm>
            <a:off x="5996443" y="5066397"/>
            <a:ext cx="487680" cy="460375"/>
          </a:xfrm>
          <a:prstGeom prst="rect">
            <a:avLst/>
          </a:prstGeom>
        </p:spPr>
        <p:txBody>
          <a:bodyPr wrap="none">
            <a:spAutoFit/>
          </a:bodyPr>
          <a:lstStyle/>
          <a:p>
            <a:pPr algn="l"/>
            <a:r>
              <a:rPr lang="en-US" altLang="zh-CN" sz="24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6910" y="2111375"/>
            <a:ext cx="10837545" cy="4225925"/>
          </a:xfrm>
          <a:prstGeom prst="rect">
            <a:avLst/>
          </a:prstGeom>
          <a:noFill/>
          <a:ln w="9525">
            <a:noFill/>
          </a:ln>
        </p:spPr>
        <p:txBody>
          <a:bodyPr wrap="square">
            <a:spAutoFit/>
          </a:bodyPr>
          <a:lstStyle/>
          <a:p>
            <a:pPr>
              <a:lnSpc>
                <a:spcPct val="14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(2019</a:t>
            </a:r>
            <a:r>
              <a:rPr lang="zh-CN" sz="2400">
                <a:cs typeface="楷体_GB2312" charset="0"/>
              </a:rPr>
              <a:t>湖州</a:t>
            </a:r>
            <a:r>
              <a:rPr lang="en-US" sz="2400">
                <a:latin typeface="Times New Roman" panose="02020603050405020304" pitchFamily="18" charset="0"/>
                <a:cs typeface="楷体_GB2312" charset="0"/>
              </a:rPr>
              <a:t>)</a:t>
            </a:r>
            <a:r>
              <a:rPr lang="zh-CN" sz="2400">
                <a:ea typeface="宋体" panose="02010600030101010101" pitchFamily="2" charset="-122"/>
              </a:rPr>
              <a:t>一条形磁铁放在水平桌面上，处于静止状态，电磁铁置于条形磁铁附近并正对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如图所示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．下列叙述中，正确的是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p>
          <a:p>
            <a:pPr>
              <a:lnSpc>
                <a:spcPct val="14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闭合开关前，电磁铁与条形磁铁间没有力的作用</a:t>
            </a:r>
            <a:endParaRPr lang="en-US" sz="2400">
              <a:latin typeface="Times New Roman" panose="02020603050405020304" pitchFamily="18" charset="0"/>
              <a:ea typeface="宋体" panose="02010600030101010101" pitchFamily="2" charset="-122"/>
            </a:endParaRPr>
          </a:p>
          <a:p>
            <a:pPr>
              <a:lnSpc>
                <a:spcPct val="14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闭合开关后，条形磁铁受到桌面向左的摩擦力</a:t>
            </a:r>
            <a:endParaRPr lang="en-US" sz="2400">
              <a:latin typeface="Times New Roman" panose="02020603050405020304" pitchFamily="18" charset="0"/>
              <a:ea typeface="宋体" panose="02010600030101010101" pitchFamily="2" charset="-122"/>
            </a:endParaRPr>
          </a:p>
          <a:p>
            <a:pPr>
              <a:lnSpc>
                <a:spcPct val="14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闭合开关后，滑片</a:t>
            </a:r>
            <a:r>
              <a:rPr lang="en-US" sz="2400" i="1">
                <a:latin typeface="Times New Roman" panose="02020603050405020304" pitchFamily="18" charset="0"/>
                <a:ea typeface="宋体" panose="02010600030101010101" pitchFamily="2" charset="-122"/>
              </a:rPr>
              <a:t>P</a:t>
            </a:r>
            <a:r>
              <a:rPr lang="zh-CN" sz="2400">
                <a:ea typeface="宋体" panose="02010600030101010101" pitchFamily="2" charset="-122"/>
              </a:rPr>
              <a:t>向</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移动时电磁铁与条形磁铁</a:t>
            </a:r>
          </a:p>
          <a:p>
            <a:pPr>
              <a:lnSpc>
                <a:spcPct val="140000"/>
              </a:lnSpc>
            </a:pPr>
            <a:r>
              <a:rPr lang="zh-CN" sz="2400">
                <a:ea typeface="宋体" panose="02010600030101010101" pitchFamily="2" charset="-122"/>
              </a:rPr>
              <a:t>间的作用力增大</a:t>
            </a:r>
            <a:endParaRPr lang="en-US" sz="2400">
              <a:latin typeface="Times New Roman" panose="02020603050405020304" pitchFamily="18" charset="0"/>
              <a:ea typeface="宋体" panose="02010600030101010101" pitchFamily="2" charset="-122"/>
            </a:endParaRPr>
          </a:p>
          <a:p>
            <a:pPr>
              <a:lnSpc>
                <a:spcPct val="14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闭合开关后，滑片</a:t>
            </a:r>
            <a:r>
              <a:rPr lang="en-US" sz="2400" i="1">
                <a:latin typeface="Times New Roman" panose="02020603050405020304" pitchFamily="18" charset="0"/>
                <a:ea typeface="宋体" panose="02010600030101010101" pitchFamily="2" charset="-122"/>
              </a:rPr>
              <a:t>P</a:t>
            </a:r>
            <a:r>
              <a:rPr lang="zh-CN" sz="2400">
                <a:ea typeface="宋体" panose="02010600030101010101" pitchFamily="2" charset="-122"/>
              </a:rPr>
              <a:t>向</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移动过程中，若条形磁铁</a:t>
            </a:r>
          </a:p>
          <a:p>
            <a:pPr>
              <a:lnSpc>
                <a:spcPct val="140000"/>
              </a:lnSpc>
            </a:pPr>
            <a:r>
              <a:rPr lang="zh-CN" sz="2400">
                <a:ea typeface="宋体" panose="02010600030101010101" pitchFamily="2" charset="-122"/>
              </a:rPr>
              <a:t>始终处于静止状态，则它受到桌面的摩擦力大小保持不变</a:t>
            </a:r>
            <a:endParaRPr lang="zh-CN" altLang="en-US" sz="2400"/>
          </a:p>
        </p:txBody>
      </p:sp>
      <p:grpSp>
        <p:nvGrpSpPr>
          <p:cNvPr id="19" name="组合 18"/>
          <p:cNvGrpSpPr/>
          <p:nvPr/>
        </p:nvGrpSpPr>
        <p:grpSpPr>
          <a:xfrm>
            <a:off x="630555" y="871855"/>
            <a:ext cx="10412095" cy="1291590"/>
            <a:chOff x="87" y="3042"/>
            <a:chExt cx="16397" cy="2034"/>
          </a:xfrm>
        </p:grpSpPr>
        <p:pic>
          <p:nvPicPr>
            <p:cNvPr id="20" name="图片 19" descr="考点3字"/>
            <p:cNvPicPr>
              <a:picLocks noChangeAspect="1"/>
            </p:cNvPicPr>
            <p:nvPr/>
          </p:nvPicPr>
          <p:blipFill>
            <a:blip r:embed="rId2"/>
            <a:stretch>
              <a:fillRect/>
            </a:stretch>
          </p:blipFill>
          <p:spPr>
            <a:xfrm>
              <a:off x="87" y="3275"/>
              <a:ext cx="3418" cy="761"/>
            </a:xfrm>
            <a:prstGeom prst="rect">
              <a:avLst/>
            </a:prstGeom>
          </p:spPr>
        </p:pic>
        <p:grpSp>
          <p:nvGrpSpPr>
            <p:cNvPr id="21" name="组合 20"/>
            <p:cNvGrpSpPr/>
            <p:nvPr/>
          </p:nvGrpSpPr>
          <p:grpSpPr>
            <a:xfrm>
              <a:off x="160" y="3042"/>
              <a:ext cx="16324" cy="2034"/>
              <a:chOff x="273" y="3042"/>
              <a:chExt cx="16324" cy="2034"/>
            </a:xfrm>
          </p:grpSpPr>
          <p:sp>
            <p:nvSpPr>
              <p:cNvPr id="22" name="文本框 4"/>
              <p:cNvSpPr txBox="1"/>
              <p:nvPr/>
            </p:nvSpPr>
            <p:spPr>
              <a:xfrm>
                <a:off x="4007" y="3042"/>
                <a:ext cx="12590" cy="2034"/>
              </a:xfrm>
              <a:prstGeom prst="rect">
                <a:avLst/>
              </a:prstGeom>
              <a:noFill/>
              <a:ln w="9525">
                <a:noFill/>
              </a:ln>
            </p:spPr>
            <p:txBody>
              <a:bodyPr wrap="square" anchor="t">
                <a:spAutoFit/>
              </a:bodyPr>
              <a:lstStyle/>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电磁铁　电磁继电器</a:t>
                </a:r>
                <a:r>
                  <a:rPr sz="2400" dirty="0">
                    <a:latin typeface="Times New Roman" panose="02020603050405020304" pitchFamily="18" charset="0"/>
                    <a:cs typeface="Times New Roman" panose="02020603050405020304" pitchFamily="18" charset="0"/>
                  </a:rPr>
                  <a:t>(2019.14A，2016.14BCD，均结合动态电路分析考查)　</a:t>
                </a: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lstStyle/>
                <a:p>
                  <a:r>
                    <a:rPr lang="zh-CN" altLang="en-US" sz="2800" b="1" dirty="0">
                      <a:latin typeface="Times New Roman" panose="02020603050405020304" pitchFamily="18" charset="0"/>
                      <a:ea typeface="黑体" panose="02010609060101010101" pitchFamily="49" charset="-122"/>
                    </a:rPr>
                    <a:t>命题点</a:t>
                  </a:r>
                </a:p>
              </p:txBody>
            </p:sp>
            <p:sp>
              <p:nvSpPr>
                <p:cNvPr id="25"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p>
              </p:txBody>
            </p:sp>
          </p:grpSp>
        </p:grpSp>
      </p:grpSp>
      <p:grpSp>
        <p:nvGrpSpPr>
          <p:cNvPr id="5" name="组合 4"/>
          <p:cNvGrpSpPr/>
          <p:nvPr/>
        </p:nvGrpSpPr>
        <p:grpSpPr>
          <a:xfrm>
            <a:off x="779145" y="1748790"/>
            <a:ext cx="1838960" cy="474345"/>
            <a:chOff x="1318" y="2359"/>
            <a:chExt cx="2896" cy="747"/>
          </a:xfrm>
        </p:grpSpPr>
        <p:pic>
          <p:nvPicPr>
            <p:cNvPr id="4" name="图片 3" descr="三级标"/>
            <p:cNvPicPr>
              <a:picLocks noChangeAspect="1"/>
            </p:cNvPicPr>
            <p:nvPr/>
          </p:nvPicPr>
          <p:blipFill>
            <a:blip r:embed="rId3"/>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lstStyle/>
            <a:p>
              <a:r>
                <a:rPr lang="zh-CN" altLang="en-US" sz="2400" b="1">
                  <a:latin typeface="黑体" panose="02010609060101010101" pitchFamily="49" charset="-122"/>
                  <a:ea typeface="黑体" panose="02010609060101010101" pitchFamily="49" charset="-122"/>
                </a:rPr>
                <a:t>拓展训练</a:t>
              </a:r>
            </a:p>
          </p:txBody>
        </p:sp>
      </p:grpSp>
      <p:pic>
        <p:nvPicPr>
          <p:cNvPr id="3" name="图片 -2147481690"/>
          <p:cNvPicPr>
            <a:picLocks noChangeAspect="1"/>
          </p:cNvPicPr>
          <p:nvPr/>
        </p:nvPicPr>
        <p:blipFill>
          <a:blip r:embed="rId4"/>
          <a:stretch>
            <a:fillRect/>
          </a:stretch>
        </p:blipFill>
        <p:spPr>
          <a:xfrm>
            <a:off x="7796530" y="3489960"/>
            <a:ext cx="3885565" cy="1246505"/>
          </a:xfrm>
          <a:prstGeom prst="rect">
            <a:avLst/>
          </a:prstGeom>
          <a:noFill/>
          <a:ln w="9525">
            <a:noFill/>
          </a:ln>
        </p:spPr>
      </p:pic>
      <p:sp>
        <p:nvSpPr>
          <p:cNvPr id="100" name="文本框 99"/>
          <p:cNvSpPr txBox="1"/>
          <p:nvPr/>
        </p:nvSpPr>
        <p:spPr>
          <a:xfrm>
            <a:off x="9083675" y="4999355"/>
            <a:ext cx="1661795" cy="368300"/>
          </a:xfrm>
          <a:prstGeom prst="rect">
            <a:avLst/>
          </a:prstGeom>
          <a:noFill/>
          <a:ln w="9525">
            <a:noFill/>
          </a:ln>
        </p:spPr>
        <p:txBody>
          <a:bodyPr wrap="square">
            <a:spAutoFit/>
          </a:bodyPr>
          <a:lstStyle/>
          <a:p>
            <a:pPr algn="ctr"/>
            <a:r>
              <a:rPr lang="zh-CN" sz="1800">
                <a:cs typeface="楷体_GB2312" charset="0"/>
              </a:rPr>
              <a:t>第</a:t>
            </a:r>
            <a:r>
              <a:rPr lang="en-US" sz="1800">
                <a:latin typeface="Times New Roman" panose="02020603050405020304" pitchFamily="18" charset="0"/>
                <a:cs typeface="楷体_GB2312" charset="0"/>
              </a:rPr>
              <a:t>5</a:t>
            </a:r>
            <a:r>
              <a:rPr lang="zh-CN" sz="1800">
                <a:cs typeface="楷体_GB2312" charset="0"/>
              </a:rPr>
              <a:t>题图</a:t>
            </a:r>
            <a:endParaRPr lang="zh-CN" altLang="en-US" sz="1800"/>
          </a:p>
        </p:txBody>
      </p:sp>
      <p:sp>
        <p:nvSpPr>
          <p:cNvPr id="8" name="矩形 7"/>
          <p:cNvSpPr/>
          <p:nvPr/>
        </p:nvSpPr>
        <p:spPr>
          <a:xfrm>
            <a:off x="7245488" y="2714992"/>
            <a:ext cx="386080" cy="460375"/>
          </a:xfrm>
          <a:prstGeom prst="rect">
            <a:avLst/>
          </a:prstGeom>
        </p:spPr>
        <p:txBody>
          <a:bodyPr wrap="none">
            <a:spAutoFit/>
          </a:bodyPr>
          <a:lstStyle/>
          <a:p>
            <a:pPr algn="l"/>
            <a:r>
              <a:rPr lang="en-US" altLang="zh-CN" sz="2400" dirty="0">
                <a:solidFill>
                  <a:srgbClr val="FF0000"/>
                </a:solidFill>
                <a:latin typeface="Times New Roman" panose="02020603050405020304" pitchFamily="18" charset="0"/>
                <a:cs typeface="Times New Roman" panose="02020603050405020304" pitchFamily="18" charset="0"/>
              </a:rPr>
              <a:t>C</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917575" y="815340"/>
            <a:ext cx="6182360" cy="737235"/>
            <a:chOff x="87" y="2953"/>
            <a:chExt cx="9736" cy="1161"/>
          </a:xfrm>
        </p:grpSpPr>
        <p:pic>
          <p:nvPicPr>
            <p:cNvPr id="20" name="图片 19" descr="考点3字"/>
            <p:cNvPicPr>
              <a:picLocks noChangeAspect="1"/>
            </p:cNvPicPr>
            <p:nvPr/>
          </p:nvPicPr>
          <p:blipFill>
            <a:blip r:embed="rId2"/>
            <a:stretch>
              <a:fillRect/>
            </a:stretch>
          </p:blipFill>
          <p:spPr>
            <a:xfrm>
              <a:off x="87" y="3275"/>
              <a:ext cx="3418" cy="761"/>
            </a:xfrm>
            <a:prstGeom prst="rect">
              <a:avLst/>
            </a:prstGeom>
          </p:spPr>
        </p:pic>
        <p:grpSp>
          <p:nvGrpSpPr>
            <p:cNvPr id="21" name="组合 20"/>
            <p:cNvGrpSpPr/>
            <p:nvPr/>
          </p:nvGrpSpPr>
          <p:grpSpPr>
            <a:xfrm>
              <a:off x="160" y="2953"/>
              <a:ext cx="9663" cy="1161"/>
              <a:chOff x="273" y="2953"/>
              <a:chExt cx="9663" cy="1161"/>
            </a:xfrm>
          </p:grpSpPr>
          <p:sp>
            <p:nvSpPr>
              <p:cNvPr id="22" name="文本框 4"/>
              <p:cNvSpPr txBox="1"/>
              <p:nvPr/>
            </p:nvSpPr>
            <p:spPr>
              <a:xfrm>
                <a:off x="3894" y="2953"/>
                <a:ext cx="6042" cy="1161"/>
              </a:xfrm>
              <a:prstGeom prst="rect">
                <a:avLst/>
              </a:prstGeom>
              <a:noFill/>
              <a:ln w="9525">
                <a:noFill/>
              </a:ln>
            </p:spPr>
            <p:txBody>
              <a:bodyPr wrap="square" anchor="t">
                <a:spAutoFit/>
              </a:bodyPr>
              <a:lstStyle/>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电磁现象辨识</a:t>
                </a:r>
                <a:r>
                  <a:rPr sz="2400" dirty="0">
                    <a:latin typeface="Times New Roman" panose="02020603050405020304" pitchFamily="18" charset="0"/>
                    <a:cs typeface="Times New Roman" panose="02020603050405020304" pitchFamily="18" charset="0"/>
                  </a:rPr>
                  <a:t>(2015.15)</a:t>
                </a: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lstStyle/>
                <a:p>
                  <a:r>
                    <a:rPr lang="zh-CN" altLang="en-US" sz="2800" b="1" dirty="0">
                      <a:latin typeface="Times New Roman" panose="02020603050405020304" pitchFamily="18" charset="0"/>
                      <a:ea typeface="黑体" panose="02010609060101010101" pitchFamily="49" charset="-122"/>
                    </a:rPr>
                    <a:t>命题点</a:t>
                  </a:r>
                </a:p>
              </p:txBody>
            </p:sp>
            <p:sp>
              <p:nvSpPr>
                <p:cNvPr id="25"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p>
              </p:txBody>
            </p:sp>
          </p:grpSp>
        </p:grpSp>
      </p:grpSp>
      <p:pic>
        <p:nvPicPr>
          <p:cNvPr id="2" name="图片 -2147481688"/>
          <p:cNvPicPr>
            <a:picLocks noChangeAspect="1"/>
          </p:cNvPicPr>
          <p:nvPr/>
        </p:nvPicPr>
        <p:blipFill>
          <a:blip r:embed="rId3"/>
          <a:stretch>
            <a:fillRect/>
          </a:stretch>
        </p:blipFill>
        <p:spPr>
          <a:xfrm>
            <a:off x="8260715" y="3265170"/>
            <a:ext cx="2468880" cy="2329180"/>
          </a:xfrm>
          <a:prstGeom prst="rect">
            <a:avLst/>
          </a:prstGeom>
          <a:noFill/>
          <a:ln w="9525">
            <a:noFill/>
          </a:ln>
        </p:spPr>
      </p:pic>
      <p:sp>
        <p:nvSpPr>
          <p:cNvPr id="100" name="文本框 99"/>
          <p:cNvSpPr txBox="1"/>
          <p:nvPr/>
        </p:nvSpPr>
        <p:spPr>
          <a:xfrm>
            <a:off x="8830310" y="5811520"/>
            <a:ext cx="1330325" cy="368300"/>
          </a:xfrm>
          <a:prstGeom prst="rect">
            <a:avLst/>
          </a:prstGeom>
          <a:noFill/>
          <a:ln w="9525">
            <a:noFill/>
          </a:ln>
        </p:spPr>
        <p:txBody>
          <a:bodyPr wrap="square">
            <a:spAutoFit/>
          </a:bodyPr>
          <a:lstStyle/>
          <a:p>
            <a:pPr algn="ctr"/>
            <a:r>
              <a:rPr lang="zh-CN" sz="1800">
                <a:cs typeface="楷体_GB2312" charset="0"/>
              </a:rPr>
              <a:t>第</a:t>
            </a:r>
            <a:r>
              <a:rPr lang="en-US" sz="1800">
                <a:latin typeface="Times New Roman" panose="02020603050405020304" pitchFamily="18" charset="0"/>
                <a:cs typeface="楷体_GB2312" charset="0"/>
              </a:rPr>
              <a:t>6</a:t>
            </a:r>
            <a:r>
              <a:rPr lang="zh-CN" sz="1800">
                <a:cs typeface="楷体_GB2312" charset="0"/>
              </a:rPr>
              <a:t>题图</a:t>
            </a:r>
            <a:endParaRPr lang="zh-CN" altLang="en-US" sz="1800"/>
          </a:p>
        </p:txBody>
      </p:sp>
      <p:sp>
        <p:nvSpPr>
          <p:cNvPr id="3" name="文本框 2"/>
          <p:cNvSpPr txBox="1"/>
          <p:nvPr/>
        </p:nvSpPr>
        <p:spPr>
          <a:xfrm>
            <a:off x="892175" y="1539240"/>
            <a:ext cx="10335895" cy="452310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(2015</a:t>
            </a:r>
            <a:r>
              <a:rPr lang="zh-CN" sz="2400">
                <a:cs typeface="楷体_GB2312" charset="0"/>
              </a:rPr>
              <a:t>河南</a:t>
            </a:r>
            <a:r>
              <a:rPr lang="en-US" sz="2400">
                <a:latin typeface="Times New Roman" panose="02020603050405020304" pitchFamily="18" charset="0"/>
                <a:cs typeface="楷体_GB2312" charset="0"/>
              </a:rPr>
              <a:t>15</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如图所示为实验室常用电流表的内部结构图．多匝金属线圈悬置在磁体的两极间，线圈与一根指针相连．当</a:t>
            </a:r>
            <a:r>
              <a:rPr lang="zh-CN" sz="2400">
                <a:latin typeface="Times New Roman" panose="02020603050405020304" pitchFamily="18" charset="0"/>
                <a:ea typeface="宋体" panose="02010600030101010101" pitchFamily="2" charset="-122"/>
              </a:rPr>
              <a:t>线圈中有电流通过时，它受力转动带动指针偏转，便可显示出电流的大小．</a:t>
            </a:r>
            <a:r>
              <a:rPr lang="zh-CN" sz="2400">
                <a:ea typeface="宋体" panose="02010600030101010101" pitchFamily="2" charset="-122"/>
              </a:rPr>
              <a:t>下列与此工作原理相同的电器设备是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电烙铁</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电铃</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发电机</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电动机</a:t>
            </a:r>
            <a:endParaRPr lang="zh-CN" altLang="en-US" sz="2400"/>
          </a:p>
        </p:txBody>
      </p:sp>
      <p:sp>
        <p:nvSpPr>
          <p:cNvPr id="8" name="矩形 7"/>
          <p:cNvSpPr/>
          <p:nvPr/>
        </p:nvSpPr>
        <p:spPr>
          <a:xfrm>
            <a:off x="3003688" y="3360787"/>
            <a:ext cx="403225" cy="460375"/>
          </a:xfrm>
          <a:prstGeom prst="rect">
            <a:avLst/>
          </a:prstGeom>
        </p:spPr>
        <p:txBody>
          <a:bodyPr wrap="none">
            <a:spAutoFit/>
          </a:bodyPr>
          <a:lstStyle/>
          <a:p>
            <a:pPr algn="l"/>
            <a:r>
              <a:rPr lang="en-US" altLang="zh-CN" sz="2400" dirty="0">
                <a:solidFill>
                  <a:srgbClr val="FF0000"/>
                </a:solidFill>
                <a:latin typeface="Times New Roman" panose="02020603050405020304" pitchFamily="18" charset="0"/>
                <a:cs typeface="Times New Roman" panose="02020603050405020304" pitchFamily="18" charset="0"/>
              </a:rPr>
              <a:t>D</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1687"/>
          <p:cNvPicPr>
            <a:picLocks noChangeAspect="1"/>
          </p:cNvPicPr>
          <p:nvPr/>
        </p:nvPicPr>
        <p:blipFill>
          <a:blip r:embed="rId2"/>
          <a:stretch>
            <a:fillRect/>
          </a:stretch>
        </p:blipFill>
        <p:spPr>
          <a:xfrm>
            <a:off x="3621405" y="2891790"/>
            <a:ext cx="5238750" cy="3143250"/>
          </a:xfrm>
          <a:prstGeom prst="rect">
            <a:avLst/>
          </a:prstGeom>
          <a:noFill/>
          <a:ln w="9525">
            <a:noFill/>
          </a:ln>
        </p:spPr>
      </p:pic>
      <p:sp>
        <p:nvSpPr>
          <p:cNvPr id="100" name="文本框 99"/>
          <p:cNvSpPr txBox="1"/>
          <p:nvPr/>
        </p:nvSpPr>
        <p:spPr>
          <a:xfrm>
            <a:off x="548005" y="1085215"/>
            <a:ext cx="11073765" cy="175323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(2016</a:t>
            </a:r>
            <a:r>
              <a:rPr lang="zh-CN" sz="2400">
                <a:cs typeface="楷体_GB2312" charset="0"/>
              </a:rPr>
              <a:t>备用卷</a:t>
            </a:r>
            <a:r>
              <a:rPr lang="en-US" sz="2400">
                <a:latin typeface="Times New Roman" panose="02020603050405020304" pitchFamily="18" charset="0"/>
                <a:cs typeface="楷体_GB2312" charset="0"/>
              </a:rPr>
              <a:t>9</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如图所示为我国新型反潜巡逻机．机尾的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棍子</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叫做磁异探测器，它能将潜艇经过海域引起的磁场强弱变化转化为强弱变化的电流，从而发现</a:t>
            </a:r>
            <a:r>
              <a:rPr lang="zh-CN" sz="2400">
                <a:latin typeface="Times New Roman" panose="02020603050405020304" pitchFamily="18" charset="0"/>
                <a:ea typeface="宋体" panose="02010600030101010101" pitchFamily="2" charset="-122"/>
              </a:rPr>
              <a:t>潜艇的存在．</a:t>
            </a:r>
            <a:r>
              <a:rPr lang="zh-CN" sz="2400">
                <a:ea typeface="宋体" panose="02010600030101010101" pitchFamily="2" charset="-122"/>
              </a:rPr>
              <a:t>下图中的工作原理与磁异探测器相同的是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sp>
        <p:nvSpPr>
          <p:cNvPr id="8" name="矩形 7"/>
          <p:cNvSpPr/>
          <p:nvPr/>
        </p:nvSpPr>
        <p:spPr>
          <a:xfrm>
            <a:off x="8752343" y="2284462"/>
            <a:ext cx="403225" cy="460375"/>
          </a:xfrm>
          <a:prstGeom prst="rect">
            <a:avLst/>
          </a:prstGeom>
        </p:spPr>
        <p:txBody>
          <a:bodyPr wrap="none">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50900" y="1390015"/>
            <a:ext cx="1838960" cy="474345"/>
            <a:chOff x="1318" y="2359"/>
            <a:chExt cx="2896" cy="747"/>
          </a:xfrm>
        </p:grpSpPr>
        <p:pic>
          <p:nvPicPr>
            <p:cNvPr id="4" name="图片 3" descr="三级标"/>
            <p:cNvPicPr>
              <a:picLocks noChangeAspect="1"/>
            </p:cNvPicPr>
            <p:nvPr/>
          </p:nvPicPr>
          <p:blipFill>
            <a:blip r:embed="rId2"/>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lstStyle/>
            <a:p>
              <a:r>
                <a:rPr lang="zh-CN" altLang="en-US" sz="2400" b="1">
                  <a:latin typeface="黑体" panose="02010609060101010101" pitchFamily="49" charset="-122"/>
                  <a:ea typeface="黑体" panose="02010609060101010101" pitchFamily="49" charset="-122"/>
                </a:rPr>
                <a:t>拓展训练</a:t>
              </a:r>
            </a:p>
          </p:txBody>
        </p:sp>
      </p:grpSp>
      <p:sp>
        <p:nvSpPr>
          <p:cNvPr id="100" name="文本框 99"/>
          <p:cNvSpPr txBox="1"/>
          <p:nvPr/>
        </p:nvSpPr>
        <p:spPr>
          <a:xfrm>
            <a:off x="850900" y="1865630"/>
            <a:ext cx="10445115" cy="341503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8. </a:t>
            </a:r>
            <a:r>
              <a:rPr lang="en-US" sz="2400">
                <a:latin typeface="Times New Roman" panose="02020603050405020304" pitchFamily="18" charset="0"/>
                <a:cs typeface="楷体_GB2312" charset="0"/>
              </a:rPr>
              <a:t>(2019</a:t>
            </a:r>
            <a:r>
              <a:rPr lang="zh-CN" sz="2400">
                <a:cs typeface="楷体_GB2312" charset="0"/>
              </a:rPr>
              <a:t>甘肃省卷</a:t>
            </a:r>
            <a:r>
              <a:rPr lang="en-US" sz="2400">
                <a:latin typeface="Times New Roman" panose="02020603050405020304" pitchFamily="18" charset="0"/>
                <a:cs typeface="楷体_GB2312" charset="0"/>
              </a:rPr>
              <a:t>)</a:t>
            </a:r>
            <a:r>
              <a:rPr lang="zh-CN" sz="2400">
                <a:ea typeface="宋体" panose="02010600030101010101" pitchFamily="2" charset="-122"/>
              </a:rPr>
              <a:t>新型智能手机无线充电技术主要是应用电磁感应</a:t>
            </a:r>
            <a:r>
              <a:rPr lang="zh-CN" sz="2400">
                <a:latin typeface="Times New Roman" panose="02020603050405020304" pitchFamily="18" charset="0"/>
                <a:ea typeface="宋体" panose="02010600030101010101" pitchFamily="2" charset="-122"/>
              </a:rPr>
              <a:t>原理，当交变电流通过充电底座中的线圈时，线圈产生磁场，带有金属线圈的智能手机靠近该磁场就能产生电流，通过</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磁生电</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来实现充电．</a:t>
            </a:r>
            <a:r>
              <a:rPr lang="zh-CN" sz="2400">
                <a:ea typeface="宋体" panose="02010600030101010101" pitchFamily="2" charset="-122"/>
              </a:rPr>
              <a:t>下列设备也是利用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磁生电</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原理工作的是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动圈式话筒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扬声器</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电烙铁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电磁起重机</a:t>
            </a:r>
            <a:endParaRPr lang="zh-CN" altLang="en-US" sz="2400"/>
          </a:p>
        </p:txBody>
      </p:sp>
      <p:pic>
        <p:nvPicPr>
          <p:cNvPr id="2" name="图片 -2147481685"/>
          <p:cNvPicPr>
            <a:picLocks noChangeAspect="1"/>
          </p:cNvPicPr>
          <p:nvPr/>
        </p:nvPicPr>
        <p:blipFill>
          <a:blip r:embed="rId3"/>
          <a:stretch>
            <a:fillRect/>
          </a:stretch>
        </p:blipFill>
        <p:spPr>
          <a:xfrm>
            <a:off x="8260715" y="3670300"/>
            <a:ext cx="2416810" cy="1487170"/>
          </a:xfrm>
          <a:prstGeom prst="rect">
            <a:avLst/>
          </a:prstGeom>
          <a:noFill/>
          <a:ln w="9525">
            <a:noFill/>
          </a:ln>
        </p:spPr>
      </p:pic>
      <p:sp>
        <p:nvSpPr>
          <p:cNvPr id="3" name="文本框 2"/>
          <p:cNvSpPr txBox="1"/>
          <p:nvPr/>
        </p:nvSpPr>
        <p:spPr>
          <a:xfrm>
            <a:off x="8968740" y="5280660"/>
            <a:ext cx="1204595" cy="368300"/>
          </a:xfrm>
          <a:prstGeom prst="rect">
            <a:avLst/>
          </a:prstGeom>
          <a:noFill/>
          <a:ln w="9525">
            <a:noFill/>
          </a:ln>
        </p:spPr>
        <p:txBody>
          <a:bodyPr wrap="square">
            <a:spAutoFit/>
          </a:bodyPr>
          <a:lstStyle/>
          <a:p>
            <a:r>
              <a:rPr lang="zh-CN" sz="1800">
                <a:cs typeface="楷体_GB2312" charset="0"/>
              </a:rPr>
              <a:t>第</a:t>
            </a:r>
            <a:r>
              <a:rPr lang="en-US" sz="1800">
                <a:latin typeface="Times New Roman" panose="02020603050405020304" pitchFamily="18" charset="0"/>
                <a:cs typeface="楷体_GB2312" charset="0"/>
              </a:rPr>
              <a:t>8</a:t>
            </a:r>
            <a:r>
              <a:rPr lang="zh-CN" sz="1800">
                <a:cs typeface="楷体_GB2312" charset="0"/>
              </a:rPr>
              <a:t>题图</a:t>
            </a:r>
            <a:endParaRPr lang="zh-CN" altLang="en-US" sz="1800"/>
          </a:p>
        </p:txBody>
      </p:sp>
      <p:sp>
        <p:nvSpPr>
          <p:cNvPr id="8" name="矩形 7"/>
          <p:cNvSpPr/>
          <p:nvPr/>
        </p:nvSpPr>
        <p:spPr>
          <a:xfrm>
            <a:off x="4518798" y="3647807"/>
            <a:ext cx="403225" cy="460375"/>
          </a:xfrm>
          <a:prstGeom prst="rect">
            <a:avLst/>
          </a:prstGeom>
        </p:spPr>
        <p:txBody>
          <a:bodyPr wrap="none">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8685" y="1453515"/>
            <a:ext cx="10193655" cy="396938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9. </a:t>
            </a:r>
            <a:r>
              <a:rPr lang="en-US" sz="2400">
                <a:latin typeface="Times New Roman" panose="02020603050405020304" pitchFamily="18" charset="0"/>
                <a:cs typeface="楷体_GB2312" charset="0"/>
              </a:rPr>
              <a:t>(2019</a:t>
            </a:r>
            <a:r>
              <a:rPr lang="zh-CN" sz="2400">
                <a:cs typeface="楷体_GB2312" charset="0"/>
              </a:rPr>
              <a:t>连云港</a:t>
            </a:r>
            <a:r>
              <a:rPr lang="en-US" sz="2400">
                <a:latin typeface="Times New Roman" panose="02020603050405020304" pitchFamily="18" charset="0"/>
                <a:cs typeface="楷体_GB2312" charset="0"/>
              </a:rPr>
              <a:t>)</a:t>
            </a:r>
            <a:r>
              <a:rPr lang="zh-CN" sz="2400">
                <a:ea typeface="宋体" panose="02010600030101010101" pitchFamily="2" charset="-122"/>
              </a:rPr>
              <a:t>如图所示，闭合开关，导体</a:t>
            </a:r>
            <a:r>
              <a:rPr lang="en-US" sz="2400" i="1">
                <a:latin typeface="Times New Roman" panose="02020603050405020304" pitchFamily="18" charset="0"/>
                <a:ea typeface="宋体" panose="02010600030101010101" pitchFamily="2" charset="-122"/>
              </a:rPr>
              <a:t>ab</a:t>
            </a:r>
            <a:r>
              <a:rPr lang="zh-CN" sz="2400">
                <a:ea typeface="宋体" panose="02010600030101010101" pitchFamily="2" charset="-122"/>
              </a:rPr>
              <a:t>就会运动起来，下列说法正确的是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发电机是利用这一原理工作的</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在此过程中，机械能转化为电能</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此实验说明磁场对通电导体有力的作用</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同时改变电流方向和磁场方向，可以</a:t>
            </a:r>
          </a:p>
          <a:p>
            <a:pPr>
              <a:lnSpc>
                <a:spcPct val="150000"/>
              </a:lnSpc>
            </a:pPr>
            <a:r>
              <a:rPr lang="zh-CN" sz="2400">
                <a:ea typeface="宋体" panose="02010600030101010101" pitchFamily="2" charset="-122"/>
              </a:rPr>
              <a:t>改变导体</a:t>
            </a:r>
            <a:r>
              <a:rPr lang="en-US" sz="2400" i="1">
                <a:latin typeface="Times New Roman" panose="02020603050405020304" pitchFamily="18" charset="0"/>
                <a:ea typeface="宋体" panose="02010600030101010101" pitchFamily="2" charset="-122"/>
              </a:rPr>
              <a:t>ab</a:t>
            </a:r>
            <a:r>
              <a:rPr lang="zh-CN" sz="2400">
                <a:ea typeface="宋体" panose="02010600030101010101" pitchFamily="2" charset="-122"/>
              </a:rPr>
              <a:t>的运动方向</a:t>
            </a:r>
            <a:endParaRPr lang="zh-CN" altLang="en-US" sz="2400"/>
          </a:p>
        </p:txBody>
      </p:sp>
      <p:pic>
        <p:nvPicPr>
          <p:cNvPr id="2" name="图片 -2147481684"/>
          <p:cNvPicPr>
            <a:picLocks noChangeAspect="1"/>
          </p:cNvPicPr>
          <p:nvPr/>
        </p:nvPicPr>
        <p:blipFill>
          <a:blip r:embed="rId2"/>
          <a:stretch>
            <a:fillRect/>
          </a:stretch>
        </p:blipFill>
        <p:spPr>
          <a:xfrm>
            <a:off x="6962140" y="2428875"/>
            <a:ext cx="3910330" cy="2727325"/>
          </a:xfrm>
          <a:prstGeom prst="rect">
            <a:avLst/>
          </a:prstGeom>
          <a:noFill/>
          <a:ln w="9525">
            <a:noFill/>
          </a:ln>
        </p:spPr>
      </p:pic>
      <p:sp>
        <p:nvSpPr>
          <p:cNvPr id="3" name="文本框 2"/>
          <p:cNvSpPr txBox="1"/>
          <p:nvPr/>
        </p:nvSpPr>
        <p:spPr>
          <a:xfrm>
            <a:off x="8776970" y="5277485"/>
            <a:ext cx="1141730" cy="368300"/>
          </a:xfrm>
          <a:prstGeom prst="rect">
            <a:avLst/>
          </a:prstGeom>
          <a:noFill/>
          <a:ln w="9525">
            <a:noFill/>
          </a:ln>
        </p:spPr>
        <p:txBody>
          <a:bodyPr wrap="square">
            <a:spAutoFit/>
          </a:bodyPr>
          <a:lstStyle/>
          <a:p>
            <a:r>
              <a:rPr lang="zh-CN" sz="1800">
                <a:cs typeface="楷体_GB2312" charset="0"/>
              </a:rPr>
              <a:t>第</a:t>
            </a:r>
            <a:r>
              <a:rPr lang="en-US" sz="1800">
                <a:latin typeface="Times New Roman" panose="02020603050405020304" pitchFamily="18" charset="0"/>
                <a:cs typeface="楷体_GB2312" charset="0"/>
              </a:rPr>
              <a:t>9</a:t>
            </a:r>
            <a:r>
              <a:rPr lang="zh-CN" sz="1800">
                <a:cs typeface="楷体_GB2312" charset="0"/>
              </a:rPr>
              <a:t>题图</a:t>
            </a:r>
            <a:endParaRPr lang="zh-CN" altLang="en-US" sz="1800"/>
          </a:p>
        </p:txBody>
      </p:sp>
      <p:sp>
        <p:nvSpPr>
          <p:cNvPr id="8" name="矩形 7"/>
          <p:cNvSpPr/>
          <p:nvPr/>
        </p:nvSpPr>
        <p:spPr>
          <a:xfrm>
            <a:off x="1792108" y="2140952"/>
            <a:ext cx="386080" cy="460375"/>
          </a:xfrm>
          <a:prstGeom prst="rect">
            <a:avLst/>
          </a:prstGeom>
        </p:spPr>
        <p:txBody>
          <a:bodyPr wrap="none">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C</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630555" y="1117600"/>
            <a:ext cx="9304655" cy="737235"/>
            <a:chOff x="87" y="2977"/>
            <a:chExt cx="14653" cy="1161"/>
          </a:xfrm>
        </p:grpSpPr>
        <p:pic>
          <p:nvPicPr>
            <p:cNvPr id="20" name="图片 19" descr="考点3字"/>
            <p:cNvPicPr>
              <a:picLocks noChangeAspect="1"/>
            </p:cNvPicPr>
            <p:nvPr/>
          </p:nvPicPr>
          <p:blipFill>
            <a:blip r:embed="rId2"/>
            <a:stretch>
              <a:fillRect/>
            </a:stretch>
          </p:blipFill>
          <p:spPr>
            <a:xfrm>
              <a:off x="87" y="3275"/>
              <a:ext cx="3418" cy="761"/>
            </a:xfrm>
            <a:prstGeom prst="rect">
              <a:avLst/>
            </a:prstGeom>
          </p:spPr>
        </p:pic>
        <p:grpSp>
          <p:nvGrpSpPr>
            <p:cNvPr id="21" name="组合 20"/>
            <p:cNvGrpSpPr/>
            <p:nvPr/>
          </p:nvGrpSpPr>
          <p:grpSpPr>
            <a:xfrm>
              <a:off x="160" y="2977"/>
              <a:ext cx="14580" cy="1161"/>
              <a:chOff x="273" y="2977"/>
              <a:chExt cx="14580" cy="1161"/>
            </a:xfrm>
          </p:grpSpPr>
          <p:sp>
            <p:nvSpPr>
              <p:cNvPr id="22" name="文本框 4"/>
              <p:cNvSpPr txBox="1"/>
              <p:nvPr/>
            </p:nvSpPr>
            <p:spPr>
              <a:xfrm>
                <a:off x="3894" y="2977"/>
                <a:ext cx="10959" cy="1161"/>
              </a:xfrm>
              <a:prstGeom prst="rect">
                <a:avLst/>
              </a:prstGeom>
              <a:noFill/>
              <a:ln w="9525">
                <a:noFill/>
              </a:ln>
            </p:spPr>
            <p:txBody>
              <a:bodyPr wrap="square" anchor="t">
                <a:spAutoFit/>
              </a:bodyPr>
              <a:lstStyle/>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发电机、电动机原理及应用</a:t>
                </a:r>
                <a:r>
                  <a:rPr sz="2400" dirty="0">
                    <a:latin typeface="Times New Roman" panose="02020603050405020304" pitchFamily="18" charset="0"/>
                    <a:cs typeface="Times New Roman" panose="02020603050405020304" pitchFamily="18" charset="0"/>
                  </a:rPr>
                  <a:t>(2019.6，2017.6)</a:t>
                </a: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lstStyle/>
                <a:p>
                  <a:r>
                    <a:rPr lang="zh-CN" altLang="en-US" sz="2800" b="1" dirty="0">
                      <a:latin typeface="Times New Roman" panose="02020603050405020304" pitchFamily="18" charset="0"/>
                      <a:ea typeface="黑体" panose="02010609060101010101" pitchFamily="49" charset="-122"/>
                    </a:rPr>
                    <a:t>命题点</a:t>
                  </a:r>
                </a:p>
              </p:txBody>
            </p:sp>
            <p:sp>
              <p:nvSpPr>
                <p:cNvPr id="25"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p>
              </p:txBody>
            </p:sp>
          </p:grpSp>
        </p:grpSp>
      </p:grpSp>
      <p:sp>
        <p:nvSpPr>
          <p:cNvPr id="100" name="文本框 99"/>
          <p:cNvSpPr txBox="1"/>
          <p:nvPr/>
        </p:nvSpPr>
        <p:spPr>
          <a:xfrm>
            <a:off x="565785" y="1854835"/>
            <a:ext cx="11090275" cy="396938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(2017</a:t>
            </a:r>
            <a:r>
              <a:rPr lang="zh-CN" sz="2400">
                <a:cs typeface="楷体_GB2312" charset="0"/>
              </a:rPr>
              <a:t>河南</a:t>
            </a:r>
            <a:r>
              <a:rPr lang="en-US" sz="2400">
                <a:latin typeface="Times New Roman" panose="02020603050405020304" pitchFamily="18" charset="0"/>
                <a:cs typeface="楷体_GB2312" charset="0"/>
              </a:rPr>
              <a:t>6</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由金属杆组成如图所示的导轨，其中水平面上两平行导轨足够长</a:t>
            </a:r>
            <a:r>
              <a:rPr lang="zh-CN" sz="2400">
                <a:latin typeface="Times New Roman" panose="02020603050405020304" pitchFamily="18" charset="0"/>
                <a:ea typeface="宋体" panose="02010600030101010101" pitchFamily="2" charset="-122"/>
              </a:rPr>
              <a:t>且全部置于竖直向上的磁场中，与倾斜放置的导轨</a:t>
            </a:r>
            <a:r>
              <a:rPr lang="en-US" sz="2400" i="1">
                <a:latin typeface="Times New Roman" panose="02020603050405020304" pitchFamily="18" charset="0"/>
                <a:ea typeface="宋体" panose="02010600030101010101" pitchFamily="2" charset="-122"/>
              </a:rPr>
              <a:t>ABCD</a:t>
            </a:r>
            <a:r>
              <a:rPr lang="zh-CN" sz="2400">
                <a:ea typeface="宋体" panose="02010600030101010101" pitchFamily="2" charset="-122"/>
              </a:rPr>
              <a:t>平滑且固定连接．将一金属棒</a:t>
            </a:r>
            <a:r>
              <a:rPr lang="en-US" sz="2400" i="1">
                <a:latin typeface="Times New Roman" panose="02020603050405020304" pitchFamily="18" charset="0"/>
                <a:ea typeface="宋体" panose="02010600030101010101" pitchFamily="2" charset="-122"/>
              </a:rPr>
              <a:t>ab</a:t>
            </a:r>
            <a:r>
              <a:rPr lang="zh-CN" sz="2400">
                <a:ea typeface="宋体" panose="02010600030101010101" pitchFamily="2" charset="-122"/>
              </a:rPr>
              <a:t>从倾斜导轨上一定高度由静止释放，运动过程中始终与导轨垂直接触且不受摩擦，请你判断</a:t>
            </a:r>
            <a:r>
              <a:rPr lang="en-US" sz="2400" i="1">
                <a:latin typeface="Times New Roman" panose="02020603050405020304" pitchFamily="18" charset="0"/>
                <a:ea typeface="宋体" panose="02010600030101010101" pitchFamily="2" charset="-122"/>
              </a:rPr>
              <a:t>ab</a:t>
            </a:r>
            <a:r>
              <a:rPr lang="zh-CN" sz="2400">
                <a:ea typeface="宋体" panose="02010600030101010101" pitchFamily="2" charset="-122"/>
              </a:rPr>
              <a:t>棒在水平导轨上的运动情</a:t>
            </a:r>
          </a:p>
          <a:p>
            <a:pPr>
              <a:lnSpc>
                <a:spcPct val="150000"/>
              </a:lnSpc>
            </a:pPr>
            <a:r>
              <a:rPr lang="zh-CN" sz="2400">
                <a:ea typeface="宋体" panose="02010600030101010101" pitchFamily="2" charset="-122"/>
              </a:rPr>
              <a:t>况：</a:t>
            </a:r>
            <a:r>
              <a:rPr lang="en-US" sz="2400">
                <a:latin typeface="Times New Roman" panose="02020603050405020304" pitchFamily="18" charset="0"/>
                <a:ea typeface="宋体" panose="02010600030101010101" pitchFamily="2" charset="-122"/>
              </a:rPr>
              <a:t>______________________</a:t>
            </a:r>
            <a:r>
              <a:rPr lang="zh-CN" sz="2400">
                <a:ea typeface="宋体" panose="02010600030101010101" pitchFamily="2" charset="-122"/>
              </a:rPr>
              <a:t>；并从能量转化的角度</a:t>
            </a:r>
          </a:p>
          <a:p>
            <a:pPr>
              <a:lnSpc>
                <a:spcPct val="150000"/>
              </a:lnSpc>
            </a:pPr>
            <a:r>
              <a:rPr lang="zh-CN" sz="2400">
                <a:ea typeface="宋体" panose="02010600030101010101" pitchFamily="2" charset="-122"/>
              </a:rPr>
              <a:t>简述理由：</a:t>
            </a:r>
            <a:r>
              <a:rPr lang="en-US" sz="2400">
                <a:latin typeface="Times New Roman" panose="02020603050405020304" pitchFamily="18" charset="0"/>
                <a:ea typeface="宋体" panose="02010600030101010101" pitchFamily="2" charset="-122"/>
              </a:rPr>
              <a:t>___________________________________</a:t>
            </a:r>
          </a:p>
          <a:p>
            <a:pPr>
              <a:lnSpc>
                <a:spcPct val="150000"/>
              </a:lnSpc>
            </a:pPr>
            <a:r>
              <a:rPr lang="en-US" sz="2400">
                <a:latin typeface="Times New Roman" panose="02020603050405020304" pitchFamily="18" charset="0"/>
                <a:ea typeface="宋体" panose="02010600030101010101" pitchFamily="2" charset="-122"/>
              </a:rPr>
              <a:t>______________________________________________.</a:t>
            </a:r>
            <a:endParaRPr lang="zh-CN" altLang="en-US" sz="2400"/>
          </a:p>
        </p:txBody>
      </p:sp>
      <p:pic>
        <p:nvPicPr>
          <p:cNvPr id="2" name="图片 -214748168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091170" y="3808730"/>
            <a:ext cx="3508375" cy="1563370"/>
          </a:xfrm>
          <a:prstGeom prst="rect">
            <a:avLst/>
          </a:prstGeom>
          <a:noFill/>
          <a:ln w="9525">
            <a:noFill/>
          </a:ln>
        </p:spPr>
      </p:pic>
      <p:sp>
        <p:nvSpPr>
          <p:cNvPr id="3" name="文本框 2"/>
          <p:cNvSpPr txBox="1"/>
          <p:nvPr/>
        </p:nvSpPr>
        <p:spPr>
          <a:xfrm>
            <a:off x="9224645" y="5455285"/>
            <a:ext cx="1204595" cy="368300"/>
          </a:xfrm>
          <a:prstGeom prst="rect">
            <a:avLst/>
          </a:prstGeom>
          <a:noFill/>
          <a:ln w="9525">
            <a:noFill/>
          </a:ln>
        </p:spPr>
        <p:txBody>
          <a:bodyPr wrap="square">
            <a:spAutoFit/>
          </a:bodyPr>
          <a:lstStyle/>
          <a:p>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sp>
        <p:nvSpPr>
          <p:cNvPr id="8" name="矩形 7"/>
          <p:cNvSpPr/>
          <p:nvPr/>
        </p:nvSpPr>
        <p:spPr>
          <a:xfrm>
            <a:off x="1361440" y="4150360"/>
            <a:ext cx="3113405" cy="460375"/>
          </a:xfrm>
          <a:prstGeom prst="rect">
            <a:avLst/>
          </a:prstGeom>
        </p:spPr>
        <p:txBody>
          <a:bodyPr wrap="square">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做减速运动直至静止</a:t>
            </a:r>
          </a:p>
        </p:txBody>
      </p:sp>
      <p:sp>
        <p:nvSpPr>
          <p:cNvPr id="4" name="矩形 3"/>
          <p:cNvSpPr/>
          <p:nvPr/>
        </p:nvSpPr>
        <p:spPr>
          <a:xfrm>
            <a:off x="748665" y="4580890"/>
            <a:ext cx="6219190" cy="1198880"/>
          </a:xfrm>
          <a:prstGeom prst="rect">
            <a:avLst/>
          </a:prstGeom>
        </p:spPr>
        <p:txBody>
          <a:bodyPr wrap="square">
            <a:spAutoFit/>
          </a:bodyPr>
          <a:lstStyle/>
          <a:p>
            <a:pPr>
              <a:lnSpc>
                <a:spcPct val="150000"/>
              </a:lnSpc>
            </a:pPr>
            <a:r>
              <a:rPr lang="en-US" altLang="zh-CN" sz="2400" dirty="0">
                <a:solidFill>
                  <a:srgbClr val="FF0000"/>
                </a:solidFill>
                <a:latin typeface="Times New Roman" panose="02020603050405020304" pitchFamily="18" charset="0"/>
                <a:cs typeface="Times New Roman" panose="02020603050405020304" pitchFamily="18" charset="0"/>
              </a:rPr>
              <a:t>                     </a:t>
            </a:r>
            <a:r>
              <a:rPr lang="zh-CN" altLang="en-US" sz="2400" dirty="0">
                <a:solidFill>
                  <a:srgbClr val="FF0000"/>
                </a:solidFill>
                <a:latin typeface="Times New Roman" panose="02020603050405020304" pitchFamily="18" charset="0"/>
                <a:cs typeface="Times New Roman" panose="02020603050405020304" pitchFamily="18" charset="0"/>
              </a:rPr>
              <a:t>金属棒的动能不断转化为电能再转化为内能，直至动能为0</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5780" y="944245"/>
            <a:ext cx="11120120" cy="507746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11. </a:t>
            </a:r>
            <a:r>
              <a:rPr lang="en-US" sz="2400">
                <a:latin typeface="Times New Roman" panose="02020603050405020304" pitchFamily="18" charset="0"/>
                <a:cs typeface="楷体_GB2312" charset="0"/>
              </a:rPr>
              <a:t>(2019</a:t>
            </a:r>
            <a:r>
              <a:rPr lang="zh-CN" sz="2400">
                <a:cs typeface="楷体_GB2312" charset="0"/>
              </a:rPr>
              <a:t>河南</a:t>
            </a:r>
            <a:r>
              <a:rPr lang="en-US" sz="2400">
                <a:latin typeface="Times New Roman" panose="02020603050405020304" pitchFamily="18" charset="0"/>
                <a:cs typeface="楷体_GB2312" charset="0"/>
              </a:rPr>
              <a:t>6</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如图所示，一轻杆左端挂一矩形塑料框</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，右端挂一外形相同的金属框</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，以</a:t>
            </a:r>
            <a:r>
              <a:rPr lang="en-US" sz="2400" i="1">
                <a:latin typeface="Times New Roman" panose="02020603050405020304" pitchFamily="18" charset="0"/>
                <a:ea typeface="宋体" panose="02010600030101010101" pitchFamily="2" charset="-122"/>
              </a:rPr>
              <a:t>O</a:t>
            </a:r>
            <a:r>
              <a:rPr lang="zh-CN" sz="2400">
                <a:ea typeface="宋体" panose="02010600030101010101" pitchFamily="2" charset="-122"/>
              </a:rPr>
              <a:t>为支点在水平位置静止．现使此装置竖直匀速下降，其下方有一方向</a:t>
            </a:r>
            <a:r>
              <a:rPr lang="zh-CN" sz="2400">
                <a:latin typeface="Times New Roman" panose="02020603050405020304" pitchFamily="18" charset="0"/>
                <a:ea typeface="宋体" panose="02010600030101010101" pitchFamily="2" charset="-122"/>
              </a:rPr>
              <a:t>垂直纸面向里的磁场区域</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用</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表示磁感线</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，当</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框下端一同刚进入磁场时，发现杆沿逆时针方向转动，</a:t>
            </a:r>
          </a:p>
          <a:p>
            <a:pPr>
              <a:lnSpc>
                <a:spcPct val="150000"/>
              </a:lnSpc>
            </a:pPr>
            <a:r>
              <a:rPr lang="zh-CN" sz="2400">
                <a:ea typeface="宋体" panose="02010600030101010101" pitchFamily="2" charset="-122"/>
              </a:rPr>
              <a:t>请你分析并推测此现象产生的原因：</a:t>
            </a:r>
          </a:p>
          <a:p>
            <a:pPr>
              <a:lnSpc>
                <a:spcPct val="150000"/>
              </a:lnSpc>
            </a:pPr>
            <a:r>
              <a:rPr lang="en-US" sz="2400">
                <a:latin typeface="Times New Roman" panose="02020603050405020304" pitchFamily="18" charset="0"/>
                <a:sym typeface="+mn-ea"/>
              </a:rPr>
              <a:t>__________________________________</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__________________________________</a:t>
            </a:r>
            <a:r>
              <a:rPr lang="zh-CN" sz="2400">
                <a:ea typeface="宋体" panose="02010600030101010101" pitchFamily="2" charset="-122"/>
              </a:rPr>
              <a:t>；</a:t>
            </a:r>
          </a:p>
          <a:p>
            <a:pPr>
              <a:lnSpc>
                <a:spcPct val="150000"/>
              </a:lnSpc>
            </a:pPr>
            <a:r>
              <a:rPr lang="zh-CN" sz="2400">
                <a:ea typeface="宋体" panose="02010600030101010101" pitchFamily="2" charset="-122"/>
              </a:rPr>
              <a:t>若将磁场方向改为垂直纸面向外，重复</a:t>
            </a:r>
          </a:p>
          <a:p>
            <a:pPr>
              <a:lnSpc>
                <a:spcPct val="150000"/>
              </a:lnSpc>
            </a:pPr>
            <a:r>
              <a:rPr lang="zh-CN" sz="2400">
                <a:ea typeface="宋体" panose="02010600030101010101" pitchFamily="2" charset="-122"/>
              </a:rPr>
              <a:t>上述操作，杆将沿</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顺时针</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逆时针</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方向转动．</a:t>
            </a:r>
            <a:endParaRPr lang="zh-CN" altLang="en-US" sz="2400"/>
          </a:p>
        </p:txBody>
      </p:sp>
      <p:pic>
        <p:nvPicPr>
          <p:cNvPr id="2" name="图片 -214748168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713980" y="2679700"/>
            <a:ext cx="2351405" cy="1891030"/>
          </a:xfrm>
          <a:prstGeom prst="rect">
            <a:avLst/>
          </a:prstGeom>
          <a:noFill/>
          <a:ln w="9525">
            <a:noFill/>
          </a:ln>
        </p:spPr>
      </p:pic>
      <p:sp>
        <p:nvSpPr>
          <p:cNvPr id="3" name="文本框 2"/>
          <p:cNvSpPr txBox="1"/>
          <p:nvPr/>
        </p:nvSpPr>
        <p:spPr>
          <a:xfrm>
            <a:off x="8363585" y="4665980"/>
            <a:ext cx="1157605" cy="368300"/>
          </a:xfrm>
          <a:prstGeom prst="rect">
            <a:avLst/>
          </a:prstGeom>
          <a:noFill/>
          <a:ln w="9525">
            <a:noFill/>
          </a:ln>
        </p:spPr>
        <p:txBody>
          <a:bodyPr wrap="square">
            <a:spAutoFit/>
          </a:bodyPr>
          <a:lstStyle/>
          <a:p>
            <a:r>
              <a:rPr lang="zh-CN" sz="1800">
                <a:cs typeface="楷体_GB2312" charset="0"/>
              </a:rPr>
              <a:t>第</a:t>
            </a:r>
            <a:r>
              <a:rPr lang="en-US" sz="1800">
                <a:latin typeface="Times New Roman" panose="02020603050405020304" pitchFamily="18" charset="0"/>
                <a:cs typeface="楷体_GB2312" charset="0"/>
              </a:rPr>
              <a:t>11</a:t>
            </a:r>
            <a:r>
              <a:rPr lang="zh-CN" sz="1800">
                <a:cs typeface="楷体_GB2312" charset="0"/>
              </a:rPr>
              <a:t>题图</a:t>
            </a:r>
            <a:endParaRPr lang="zh-CN" altLang="en-US" sz="1800"/>
          </a:p>
        </p:txBody>
      </p:sp>
      <p:sp>
        <p:nvSpPr>
          <p:cNvPr id="8" name="矩形 7"/>
          <p:cNvSpPr/>
          <p:nvPr/>
        </p:nvSpPr>
        <p:spPr>
          <a:xfrm>
            <a:off x="763905" y="3633470"/>
            <a:ext cx="5262245" cy="1198880"/>
          </a:xfrm>
          <a:prstGeom prst="rect">
            <a:avLst/>
          </a:prstGeom>
        </p:spPr>
        <p:txBody>
          <a:bodyPr wrap="square">
            <a:spAutoFit/>
          </a:bodyPr>
          <a:lstStyle/>
          <a:p>
            <a:pPr>
              <a:lnSpc>
                <a:spcPct val="150000"/>
              </a:lnSpc>
            </a:pPr>
            <a:r>
              <a:rPr lang="zh-CN" altLang="en-US" sz="2400" dirty="0">
                <a:solidFill>
                  <a:srgbClr val="FF0000"/>
                </a:solidFill>
                <a:latin typeface="Times New Roman" panose="02020603050405020304" pitchFamily="18" charset="0"/>
                <a:cs typeface="Times New Roman" panose="02020603050405020304" pitchFamily="18" charset="0"/>
              </a:rPr>
              <a:t>金属框下端进入磁场时，切割磁感线产生感应电流，受到向上的磁场力</a:t>
            </a:r>
          </a:p>
        </p:txBody>
      </p:sp>
      <p:sp>
        <p:nvSpPr>
          <p:cNvPr id="4" name="矩形 3"/>
          <p:cNvSpPr/>
          <p:nvPr/>
        </p:nvSpPr>
        <p:spPr>
          <a:xfrm>
            <a:off x="3227208" y="5441682"/>
            <a:ext cx="10972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逆时针</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11835" y="2348230"/>
            <a:ext cx="7480935" cy="523080"/>
            <a:chOff x="894" y="3246"/>
            <a:chExt cx="11781" cy="824"/>
          </a:xfrm>
        </p:grpSpPr>
        <p:sp>
          <p:nvSpPr>
            <p:cNvPr id="20481" name="文本框 4"/>
            <p:cNvSpPr txBox="1"/>
            <p:nvPr/>
          </p:nvSpPr>
          <p:spPr>
            <a:xfrm>
              <a:off x="3894" y="3246"/>
              <a:ext cx="8781" cy="822"/>
            </a:xfrm>
            <a:prstGeom prst="rect">
              <a:avLst/>
            </a:prstGeom>
            <a:noFill/>
            <a:ln w="9525">
              <a:noFill/>
            </a:ln>
          </p:spPr>
          <p:txBody>
            <a:bodyPr wrap="square" anchor="t">
              <a:spAutoFit/>
            </a:bodyPr>
            <a:lstStyle/>
            <a:p>
              <a:r>
                <a:rPr sz="2800" dirty="0">
                  <a:latin typeface="黑体" panose="02010609060101010101" pitchFamily="49" charset="-122"/>
                  <a:ea typeface="黑体" panose="02010609060101010101" pitchFamily="49" charset="-122"/>
                  <a:cs typeface="Times New Roman" panose="02020603050405020304" pitchFamily="18" charset="0"/>
                </a:rPr>
                <a:t>磁现象　磁场</a:t>
              </a:r>
              <a:r>
                <a:rPr sz="2400" dirty="0">
                  <a:latin typeface="Times New Roman" panose="02020603050405020304" pitchFamily="18" charset="0"/>
                  <a:cs typeface="Times New Roman" panose="02020603050405020304" pitchFamily="18" charset="0"/>
                </a:rPr>
                <a:t>(2016.1第1空，2014.5)</a:t>
              </a: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4"/>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9"/>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p>
            </p:txBody>
          </p:sp>
        </p:grpSp>
      </p:grpSp>
      <p:grpSp>
        <p:nvGrpSpPr>
          <p:cNvPr id="18440" name="组合 4"/>
          <p:cNvGrpSpPr/>
          <p:nvPr/>
        </p:nvGrpSpPr>
        <p:grpSpPr>
          <a:xfrm>
            <a:off x="764349" y="946785"/>
            <a:ext cx="10515147" cy="645159"/>
            <a:chOff x="1208" y="1190"/>
            <a:chExt cx="16640" cy="1018"/>
          </a:xfrm>
        </p:grpSpPr>
        <p:pic>
          <p:nvPicPr>
            <p:cNvPr id="18441" name="图片 1" descr="一级标"/>
            <p:cNvPicPr>
              <a:picLocks noChangeAspect="1"/>
            </p:cNvPicPr>
            <p:nvPr/>
          </p:nvPicPr>
          <p:blipFill>
            <a:blip r:embed="rId5"/>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lstStyle/>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p>
          </p:txBody>
        </p:sp>
      </p:grpSp>
      <p:grpSp>
        <p:nvGrpSpPr>
          <p:cNvPr id="36" name="组合 35"/>
          <p:cNvGrpSpPr/>
          <p:nvPr/>
        </p:nvGrpSpPr>
        <p:grpSpPr>
          <a:xfrm>
            <a:off x="764540" y="1541145"/>
            <a:ext cx="2889885" cy="648335"/>
            <a:chOff x="1456" y="3050"/>
            <a:chExt cx="4551" cy="1021"/>
          </a:xfrm>
        </p:grpSpPr>
        <p:sp>
          <p:nvSpPr>
            <p:cNvPr id="37" name="文本框 36"/>
            <p:cNvSpPr txBox="1"/>
            <p:nvPr/>
          </p:nvSpPr>
          <p:spPr>
            <a:xfrm>
              <a:off x="3000" y="3132"/>
              <a:ext cx="3007" cy="822"/>
            </a:xfrm>
            <a:prstGeom prst="rect">
              <a:avLst/>
            </a:prstGeom>
            <a:noFill/>
            <a:ln w="9525">
              <a:noFill/>
            </a:ln>
          </p:spPr>
          <p:txBody>
            <a:bodyPr wrap="square">
              <a:spAutoFit/>
            </a:bodyPr>
            <a:lstStyle/>
            <a:p>
              <a:pPr algn="l"/>
              <a:r>
                <a:rPr lang="zh-CN" sz="2800">
                  <a:ea typeface="黑体" panose="02010609060101010101" pitchFamily="49" charset="-122"/>
                </a:rPr>
                <a:t>考点梳理</a:t>
              </a:r>
            </a:p>
          </p:txBody>
        </p:sp>
        <p:pic>
          <p:nvPicPr>
            <p:cNvPr id="38" name="图片 37" descr="二级标（14磅）"/>
            <p:cNvPicPr>
              <a:picLocks noChangeAspect="1"/>
            </p:cNvPicPr>
            <p:nvPr/>
          </p:nvPicPr>
          <p:blipFill>
            <a:blip r:embed="rId6"/>
            <a:stretch>
              <a:fillRect/>
            </a:stretch>
          </p:blipFill>
          <p:spPr>
            <a:xfrm>
              <a:off x="1456" y="3050"/>
              <a:ext cx="1243" cy="1021"/>
            </a:xfrm>
            <a:prstGeom prst="rect">
              <a:avLst/>
            </a:prstGeom>
          </p:spPr>
        </p:pic>
      </p:grpSp>
      <p:sp>
        <p:nvSpPr>
          <p:cNvPr id="100" name="文本框 99"/>
          <p:cNvSpPr txBox="1"/>
          <p:nvPr/>
        </p:nvSpPr>
        <p:spPr>
          <a:xfrm>
            <a:off x="666750" y="2835275"/>
            <a:ext cx="10795635" cy="341503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磁现象</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磁性：</a:t>
            </a:r>
            <a:r>
              <a:rPr lang="zh-CN" sz="2400">
                <a:ea typeface="宋体" panose="02010600030101010101" pitchFamily="2" charset="-122"/>
              </a:rPr>
              <a:t>能够吸引</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等物质的性质．</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磁极：</a:t>
            </a:r>
            <a:r>
              <a:rPr lang="zh-CN" sz="2400">
                <a:ea typeface="宋体" panose="02010600030101010101" pitchFamily="2" charset="-122"/>
              </a:rPr>
              <a:t>磁体上磁性</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的部分．每个磁体都有两个磁极，分别叫做</a:t>
            </a:r>
            <a:r>
              <a:rPr lang="en-US" sz="2400">
                <a:latin typeface="Times New Roman" panose="02020603050405020304" pitchFamily="18" charset="0"/>
                <a:ea typeface="宋体" panose="02010600030101010101" pitchFamily="2" charset="-122"/>
              </a:rPr>
              <a:t>________(S</a:t>
            </a:r>
            <a:r>
              <a:rPr lang="zh-CN" sz="2400">
                <a:ea typeface="宋体" panose="02010600030101010101" pitchFamily="2" charset="-122"/>
              </a:rPr>
              <a:t>极</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________(N</a:t>
            </a:r>
            <a:r>
              <a:rPr lang="zh-CN" sz="2400">
                <a:ea typeface="宋体" panose="02010600030101010101" pitchFamily="2" charset="-122"/>
              </a:rPr>
              <a:t>极</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磁极间的相互作用规</a:t>
            </a:r>
            <a:r>
              <a:rPr lang="zh-CN" sz="2400">
                <a:latin typeface="Times New Roman" panose="02020603050405020304" pitchFamily="18" charset="0"/>
                <a:ea typeface="黑体" panose="02010609060101010101" pitchFamily="49" charset="-122"/>
              </a:rPr>
              <a:t>律：</a:t>
            </a:r>
            <a:r>
              <a:rPr lang="zh-CN" sz="2400">
                <a:ea typeface="宋体" panose="02010600030101010101" pitchFamily="2" charset="-122"/>
              </a:rPr>
              <a:t>同名磁极相互</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，异名磁极相互</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(4)</a:t>
            </a:r>
            <a:r>
              <a:rPr lang="zh-CN" sz="2400">
                <a:ea typeface="黑体" panose="02010609060101010101" pitchFamily="49" charset="-122"/>
              </a:rPr>
              <a:t>磁化：</a:t>
            </a:r>
            <a:r>
              <a:rPr lang="zh-CN" sz="2400">
                <a:ea typeface="宋体" panose="02010600030101010101" pitchFamily="2" charset="-122"/>
              </a:rPr>
              <a:t>一些物体在磁体或电流的作用下会获得</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的现象．</a:t>
            </a:r>
            <a:endParaRPr lang="zh-CN" altLang="en-US" sz="2400"/>
          </a:p>
        </p:txBody>
      </p:sp>
      <p:sp>
        <p:nvSpPr>
          <p:cNvPr id="2" name="矩形 1"/>
          <p:cNvSpPr/>
          <p:nvPr/>
        </p:nvSpPr>
        <p:spPr>
          <a:xfrm>
            <a:off x="3286011" y="3488074"/>
            <a:ext cx="1706880" cy="460375"/>
          </a:xfrm>
          <a:prstGeom prst="rect">
            <a:avLst/>
          </a:prstGeom>
        </p:spPr>
        <p:txBody>
          <a:bodyPr wrap="none">
            <a:spAutoFit/>
          </a:bodyPr>
          <a:lstStyle/>
          <a:p>
            <a:r>
              <a:rPr lang="zh-CN" altLang="zh-CN" sz="2400" dirty="0">
                <a:solidFill>
                  <a:srgbClr val="FF0000"/>
                </a:solidFill>
              </a:rPr>
              <a:t>铁、钴、镍</a:t>
            </a:r>
            <a:endParaRPr lang="zh-CN" altLang="en-US" sz="2400" dirty="0">
              <a:solidFill>
                <a:srgbClr val="FF0000"/>
              </a:solidFill>
            </a:endParaRPr>
          </a:p>
        </p:txBody>
      </p:sp>
      <p:sp>
        <p:nvSpPr>
          <p:cNvPr id="4" name="矩形 3"/>
          <p:cNvSpPr/>
          <p:nvPr/>
        </p:nvSpPr>
        <p:spPr>
          <a:xfrm>
            <a:off x="3861316" y="4053162"/>
            <a:ext cx="792480" cy="460375"/>
          </a:xfrm>
          <a:prstGeom prst="rect">
            <a:avLst/>
          </a:prstGeom>
        </p:spPr>
        <p:txBody>
          <a:bodyPr wrap="none">
            <a:spAutoFit/>
          </a:bodyPr>
          <a:lstStyle/>
          <a:p>
            <a:r>
              <a:rPr lang="zh-CN" altLang="zh-CN" sz="2400" dirty="0">
                <a:solidFill>
                  <a:srgbClr val="FF0000"/>
                </a:solidFill>
              </a:rPr>
              <a:t>最强</a:t>
            </a:r>
            <a:endParaRPr lang="zh-CN" altLang="en-US" sz="2400" dirty="0">
              <a:solidFill>
                <a:srgbClr val="FF0000"/>
              </a:solidFill>
            </a:endParaRPr>
          </a:p>
        </p:txBody>
      </p:sp>
      <p:sp>
        <p:nvSpPr>
          <p:cNvPr id="5" name="矩形 4"/>
          <p:cNvSpPr/>
          <p:nvPr/>
        </p:nvSpPr>
        <p:spPr>
          <a:xfrm>
            <a:off x="931758" y="4565647"/>
            <a:ext cx="792480" cy="460375"/>
          </a:xfrm>
          <a:prstGeom prst="rect">
            <a:avLst/>
          </a:prstGeom>
        </p:spPr>
        <p:txBody>
          <a:bodyPr wrap="none">
            <a:spAutoFit/>
          </a:bodyPr>
          <a:lstStyle/>
          <a:p>
            <a:r>
              <a:rPr lang="zh-CN" altLang="zh-CN" sz="2400" dirty="0">
                <a:solidFill>
                  <a:srgbClr val="FF0000"/>
                </a:solidFill>
              </a:rPr>
              <a:t>南极</a:t>
            </a:r>
          </a:p>
        </p:txBody>
      </p:sp>
      <p:sp>
        <p:nvSpPr>
          <p:cNvPr id="8" name="矩形 7"/>
          <p:cNvSpPr/>
          <p:nvPr/>
        </p:nvSpPr>
        <p:spPr>
          <a:xfrm>
            <a:off x="3227208" y="4580622"/>
            <a:ext cx="792480" cy="460375"/>
          </a:xfrm>
          <a:prstGeom prst="rect">
            <a:avLst/>
          </a:prstGeom>
        </p:spPr>
        <p:txBody>
          <a:bodyPr wrap="none">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北极</a:t>
            </a:r>
          </a:p>
        </p:txBody>
      </p:sp>
      <p:sp>
        <p:nvSpPr>
          <p:cNvPr id="6" name="矩形 5"/>
          <p:cNvSpPr/>
          <p:nvPr/>
        </p:nvSpPr>
        <p:spPr>
          <a:xfrm>
            <a:off x="6367918" y="513815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排斥</a:t>
            </a:r>
          </a:p>
        </p:txBody>
      </p:sp>
      <p:sp>
        <p:nvSpPr>
          <p:cNvPr id="7" name="矩形 6"/>
          <p:cNvSpPr/>
          <p:nvPr/>
        </p:nvSpPr>
        <p:spPr>
          <a:xfrm>
            <a:off x="9381628" y="513815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吸引</a:t>
            </a:r>
          </a:p>
        </p:txBody>
      </p:sp>
      <p:sp>
        <p:nvSpPr>
          <p:cNvPr id="9" name="矩形 8"/>
          <p:cNvSpPr/>
          <p:nvPr/>
        </p:nvSpPr>
        <p:spPr>
          <a:xfrm>
            <a:off x="7372488" y="571219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磁性</a:t>
            </a:r>
          </a:p>
        </p:txBody>
      </p:sp>
      <p:sp>
        <p:nvSpPr>
          <p:cNvPr id="43" name="流程图: 终止 42">
            <a:hlinkClick r:id="rId7" action="ppaction://hlinksldjump"/>
          </p:cNvPr>
          <p:cNvSpPr/>
          <p:nvPr/>
        </p:nvSpPr>
        <p:spPr>
          <a:xfrm>
            <a:off x="9585325" y="56775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8" grpId="0"/>
      <p:bldP spid="6" grpId="0"/>
      <p:bldP spid="7"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35635" y="959485"/>
            <a:ext cx="1838960" cy="474345"/>
            <a:chOff x="1318" y="2359"/>
            <a:chExt cx="2896" cy="747"/>
          </a:xfrm>
        </p:grpSpPr>
        <p:pic>
          <p:nvPicPr>
            <p:cNvPr id="4" name="图片 3" descr="三级标"/>
            <p:cNvPicPr>
              <a:picLocks noChangeAspect="1"/>
            </p:cNvPicPr>
            <p:nvPr/>
          </p:nvPicPr>
          <p:blipFill>
            <a:blip r:embed="rId2"/>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lstStyle/>
            <a:p>
              <a:r>
                <a:rPr lang="zh-CN" altLang="en-US" sz="2400" b="1">
                  <a:latin typeface="黑体" panose="02010609060101010101" pitchFamily="49" charset="-122"/>
                  <a:ea typeface="黑体" panose="02010609060101010101" pitchFamily="49" charset="-122"/>
                </a:rPr>
                <a:t>拓展训练</a:t>
              </a:r>
            </a:p>
          </p:txBody>
        </p:sp>
      </p:grpSp>
      <p:sp>
        <p:nvSpPr>
          <p:cNvPr id="100" name="文本框 99"/>
          <p:cNvSpPr txBox="1"/>
          <p:nvPr/>
        </p:nvSpPr>
        <p:spPr>
          <a:xfrm>
            <a:off x="588645" y="1412875"/>
            <a:ext cx="11354435" cy="2675255"/>
          </a:xfrm>
          <a:prstGeom prst="rect">
            <a:avLst/>
          </a:prstGeom>
          <a:noFill/>
          <a:ln w="9525">
            <a:noFill/>
          </a:ln>
        </p:spPr>
        <p:txBody>
          <a:bodyPr wrap="square">
            <a:spAutoFit/>
          </a:bodyPr>
          <a:lstStyle/>
          <a:p>
            <a:pPr>
              <a:lnSpc>
                <a:spcPct val="140000"/>
              </a:lnSpc>
            </a:pPr>
            <a:r>
              <a:rPr lang="en-US" sz="2400">
                <a:latin typeface="Times New Roman" panose="02020603050405020304" pitchFamily="18" charset="0"/>
                <a:ea typeface="宋体" panose="02010600030101010101" pitchFamily="2" charset="-122"/>
              </a:rPr>
              <a:t>12. </a:t>
            </a:r>
            <a:r>
              <a:rPr lang="zh-CN" sz="2400">
                <a:ea typeface="宋体" panose="02010600030101010101" pitchFamily="2" charset="-122"/>
              </a:rPr>
              <a:t>某同学为了同时验证老师课堂上讲过的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电磁感应现象</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通电导线周围存在磁场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以及</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通电导线在磁场中受力运动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几个实验，于是动手制作了如图所示的闭合线路，当他将图中导体</a:t>
            </a:r>
            <a:r>
              <a:rPr lang="en-US" sz="2400" i="1">
                <a:latin typeface="Times New Roman" panose="02020603050405020304" pitchFamily="18" charset="0"/>
                <a:ea typeface="宋体" panose="02010600030101010101" pitchFamily="2" charset="-122"/>
              </a:rPr>
              <a:t>AB</a:t>
            </a:r>
            <a:r>
              <a:rPr lang="zh-CN" sz="2400">
                <a:ea typeface="宋体" panose="02010600030101010101" pitchFamily="2" charset="-122"/>
              </a:rPr>
              <a:t>金属杆的一部分在磁场中水平向左运动时，电路中会相应地发生哪些物理现象：</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写出</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个现象</a:t>
            </a:r>
            <a:r>
              <a:rPr lang="en-US" sz="2400">
                <a:latin typeface="Times New Roman" panose="02020603050405020304" pitchFamily="18" charset="0"/>
                <a:ea typeface="宋体" panose="02010600030101010101" pitchFamily="2" charset="-122"/>
              </a:rPr>
              <a:t>)_____________________________</a:t>
            </a:r>
            <a:r>
              <a:rPr lang="zh-CN" sz="240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40000"/>
              </a:lnSpc>
            </a:pPr>
            <a:r>
              <a:rPr lang="en-US" sz="2400">
                <a:latin typeface="Times New Roman" panose="02020603050405020304" pitchFamily="18" charset="0"/>
                <a:ea typeface="宋体" panose="02010600030101010101" pitchFamily="2" charset="-122"/>
              </a:rPr>
              <a:t>________________________.</a:t>
            </a:r>
            <a:endParaRPr lang="zh-CN" altLang="en-US" sz="2400"/>
          </a:p>
        </p:txBody>
      </p:sp>
      <p:pic>
        <p:nvPicPr>
          <p:cNvPr id="2" name="图片 -2147481679"/>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890010" y="3994150"/>
            <a:ext cx="4412615" cy="2002790"/>
          </a:xfrm>
          <a:prstGeom prst="rect">
            <a:avLst/>
          </a:prstGeom>
          <a:noFill/>
          <a:ln w="9525">
            <a:noFill/>
          </a:ln>
        </p:spPr>
      </p:pic>
      <p:sp>
        <p:nvSpPr>
          <p:cNvPr id="3" name="文本框 2"/>
          <p:cNvSpPr txBox="1"/>
          <p:nvPr/>
        </p:nvSpPr>
        <p:spPr>
          <a:xfrm>
            <a:off x="5582285" y="6084570"/>
            <a:ext cx="1171575" cy="368300"/>
          </a:xfrm>
          <a:prstGeom prst="rect">
            <a:avLst/>
          </a:prstGeom>
          <a:noFill/>
          <a:ln w="9525">
            <a:noFill/>
          </a:ln>
        </p:spPr>
        <p:txBody>
          <a:bodyPr wrap="square">
            <a:spAutoFit/>
          </a:bodyPr>
          <a:lstStyle/>
          <a:p>
            <a:r>
              <a:rPr lang="zh-CN" sz="1800">
                <a:cs typeface="楷体_GB2312" charset="0"/>
              </a:rPr>
              <a:t>第</a:t>
            </a:r>
            <a:r>
              <a:rPr lang="en-US" sz="1800">
                <a:latin typeface="Times New Roman" panose="02020603050405020304" pitchFamily="18" charset="0"/>
                <a:cs typeface="楷体_GB2312" charset="0"/>
              </a:rPr>
              <a:t>12</a:t>
            </a:r>
            <a:r>
              <a:rPr lang="zh-CN" sz="1800">
                <a:cs typeface="楷体_GB2312" charset="0"/>
              </a:rPr>
              <a:t>题图</a:t>
            </a:r>
            <a:endParaRPr lang="zh-CN" altLang="en-US" sz="1800"/>
          </a:p>
        </p:txBody>
      </p:sp>
      <p:sp>
        <p:nvSpPr>
          <p:cNvPr id="8" name="矩形 7"/>
          <p:cNvSpPr/>
          <p:nvPr/>
        </p:nvSpPr>
        <p:spPr>
          <a:xfrm>
            <a:off x="6084570" y="3048000"/>
            <a:ext cx="5249545" cy="460375"/>
          </a:xfrm>
          <a:prstGeom prst="rect">
            <a:avLst/>
          </a:prstGeom>
        </p:spPr>
        <p:txBody>
          <a:bodyPr wrap="square">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铁块受吸引向下移动</a:t>
            </a:r>
          </a:p>
        </p:txBody>
      </p:sp>
      <p:sp>
        <p:nvSpPr>
          <p:cNvPr id="7" name="矩形 6"/>
          <p:cNvSpPr/>
          <p:nvPr/>
        </p:nvSpPr>
        <p:spPr>
          <a:xfrm>
            <a:off x="829945" y="3533775"/>
            <a:ext cx="3420110" cy="460375"/>
          </a:xfrm>
          <a:prstGeom prst="rect">
            <a:avLst/>
          </a:prstGeom>
        </p:spPr>
        <p:txBody>
          <a:bodyPr wrap="square">
            <a:spAutoFit/>
          </a:bodyPr>
          <a:lstStyle/>
          <a:p>
            <a:r>
              <a:rPr lang="zh-CN" altLang="en-US" sz="2400" i="1" dirty="0">
                <a:solidFill>
                  <a:srgbClr val="FF0000"/>
                </a:solidFill>
                <a:latin typeface="Times New Roman" panose="02020603050405020304" pitchFamily="18" charset="0"/>
                <a:cs typeface="Times New Roman" panose="02020603050405020304" pitchFamily="18" charset="0"/>
              </a:rPr>
              <a:t>abcd</a:t>
            </a:r>
            <a:r>
              <a:rPr lang="zh-CN" altLang="en-US" sz="2400" dirty="0">
                <a:solidFill>
                  <a:srgbClr val="FF0000"/>
                </a:solidFill>
                <a:latin typeface="Times New Roman" panose="02020603050405020304" pitchFamily="18" charset="0"/>
                <a:cs typeface="Times New Roman" panose="02020603050405020304" pitchFamily="18" charset="0"/>
              </a:rPr>
              <a:t>线圈在磁场中转动</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989330" y="1031240"/>
            <a:ext cx="8055610" cy="737235"/>
            <a:chOff x="87" y="2954"/>
            <a:chExt cx="12686" cy="1161"/>
          </a:xfrm>
        </p:grpSpPr>
        <p:pic>
          <p:nvPicPr>
            <p:cNvPr id="20" name="图片 19" descr="考点3字"/>
            <p:cNvPicPr>
              <a:picLocks noChangeAspect="1"/>
            </p:cNvPicPr>
            <p:nvPr/>
          </p:nvPicPr>
          <p:blipFill>
            <a:blip r:embed="rId2"/>
            <a:stretch>
              <a:fillRect/>
            </a:stretch>
          </p:blipFill>
          <p:spPr>
            <a:xfrm>
              <a:off x="87" y="3275"/>
              <a:ext cx="3418" cy="761"/>
            </a:xfrm>
            <a:prstGeom prst="rect">
              <a:avLst/>
            </a:prstGeom>
          </p:spPr>
        </p:pic>
        <p:grpSp>
          <p:nvGrpSpPr>
            <p:cNvPr id="21" name="组合 20"/>
            <p:cNvGrpSpPr/>
            <p:nvPr/>
          </p:nvGrpSpPr>
          <p:grpSpPr>
            <a:xfrm>
              <a:off x="160" y="2954"/>
              <a:ext cx="12613" cy="1161"/>
              <a:chOff x="273" y="2954"/>
              <a:chExt cx="12613" cy="1161"/>
            </a:xfrm>
          </p:grpSpPr>
          <p:sp>
            <p:nvSpPr>
              <p:cNvPr id="22" name="文本框 4"/>
              <p:cNvSpPr txBox="1"/>
              <p:nvPr/>
            </p:nvSpPr>
            <p:spPr>
              <a:xfrm>
                <a:off x="3894" y="2954"/>
                <a:ext cx="8992" cy="1161"/>
              </a:xfrm>
              <a:prstGeom prst="rect">
                <a:avLst/>
              </a:prstGeom>
              <a:noFill/>
              <a:ln w="9525">
                <a:noFill/>
              </a:ln>
            </p:spPr>
            <p:txBody>
              <a:bodyPr wrap="square" anchor="t">
                <a:spAutoFit/>
              </a:bodyPr>
              <a:lstStyle/>
              <a:p>
                <a:pPr>
                  <a:lnSpc>
                    <a:spcPct val="150000"/>
                  </a:lnSpc>
                </a:pPr>
                <a:r>
                  <a:rPr dirty="0">
                    <a:latin typeface="Times New Roman" panose="02020603050405020304" pitchFamily="18" charset="0"/>
                    <a:cs typeface="Times New Roman" panose="02020603050405020304" pitchFamily="18" charset="0"/>
                  </a:rPr>
                  <a:t> </a:t>
                </a:r>
                <a:r>
                  <a:rPr sz="2800" dirty="0">
                    <a:latin typeface="黑体" panose="02010609060101010101" pitchFamily="49" charset="-122"/>
                    <a:ea typeface="黑体" panose="02010609060101010101" pitchFamily="49" charset="-122"/>
                    <a:cs typeface="Times New Roman" panose="02020603050405020304" pitchFamily="18" charset="0"/>
                  </a:rPr>
                  <a:t>探究产生感应电流的条件</a:t>
                </a:r>
                <a:r>
                  <a:rPr sz="2400" dirty="0">
                    <a:latin typeface="Times New Roman" panose="02020603050405020304" pitchFamily="18" charset="0"/>
                    <a:cs typeface="Times New Roman" panose="02020603050405020304" pitchFamily="18" charset="0"/>
                  </a:rPr>
                  <a:t>(2018.17)</a:t>
                </a:r>
              </a:p>
            </p:txBody>
          </p:sp>
          <p:grpSp>
            <p:nvGrpSpPr>
              <p:cNvPr id="23" name="组合 13"/>
              <p:cNvGrpSpPr/>
              <p:nvPr/>
            </p:nvGrpSpPr>
            <p:grpSpPr>
              <a:xfrm>
                <a:off x="273" y="3246"/>
                <a:ext cx="3110" cy="822"/>
                <a:chOff x="6025" y="8865"/>
                <a:chExt cx="3310" cy="877"/>
              </a:xfrm>
            </p:grpSpPr>
            <p:sp>
              <p:nvSpPr>
                <p:cNvPr id="24" name="文本框 10"/>
                <p:cNvSpPr txBox="1"/>
                <p:nvPr/>
              </p:nvSpPr>
              <p:spPr>
                <a:xfrm>
                  <a:off x="6025" y="8865"/>
                  <a:ext cx="2506" cy="877"/>
                </a:xfrm>
                <a:prstGeom prst="rect">
                  <a:avLst/>
                </a:prstGeom>
                <a:noFill/>
                <a:ln w="9525">
                  <a:noFill/>
                </a:ln>
              </p:spPr>
              <p:txBody>
                <a:bodyPr wrap="square" anchor="t">
                  <a:spAutoFit/>
                </a:bodyPr>
                <a:lstStyle/>
                <a:p>
                  <a:r>
                    <a:rPr lang="zh-CN" altLang="en-US" sz="2800" b="1" dirty="0">
                      <a:latin typeface="Times New Roman" panose="02020603050405020304" pitchFamily="18" charset="0"/>
                      <a:ea typeface="黑体" panose="02010609060101010101" pitchFamily="49" charset="-122"/>
                    </a:rPr>
                    <a:t>命题点</a:t>
                  </a:r>
                </a:p>
              </p:txBody>
            </p:sp>
            <p:sp>
              <p:nvSpPr>
                <p:cNvPr id="25"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6</a:t>
                  </a:r>
                </a:p>
              </p:txBody>
            </p:sp>
          </p:grpSp>
        </p:grpSp>
      </p:grpSp>
      <p:pic>
        <p:nvPicPr>
          <p:cNvPr id="2" name="图片 -2147481677"/>
          <p:cNvPicPr>
            <a:picLocks noChangeAspect="1"/>
          </p:cNvPicPr>
          <p:nvPr/>
        </p:nvPicPr>
        <p:blipFill>
          <a:blip r:embed="rId3"/>
          <a:stretch>
            <a:fillRect/>
          </a:stretch>
        </p:blipFill>
        <p:spPr>
          <a:xfrm>
            <a:off x="7970520" y="3058795"/>
            <a:ext cx="2515870" cy="1808480"/>
          </a:xfrm>
          <a:prstGeom prst="rect">
            <a:avLst/>
          </a:prstGeom>
          <a:noFill/>
          <a:ln w="9525">
            <a:noFill/>
          </a:ln>
        </p:spPr>
      </p:pic>
      <p:sp>
        <p:nvSpPr>
          <p:cNvPr id="100" name="文本框 99"/>
          <p:cNvSpPr txBox="1"/>
          <p:nvPr/>
        </p:nvSpPr>
        <p:spPr>
          <a:xfrm>
            <a:off x="8937625" y="5311775"/>
            <a:ext cx="1123950" cy="368300"/>
          </a:xfrm>
          <a:prstGeom prst="rect">
            <a:avLst/>
          </a:prstGeom>
          <a:noFill/>
          <a:ln w="9525">
            <a:noFill/>
          </a:ln>
        </p:spPr>
        <p:txBody>
          <a:bodyPr wrap="square">
            <a:spAutoFit/>
          </a:bodyPr>
          <a:lstStyle/>
          <a:p>
            <a:r>
              <a:rPr lang="zh-CN" sz="1800">
                <a:cs typeface="楷体_GB2312" charset="0"/>
              </a:rPr>
              <a:t>第</a:t>
            </a:r>
            <a:r>
              <a:rPr lang="en-US" sz="1800">
                <a:latin typeface="Times New Roman" panose="02020603050405020304" pitchFamily="18" charset="0"/>
                <a:cs typeface="楷体_GB2312" charset="0"/>
              </a:rPr>
              <a:t>13</a:t>
            </a:r>
            <a:r>
              <a:rPr lang="zh-CN" sz="1800">
                <a:cs typeface="楷体_GB2312" charset="0"/>
              </a:rPr>
              <a:t>题图</a:t>
            </a:r>
            <a:endParaRPr lang="zh-CN" altLang="en-US" sz="1800"/>
          </a:p>
        </p:txBody>
      </p:sp>
      <p:sp>
        <p:nvSpPr>
          <p:cNvPr id="3" name="文本框 2"/>
          <p:cNvSpPr txBox="1"/>
          <p:nvPr/>
        </p:nvSpPr>
        <p:spPr>
          <a:xfrm>
            <a:off x="892175" y="1918970"/>
            <a:ext cx="10205085" cy="396938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13. </a:t>
            </a:r>
            <a:r>
              <a:rPr lang="en-US" sz="2400">
                <a:latin typeface="Times New Roman" panose="02020603050405020304" pitchFamily="18" charset="0"/>
                <a:cs typeface="楷体_GB2312" charset="0"/>
              </a:rPr>
              <a:t>(2018</a:t>
            </a:r>
            <a:r>
              <a:rPr lang="zh-CN" sz="2400">
                <a:cs typeface="楷体_GB2312" charset="0"/>
              </a:rPr>
              <a:t>河南</a:t>
            </a:r>
            <a:r>
              <a:rPr lang="en-US" sz="2400">
                <a:latin typeface="Times New Roman" panose="02020603050405020304" pitchFamily="18" charset="0"/>
                <a:cs typeface="楷体_GB2312" charset="0"/>
              </a:rPr>
              <a:t>17</a:t>
            </a:r>
            <a:r>
              <a:rPr lang="zh-CN" sz="2400">
                <a:cs typeface="楷体_GB2312" charset="0"/>
              </a:rPr>
              <a:t>题</a:t>
            </a:r>
            <a:r>
              <a:rPr lang="en-US" sz="2400">
                <a:latin typeface="Times New Roman" panose="02020603050405020304" pitchFamily="18" charset="0"/>
                <a:cs typeface="楷体_GB2312" charset="0"/>
              </a:rPr>
              <a:t>4</a:t>
            </a:r>
            <a:r>
              <a:rPr lang="zh-CN" sz="2400">
                <a:cs typeface="楷体_GB2312" charset="0"/>
              </a:rPr>
              <a:t>分</a:t>
            </a:r>
            <a:r>
              <a:rPr lang="en-US" sz="2400">
                <a:latin typeface="Times New Roman" panose="02020603050405020304" pitchFamily="18" charset="0"/>
                <a:cs typeface="楷体_GB2312" charset="0"/>
              </a:rPr>
              <a:t>)  </a:t>
            </a:r>
            <a:r>
              <a:rPr lang="zh-CN" sz="2400">
                <a:ea typeface="宋体" panose="02010600030101010101" pitchFamily="2" charset="-122"/>
              </a:rPr>
              <a:t>小明利用如图所示的实验装置探究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导体在磁场中运动时产生感应电流的条件</a:t>
            </a:r>
            <a:r>
              <a:rPr lang="zh-CN" sz="2400">
                <a:ea typeface="宋体" panose="02010600030101010101" pitchFamily="2" charset="-122"/>
                <a:cs typeface="Times New Roman" panose="02020603050405020304" pitchFamily="18" charset="0"/>
              </a:rPr>
              <a:t>”．</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磁铁不动，闭合开关，导体棒沿</a:t>
            </a:r>
            <a:r>
              <a:rPr lang="en-US" sz="2400">
                <a:latin typeface="Times New Roman" panose="02020603050405020304" pitchFamily="18" charset="0"/>
                <a:ea typeface="宋体" panose="02010600030101010101" pitchFamily="2" charset="-122"/>
              </a:rPr>
              <a:t>________</a:t>
            </a: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上下</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左右</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方向运动时，电流</a:t>
            </a:r>
          </a:p>
          <a:p>
            <a:pPr>
              <a:lnSpc>
                <a:spcPct val="150000"/>
              </a:lnSpc>
            </a:pPr>
            <a:r>
              <a:rPr lang="zh-CN" sz="2400">
                <a:latin typeface="Times New Roman" panose="02020603050405020304" pitchFamily="18" charset="0"/>
                <a:ea typeface="宋体" panose="02010600030101010101" pitchFamily="2" charset="-122"/>
              </a:rPr>
              <a:t>表指针会发生偏转．</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导体棒不动，闭合开关，磁铁上下运动，</a:t>
            </a:r>
          </a:p>
          <a:p>
            <a:pPr>
              <a:lnSpc>
                <a:spcPct val="150000"/>
              </a:lnSpc>
            </a:pPr>
            <a:r>
              <a:rPr lang="zh-CN" sz="2400">
                <a:ea typeface="宋体" panose="02010600030101010101" pitchFamily="2" charset="-122"/>
              </a:rPr>
              <a:t>电流表指针</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会</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不会</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发生偏转．</a:t>
            </a:r>
            <a:endParaRPr lang="zh-CN" altLang="en-US" sz="2400"/>
          </a:p>
        </p:txBody>
      </p:sp>
      <p:sp>
        <p:nvSpPr>
          <p:cNvPr id="9" name="矩形 8"/>
          <p:cNvSpPr/>
          <p:nvPr/>
        </p:nvSpPr>
        <p:spPr>
          <a:xfrm>
            <a:off x="5841518" y="3114800"/>
            <a:ext cx="792480" cy="460375"/>
          </a:xfrm>
          <a:prstGeom prst="rect">
            <a:avLst/>
          </a:prstGeom>
        </p:spPr>
        <p:txBody>
          <a:bodyPr wrap="none">
            <a:spAutoFit/>
          </a:bodyPr>
          <a:lstStyle/>
          <a:p>
            <a:pPr algn="l"/>
            <a:r>
              <a:rPr lang="zh-CN" altLang="zh-CN" sz="2400" dirty="0">
                <a:solidFill>
                  <a:srgbClr val="FF0000"/>
                </a:solidFill>
              </a:rPr>
              <a:t>左右</a:t>
            </a:r>
          </a:p>
        </p:txBody>
      </p:sp>
      <p:sp>
        <p:nvSpPr>
          <p:cNvPr id="4" name="矩形 3"/>
          <p:cNvSpPr/>
          <p:nvPr/>
        </p:nvSpPr>
        <p:spPr>
          <a:xfrm>
            <a:off x="2684298" y="5339205"/>
            <a:ext cx="792480" cy="460375"/>
          </a:xfrm>
          <a:prstGeom prst="rect">
            <a:avLst/>
          </a:prstGeom>
        </p:spPr>
        <p:txBody>
          <a:bodyPr wrap="none">
            <a:spAutoFit/>
          </a:bodyPr>
          <a:lstStyle/>
          <a:p>
            <a:pPr algn="l"/>
            <a:r>
              <a:rPr lang="zh-CN" altLang="zh-CN" sz="2400" dirty="0">
                <a:solidFill>
                  <a:srgbClr val="FF0000"/>
                </a:solidFill>
              </a:rPr>
              <a:t>不会</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60730" y="1357630"/>
            <a:ext cx="10846435" cy="452310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断开开关，无论磁铁如何放置、导体棒怎样运动，电流表指针都不发生偏转．</a:t>
            </a:r>
          </a:p>
          <a:p>
            <a:pPr>
              <a:lnSpc>
                <a:spcPct val="150000"/>
              </a:lnSpc>
            </a:pPr>
            <a:r>
              <a:rPr lang="zh-CN" sz="2400">
                <a:ea typeface="宋体" panose="02010600030101010101" pitchFamily="2" charset="-122"/>
              </a:rPr>
              <a:t>由此小明得出结论：闭合电路的一部分导体在磁场中做</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运动时，电路中就产生感应电流．</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小明进一步猜想，感应电流的大小可能与导体运动速度和磁场强弱有关．为了探究感应电流的大小与磁场强弱是否有关，他应进行的操作是：</a:t>
            </a:r>
            <a:r>
              <a:rPr lang="en-US" sz="2400">
                <a:latin typeface="Times New Roman" panose="02020603050405020304" pitchFamily="18" charset="0"/>
                <a:ea typeface="宋体" panose="02010600030101010101" pitchFamily="2" charset="-122"/>
              </a:rPr>
              <a:t>________________________________________________________________________________________.</a:t>
            </a:r>
            <a:endParaRPr lang="zh-CN" altLang="en-US" sz="2400"/>
          </a:p>
        </p:txBody>
      </p:sp>
      <p:sp>
        <p:nvSpPr>
          <p:cNvPr id="9" name="矩形 8"/>
          <p:cNvSpPr/>
          <p:nvPr/>
        </p:nvSpPr>
        <p:spPr>
          <a:xfrm>
            <a:off x="8281035" y="2612390"/>
            <a:ext cx="1906270" cy="460375"/>
          </a:xfrm>
          <a:prstGeom prst="rect">
            <a:avLst/>
          </a:prstGeom>
        </p:spPr>
        <p:txBody>
          <a:bodyPr wrap="square">
            <a:spAutoFit/>
          </a:bodyPr>
          <a:lstStyle/>
          <a:p>
            <a:r>
              <a:rPr lang="zh-CN" altLang="zh-CN" sz="2400" dirty="0">
                <a:solidFill>
                  <a:srgbClr val="FF0000"/>
                </a:solidFill>
              </a:rPr>
              <a:t>切割磁感线</a:t>
            </a:r>
          </a:p>
        </p:txBody>
      </p:sp>
      <p:sp>
        <p:nvSpPr>
          <p:cNvPr id="2" name="矩形 1"/>
          <p:cNvSpPr/>
          <p:nvPr/>
        </p:nvSpPr>
        <p:spPr>
          <a:xfrm>
            <a:off x="951865" y="4613910"/>
            <a:ext cx="10369550" cy="1198880"/>
          </a:xfrm>
          <a:prstGeom prst="rect">
            <a:avLst/>
          </a:prstGeom>
        </p:spPr>
        <p:txBody>
          <a:bodyPr wrap="square">
            <a:spAutoFit/>
          </a:bodyPr>
          <a:lstStyle/>
          <a:p>
            <a:pPr>
              <a:lnSpc>
                <a:spcPct val="150000"/>
              </a:lnSpc>
            </a:pPr>
            <a:r>
              <a:rPr lang="zh-CN" altLang="zh-CN" sz="2400" dirty="0">
                <a:solidFill>
                  <a:srgbClr val="FF0000"/>
                </a:solidFill>
              </a:rPr>
              <a:t>让导体棒以相同的速度，在强弱不同的磁场中做切割磁感线运动，比较电流表指针偏转的角度</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84" name="组合 4"/>
          <p:cNvGrpSpPr/>
          <p:nvPr/>
        </p:nvGrpSpPr>
        <p:grpSpPr>
          <a:xfrm>
            <a:off x="1038569" y="991235"/>
            <a:ext cx="9889112" cy="645159"/>
            <a:chOff x="1594" y="1190"/>
            <a:chExt cx="15573" cy="1017"/>
          </a:xfrm>
        </p:grpSpPr>
        <p:pic>
          <p:nvPicPr>
            <p:cNvPr id="24585" name="图片 1" descr="一级标"/>
            <p:cNvPicPr>
              <a:picLocks noChangeAspect="1"/>
            </p:cNvPicPr>
            <p:nvPr/>
          </p:nvPicPr>
          <p:blipFill>
            <a:blip r:embed="rId2"/>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lstStyle/>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p>
          </p:txBody>
        </p:sp>
      </p:grpSp>
      <p:grpSp>
        <p:nvGrpSpPr>
          <p:cNvPr id="18" name="组合 17"/>
          <p:cNvGrpSpPr/>
          <p:nvPr/>
        </p:nvGrpSpPr>
        <p:grpSpPr>
          <a:xfrm>
            <a:off x="863600" y="1759585"/>
            <a:ext cx="7332980" cy="737235"/>
            <a:chOff x="1254" y="3694"/>
            <a:chExt cx="11548" cy="1161"/>
          </a:xfrm>
        </p:grpSpPr>
        <p:pic>
          <p:nvPicPr>
            <p:cNvPr id="16" name="图片 15" descr="考点·2字"/>
            <p:cNvPicPr>
              <a:picLocks noChangeAspect="1"/>
            </p:cNvPicPr>
            <p:nvPr/>
          </p:nvPicPr>
          <p:blipFill>
            <a:blip r:embed="rId3"/>
            <a:stretch>
              <a:fillRect/>
            </a:stretch>
          </p:blipFill>
          <p:spPr>
            <a:xfrm>
              <a:off x="1254" y="3996"/>
              <a:ext cx="2251" cy="781"/>
            </a:xfrm>
            <a:prstGeom prst="rect">
              <a:avLst/>
            </a:prstGeom>
          </p:spPr>
        </p:pic>
        <p:sp>
          <p:nvSpPr>
            <p:cNvPr id="17" name="文本框 16"/>
            <p:cNvSpPr txBox="1"/>
            <p:nvPr/>
          </p:nvSpPr>
          <p:spPr>
            <a:xfrm>
              <a:off x="1433" y="3963"/>
              <a:ext cx="1443" cy="822"/>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实验</a:t>
              </a:r>
            </a:p>
          </p:txBody>
        </p:sp>
        <p:sp>
          <p:nvSpPr>
            <p:cNvPr id="19" name="文本框 4"/>
            <p:cNvSpPr txBox="1"/>
            <p:nvPr/>
          </p:nvSpPr>
          <p:spPr>
            <a:xfrm>
              <a:off x="3642" y="3694"/>
              <a:ext cx="9160" cy="1161"/>
            </a:xfrm>
            <a:prstGeom prst="rect">
              <a:avLst/>
            </a:prstGeom>
            <a:noFill/>
            <a:ln w="9525">
              <a:noFill/>
            </a:ln>
          </p:spPr>
          <p:txBody>
            <a:bodyPr wrap="square" anchor="t">
              <a:spAutoFit/>
            </a:bodyPr>
            <a:lstStyle/>
            <a:p>
              <a:pPr>
                <a:lnSpc>
                  <a:spcPct val="150000"/>
                </a:lnSpc>
              </a:pPr>
              <a:r>
                <a:rPr sz="2800" dirty="0">
                  <a:latin typeface="黑体" panose="02010609060101010101" pitchFamily="49" charset="-122"/>
                  <a:ea typeface="黑体" panose="02010609060101010101" pitchFamily="49" charset="-122"/>
                  <a:cs typeface="Times New Roman" panose="02020603050405020304" pitchFamily="18" charset="0"/>
                </a:rPr>
                <a:t>探究什么情况下磁可以生电</a:t>
              </a:r>
              <a:r>
                <a:rPr sz="2400" dirty="0">
                  <a:latin typeface="Times New Roman" panose="02020603050405020304" pitchFamily="18" charset="0"/>
                  <a:cs typeface="Times New Roman" panose="02020603050405020304" pitchFamily="18" charset="0"/>
                </a:rPr>
                <a:t>(2018.17) </a:t>
              </a:r>
            </a:p>
          </p:txBody>
        </p:sp>
      </p:grpSp>
      <p:sp>
        <p:nvSpPr>
          <p:cNvPr id="100" name="文本框 99"/>
          <p:cNvSpPr txBox="1"/>
          <p:nvPr/>
        </p:nvSpPr>
        <p:spPr>
          <a:xfrm>
            <a:off x="5333365" y="2750820"/>
            <a:ext cx="1299845" cy="460375"/>
          </a:xfrm>
          <a:prstGeom prst="rect">
            <a:avLst/>
          </a:prstGeom>
          <a:noFill/>
          <a:ln w="9525">
            <a:noFill/>
          </a:ln>
        </p:spPr>
        <p:txBody>
          <a:bodyPr wrap="square">
            <a:spAutoFit/>
          </a:bodyPr>
          <a:lstStyle/>
          <a:p>
            <a:pPr algn="ctr"/>
            <a:r>
              <a:rPr lang="zh-CN" sz="2400">
                <a:ea typeface="黑体" panose="02010609060101010101" pitchFamily="49" charset="-122"/>
              </a:rPr>
              <a:t>命题点</a:t>
            </a:r>
            <a:endParaRPr lang="zh-CN" altLang="en-US" sz="2400"/>
          </a:p>
        </p:txBody>
      </p:sp>
      <p:pic>
        <p:nvPicPr>
          <p:cNvPr id="45" name="图片 996"/>
          <p:cNvPicPr>
            <a:picLocks noChangeAspect="1"/>
          </p:cNvPicPr>
          <p:nvPr/>
        </p:nvPicPr>
        <p:blipFill>
          <a:blip r:embed="rId4" r:link="rId5"/>
          <a:stretch>
            <a:fillRect/>
          </a:stretch>
        </p:blipFill>
        <p:spPr>
          <a:xfrm>
            <a:off x="7681595" y="3052445"/>
            <a:ext cx="2675255" cy="1924050"/>
          </a:xfrm>
          <a:prstGeom prst="rect">
            <a:avLst/>
          </a:prstGeom>
          <a:noFill/>
          <a:ln>
            <a:noFill/>
          </a:ln>
        </p:spPr>
      </p:pic>
      <p:sp>
        <p:nvSpPr>
          <p:cNvPr id="2" name="文本框 1"/>
          <p:cNvSpPr txBox="1"/>
          <p:nvPr/>
        </p:nvSpPr>
        <p:spPr>
          <a:xfrm>
            <a:off x="697865" y="2750820"/>
            <a:ext cx="10460990" cy="3415030"/>
          </a:xfrm>
          <a:prstGeom prst="rect">
            <a:avLst/>
          </a:prstGeom>
          <a:noFill/>
          <a:ln w="9525">
            <a:noFill/>
          </a:ln>
        </p:spPr>
        <p:txBody>
          <a:bodyPr wrap="square">
            <a:spAutoFit/>
          </a:bodyPr>
          <a:lstStyle/>
          <a:p>
            <a:pPr>
              <a:lnSpc>
                <a:spcPct val="150000"/>
              </a:lnSpc>
            </a:pPr>
            <a:r>
              <a:rPr lang="zh-CN" sz="2400">
                <a:ea typeface="黑体" panose="02010609060101010101" pitchFamily="49" charset="-122"/>
              </a:rPr>
              <a:t>【设计与进行实验】</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实验主要器材的作用：</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灵敏电流计：</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检测电路中是否产生感应电流；</a:t>
            </a:r>
          </a:p>
          <a:p>
            <a:pPr>
              <a:lnSpc>
                <a:spcPct val="150000"/>
              </a:lnSpc>
            </a:pP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判断感应电流的方向；</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导体棒：在磁场中做切割磁感线运动，使回路中产生感应电流；</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蹄形磁体：提供磁场；</a:t>
            </a:r>
            <a:endParaRPr lang="zh-CN" altLang="en-US" sz="2400"/>
          </a:p>
        </p:txBody>
      </p:sp>
    </p:spTree>
  </p:cSld>
  <p:clrMapOvr>
    <a:masterClrMapping/>
  </p:clrMapOvr>
  <p:transition>
    <p:split orient="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85825" y="1361440"/>
            <a:ext cx="10478770" cy="452310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开关：控制回路的通断</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转换法的应用：</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用灵敏电流计的指针是否偏转来体现是否产生感应电流；</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用灵敏电流计指针偏转角度判断感应电流大小</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控制变量法的应用：</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探究感应电流的方向与导体运动方向的关系：控制磁场方向不变，改变导体运动的方向；</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探究感应电流方向与磁场方向的关系：控制导体运动方向不变，改变磁场方向</a:t>
            </a:r>
            <a:endParaRPr lang="zh-CN" altLang="en-US" sz="2400"/>
          </a:p>
        </p:txBody>
      </p:sp>
    </p:spTree>
  </p:cSld>
  <p:clrMapOvr>
    <a:masterClrMapping/>
  </p:clrMapOvr>
  <p:transition>
    <p:split orient="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80745" y="1045210"/>
            <a:ext cx="10301605" cy="5077460"/>
          </a:xfrm>
          <a:prstGeom prst="rect">
            <a:avLst/>
          </a:prstGeom>
          <a:noFill/>
          <a:ln w="9525">
            <a:noFill/>
          </a:ln>
        </p:spPr>
        <p:txBody>
          <a:bodyPr wrap="square">
            <a:spAutoFit/>
          </a:bodyPr>
          <a:lstStyle/>
          <a:p>
            <a:pPr>
              <a:lnSpc>
                <a:spcPct val="150000"/>
              </a:lnSpc>
            </a:pPr>
            <a:r>
              <a:rPr lang="zh-CN" sz="2400">
                <a:ea typeface="黑体" panose="02010609060101010101" pitchFamily="49" charset="-122"/>
              </a:rPr>
              <a:t>【分析现象，总结结论】</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判断实验现象：</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移动导体</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或磁铁</a:t>
            </a:r>
            <a:r>
              <a:rPr lang="en-US" sz="2400">
                <a:latin typeface="Times New Roman" panose="02020603050405020304" pitchFamily="18" charset="0"/>
              </a:rPr>
              <a:t>)</a:t>
            </a:r>
            <a:r>
              <a:rPr lang="zh-CN" sz="2400">
                <a:latin typeface="Times New Roman" panose="02020603050405020304" pitchFamily="18" charset="0"/>
                <a:ea typeface="宋体" panose="02010600030101010101" pitchFamily="2" charset="-122"/>
              </a:rPr>
              <a:t>，让闭合电路的一部分导体在磁场中做切割磁感线运动，电流计指针偏转</a:t>
            </a:r>
            <a:r>
              <a:rPr lang="en-US" sz="2400">
                <a:latin typeface="Times New Roman" panose="02020603050405020304" pitchFamily="18" charset="0"/>
                <a:cs typeface="仿宋_GB2312" charset="0"/>
              </a:rPr>
              <a:t>[2018.17(1)]</a:t>
            </a:r>
            <a:r>
              <a:rPr lang="zh-CN" sz="240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移动导体</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或磁铁</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，让闭合电路的一部分导体在磁场中沿磁感线的方向运动，电流计指针不偏转</a:t>
            </a:r>
            <a:r>
              <a:rPr lang="en-US" sz="2400">
                <a:latin typeface="Times New Roman" panose="02020603050405020304" pitchFamily="18" charset="0"/>
                <a:cs typeface="仿宋_GB2312" charset="0"/>
              </a:rPr>
              <a:t>[2018.17(2)]</a:t>
            </a:r>
            <a:r>
              <a:rPr lang="zh-CN" sz="240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断开开关，使电路的一部分导体在磁场中沿各个方向运动，电流计指针不偏转</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分析现象，总结实验结论</a:t>
            </a:r>
            <a:r>
              <a:rPr lang="en-US" sz="2400">
                <a:latin typeface="Times New Roman" panose="02020603050405020304" pitchFamily="18" charset="0"/>
                <a:cs typeface="仿宋_GB2312" charset="0"/>
              </a:rPr>
              <a:t>[2018.17(3)]</a:t>
            </a:r>
            <a:endParaRPr lang="zh-CN" altLang="en-US" sz="2400"/>
          </a:p>
        </p:txBody>
      </p:sp>
    </p:spTree>
  </p:cSld>
  <p:clrMapOvr>
    <a:masterClrMapping/>
  </p:clrMapOvr>
  <p:transition>
    <p:split orient="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80745" y="1022350"/>
            <a:ext cx="10365740" cy="5077460"/>
          </a:xfrm>
          <a:prstGeom prst="rect">
            <a:avLst/>
          </a:prstGeom>
          <a:noFill/>
          <a:ln w="9525">
            <a:noFill/>
          </a:ln>
        </p:spPr>
        <p:txBody>
          <a:bodyPr wrap="square">
            <a:spAutoFit/>
          </a:bodyPr>
          <a:lstStyle/>
          <a:p>
            <a:pPr>
              <a:lnSpc>
                <a:spcPct val="150000"/>
              </a:lnSpc>
            </a:pPr>
            <a:r>
              <a:rPr lang="zh-CN" sz="2400">
                <a:ea typeface="黑体" panose="02010609060101010101" pitchFamily="49" charset="-122"/>
              </a:rPr>
              <a:t>【交流与</a:t>
            </a:r>
            <a:r>
              <a:rPr lang="zh-CN" sz="2400">
                <a:latin typeface="Times New Roman" panose="02020603050405020304" pitchFamily="18" charset="0"/>
                <a:ea typeface="黑体" panose="02010609060101010101" pitchFamily="49" charset="-122"/>
              </a:rPr>
              <a:t>反思】</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导体运动时电流计指针不偏转的原因：</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导体运动但没有切割磁感线；</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电路不是闭合电路，即开关断开；</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产生的感应电流太小</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7. </a:t>
            </a:r>
            <a:r>
              <a:rPr lang="zh-CN" sz="2400">
                <a:ea typeface="宋体" panose="02010600030101010101" pitchFamily="2" charset="-122"/>
              </a:rPr>
              <a:t>要使电流计指针偏转明显可采取的措施：换灵敏度高的电流计、加快导体切割磁感线的速度、增强磁场强度等</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8. </a:t>
            </a:r>
            <a:r>
              <a:rPr lang="zh-CN" sz="2400">
                <a:ea typeface="宋体" panose="02010600030101010101" pitchFamily="2" charset="-122"/>
              </a:rPr>
              <a:t>探究感应电流大小与磁场强弱、切割磁感线速度是否有关的操作</a:t>
            </a:r>
            <a:r>
              <a:rPr lang="en-US" sz="2400">
                <a:latin typeface="Times New Roman" panose="02020603050405020304" pitchFamily="18" charset="0"/>
                <a:cs typeface="仿宋_GB2312" charset="0"/>
              </a:rPr>
              <a:t>[2018.17(4</a:t>
            </a:r>
            <a:r>
              <a:rPr lang="en-US" sz="2400">
                <a:latin typeface="Times New Roman" panose="02020603050405020304" pitchFamily="18" charset="0"/>
                <a:cs typeface="Times New Roman" panose="02020603050405020304" pitchFamily="18" charset="0"/>
              </a:rPr>
              <a:t>)]</a:t>
            </a:r>
            <a:endParaRPr lang="zh-CN" altLang="en-US" sz="2400"/>
          </a:p>
        </p:txBody>
      </p:sp>
    </p:spTree>
  </p:cSld>
  <p:clrMapOvr>
    <a:masterClrMapping/>
  </p:clrMapOvr>
  <p:transition>
    <p:split orient="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40765" y="1445260"/>
            <a:ext cx="10109200" cy="396938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9. </a:t>
            </a:r>
            <a:r>
              <a:rPr lang="zh-CN" sz="2400">
                <a:ea typeface="宋体" panose="02010600030101010101" pitchFamily="2" charset="-122"/>
              </a:rPr>
              <a:t>用电流表代替灵敏电流计的不足：感应电流太小时，电流表指针偏转不明显或不偏转</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10. </a:t>
            </a:r>
            <a:r>
              <a:rPr lang="zh-CN" sz="2400">
                <a:ea typeface="宋体" panose="02010600030101010101" pitchFamily="2" charset="-122"/>
              </a:rPr>
              <a:t>实验中将灵敏电流计换成电源还可以探究的实验：探究通电导体在磁场中受力运动</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11. </a:t>
            </a:r>
            <a:r>
              <a:rPr lang="zh-CN" sz="2400">
                <a:ea typeface="宋体" panose="02010600030101010101" pitchFamily="2" charset="-122"/>
              </a:rPr>
              <a:t>电磁感应现象在生活中的应用：发电机、动圈式话筒等</a:t>
            </a:r>
            <a:endParaRPr lang="zh-CN" sz="2400">
              <a:ea typeface="黑体" panose="02010609060101010101" pitchFamily="49" charset="-122"/>
            </a:endParaRPr>
          </a:p>
          <a:p>
            <a:pPr>
              <a:lnSpc>
                <a:spcPct val="150000"/>
              </a:lnSpc>
            </a:pPr>
            <a:r>
              <a:rPr lang="zh-CN" sz="2400">
                <a:ea typeface="黑体" panose="02010609060101010101" pitchFamily="49" charset="-122"/>
              </a:rPr>
              <a:t>实验结论：</a:t>
            </a:r>
            <a:r>
              <a:rPr lang="zh-CN" sz="2400">
                <a:ea typeface="宋体" panose="02010600030101010101" pitchFamily="2" charset="-122"/>
              </a:rPr>
              <a:t>闭合电路的一部分导体在磁场中做切割磁感线运动时可以产生感应电流．</a:t>
            </a:r>
            <a:r>
              <a:rPr lang="en-US" sz="2400">
                <a:latin typeface="Times New Roman" panose="02020603050405020304" pitchFamily="18" charset="0"/>
                <a:cs typeface="仿宋_GB2312" charset="0"/>
              </a:rPr>
              <a:t>[2018.17(3)]</a:t>
            </a:r>
            <a:endParaRPr lang="zh-CN" altLang="en-US" sz="2400"/>
          </a:p>
        </p:txBody>
      </p:sp>
    </p:spTree>
  </p:cSld>
  <p:clrMapOvr>
    <a:masterClrMapping/>
  </p:clrMapOvr>
  <p:transition>
    <p:split orient="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254125" y="1061720"/>
            <a:ext cx="9739630" cy="622935"/>
            <a:chOff x="1566" y="1660"/>
            <a:chExt cx="15338" cy="981"/>
          </a:xfrm>
        </p:grpSpPr>
        <p:pic>
          <p:nvPicPr>
            <p:cNvPr id="21" name="图片 20" descr="QQ图片20190926151119"/>
            <p:cNvPicPr>
              <a:picLocks noChangeAspect="1"/>
            </p:cNvPicPr>
            <p:nvPr/>
          </p:nvPicPr>
          <p:blipFill>
            <a:blip r:embed="rId2"/>
            <a:stretch>
              <a:fillRect/>
            </a:stretch>
          </p:blipFill>
          <p:spPr>
            <a:xfrm>
              <a:off x="1566" y="1660"/>
              <a:ext cx="15338" cy="920"/>
            </a:xfrm>
            <a:prstGeom prst="rect">
              <a:avLst/>
            </a:prstGeom>
          </p:spPr>
        </p:pic>
        <p:sp>
          <p:nvSpPr>
            <p:cNvPr id="22" name="文本框 21"/>
            <p:cNvSpPr txBox="1"/>
            <p:nvPr/>
          </p:nvSpPr>
          <p:spPr>
            <a:xfrm>
              <a:off x="6768" y="1819"/>
              <a:ext cx="5082" cy="822"/>
            </a:xfrm>
            <a:prstGeom prst="rect">
              <a:avLst/>
            </a:prstGeom>
            <a:noFill/>
          </p:spPr>
          <p:txBody>
            <a:bodyPr wrap="square" rtlCol="0">
              <a:spAutoFit/>
            </a:bodyPr>
            <a:lstStyle/>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p>
          </p:txBody>
        </p:sp>
      </p:grpSp>
      <p:pic>
        <p:nvPicPr>
          <p:cNvPr id="2" name="图片 -2147481671"/>
          <p:cNvPicPr>
            <a:picLocks noChangeAspect="1"/>
          </p:cNvPicPr>
          <p:nvPr/>
        </p:nvPicPr>
        <p:blipFill>
          <a:blip r:embed="rId3"/>
          <a:stretch>
            <a:fillRect/>
          </a:stretch>
        </p:blipFill>
        <p:spPr>
          <a:xfrm>
            <a:off x="4680585" y="3288665"/>
            <a:ext cx="3362325" cy="2212975"/>
          </a:xfrm>
          <a:prstGeom prst="rect">
            <a:avLst/>
          </a:prstGeom>
          <a:noFill/>
          <a:ln w="9525">
            <a:noFill/>
          </a:ln>
        </p:spPr>
      </p:pic>
      <p:sp>
        <p:nvSpPr>
          <p:cNvPr id="100" name="文本框 99"/>
          <p:cNvSpPr txBox="1"/>
          <p:nvPr/>
        </p:nvSpPr>
        <p:spPr>
          <a:xfrm>
            <a:off x="5892165" y="5770880"/>
            <a:ext cx="909955" cy="368300"/>
          </a:xfrm>
          <a:prstGeom prst="rect">
            <a:avLst/>
          </a:prstGeom>
          <a:noFill/>
          <a:ln w="9525">
            <a:noFill/>
          </a:ln>
        </p:spPr>
        <p:txBody>
          <a:bodyPr wrap="square">
            <a:spAutoFit/>
          </a:bodyPr>
          <a:lstStyle/>
          <a:p>
            <a:pPr algn="ctr"/>
            <a:r>
              <a:rPr lang="zh-CN" sz="1800">
                <a:cs typeface="楷体_GB2312" charset="0"/>
              </a:rPr>
              <a:t>例题图</a:t>
            </a:r>
            <a:endParaRPr lang="zh-CN" altLang="en-US" sz="1800"/>
          </a:p>
        </p:txBody>
      </p:sp>
      <p:sp>
        <p:nvSpPr>
          <p:cNvPr id="3" name="文本框 2"/>
          <p:cNvSpPr txBox="1"/>
          <p:nvPr/>
        </p:nvSpPr>
        <p:spPr>
          <a:xfrm>
            <a:off x="1254125" y="1981835"/>
            <a:ext cx="9740265" cy="1753235"/>
          </a:xfrm>
          <a:prstGeom prst="rect">
            <a:avLst/>
          </a:prstGeom>
          <a:noFill/>
          <a:ln w="9525">
            <a:noFill/>
          </a:ln>
        </p:spPr>
        <p:txBody>
          <a:bodyPr wrap="square">
            <a:spAutoFit/>
          </a:bodyPr>
          <a:lstStyle/>
          <a:p>
            <a:pPr>
              <a:lnSpc>
                <a:spcPct val="150000"/>
              </a:lnSpc>
            </a:pPr>
            <a:r>
              <a:rPr lang="zh-CN" sz="2400">
                <a:ea typeface="黑体" panose="02010609060101010101" pitchFamily="49" charset="-122"/>
              </a:rPr>
              <a:t>例</a:t>
            </a:r>
            <a:r>
              <a:rPr lang="en-US" sz="2400">
                <a:latin typeface="Times New Roman" panose="02020603050405020304" pitchFamily="18" charset="0"/>
                <a:ea typeface="黑体" panose="02010609060101010101" pitchFamily="49" charset="-122"/>
              </a:rPr>
              <a:t> </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贵阳改编</a:t>
            </a:r>
            <a:r>
              <a:rPr lang="en-US" sz="2400">
                <a:latin typeface="Times New Roman" panose="02020603050405020304" pitchFamily="18" charset="0"/>
                <a:cs typeface="楷体_GB2312" charset="0"/>
              </a:rPr>
              <a:t>)</a:t>
            </a:r>
            <a:r>
              <a:rPr lang="zh-CN" sz="2400">
                <a:ea typeface="宋体" panose="02010600030101010101" pitchFamily="2" charset="-122"/>
              </a:rPr>
              <a:t>小明在探究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怎样产生感应电流</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的实验中，用导线将金属棒、开关、灵敏电流计连接成如图所示的电路．请你参与探究并回答下列问题：</a:t>
            </a:r>
            <a:endParaRPr lang="zh-CN" altLang="en-US" sz="2400"/>
          </a:p>
        </p:txBody>
      </p:sp>
    </p:spTree>
  </p:cSld>
  <p:clrMapOvr>
    <a:masterClrMapping/>
  </p:clrMapOvr>
  <p:transition>
    <p:split orient="ver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3560" y="1252220"/>
            <a:ext cx="10989945" cy="452310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悬挂金属棒静置于</a:t>
            </a:r>
            <a:r>
              <a:rPr lang="en-US" sz="2400">
                <a:latin typeface="Times New Roman" panose="02020603050405020304" pitchFamily="18" charset="0"/>
                <a:ea typeface="宋体" panose="02010600030101010101" pitchFamily="2" charset="-122"/>
              </a:rPr>
              <a:t>U</a:t>
            </a:r>
            <a:r>
              <a:rPr lang="zh-CN" sz="2400">
                <a:ea typeface="宋体" panose="02010600030101010101" pitchFamily="2" charset="-122"/>
              </a:rPr>
              <a:t>形磁铁的磁场中，此时两极正对区域磁感线的箭头方向是竖直向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上</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下</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灵敏电流计的作用是用来检测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的．若闭合开关后导体沿水平方向运动时并未发现电流计指针偏转，经检查器材均完好，各器材间连接无误，那么接下来你认为最应该关注的器材是</a:t>
            </a:r>
            <a:r>
              <a:rPr lang="en-US" sz="2400">
                <a:latin typeface="Times New Roman" panose="02020603050405020304" pitchFamily="18" charset="0"/>
                <a:ea typeface="宋体" panose="02010600030101010101" pitchFamily="2" charset="-122"/>
              </a:rPr>
              <a:t>_____________________________</a:t>
            </a:r>
            <a:r>
              <a:rPr lang="zh-CN" sz="240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小明认为是原来磁铁的磁性太弱所致，他提出更换磁性更强的磁铁，就在他移动原磁铁时，发现电流计的指针出现了晃动，你</a:t>
            </a:r>
            <a:r>
              <a:rPr lang="zh-CN" sz="2400">
                <a:latin typeface="Times New Roman" panose="02020603050405020304" pitchFamily="18" charset="0"/>
                <a:ea typeface="宋体" panose="02010600030101010101" pitchFamily="2" charset="-122"/>
              </a:rPr>
              <a:t>认为接下来最应该做什么来找到让电流计指针偏转的原因</a:t>
            </a:r>
            <a:r>
              <a:rPr lang="en-US" sz="2400">
                <a:latin typeface="Times New Roman" panose="02020603050405020304" pitchFamily="18" charset="0"/>
                <a:ea typeface="宋体" panose="02010600030101010101" pitchFamily="2" charset="-122"/>
              </a:rPr>
              <a:t>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仅写出最应该进行的一步操作</a:t>
            </a:r>
            <a:r>
              <a:rPr lang="en-US" sz="2400">
                <a:latin typeface="Times New Roman" panose="02020603050405020304" pitchFamily="18" charset="0"/>
                <a:ea typeface="宋体" panose="02010600030101010101" pitchFamily="2" charset="-122"/>
              </a:rPr>
              <a:t>)</a:t>
            </a:r>
            <a:endParaRPr lang="zh-CN" altLang="en-US" sz="2400"/>
          </a:p>
        </p:txBody>
      </p:sp>
      <p:sp>
        <p:nvSpPr>
          <p:cNvPr id="9" name="矩形 8"/>
          <p:cNvSpPr/>
          <p:nvPr/>
        </p:nvSpPr>
        <p:spPr>
          <a:xfrm>
            <a:off x="1751483" y="1894965"/>
            <a:ext cx="487680" cy="460375"/>
          </a:xfrm>
          <a:prstGeom prst="rect">
            <a:avLst/>
          </a:prstGeom>
        </p:spPr>
        <p:txBody>
          <a:bodyPr wrap="none">
            <a:spAutoFit/>
          </a:bodyPr>
          <a:lstStyle/>
          <a:p>
            <a:pPr algn="l"/>
            <a:r>
              <a:rPr lang="zh-CN" altLang="zh-CN" sz="2400" dirty="0">
                <a:solidFill>
                  <a:srgbClr val="FF0000"/>
                </a:solidFill>
              </a:rPr>
              <a:t>下</a:t>
            </a:r>
          </a:p>
        </p:txBody>
      </p:sp>
      <p:sp>
        <p:nvSpPr>
          <p:cNvPr id="2" name="矩形 1"/>
          <p:cNvSpPr/>
          <p:nvPr/>
        </p:nvSpPr>
        <p:spPr>
          <a:xfrm>
            <a:off x="5195723" y="2469005"/>
            <a:ext cx="792480" cy="460375"/>
          </a:xfrm>
          <a:prstGeom prst="rect">
            <a:avLst/>
          </a:prstGeom>
        </p:spPr>
        <p:txBody>
          <a:bodyPr wrap="none">
            <a:spAutoFit/>
          </a:bodyPr>
          <a:lstStyle/>
          <a:p>
            <a:pPr algn="l"/>
            <a:r>
              <a:rPr lang="zh-CN" altLang="zh-CN" sz="2400" dirty="0">
                <a:solidFill>
                  <a:srgbClr val="FF0000"/>
                </a:solidFill>
              </a:rPr>
              <a:t>电流</a:t>
            </a:r>
          </a:p>
        </p:txBody>
      </p:sp>
      <p:sp>
        <p:nvSpPr>
          <p:cNvPr id="3" name="矩形 2"/>
          <p:cNvSpPr/>
          <p:nvPr/>
        </p:nvSpPr>
        <p:spPr>
          <a:xfrm>
            <a:off x="4765193" y="3545330"/>
            <a:ext cx="4025900" cy="460375"/>
          </a:xfrm>
          <a:prstGeom prst="rect">
            <a:avLst/>
          </a:prstGeom>
        </p:spPr>
        <p:txBody>
          <a:bodyPr wrap="none">
            <a:spAutoFit/>
          </a:bodyPr>
          <a:lstStyle/>
          <a:p>
            <a:pPr algn="l"/>
            <a:r>
              <a:rPr lang="zh-CN" altLang="zh-CN" sz="2400" dirty="0">
                <a:solidFill>
                  <a:srgbClr val="FF0000"/>
                </a:solidFill>
              </a:rPr>
              <a:t>磁铁(金属棒、磁铁和金属棒)</a:t>
            </a:r>
          </a:p>
        </p:txBody>
      </p:sp>
      <p:sp>
        <p:nvSpPr>
          <p:cNvPr id="4" name="矩形 3"/>
          <p:cNvSpPr/>
          <p:nvPr/>
        </p:nvSpPr>
        <p:spPr>
          <a:xfrm>
            <a:off x="4191000" y="5195570"/>
            <a:ext cx="2689225" cy="460375"/>
          </a:xfrm>
          <a:prstGeom prst="rect">
            <a:avLst/>
          </a:prstGeom>
        </p:spPr>
        <p:txBody>
          <a:bodyPr wrap="square">
            <a:spAutoFit/>
          </a:bodyPr>
          <a:lstStyle/>
          <a:p>
            <a:r>
              <a:rPr lang="zh-CN" altLang="zh-CN" sz="2400" dirty="0">
                <a:solidFill>
                  <a:srgbClr val="FF0000"/>
                </a:solidFill>
              </a:rPr>
              <a:t>反复来回移动磁铁</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22655" y="1013460"/>
            <a:ext cx="10304145" cy="507746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rPr>
              <a:t>2. </a:t>
            </a:r>
            <a:r>
              <a:rPr lang="zh-CN" sz="2400">
                <a:ea typeface="黑体" panose="02010609060101010101" pitchFamily="49" charset="-122"/>
              </a:rPr>
              <a:t>磁场</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基本性质：</a:t>
            </a:r>
            <a:r>
              <a:rPr lang="zh-CN" sz="2400">
                <a:ea typeface="宋体" panose="02010600030101010101" pitchFamily="2" charset="-122"/>
              </a:rPr>
              <a:t>对放入其中的磁体有</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方向：</a:t>
            </a:r>
            <a:r>
              <a:rPr lang="zh-CN" sz="2400">
                <a:ea typeface="宋体" panose="02010600030101010101" pitchFamily="2" charset="-122"/>
              </a:rPr>
              <a:t>物理学中把</a:t>
            </a:r>
            <a:r>
              <a:rPr lang="zh-CN" sz="2400">
                <a:latin typeface="Times New Roman" panose="02020603050405020304" pitchFamily="18" charset="0"/>
                <a:ea typeface="宋体" panose="02010600030101010101" pitchFamily="2" charset="-122"/>
              </a:rPr>
              <a:t>放入磁场中的小磁针静止时</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极所指的方向规定为该点磁场的方向．</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磁感线</a:t>
            </a:r>
          </a:p>
          <a:p>
            <a:pPr>
              <a:lnSpc>
                <a:spcPct val="150000"/>
              </a:lnSpc>
            </a:pPr>
            <a:r>
              <a:rPr lang="zh-CN" sz="2400">
                <a:ea typeface="黑体" panose="02010609060101010101" pitchFamily="49" charset="-122"/>
              </a:rPr>
              <a:t>定义：</a:t>
            </a:r>
            <a:r>
              <a:rPr lang="zh-CN" sz="2400">
                <a:ea typeface="宋体" panose="02010600030101010101" pitchFamily="2" charset="-122"/>
              </a:rPr>
              <a:t>人们根据铁屑或小磁针在</a:t>
            </a:r>
          </a:p>
          <a:p>
            <a:pPr>
              <a:lnSpc>
                <a:spcPct val="150000"/>
              </a:lnSpc>
            </a:pPr>
            <a:r>
              <a:rPr lang="zh-CN" sz="2400">
                <a:ea typeface="宋体" panose="02010600030101010101" pitchFamily="2" charset="-122"/>
              </a:rPr>
              <a:t>磁场中的排列情况，用一些带箭</a:t>
            </a:r>
          </a:p>
          <a:p>
            <a:pPr>
              <a:lnSpc>
                <a:spcPct val="150000"/>
              </a:lnSpc>
            </a:pPr>
            <a:r>
              <a:rPr lang="zh-CN" sz="2400">
                <a:ea typeface="宋体" panose="02010600030101010101" pitchFamily="2" charset="-122"/>
              </a:rPr>
              <a:t>头的假想曲线描述磁场分布，</a:t>
            </a:r>
          </a:p>
          <a:p>
            <a:pPr>
              <a:lnSpc>
                <a:spcPct val="150000"/>
              </a:lnSpc>
            </a:pPr>
            <a:r>
              <a:rPr lang="zh-CN" sz="2400">
                <a:ea typeface="宋体" panose="02010600030101010101" pitchFamily="2" charset="-122"/>
              </a:rPr>
              <a:t>它的引入运用了理想模型法．</a:t>
            </a:r>
            <a:endParaRPr lang="zh-CN" altLang="en-US" sz="2400"/>
          </a:p>
        </p:txBody>
      </p:sp>
      <p:pic>
        <p:nvPicPr>
          <p:cNvPr id="43" name="图片 994"/>
          <p:cNvPicPr>
            <a:picLocks noChangeAspect="1"/>
          </p:cNvPicPr>
          <p:nvPr/>
        </p:nvPicPr>
        <p:blipFill>
          <a:blip r:embed="rId2" r:link="rId3"/>
          <a:stretch>
            <a:fillRect/>
          </a:stretch>
        </p:blipFill>
        <p:spPr>
          <a:xfrm>
            <a:off x="6090285" y="3961130"/>
            <a:ext cx="4845685" cy="2058035"/>
          </a:xfrm>
          <a:prstGeom prst="rect">
            <a:avLst/>
          </a:prstGeom>
          <a:noFill/>
          <a:ln>
            <a:noFill/>
          </a:ln>
        </p:spPr>
      </p:pic>
      <p:sp>
        <p:nvSpPr>
          <p:cNvPr id="8" name="矩形 7"/>
          <p:cNvSpPr/>
          <p:nvPr/>
        </p:nvSpPr>
        <p:spPr>
          <a:xfrm>
            <a:off x="5738633" y="1638667"/>
            <a:ext cx="14020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力的作用</a:t>
            </a:r>
          </a:p>
        </p:txBody>
      </p:sp>
      <p:sp>
        <p:nvSpPr>
          <p:cNvPr id="2" name="矩形 1"/>
          <p:cNvSpPr/>
          <p:nvPr/>
        </p:nvSpPr>
        <p:spPr>
          <a:xfrm>
            <a:off x="7747773" y="2212707"/>
            <a:ext cx="403225"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N</a:t>
            </a:r>
          </a:p>
        </p:txBody>
      </p:sp>
      <p:sp>
        <p:nvSpPr>
          <p:cNvPr id="3" name="流程图: 终止 2">
            <a:hlinkClick r:id="rId4" action="ppaction://hlinksldjump"/>
          </p:cNvPr>
          <p:cNvSpPr/>
          <p:nvPr/>
        </p:nvSpPr>
        <p:spPr>
          <a:xfrm>
            <a:off x="9226550" y="302260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42290" y="2051050"/>
            <a:ext cx="1838960" cy="474345"/>
            <a:chOff x="1318" y="2359"/>
            <a:chExt cx="2896" cy="747"/>
          </a:xfrm>
        </p:grpSpPr>
        <p:pic>
          <p:nvPicPr>
            <p:cNvPr id="34" name="图片 33" descr="三级标"/>
            <p:cNvPicPr>
              <a:picLocks noChangeAspect="1"/>
            </p:cNvPicPr>
            <p:nvPr/>
          </p:nvPicPr>
          <p:blipFill>
            <a:blip r:embed="rId2"/>
            <a:stretch>
              <a:fillRect/>
            </a:stretch>
          </p:blipFill>
          <p:spPr>
            <a:xfrm>
              <a:off x="1318" y="2359"/>
              <a:ext cx="2896" cy="714"/>
            </a:xfrm>
            <a:prstGeom prst="rect">
              <a:avLst/>
            </a:prstGeom>
          </p:spPr>
        </p:pic>
        <p:sp>
          <p:nvSpPr>
            <p:cNvPr id="35" name="文本框 34"/>
            <p:cNvSpPr txBox="1"/>
            <p:nvPr/>
          </p:nvSpPr>
          <p:spPr>
            <a:xfrm>
              <a:off x="1517" y="2381"/>
              <a:ext cx="2281" cy="725"/>
            </a:xfrm>
            <a:prstGeom prst="rect">
              <a:avLst/>
            </a:prstGeom>
            <a:noFill/>
          </p:spPr>
          <p:txBody>
            <a:bodyPr wrap="square" rtlCol="0">
              <a:spAutoFit/>
            </a:bodyPr>
            <a:lstStyle/>
            <a:p>
              <a:r>
                <a:rPr lang="zh-CN" altLang="en-US" sz="2400" b="1">
                  <a:latin typeface="黑体" panose="02010609060101010101" pitchFamily="49" charset="-122"/>
                  <a:ea typeface="黑体" panose="02010609060101010101" pitchFamily="49" charset="-122"/>
                </a:rPr>
                <a:t>拓展设问</a:t>
              </a:r>
            </a:p>
          </p:txBody>
        </p:sp>
      </p:grpSp>
      <p:sp>
        <p:nvSpPr>
          <p:cNvPr id="100" name="文本框 99"/>
          <p:cNvSpPr txBox="1"/>
          <p:nvPr/>
        </p:nvSpPr>
        <p:spPr>
          <a:xfrm>
            <a:off x="470535" y="2731770"/>
            <a:ext cx="11503660" cy="2158365"/>
          </a:xfrm>
          <a:prstGeom prst="rect">
            <a:avLst/>
          </a:prstGeom>
          <a:noFill/>
          <a:ln w="9525">
            <a:noFill/>
          </a:ln>
        </p:spPr>
        <p:txBody>
          <a:bodyPr wrap="square">
            <a:spAutoFit/>
          </a:bodyPr>
          <a:lstStyle/>
          <a:p>
            <a:pPr>
              <a:lnSpc>
                <a:spcPct val="14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实验中，应选用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量程的电流计．</a:t>
            </a:r>
            <a:endParaRPr lang="en-US" sz="2400">
              <a:latin typeface="Times New Roman" panose="02020603050405020304" pitchFamily="18" charset="0"/>
              <a:ea typeface="宋体" panose="02010600030101010101" pitchFamily="2" charset="-122"/>
            </a:endParaRPr>
          </a:p>
          <a:p>
            <a:pPr>
              <a:lnSpc>
                <a:spcPct val="14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实验中未闭合开关时，导体棒沿水平方向运动时，灵敏电流</a:t>
            </a:r>
            <a:r>
              <a:rPr lang="zh-CN" sz="2400">
                <a:latin typeface="Times New Roman" panose="02020603050405020304" pitchFamily="18" charset="0"/>
                <a:ea typeface="宋体" panose="02010600030101010101" pitchFamily="2" charset="-122"/>
              </a:rPr>
              <a:t>计的指针</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；闭合开关，导体棒沿水平斜向上运动时，灵敏电流计的指针</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均选填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偏转</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不偏转</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9" name="矩形 8"/>
          <p:cNvSpPr/>
          <p:nvPr/>
        </p:nvSpPr>
        <p:spPr>
          <a:xfrm>
            <a:off x="3401695" y="2827655"/>
            <a:ext cx="580390" cy="460375"/>
          </a:xfrm>
          <a:prstGeom prst="rect">
            <a:avLst/>
          </a:prstGeom>
        </p:spPr>
        <p:txBody>
          <a:bodyPr wrap="square">
            <a:spAutoFit/>
          </a:bodyPr>
          <a:lstStyle/>
          <a:p>
            <a:r>
              <a:rPr lang="zh-CN" altLang="zh-CN" sz="2400" dirty="0">
                <a:solidFill>
                  <a:srgbClr val="FF0000"/>
                </a:solidFill>
              </a:rPr>
              <a:t>小</a:t>
            </a:r>
          </a:p>
        </p:txBody>
      </p:sp>
      <p:sp>
        <p:nvSpPr>
          <p:cNvPr id="2" name="矩形 1"/>
          <p:cNvSpPr/>
          <p:nvPr/>
        </p:nvSpPr>
        <p:spPr>
          <a:xfrm>
            <a:off x="10075063" y="3330065"/>
            <a:ext cx="1097280" cy="460375"/>
          </a:xfrm>
          <a:prstGeom prst="rect">
            <a:avLst/>
          </a:prstGeom>
        </p:spPr>
        <p:txBody>
          <a:bodyPr wrap="square">
            <a:spAutoFit/>
          </a:bodyPr>
          <a:lstStyle/>
          <a:p>
            <a:pPr algn="l"/>
            <a:r>
              <a:rPr lang="zh-CN" altLang="zh-CN" sz="2400" dirty="0">
                <a:solidFill>
                  <a:srgbClr val="FF0000"/>
                </a:solidFill>
              </a:rPr>
              <a:t>不偏转</a:t>
            </a:r>
          </a:p>
        </p:txBody>
      </p:sp>
      <p:sp>
        <p:nvSpPr>
          <p:cNvPr id="3" name="矩形 2"/>
          <p:cNvSpPr/>
          <p:nvPr/>
        </p:nvSpPr>
        <p:spPr>
          <a:xfrm>
            <a:off x="8639963" y="3832350"/>
            <a:ext cx="792480" cy="460375"/>
          </a:xfrm>
          <a:prstGeom prst="rect">
            <a:avLst/>
          </a:prstGeom>
        </p:spPr>
        <p:txBody>
          <a:bodyPr wrap="none">
            <a:spAutoFit/>
          </a:bodyPr>
          <a:lstStyle/>
          <a:p>
            <a:pPr algn="l"/>
            <a:r>
              <a:rPr lang="zh-CN" altLang="zh-CN" sz="2400" dirty="0">
                <a:solidFill>
                  <a:srgbClr val="FF0000"/>
                </a:solidFill>
              </a:rPr>
              <a:t>偏转</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8780" y="1655445"/>
            <a:ext cx="11503660" cy="3709035"/>
          </a:xfrm>
          <a:prstGeom prst="rect">
            <a:avLst/>
          </a:prstGeom>
          <a:noFill/>
          <a:ln w="9525">
            <a:noFill/>
          </a:ln>
        </p:spPr>
        <p:txBody>
          <a:bodyPr wrap="square">
            <a:spAutoFit/>
          </a:bodyPr>
          <a:lstStyle/>
          <a:p>
            <a:pPr>
              <a:lnSpc>
                <a:spcPct val="14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小明还提出了</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感应电流的大小可能与导体切割磁感线的速度有关</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的猜想，请简明扼要地写出验证他的猜想的主要步骤，并对实验结果进行简单的分析判断</a:t>
            </a:r>
            <a:endParaRPr lang="en-US" sz="2400">
              <a:latin typeface="Times New Roman" panose="02020603050405020304" pitchFamily="18" charset="0"/>
              <a:ea typeface="宋体" panose="02010600030101010101" pitchFamily="2" charset="-122"/>
            </a:endParaRPr>
          </a:p>
          <a:p>
            <a:pPr>
              <a:lnSpc>
                <a:spcPct val="140000"/>
              </a:lnSpc>
            </a:pPr>
            <a:r>
              <a:rPr lang="en-US" sz="2400">
                <a:latin typeface="Times New Roman" panose="02020603050405020304" pitchFamily="18" charset="0"/>
                <a:ea typeface="宋体" panose="02010600030101010101" pitchFamily="2" charset="-122"/>
              </a:rPr>
              <a:t>________________________________________________________________________</a:t>
            </a:r>
          </a:p>
          <a:p>
            <a:pPr>
              <a:lnSpc>
                <a:spcPct val="140000"/>
              </a:lnSpc>
            </a:pPr>
            <a:r>
              <a:rPr lang="en-US" sz="2400">
                <a:latin typeface="Times New Roman" panose="02020603050405020304" pitchFamily="18" charset="0"/>
                <a:sym typeface="+mn-ea"/>
              </a:rPr>
              <a:t>____________________________________________________________________________________________________________________________________________________</a:t>
            </a:r>
            <a:r>
              <a:rPr lang="en-US" sz="2400">
                <a:latin typeface="Times New Roman" panose="02020603050405020304" pitchFamily="18" charset="0"/>
                <a:ea typeface="宋体" panose="02010600030101010101" pitchFamily="2" charset="-122"/>
              </a:rPr>
              <a:t>.</a:t>
            </a:r>
          </a:p>
          <a:p>
            <a:pPr>
              <a:lnSpc>
                <a:spcPct val="14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实验中将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能转化为了电能，此原理可用来制造</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电动机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发电机</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4" name="矩形 3"/>
          <p:cNvSpPr/>
          <p:nvPr/>
        </p:nvSpPr>
        <p:spPr>
          <a:xfrm>
            <a:off x="495935" y="2559685"/>
            <a:ext cx="11257915" cy="1753235"/>
          </a:xfrm>
          <a:prstGeom prst="rect">
            <a:avLst/>
          </a:prstGeom>
        </p:spPr>
        <p:txBody>
          <a:bodyPr wrap="square">
            <a:spAutoFit/>
          </a:bodyPr>
          <a:lstStyle/>
          <a:p>
            <a:pPr>
              <a:lnSpc>
                <a:spcPct val="150000"/>
              </a:lnSpc>
            </a:pPr>
            <a:r>
              <a:rPr lang="zh-CN" altLang="zh-CN" sz="2400" dirty="0">
                <a:solidFill>
                  <a:srgbClr val="FF0000"/>
                </a:solidFill>
              </a:rPr>
              <a:t>闭合开关，只改变导体切割磁感线的速度，并观察灵敏电流计的指针偏转情况，若灵敏电流计的指针偏转幅度不同，说明感应电流的大小与导体切割磁感线的速度有关；若指针偏转幅度相同，说明感应电流的大小与导体切割磁感线的速度无关</a:t>
            </a:r>
          </a:p>
        </p:txBody>
      </p:sp>
      <p:sp>
        <p:nvSpPr>
          <p:cNvPr id="5" name="矩形 4"/>
          <p:cNvSpPr/>
          <p:nvPr/>
        </p:nvSpPr>
        <p:spPr>
          <a:xfrm>
            <a:off x="2325523" y="4334635"/>
            <a:ext cx="1097280" cy="460375"/>
          </a:xfrm>
          <a:prstGeom prst="rect">
            <a:avLst/>
          </a:prstGeom>
        </p:spPr>
        <p:txBody>
          <a:bodyPr wrap="none">
            <a:spAutoFit/>
          </a:bodyPr>
          <a:lstStyle/>
          <a:p>
            <a:pPr algn="l"/>
            <a:r>
              <a:rPr lang="zh-CN" altLang="zh-CN" sz="2400" dirty="0">
                <a:solidFill>
                  <a:srgbClr val="FF0000"/>
                </a:solidFill>
              </a:rPr>
              <a:t>机械　</a:t>
            </a:r>
          </a:p>
        </p:txBody>
      </p:sp>
      <p:sp>
        <p:nvSpPr>
          <p:cNvPr id="6" name="矩形 5"/>
          <p:cNvSpPr/>
          <p:nvPr/>
        </p:nvSpPr>
        <p:spPr>
          <a:xfrm>
            <a:off x="8281188" y="4334635"/>
            <a:ext cx="1097280" cy="460375"/>
          </a:xfrm>
          <a:prstGeom prst="rect">
            <a:avLst/>
          </a:prstGeom>
        </p:spPr>
        <p:txBody>
          <a:bodyPr wrap="none">
            <a:spAutoFit/>
          </a:bodyPr>
          <a:lstStyle/>
          <a:p>
            <a:pPr algn="l"/>
            <a:r>
              <a:rPr lang="zh-CN" altLang="zh-CN" sz="2400" dirty="0">
                <a:solidFill>
                  <a:srgbClr val="FF0000"/>
                </a:solidFill>
              </a:rPr>
              <a:t>发电机</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56285" y="742315"/>
            <a:ext cx="10822305" cy="5775960"/>
          </a:xfrm>
          <a:prstGeom prst="rect">
            <a:avLst/>
          </a:prstGeom>
          <a:noFill/>
          <a:ln w="9525">
            <a:noFill/>
          </a:ln>
        </p:spPr>
        <p:txBody>
          <a:bodyPr wrap="square">
            <a:spAutoFit/>
          </a:bodyPr>
          <a:lstStyle/>
          <a:p>
            <a:pPr>
              <a:lnSpc>
                <a:spcPct val="140000"/>
              </a:lnSpc>
            </a:pPr>
            <a:r>
              <a:rPr lang="zh-CN" sz="2400">
                <a:ea typeface="黑体" panose="02010609060101010101" pitchFamily="49" charset="-122"/>
              </a:rPr>
              <a:t>方向：</a:t>
            </a:r>
            <a:r>
              <a:rPr lang="zh-CN" sz="2400">
                <a:ea typeface="宋体" panose="02010600030101010101" pitchFamily="2" charset="-122"/>
              </a:rPr>
              <a:t>磁体外部的磁感线从磁体的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极出发，回到</a:t>
            </a:r>
            <a:r>
              <a:rPr lang="en-US" sz="2400">
                <a:latin typeface="Times New Roman" panose="02020603050405020304" pitchFamily="18" charset="0"/>
                <a:ea typeface="宋体" panose="02010600030101010101" pitchFamily="2" charset="-122"/>
              </a:rPr>
              <a:t>__</a:t>
            </a:r>
            <a:r>
              <a:rPr lang="en-US" sz="2400">
                <a:latin typeface="Times New Roman" panose="02020603050405020304" pitchFamily="18" charset="0"/>
                <a:cs typeface="Times New Roman" panose="02020603050405020304" pitchFamily="18" charset="0"/>
              </a:rPr>
              <a:t>______</a:t>
            </a:r>
            <a:r>
              <a:rPr lang="zh-CN" sz="2400">
                <a:ea typeface="宋体" panose="02010600030101010101" pitchFamily="2" charset="-122"/>
              </a:rPr>
              <a:t>极</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均选填</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a:t>
            </a:r>
            <a:endParaRPr lang="zh-CN" sz="2400">
              <a:ea typeface="黑体" panose="02010609060101010101" pitchFamily="49" charset="-122"/>
            </a:endParaRPr>
          </a:p>
          <a:p>
            <a:pPr>
              <a:lnSpc>
                <a:spcPct val="140000"/>
              </a:lnSpc>
            </a:pPr>
            <a:r>
              <a:rPr lang="zh-CN" sz="2400">
                <a:ea typeface="黑体" panose="02010609060101010101" pitchFamily="49" charset="-122"/>
              </a:rPr>
              <a:t>特点：</a:t>
            </a:r>
            <a:r>
              <a:rPr lang="zh-CN" sz="2400">
                <a:ea typeface="宋体" panose="02010600030101010101" pitchFamily="2" charset="-122"/>
              </a:rPr>
              <a:t>磁感线越密集的地方，磁场越</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，磁感线越稀疏的地方，磁场越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．磁感线是封闭曲线，永不相交．</a:t>
            </a:r>
            <a:r>
              <a:rPr lang="en-US" sz="2400">
                <a:latin typeface="Times New Roman" panose="02020603050405020304" pitchFamily="18" charset="0"/>
                <a:cs typeface="仿宋_GB2312" charset="0"/>
              </a:rPr>
              <a:t>(2014.5)</a:t>
            </a:r>
            <a:endParaRPr lang="en-US" sz="2400" b="1">
              <a:latin typeface="Times New Roman" panose="02020603050405020304" pitchFamily="18" charset="0"/>
              <a:ea typeface="黑体" panose="02010609060101010101" pitchFamily="49" charset="-122"/>
            </a:endParaRPr>
          </a:p>
          <a:p>
            <a:pPr>
              <a:lnSpc>
                <a:spcPct val="140000"/>
              </a:lnSpc>
            </a:pPr>
            <a:r>
              <a:rPr lang="en-US" sz="2400">
                <a:latin typeface="Times New Roman" panose="02020603050405020304" pitchFamily="18" charset="0"/>
                <a:ea typeface="黑体" panose="02010609060101010101" pitchFamily="49" charset="-122"/>
              </a:rPr>
              <a:t>3</a:t>
            </a:r>
            <a:r>
              <a:rPr lang="en-US" sz="2400" b="1">
                <a:latin typeface="Times New Roman" panose="02020603050405020304" pitchFamily="18" charset="0"/>
                <a:ea typeface="黑体" panose="02010609060101010101" pitchFamily="49" charset="-122"/>
              </a:rPr>
              <a:t>.</a:t>
            </a:r>
            <a:r>
              <a:rPr lang="en-US" sz="2400">
                <a:latin typeface="Times New Roman" panose="02020603050405020304" pitchFamily="18" charset="0"/>
                <a:ea typeface="黑体" panose="02010609060101010101" pitchFamily="49" charset="-122"/>
              </a:rPr>
              <a:t> </a:t>
            </a:r>
            <a:r>
              <a:rPr lang="zh-CN" sz="2400">
                <a:ea typeface="黑体" panose="02010609060101010101" pitchFamily="49" charset="-122"/>
              </a:rPr>
              <a:t>地磁场</a:t>
            </a:r>
            <a:endParaRPr lang="en-US" sz="2400">
              <a:latin typeface="Times New Roman" panose="02020603050405020304" pitchFamily="18" charset="0"/>
              <a:ea typeface="黑体" panose="02010609060101010101" pitchFamily="49" charset="-122"/>
            </a:endParaRPr>
          </a:p>
          <a:p>
            <a:pPr>
              <a:lnSpc>
                <a:spcPct val="140000"/>
              </a:lnSpc>
            </a:pPr>
            <a:r>
              <a:rPr lang="en-US" sz="2400">
                <a:latin typeface="Times New Roman" panose="02020603050405020304" pitchFamily="18" charset="0"/>
                <a:ea typeface="黑体" panose="02010609060101010101" pitchFamily="49" charset="-122"/>
              </a:rPr>
              <a:t>(1)</a:t>
            </a:r>
            <a:r>
              <a:rPr lang="zh-CN" sz="2400">
                <a:ea typeface="宋体" panose="02010600030101010101" pitchFamily="2" charset="-122"/>
              </a:rPr>
              <a:t>地球周围存在着地磁场．研究表明地磁场</a:t>
            </a:r>
          </a:p>
          <a:p>
            <a:pPr>
              <a:lnSpc>
                <a:spcPct val="140000"/>
              </a:lnSpc>
            </a:pPr>
            <a:r>
              <a:rPr lang="zh-CN" sz="2400">
                <a:ea typeface="宋体" panose="02010600030101010101" pitchFamily="2" charset="-122"/>
              </a:rPr>
              <a:t>的形状与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条形</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蹄形</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p>
          <a:p>
            <a:pPr>
              <a:lnSpc>
                <a:spcPct val="140000"/>
              </a:lnSpc>
            </a:pPr>
            <a:r>
              <a:rPr lang="zh-CN" sz="2400">
                <a:ea typeface="宋体" panose="02010600030101010101" pitchFamily="2" charset="-122"/>
              </a:rPr>
              <a:t>磁体的磁场很</a:t>
            </a:r>
            <a:r>
              <a:rPr lang="zh-CN" sz="2400">
                <a:latin typeface="Times New Roman" panose="02020603050405020304" pitchFamily="18" charset="0"/>
                <a:ea typeface="宋体" panose="02010600030101010101" pitchFamily="2" charset="-122"/>
              </a:rPr>
              <a:t>相似．</a:t>
            </a:r>
            <a:r>
              <a:rPr lang="en-US" sz="2400">
                <a:latin typeface="Times New Roman" panose="02020603050405020304" pitchFamily="18" charset="0"/>
                <a:cs typeface="仿宋_GB2312" charset="0"/>
              </a:rPr>
              <a:t>(2016.1</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仿宋_GB2312" charset="0"/>
              </a:rPr>
              <a:t>)</a:t>
            </a:r>
          </a:p>
          <a:p>
            <a:pPr>
              <a:lnSpc>
                <a:spcPct val="140000"/>
              </a:lnSpc>
            </a:pPr>
            <a:r>
              <a:rPr lang="zh-CN" altLang="en-US" sz="2400">
                <a:latin typeface="Times New Roman" panose="02020603050405020304" pitchFamily="18" charset="0"/>
                <a:cs typeface="Times New Roman" panose="02020603050405020304" pitchFamily="18" charset="0"/>
              </a:rPr>
              <a:t>(2)地磁场的N极在地理______极附近，地磁场的S极在地理______极附近；地理两极与地磁两极并不完全重合(如图所示)，最早记录这一现象的是我国宋代学者沈括. </a:t>
            </a:r>
          </a:p>
        </p:txBody>
      </p:sp>
      <p:pic>
        <p:nvPicPr>
          <p:cNvPr id="2" name="图片 -2147481714"/>
          <p:cNvPicPr>
            <a:picLocks noChangeAspect="1"/>
          </p:cNvPicPr>
          <p:nvPr/>
        </p:nvPicPr>
        <p:blipFill>
          <a:blip r:embed="rId4"/>
          <a:stretch>
            <a:fillRect/>
          </a:stretch>
        </p:blipFill>
        <p:spPr>
          <a:xfrm>
            <a:off x="7936230" y="2432685"/>
            <a:ext cx="2815590" cy="2280285"/>
          </a:xfrm>
          <a:prstGeom prst="rect">
            <a:avLst/>
          </a:prstGeom>
          <a:noFill/>
          <a:ln w="9525">
            <a:noFill/>
          </a:ln>
        </p:spPr>
      </p:pic>
      <p:sp>
        <p:nvSpPr>
          <p:cNvPr id="8" name="矩形 7"/>
          <p:cNvSpPr/>
          <p:nvPr/>
        </p:nvSpPr>
        <p:spPr>
          <a:xfrm>
            <a:off x="5738633" y="849362"/>
            <a:ext cx="403225"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N</a:t>
            </a:r>
          </a:p>
        </p:txBody>
      </p:sp>
      <p:sp>
        <p:nvSpPr>
          <p:cNvPr id="3" name="矩形 2"/>
          <p:cNvSpPr/>
          <p:nvPr/>
        </p:nvSpPr>
        <p:spPr>
          <a:xfrm>
            <a:off x="8537078" y="849362"/>
            <a:ext cx="352425"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S</a:t>
            </a:r>
          </a:p>
        </p:txBody>
      </p:sp>
      <p:sp>
        <p:nvSpPr>
          <p:cNvPr id="4" name="矩形 3"/>
          <p:cNvSpPr/>
          <p:nvPr/>
        </p:nvSpPr>
        <p:spPr>
          <a:xfrm>
            <a:off x="5953898" y="1853932"/>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强</a:t>
            </a:r>
          </a:p>
        </p:txBody>
      </p:sp>
      <p:sp>
        <p:nvSpPr>
          <p:cNvPr id="5" name="矩形 4"/>
          <p:cNvSpPr/>
          <p:nvPr/>
        </p:nvSpPr>
        <p:spPr>
          <a:xfrm>
            <a:off x="1146175" y="2356485"/>
            <a:ext cx="474345" cy="460375"/>
          </a:xfrm>
          <a:prstGeom prst="rect">
            <a:avLst/>
          </a:prstGeom>
        </p:spPr>
        <p:txBody>
          <a:bodyPr wrap="squar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弱</a:t>
            </a:r>
          </a:p>
        </p:txBody>
      </p:sp>
      <p:sp>
        <p:nvSpPr>
          <p:cNvPr id="7" name="矩形 6"/>
          <p:cNvSpPr/>
          <p:nvPr/>
        </p:nvSpPr>
        <p:spPr>
          <a:xfrm>
            <a:off x="2294393" y="386307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条形</a:t>
            </a:r>
          </a:p>
        </p:txBody>
      </p:sp>
      <p:sp>
        <p:nvSpPr>
          <p:cNvPr id="9" name="矩形 8"/>
          <p:cNvSpPr/>
          <p:nvPr/>
        </p:nvSpPr>
        <p:spPr>
          <a:xfrm>
            <a:off x="4088268" y="4939397"/>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南</a:t>
            </a:r>
          </a:p>
        </p:txBody>
      </p:sp>
      <p:sp>
        <p:nvSpPr>
          <p:cNvPr id="10" name="矩形 9"/>
          <p:cNvSpPr/>
          <p:nvPr/>
        </p:nvSpPr>
        <p:spPr>
          <a:xfrm>
            <a:off x="8824098" y="4939397"/>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北</a:t>
            </a:r>
          </a:p>
        </p:txBody>
      </p:sp>
      <p:sp>
        <p:nvSpPr>
          <p:cNvPr id="43" name="流程图: 终止 42">
            <a:hlinkClick r:id="rId5" action="ppaction://hlinksldjump"/>
          </p:cNvPr>
          <p:cNvSpPr/>
          <p:nvPr/>
        </p:nvSpPr>
        <p:spPr>
          <a:xfrm>
            <a:off x="9184005" y="586295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P spid="5" grpId="0"/>
      <p:bldP spid="7"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83590" y="1774190"/>
            <a:ext cx="4703445" cy="521970"/>
            <a:chOff x="894" y="3246"/>
            <a:chExt cx="7407" cy="822"/>
          </a:xfrm>
        </p:grpSpPr>
        <p:sp>
          <p:nvSpPr>
            <p:cNvPr id="20481" name="文本框 4"/>
            <p:cNvSpPr txBox="1"/>
            <p:nvPr/>
          </p:nvSpPr>
          <p:spPr>
            <a:xfrm>
              <a:off x="3894" y="3246"/>
              <a:ext cx="4407" cy="822"/>
            </a:xfrm>
            <a:prstGeom prst="rect">
              <a:avLst/>
            </a:prstGeom>
            <a:noFill/>
            <a:ln w="9525">
              <a:noFill/>
            </a:ln>
          </p:spPr>
          <p:txBody>
            <a:bodyPr wrap="square" anchor="t">
              <a:spAutoFit/>
            </a:bodyPr>
            <a:lstStyle/>
            <a:p>
              <a:r>
                <a:rPr sz="2800" dirty="0">
                  <a:latin typeface="黑体" panose="02010609060101010101" pitchFamily="49" charset="-122"/>
                  <a:ea typeface="黑体" panose="02010609060101010101" pitchFamily="49" charset="-122"/>
                  <a:cs typeface="Times New Roman" panose="02020603050405020304" pitchFamily="18" charset="0"/>
                </a:rPr>
                <a:t>电生磁</a:t>
              </a:r>
              <a:r>
                <a:rPr sz="2400" dirty="0">
                  <a:latin typeface="Times New Roman" panose="02020603050405020304" pitchFamily="18" charset="0"/>
                  <a:cs typeface="Times New Roman" panose="02020603050405020304" pitchFamily="18" charset="0"/>
                </a:rPr>
                <a:t>(2016.14A)</a:t>
              </a: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3"/>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p>
            </p:txBody>
          </p:sp>
        </p:grpSp>
      </p:grpSp>
      <p:sp>
        <p:nvSpPr>
          <p:cNvPr id="8" name="文本框 7"/>
          <p:cNvSpPr txBox="1"/>
          <p:nvPr/>
        </p:nvSpPr>
        <p:spPr>
          <a:xfrm>
            <a:off x="594995" y="2703195"/>
            <a:ext cx="10994390" cy="286131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电流的磁效应</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发现</a:t>
            </a:r>
            <a:r>
              <a:rPr lang="zh-CN" sz="2400">
                <a:ea typeface="宋体" panose="02010600030101010101" pitchFamily="2" charset="-122"/>
              </a:rPr>
              <a:t>：丹麦物理学家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最早证实了电流周围存在磁场，且是第一个发现电与磁间关系的人．</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内容：</a:t>
            </a:r>
            <a:r>
              <a:rPr lang="zh-CN" sz="2400">
                <a:ea typeface="宋体" panose="02010600030101010101" pitchFamily="2" charset="-122"/>
              </a:rPr>
              <a:t>通电导线周围存在与</a:t>
            </a:r>
            <a:r>
              <a:rPr lang="en-US" sz="2400">
                <a:latin typeface="Times New Roman" panose="02020603050405020304" pitchFamily="18" charset="0"/>
                <a:ea typeface="宋体" panose="02010600030101010101" pitchFamily="2" charset="-122"/>
              </a:rPr>
              <a:t>________</a:t>
            </a:r>
          </a:p>
          <a:p>
            <a:pPr>
              <a:lnSpc>
                <a:spcPct val="150000"/>
              </a:lnSpc>
            </a:pPr>
            <a:r>
              <a:rPr lang="zh-CN" sz="2400">
                <a:ea typeface="宋体" panose="02010600030101010101" pitchFamily="2" charset="-122"/>
              </a:rPr>
              <a:t>方向有关的磁场，这种现象叫做电流的磁效应．</a:t>
            </a:r>
            <a:endParaRPr lang="zh-CN" altLang="en-US" sz="2400"/>
          </a:p>
        </p:txBody>
      </p:sp>
      <p:grpSp>
        <p:nvGrpSpPr>
          <p:cNvPr id="30" name="组合 29"/>
          <p:cNvGrpSpPr/>
          <p:nvPr/>
        </p:nvGrpSpPr>
        <p:grpSpPr>
          <a:xfrm>
            <a:off x="9255760" y="133985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1516" name="组合 7"/>
                <p:cNvGrpSpPr/>
                <p:nvPr/>
              </p:nvGrpSpPr>
              <p:grpSpPr>
                <a:xfrm>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p>
          </p:txBody>
        </p:sp>
      </p:grpSp>
      <p:sp>
        <p:nvSpPr>
          <p:cNvPr id="2" name="矩形 1"/>
          <p:cNvSpPr/>
          <p:nvPr/>
        </p:nvSpPr>
        <p:spPr>
          <a:xfrm>
            <a:off x="3873003" y="3360787"/>
            <a:ext cx="10972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奥斯特</a:t>
            </a:r>
          </a:p>
        </p:txBody>
      </p:sp>
      <p:sp>
        <p:nvSpPr>
          <p:cNvPr id="3" name="矩形 2"/>
          <p:cNvSpPr/>
          <p:nvPr/>
        </p:nvSpPr>
        <p:spPr>
          <a:xfrm>
            <a:off x="4877573" y="443711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电流</a:t>
            </a:r>
          </a:p>
        </p:txBody>
      </p:sp>
      <p:sp>
        <p:nvSpPr>
          <p:cNvPr id="43" name="流程图: 终止 42">
            <a:hlinkClick r:id="rId4" action="ppaction://hlinksldjump"/>
          </p:cNvPr>
          <p:cNvSpPr/>
          <p:nvPr/>
        </p:nvSpPr>
        <p:spPr>
          <a:xfrm>
            <a:off x="9441815" y="503174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4560" y="1179830"/>
            <a:ext cx="10367645" cy="396938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rPr>
              <a:t>2. </a:t>
            </a:r>
            <a:r>
              <a:rPr lang="zh-CN" sz="2400">
                <a:ea typeface="黑体" panose="02010609060101010101" pitchFamily="49" charset="-122"/>
              </a:rPr>
              <a:t>通电螺线管的磁场</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磁场特点</a:t>
            </a:r>
            <a:r>
              <a:rPr lang="zh-CN" sz="2400">
                <a:ea typeface="宋体" panose="02010600030101010101" pitchFamily="2" charset="-122"/>
              </a:rPr>
              <a:t>：通电螺线管外部的磁场与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磁体的磁场相似．</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磁极影响因素：</a:t>
            </a:r>
            <a:r>
              <a:rPr lang="zh-CN" sz="2400">
                <a:ea typeface="宋体" panose="02010600030101010101" pitchFamily="2" charset="-122"/>
              </a:rPr>
              <a:t>通电螺线管的极性与螺线管中的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方向有关．</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判断极性的方法：</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3. </a:t>
            </a:r>
            <a:r>
              <a:rPr lang="zh-CN" sz="2400">
                <a:ea typeface="黑体" panose="02010609060101010101" pitchFamily="49" charset="-122"/>
              </a:rPr>
              <a:t>安培定则：</a:t>
            </a:r>
            <a:r>
              <a:rPr lang="zh-CN" sz="2400">
                <a:ea typeface="宋体" panose="02010600030101010101" pitchFamily="2" charset="-122"/>
              </a:rPr>
              <a:t>如图所示，用</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手握住螺线管，</a:t>
            </a:r>
          </a:p>
          <a:p>
            <a:pPr>
              <a:lnSpc>
                <a:spcPct val="150000"/>
              </a:lnSpc>
            </a:pPr>
            <a:r>
              <a:rPr lang="zh-CN" sz="2400">
                <a:ea typeface="宋体" panose="02010600030101010101" pitchFamily="2" charset="-122"/>
              </a:rPr>
              <a:t>让四指指向螺线管中</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的方向，拇指所</a:t>
            </a:r>
          </a:p>
          <a:p>
            <a:pPr>
              <a:lnSpc>
                <a:spcPct val="150000"/>
              </a:lnSpc>
            </a:pPr>
            <a:r>
              <a:rPr lang="zh-CN" sz="2400">
                <a:ea typeface="宋体" panose="02010600030101010101" pitchFamily="2" charset="-122"/>
              </a:rPr>
              <a:t>指的方向就是通电螺线管的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极．</a:t>
            </a:r>
            <a:r>
              <a:rPr lang="en-US" sz="2400">
                <a:latin typeface="Times New Roman" panose="02020603050405020304" pitchFamily="18" charset="0"/>
                <a:cs typeface="仿宋_GB2312" charset="0"/>
              </a:rPr>
              <a:t>(2016.14A)</a:t>
            </a:r>
            <a:endParaRPr lang="zh-CN" altLang="en-US" sz="2400"/>
          </a:p>
        </p:txBody>
      </p:sp>
      <p:pic>
        <p:nvPicPr>
          <p:cNvPr id="2" name="图片 -2147481711"/>
          <p:cNvPicPr>
            <a:picLocks noChangeAspect="1"/>
          </p:cNvPicPr>
          <p:nvPr/>
        </p:nvPicPr>
        <p:blipFill>
          <a:blip r:embed="rId4"/>
          <a:stretch>
            <a:fillRect/>
          </a:stretch>
        </p:blipFill>
        <p:spPr>
          <a:xfrm>
            <a:off x="8340090" y="3219450"/>
            <a:ext cx="2880360" cy="2038985"/>
          </a:xfrm>
          <a:prstGeom prst="rect">
            <a:avLst/>
          </a:prstGeom>
          <a:noFill/>
          <a:ln w="9525">
            <a:noFill/>
          </a:ln>
        </p:spPr>
      </p:pic>
      <p:sp>
        <p:nvSpPr>
          <p:cNvPr id="8" name="矩形 7"/>
          <p:cNvSpPr/>
          <p:nvPr/>
        </p:nvSpPr>
        <p:spPr>
          <a:xfrm>
            <a:off x="6485393" y="186663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条形</a:t>
            </a:r>
          </a:p>
        </p:txBody>
      </p:sp>
      <p:sp>
        <p:nvSpPr>
          <p:cNvPr id="4" name="矩形 3"/>
          <p:cNvSpPr/>
          <p:nvPr/>
        </p:nvSpPr>
        <p:spPr>
          <a:xfrm>
            <a:off x="7920493" y="236891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电流</a:t>
            </a:r>
          </a:p>
        </p:txBody>
      </p:sp>
      <p:sp>
        <p:nvSpPr>
          <p:cNvPr id="5" name="矩形 4"/>
          <p:cNvSpPr/>
          <p:nvPr/>
        </p:nvSpPr>
        <p:spPr>
          <a:xfrm>
            <a:off x="3830458" y="2942957"/>
            <a:ext cx="14020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安培定则</a:t>
            </a:r>
          </a:p>
        </p:txBody>
      </p:sp>
      <p:sp>
        <p:nvSpPr>
          <p:cNvPr id="6" name="矩形 5"/>
          <p:cNvSpPr/>
          <p:nvPr/>
        </p:nvSpPr>
        <p:spPr>
          <a:xfrm>
            <a:off x="4835028" y="3516997"/>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右</a:t>
            </a:r>
          </a:p>
        </p:txBody>
      </p:sp>
      <p:sp>
        <p:nvSpPr>
          <p:cNvPr id="7" name="矩形 6"/>
          <p:cNvSpPr/>
          <p:nvPr/>
        </p:nvSpPr>
        <p:spPr>
          <a:xfrm>
            <a:off x="4117478" y="401928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电流</a:t>
            </a:r>
          </a:p>
        </p:txBody>
      </p:sp>
      <p:sp>
        <p:nvSpPr>
          <p:cNvPr id="9" name="矩形 8"/>
          <p:cNvSpPr/>
          <p:nvPr/>
        </p:nvSpPr>
        <p:spPr>
          <a:xfrm>
            <a:off x="4691518" y="4593322"/>
            <a:ext cx="911225"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北(N)</a:t>
            </a:r>
          </a:p>
        </p:txBody>
      </p:sp>
      <p:sp>
        <p:nvSpPr>
          <p:cNvPr id="43" name="流程图: 终止 42">
            <a:hlinkClick r:id="rId5" action="ppaction://hlinksldjump"/>
          </p:cNvPr>
          <p:cNvSpPr/>
          <p:nvPr/>
        </p:nvSpPr>
        <p:spPr>
          <a:xfrm>
            <a:off x="8712835" y="548195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5" grpId="0"/>
      <p:bldP spid="6" grpId="0"/>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359535" y="1542415"/>
            <a:ext cx="9128760" cy="521970"/>
            <a:chOff x="894" y="3246"/>
            <a:chExt cx="14376" cy="822"/>
          </a:xfrm>
        </p:grpSpPr>
        <p:sp>
          <p:nvSpPr>
            <p:cNvPr id="20481" name="文本框 4"/>
            <p:cNvSpPr txBox="1"/>
            <p:nvPr/>
          </p:nvSpPr>
          <p:spPr>
            <a:xfrm>
              <a:off x="3894" y="3246"/>
              <a:ext cx="11376" cy="822"/>
            </a:xfrm>
            <a:prstGeom prst="rect">
              <a:avLst/>
            </a:prstGeom>
            <a:noFill/>
            <a:ln w="9525">
              <a:noFill/>
            </a:ln>
          </p:spPr>
          <p:txBody>
            <a:bodyPr wrap="square" anchor="t">
              <a:spAutoFit/>
            </a:bodyPr>
            <a:lstStyle/>
            <a:p>
              <a:r>
                <a:rPr sz="2800" dirty="0">
                  <a:latin typeface="黑体" panose="02010609060101010101" pitchFamily="49" charset="-122"/>
                  <a:ea typeface="黑体" panose="02010609060101010101" pitchFamily="49" charset="-122"/>
                  <a:cs typeface="Times New Roman" panose="02020603050405020304" pitchFamily="18" charset="0"/>
                </a:rPr>
                <a:t>电磁铁　电磁继电器</a:t>
              </a:r>
              <a:r>
                <a:rPr sz="2400" dirty="0">
                  <a:latin typeface="Times New Roman" panose="02020603050405020304" pitchFamily="18" charset="0"/>
                  <a:cs typeface="Times New Roman" panose="02020603050405020304" pitchFamily="18" charset="0"/>
                </a:rPr>
                <a:t>(2019.14A，2016.　14BCD)</a:t>
              </a: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4"/>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lstStyle/>
              <a:p>
                <a:r>
                  <a:rPr lang="zh-CN" altLang="en-US" sz="2800" b="1" dirty="0">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p>
            </p:txBody>
          </p:sp>
        </p:grpSp>
      </p:grpSp>
      <p:sp>
        <p:nvSpPr>
          <p:cNvPr id="10" name="文本框 9"/>
          <p:cNvSpPr txBox="1"/>
          <p:nvPr/>
        </p:nvSpPr>
        <p:spPr>
          <a:xfrm>
            <a:off x="1257300" y="2317115"/>
            <a:ext cx="9942830" cy="286131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rPr>
              <a:t>1. </a:t>
            </a:r>
            <a:r>
              <a:rPr lang="zh-CN" sz="2400">
                <a:ea typeface="黑体" panose="02010609060101010101" pitchFamily="49" charset="-122"/>
              </a:rPr>
              <a:t>电磁铁</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构造：</a:t>
            </a:r>
            <a:r>
              <a:rPr lang="zh-CN" sz="2400">
                <a:ea typeface="宋体" panose="02010600030101010101" pitchFamily="2" charset="-122"/>
              </a:rPr>
              <a:t>内部带铁芯的螺线管，当有电流通过时，它会有较强的磁性．</a:t>
            </a:r>
          </a:p>
          <a:p>
            <a:pPr>
              <a:lnSpc>
                <a:spcPct val="150000"/>
              </a:lnSpc>
            </a:pPr>
            <a:r>
              <a:rPr lang="en-US" sz="2400">
                <a:latin typeface="Times New Roman" panose="02020603050405020304" pitchFamily="18" charset="0"/>
                <a:cs typeface="仿宋_GB2312" charset="0"/>
              </a:rPr>
              <a:t>(2016.14D</a:t>
            </a:r>
            <a:r>
              <a:rPr lang="zh-CN" sz="2400">
                <a:cs typeface="仿宋_GB2312" charset="0"/>
              </a:rPr>
              <a:t>涉及</a:t>
            </a:r>
            <a:r>
              <a:rPr lang="en-US" sz="2400">
                <a:latin typeface="Times New Roman" panose="02020603050405020304" pitchFamily="18" charset="0"/>
                <a:cs typeface="仿宋_GB2312" charset="0"/>
              </a:rPr>
              <a:t>)</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特点：</a:t>
            </a:r>
            <a:r>
              <a:rPr lang="zh-CN" sz="2400">
                <a:ea typeface="宋体" panose="02010600030101010101" pitchFamily="2" charset="-122"/>
              </a:rPr>
              <a:t>在有电流通过时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磁性，没有电流时就</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磁性．</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(3)</a:t>
            </a:r>
            <a:r>
              <a:rPr lang="zh-CN" sz="2400">
                <a:ea typeface="黑体" panose="02010609060101010101" pitchFamily="49" charset="-122"/>
              </a:rPr>
              <a:t>原理：</a:t>
            </a:r>
            <a:r>
              <a:rPr lang="zh-CN" sz="2400">
                <a:ea typeface="宋体" panose="02010600030101010101" pitchFamily="2" charset="-122"/>
              </a:rPr>
              <a:t>电流的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效应．</a:t>
            </a:r>
            <a:endParaRPr lang="zh-CN" altLang="en-US" sz="2400"/>
          </a:p>
        </p:txBody>
      </p:sp>
      <p:sp>
        <p:nvSpPr>
          <p:cNvPr id="8" name="矩形 7"/>
          <p:cNvSpPr/>
          <p:nvPr/>
        </p:nvSpPr>
        <p:spPr>
          <a:xfrm>
            <a:off x="5094743" y="4061827"/>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有</a:t>
            </a:r>
          </a:p>
        </p:txBody>
      </p:sp>
      <p:sp>
        <p:nvSpPr>
          <p:cNvPr id="2" name="矩形 1"/>
          <p:cNvSpPr/>
          <p:nvPr/>
        </p:nvSpPr>
        <p:spPr>
          <a:xfrm>
            <a:off x="8969513" y="406182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失去</a:t>
            </a:r>
          </a:p>
        </p:txBody>
      </p:sp>
      <p:sp>
        <p:nvSpPr>
          <p:cNvPr id="3" name="矩形 2"/>
          <p:cNvSpPr/>
          <p:nvPr/>
        </p:nvSpPr>
        <p:spPr>
          <a:xfrm>
            <a:off x="3946663" y="4635867"/>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磁</a:t>
            </a:r>
          </a:p>
        </p:txBody>
      </p:sp>
      <p:sp>
        <p:nvSpPr>
          <p:cNvPr id="43" name="流程图: 终止 42">
            <a:hlinkClick r:id="rId5" action="ppaction://hlinksldjump"/>
          </p:cNvPr>
          <p:cNvSpPr/>
          <p:nvPr/>
        </p:nvSpPr>
        <p:spPr>
          <a:xfrm>
            <a:off x="8771255" y="517842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59790" y="962025"/>
            <a:ext cx="10351770" cy="507746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rPr>
              <a:t>(4) </a:t>
            </a:r>
            <a:r>
              <a:rPr lang="zh-CN" sz="2400">
                <a:ea typeface="黑体" panose="02010609060101010101" pitchFamily="49" charset="-122"/>
              </a:rPr>
              <a:t>电磁铁磁性强弱的影响因素</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电磁铁磁性的强弱跟线圈的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大小有关．</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匝数一定时，通过的电流越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，电</a:t>
            </a:r>
            <a:r>
              <a:rPr lang="zh-CN" sz="2400">
                <a:latin typeface="Times New Roman" panose="02020603050405020304" pitchFamily="18" charset="0"/>
                <a:ea typeface="宋体" panose="02010600030101010101" pitchFamily="2" charset="-122"/>
              </a:rPr>
              <a:t>磁铁的磁性越强．</a:t>
            </a:r>
            <a:r>
              <a:rPr lang="en-US" sz="2400">
                <a:latin typeface="Times New Roman" panose="02020603050405020304" pitchFamily="18" charset="0"/>
                <a:cs typeface="仿宋_GB2312" charset="0"/>
              </a:rPr>
              <a:t>(2016.14BC)</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电流一定时，外形相同的螺线管，线圈的匝数越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，电磁铁的磁性越强．</a:t>
            </a:r>
            <a:endParaRPr lang="en-US" sz="2400">
              <a:latin typeface="Times New Roman" panose="02020603050405020304" pitchFamily="18" charset="0"/>
              <a:ea typeface="黑体" panose="02010609060101010101" pitchFamily="49" charset="-122"/>
            </a:endParaRPr>
          </a:p>
          <a:p>
            <a:pPr>
              <a:lnSpc>
                <a:spcPct val="150000"/>
              </a:lnSpc>
            </a:pPr>
            <a:r>
              <a:rPr lang="en-US" sz="2400">
                <a:latin typeface="Times New Roman" panose="02020603050405020304" pitchFamily="18" charset="0"/>
                <a:ea typeface="黑体" panose="02010609060101010101" pitchFamily="49" charset="-122"/>
              </a:rPr>
              <a:t>(5)</a:t>
            </a:r>
            <a:r>
              <a:rPr lang="zh-CN" sz="2400">
                <a:ea typeface="黑体" panose="02010609060101010101" pitchFamily="49" charset="-122"/>
              </a:rPr>
              <a:t>优点</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磁性的有无可以由</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的通断来控制．</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磁性的强弱可以由电流大小、线圈匝数控制．</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磁极的方向可以由</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的方向来控制．</a:t>
            </a:r>
            <a:endParaRPr lang="zh-CN" altLang="en-US" sz="2400"/>
          </a:p>
        </p:txBody>
      </p:sp>
      <p:sp>
        <p:nvSpPr>
          <p:cNvPr id="8" name="矩形 7"/>
          <p:cNvSpPr/>
          <p:nvPr/>
        </p:nvSpPr>
        <p:spPr>
          <a:xfrm>
            <a:off x="5164593" y="163866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匝数</a:t>
            </a:r>
          </a:p>
        </p:txBody>
      </p:sp>
      <p:sp>
        <p:nvSpPr>
          <p:cNvPr id="2" name="矩形 1"/>
          <p:cNvSpPr/>
          <p:nvPr/>
        </p:nvSpPr>
        <p:spPr>
          <a:xfrm>
            <a:off x="6814958" y="163866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电流</a:t>
            </a:r>
          </a:p>
        </p:txBody>
      </p:sp>
      <p:sp>
        <p:nvSpPr>
          <p:cNvPr id="3" name="矩形 2"/>
          <p:cNvSpPr/>
          <p:nvPr/>
        </p:nvSpPr>
        <p:spPr>
          <a:xfrm>
            <a:off x="5236348" y="2212707"/>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大</a:t>
            </a:r>
          </a:p>
        </p:txBody>
      </p:sp>
      <p:sp>
        <p:nvSpPr>
          <p:cNvPr id="4" name="矩形 3"/>
          <p:cNvSpPr/>
          <p:nvPr/>
        </p:nvSpPr>
        <p:spPr>
          <a:xfrm>
            <a:off x="7891283" y="2714992"/>
            <a:ext cx="4876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多</a:t>
            </a:r>
          </a:p>
        </p:txBody>
      </p:sp>
      <p:sp>
        <p:nvSpPr>
          <p:cNvPr id="5" name="矩形 4"/>
          <p:cNvSpPr/>
          <p:nvPr/>
        </p:nvSpPr>
        <p:spPr>
          <a:xfrm>
            <a:off x="3944758" y="4365357"/>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电路</a:t>
            </a:r>
          </a:p>
        </p:txBody>
      </p:sp>
      <p:sp>
        <p:nvSpPr>
          <p:cNvPr id="6" name="矩形 5"/>
          <p:cNvSpPr/>
          <p:nvPr/>
        </p:nvSpPr>
        <p:spPr>
          <a:xfrm>
            <a:off x="3944758" y="5441682"/>
            <a:ext cx="792480" cy="460375"/>
          </a:xfrm>
          <a:prstGeom prst="rect">
            <a:avLst/>
          </a:prstGeom>
        </p:spPr>
        <p:txBody>
          <a:bodyPr wrap="none">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rPr>
              <a:t>电流</a:t>
            </a:r>
          </a:p>
        </p:txBody>
      </p:sp>
      <p:sp>
        <p:nvSpPr>
          <p:cNvPr id="43" name="流程图: 终止 42">
            <a:hlinkClick r:id="rId4" action="ppaction://hlinksldjump"/>
          </p:cNvPr>
          <p:cNvSpPr/>
          <p:nvPr/>
        </p:nvSpPr>
        <p:spPr>
          <a:xfrm>
            <a:off x="9154795" y="54622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p>
        </p:txBody>
      </p:sp>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0.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d8ce94b6-44a3-4e55-a491-0b45f88f8827}"/>
</p:tagLst>
</file>

<file path=ppt/tags/tag12.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239077c5-8041-4190-924e-a28a7306c248}"/>
</p:tagLst>
</file>

<file path=ppt/tags/tag14.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15.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16.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17.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18.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5.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6.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7.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8.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ags/tag9.xml><?xml version="1.0" encoding="utf-8"?>
<p:tagLst xmlns:a="http://schemas.openxmlformats.org/drawingml/2006/main" xmlns:r="http://schemas.openxmlformats.org/officeDocument/2006/relationships"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3434</Words>
  <Application>Microsoft Office PowerPoint</Application>
  <PresentationFormat>自定义</PresentationFormat>
  <Paragraphs>413</Paragraphs>
  <Slides>41</Slides>
  <Notes>14</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1</cp:revision>
  <dcterms:created xsi:type="dcterms:W3CDTF">2019-11-26T04:16:00Z</dcterms:created>
  <dcterms:modified xsi:type="dcterms:W3CDTF">2020-02-18T03:44:08Z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