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460" r:id="rId2"/>
    <p:sldId id="461" r:id="rId3"/>
    <p:sldId id="459" r:id="rId4"/>
    <p:sldId id="462" r:id="rId5"/>
    <p:sldId id="485" r:id="rId6"/>
    <p:sldId id="499" r:id="rId7"/>
    <p:sldId id="486" r:id="rId8"/>
    <p:sldId id="487" r:id="rId9"/>
    <p:sldId id="488" r:id="rId10"/>
    <p:sldId id="489" r:id="rId11"/>
    <p:sldId id="490" r:id="rId12"/>
    <p:sldId id="491" r:id="rId13"/>
    <p:sldId id="500" r:id="rId14"/>
    <p:sldId id="493" r:id="rId15"/>
    <p:sldId id="494" r:id="rId16"/>
    <p:sldId id="495" r:id="rId17"/>
    <p:sldId id="496" r:id="rId18"/>
    <p:sldId id="497" r:id="rId19"/>
    <p:sldId id="492" r:id="rId20"/>
    <p:sldId id="498" r:id="rId21"/>
  </p:sldIdLst>
  <p:sldSz cx="9144000" cy="5143500" type="screen16x9"/>
  <p:notesSz cx="6858000" cy="9144000"/>
  <p:embeddedFontLst>
    <p:embeddedFont>
      <p:font typeface="楷体_GB2312" charset="-122"/>
      <p:regular r:id="rId23"/>
    </p:embeddedFont>
    <p:embeddedFont>
      <p:font typeface="华文中宋" pitchFamily="2" charset="-122"/>
      <p:regular r:id="rId24"/>
    </p:embeddedFont>
    <p:embeddedFont>
      <p:font typeface="黑体" pitchFamily="49" charset="-122"/>
      <p:regular r:id="rId25"/>
    </p:embeddedFont>
    <p:embeddedFont>
      <p:font typeface="幼圆" pitchFamily="49" charset="-122"/>
      <p:regular r:id="rId26"/>
    </p:embeddedFont>
  </p:embeddedFontLst>
  <p:custDataLst>
    <p:tags r:id="rId27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AB6400-6495-4C9C-9CCA-4C6363372567}" type="datetime1">
              <a:rPr lang="zh-CN" altLang="en-US"/>
              <a:t>2021/2/24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defRPr/>
            </a:pPr>
            <a:r>
              <a:rPr lang="zh-CN" altLang="en-US" b="0" smtClean="0"/>
              <a:t>第二级</a:t>
            </a:r>
          </a:p>
          <a:p>
            <a:pPr>
              <a:defRPr/>
            </a:pPr>
            <a:r>
              <a:rPr lang="zh-CN" altLang="en-US" b="0" smtClean="0"/>
              <a:t>第三级</a:t>
            </a:r>
          </a:p>
          <a:p>
            <a:pPr>
              <a:defRPr/>
            </a:pPr>
            <a:r>
              <a:rPr lang="zh-CN" altLang="en-US" b="0" smtClean="0"/>
              <a:t>第四级</a:t>
            </a:r>
          </a:p>
          <a:p>
            <a:pPr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8BC903-1BF9-4531-A0BB-42FBAB553A54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2293234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DD584E3F-BD39-4230-8706-B98CB67923D4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2021/2/24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9EDF0797-F23C-4514-BCBF-4D46DCA3091B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01775" y="2170113"/>
            <a:ext cx="7151688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测量小灯泡的电功率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(10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384969"/>
            <a:ext cx="7667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zh-CN" sz="270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700">
                <a:latin typeface="黑体" panose="02010609060101010101" pitchFamily="49" charset="-122"/>
                <a:ea typeface="黑体" panose="02010609060101010101" pitchFamily="49" charset="-122"/>
              </a:rPr>
              <a:t>第二十</a:t>
            </a:r>
            <a:r>
              <a:rPr lang="zh-CN" altLang="en-US" sz="2700">
                <a:latin typeface="黑体" panose="02010609060101010101" pitchFamily="49" charset="-122"/>
                <a:ea typeface="黑体" panose="02010609060101010101" pitchFamily="49" charset="-122"/>
              </a:rPr>
              <a:t>五</a:t>
            </a:r>
            <a:r>
              <a:rPr lang="zh-CN" altLang="en-US" sz="2700" smtClean="0">
                <a:latin typeface="黑体" panose="02010609060101010101" pitchFamily="49" charset="-122"/>
                <a:ea typeface="黑体" panose="02010609060101010101" pitchFamily="49" charset="-122"/>
              </a:rPr>
              <a:t>讲 </a:t>
            </a:r>
            <a:r>
              <a:rPr lang="zh-CN" altLang="zh-CN" sz="2700" smtClean="0">
                <a:latin typeface="黑体" panose="02010609060101010101" pitchFamily="49" charset="-122"/>
                <a:ea typeface="黑体" panose="02010609060101010101" pitchFamily="49" charset="-122"/>
              </a:rPr>
              <a:t>测</a:t>
            </a:r>
            <a:r>
              <a:rPr lang="zh-CN" altLang="zh-CN" sz="2700">
                <a:latin typeface="黑体" panose="02010609060101010101" pitchFamily="49" charset="-122"/>
                <a:ea typeface="黑体" panose="02010609060101010101" pitchFamily="49" charset="-122"/>
              </a:rPr>
              <a:t>量小灯泡的电功率</a:t>
            </a:r>
          </a:p>
        </p:txBody>
      </p:sp>
      <p:sp>
        <p:nvSpPr>
          <p:cNvPr id="8197" name="TextBox 1"/>
          <p:cNvSpPr txBox="1">
            <a:spLocks noChangeArrowheads="1"/>
          </p:cNvSpPr>
          <p:nvPr/>
        </p:nvSpPr>
        <p:spPr bwMode="auto">
          <a:xfrm>
            <a:off x="250825" y="2563813"/>
            <a:ext cx="838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【设计和进行实验】</a:t>
            </a:r>
          </a:p>
          <a:p>
            <a:pPr eaLnBrk="1" hangingPunct="1"/>
            <a:r>
              <a:rPr lang="en-US" altLang="zh-CN"/>
              <a:t>1</a:t>
            </a:r>
            <a:r>
              <a:rPr lang="zh-CN" altLang="zh-CN"/>
              <a:t>．实验原理：</a:t>
            </a:r>
            <a:r>
              <a:rPr lang="en-US" altLang="zh-CN"/>
              <a:t>_______</a:t>
            </a:r>
            <a:r>
              <a:rPr lang="zh-CN" altLang="zh-CN"/>
              <a:t>。</a:t>
            </a:r>
          </a:p>
        </p:txBody>
      </p:sp>
      <p:pic>
        <p:nvPicPr>
          <p:cNvPr id="819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3575" y="3340100"/>
            <a:ext cx="21907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2297113"/>
            <a:ext cx="1114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003425" y="3003550"/>
            <a:ext cx="1381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/>
              <a:t>P</a:t>
            </a:r>
            <a:r>
              <a:rPr lang="zh-CN" altLang="zh-CN"/>
              <a:t>＝</a:t>
            </a:r>
            <a:r>
              <a:rPr lang="en-US" altLang="zh-CN" i="1"/>
              <a:t>UI</a:t>
            </a:r>
            <a:r>
              <a:rPr lang="en-US" altLang="zh-CN"/>
              <a:t>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zh-CN"/>
              <a:t>排除故障后，当移动滑片</a:t>
            </a:r>
            <a:r>
              <a:rPr lang="en-US" altLang="zh-CN" i="1"/>
              <a:t>P</a:t>
            </a:r>
            <a:r>
              <a:rPr lang="zh-CN" altLang="zh-CN"/>
              <a:t>到某位置时，电压表示数如图乙所示；若</a:t>
            </a:r>
            <a:endParaRPr lang="zh-CN" altLang="en-US"/>
          </a:p>
          <a:p>
            <a:pPr eaLnBrk="1" hangingPunct="1"/>
            <a:r>
              <a:rPr lang="zh-CN" altLang="zh-CN"/>
              <a:t>要测量小灯泡的额定功率，此时应在此位置基础上将滑片</a:t>
            </a:r>
            <a:r>
              <a:rPr lang="en-US" altLang="zh-CN" i="1"/>
              <a:t>P</a:t>
            </a:r>
            <a:r>
              <a:rPr lang="zh-CN" altLang="zh-CN"/>
              <a:t>向</a:t>
            </a:r>
            <a:r>
              <a:rPr lang="en-US" altLang="zh-CN"/>
              <a:t>____(</a:t>
            </a:r>
            <a:r>
              <a:rPr lang="zh-CN" altLang="zh-CN"/>
              <a:t>选填</a:t>
            </a:r>
            <a:endParaRPr lang="zh-CN" altLang="en-US"/>
          </a:p>
          <a:p>
            <a:pPr eaLnBrk="1" hangingPunct="1"/>
            <a:r>
              <a:rPr lang="en-US" altLang="zh-CN"/>
              <a:t>“</a:t>
            </a:r>
            <a:r>
              <a:rPr lang="zh-CN" altLang="zh-CN"/>
              <a:t>左</a:t>
            </a:r>
            <a:r>
              <a:rPr lang="en-US" altLang="zh-CN"/>
              <a:t>”</a:t>
            </a:r>
            <a:r>
              <a:rPr lang="zh-CN" altLang="zh-CN"/>
              <a:t>或</a:t>
            </a:r>
            <a:r>
              <a:rPr lang="en-US" altLang="zh-CN"/>
              <a:t>“</a:t>
            </a:r>
            <a:r>
              <a:rPr lang="zh-CN" altLang="zh-CN"/>
              <a:t>右</a:t>
            </a:r>
            <a:r>
              <a:rPr lang="en-US" altLang="zh-CN"/>
              <a:t>”)</a:t>
            </a:r>
            <a:r>
              <a:rPr lang="zh-CN" altLang="zh-CN"/>
              <a:t>移动，使电压表的示数为</a:t>
            </a:r>
            <a:r>
              <a:rPr lang="en-US" altLang="zh-CN"/>
              <a:t>_____V</a:t>
            </a:r>
            <a:r>
              <a:rPr lang="zh-CN" altLang="zh-CN"/>
              <a:t>，此时电流表的示数如</a:t>
            </a:r>
            <a:endParaRPr lang="zh-CN" altLang="en-US"/>
          </a:p>
          <a:p>
            <a:pPr eaLnBrk="1" hangingPunct="1"/>
            <a:r>
              <a:rPr lang="zh-CN" altLang="zh-CN"/>
              <a:t>图丙所示，则小灯泡的额定功率是</a:t>
            </a:r>
            <a:r>
              <a:rPr lang="en-US" altLang="zh-CN"/>
              <a:t>____W</a:t>
            </a:r>
            <a:r>
              <a:rPr lang="zh-CN" altLang="zh-CN"/>
              <a:t>。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9363" y="2744788"/>
            <a:ext cx="365760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270750" y="1068388"/>
            <a:ext cx="830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左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151438" y="1512888"/>
            <a:ext cx="1076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2.5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311650" y="1951038"/>
            <a:ext cx="590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46075" y="214313"/>
            <a:ext cx="8389938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zh-CN"/>
              <a:t>．</a:t>
            </a:r>
            <a:r>
              <a:rPr lang="en-US" altLang="zh-CN"/>
              <a:t>(2016·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某市中考实验操作考试时，实验员为同学们</a:t>
            </a:r>
            <a:r>
              <a:rPr lang="en-US" altLang="zh-CN"/>
              <a:t>“</a:t>
            </a:r>
            <a:r>
              <a:rPr lang="zh-CN" altLang="zh-CN"/>
              <a:t>探究小灯泡的额定电功率</a:t>
            </a:r>
            <a:r>
              <a:rPr lang="en-US" altLang="zh-CN"/>
              <a:t>”</a:t>
            </a:r>
            <a:r>
              <a:rPr lang="zh-CN" altLang="zh-CN"/>
              <a:t>准备了以下器材：额定电压为</a:t>
            </a:r>
            <a:r>
              <a:rPr lang="en-US" altLang="zh-CN"/>
              <a:t>2.5 V</a:t>
            </a:r>
            <a:r>
              <a:rPr lang="zh-CN" altLang="zh-CN"/>
              <a:t>的小灯泡</a:t>
            </a:r>
            <a:r>
              <a:rPr lang="en-US" altLang="zh-CN"/>
              <a:t>(</a:t>
            </a:r>
            <a:r>
              <a:rPr lang="zh-CN" altLang="zh-CN"/>
              <a:t>正常发光时电阻约为</a:t>
            </a:r>
            <a:r>
              <a:rPr lang="en-US" altLang="zh-CN"/>
              <a:t>10 Ω)</a:t>
            </a:r>
            <a:r>
              <a:rPr lang="zh-CN" altLang="zh-CN"/>
              <a:t>、规格为</a:t>
            </a:r>
            <a:r>
              <a:rPr lang="en-US" altLang="zh-CN"/>
              <a:t>“10 Ω</a:t>
            </a:r>
            <a:r>
              <a:rPr lang="zh-CN" altLang="zh-CN"/>
              <a:t>　</a:t>
            </a:r>
            <a:r>
              <a:rPr lang="en-US" altLang="zh-CN"/>
              <a:t>1 A”</a:t>
            </a:r>
            <a:r>
              <a:rPr lang="zh-CN" altLang="zh-CN"/>
              <a:t>的滑动变阻器、新干电池</a:t>
            </a:r>
            <a:r>
              <a:rPr lang="en-US" altLang="zh-CN"/>
              <a:t>4</a:t>
            </a:r>
            <a:r>
              <a:rPr lang="zh-CN" altLang="zh-CN"/>
              <a:t>节、开关、电流表、电压表、导线若干。</a:t>
            </a:r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【设计实验与制订计划】</a:t>
            </a:r>
            <a:r>
              <a:rPr lang="en-US" altLang="zh-CN"/>
              <a:t> </a:t>
            </a:r>
            <a:endParaRPr lang="zh-CN" altLang="zh-CN"/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请你用笔画线代替导线，将如图甲所示的电路连接完整。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9613" y="2967038"/>
            <a:ext cx="47720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如答图所示</a:t>
            </a:r>
          </a:p>
        </p:txBody>
      </p:sp>
      <p:pic>
        <p:nvPicPr>
          <p:cNvPr id="22531" name="Picture 5" descr="C:\Users\YANII\AppData\Local\Temp\ksohtml\wpsF097.t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6838" y="1295400"/>
            <a:ext cx="23368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zh-CN"/>
              <a:t>在闭合开关前，应将滑片</a:t>
            </a:r>
            <a:r>
              <a:rPr lang="en-US" altLang="zh-CN" i="1"/>
              <a:t>P</a:t>
            </a:r>
            <a:r>
              <a:rPr lang="zh-CN" altLang="zh-CN"/>
              <a:t>移到最</a:t>
            </a:r>
            <a:r>
              <a:rPr lang="en-US" altLang="zh-CN"/>
              <a:t>____(</a:t>
            </a:r>
            <a:r>
              <a:rPr lang="zh-CN" altLang="zh-CN"/>
              <a:t>选填</a:t>
            </a:r>
            <a:r>
              <a:rPr lang="en-US" altLang="zh-CN"/>
              <a:t>“</a:t>
            </a:r>
            <a:r>
              <a:rPr lang="zh-CN" altLang="zh-CN"/>
              <a:t>左</a:t>
            </a:r>
            <a:r>
              <a:rPr lang="en-US" altLang="zh-CN"/>
              <a:t>”</a:t>
            </a:r>
            <a:r>
              <a:rPr lang="zh-CN" altLang="zh-CN"/>
              <a:t>或</a:t>
            </a:r>
            <a:r>
              <a:rPr lang="en-US" altLang="zh-CN"/>
              <a:t>“</a:t>
            </a:r>
            <a:r>
              <a:rPr lang="zh-CN" altLang="zh-CN"/>
              <a:t>右</a:t>
            </a:r>
            <a:r>
              <a:rPr lang="en-US" altLang="zh-CN"/>
              <a:t>”)</a:t>
            </a:r>
            <a:r>
              <a:rPr lang="zh-CN" altLang="zh-CN"/>
              <a:t>端。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在虚线框丙内画出对应的电路图。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5625" y="1743075"/>
            <a:ext cx="26098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98850" y="1951038"/>
            <a:ext cx="18764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572000" y="593725"/>
            <a:ext cx="4429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右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68045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zh-CN"/>
              <a:t>经检查，电路连接无误，各元件完好，闭合开关后，无论怎样移动滑</a:t>
            </a:r>
            <a:endParaRPr lang="en-US" altLang="zh-CN"/>
          </a:p>
          <a:p>
            <a:pPr eaLnBrk="1" hangingPunct="1"/>
            <a:r>
              <a:rPr lang="zh-CN" altLang="zh-CN"/>
              <a:t>片</a:t>
            </a:r>
            <a:r>
              <a:rPr lang="en-US" altLang="zh-CN" i="1"/>
              <a:t>P</a:t>
            </a:r>
            <a:r>
              <a:rPr lang="zh-CN" altLang="zh-CN"/>
              <a:t>，电压表的示数都调不到</a:t>
            </a:r>
            <a:r>
              <a:rPr lang="en-US" altLang="zh-CN"/>
              <a:t>2.5 V</a:t>
            </a:r>
            <a:r>
              <a:rPr lang="zh-CN" altLang="zh-CN"/>
              <a:t>，存在这种问题的原因是</a:t>
            </a:r>
            <a:r>
              <a:rPr lang="en-US" altLang="zh-CN"/>
              <a:t>___________</a:t>
            </a:r>
          </a:p>
          <a:p>
            <a:pPr eaLnBrk="1" hangingPunct="1"/>
            <a:r>
              <a:rPr lang="en-US" altLang="zh-CN"/>
              <a:t>___________________________________</a:t>
            </a:r>
            <a:r>
              <a:rPr lang="zh-CN" altLang="zh-CN"/>
              <a:t>，让小灯泡正常发光最简便的方</a:t>
            </a:r>
            <a:endParaRPr lang="en-US" altLang="zh-CN"/>
          </a:p>
          <a:p>
            <a:pPr eaLnBrk="1" hangingPunct="1"/>
            <a:r>
              <a:rPr lang="zh-CN" altLang="zh-CN"/>
              <a:t>法是</a:t>
            </a:r>
            <a:r>
              <a:rPr lang="en-US" altLang="zh-CN"/>
              <a:t>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(5)</a:t>
            </a:r>
            <a:r>
              <a:rPr lang="zh-CN" altLang="zh-CN"/>
              <a:t>解决上述问题后，移动滑片</a:t>
            </a:r>
            <a:r>
              <a:rPr lang="en-US" altLang="zh-CN" i="1"/>
              <a:t>P</a:t>
            </a:r>
            <a:r>
              <a:rPr lang="zh-CN" altLang="zh-CN"/>
              <a:t>使电压表的示数为</a:t>
            </a:r>
            <a:r>
              <a:rPr lang="en-US" altLang="zh-CN"/>
              <a:t>2.5 V</a:t>
            </a:r>
            <a:r>
              <a:rPr lang="zh-CN" altLang="zh-CN"/>
              <a:t>时，小灯泡正常</a:t>
            </a:r>
            <a:endParaRPr lang="en-US" altLang="zh-CN"/>
          </a:p>
          <a:p>
            <a:pPr eaLnBrk="1" hangingPunct="1"/>
            <a:r>
              <a:rPr lang="zh-CN" altLang="zh-CN"/>
              <a:t>发光，此时电流表示数如图乙所示，则小灯泡的额定功率是</a:t>
            </a:r>
            <a:r>
              <a:rPr lang="en-US" altLang="zh-CN"/>
              <a:t>_____W</a:t>
            </a:r>
            <a:r>
              <a:rPr lang="zh-CN" altLang="zh-CN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077075" y="1031875"/>
            <a:ext cx="17430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电源电压太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46088" y="1506538"/>
            <a:ext cx="47037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高了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或滑动变阻器的最大阻值太小了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)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7137400" y="2894013"/>
            <a:ext cx="679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0.5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920750" y="1958975"/>
            <a:ext cx="28098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减少干电池的节数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zh-CN"/>
              <a:t>．</a:t>
            </a:r>
            <a:r>
              <a:rPr lang="en-US" altLang="zh-CN"/>
              <a:t>(2019·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实验：测量小灯泡的电功率实验中选择的小灯泡的额定电压为</a:t>
            </a:r>
            <a:r>
              <a:rPr lang="en-US" altLang="zh-CN"/>
              <a:t>2.5 V</a:t>
            </a:r>
            <a:r>
              <a:rPr lang="zh-CN" altLang="zh-CN"/>
              <a:t>。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263" y="1924050"/>
            <a:ext cx="3203575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23850" y="271463"/>
            <a:ext cx="8389938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【实验步骤】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请你用笔画线代替导线，把图甲中的电路连接完整</a:t>
            </a:r>
            <a:r>
              <a:rPr lang="en-US" altLang="zh-CN"/>
              <a:t>(</a:t>
            </a:r>
            <a:r>
              <a:rPr lang="zh-CN" altLang="zh-CN"/>
              <a:t>导线不准交叉</a:t>
            </a:r>
            <a:r>
              <a:rPr lang="en-US" altLang="zh-CN"/>
              <a:t>)</a:t>
            </a:r>
            <a:r>
              <a:rPr lang="zh-CN" altLang="zh-CN"/>
              <a:t>，并要求滑动变阻器的滑片向左移动时，小灯泡会变亮；</a:t>
            </a:r>
            <a:endParaRPr lang="en-US" altLang="zh-CN"/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如答图所示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zh-CN" altLang="zh-CN"/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正确连接电路后，闭合开关，电流表指针不动，但用手按住开关，发现电流表指针摆动，出现这种现象的原因是</a:t>
            </a:r>
            <a:r>
              <a:rPr lang="en-US" altLang="zh-CN"/>
              <a:t>______________</a:t>
            </a:r>
            <a:r>
              <a:rPr lang="zh-CN" altLang="zh-CN"/>
              <a:t>；</a:t>
            </a:r>
            <a:endParaRPr lang="en-US" altLang="zh-CN"/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373688" y="3886200"/>
            <a:ext cx="1863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开关接触不良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21508" name="Picture 4" descr="C:\Users\YANII\AppData\Local\Temp\ksohtml\wps8F9A.t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4363" y="2133600"/>
            <a:ext cx="21113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346075" y="417513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zh-CN"/>
              <a:t>查明原因，排除故障，正确操作，得到下表所示数据，请将表中内容补充完整：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由表中数据可知，该灯泡的额定电功率为</a:t>
            </a:r>
            <a:r>
              <a:rPr lang="en-US" altLang="zh-CN"/>
              <a:t>_____W</a:t>
            </a:r>
            <a:r>
              <a:rPr lang="zh-CN" altLang="zh-CN"/>
              <a:t>；</a:t>
            </a:r>
          </a:p>
        </p:txBody>
      </p:sp>
      <p:graphicFrame>
        <p:nvGraphicFramePr>
          <p:cNvPr id="27699" name="Group 51"/>
          <p:cNvGraphicFramePr>
            <a:graphicFrameLocks noGrp="1"/>
          </p:cNvGraphicFramePr>
          <p:nvPr/>
        </p:nvGraphicFramePr>
        <p:xfrm>
          <a:off x="920750" y="1458913"/>
          <a:ext cx="7302500" cy="240665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168400"/>
                <a:gridCol w="1497013"/>
                <a:gridCol w="2008187"/>
              </a:tblGrid>
              <a:tr h="654050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实验序号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电压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/V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电流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电功率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/W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灯泡亮度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0.28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0.56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发光暗淡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0.32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0.80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_________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0.36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1.08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发光强烈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543675" y="2679700"/>
            <a:ext cx="1628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正常发光 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092700" y="4030663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0.8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346075" y="314325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zh-CN"/>
              <a:t>利用上述电路，用定值电阻替换小灯泡，测量该定值电阻的阻值，请在虚线方框中设计一个记录数据的表格。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0750" y="1247775"/>
            <a:ext cx="7083425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722" name="Group 50"/>
          <p:cNvGraphicFramePr>
            <a:graphicFrameLocks noGrp="1"/>
          </p:cNvGraphicFramePr>
          <p:nvPr/>
        </p:nvGraphicFramePr>
        <p:xfrm>
          <a:off x="1285875" y="1628775"/>
          <a:ext cx="6426200" cy="2653643"/>
        </p:xfrm>
        <a:graphic>
          <a:graphicData uri="http://schemas.openxmlformats.org/drawingml/2006/table">
            <a:tbl>
              <a:tblPr/>
              <a:tblGrid>
                <a:gridCol w="1387475"/>
                <a:gridCol w="1204913"/>
                <a:gridCol w="1350962"/>
                <a:gridCol w="1168400"/>
                <a:gridCol w="1314450"/>
              </a:tblGrid>
              <a:tr h="1004888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实验序号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电压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/V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电流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/A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电阻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el-G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Ω</a:t>
                      </a:r>
                      <a:endParaRPr kumimoji="0" lang="el-GR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电阻的平均值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Courier New" panose="02070309020205020404" pitchFamily="49" charset="0"/>
                        </a:rPr>
                        <a:t>/</a:t>
                      </a:r>
                      <a:r>
                        <a:rPr kumimoji="0" lang="el-G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Courier New" panose="02070309020205020404" pitchFamily="49" charset="0"/>
                        </a:rPr>
                        <a:t>Ω</a:t>
                      </a: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Courier New" panose="02070309020205020404" pitchFamily="49" charset="0"/>
                      </a:endParaRPr>
                    </a:p>
                  </a:txBody>
                  <a:tcPr marL="68579" marR="68579"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</a:p>
        </p:txBody>
      </p:sp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395288" y="1131888"/>
            <a:ext cx="8389937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【交流与反思】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实验中电压表损坏，用一个已知阻值的定值电阻</a:t>
            </a:r>
            <a:r>
              <a:rPr lang="en-US" altLang="zh-CN" i="1"/>
              <a:t>R</a:t>
            </a:r>
            <a:r>
              <a:rPr lang="en-US" altLang="zh-CN" baseline="-25000"/>
              <a:t>0</a:t>
            </a:r>
            <a:r>
              <a:rPr lang="zh-CN" altLang="zh-CN"/>
              <a:t>利用如图乙所示的电路也能测出小灯泡的额定功率，请完成下列实验步骤：</a:t>
            </a:r>
          </a:p>
        </p:txBody>
      </p:sp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5625" y="2716213"/>
            <a:ext cx="229552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23850" y="592138"/>
            <a:ext cx="8389938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zh-CN"/>
              <a:t>．实验器材及作用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电表的使用和读数。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电表异常偏转的原因：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反向偏转，说明</a:t>
            </a:r>
            <a:r>
              <a:rPr lang="en-US" altLang="zh-CN"/>
              <a:t>_________________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正向偏转幅度过小，说明</a:t>
            </a:r>
            <a:r>
              <a:rPr lang="en-US" altLang="zh-CN"/>
              <a:t>_____________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③</a:t>
            </a:r>
            <a:r>
              <a:rPr lang="zh-CN" altLang="zh-CN"/>
              <a:t>正向偏转幅度过大，到达右边没有刻度处，说明</a:t>
            </a:r>
            <a:r>
              <a:rPr lang="en-US" altLang="zh-CN"/>
              <a:t>______________</a:t>
            </a:r>
            <a:r>
              <a:rPr lang="zh-CN" altLang="zh-CN"/>
              <a:t>。</a:t>
            </a:r>
          </a:p>
        </p:txBody>
      </p:sp>
      <p:sp>
        <p:nvSpPr>
          <p:cNvPr id="12291" name="矩形 2"/>
          <p:cNvSpPr>
            <a:spLocks noChangeArrowheads="1"/>
          </p:cNvSpPr>
          <p:nvPr/>
        </p:nvSpPr>
        <p:spPr bwMode="auto">
          <a:xfrm>
            <a:off x="2447925" y="1951038"/>
            <a:ext cx="2730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正负接线柱接反了 </a:t>
            </a:r>
            <a:endParaRPr lang="zh-CN" altLang="en-US"/>
          </a:p>
        </p:txBody>
      </p:sp>
      <p:sp>
        <p:nvSpPr>
          <p:cNvPr id="12292" name="矩形 3"/>
          <p:cNvSpPr>
            <a:spLocks noChangeArrowheads="1"/>
          </p:cNvSpPr>
          <p:nvPr/>
        </p:nvSpPr>
        <p:spPr bwMode="auto">
          <a:xfrm>
            <a:off x="3527425" y="2392363"/>
            <a:ext cx="2117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量程选择过大 </a:t>
            </a:r>
            <a:endParaRPr lang="zh-CN" altLang="en-US"/>
          </a:p>
        </p:txBody>
      </p:sp>
      <p:sp>
        <p:nvSpPr>
          <p:cNvPr id="12293" name="矩形 4"/>
          <p:cNvSpPr>
            <a:spLocks noChangeArrowheads="1"/>
          </p:cNvSpPr>
          <p:nvPr/>
        </p:nvSpPr>
        <p:spPr bwMode="auto">
          <a:xfrm>
            <a:off x="6105525" y="2827338"/>
            <a:ext cx="21383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量程选择过小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①</a:t>
            </a:r>
            <a:r>
              <a:rPr lang="zh-CN" altLang="zh-CN"/>
              <a:t>闭合开关</a:t>
            </a:r>
            <a:r>
              <a:rPr lang="en-US" altLang="zh-CN"/>
              <a:t>S</a:t>
            </a:r>
            <a:r>
              <a:rPr lang="zh-CN" altLang="zh-CN"/>
              <a:t>、</a:t>
            </a:r>
            <a:r>
              <a:rPr lang="en-US" altLang="zh-CN"/>
              <a:t>S</a:t>
            </a:r>
            <a:r>
              <a:rPr lang="en-US" altLang="zh-CN" baseline="-25000"/>
              <a:t>1</a:t>
            </a:r>
            <a:r>
              <a:rPr lang="zh-CN" altLang="zh-CN"/>
              <a:t>，断开开关</a:t>
            </a:r>
            <a:r>
              <a:rPr lang="en-US" altLang="zh-CN"/>
              <a:t>S</a:t>
            </a:r>
            <a:r>
              <a:rPr lang="en-US" altLang="zh-CN" baseline="-25000"/>
              <a:t>2</a:t>
            </a:r>
            <a:r>
              <a:rPr lang="zh-CN" altLang="zh-CN"/>
              <a:t>，移动滑动变阻器的滑片，使电流表的示数为</a:t>
            </a:r>
            <a:r>
              <a:rPr lang="en-US" altLang="zh-CN"/>
              <a:t>______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② __________________________</a:t>
            </a:r>
            <a:r>
              <a:rPr lang="zh-CN" altLang="zh-CN"/>
              <a:t>，保持滑片位置不变，读出电流表示数为</a:t>
            </a:r>
            <a:r>
              <a:rPr lang="en-US" altLang="zh-CN" i="1"/>
              <a:t>I</a:t>
            </a:r>
            <a:r>
              <a:rPr lang="zh-CN" altLang="zh-CN"/>
              <a:t>；</a:t>
            </a:r>
          </a:p>
          <a:p>
            <a:pPr eaLnBrk="1" hangingPunct="1"/>
            <a:r>
              <a:rPr lang="en-US" altLang="zh-CN"/>
              <a:t>③</a:t>
            </a:r>
            <a:r>
              <a:rPr lang="zh-CN" altLang="zh-CN"/>
              <a:t>小灯泡额定功率的表达式</a:t>
            </a:r>
            <a:r>
              <a:rPr lang="en-US" altLang="zh-CN" i="1"/>
              <a:t>P</a:t>
            </a:r>
            <a:r>
              <a:rPr lang="zh-CN" altLang="zh-CN" baseline="-25000"/>
              <a:t>额</a:t>
            </a:r>
            <a:r>
              <a:rPr lang="zh-CN" altLang="zh-CN"/>
              <a:t>＝</a:t>
            </a:r>
            <a:r>
              <a:rPr lang="en-US" altLang="zh-CN"/>
              <a:t>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测量结束后，应先断开开关，拆除</a:t>
            </a:r>
            <a:r>
              <a:rPr lang="en-US" altLang="zh-CN"/>
              <a:t>______</a:t>
            </a:r>
            <a:r>
              <a:rPr lang="zh-CN" altLang="zh-CN"/>
              <a:t>两端的导线，再拆除其他导线，最后整理好器材。整理器材时发现滑动变阻器滑片左边部分比右边部分的电阻丝热，原因是</a:t>
            </a:r>
            <a:r>
              <a:rPr lang="en-US" altLang="zh-CN"/>
              <a:t>______________</a:t>
            </a:r>
            <a:r>
              <a:rPr lang="zh-CN" altLang="zh-CN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847725" y="1476375"/>
            <a:ext cx="372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en-US" altLang="zh-CN" baseline="-25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，断开开关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en-US" altLang="zh-CN" baseline="-25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718050" y="2857500"/>
            <a:ext cx="7000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电源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038475" y="3806825"/>
            <a:ext cx="1863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电流的热效应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103313" y="1023938"/>
          <a:ext cx="4746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419100" imgH="431800" progId="Equation.DSMT4">
                  <p:embed/>
                </p:oleObj>
              </mc:Choice>
              <mc:Fallback>
                <p:oleObj name="Equation" r:id="rId3" imgW="4191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03313" y="1023938"/>
                        <a:ext cx="474662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133850" y="2316163"/>
          <a:ext cx="14986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1104900" imgH="431800" progId="Equation.DSMT4">
                  <p:embed/>
                </p:oleObj>
              </mc:Choice>
              <mc:Fallback>
                <p:oleObj name="Equation" r:id="rId5" imgW="11049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33850" y="2316163"/>
                        <a:ext cx="1498600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3" name="New picture"/>
          <p:cNvPicPr/>
          <p:nvPr/>
        </p:nvPicPr>
        <p:blipFill>
          <a:blip r:embed="rId7"/>
          <a:stretch>
            <a:fillRect/>
          </a:stretch>
        </p:blipFill>
        <p:spPr>
          <a:xfrm>
            <a:off x="11277600" y="12230100"/>
            <a:ext cx="368300" cy="2667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450850"/>
            <a:ext cx="8389938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zh-CN"/>
              <a:t>滑动变阻器的作用：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保护电路；</a:t>
            </a:r>
          </a:p>
          <a:p>
            <a:pPr eaLnBrk="1" hangingPunct="1"/>
            <a:r>
              <a:rPr lang="en-US" altLang="zh-CN"/>
              <a:t>②</a:t>
            </a:r>
            <a:r>
              <a:rPr lang="zh-CN" altLang="zh-CN"/>
              <a:t>改变小灯泡两端的电压。</a:t>
            </a:r>
          </a:p>
          <a:p>
            <a:pPr eaLnBrk="1" hangingPunct="1"/>
            <a:r>
              <a:rPr lang="en-US" altLang="zh-CN"/>
              <a:t>(4)</a:t>
            </a:r>
            <a:r>
              <a:rPr lang="zh-CN" altLang="zh-CN"/>
              <a:t>电表量程及滑动变阻器规格的选取：</a:t>
            </a:r>
          </a:p>
          <a:p>
            <a:pPr eaLnBrk="1" hangingPunct="1"/>
            <a:r>
              <a:rPr lang="en-US" altLang="zh-CN"/>
              <a:t>①</a:t>
            </a:r>
            <a:r>
              <a:rPr lang="zh-CN" altLang="zh-CN"/>
              <a:t>电压表的量程一般根据题干已知的电源电压、灯泡的额定电压或实物图中电池的节数来判断；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/>
              <a:t>②</a:t>
            </a:r>
            <a:r>
              <a:rPr lang="zh-CN" altLang="zh-CN"/>
              <a:t>电流表的量程由</a:t>
            </a:r>
            <a:r>
              <a:rPr lang="en-US" altLang="zh-CN"/>
              <a:t>______</a:t>
            </a:r>
            <a:r>
              <a:rPr lang="zh-CN" altLang="zh-CN"/>
              <a:t>决定；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/>
              <a:t>③</a:t>
            </a:r>
            <a:r>
              <a:rPr lang="zh-CN" altLang="zh-CN"/>
              <a:t>滑动变阻器的规格利用</a:t>
            </a:r>
            <a:r>
              <a:rPr lang="en-US" altLang="zh-CN"/>
              <a:t>__________</a:t>
            </a:r>
            <a:r>
              <a:rPr lang="zh-CN" altLang="zh-CN"/>
              <a:t>选取。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636838" y="3192463"/>
          <a:ext cx="5381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57200" imgH="457200" progId="Equation.DSMT4">
                  <p:embed/>
                </p:oleObj>
              </mc:Choice>
              <mc:Fallback>
                <p:oleObj name="Equation" r:id="rId3" imgW="4572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36838" y="3192463"/>
                        <a:ext cx="53816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305175" y="3813175"/>
          <a:ext cx="11572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989965" imgH="444500" progId="Equation.DSMT4">
                  <p:embed/>
                </p:oleObj>
              </mc:Choice>
              <mc:Fallback>
                <p:oleObj name="Equation" r:id="rId5" imgW="989965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305175" y="3813175"/>
                        <a:ext cx="115728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46075" y="381000"/>
            <a:ext cx="8389938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zh-CN"/>
              <a:t>．实验操作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电路连接时注意事项：开关断开，滑动变阻器滑片移至阻值最大处。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zh-CN"/>
              <a:t>使小灯泡正常发光的操作：移动滑动变阻器滑片使电压表示数等于小灯泡的额定电压。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zh-CN"/>
              <a:t>实验中多次测量</a:t>
            </a:r>
            <a:r>
              <a:rPr lang="en-US" altLang="zh-CN"/>
              <a:t>(</a:t>
            </a:r>
            <a:r>
              <a:rPr lang="zh-CN" altLang="zh-CN"/>
              <a:t>测量小灯泡在不同电压下的不同电功率，并进行比较</a:t>
            </a:r>
            <a:r>
              <a:rPr lang="en-US" altLang="zh-CN"/>
              <a:t>)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(4)</a:t>
            </a:r>
            <a:r>
              <a:rPr lang="zh-CN" altLang="zh-CN"/>
              <a:t>实验电路图连接。</a:t>
            </a:r>
          </a:p>
          <a:p>
            <a:pPr eaLnBrk="1" hangingPunct="1"/>
            <a:r>
              <a:rPr lang="en-US" altLang="zh-CN"/>
              <a:t>(5)</a:t>
            </a:r>
            <a:r>
              <a:rPr lang="zh-CN" altLang="zh-CN"/>
              <a:t>根据实物图画电路图。</a:t>
            </a:r>
          </a:p>
          <a:p>
            <a:pPr eaLnBrk="1" hangingPunct="1"/>
            <a:r>
              <a:rPr lang="en-US" altLang="zh-CN"/>
              <a:t>(6)</a:t>
            </a:r>
            <a:r>
              <a:rPr lang="zh-CN" altLang="zh-CN"/>
              <a:t>电路图中元件的补充。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7338" y="647700"/>
            <a:ext cx="862965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【实验分析及计算】</a:t>
            </a:r>
          </a:p>
          <a:p>
            <a:pPr eaLnBrk="1" hangingPunct="1"/>
            <a:r>
              <a:rPr lang="en-US" altLang="zh-CN"/>
              <a:t>4</a:t>
            </a:r>
            <a:r>
              <a:rPr lang="zh-CN" altLang="zh-CN"/>
              <a:t>．实际功率与灯泡亮暗的关系：</a:t>
            </a:r>
            <a:r>
              <a:rPr lang="en-US" altLang="zh-CN"/>
              <a:t>________________________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5</a:t>
            </a:r>
            <a:r>
              <a:rPr lang="zh-CN" altLang="zh-CN"/>
              <a:t>．相同额定电压下</a:t>
            </a:r>
            <a:r>
              <a:rPr lang="en-US" altLang="zh-CN"/>
              <a:t>LED</a:t>
            </a:r>
            <a:r>
              <a:rPr lang="zh-CN" altLang="zh-CN"/>
              <a:t>灯比小灯泡亮的原因：</a:t>
            </a:r>
            <a:r>
              <a:rPr lang="en-US" altLang="zh-CN"/>
              <a:t>________________________</a:t>
            </a:r>
          </a:p>
          <a:p>
            <a:pPr eaLnBrk="1" hangingPunct="1"/>
            <a:r>
              <a:rPr lang="en-US" altLang="zh-CN"/>
              <a:t>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6</a:t>
            </a:r>
            <a:r>
              <a:rPr lang="zh-CN" altLang="zh-CN"/>
              <a:t>．温度对灯泡灯丝电阻的影响：温度越高，灯丝电阻越大。</a:t>
            </a:r>
          </a:p>
          <a:p>
            <a:pPr eaLnBrk="1" hangingPunct="1"/>
            <a:r>
              <a:rPr lang="en-US" altLang="zh-CN"/>
              <a:t>7</a:t>
            </a:r>
            <a:r>
              <a:rPr lang="zh-CN" altLang="zh-CN"/>
              <a:t>．表格数据分析。</a:t>
            </a:r>
          </a:p>
          <a:p>
            <a:pPr eaLnBrk="1" hangingPunct="1"/>
            <a:r>
              <a:rPr lang="en-US" altLang="zh-CN"/>
              <a:t>8</a:t>
            </a:r>
            <a:r>
              <a:rPr lang="zh-CN" altLang="zh-CN"/>
              <a:t>．电路故障分析。</a:t>
            </a:r>
          </a:p>
          <a:p>
            <a:pPr eaLnBrk="1" hangingPunct="1"/>
            <a:r>
              <a:rPr lang="en-US" altLang="zh-CN"/>
              <a:t>9</a:t>
            </a:r>
            <a:r>
              <a:rPr lang="zh-CN" altLang="zh-CN"/>
              <a:t>．动态电路分析。</a:t>
            </a:r>
          </a:p>
        </p:txBody>
      </p:sp>
      <p:sp>
        <p:nvSpPr>
          <p:cNvPr id="15363" name="矩形 2"/>
          <p:cNvSpPr>
            <a:spLocks noChangeArrowheads="1"/>
          </p:cNvSpPr>
          <p:nvPr/>
        </p:nvSpPr>
        <p:spPr bwMode="auto">
          <a:xfrm>
            <a:off x="4060825" y="1038225"/>
            <a:ext cx="34559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实际功率越大，灯泡越亮 </a:t>
            </a:r>
            <a:endParaRPr lang="zh-CN" altLang="en-US"/>
          </a:p>
        </p:txBody>
      </p:sp>
      <p:sp>
        <p:nvSpPr>
          <p:cNvPr id="15364" name="矩形 3"/>
          <p:cNvSpPr>
            <a:spLocks noChangeArrowheads="1"/>
          </p:cNvSpPr>
          <p:nvPr/>
        </p:nvSpPr>
        <p:spPr bwMode="auto">
          <a:xfrm>
            <a:off x="5507038" y="1512888"/>
            <a:ext cx="34575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LED</a:t>
            </a:r>
            <a:r>
              <a:rPr lang="zh-CN" altLang="zh-CN"/>
              <a:t>灯电能转化为光能的效</a:t>
            </a:r>
            <a:endParaRPr lang="zh-CN" altLang="en-US"/>
          </a:p>
        </p:txBody>
      </p:sp>
      <p:sp>
        <p:nvSpPr>
          <p:cNvPr id="15365" name="矩形 4"/>
          <p:cNvSpPr>
            <a:spLocks noChangeArrowheads="1"/>
          </p:cNvSpPr>
          <p:nvPr/>
        </p:nvSpPr>
        <p:spPr bwMode="auto">
          <a:xfrm>
            <a:off x="336550" y="1951038"/>
            <a:ext cx="2608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率比小灯泡高得多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00038" y="1023938"/>
            <a:ext cx="85439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10</a:t>
            </a:r>
            <a:r>
              <a:rPr lang="zh-CN" altLang="zh-CN"/>
              <a:t>．测量小灯泡的额定功率时，不能用多次测量求电功率平均值的原因：</a:t>
            </a:r>
            <a:endParaRPr lang="en-US" altLang="zh-CN"/>
          </a:p>
          <a:p>
            <a:pPr eaLnBrk="1" hangingPunct="1"/>
            <a:r>
              <a:rPr lang="en-US" altLang="zh-CN"/>
              <a:t>_______________________________________________________</a:t>
            </a:r>
            <a:r>
              <a:rPr lang="zh-CN" altLang="zh-CN"/>
              <a:t>。</a:t>
            </a:r>
          </a:p>
          <a:p>
            <a:pPr eaLnBrk="1" hangingPunct="1"/>
            <a:r>
              <a:rPr lang="en-US" altLang="zh-CN"/>
              <a:t>11</a:t>
            </a:r>
            <a:r>
              <a:rPr lang="zh-CN" altLang="zh-CN"/>
              <a:t>．计算电功率。</a:t>
            </a:r>
          </a:p>
        </p:txBody>
      </p:sp>
      <p:sp>
        <p:nvSpPr>
          <p:cNvPr id="16387" name="矩形 2"/>
          <p:cNvSpPr>
            <a:spLocks noChangeArrowheads="1"/>
          </p:cNvSpPr>
          <p:nvPr/>
        </p:nvSpPr>
        <p:spPr bwMode="auto">
          <a:xfrm>
            <a:off x="336550" y="1425575"/>
            <a:ext cx="75215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电压改变，电功率也改变，所求电功率的平均值不是额定功率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1208088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zh-CN"/>
              <a:t>．</a:t>
            </a:r>
            <a:r>
              <a:rPr lang="en-US" altLang="zh-CN"/>
              <a:t>(2015·</a:t>
            </a:r>
            <a:r>
              <a:rPr lang="zh-CN" altLang="zh-CN"/>
              <a:t>江西</a:t>
            </a:r>
            <a:r>
              <a:rPr lang="en-US" altLang="zh-CN"/>
              <a:t>)</a:t>
            </a:r>
            <a:r>
              <a:rPr lang="zh-CN" altLang="zh-CN"/>
              <a:t>实验：测量小灯泡的电功率。</a:t>
            </a:r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【实验器材】</a:t>
            </a:r>
            <a:r>
              <a:rPr lang="zh-CN" altLang="zh-CN"/>
              <a:t> 额定电压为</a:t>
            </a:r>
            <a:r>
              <a:rPr lang="en-US" altLang="zh-CN"/>
              <a:t>2.5 V</a:t>
            </a:r>
            <a:r>
              <a:rPr lang="zh-CN" altLang="zh-CN"/>
              <a:t>的小灯泡</a:t>
            </a:r>
            <a:r>
              <a:rPr lang="en-US" altLang="zh-CN"/>
              <a:t>(</a:t>
            </a:r>
            <a:r>
              <a:rPr lang="zh-CN" altLang="zh-CN"/>
              <a:t>正常发光时的电阻约为</a:t>
            </a:r>
            <a:r>
              <a:rPr lang="en-US" altLang="zh-CN"/>
              <a:t>6 Ω)</a:t>
            </a:r>
            <a:r>
              <a:rPr lang="zh-CN" altLang="zh-CN"/>
              <a:t>、滑动变阻器</a:t>
            </a:r>
            <a:r>
              <a:rPr lang="en-US" altLang="zh-CN"/>
              <a:t>(“10 Ω</a:t>
            </a:r>
            <a:r>
              <a:rPr lang="zh-CN" altLang="zh-CN"/>
              <a:t>　</a:t>
            </a:r>
            <a:r>
              <a:rPr lang="en-US" altLang="zh-CN"/>
              <a:t>2 A”)</a:t>
            </a:r>
            <a:r>
              <a:rPr lang="zh-CN" altLang="zh-CN"/>
              <a:t>、新干电池两节、开关、导线若干等。</a:t>
            </a:r>
          </a:p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【实验原理】</a:t>
            </a:r>
            <a:r>
              <a:rPr lang="zh-CN" altLang="zh-CN"/>
              <a:t> </a:t>
            </a:r>
            <a:r>
              <a:rPr lang="en-US" altLang="zh-CN"/>
              <a:t>________</a:t>
            </a:r>
            <a:r>
              <a:rPr lang="zh-CN" altLang="zh-CN"/>
              <a:t>。</a:t>
            </a:r>
          </a:p>
        </p:txBody>
      </p:sp>
      <p:pic>
        <p:nvPicPr>
          <p:cNvPr id="1741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819150"/>
            <a:ext cx="62293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149475" y="2528888"/>
            <a:ext cx="1343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6074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</a:rPr>
              <a:t>【实验步骤】</a:t>
            </a:r>
            <a:r>
              <a:rPr lang="en-US" altLang="zh-CN">
                <a:solidFill>
                  <a:srgbClr val="C00000"/>
                </a:solidFill>
              </a:rPr>
              <a:t> </a:t>
            </a:r>
            <a:endParaRPr lang="zh-CN" altLang="zh-CN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(1)</a:t>
            </a:r>
            <a:r>
              <a:rPr lang="zh-CN" altLang="zh-CN"/>
              <a:t>连接电路时，开关要</a:t>
            </a:r>
            <a:r>
              <a:rPr lang="en-US" altLang="zh-CN"/>
              <a:t>______</a:t>
            </a:r>
            <a:r>
              <a:rPr lang="zh-CN" altLang="zh-CN"/>
              <a:t>；如图甲所示的实物图连接中，连接不妥</a:t>
            </a:r>
            <a:endParaRPr lang="en-US" altLang="zh-CN"/>
          </a:p>
          <a:p>
            <a:pPr eaLnBrk="1" hangingPunct="1"/>
            <a:r>
              <a:rPr lang="zh-CN" altLang="zh-CN"/>
              <a:t>之处为</a:t>
            </a:r>
            <a:r>
              <a:rPr lang="en-US" altLang="zh-CN"/>
              <a:t>____________________</a:t>
            </a:r>
            <a:r>
              <a:rPr lang="zh-CN" altLang="zh-CN"/>
              <a:t>；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16238" y="2211388"/>
            <a:ext cx="241935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178175" y="1038225"/>
            <a:ext cx="11064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断开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277938" y="1506538"/>
            <a:ext cx="41671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电流表量程选择错误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zh-CN"/>
              <a:t>闭合开关后，若出现下表所述的现象，请在表中空格处填写可能的原因：</a:t>
            </a:r>
          </a:p>
        </p:txBody>
      </p:sp>
      <p:graphicFrame>
        <p:nvGraphicFramePr>
          <p:cNvPr id="19499" name="Group 43"/>
          <p:cNvGraphicFramePr>
            <a:graphicFrameLocks noGrp="1"/>
          </p:cNvGraphicFramePr>
          <p:nvPr/>
        </p:nvGraphicFramePr>
        <p:xfrm>
          <a:off x="909638" y="1666875"/>
          <a:ext cx="7788275" cy="1647825"/>
        </p:xfrm>
        <a:graphic>
          <a:graphicData uri="http://schemas.openxmlformats.org/drawingml/2006/table">
            <a:tbl>
              <a:tblPr/>
              <a:tblGrid>
                <a:gridCol w="850900"/>
                <a:gridCol w="1679575"/>
                <a:gridCol w="1316037"/>
                <a:gridCol w="1063625"/>
                <a:gridCol w="2878138"/>
              </a:tblGrid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现象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电灯的亮暗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电流表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电压表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可能的原因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有示数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无示数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__________</a:t>
                      </a:r>
                      <a:r>
                        <a:rPr kumimoji="0" lang="zh-CN" alt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无示数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有示数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defTabSz="51435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marL="257175" algn="just" defTabSz="51435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indent="459105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_________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5" marR="68585"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492875" y="2130425"/>
            <a:ext cx="19319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kern="1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/>
              </a:rPr>
              <a:t>电压表断路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616700" y="2635250"/>
            <a:ext cx="17637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kern="1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/>
              </a:rPr>
              <a:t>灯泡断路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1817</Words>
  <Application>Microsoft Office PowerPoint</Application>
  <PresentationFormat>全屏显示(16:9)</PresentationFormat>
  <Paragraphs>154</Paragraphs>
  <Slides>20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宋体</vt:lpstr>
      <vt:lpstr>楷体_GB2312</vt:lpstr>
      <vt:lpstr>华文中宋</vt:lpstr>
      <vt:lpstr>黑体</vt:lpstr>
      <vt:lpstr>Courier New</vt:lpstr>
      <vt:lpstr>幼圆</vt:lpstr>
      <vt:lpstr>Times New Roman</vt:lpstr>
      <vt:lpstr>Wingdings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2020-12-31T10:16:25Z</cp:lastPrinted>
  <dcterms:created xsi:type="dcterms:W3CDTF">2020-12-31T10:16:25Z</dcterms:created>
  <dcterms:modified xsi:type="dcterms:W3CDTF">2021-02-24T12:25:25Z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