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84" r:id="rId7"/>
    <p:sldId id="286" r:id="rId8"/>
    <p:sldId id="287" r:id="rId9"/>
    <p:sldId id="285" r:id="rId10"/>
    <p:sldId id="311" r:id="rId11"/>
    <p:sldId id="259" r:id="rId12"/>
    <p:sldId id="260" r:id="rId13"/>
    <p:sldId id="288" r:id="rId14"/>
    <p:sldId id="279" r:id="rId15"/>
    <p:sldId id="291" r:id="rId16"/>
    <p:sldId id="293" r:id="rId17"/>
    <p:sldId id="292" r:id="rId18"/>
    <p:sldId id="294" r:id="rId19"/>
    <p:sldId id="304" r:id="rId20"/>
    <p:sldId id="305" r:id="rId21"/>
    <p:sldId id="306" r:id="rId22"/>
    <p:sldId id="303" r:id="rId23"/>
    <p:sldId id="307" r:id="rId24"/>
    <p:sldId id="309" r:id="rId25"/>
    <p:sldId id="310" r:id="rId26"/>
    <p:sldId id="296" r:id="rId27"/>
    <p:sldId id="302" r:id="rId28"/>
    <p:sldId id="308" r:id="rId29"/>
    <p:sldId id="258" r:id="rId30"/>
    <p:sldId id="295" r:id="rId31"/>
    <p:sldId id="297" r:id="rId32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344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4377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15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97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924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853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360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ct val="0"/>
              </a:spcBef>
              <a:spcAft>
                <a:spcPct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054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004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304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17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989E6EE-D681-4F28-9F7D-5B2C215BC44A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6B90C44-E5F2-40D6-920D-7E37A0AD45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8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6.emf"/><Relationship Id="rId7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33.w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36.wmf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44.png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C45959-1E5D-4118-990D-D9766F822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5.2</a:t>
            </a:r>
            <a:r>
              <a:rPr lang="zh-CN" altLang="en-US" dirty="0">
                <a:solidFill>
                  <a:srgbClr val="FF0000"/>
                </a:solidFill>
              </a:rPr>
              <a:t>测量电阻</a:t>
            </a:r>
          </a:p>
        </p:txBody>
      </p:sp>
    </p:spTree>
    <p:extLst>
      <p:ext uri="{BB962C8B-B14F-4D97-AF65-F5344CB8AC3E}">
        <p14:creationId xmlns:p14="http://schemas.microsoft.com/office/powerpoint/2010/main" val="22771557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A1F958-B526-46B7-AF06-E37D46B2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44" y="24058"/>
            <a:ext cx="11213432" cy="24338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）按照电路图连接电路；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）调节滑动变阻器使灯泡两端的电压分别为</a:t>
            </a:r>
            <a:r>
              <a:rPr lang="en-US" altLang="zh-CN" sz="3200">
                <a:latin typeface="Times New Roman" pitchFamily="18" charset="0"/>
              </a:rPr>
              <a:t>2V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、</a:t>
            </a:r>
            <a:r>
              <a:rPr lang="en-US" altLang="zh-CN" sz="3200">
                <a:latin typeface="Times New Roman" pitchFamily="18" charset="0"/>
              </a:rPr>
              <a:t>3.0V</a:t>
            </a:r>
            <a:r>
              <a:rPr lang="zh-CN" altLang="en-US" sz="3200">
                <a:latin typeface="Times New Roman" pitchFamily="18" charset="0"/>
              </a:rPr>
              <a:t>，并读出电流值计算灯泡的电阻；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5AADF8-B9D0-49EB-8F61-1529A74C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23" y="4804464"/>
            <a:ext cx="1076237" cy="6985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03D358-5A4A-4D4F-9BD9-E8EACCD5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040" y="2622176"/>
            <a:ext cx="3083317" cy="25260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40989B-9F10-41F6-924D-0BF17BCA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192" y="2417717"/>
            <a:ext cx="1756068" cy="2189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1A2DD99-89B9-4C00-86A4-5BAB6A598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38" y="5879394"/>
            <a:ext cx="1066440" cy="5942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5F5D428-03DC-4CB3-B1BE-D353EC9B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738" y="5699645"/>
            <a:ext cx="1047858" cy="76700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2FE0E90-4F82-4D3A-AE84-9F1A66CA91AD}"/>
              </a:ext>
            </a:extLst>
          </p:cNvPr>
          <p:cNvGrpSpPr/>
          <p:nvPr/>
        </p:nvGrpSpPr>
        <p:grpSpPr>
          <a:xfrm>
            <a:off x="8873853" y="2900098"/>
            <a:ext cx="1400173" cy="1095288"/>
            <a:chOff x="4441031" y="4098068"/>
            <a:chExt cx="1400173" cy="109528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B66C342-F0DB-4A6D-8A98-3FAB12B10938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AA5A92E-4A14-48FE-959F-C178E0687703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4A765E1-B9FC-4C7C-AEEA-52B5C93DB9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8" y="2470319"/>
            <a:ext cx="1597155" cy="209702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E65F72-CB13-40D1-8800-6270147214A4}"/>
              </a:ext>
            </a:extLst>
          </p:cNvPr>
          <p:cNvGrpSpPr/>
          <p:nvPr/>
        </p:nvGrpSpPr>
        <p:grpSpPr>
          <a:xfrm>
            <a:off x="6082121" y="2874369"/>
            <a:ext cx="1354095" cy="1149488"/>
            <a:chOff x="2968038" y="3007966"/>
            <a:chExt cx="1354095" cy="1149488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1E71E15-4E95-469F-A54D-089615CE15E2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A81CF34-C8F7-4B65-8355-B1942F397BF4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B5249F-7E03-4503-8ACA-2CBCEE46C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874" y="5674783"/>
            <a:ext cx="1747694" cy="705093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4FEEC2-A9BF-4266-9231-54E544ED71E5}"/>
              </a:ext>
            </a:extLst>
          </p:cNvPr>
          <p:cNvSpPr/>
          <p:nvPr/>
        </p:nvSpPr>
        <p:spPr>
          <a:xfrm>
            <a:off x="6805469" y="6087387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B785752-C7A3-452A-8C70-9693AEAF0029}"/>
              </a:ext>
            </a:extLst>
          </p:cNvPr>
          <p:cNvGrpSpPr/>
          <p:nvPr/>
        </p:nvGrpSpPr>
        <p:grpSpPr>
          <a:xfrm>
            <a:off x="8918784" y="5581226"/>
            <a:ext cx="2011247" cy="821174"/>
            <a:chOff x="1176" y="1980"/>
            <a:chExt cx="8923" cy="3330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6F08F60-0409-436F-AA0D-03C4199DF2F3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59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F0CF73C-9FB6-43A7-B177-4DE0CEAEE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51650A6-4E57-46F9-8B05-E9F62C0D1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CBC7555-6645-4E7C-B458-FBA16072B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01181E-3B1D-41C9-97D6-2619DB900D30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61FD824-4922-405E-AAF9-AC037D7F2FE1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E6790A6-8563-42F4-8455-9C91BF39F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B5F239F-84E3-4255-85D4-712E5F157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E34906-6A9D-4A9B-8156-2369D961183D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45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3D26A72-34B5-4CC8-915C-990C8266B231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53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62C0283-49A2-4D00-A45E-D0BBD0421CEE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B03B337-0FA4-4454-ABC1-78287359C93C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C6475E0-96C3-4841-936A-E3886497110A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E226A32-D43E-4964-A28B-687C057BA383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118BB78-4FB1-40F0-8E74-7272521C4A6E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4D32057-1312-441F-9D7A-CC06F9A0160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701DF10-6CD1-4B50-9ABE-C189049C428B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5A91FDB-D32D-4698-9C66-F1877076AAD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A439CBD-25F2-4BEA-8A1B-FB3DF2107D46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618D137-F0C6-4A48-AB17-3340F256EF1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E7C835F-5A82-46FA-8EEC-6EAF51FA0FF5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23837B3-DC4E-492C-A29F-C886573195EB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290C7C6-CA8B-4DD6-AC25-E6EDEB67156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ACDA2E5-03D0-4674-83AF-48B583C6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94346BD-A76D-4422-B3F4-49B35EDE6634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1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15D9760-2D03-4489-B5AD-A9E03C61494C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3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F5111CC-BD54-44D7-A053-B79E091FC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FF0922A-76DF-4C91-98C6-C2E24E1B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A11026B-254B-4AA8-83E2-2DB8DB344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9717536-629E-4F1E-8DA1-75A8B17A0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483A7DB-1406-42F6-B86D-AA009046B95B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37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661052E-4384-4F72-8985-E8799C625D6F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39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6AEC9E4-FC25-482D-9702-BA82FB865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0E7018A-5134-462A-BE64-A82460025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4433376-6187-4435-B5EE-927C1B983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4280714-222C-47C8-80F1-FABC0EC06F35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98C739C-AE38-4D13-93E7-26E4F3DEE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1887334-08BD-438C-9550-6489DC467995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2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CEDA9B-8C63-4239-A66B-ED751F326021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33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99DB8B0-D2BE-4F14-98B6-D5C663496577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35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78DB3EC-53A2-4C26-B08F-353D31E49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60C12FA-9025-4187-8522-057CA9147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98E378E-D11E-4D84-849F-8BA59313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A8F959-E91A-4D45-93DF-FEA8B713B39F}"/>
              </a:ext>
            </a:extLst>
          </p:cNvPr>
          <p:cNvGrpSpPr/>
          <p:nvPr/>
        </p:nvGrpSpPr>
        <p:grpSpPr>
          <a:xfrm>
            <a:off x="10242261" y="5550619"/>
            <a:ext cx="280463" cy="399217"/>
            <a:chOff x="4604" y="210"/>
            <a:chExt cx="1140" cy="1620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38DBC48-766C-45E3-A154-84A9E872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4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45BA42F-DDF4-4240-ACE5-9BE0355E274F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65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8C06073-F5E9-4FA7-85CC-EC2A7974B00E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2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E36B053-FA9A-432C-8D68-113C4B7D6086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70060B2-73BA-4AA7-A5A2-411BFEF8842D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4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3170313-E04A-4052-96D4-4F03917A14D5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75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605DBF3-F092-4E59-BD7F-BB8F6973E1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E9EDB0CC-6971-46AC-A411-BD9F58E789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6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41BEF06C-6AAE-4C89-9FD8-960093C3CE64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67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BA26C1B-CA29-4165-827B-CC91409FA54E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69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F5275D1-7278-4C0B-940C-4D14CF6552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86810EC1-AFC3-43A5-91DB-5F7586E8BC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DC39781-AD10-4569-833A-9FE7FCB3A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8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20DF0E7-BC74-4D09-94F6-2E9C2AE20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DCB9B9-698B-4158-8566-46CE48B1E10F}"/>
              </a:ext>
            </a:extLst>
          </p:cNvPr>
          <p:cNvSpPr/>
          <p:nvPr/>
        </p:nvSpPr>
        <p:spPr>
          <a:xfrm>
            <a:off x="8335553" y="5971487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15414B-3849-4E68-8DA9-0CFFE8FC3ED0}"/>
              </a:ext>
            </a:extLst>
          </p:cNvPr>
          <p:cNvSpPr/>
          <p:nvPr/>
        </p:nvSpPr>
        <p:spPr>
          <a:xfrm>
            <a:off x="9598986" y="4047584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CEBB5E9-E8DB-43B4-8FC2-50F7EC92B4BB}"/>
              </a:ext>
            </a:extLst>
          </p:cNvPr>
          <p:cNvSpPr/>
          <p:nvPr/>
        </p:nvSpPr>
        <p:spPr>
          <a:xfrm>
            <a:off x="6850870" y="4019814"/>
            <a:ext cx="2303304" cy="1274111"/>
          </a:xfrm>
          <a:custGeom>
            <a:avLst/>
            <a:gdLst>
              <a:gd name="connsiteX0" fmla="*/ 2303304 w 2303304"/>
              <a:gd name="connsiteY0" fmla="*/ 0 h 1320271"/>
              <a:gd name="connsiteX1" fmla="*/ 1214755 w 2303304"/>
              <a:gd name="connsiteY1" fmla="*/ 1119669 h 1320271"/>
              <a:gd name="connsiteX2" fmla="*/ 0 w 2303304"/>
              <a:gd name="connsiteY2" fmla="*/ 1268695 h 1320271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3304" h="1320271">
                <a:moveTo>
                  <a:pt x="2303304" y="0"/>
                </a:moveTo>
                <a:cubicBezTo>
                  <a:pt x="1984534" y="798407"/>
                  <a:pt x="1603798" y="915622"/>
                  <a:pt x="1214755" y="1119669"/>
                </a:cubicBezTo>
                <a:cubicBezTo>
                  <a:pt x="804281" y="1294106"/>
                  <a:pt x="153458" y="1383789"/>
                  <a:pt x="0" y="12686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294577-A20F-4E0F-A21E-C4E75A912042}"/>
              </a:ext>
            </a:extLst>
          </p:cNvPr>
          <p:cNvSpPr/>
          <p:nvPr/>
        </p:nvSpPr>
        <p:spPr>
          <a:xfrm>
            <a:off x="5172544" y="5194860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D5FCD2-23DE-4F9A-9396-1BAC2EC4C850}"/>
              </a:ext>
            </a:extLst>
          </p:cNvPr>
          <p:cNvSpPr/>
          <p:nvPr/>
        </p:nvSpPr>
        <p:spPr>
          <a:xfrm>
            <a:off x="6077482" y="4024356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4AEAC6-72C5-45D6-9A41-55FFB1F95C2C}"/>
              </a:ext>
            </a:extLst>
          </p:cNvPr>
          <p:cNvSpPr/>
          <p:nvPr/>
        </p:nvSpPr>
        <p:spPr>
          <a:xfrm flipH="1">
            <a:off x="6799338" y="4072610"/>
            <a:ext cx="296574" cy="1164023"/>
          </a:xfrm>
          <a:custGeom>
            <a:avLst/>
            <a:gdLst>
              <a:gd name="connsiteX0" fmla="*/ 7449 w 7449"/>
              <a:gd name="connsiteY0" fmla="*/ 0 h 10000"/>
              <a:gd name="connsiteX1" fmla="*/ 5216 w 7449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49" h="10000">
                <a:moveTo>
                  <a:pt x="7449" y="0"/>
                </a:moveTo>
                <a:cubicBezTo>
                  <a:pt x="4046" y="3178"/>
                  <a:pt x="-6118" y="8169"/>
                  <a:pt x="5216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3" name="表格 8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1DAAFFE-BE04-48FD-B979-A2BC19D01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82057"/>
              </p:ext>
            </p:extLst>
          </p:nvPr>
        </p:nvGraphicFramePr>
        <p:xfrm>
          <a:off x="1941524" y="5312465"/>
          <a:ext cx="2490960" cy="1107817"/>
        </p:xfrm>
        <a:graphic>
          <a:graphicData uri="http://schemas.openxmlformats.org/drawingml/2006/table">
            <a:tbl>
              <a:tblPr/>
              <a:tblGrid>
                <a:gridCol w="128236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92458667"/>
                    </a:ext>
                  </a:extLst>
                </a:gridCol>
                <a:gridCol w="120859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291431951"/>
                    </a:ext>
                  </a:extLst>
                </a:gridCol>
              </a:tblGrid>
              <a:tr h="681097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197583989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2.0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0.28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699888180"/>
                  </a:ext>
                </a:extLst>
              </a:tr>
            </a:tbl>
          </a:graphicData>
        </a:graphic>
      </p:graphicFrame>
      <p:grpSp>
        <p:nvGrpSpPr>
          <p:cNvPr id="84" name="组合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AAA793-1AEE-4C95-B52A-ED971C030B2E}"/>
              </a:ext>
            </a:extLst>
          </p:cNvPr>
          <p:cNvGrpSpPr/>
          <p:nvPr/>
        </p:nvGrpSpPr>
        <p:grpSpPr>
          <a:xfrm>
            <a:off x="6442195" y="4706576"/>
            <a:ext cx="440401" cy="288831"/>
            <a:chOff x="5807584" y="1468578"/>
            <a:chExt cx="570623" cy="507096"/>
          </a:xfrm>
        </p:grpSpPr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CE2CE06-4202-4283-A176-77C57B213F6D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DA6C3FB-92ED-4D6D-9546-FD247CE30C28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B27096-16B9-4F2E-A0D4-533E5D2A2687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A33E0B4-FB32-4D4A-9313-540530A5978E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73B9F3F-49D9-4D68-B26B-804D7796CA45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1FFC00A-F113-4222-90F8-0C9DFF83F802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2B77338-78F9-40A9-BE9D-3B126039AC09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884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8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8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4.07407E-06 L -0.0237 -0.00024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1" animBg="1"/>
      <p:bldP spid="77" grpId="2" animBg="1"/>
      <p:bldP spid="78" grpId="3" animBg="1"/>
      <p:bldP spid="79" grpId="4" animBg="1"/>
      <p:bldP spid="80" grpId="5" animBg="1"/>
      <p:bldP spid="81" grpId="6" animBg="1"/>
      <p:bldP spid="82" grpId="7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49187A-037C-4F3A-85D7-32F67789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00" y="3748961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60BD92-C04B-41FE-A8DF-61C012298820}"/>
              </a:ext>
            </a:extLst>
          </p:cNvPr>
          <p:cNvGrpSpPr/>
          <p:nvPr/>
        </p:nvGrpSpPr>
        <p:grpSpPr>
          <a:xfrm>
            <a:off x="4374168" y="3465289"/>
            <a:ext cx="668866" cy="471985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C86DE2F-CD47-43CB-94A4-0D4D65CA7977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2BFE643-0983-4EEC-AD14-5439AA49B254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830B3C-6A2B-4297-A493-ABFAAD9B74AB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D455459-8463-4A6B-BD33-AD8EA9FBE9BE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77900B6-7C7A-4062-9920-9AC2A0404A01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39717A-90FA-4C64-9742-BFD795DBB6FE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A4A5741-510D-4BF9-AF49-1429E73B05DC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833DAB-3598-4118-873E-BE67B91A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672" y="1334354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9C1C42-234B-421B-802C-E6812CD31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218" y="4796031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F9D7AB-E99D-45DF-8862-043FFA639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18" y="4616282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A143D1-7F99-45C4-9DDE-F077869F8D41}"/>
              </a:ext>
            </a:extLst>
          </p:cNvPr>
          <p:cNvGrpSpPr/>
          <p:nvPr/>
        </p:nvGrpSpPr>
        <p:grpSpPr>
          <a:xfrm>
            <a:off x="6926333" y="1816735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8F1FC2-64F7-48BA-A575-B94CEBC8F52D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EEC47D7-F0C0-4262-8E59-BA0215426810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8BD4B0-83CB-4512-9814-5BAA276F31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8" y="1386956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0EC56D-03EC-4D1B-AD5F-D6DA66131BA3}"/>
              </a:ext>
            </a:extLst>
          </p:cNvPr>
          <p:cNvGrpSpPr/>
          <p:nvPr/>
        </p:nvGrpSpPr>
        <p:grpSpPr>
          <a:xfrm>
            <a:off x="4134601" y="1791006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3925A2-25E0-4A7C-A8A2-380B7E10A54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5A4E7B-D19F-4DCA-B748-AA17CD381203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19A3464-A558-4A9C-B6AB-8D57F681F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4354" y="4591420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C283A3-5A6C-4A2C-AC62-48172990803E}"/>
              </a:ext>
            </a:extLst>
          </p:cNvPr>
          <p:cNvSpPr/>
          <p:nvPr/>
        </p:nvSpPr>
        <p:spPr>
          <a:xfrm>
            <a:off x="4857949" y="5004024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F5E0F7-9779-4C08-BE34-B402EC5B8011}"/>
              </a:ext>
            </a:extLst>
          </p:cNvPr>
          <p:cNvGrpSpPr/>
          <p:nvPr/>
        </p:nvGrpSpPr>
        <p:grpSpPr>
          <a:xfrm>
            <a:off x="6971264" y="4497863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5354EB-7C8C-447F-A49F-E1B9745C56A6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F78A534-C4E6-4EDB-A6BD-E6752AF65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5C68FB9-4FDE-4F6E-8CBC-E329C2383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5A8CBFD-3962-47DE-B2B1-1C1C01890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87305DD-AD49-419D-A9E6-8908F38A75CA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BFC2C5-2643-4CA3-A7F9-7E09C017E4DE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BAB5D15-D86B-4F61-BB62-59EAA597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19019D1-952E-474B-8713-BB2C6D366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AFFB081-79D8-493E-A48E-9A3A30093183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815CE85-95D6-4550-A62D-612E025C0575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536CB93-52DA-4B4A-81F2-3E7424DAC915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455AFBE-6B1D-4F40-835D-2435E8F2CA7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F00D7AA-26F0-4962-8198-7AC5EDAC8B1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9E798D1-4B79-45FA-8CEB-66F773DACAD1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6C63A8-4AB5-41F9-B0DA-1F997BAE1151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1125DCD-6D1B-47EF-BD73-BC620248045D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DF954B1-03C0-4BA5-92E3-6E138FAB0109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689DA14-39D8-4482-85C6-85D90C22A659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FA2D9D4-9974-4283-8A8B-02170974B1C4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3EDF6BA-4F05-4565-8727-BBE192E1B341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10BA5CD-E2D5-45BE-A25A-7C65CE8D8B36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98753AE-C95B-494E-B5B6-319F851065CF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A4142A6-0A23-4BDA-8914-A7CE8161D444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E12109-3F37-455F-A167-9599CFF6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07D9EFE-F008-4DBB-A558-E29E2204E7FA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E77657C-6D2F-47BF-AE69-1A7EDF785C49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ED5118A-ACAD-4E14-81B9-ACC0C016F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623D0C62-805B-48D0-9988-3F081DCE1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D7DF072-5F2B-4A05-9E1F-094A8B972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C456033-B792-416A-BB2D-EF4A8C1B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0B79E1-B245-47B0-A2B6-19DED1F04BDC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A82FBEB-5A32-42B3-A84A-E4C293852413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6B5342B-75DC-4ECD-A06B-38CD167F8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4383FE0-AD64-4969-9F43-77CF10494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CBD76EA-DB72-4AB9-BCC2-6E2FFC657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FA785B-E172-4C11-838C-2713D48A3F2B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8A55B7-91A6-46E5-B83A-5B028F2D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8046136-5B67-4AFB-A68C-4CF780E7E6A2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74B1935-7568-424C-9D37-EAF0B50016EE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DF78AC4-AD9E-412A-8461-E7DD443EA446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F7A330C-C23B-4957-94EA-18BFC45E9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E3CCC89-DCDF-49C9-8A15-1D3272F16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6FBDB19-720C-4496-A5B4-8D8E30EAC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C79617-FCA5-4CDD-BB7E-62B6A571F8AF}"/>
              </a:ext>
            </a:extLst>
          </p:cNvPr>
          <p:cNvGrpSpPr/>
          <p:nvPr/>
        </p:nvGrpSpPr>
        <p:grpSpPr>
          <a:xfrm>
            <a:off x="8113768" y="4467256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F84474-84F7-4155-B2B0-D94F11A9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C56981B-6322-4CEC-AEBA-DB464200ABA3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813E028-D66E-463F-96C7-AC94C379791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05713E6-A1CB-4C1C-AB49-75F1A5D5037B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213B9CB-E0A7-4C5F-92D7-494288731361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5CB2125-7ECE-4B66-8EAB-753A3C7AA7E8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969A278-1BBD-4B44-B1F5-B401A084AB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B0F5DE8-C960-449C-9791-267A52EA0D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D6C13FD-C79F-4E1D-AF7B-2D862C27E31A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79C589F-663E-4942-BB75-3962F684B833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9977F46-5844-4456-8732-04F88BEBA2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9A08632-23DD-4B8B-AD14-EC9CAFA10E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D2FD6EF-46BC-4162-ABF4-03AEA2357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5847A86-AE03-4764-9B8F-0440244CC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2CE1E3-5D3D-4807-A49A-914351CB3AAF}"/>
              </a:ext>
            </a:extLst>
          </p:cNvPr>
          <p:cNvSpPr/>
          <p:nvPr/>
        </p:nvSpPr>
        <p:spPr>
          <a:xfrm>
            <a:off x="6388033" y="4888124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C055BA-4198-428B-B0BB-91AF7DDE94D0}"/>
              </a:ext>
            </a:extLst>
          </p:cNvPr>
          <p:cNvSpPr/>
          <p:nvPr/>
        </p:nvSpPr>
        <p:spPr>
          <a:xfrm>
            <a:off x="7651466" y="2964221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76B4E4-64CF-4203-A778-EB0FCB2058C8}"/>
              </a:ext>
            </a:extLst>
          </p:cNvPr>
          <p:cNvSpPr/>
          <p:nvPr/>
        </p:nvSpPr>
        <p:spPr>
          <a:xfrm>
            <a:off x="4903350" y="2979313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70FA8F-C854-41CE-9129-B44B5009A136}"/>
              </a:ext>
            </a:extLst>
          </p:cNvPr>
          <p:cNvSpPr/>
          <p:nvPr/>
        </p:nvSpPr>
        <p:spPr>
          <a:xfrm>
            <a:off x="3225024" y="4111497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738A6C-9A7F-4E57-8581-1070EE1437A4}"/>
              </a:ext>
            </a:extLst>
          </p:cNvPr>
          <p:cNvSpPr/>
          <p:nvPr/>
        </p:nvSpPr>
        <p:spPr>
          <a:xfrm>
            <a:off x="4129962" y="2940993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B94873-87F2-4C73-978E-3060A2E46E7F}"/>
              </a:ext>
            </a:extLst>
          </p:cNvPr>
          <p:cNvSpPr/>
          <p:nvPr/>
        </p:nvSpPr>
        <p:spPr>
          <a:xfrm flipH="1">
            <a:off x="4839124" y="2989247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2B767BF-785A-455E-80CD-3EDB676F2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63984"/>
              </p:ext>
            </p:extLst>
          </p:nvPr>
        </p:nvGraphicFramePr>
        <p:xfrm>
          <a:off x="4990650" y="5591155"/>
          <a:ext cx="2490960" cy="1107817"/>
        </p:xfrm>
        <a:graphic>
          <a:graphicData uri="http://schemas.openxmlformats.org/drawingml/2006/table">
            <a:tbl>
              <a:tblPr/>
              <a:tblGrid>
                <a:gridCol w="128236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92458667"/>
                    </a:ext>
                  </a:extLst>
                </a:gridCol>
                <a:gridCol w="120859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291431951"/>
                    </a:ext>
                  </a:extLst>
                </a:gridCol>
              </a:tblGrid>
              <a:tr h="681097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197583989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2.5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0.30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69988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765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1.48148E-06 L -0.01653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12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DB0B4F-038E-4C12-8084-84FEDAF3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16" y="3854469"/>
            <a:ext cx="1169022" cy="70621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7C9D8B5-7ED5-49D9-870E-0BE8EA30E4CA}"/>
              </a:ext>
            </a:extLst>
          </p:cNvPr>
          <p:cNvGrpSpPr/>
          <p:nvPr/>
        </p:nvGrpSpPr>
        <p:grpSpPr>
          <a:xfrm>
            <a:off x="4382967" y="3485895"/>
            <a:ext cx="832144" cy="556888"/>
            <a:chOff x="5807584" y="1468578"/>
            <a:chExt cx="570623" cy="507096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9F83F5-B5D5-466E-93E9-45D3261C0A8C}"/>
                </a:ext>
              </a:extLst>
            </p:cNvPr>
            <p:cNvCxnSpPr/>
            <p:nvPr/>
          </p:nvCxnSpPr>
          <p:spPr>
            <a:xfrm flipH="1">
              <a:off x="6092599" y="1468578"/>
              <a:ext cx="0" cy="2424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52912B3-820C-4640-A411-DF3101166616}"/>
                </a:ext>
              </a:extLst>
            </p:cNvPr>
            <p:cNvCxnSpPr/>
            <p:nvPr/>
          </p:nvCxnSpPr>
          <p:spPr>
            <a:xfrm flipV="1">
              <a:off x="6191457" y="1572187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381218-65B4-4B39-8435-AD515BDBAB04}"/>
                </a:ext>
              </a:extLst>
            </p:cNvPr>
            <p:cNvCxnSpPr/>
            <p:nvPr/>
          </p:nvCxnSpPr>
          <p:spPr>
            <a:xfrm flipV="1">
              <a:off x="6232732" y="1756186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EB7447-2A2F-4E26-94BC-40F11311EB97}"/>
                </a:ext>
              </a:extLst>
            </p:cNvPr>
            <p:cNvCxnSpPr/>
            <p:nvPr/>
          </p:nvCxnSpPr>
          <p:spPr>
            <a:xfrm>
              <a:off x="6232732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52DC153-90AA-4E5C-A37E-8720142B6116}"/>
                </a:ext>
              </a:extLst>
            </p:cNvPr>
            <p:cNvCxnSpPr/>
            <p:nvPr/>
          </p:nvCxnSpPr>
          <p:spPr>
            <a:xfrm flipH="1" flipV="1">
              <a:off x="5905722" y="1569569"/>
              <a:ext cx="82550" cy="1839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974E7B-09F8-42B2-AD86-D6FC7A9EF599}"/>
                </a:ext>
              </a:extLst>
            </p:cNvPr>
            <p:cNvCxnSpPr/>
            <p:nvPr/>
          </p:nvCxnSpPr>
          <p:spPr>
            <a:xfrm flipH="1" flipV="1">
              <a:off x="5811440" y="1764890"/>
              <a:ext cx="123825" cy="1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144177E-92F3-402E-9460-4107FEDA6929}"/>
                </a:ext>
              </a:extLst>
            </p:cNvPr>
            <p:cNvCxnSpPr/>
            <p:nvPr/>
          </p:nvCxnSpPr>
          <p:spPr>
            <a:xfrm flipH="1">
              <a:off x="5807584" y="1975674"/>
              <a:ext cx="1454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82786B-3172-4BF9-9CBB-FF6208B5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88" y="1439862"/>
            <a:ext cx="1756068" cy="21893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5572EE1-F63D-4F07-BE06-D5019A938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934" y="4901539"/>
            <a:ext cx="1066440" cy="59428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F1948C-570D-4FCC-BE28-DEBE8DE1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934" y="4721790"/>
            <a:ext cx="1047858" cy="76700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6D1E6B-3482-4A37-8C56-89FEF451979D}"/>
              </a:ext>
            </a:extLst>
          </p:cNvPr>
          <p:cNvGrpSpPr/>
          <p:nvPr/>
        </p:nvGrpSpPr>
        <p:grpSpPr>
          <a:xfrm>
            <a:off x="7023049" y="1922243"/>
            <a:ext cx="1400173" cy="1095288"/>
            <a:chOff x="4441031" y="4098068"/>
            <a:chExt cx="1400173" cy="1095288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0D63FF0-C1C7-4C2C-A4CD-8E4F5CDFFFF2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9D16FB2-DBC9-4906-BA98-748C293679F1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378409-6132-48E3-9C1D-34A842E1C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44" y="1492464"/>
            <a:ext cx="1597155" cy="209702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0EF97C0-5A48-419B-9843-1FA29EF23FCF}"/>
              </a:ext>
            </a:extLst>
          </p:cNvPr>
          <p:cNvGrpSpPr/>
          <p:nvPr/>
        </p:nvGrpSpPr>
        <p:grpSpPr>
          <a:xfrm>
            <a:off x="4231317" y="1896514"/>
            <a:ext cx="1354095" cy="1149488"/>
            <a:chOff x="2968038" y="3007966"/>
            <a:chExt cx="1354095" cy="1149488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7172FCC-8913-4061-AC11-50A7E1FC9E8A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B04D875-A1EE-4C54-8F5E-07D469297CD2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961878-D772-40C7-9088-784587149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070" y="4696928"/>
            <a:ext cx="1747694" cy="705093"/>
          </a:xfrm>
          <a:prstGeom prst="rect">
            <a:avLst/>
          </a:prstGeom>
        </p:spPr>
      </p:pic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78918B-7C9E-4F57-ADF0-7A64FED12A9C}"/>
              </a:ext>
            </a:extLst>
          </p:cNvPr>
          <p:cNvSpPr/>
          <p:nvPr/>
        </p:nvSpPr>
        <p:spPr>
          <a:xfrm>
            <a:off x="4954665" y="5109532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668E356-47A9-4E00-BB77-196ED36C74CC}"/>
              </a:ext>
            </a:extLst>
          </p:cNvPr>
          <p:cNvGrpSpPr/>
          <p:nvPr/>
        </p:nvGrpSpPr>
        <p:grpSpPr>
          <a:xfrm>
            <a:off x="7067980" y="4603371"/>
            <a:ext cx="2011247" cy="821174"/>
            <a:chOff x="1176" y="1980"/>
            <a:chExt cx="8923" cy="3330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9B6AF71-5E6C-46E0-A311-51997E2C4698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3FBAB5-3107-42D3-85D3-11CCBCE07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F62B2EA-A05C-44D1-8F65-91AEF1BE8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68B77DB-D1AE-4F9A-AC75-9E319A2B4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8FCC63-4337-4A97-9B3B-284965AC0F4B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A128714-FD6C-4724-9FE3-3CB38FCE70E6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6465C00-3AA9-41B5-9EC0-70A34D13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A0166F3-9949-46A3-A043-38DF34721A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E1A95E-167D-49C5-9EAA-08D1C3EE70F2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52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01448EB-5492-4D23-A148-712EB8E7A878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60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8705E2E-D393-4F85-B912-4CFD6EA8192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78F128A-074E-49E3-B4AB-71B50A855EEB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3BED513-3C0D-434C-B33C-865614947F73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773D98C-4CB8-4A81-978F-FCD9C575B817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2691A2E-57A2-4FC8-A8B5-7E9F3B13AFA3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811B8BEA-EE84-44B6-9FF3-FDC8705C7B08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9F102A2-5400-4668-A90E-B17DA79313FE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54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42A56F0-8A4B-4A04-B7DF-17A0CC502621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7D4632D-615D-4A00-8EA3-1D3476F36EF8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9200EA3-4DB0-49D4-AA09-D88955C7A45F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C8E12D-3BC9-4518-BAF8-54F66F6FAEC2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899F71A-AE96-46C0-BF36-B6B30E964FE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28A2FD1-C75D-4F87-93E8-76D411A59CD6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E68EAE-5D68-4701-B395-5C0467C1B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E38A76C-6A64-40E0-937E-780D698F00B3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8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BB36C8F-2A4E-42EF-9C7B-3BE1AE37EE3E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50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E2C8D87-38AC-443C-A44C-8F0B25231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C81D9EF2-89BE-4C81-BA0E-B0CDE60DE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9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8382CBB-B6A8-4B8E-88E3-BE343E7E5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E3A8AD-7EAE-4747-8222-F5255D5A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2EA8758-35C2-4CD8-9717-772EE442C734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44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D5CEF28-9F30-4BA5-BDBD-E2896E2DBA1D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46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B3B7C90-36E0-450F-93D8-D9D4B951D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69964B6-86C5-491E-A65F-934A8E9EFF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BFF3CB5A-5058-4972-91A5-E1662D66C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0C9EE7-21E4-4047-9B51-44B6426A8DD8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285421D-270D-4003-92A5-031810B74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E9C0A56-C5A4-4892-B9BC-0CFF35C4506F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9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B4FE354-47A6-4B9E-BF0F-D5BA495BA2D4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40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161C377-F7C5-45CE-84F6-34D8BE079AF7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2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C968BE5-AE9C-49A5-8813-6FAC12A3E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0F1346F-7DDF-4FAA-A847-17362D99E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1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0313F37-327E-40B1-BD53-AC38C4EB9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665C8F-8C1A-4C27-A1AB-DD4F26556FAA}"/>
              </a:ext>
            </a:extLst>
          </p:cNvPr>
          <p:cNvGrpSpPr/>
          <p:nvPr/>
        </p:nvGrpSpPr>
        <p:grpSpPr>
          <a:xfrm>
            <a:off x="8019984" y="4572764"/>
            <a:ext cx="280463" cy="399217"/>
            <a:chOff x="4604" y="210"/>
            <a:chExt cx="1140" cy="1620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DF98F38-CC02-43E2-A149-8571AD4A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1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133687C-75F7-4037-BA41-6DE1D173A70A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72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BF3E51-B09D-4BE9-9F15-4E186903AF43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9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5A76A91-2ACD-4502-8C3B-55922A9C56A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54C0CC1-F613-4F68-96AE-4F4F3C46772B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81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B055707-5563-46A3-ABAB-075C1D7806FF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82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14956D7-A446-4344-8246-4BF793EB67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08F4A83-DCF6-40F4-B61A-5FFF6F3C81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3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459BB9B-CF61-48DD-9281-E8545D2784F5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74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CB882F3-045A-4170-9D61-6229EC2610EC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76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E968655-FB66-49FB-9982-D0165B4E54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44F17F0-B39F-4983-8CE9-A8DB78685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E55AE095-799D-4B4B-A09A-3F5D23232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7F279418-B77B-470C-9B22-264A31DC8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BE34B4-B478-4A97-834A-4C08FCA36C8D}"/>
              </a:ext>
            </a:extLst>
          </p:cNvPr>
          <p:cNvSpPr/>
          <p:nvPr/>
        </p:nvSpPr>
        <p:spPr>
          <a:xfrm>
            <a:off x="6484749" y="4993632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C720D1-D578-4CCE-A943-682F6F17291B}"/>
              </a:ext>
            </a:extLst>
          </p:cNvPr>
          <p:cNvSpPr/>
          <p:nvPr/>
        </p:nvSpPr>
        <p:spPr>
          <a:xfrm>
            <a:off x="7748182" y="3069729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56451C-2244-418E-ABEA-E8D78EC3D3AB}"/>
              </a:ext>
            </a:extLst>
          </p:cNvPr>
          <p:cNvSpPr/>
          <p:nvPr/>
        </p:nvSpPr>
        <p:spPr>
          <a:xfrm>
            <a:off x="5000066" y="3084821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516B1C-D1A0-413A-8707-24E61216F7CC}"/>
              </a:ext>
            </a:extLst>
          </p:cNvPr>
          <p:cNvSpPr/>
          <p:nvPr/>
        </p:nvSpPr>
        <p:spPr>
          <a:xfrm>
            <a:off x="3321740" y="4217005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6237236-3A7E-4431-A52B-F3B35AD5D157}"/>
              </a:ext>
            </a:extLst>
          </p:cNvPr>
          <p:cNvSpPr/>
          <p:nvPr/>
        </p:nvSpPr>
        <p:spPr>
          <a:xfrm>
            <a:off x="4226678" y="3046501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BF57F3-727D-4C98-9510-D4BF0180378E}"/>
              </a:ext>
            </a:extLst>
          </p:cNvPr>
          <p:cNvSpPr/>
          <p:nvPr/>
        </p:nvSpPr>
        <p:spPr>
          <a:xfrm flipH="1">
            <a:off x="4935840" y="3094755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2011135-F26D-46BF-BE77-DB85B4D89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89812"/>
              </p:ext>
            </p:extLst>
          </p:nvPr>
        </p:nvGraphicFramePr>
        <p:xfrm>
          <a:off x="5187153" y="5672952"/>
          <a:ext cx="2490960" cy="1107817"/>
        </p:xfrm>
        <a:graphic>
          <a:graphicData uri="http://schemas.openxmlformats.org/drawingml/2006/table">
            <a:tbl>
              <a:tblPr/>
              <a:tblGrid>
                <a:gridCol w="128236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92458667"/>
                    </a:ext>
                  </a:extLst>
                </a:gridCol>
                <a:gridCol w="120859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291431951"/>
                    </a:ext>
                  </a:extLst>
                </a:gridCol>
              </a:tblGrid>
              <a:tr h="681097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197583989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3.0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0.32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69988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99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1.48148E-06 L -0.01654 -1.48148E-06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4" grpId="1" animBg="1"/>
      <p:bldP spid="85" grpId="2" animBg="1"/>
      <p:bldP spid="86" grpId="3" animBg="1"/>
      <p:bldP spid="87" grpId="4" animBg="1"/>
      <p:bldP spid="88" grpId="5" animBg="1"/>
      <p:bldP spid="89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2BE179-84DF-4178-AC04-1F7AE874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66" y="492457"/>
            <a:ext cx="3494897" cy="3099858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D64C700-7077-48A2-A4D2-63E9D3A8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46" y="290142"/>
            <a:ext cx="11209154" cy="63655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统计并分析数据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6.</a:t>
            </a:r>
            <a:r>
              <a:rPr lang="zh-CN" altLang="en-US" sz="3200">
                <a:latin typeface="Times New Roman" pitchFamily="18" charset="0"/>
              </a:rPr>
              <a:t>结论</a:t>
            </a:r>
            <a:r>
              <a:rPr lang="zh-CN" altLang="en-US" sz="3200">
                <a:latin typeface="Times New Roman" pitchFamily="18" charset="0"/>
                <a:sym typeface="Wingdings" pitchFamily="2" charset="2"/>
              </a:rPr>
              <a:t>：（</a:t>
            </a:r>
            <a:r>
              <a:rPr lang="en-US" altLang="zh-CN" sz="3200"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latin typeface="Times New Roman" pitchFamily="18" charset="0"/>
                <a:sym typeface="Wingdings" pitchFamily="2" charset="2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灯丝温度越高，小灯泡越亮，灯丝电阻越大，即：小灯泡的电阻随温度的升高而增大</a:t>
            </a:r>
            <a:r>
              <a:rPr lang="zh-CN" altLang="en-US" sz="3200">
                <a:latin typeface="Times New Roman" pitchFamily="18" charset="0"/>
              </a:rPr>
              <a:t>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）不能用多次测量求平均值的方法求小灯泡的电阻，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计算小灯泡电阻的平均值无意义</a:t>
            </a:r>
            <a:r>
              <a:rPr lang="zh-CN" altLang="en-US" sz="3200">
                <a:latin typeface="Times New Roman" pitchFamily="18" charset="0"/>
              </a:rPr>
              <a:t>。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E54C00-6801-4842-80D2-BF45C4D46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12869"/>
              </p:ext>
            </p:extLst>
          </p:nvPr>
        </p:nvGraphicFramePr>
        <p:xfrm>
          <a:off x="1877972" y="1343436"/>
          <a:ext cx="4363525" cy="2042160"/>
        </p:xfrm>
        <a:graphic>
          <a:graphicData uri="http://schemas.openxmlformats.org/drawingml/2006/table">
            <a:tbl>
              <a:tblPr/>
              <a:tblGrid>
                <a:gridCol w="883724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795902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894633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894633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  <a:gridCol w="894633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162630107"/>
                    </a:ext>
                  </a:extLst>
                </a:gridCol>
              </a:tblGrid>
              <a:tr h="681097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试验次数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电阻R/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Arial" pitchFamily="34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Arial" pitchFamily="34" charset="0"/>
                        </a:rPr>
                        <a:t>亮度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2.0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0.28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7.1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较暗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2.5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0.30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8.3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正常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2"/>
                  </a:ext>
                </a:extLst>
              </a:tr>
              <a:tr h="384968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3.0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0.32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9.4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较亮</a:t>
                      </a:r>
                      <a:endParaRPr kumimoji="0" lang="zh-CN" altLang="zh-C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3"/>
                  </a:ext>
                </a:extLst>
              </a:tr>
            </a:tbl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8FA7F5-FA43-404F-A09D-0617A8DADDAA}"/>
              </a:ext>
            </a:extLst>
          </p:cNvPr>
          <p:cNvSpPr/>
          <p:nvPr/>
        </p:nvSpPr>
        <p:spPr>
          <a:xfrm>
            <a:off x="9158266" y="1851551"/>
            <a:ext cx="107181" cy="1071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53FAF5-E294-40E2-9AD9-F2ACB9B9B88C}"/>
              </a:ext>
            </a:extLst>
          </p:cNvPr>
          <p:cNvSpPr/>
          <p:nvPr/>
        </p:nvSpPr>
        <p:spPr>
          <a:xfrm>
            <a:off x="9592540" y="1754916"/>
            <a:ext cx="107181" cy="1071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1FB1ADB-DFCE-49DB-85BC-1FBC4BD547D6}"/>
              </a:ext>
            </a:extLst>
          </p:cNvPr>
          <p:cNvSpPr/>
          <p:nvPr/>
        </p:nvSpPr>
        <p:spPr>
          <a:xfrm>
            <a:off x="10023118" y="1668933"/>
            <a:ext cx="107181" cy="10718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2F1B1D-788C-4105-97B6-1AAC4A9F408F}"/>
              </a:ext>
            </a:extLst>
          </p:cNvPr>
          <p:cNvSpPr/>
          <p:nvPr/>
        </p:nvSpPr>
        <p:spPr>
          <a:xfrm>
            <a:off x="7470276" y="1708231"/>
            <a:ext cx="2610327" cy="1503997"/>
          </a:xfrm>
          <a:custGeom>
            <a:avLst/>
            <a:gdLst>
              <a:gd name="connsiteX0" fmla="*/ 0 w 2610327"/>
              <a:gd name="connsiteY0" fmla="*/ 1503997 h 1503997"/>
              <a:gd name="connsiteX1" fmla="*/ 2610327 w 2610327"/>
              <a:gd name="connsiteY1" fmla="*/ 0 h 150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0327" h="1503997">
                <a:moveTo>
                  <a:pt x="0" y="1503997"/>
                </a:moveTo>
                <a:cubicBezTo>
                  <a:pt x="916780" y="189546"/>
                  <a:pt x="2155031" y="110967"/>
                  <a:pt x="2610327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32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1" animBg="1"/>
      <p:bldP spid="9" grpId="2" animBg="1"/>
      <p:bldP spid="10" grpId="3" animBg="1"/>
      <p:bldP spid="13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3737C6-FBD3-4B05-B51D-FFFC20E3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262"/>
            <a:ext cx="9601200" cy="903289"/>
          </a:xfrm>
        </p:spPr>
        <p:txBody>
          <a:bodyPr/>
          <a:lstStyle/>
          <a:p>
            <a:r>
              <a:rPr lang="zh-CN" altLang="en-US"/>
              <a:t>三、测量电阻的特殊方法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B68DE6-3232-4F8A-9C63-B1BEA9B4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844568"/>
            <a:ext cx="11239500" cy="57657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用一只电压表和一个已知阻值的定值电阻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测量未知电阻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Rx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的阻值（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伏阻法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操作步骤：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）闭合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读出电压表的示数为</a:t>
            </a:r>
            <a:r>
              <a:rPr lang="en-US" altLang="zh-CN" sz="3200" i="1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Ux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）闭合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读出电压表的示数为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）计算：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DD62AA-B099-4123-B2A0-C22A613B7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941937"/>
              </p:ext>
            </p:extLst>
          </p:nvPr>
        </p:nvGraphicFramePr>
        <p:xfrm>
          <a:off x="3163393" y="5137132"/>
          <a:ext cx="2361107" cy="101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3393" y="5137132"/>
                        <a:ext cx="2361107" cy="101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C4F5CD0-B894-41CF-A96C-1FDD282A7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847" y="1988998"/>
            <a:ext cx="3414333" cy="28800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B68DE6-3232-4F8A-9C63-B1BEA9B43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844568"/>
            <a:ext cx="11239500" cy="54419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用一只电流表和一个已知阻值的定值电阻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测量未知电阻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Rx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的阻值（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安阻法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操作步骤：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）闭合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读出电流表的示数为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）闭合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、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读出电流表的示数为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）计算：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8021E9E-A734-4A97-A0E7-C9D6DA56F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443" y="2171872"/>
            <a:ext cx="3962400" cy="2965260"/>
          </a:xfrm>
          <a:prstGeom prst="rect">
            <a:avLst/>
          </a:prstGeom>
        </p:spPr>
      </p:pic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96B89BC-789D-477D-87DC-EDC030CA8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98738"/>
              </p:ext>
            </p:extLst>
          </p:nvPr>
        </p:nvGraphicFramePr>
        <p:xfrm>
          <a:off x="2951457" y="5026094"/>
          <a:ext cx="1859450" cy="115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1457" y="5026094"/>
                        <a:ext cx="1859450" cy="115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54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C184BF-2C21-4845-8AB8-956C685F1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46492"/>
              </p:ext>
            </p:extLst>
          </p:nvPr>
        </p:nvGraphicFramePr>
        <p:xfrm>
          <a:off x="3089274" y="5648552"/>
          <a:ext cx="2442095" cy="97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9274" y="5648552"/>
                        <a:ext cx="2442095" cy="975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47D5F3-88F3-4389-A9A8-7B3DF26AD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670" y="1390699"/>
            <a:ext cx="3484659" cy="272352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297D72F-CADB-45D9-8EBC-C094FB4B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14" y="513164"/>
            <a:ext cx="11239500" cy="62174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用一只电压表和一个已知最大电阻（ </a:t>
            </a:r>
            <a:r>
              <a:rPr lang="en-US" altLang="zh-CN" sz="3200" i="1" err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3200" i="1" baseline="-25000" err="1">
                <a:solidFill>
                  <a:schemeClr val="tx1"/>
                </a:solidFill>
                <a:latin typeface="Times New Roman" pitchFamily="18" charset="0"/>
              </a:rPr>
              <a:t>max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）的滑动变阻器测量电阻（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伏滑法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操作步骤：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）将滑片移到最右端闭合开关，此时电压表的示数为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）将滑片移到最左端时电压表的示数为</a:t>
            </a:r>
            <a:r>
              <a:rPr lang="en-US" altLang="zh-CN" sz="3200" i="1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</a:rPr>
              <a:t>）计算：</a:t>
            </a:r>
          </a:p>
        </p:txBody>
      </p:sp>
    </p:spTree>
    <p:extLst>
      <p:ext uri="{BB962C8B-B14F-4D97-AF65-F5344CB8AC3E}">
        <p14:creationId xmlns:p14="http://schemas.microsoft.com/office/powerpoint/2010/main" val="305163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7D354F-F55B-4758-A5D5-744C416E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52" y="1335973"/>
            <a:ext cx="3554096" cy="2708859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C184BF-2C21-4845-8AB8-956C685F1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28288"/>
              </p:ext>
            </p:extLst>
          </p:nvPr>
        </p:nvGraphicFramePr>
        <p:xfrm>
          <a:off x="3055796" y="5537164"/>
          <a:ext cx="20764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5796" y="5537164"/>
                        <a:ext cx="20764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3349D1-3336-4B99-BC97-76471DFC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42" y="411944"/>
            <a:ext cx="11239500" cy="62174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用一只电流表和一个已知最大电阻（</a:t>
            </a:r>
            <a:r>
              <a:rPr lang="en-US" altLang="zh-CN" sz="3200">
                <a:latin typeface="Times New Roman" pitchFamily="18" charset="0"/>
              </a:rPr>
              <a:t> </a:t>
            </a:r>
            <a:r>
              <a:rPr lang="en-US" altLang="zh-CN" sz="3200" i="1" err="1">
                <a:latin typeface="Times New Roman" pitchFamily="18" charset="0"/>
              </a:rPr>
              <a:t>R</a:t>
            </a:r>
            <a:r>
              <a:rPr lang="en-US" altLang="zh-CN" sz="3200" i="1" baseline="-25000" err="1">
                <a:latin typeface="Times New Roman" pitchFamily="18" charset="0"/>
              </a:rPr>
              <a:t>max</a:t>
            </a:r>
            <a:r>
              <a:rPr lang="en-US" altLang="zh-CN" sz="3200" baseline="-25000">
                <a:latin typeface="Times New Roman" pitchFamily="18" charset="0"/>
              </a:rPr>
              <a:t> </a:t>
            </a:r>
            <a:r>
              <a:rPr lang="zh-CN" altLang="en-US" sz="3200">
                <a:latin typeface="Times New Roman" pitchFamily="18" charset="0"/>
              </a:rPr>
              <a:t>）的滑动变阻器测量电阻（</a:t>
            </a:r>
            <a:r>
              <a:rPr lang="zh-CN" altLang="zh-CN" sz="3200">
                <a:solidFill>
                  <a:srgbClr val="FF0000"/>
                </a:solidFill>
                <a:latin typeface="Times New Roman" pitchFamily="18" charset="0"/>
              </a:rPr>
              <a:t>安滑法</a:t>
            </a:r>
            <a:r>
              <a:rPr lang="zh-CN" altLang="en-US" sz="3200">
                <a:latin typeface="Times New Roman" pitchFamily="18" charset="0"/>
              </a:rPr>
              <a:t>）。</a:t>
            </a:r>
            <a:endParaRPr lang="en-US" altLang="zh-CN" sz="320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操作步骤：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zh-CN" sz="3200">
                <a:latin typeface="Times New Roman" pitchFamily="18" charset="0"/>
              </a:rPr>
              <a:t>将滑片移到最右端</a:t>
            </a:r>
            <a:r>
              <a:rPr lang="zh-CN" altLang="en-US" sz="3200">
                <a:latin typeface="Times New Roman" pitchFamily="18" charset="0"/>
              </a:rPr>
              <a:t>闭合开关</a:t>
            </a:r>
            <a:r>
              <a:rPr lang="zh-CN" altLang="zh-CN" sz="3200">
                <a:latin typeface="Times New Roman" pitchFamily="18" charset="0"/>
              </a:rPr>
              <a:t>，此时电流表的示数为</a:t>
            </a:r>
            <a:r>
              <a:rPr lang="en-US" altLang="zh-CN" sz="3200" i="1">
                <a:latin typeface="Times New Roman" pitchFamily="18" charset="0"/>
              </a:rPr>
              <a:t>I</a:t>
            </a:r>
            <a:r>
              <a:rPr lang="en-US" altLang="zh-CN" sz="3200" baseline="-25000">
                <a:latin typeface="Times New Roman" pitchFamily="18" charset="0"/>
              </a:rPr>
              <a:t>1</a:t>
            </a:r>
            <a:r>
              <a:rPr lang="zh-CN" altLang="zh-CN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</a:t>
            </a:r>
            <a:r>
              <a:rPr lang="zh-CN" altLang="zh-CN" sz="3200">
                <a:latin typeface="Times New Roman" pitchFamily="18" charset="0"/>
              </a:rPr>
              <a:t>将滑片移到最左端时电流表的示数为</a:t>
            </a:r>
            <a:r>
              <a:rPr lang="en-US" altLang="zh-CN" sz="3200" i="1">
                <a:latin typeface="Times New Roman" pitchFamily="18" charset="0"/>
              </a:rPr>
              <a:t>I</a:t>
            </a:r>
            <a:r>
              <a:rPr lang="en-US" altLang="zh-CN" sz="3200" baseline="-250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）计算：</a:t>
            </a:r>
          </a:p>
        </p:txBody>
      </p:sp>
    </p:spTree>
    <p:extLst>
      <p:ext uri="{BB962C8B-B14F-4D97-AF65-F5344CB8AC3E}">
        <p14:creationId xmlns:p14="http://schemas.microsoft.com/office/powerpoint/2010/main" val="119369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F064F2-DF18-4840-844D-2453ABC6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60" y="1303437"/>
            <a:ext cx="3876280" cy="2608996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61C065-7B85-49DA-8DF8-C9538BBF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14" y="609600"/>
            <a:ext cx="11106150" cy="5924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>
                <a:latin typeface="Times New Roman" pitchFamily="18" charset="0"/>
              </a:rPr>
              <a:t>5.</a:t>
            </a:r>
            <a:r>
              <a:rPr lang="zh-CN" altLang="en-US" sz="3200">
                <a:latin typeface="Times New Roman" pitchFamily="18" charset="0"/>
              </a:rPr>
              <a:t>用一只电流表和一个电阻箱测量电阻（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等效</a:t>
            </a:r>
            <a:r>
              <a:rPr lang="zh-CN" altLang="zh-CN" sz="3200">
                <a:solidFill>
                  <a:srgbClr val="FF0000"/>
                </a:solidFill>
                <a:latin typeface="Times New Roman" pitchFamily="18" charset="0"/>
              </a:rPr>
              <a:t>法</a:t>
            </a:r>
            <a:r>
              <a:rPr lang="zh-CN" altLang="en-US" sz="3200">
                <a:latin typeface="Times New Roman" pitchFamily="18" charset="0"/>
              </a:rPr>
              <a:t>）。</a:t>
            </a:r>
            <a:endParaRPr lang="en-US" altLang="zh-CN" sz="3200">
              <a:latin typeface="Times New Roman" pitchFamily="18" charset="0"/>
            </a:endParaRPr>
          </a:p>
          <a:p>
            <a:endParaRPr lang="en-US" altLang="zh-CN" sz="3200">
              <a:latin typeface="Times New Roman" pitchFamily="18" charset="0"/>
            </a:endParaRPr>
          </a:p>
          <a:p>
            <a:endParaRPr lang="en-US" altLang="zh-CN" sz="3200">
              <a:latin typeface="Times New Roman" pitchFamily="18" charset="0"/>
            </a:endParaRPr>
          </a:p>
          <a:p>
            <a:endParaRPr lang="en-US" altLang="zh-CN" sz="3200">
              <a:latin typeface="Times New Roman" pitchFamily="18" charset="0"/>
            </a:endParaRPr>
          </a:p>
          <a:p>
            <a:endParaRPr lang="en-US" altLang="zh-CN" sz="3200"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3200">
                <a:latin typeface="Times New Roman" pitchFamily="18" charset="0"/>
              </a:rPr>
              <a:t>操作步骤：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）断开</a:t>
            </a:r>
            <a:r>
              <a:rPr lang="en-US" altLang="zh-CN" sz="32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latin typeface="Times New Roman" pitchFamily="18" charset="0"/>
                <a:sym typeface="Wingdings" pitchFamily="2" charset="2"/>
              </a:rPr>
              <a:t>1</a:t>
            </a:r>
            <a:r>
              <a:rPr lang="zh-CN" altLang="en-US" sz="3200">
                <a:latin typeface="Times New Roman" pitchFamily="18" charset="0"/>
              </a:rPr>
              <a:t>、闭合</a:t>
            </a:r>
            <a:r>
              <a:rPr lang="en-US" altLang="zh-CN" sz="32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zh-CN" sz="3200">
                <a:latin typeface="Times New Roman" pitchFamily="18" charset="0"/>
                <a:sym typeface="Wingdings" pitchFamily="2" charset="2"/>
              </a:rPr>
              <a:t> </a:t>
            </a:r>
            <a:r>
              <a:rPr lang="zh-CN" altLang="zh-CN" sz="3200">
                <a:latin typeface="Times New Roman" pitchFamily="18" charset="0"/>
              </a:rPr>
              <a:t>，</a:t>
            </a:r>
            <a:r>
              <a:rPr lang="zh-CN" altLang="en-US" sz="3200">
                <a:latin typeface="Times New Roman" pitchFamily="18" charset="0"/>
              </a:rPr>
              <a:t>读出</a:t>
            </a:r>
            <a:r>
              <a:rPr lang="zh-CN" altLang="zh-CN" sz="3200">
                <a:latin typeface="Times New Roman" pitchFamily="18" charset="0"/>
              </a:rPr>
              <a:t>电流表的示数为</a:t>
            </a:r>
            <a:r>
              <a:rPr lang="en-US" altLang="zh-CN" sz="3200" i="1">
                <a:latin typeface="Times New Roman" pitchFamily="18" charset="0"/>
              </a:rPr>
              <a:t>Ix</a:t>
            </a:r>
            <a:r>
              <a:rPr lang="en-US" altLang="zh-CN" sz="3200">
                <a:latin typeface="Times New Roman" pitchFamily="18" charset="0"/>
              </a:rPr>
              <a:t> </a:t>
            </a:r>
            <a:r>
              <a:rPr lang="zh-CN" altLang="zh-CN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）断开</a:t>
            </a:r>
            <a:r>
              <a:rPr lang="en-US" altLang="zh-CN" sz="32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latin typeface="Times New Roman" pitchFamily="18" charset="0"/>
                <a:sym typeface="Wingdings" pitchFamily="2" charset="2"/>
              </a:rPr>
              <a:t>2</a:t>
            </a:r>
            <a:r>
              <a:rPr lang="zh-CN" altLang="en-US" sz="3200">
                <a:latin typeface="Times New Roman" pitchFamily="18" charset="0"/>
              </a:rPr>
              <a:t>、闭合</a:t>
            </a:r>
            <a:r>
              <a:rPr lang="en-US" altLang="zh-CN" sz="3200" i="1">
                <a:latin typeface="Times New Roman" pitchFamily="18" charset="0"/>
                <a:sym typeface="Wingdings" pitchFamily="2" charset="2"/>
              </a:rPr>
              <a:t>S</a:t>
            </a:r>
            <a:r>
              <a:rPr lang="en-US" altLang="zh-CN" sz="3200" baseline="-25000">
                <a:latin typeface="Times New Roman" pitchFamily="18" charset="0"/>
                <a:sym typeface="Wingdings" pitchFamily="2" charset="2"/>
              </a:rPr>
              <a:t>1</a:t>
            </a:r>
            <a:r>
              <a:rPr lang="en-US" altLang="zh-CN" sz="3200">
                <a:latin typeface="Times New Roman" pitchFamily="18" charset="0"/>
                <a:sym typeface="Wingdings" pitchFamily="2" charset="2"/>
              </a:rPr>
              <a:t> </a:t>
            </a:r>
            <a:r>
              <a:rPr lang="zh-CN" altLang="zh-CN" sz="3200">
                <a:latin typeface="Times New Roman" pitchFamily="18" charset="0"/>
              </a:rPr>
              <a:t>，</a:t>
            </a:r>
            <a:r>
              <a:rPr lang="zh-CN" altLang="en-US" sz="3200">
                <a:latin typeface="Times New Roman" pitchFamily="18" charset="0"/>
              </a:rPr>
              <a:t>调节电阻箱使</a:t>
            </a:r>
            <a:r>
              <a:rPr lang="zh-CN" altLang="zh-CN" sz="3200">
                <a:latin typeface="Times New Roman" pitchFamily="18" charset="0"/>
              </a:rPr>
              <a:t>电流表的示数</a:t>
            </a:r>
            <a:r>
              <a:rPr lang="zh-CN" altLang="en-US" sz="3200">
                <a:latin typeface="Times New Roman" pitchFamily="18" charset="0"/>
              </a:rPr>
              <a:t>仍</a:t>
            </a:r>
            <a:r>
              <a:rPr lang="zh-CN" altLang="zh-CN" sz="3200">
                <a:latin typeface="Times New Roman" pitchFamily="18" charset="0"/>
              </a:rPr>
              <a:t>为</a:t>
            </a:r>
            <a:r>
              <a:rPr lang="en-US" altLang="zh-CN" sz="3200" i="1">
                <a:latin typeface="Times New Roman" pitchFamily="18" charset="0"/>
              </a:rPr>
              <a:t>Ix</a:t>
            </a:r>
            <a:r>
              <a:rPr lang="zh-CN" altLang="en-US" sz="3200">
                <a:latin typeface="Times New Roman" pitchFamily="18" charset="0"/>
              </a:rPr>
              <a:t>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）读出此时电阻箱的阻值即为</a:t>
            </a:r>
            <a:r>
              <a:rPr lang="en-US" altLang="zh-CN" sz="3200" i="1">
                <a:latin typeface="Times New Roman" pitchFamily="18" charset="0"/>
              </a:rPr>
              <a:t>Rx</a:t>
            </a:r>
            <a:r>
              <a:rPr lang="zh-CN" altLang="en-US" sz="3200">
                <a:latin typeface="Times New Roman" pitchFamily="18" charset="0"/>
              </a:rPr>
              <a:t>的阻值。</a:t>
            </a:r>
          </a:p>
          <a:p>
            <a:pPr marL="0" indent="0">
              <a:buNone/>
            </a:pPr>
            <a:endParaRPr lang="zh-CN" altLang="en-US" sz="3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8ECDF3-F969-43C9-913A-9276CED75734}"/>
              </a:ext>
            </a:extLst>
          </p:cNvPr>
          <p:cNvSpPr/>
          <p:nvPr/>
        </p:nvSpPr>
        <p:spPr>
          <a:xfrm>
            <a:off x="764931" y="800101"/>
            <a:ext cx="11427069" cy="22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．小强在测量某定值电阻的阻值时，将电流表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在电路中，将电压表并联在该电阻两端；电流表和电压表的示数如图所示，则该电阻两端的电压是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______V</a:t>
            </a:r>
            <a:r>
              <a:rPr lang="zh-CN" altLang="en-US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阻值是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______Ω</a:t>
            </a:r>
            <a:r>
              <a:rPr lang="zh-CN" altLang="en-US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FC9469-F6EE-41D1-AC41-4D48F440A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88553"/>
              </p:ext>
            </p:extLst>
          </p:nvPr>
        </p:nvGraphicFramePr>
        <p:xfrm>
          <a:off x="3444143" y="3648808"/>
          <a:ext cx="5364715" cy="303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44143" y="3648808"/>
                        <a:ext cx="5364715" cy="3031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03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74146"/>
              </p:ext>
            </p:extLst>
          </p:nvPr>
        </p:nvGraphicFramePr>
        <p:xfrm>
          <a:off x="3462956" y="2539644"/>
          <a:ext cx="1222511" cy="889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2956" y="2539644"/>
                        <a:ext cx="1222511" cy="889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E48B42-070D-414F-90CF-7F328A16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88" y="37619"/>
            <a:ext cx="8135163" cy="66631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3200">
                <a:latin typeface="Times New Roman" pitchFamily="18" charset="0"/>
              </a:rPr>
              <a:t>小明爷爷的收音机电阻器坏了，需要更换，如何知道它的阻值?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1.使用欧姆表进行测量。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Times New Roman" pitchFamily="18" charset="0"/>
              </a:rPr>
              <a:t>2.由欧姆定律                可知:只需要测量出未知电阻两端的电压</a:t>
            </a:r>
            <a:r>
              <a:rPr lang="zh-CN" altLang="en-US" sz="3200" i="1">
                <a:latin typeface="Times New Roman" pitchFamily="18" charset="0"/>
              </a:rPr>
              <a:t>U</a:t>
            </a:r>
            <a:r>
              <a:rPr lang="zh-CN" altLang="en-US" sz="3200">
                <a:latin typeface="Times New Roman" pitchFamily="18" charset="0"/>
              </a:rPr>
              <a:t>及其通过的电流</a:t>
            </a:r>
            <a:r>
              <a:rPr lang="zh-CN" altLang="en-US" sz="3200" i="1">
                <a:latin typeface="Times New Roman" pitchFamily="18" charset="0"/>
              </a:rPr>
              <a:t>I</a:t>
            </a:r>
            <a:r>
              <a:rPr lang="zh-CN" altLang="en-US" sz="3200">
                <a:latin typeface="Times New Roman" pitchFamily="18" charset="0"/>
              </a:rPr>
              <a:t>，即可计算出其阻值。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如何利用电压表和电流表测量一个未知阻值的电阻的阻值，电路图如何设计？</a:t>
            </a:r>
            <a:endParaRPr lang="zh-CN" altLang="en-US" sz="3200">
              <a:latin typeface="Times New Roman" pitchFamily="18" charset="0"/>
            </a:endParaRPr>
          </a:p>
          <a:p>
            <a:pPr marL="0" indent="0">
              <a:buNone/>
            </a:pPr>
            <a:endParaRPr lang="zh-CN" altLang="en-US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2429BED-9120-48E2-8E1C-DAAFD1344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0" b="96167" l="8333" r="91167">
                        <a14:foregroundMark x1="39333" y1="8333" x2="42000" y2="3500"/>
                        <a14:foregroundMark x1="40833" y1="91167" x2="57833" y2="96333"/>
                        <a14:foregroundMark x1="57833" y1="96333" x2="60833" y2="92333"/>
                        <a14:foregroundMark x1="91167" y1="27667" x2="89500" y2="22000"/>
                        <a14:foregroundMark x1="8333" y1="75000" x2="8333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7" r="7067"/>
          <a:stretch>
            <a:fillRect/>
          </a:stretch>
        </p:blipFill>
        <p:spPr>
          <a:xfrm>
            <a:off x="9466629" y="36394"/>
            <a:ext cx="2657476" cy="30948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6D09A2-EC26-470D-A179-2121366F9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8831" y="3693777"/>
            <a:ext cx="2778369" cy="23320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356B75-F096-4B36-B7F9-D5F8791F96D7}"/>
              </a:ext>
            </a:extLst>
          </p:cNvPr>
          <p:cNvSpPr/>
          <p:nvPr/>
        </p:nvSpPr>
        <p:spPr>
          <a:xfrm>
            <a:off x="720969" y="617442"/>
            <a:ext cx="11122269" cy="295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．导体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在同一温度时，通过两导体的电流与其两端电压关系如图所示．则由图可知导体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的电阻为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；如果将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并联后接在电压为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1.0V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的电源两端，则通过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的总电流为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EDDA8E9-07D6-48CC-B1F9-FECC34FCA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87311"/>
              </p:ext>
            </p:extLst>
          </p:nvPr>
        </p:nvGraphicFramePr>
        <p:xfrm>
          <a:off x="4568702" y="2946425"/>
          <a:ext cx="3977421" cy="353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68702" y="2946425"/>
                        <a:ext cx="3977421" cy="3535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458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42CCD6F-D32C-4BBF-97EA-9C7D8F218718}"/>
              </a:ext>
            </a:extLst>
          </p:cNvPr>
          <p:cNvSpPr/>
          <p:nvPr/>
        </p:nvSpPr>
        <p:spPr>
          <a:xfrm>
            <a:off x="738553" y="1051163"/>
            <a:ext cx="11350869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．下列说法中，不正确的是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．相同的电压加在阻值不同的导体两端，电流一定不同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．用不同的电阻研究电流和电压的关系，得到的结论都一样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．同一电阻，它两端电压越大，通过它的电流也越大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．当加在某电阻两端的电压改变时，该电阻两端的电压与电流的比值也随着改变</a:t>
            </a:r>
          </a:p>
        </p:txBody>
      </p:sp>
    </p:spTree>
    <p:extLst>
      <p:ext uri="{BB962C8B-B14F-4D97-AF65-F5344CB8AC3E}">
        <p14:creationId xmlns:p14="http://schemas.microsoft.com/office/powerpoint/2010/main" val="44280332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4C212F-639B-4F33-959D-06C8FBF0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41" y="19827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313" name="图片 62" descr="lz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FE73B5-D6BE-4F92-9417-1A176106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173" y="3632286"/>
            <a:ext cx="5389685" cy="23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C282C10-E4F2-44B2-A22E-A577C72A0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42" y="192789"/>
            <a:ext cx="11336904" cy="594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．甲、乙两地相距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40km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，在甲、乙两地之间沿直线架设了两条输电线，已知所用的输电线每千米的电阻为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0.2Ω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。现输电线在某处发生了短路，为确定短路位置，检修员在甲地利用电压表、电流表、定值电阻</a:t>
            </a:r>
            <a:r>
              <a:rPr kumimoji="0" lang="en-US" altLang="zh-CN" sz="3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zh-CN" sz="3200" b="0" i="0" u="none" strike="noStrike" cap="none" normalizeH="0" baseline="-3000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和电源接成如图所示电路进行测量。当电压表的示数为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3.0V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，电流表的示数为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0.5A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，则短路位置离甲地的距离为</a:t>
            </a:r>
            <a:endParaRPr kumimoji="0" lang="zh-CN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7.5 km</a:t>
            </a:r>
            <a:endParaRPr kumimoji="0" lang="en-US" altLang="zh-C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15km</a:t>
            </a:r>
            <a:endParaRPr kumimoji="0" lang="en-US" altLang="zh-C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25km</a:t>
            </a:r>
            <a:endParaRPr kumimoji="0" lang="en-US" altLang="zh-C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30km</a:t>
            </a:r>
            <a:endParaRPr kumimoji="0" lang="en-US" altLang="zh-C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5546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DA861A5-4C51-4785-BE06-DD3F618A4F00}"/>
              </a:ext>
            </a:extLst>
          </p:cNvPr>
          <p:cNvSpPr/>
          <p:nvPr/>
        </p:nvSpPr>
        <p:spPr>
          <a:xfrm>
            <a:off x="729760" y="630143"/>
            <a:ext cx="11271738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．小明利用如图所示的电路测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的电阻。连接好电路闭合开关后，无论怎样调节滑动变阻器滑片，电流表指针几乎无偏转、电压表示数接近电源电压，出现这种情况的原因是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短路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断路</a:t>
            </a: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．电流表断路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．滑动变阻器断路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4477F-7916-4C95-A462-3356200409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5084"/>
              </p:ext>
            </p:extLst>
          </p:nvPr>
        </p:nvGraphicFramePr>
        <p:xfrm>
          <a:off x="6519862" y="3206146"/>
          <a:ext cx="3881437" cy="288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19862" y="3206146"/>
                        <a:ext cx="3881437" cy="2886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795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C557D9-A6E7-410E-9402-7290FB62B672}"/>
              </a:ext>
            </a:extLst>
          </p:cNvPr>
          <p:cNvSpPr/>
          <p:nvPr/>
        </p:nvSpPr>
        <p:spPr>
          <a:xfrm>
            <a:off x="720971" y="887831"/>
            <a:ext cx="11271739" cy="516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3200">
                <a:latin typeface="Times New Roman" pitchFamily="18" charset="0"/>
                <a:ea typeface="宋体" pitchFamily="2" charset="-122"/>
              </a:rPr>
              <a:t>在“伏安法测灯泡电阻”实验中，小章发现当小灯泡两端电压减小时，它的亮度随之减弱，测量的小灯泡电阻也相应减小，造成这一变化的合理解释是</a:t>
            </a:r>
            <a:endParaRPr lang="en-US" altLang="zh-CN" sz="320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3200">
                <a:latin typeface="Times New Roman" pitchFamily="18" charset="0"/>
                <a:ea typeface="宋体" pitchFamily="2" charset="-122"/>
              </a:rPr>
              <a:t>．导体电阻与导体两端的电压有关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3200">
                <a:latin typeface="Times New Roman" pitchFamily="18" charset="0"/>
                <a:ea typeface="宋体" pitchFamily="2" charset="-122"/>
              </a:rPr>
              <a:t>．根据欧姆定律，电流一定时，导体的电阻与电压成正比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3200">
                <a:latin typeface="Times New Roman" pitchFamily="18" charset="0"/>
                <a:ea typeface="宋体" pitchFamily="2" charset="-122"/>
              </a:rPr>
              <a:t>．电压减小时，通过小灯泡的电流不变，电阻减小 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3200">
                <a:latin typeface="Times New Roman" pitchFamily="18" charset="0"/>
                <a:ea typeface="宋体" pitchFamily="2" charset="-122"/>
              </a:rPr>
              <a:t>．电压减小时，小灯泡亮度变暗，温度变低，电阻变小</a:t>
            </a:r>
          </a:p>
        </p:txBody>
      </p:sp>
    </p:spTree>
    <p:extLst>
      <p:ext uri="{BB962C8B-B14F-4D97-AF65-F5344CB8AC3E}">
        <p14:creationId xmlns:p14="http://schemas.microsoft.com/office/powerpoint/2010/main" val="33990128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DC38C0-E1D0-4EA5-9DBD-9155D73B8F8E}"/>
              </a:ext>
            </a:extLst>
          </p:cNvPr>
          <p:cNvSpPr/>
          <p:nvPr/>
        </p:nvSpPr>
        <p:spPr>
          <a:xfrm>
            <a:off x="709511" y="43407"/>
            <a:ext cx="1142706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．某同学利用如图所示的电路测量小灯泡的电阻。已知电源电压恒为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4.5V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不变，小灯泡标有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“2.5V”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字样，他记录的实验数据如下表所示。关于该同学的实验，下列说法不合理的是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en-US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en-US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．电路图中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是电压表，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是电流表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．小灯泡正常发光时的电阻是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10.0Ω </a:t>
            </a: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．在测量小灯泡电阻阻值时要多次测量求平均值，减小误差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．滑动变阻器的最大阻值至少为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40Ω</a:t>
            </a: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CDA7451-2E65-43FA-A2E5-171004FC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66" y="1667627"/>
            <a:ext cx="3327033" cy="2678629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45FF37-3FB6-4D92-9EFA-4870818DB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60621"/>
              </p:ext>
            </p:extLst>
          </p:nvPr>
        </p:nvGraphicFramePr>
        <p:xfrm>
          <a:off x="4194999" y="1970621"/>
          <a:ext cx="766800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14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40698844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4185699219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779139107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427430104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556177510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608057413"/>
                    </a:ext>
                  </a:extLst>
                </a:gridCol>
                <a:gridCol w="93341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181872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电压</a:t>
                      </a:r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/V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65753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电流</a:t>
                      </a:r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/A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0.23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0.27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27287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电阻</a:t>
                      </a:r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/Ω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11.1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424592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平均电阻</a:t>
                      </a:r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/Ω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2800" b="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2800" b="0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76439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759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27C60BB-724E-4C8E-929E-800B4823FC0E}"/>
              </a:ext>
            </a:extLst>
          </p:cNvPr>
          <p:cNvSpPr/>
          <p:nvPr/>
        </p:nvSpPr>
        <p:spPr>
          <a:xfrm>
            <a:off x="735623" y="122984"/>
            <a:ext cx="11368453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8.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如图所示是小成测量未知电阻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3200" i="1" baseline="-25000">
                <a:latin typeface="Times New Roman" pitchFamily="18" charset="0"/>
                <a:ea typeface="宋体" pitchFamily="2" charset="-122"/>
              </a:rPr>
              <a:t>x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的实验电路，电源两端电压不变，其中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0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为阻值已知的定值电阻。当开关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闭合，开关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断开时，电流表示数为</a:t>
            </a: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；当开关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闭合，开关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S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断开时，电流表示数为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I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。则下列四个选项中，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3200" i="1" baseline="-25000">
                <a:latin typeface="Times New Roman" pitchFamily="18" charset="0"/>
                <a:ea typeface="宋体" pitchFamily="2" charset="-122"/>
              </a:rPr>
              <a:t>x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的表达式正确的是</a:t>
            </a:r>
            <a:endParaRPr lang="en-US" altLang="zh-CN" sz="32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2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       A.							B.	</a:t>
            </a:r>
          </a:p>
          <a:p>
            <a:pPr>
              <a:lnSpc>
                <a:spcPct val="150000"/>
              </a:lnSpc>
            </a:pPr>
            <a:endParaRPr lang="en-US" altLang="zh-CN" sz="320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       C.							D.</a:t>
            </a:r>
            <a:endParaRPr lang="zh-CN" altLang="en-US" sz="320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5F607F-D753-47AF-95AB-C581CC2C8875}"/>
              </a:ext>
            </a:extLst>
          </p:cNvPr>
          <p:cNvGrpSpPr/>
          <p:nvPr/>
        </p:nvGrpSpPr>
        <p:grpSpPr>
          <a:xfrm>
            <a:off x="7842391" y="3076925"/>
            <a:ext cx="4085126" cy="3468831"/>
            <a:chOff x="7" y="15"/>
            <a:chExt cx="3765" cy="3197"/>
          </a:xfrm>
        </p:grpSpPr>
        <p:sp>
          <p:nvSpPr>
            <p:cNvPr id="7" name="Freeform 121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C6EF96D-A66D-4DAB-9812-5552523C29D4}"/>
                </a:ext>
              </a:extLst>
            </p:cNvPr>
            <p:cNvSpPr/>
            <p:nvPr/>
          </p:nvSpPr>
          <p:spPr bwMode="auto">
            <a:xfrm>
              <a:off x="1945" y="520"/>
              <a:ext cx="1076" cy="712"/>
            </a:xfrm>
            <a:custGeom>
              <a:avLst/>
              <a:gdLst>
                <a:gd name="T0" fmla="*/ 1073 w 1076"/>
                <a:gd name="T1" fmla="*/ 0 h 712"/>
                <a:gd name="T2" fmla="*/ 1073 w 1076"/>
                <a:gd name="T3" fmla="*/ 49 h 712"/>
                <a:gd name="T4" fmla="*/ 1075 w 1076"/>
                <a:gd name="T5" fmla="*/ 123 h 712"/>
                <a:gd name="T6" fmla="*/ 1072 w 1076"/>
                <a:gd name="T7" fmla="*/ 210 h 712"/>
                <a:gd name="T8" fmla="*/ 1057 w 1076"/>
                <a:gd name="T9" fmla="*/ 297 h 712"/>
                <a:gd name="T10" fmla="*/ 1023 w 1076"/>
                <a:gd name="T11" fmla="*/ 372 h 712"/>
                <a:gd name="T12" fmla="*/ 977 w 1076"/>
                <a:gd name="T13" fmla="*/ 427 h 712"/>
                <a:gd name="T14" fmla="*/ 918 w 1076"/>
                <a:gd name="T15" fmla="*/ 481 h 712"/>
                <a:gd name="T16" fmla="*/ 849 w 1076"/>
                <a:gd name="T17" fmla="*/ 532 h 712"/>
                <a:gd name="T18" fmla="*/ 772 w 1076"/>
                <a:gd name="T19" fmla="*/ 579 h 712"/>
                <a:gd name="T20" fmla="*/ 690 w 1076"/>
                <a:gd name="T21" fmla="*/ 620 h 712"/>
                <a:gd name="T22" fmla="*/ 605 w 1076"/>
                <a:gd name="T23" fmla="*/ 653 h 712"/>
                <a:gd name="T24" fmla="*/ 536 w 1076"/>
                <a:gd name="T25" fmla="*/ 671 h 712"/>
                <a:gd name="T26" fmla="*/ 457 w 1076"/>
                <a:gd name="T27" fmla="*/ 684 h 712"/>
                <a:gd name="T28" fmla="*/ 373 w 1076"/>
                <a:gd name="T29" fmla="*/ 693 h 712"/>
                <a:gd name="T30" fmla="*/ 286 w 1076"/>
                <a:gd name="T31" fmla="*/ 699 h 712"/>
                <a:gd name="T32" fmla="*/ 202 w 1076"/>
                <a:gd name="T33" fmla="*/ 702 h 712"/>
                <a:gd name="T34" fmla="*/ 124 w 1076"/>
                <a:gd name="T35" fmla="*/ 705 h 712"/>
                <a:gd name="T36" fmla="*/ 55 w 1076"/>
                <a:gd name="T37" fmla="*/ 708 h 712"/>
                <a:gd name="T38" fmla="*/ 0 w 1076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6" h="712">
                  <a:moveTo>
                    <a:pt x="1073" y="0"/>
                  </a:moveTo>
                  <a:lnTo>
                    <a:pt x="1073" y="49"/>
                  </a:lnTo>
                  <a:lnTo>
                    <a:pt x="1075" y="123"/>
                  </a:lnTo>
                  <a:lnTo>
                    <a:pt x="1072" y="210"/>
                  </a:lnTo>
                  <a:lnTo>
                    <a:pt x="1057" y="297"/>
                  </a:lnTo>
                  <a:lnTo>
                    <a:pt x="1023" y="372"/>
                  </a:lnTo>
                  <a:lnTo>
                    <a:pt x="977" y="427"/>
                  </a:lnTo>
                  <a:lnTo>
                    <a:pt x="918" y="481"/>
                  </a:lnTo>
                  <a:lnTo>
                    <a:pt x="849" y="532"/>
                  </a:lnTo>
                  <a:lnTo>
                    <a:pt x="772" y="579"/>
                  </a:lnTo>
                  <a:lnTo>
                    <a:pt x="690" y="620"/>
                  </a:lnTo>
                  <a:lnTo>
                    <a:pt x="605" y="653"/>
                  </a:lnTo>
                  <a:lnTo>
                    <a:pt x="536" y="671"/>
                  </a:lnTo>
                  <a:lnTo>
                    <a:pt x="457" y="684"/>
                  </a:lnTo>
                  <a:lnTo>
                    <a:pt x="373" y="693"/>
                  </a:lnTo>
                  <a:lnTo>
                    <a:pt x="286" y="699"/>
                  </a:lnTo>
                  <a:lnTo>
                    <a:pt x="202" y="702"/>
                  </a:lnTo>
                  <a:lnTo>
                    <a:pt x="124" y="705"/>
                  </a:lnTo>
                  <a:lnTo>
                    <a:pt x="55" y="708"/>
                  </a:lnTo>
                  <a:lnTo>
                    <a:pt x="0" y="7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" name="Freeform 121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DA5566A-80CB-4BC7-9D9D-1953BBE4709F}"/>
                </a:ext>
              </a:extLst>
            </p:cNvPr>
            <p:cNvSpPr/>
            <p:nvPr/>
          </p:nvSpPr>
          <p:spPr bwMode="auto">
            <a:xfrm>
              <a:off x="3449" y="1269"/>
              <a:ext cx="103" cy="96"/>
            </a:xfrm>
            <a:custGeom>
              <a:avLst/>
              <a:gdLst>
                <a:gd name="T0" fmla="*/ 15 w 103"/>
                <a:gd name="T1" fmla="*/ 39 h 96"/>
                <a:gd name="T2" fmla="*/ 83 w 103"/>
                <a:gd name="T3" fmla="*/ 0 h 96"/>
                <a:gd name="T4" fmla="*/ 102 w 103"/>
                <a:gd name="T5" fmla="*/ 54 h 96"/>
                <a:gd name="T6" fmla="*/ 31 w 103"/>
                <a:gd name="T7" fmla="*/ 95 h 96"/>
                <a:gd name="T8" fmla="*/ 0 w 103"/>
                <a:gd name="T9" fmla="*/ 84 h 96"/>
                <a:gd name="T10" fmla="*/ 15 w 103"/>
                <a:gd name="T11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96">
                  <a:moveTo>
                    <a:pt x="15" y="39"/>
                  </a:moveTo>
                  <a:lnTo>
                    <a:pt x="83" y="0"/>
                  </a:lnTo>
                  <a:lnTo>
                    <a:pt x="102" y="54"/>
                  </a:lnTo>
                  <a:lnTo>
                    <a:pt x="31" y="95"/>
                  </a:lnTo>
                  <a:lnTo>
                    <a:pt x="0" y="84"/>
                  </a:lnTo>
                  <a:lnTo>
                    <a:pt x="15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" name="Freeform 121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9253E6-8F02-424D-A0E1-35DFD6D6126C}"/>
                </a:ext>
              </a:extLst>
            </p:cNvPr>
            <p:cNvSpPr/>
            <p:nvPr/>
          </p:nvSpPr>
          <p:spPr bwMode="auto">
            <a:xfrm>
              <a:off x="3551" y="1543"/>
              <a:ext cx="137" cy="179"/>
            </a:xfrm>
            <a:custGeom>
              <a:avLst/>
              <a:gdLst>
                <a:gd name="T0" fmla="*/ 136 w 137"/>
                <a:gd name="T1" fmla="*/ 0 h 179"/>
                <a:gd name="T2" fmla="*/ 0 w 137"/>
                <a:gd name="T3" fmla="*/ 136 h 179"/>
                <a:gd name="T4" fmla="*/ 0 w 137"/>
                <a:gd name="T5" fmla="*/ 178 h 179"/>
                <a:gd name="T6" fmla="*/ 136 w 137"/>
                <a:gd name="T7" fmla="*/ 42 h 179"/>
                <a:gd name="T8" fmla="*/ 136 w 137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79">
                  <a:moveTo>
                    <a:pt x="136" y="0"/>
                  </a:moveTo>
                  <a:lnTo>
                    <a:pt x="0" y="136"/>
                  </a:lnTo>
                  <a:lnTo>
                    <a:pt x="0" y="178"/>
                  </a:lnTo>
                  <a:lnTo>
                    <a:pt x="136" y="4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" name="Freeform 12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93F3077-6C7F-465D-994B-B8692C091359}"/>
                </a:ext>
              </a:extLst>
            </p:cNvPr>
            <p:cNvSpPr/>
            <p:nvPr/>
          </p:nvSpPr>
          <p:spPr bwMode="auto">
            <a:xfrm>
              <a:off x="3006" y="1543"/>
              <a:ext cx="681" cy="179"/>
            </a:xfrm>
            <a:custGeom>
              <a:avLst/>
              <a:gdLst>
                <a:gd name="T0" fmla="*/ 136 w 681"/>
                <a:gd name="T1" fmla="*/ 0 h 179"/>
                <a:gd name="T2" fmla="*/ 0 w 681"/>
                <a:gd name="T3" fmla="*/ 136 h 179"/>
                <a:gd name="T4" fmla="*/ 0 w 681"/>
                <a:gd name="T5" fmla="*/ 178 h 179"/>
                <a:gd name="T6" fmla="*/ 544 w 681"/>
                <a:gd name="T7" fmla="*/ 178 h 179"/>
                <a:gd name="T8" fmla="*/ 681 w 681"/>
                <a:gd name="T9" fmla="*/ 42 h 179"/>
                <a:gd name="T10" fmla="*/ 681 w 681"/>
                <a:gd name="T11" fmla="*/ 0 h 179"/>
                <a:gd name="T12" fmla="*/ 136 w 681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1" h="179">
                  <a:moveTo>
                    <a:pt x="136" y="0"/>
                  </a:moveTo>
                  <a:lnTo>
                    <a:pt x="0" y="136"/>
                  </a:lnTo>
                  <a:lnTo>
                    <a:pt x="0" y="178"/>
                  </a:lnTo>
                  <a:lnTo>
                    <a:pt x="544" y="178"/>
                  </a:lnTo>
                  <a:lnTo>
                    <a:pt x="681" y="42"/>
                  </a:lnTo>
                  <a:lnTo>
                    <a:pt x="681" y="0"/>
                  </a:lnTo>
                  <a:lnTo>
                    <a:pt x="13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" name="Freeform 12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2E84116-1FE4-4ACE-ABC5-49AD53B5A2D8}"/>
                </a:ext>
              </a:extLst>
            </p:cNvPr>
            <p:cNvSpPr/>
            <p:nvPr/>
          </p:nvSpPr>
          <p:spPr bwMode="auto">
            <a:xfrm>
              <a:off x="3006" y="1543"/>
              <a:ext cx="681" cy="137"/>
            </a:xfrm>
            <a:custGeom>
              <a:avLst/>
              <a:gdLst>
                <a:gd name="T0" fmla="*/ 0 w 681"/>
                <a:gd name="T1" fmla="*/ 136 h 137"/>
                <a:gd name="T2" fmla="*/ 544 w 681"/>
                <a:gd name="T3" fmla="*/ 136 h 137"/>
                <a:gd name="T4" fmla="*/ 681 w 681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137">
                  <a:moveTo>
                    <a:pt x="0" y="136"/>
                  </a:moveTo>
                  <a:lnTo>
                    <a:pt x="544" y="136"/>
                  </a:lnTo>
                  <a:lnTo>
                    <a:pt x="681" y="0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" name="Freeform 12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30B10D-B938-4C30-A332-3314B66692AA}"/>
                </a:ext>
              </a:extLst>
            </p:cNvPr>
            <p:cNvSpPr/>
            <p:nvPr/>
          </p:nvSpPr>
          <p:spPr bwMode="auto">
            <a:xfrm>
              <a:off x="3551" y="1680"/>
              <a:ext cx="20" cy="43"/>
            </a:xfrm>
            <a:custGeom>
              <a:avLst/>
              <a:gdLst>
                <a:gd name="T0" fmla="*/ 0 w 20"/>
                <a:gd name="T1" fmla="*/ 0 h 43"/>
                <a:gd name="T2" fmla="*/ 0 w 20"/>
                <a:gd name="T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3">
                  <a:moveTo>
                    <a:pt x="0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3" name="Picture 12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A2A28C-707D-47DC-9011-75DA4EED6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9" y="1274"/>
              <a:ext cx="56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C82C78-3716-4174-ACC4-AA09C0D1F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5" y="918"/>
              <a:ext cx="12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2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9FB8280-5803-499D-919A-2B33FCF6E3BD}"/>
                </a:ext>
              </a:extLst>
            </p:cNvPr>
            <p:cNvSpPr/>
            <p:nvPr/>
          </p:nvSpPr>
          <p:spPr bwMode="auto">
            <a:xfrm>
              <a:off x="1434" y="1176"/>
              <a:ext cx="643" cy="162"/>
            </a:xfrm>
            <a:custGeom>
              <a:avLst/>
              <a:gdLst>
                <a:gd name="T0" fmla="*/ 642 w 643"/>
                <a:gd name="T1" fmla="*/ 0 h 162"/>
                <a:gd name="T2" fmla="*/ 123 w 643"/>
                <a:gd name="T3" fmla="*/ 0 h 162"/>
                <a:gd name="T4" fmla="*/ 0 w 643"/>
                <a:gd name="T5" fmla="*/ 123 h 162"/>
                <a:gd name="T6" fmla="*/ 0 w 643"/>
                <a:gd name="T7" fmla="*/ 161 h 162"/>
                <a:gd name="T8" fmla="*/ 519 w 643"/>
                <a:gd name="T9" fmla="*/ 161 h 162"/>
                <a:gd name="T10" fmla="*/ 642 w 643"/>
                <a:gd name="T11" fmla="*/ 38 h 162"/>
                <a:gd name="T12" fmla="*/ 642 w 64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162">
                  <a:moveTo>
                    <a:pt x="642" y="0"/>
                  </a:moveTo>
                  <a:lnTo>
                    <a:pt x="123" y="0"/>
                  </a:lnTo>
                  <a:lnTo>
                    <a:pt x="0" y="123"/>
                  </a:lnTo>
                  <a:lnTo>
                    <a:pt x="0" y="161"/>
                  </a:lnTo>
                  <a:lnTo>
                    <a:pt x="519" y="161"/>
                  </a:lnTo>
                  <a:lnTo>
                    <a:pt x="642" y="38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" name="Freeform 12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D3AECC9-BAF6-44D0-AF88-8A2FF1320C40}"/>
                </a:ext>
              </a:extLst>
            </p:cNvPr>
            <p:cNvSpPr/>
            <p:nvPr/>
          </p:nvSpPr>
          <p:spPr bwMode="auto">
            <a:xfrm>
              <a:off x="1434" y="1176"/>
              <a:ext cx="643" cy="124"/>
            </a:xfrm>
            <a:custGeom>
              <a:avLst/>
              <a:gdLst>
                <a:gd name="T0" fmla="*/ 642 w 643"/>
                <a:gd name="T1" fmla="*/ 0 h 124"/>
                <a:gd name="T2" fmla="*/ 123 w 643"/>
                <a:gd name="T3" fmla="*/ 0 h 124"/>
                <a:gd name="T4" fmla="*/ 0 w 643"/>
                <a:gd name="T5" fmla="*/ 123 h 124"/>
                <a:gd name="T6" fmla="*/ 519 w 643"/>
                <a:gd name="T7" fmla="*/ 123 h 124"/>
                <a:gd name="T8" fmla="*/ 642 w 643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24">
                  <a:moveTo>
                    <a:pt x="642" y="0"/>
                  </a:moveTo>
                  <a:lnTo>
                    <a:pt x="123" y="0"/>
                  </a:lnTo>
                  <a:lnTo>
                    <a:pt x="0" y="123"/>
                  </a:lnTo>
                  <a:lnTo>
                    <a:pt x="519" y="123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" name="Freeform 12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2F1132-3D9E-4CE4-A539-ED1B05581769}"/>
                </a:ext>
              </a:extLst>
            </p:cNvPr>
            <p:cNvSpPr/>
            <p:nvPr/>
          </p:nvSpPr>
          <p:spPr bwMode="auto">
            <a:xfrm>
              <a:off x="1954" y="1176"/>
              <a:ext cx="124" cy="162"/>
            </a:xfrm>
            <a:custGeom>
              <a:avLst/>
              <a:gdLst>
                <a:gd name="T0" fmla="*/ 123 w 124"/>
                <a:gd name="T1" fmla="*/ 0 h 162"/>
                <a:gd name="T2" fmla="*/ 0 w 124"/>
                <a:gd name="T3" fmla="*/ 123 h 162"/>
                <a:gd name="T4" fmla="*/ 0 w 124"/>
                <a:gd name="T5" fmla="*/ 161 h 162"/>
                <a:gd name="T6" fmla="*/ 123 w 124"/>
                <a:gd name="T7" fmla="*/ 38 h 162"/>
                <a:gd name="T8" fmla="*/ 123 w 124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62">
                  <a:moveTo>
                    <a:pt x="123" y="0"/>
                  </a:moveTo>
                  <a:lnTo>
                    <a:pt x="0" y="123"/>
                  </a:lnTo>
                  <a:lnTo>
                    <a:pt x="0" y="161"/>
                  </a:lnTo>
                  <a:lnTo>
                    <a:pt x="123" y="3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8" name="Freeform 12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32AB186-A06D-492A-8F8A-19FAD8503DBE}"/>
                </a:ext>
              </a:extLst>
            </p:cNvPr>
            <p:cNvSpPr/>
            <p:nvPr/>
          </p:nvSpPr>
          <p:spPr bwMode="auto">
            <a:xfrm>
              <a:off x="1434" y="1176"/>
              <a:ext cx="643" cy="162"/>
            </a:xfrm>
            <a:custGeom>
              <a:avLst/>
              <a:gdLst>
                <a:gd name="T0" fmla="*/ 123 w 643"/>
                <a:gd name="T1" fmla="*/ 0 h 162"/>
                <a:gd name="T2" fmla="*/ 0 w 643"/>
                <a:gd name="T3" fmla="*/ 123 h 162"/>
                <a:gd name="T4" fmla="*/ 0 w 643"/>
                <a:gd name="T5" fmla="*/ 161 h 162"/>
                <a:gd name="T6" fmla="*/ 519 w 643"/>
                <a:gd name="T7" fmla="*/ 161 h 162"/>
                <a:gd name="T8" fmla="*/ 642 w 643"/>
                <a:gd name="T9" fmla="*/ 38 h 162"/>
                <a:gd name="T10" fmla="*/ 642 w 643"/>
                <a:gd name="T11" fmla="*/ 0 h 162"/>
                <a:gd name="T12" fmla="*/ 123 w 643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162">
                  <a:moveTo>
                    <a:pt x="123" y="0"/>
                  </a:moveTo>
                  <a:lnTo>
                    <a:pt x="0" y="123"/>
                  </a:lnTo>
                  <a:lnTo>
                    <a:pt x="0" y="161"/>
                  </a:lnTo>
                  <a:lnTo>
                    <a:pt x="519" y="161"/>
                  </a:lnTo>
                  <a:lnTo>
                    <a:pt x="642" y="38"/>
                  </a:lnTo>
                  <a:lnTo>
                    <a:pt x="642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9" name="Freeform 12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6E7FBF5-D589-4EB1-9375-537657317208}"/>
                </a:ext>
              </a:extLst>
            </p:cNvPr>
            <p:cNvSpPr/>
            <p:nvPr/>
          </p:nvSpPr>
          <p:spPr bwMode="auto">
            <a:xfrm>
              <a:off x="1434" y="1176"/>
              <a:ext cx="643" cy="124"/>
            </a:xfrm>
            <a:custGeom>
              <a:avLst/>
              <a:gdLst>
                <a:gd name="T0" fmla="*/ 0 w 643"/>
                <a:gd name="T1" fmla="*/ 123 h 124"/>
                <a:gd name="T2" fmla="*/ 519 w 643"/>
                <a:gd name="T3" fmla="*/ 123 h 124"/>
                <a:gd name="T4" fmla="*/ 642 w 643"/>
                <a:gd name="T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3" h="124">
                  <a:moveTo>
                    <a:pt x="0" y="123"/>
                  </a:moveTo>
                  <a:lnTo>
                    <a:pt x="519" y="123"/>
                  </a:lnTo>
                  <a:lnTo>
                    <a:pt x="64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0" name="Freeform 12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E7C995B-AFD6-4129-849E-12D2E5F72B8B}"/>
                </a:ext>
              </a:extLst>
            </p:cNvPr>
            <p:cNvSpPr/>
            <p:nvPr/>
          </p:nvSpPr>
          <p:spPr bwMode="auto">
            <a:xfrm>
              <a:off x="1954" y="1300"/>
              <a:ext cx="20" cy="39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21" name="Picture 12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6EB8493-4C91-4FFA-BA47-6EA401139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3" y="931"/>
              <a:ext cx="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2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6C01D6C-063A-47E8-B2F9-A9149A6059E2}"/>
                </a:ext>
              </a:extLst>
            </p:cNvPr>
            <p:cNvSpPr/>
            <p:nvPr/>
          </p:nvSpPr>
          <p:spPr bwMode="auto">
            <a:xfrm>
              <a:off x="3002" y="529"/>
              <a:ext cx="531" cy="20"/>
            </a:xfrm>
            <a:custGeom>
              <a:avLst/>
              <a:gdLst>
                <a:gd name="T0" fmla="*/ 0 w 531"/>
                <a:gd name="T1" fmla="*/ 0 h 20"/>
                <a:gd name="T2" fmla="*/ 531 w 53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1" h="20">
                  <a:moveTo>
                    <a:pt x="0" y="0"/>
                  </a:moveTo>
                  <a:lnTo>
                    <a:pt x="53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3" name="Freeform 12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401E78D-DD64-4560-8DB0-D0727144597C}"/>
                </a:ext>
              </a:extLst>
            </p:cNvPr>
            <p:cNvSpPr/>
            <p:nvPr/>
          </p:nvSpPr>
          <p:spPr bwMode="auto">
            <a:xfrm>
              <a:off x="3086" y="15"/>
              <a:ext cx="542" cy="20"/>
            </a:xfrm>
            <a:custGeom>
              <a:avLst/>
              <a:gdLst>
                <a:gd name="T0" fmla="*/ 0 w 542"/>
                <a:gd name="T1" fmla="*/ 0 h 20"/>
                <a:gd name="T2" fmla="*/ 542 w 542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2" h="20">
                  <a:moveTo>
                    <a:pt x="0" y="0"/>
                  </a:moveTo>
                  <a:lnTo>
                    <a:pt x="54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4" name="Freeform 12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59F4BCE-3A88-4B77-BB65-12E7F0CBF92D}"/>
                </a:ext>
              </a:extLst>
            </p:cNvPr>
            <p:cNvSpPr/>
            <p:nvPr/>
          </p:nvSpPr>
          <p:spPr bwMode="auto">
            <a:xfrm>
              <a:off x="2999" y="15"/>
              <a:ext cx="87" cy="393"/>
            </a:xfrm>
            <a:custGeom>
              <a:avLst/>
              <a:gdLst>
                <a:gd name="T0" fmla="*/ 86 w 87"/>
                <a:gd name="T1" fmla="*/ 0 h 393"/>
                <a:gd name="T2" fmla="*/ 0 w 87"/>
                <a:gd name="T3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" h="393">
                  <a:moveTo>
                    <a:pt x="86" y="0"/>
                  </a:moveTo>
                  <a:lnTo>
                    <a:pt x="0" y="392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5" name="Freeform 12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CFC2955-811D-4FB6-8D3F-CCD04D87F840}"/>
                </a:ext>
              </a:extLst>
            </p:cNvPr>
            <p:cNvSpPr/>
            <p:nvPr/>
          </p:nvSpPr>
          <p:spPr bwMode="auto">
            <a:xfrm>
              <a:off x="3533" y="15"/>
              <a:ext cx="95" cy="393"/>
            </a:xfrm>
            <a:custGeom>
              <a:avLst/>
              <a:gdLst>
                <a:gd name="T0" fmla="*/ 95 w 95"/>
                <a:gd name="T1" fmla="*/ 0 h 393"/>
                <a:gd name="T2" fmla="*/ 0 w 95"/>
                <a:gd name="T3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" h="393">
                  <a:moveTo>
                    <a:pt x="95" y="0"/>
                  </a:moveTo>
                  <a:lnTo>
                    <a:pt x="0" y="3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6" name="Freeform 12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0E25E2E-0EE0-4FF1-B893-B823D9C5CCC2}"/>
                </a:ext>
              </a:extLst>
            </p:cNvPr>
            <p:cNvSpPr/>
            <p:nvPr/>
          </p:nvSpPr>
          <p:spPr bwMode="auto">
            <a:xfrm>
              <a:off x="3025" y="337"/>
              <a:ext cx="523" cy="20"/>
            </a:xfrm>
            <a:custGeom>
              <a:avLst/>
              <a:gdLst>
                <a:gd name="T0" fmla="*/ 0 w 523"/>
                <a:gd name="T1" fmla="*/ 0 h 20"/>
                <a:gd name="T2" fmla="*/ 522 w 523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3" h="20">
                  <a:moveTo>
                    <a:pt x="0" y="0"/>
                  </a:moveTo>
                  <a:lnTo>
                    <a:pt x="5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7" name="Freeform 12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30ECA1-3BFC-4ECC-B4CD-273DEC3F7B56}"/>
                </a:ext>
              </a:extLst>
            </p:cNvPr>
            <p:cNvSpPr/>
            <p:nvPr/>
          </p:nvSpPr>
          <p:spPr bwMode="auto">
            <a:xfrm>
              <a:off x="3010" y="390"/>
              <a:ext cx="523" cy="20"/>
            </a:xfrm>
            <a:custGeom>
              <a:avLst/>
              <a:gdLst>
                <a:gd name="T0" fmla="*/ 0 w 523"/>
                <a:gd name="T1" fmla="*/ 0 h 20"/>
                <a:gd name="T2" fmla="*/ 522 w 523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3" h="20">
                  <a:moveTo>
                    <a:pt x="0" y="0"/>
                  </a:moveTo>
                  <a:lnTo>
                    <a:pt x="5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8" name="Freeform 12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3A5D2AB-D628-4B1B-8CF0-87E205A92542}"/>
                </a:ext>
              </a:extLst>
            </p:cNvPr>
            <p:cNvSpPr/>
            <p:nvPr/>
          </p:nvSpPr>
          <p:spPr bwMode="auto">
            <a:xfrm>
              <a:off x="3002" y="407"/>
              <a:ext cx="531" cy="20"/>
            </a:xfrm>
            <a:custGeom>
              <a:avLst/>
              <a:gdLst>
                <a:gd name="T0" fmla="*/ 0 w 531"/>
                <a:gd name="T1" fmla="*/ 0 h 20"/>
                <a:gd name="T2" fmla="*/ 531 w 53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1" h="20">
                  <a:moveTo>
                    <a:pt x="0" y="0"/>
                  </a:moveTo>
                  <a:lnTo>
                    <a:pt x="53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29" name="Freeform 12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BC60239-F43E-452D-9176-5D9BC73A26B5}"/>
                </a:ext>
              </a:extLst>
            </p:cNvPr>
            <p:cNvSpPr/>
            <p:nvPr/>
          </p:nvSpPr>
          <p:spPr bwMode="auto">
            <a:xfrm>
              <a:off x="3002" y="407"/>
              <a:ext cx="20" cy="105"/>
            </a:xfrm>
            <a:custGeom>
              <a:avLst/>
              <a:gdLst>
                <a:gd name="T0" fmla="*/ 0 w 20"/>
                <a:gd name="T1" fmla="*/ 0 h 105"/>
                <a:gd name="T2" fmla="*/ 0 w 20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0" name="Freeform 12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5F826B1-60C0-4BB4-892B-3FBFE59F2F3C}"/>
                </a:ext>
              </a:extLst>
            </p:cNvPr>
            <p:cNvSpPr/>
            <p:nvPr/>
          </p:nvSpPr>
          <p:spPr bwMode="auto">
            <a:xfrm>
              <a:off x="3533" y="415"/>
              <a:ext cx="20" cy="106"/>
            </a:xfrm>
            <a:custGeom>
              <a:avLst/>
              <a:gdLst>
                <a:gd name="T0" fmla="*/ 0 w 20"/>
                <a:gd name="T1" fmla="*/ 0 h 106"/>
                <a:gd name="T2" fmla="*/ 0 w 20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1" name="Freeform 12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7210992-FD36-43CB-918A-851760B8885B}"/>
                </a:ext>
              </a:extLst>
            </p:cNvPr>
            <p:cNvSpPr/>
            <p:nvPr/>
          </p:nvSpPr>
          <p:spPr bwMode="auto">
            <a:xfrm>
              <a:off x="3041" y="407"/>
              <a:ext cx="20" cy="105"/>
            </a:xfrm>
            <a:custGeom>
              <a:avLst/>
              <a:gdLst>
                <a:gd name="T0" fmla="*/ 0 w 20"/>
                <a:gd name="T1" fmla="*/ 0 h 105"/>
                <a:gd name="T2" fmla="*/ 0 w 20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2" name="Freeform 12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2AF8A56-327C-4C82-A034-38845E1CC746}"/>
                </a:ext>
              </a:extLst>
            </p:cNvPr>
            <p:cNvSpPr/>
            <p:nvPr/>
          </p:nvSpPr>
          <p:spPr bwMode="auto">
            <a:xfrm>
              <a:off x="3081" y="407"/>
              <a:ext cx="20" cy="105"/>
            </a:xfrm>
            <a:custGeom>
              <a:avLst/>
              <a:gdLst>
                <a:gd name="T0" fmla="*/ 0 w 20"/>
                <a:gd name="T1" fmla="*/ 0 h 105"/>
                <a:gd name="T2" fmla="*/ 0 w 20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3" name="Freeform 12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783BD39-56B1-41DA-BA22-D48183D72619}"/>
                </a:ext>
              </a:extLst>
            </p:cNvPr>
            <p:cNvSpPr/>
            <p:nvPr/>
          </p:nvSpPr>
          <p:spPr bwMode="auto">
            <a:xfrm>
              <a:off x="3121" y="407"/>
              <a:ext cx="20" cy="105"/>
            </a:xfrm>
            <a:custGeom>
              <a:avLst/>
              <a:gdLst>
                <a:gd name="T0" fmla="*/ 0 w 20"/>
                <a:gd name="T1" fmla="*/ 0 h 105"/>
                <a:gd name="T2" fmla="*/ 0 w 20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4" name="Freeform 124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3BCD84B-E8B7-4EC2-B551-4661D7BDF5C4}"/>
                </a:ext>
              </a:extLst>
            </p:cNvPr>
            <p:cNvSpPr/>
            <p:nvPr/>
          </p:nvSpPr>
          <p:spPr bwMode="auto">
            <a:xfrm>
              <a:off x="3169" y="407"/>
              <a:ext cx="20" cy="105"/>
            </a:xfrm>
            <a:custGeom>
              <a:avLst/>
              <a:gdLst>
                <a:gd name="T0" fmla="*/ 0 w 20"/>
                <a:gd name="T1" fmla="*/ 0 h 105"/>
                <a:gd name="T2" fmla="*/ 0 w 20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5" name="Freeform 124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72622A2-2A7A-426B-B601-D1D4DD430012}"/>
                </a:ext>
              </a:extLst>
            </p:cNvPr>
            <p:cNvSpPr/>
            <p:nvPr/>
          </p:nvSpPr>
          <p:spPr bwMode="auto">
            <a:xfrm>
              <a:off x="3399" y="415"/>
              <a:ext cx="20" cy="106"/>
            </a:xfrm>
            <a:custGeom>
              <a:avLst/>
              <a:gdLst>
                <a:gd name="T0" fmla="*/ 0 w 20"/>
                <a:gd name="T1" fmla="*/ 0 h 106"/>
                <a:gd name="T2" fmla="*/ 0 w 20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6" name="Freeform 124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94D722B-DA91-47C6-A9B1-F25F6EE79948}"/>
                </a:ext>
              </a:extLst>
            </p:cNvPr>
            <p:cNvSpPr/>
            <p:nvPr/>
          </p:nvSpPr>
          <p:spPr bwMode="auto">
            <a:xfrm>
              <a:off x="3445" y="415"/>
              <a:ext cx="20" cy="106"/>
            </a:xfrm>
            <a:custGeom>
              <a:avLst/>
              <a:gdLst>
                <a:gd name="T0" fmla="*/ 0 w 20"/>
                <a:gd name="T1" fmla="*/ 0 h 106"/>
                <a:gd name="T2" fmla="*/ 0 w 20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7" name="Freeform 12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8D68AA7-5534-433C-AE30-D9DADF1C0DE9}"/>
                </a:ext>
              </a:extLst>
            </p:cNvPr>
            <p:cNvSpPr/>
            <p:nvPr/>
          </p:nvSpPr>
          <p:spPr bwMode="auto">
            <a:xfrm>
              <a:off x="3501" y="415"/>
              <a:ext cx="20" cy="106"/>
            </a:xfrm>
            <a:custGeom>
              <a:avLst/>
              <a:gdLst>
                <a:gd name="T0" fmla="*/ 0 w 20"/>
                <a:gd name="T1" fmla="*/ 0 h 106"/>
                <a:gd name="T2" fmla="*/ 0 w 20"/>
                <a:gd name="T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5">
                  <a:moveTo>
                    <a:pt x="0" y="0"/>
                  </a:moveTo>
                  <a:lnTo>
                    <a:pt x="0" y="10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8" name="Freeform 124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988BA71-3B23-487C-AD08-60ABA0A981B9}"/>
                </a:ext>
              </a:extLst>
            </p:cNvPr>
            <p:cNvSpPr/>
            <p:nvPr/>
          </p:nvSpPr>
          <p:spPr bwMode="auto">
            <a:xfrm>
              <a:off x="2972" y="504"/>
              <a:ext cx="30" cy="87"/>
            </a:xfrm>
            <a:custGeom>
              <a:avLst/>
              <a:gdLst>
                <a:gd name="T0" fmla="*/ 30 w 30"/>
                <a:gd name="T1" fmla="*/ 0 h 87"/>
                <a:gd name="T2" fmla="*/ 0 w 30"/>
                <a:gd name="T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87">
                  <a:moveTo>
                    <a:pt x="30" y="0"/>
                  </a:moveTo>
                  <a:lnTo>
                    <a:pt x="0" y="8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39" name="Freeform 12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F78BFD6-BD87-437B-9177-44708E37430E}"/>
                </a:ext>
              </a:extLst>
            </p:cNvPr>
            <p:cNvSpPr/>
            <p:nvPr/>
          </p:nvSpPr>
          <p:spPr bwMode="auto">
            <a:xfrm>
              <a:off x="3511" y="569"/>
              <a:ext cx="20" cy="114"/>
            </a:xfrm>
            <a:custGeom>
              <a:avLst/>
              <a:gdLst>
                <a:gd name="T0" fmla="*/ 0 w 20"/>
                <a:gd name="T1" fmla="*/ -7 h 114"/>
                <a:gd name="T2" fmla="*/ 0 w 20"/>
                <a:gd name="T3" fmla="*/ 1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14">
                  <a:moveTo>
                    <a:pt x="0" y="-7"/>
                  </a:moveTo>
                  <a:lnTo>
                    <a:pt x="0" y="121"/>
                  </a:lnTo>
                </a:path>
              </a:pathLst>
            </a:custGeom>
            <a:noFill/>
            <a:ln w="1016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0" name="Freeform 12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D2B3CEB-C5B7-4283-A8A1-F32A718FF15E}"/>
                </a:ext>
              </a:extLst>
            </p:cNvPr>
            <p:cNvSpPr/>
            <p:nvPr/>
          </p:nvSpPr>
          <p:spPr bwMode="auto">
            <a:xfrm>
              <a:off x="2861" y="590"/>
              <a:ext cx="113" cy="123"/>
            </a:xfrm>
            <a:custGeom>
              <a:avLst/>
              <a:gdLst>
                <a:gd name="T0" fmla="*/ 113 w 113"/>
                <a:gd name="T1" fmla="*/ 0 h 123"/>
                <a:gd name="T2" fmla="*/ 0 w 113"/>
                <a:gd name="T3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" h="123">
                  <a:moveTo>
                    <a:pt x="113" y="0"/>
                  </a:moveTo>
                  <a:lnTo>
                    <a:pt x="0" y="12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1" name="Freeform 124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55F739A-7D90-4F55-B504-DEDB9AD32BE2}"/>
                </a:ext>
              </a:extLst>
            </p:cNvPr>
            <p:cNvSpPr/>
            <p:nvPr/>
          </p:nvSpPr>
          <p:spPr bwMode="auto">
            <a:xfrm>
              <a:off x="3414" y="542"/>
              <a:ext cx="114" cy="172"/>
            </a:xfrm>
            <a:custGeom>
              <a:avLst/>
              <a:gdLst>
                <a:gd name="T0" fmla="*/ 113 w 114"/>
                <a:gd name="T1" fmla="*/ 0 h 172"/>
                <a:gd name="T2" fmla="*/ 0 w 114"/>
                <a:gd name="T3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72">
                  <a:moveTo>
                    <a:pt x="113" y="0"/>
                  </a:moveTo>
                  <a:lnTo>
                    <a:pt x="0" y="17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2" name="Freeform 125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5916EAD-5D67-4544-B2B2-77FFA6E33E76}"/>
                </a:ext>
              </a:extLst>
            </p:cNvPr>
            <p:cNvSpPr/>
            <p:nvPr/>
          </p:nvSpPr>
          <p:spPr bwMode="auto">
            <a:xfrm>
              <a:off x="2868" y="714"/>
              <a:ext cx="545" cy="20"/>
            </a:xfrm>
            <a:custGeom>
              <a:avLst/>
              <a:gdLst>
                <a:gd name="T0" fmla="*/ 0 w 545"/>
                <a:gd name="T1" fmla="*/ 0 h 20"/>
                <a:gd name="T2" fmla="*/ 545 w 545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5" h="20">
                  <a:moveTo>
                    <a:pt x="0" y="0"/>
                  </a:moveTo>
                  <a:lnTo>
                    <a:pt x="54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3" name="Freeform 125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955F0FB-72F3-45C5-8E8C-3D46D8F8786C}"/>
                </a:ext>
              </a:extLst>
            </p:cNvPr>
            <p:cNvSpPr/>
            <p:nvPr/>
          </p:nvSpPr>
          <p:spPr bwMode="auto">
            <a:xfrm>
              <a:off x="3343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4" name="Freeform 125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AFFCC9B-1A1F-4178-99D7-6C58ECEFAC7D}"/>
                </a:ext>
              </a:extLst>
            </p:cNvPr>
            <p:cNvSpPr/>
            <p:nvPr/>
          </p:nvSpPr>
          <p:spPr bwMode="auto">
            <a:xfrm>
              <a:off x="3343" y="622"/>
              <a:ext cx="94" cy="31"/>
            </a:xfrm>
            <a:custGeom>
              <a:avLst/>
              <a:gdLst>
                <a:gd name="T0" fmla="*/ 47 w 94"/>
                <a:gd name="T1" fmla="*/ 0 h 31"/>
                <a:gd name="T2" fmla="*/ 28 w 94"/>
                <a:gd name="T3" fmla="*/ 1 h 31"/>
                <a:gd name="T4" fmla="*/ 13 w 94"/>
                <a:gd name="T5" fmla="*/ 4 h 31"/>
                <a:gd name="T6" fmla="*/ 3 w 94"/>
                <a:gd name="T7" fmla="*/ 9 h 31"/>
                <a:gd name="T8" fmla="*/ 0 w 94"/>
                <a:gd name="T9" fmla="*/ 15 h 31"/>
                <a:gd name="T10" fmla="*/ 3 w 94"/>
                <a:gd name="T11" fmla="*/ 21 h 31"/>
                <a:gd name="T12" fmla="*/ 13 w 94"/>
                <a:gd name="T13" fmla="*/ 26 h 31"/>
                <a:gd name="T14" fmla="*/ 28 w 94"/>
                <a:gd name="T15" fmla="*/ 29 h 31"/>
                <a:gd name="T16" fmla="*/ 47 w 94"/>
                <a:gd name="T17" fmla="*/ 30 h 31"/>
                <a:gd name="T18" fmla="*/ 65 w 94"/>
                <a:gd name="T19" fmla="*/ 29 h 31"/>
                <a:gd name="T20" fmla="*/ 80 w 94"/>
                <a:gd name="T21" fmla="*/ 26 h 31"/>
                <a:gd name="T22" fmla="*/ 90 w 94"/>
                <a:gd name="T23" fmla="*/ 21 h 31"/>
                <a:gd name="T24" fmla="*/ 93 w 94"/>
                <a:gd name="T25" fmla="*/ 15 h 31"/>
                <a:gd name="T26" fmla="*/ 90 w 94"/>
                <a:gd name="T27" fmla="*/ 9 h 31"/>
                <a:gd name="T28" fmla="*/ 80 w 94"/>
                <a:gd name="T29" fmla="*/ 4 h 31"/>
                <a:gd name="T30" fmla="*/ 65 w 94"/>
                <a:gd name="T31" fmla="*/ 1 h 31"/>
                <a:gd name="T32" fmla="*/ 47 w 9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31">
                  <a:moveTo>
                    <a:pt x="47" y="0"/>
                  </a:moveTo>
                  <a:lnTo>
                    <a:pt x="28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3" y="26"/>
                  </a:lnTo>
                  <a:lnTo>
                    <a:pt x="28" y="29"/>
                  </a:lnTo>
                  <a:lnTo>
                    <a:pt x="47" y="30"/>
                  </a:lnTo>
                  <a:lnTo>
                    <a:pt x="65" y="29"/>
                  </a:lnTo>
                  <a:lnTo>
                    <a:pt x="80" y="26"/>
                  </a:lnTo>
                  <a:lnTo>
                    <a:pt x="90" y="21"/>
                  </a:lnTo>
                  <a:lnTo>
                    <a:pt x="93" y="15"/>
                  </a:lnTo>
                  <a:lnTo>
                    <a:pt x="90" y="9"/>
                  </a:lnTo>
                  <a:lnTo>
                    <a:pt x="80" y="4"/>
                  </a:lnTo>
                  <a:lnTo>
                    <a:pt x="65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5" name="Freeform 125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FAA137D-A84C-4DAF-ACA1-B50470F07F30}"/>
                </a:ext>
              </a:extLst>
            </p:cNvPr>
            <p:cNvSpPr/>
            <p:nvPr/>
          </p:nvSpPr>
          <p:spPr bwMode="auto">
            <a:xfrm>
              <a:off x="3343" y="622"/>
              <a:ext cx="94" cy="31"/>
            </a:xfrm>
            <a:custGeom>
              <a:avLst/>
              <a:gdLst>
                <a:gd name="T0" fmla="*/ 47 w 94"/>
                <a:gd name="T1" fmla="*/ 0 h 31"/>
                <a:gd name="T2" fmla="*/ 28 w 94"/>
                <a:gd name="T3" fmla="*/ 1 h 31"/>
                <a:gd name="T4" fmla="*/ 13 w 94"/>
                <a:gd name="T5" fmla="*/ 4 h 31"/>
                <a:gd name="T6" fmla="*/ 3 w 94"/>
                <a:gd name="T7" fmla="*/ 9 h 31"/>
                <a:gd name="T8" fmla="*/ 0 w 94"/>
                <a:gd name="T9" fmla="*/ 15 h 31"/>
                <a:gd name="T10" fmla="*/ 3 w 94"/>
                <a:gd name="T11" fmla="*/ 21 h 31"/>
                <a:gd name="T12" fmla="*/ 13 w 94"/>
                <a:gd name="T13" fmla="*/ 26 h 31"/>
                <a:gd name="T14" fmla="*/ 28 w 94"/>
                <a:gd name="T15" fmla="*/ 29 h 31"/>
                <a:gd name="T16" fmla="*/ 47 w 94"/>
                <a:gd name="T17" fmla="*/ 30 h 31"/>
                <a:gd name="T18" fmla="*/ 65 w 94"/>
                <a:gd name="T19" fmla="*/ 29 h 31"/>
                <a:gd name="T20" fmla="*/ 80 w 94"/>
                <a:gd name="T21" fmla="*/ 26 h 31"/>
                <a:gd name="T22" fmla="*/ 90 w 94"/>
                <a:gd name="T23" fmla="*/ 21 h 31"/>
                <a:gd name="T24" fmla="*/ 93 w 94"/>
                <a:gd name="T25" fmla="*/ 15 h 31"/>
                <a:gd name="T26" fmla="*/ 90 w 94"/>
                <a:gd name="T27" fmla="*/ 9 h 31"/>
                <a:gd name="T28" fmla="*/ 80 w 94"/>
                <a:gd name="T29" fmla="*/ 4 h 31"/>
                <a:gd name="T30" fmla="*/ 65 w 94"/>
                <a:gd name="T31" fmla="*/ 1 h 31"/>
                <a:gd name="T32" fmla="*/ 47 w 9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31">
                  <a:moveTo>
                    <a:pt x="47" y="0"/>
                  </a:moveTo>
                  <a:lnTo>
                    <a:pt x="28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3" y="26"/>
                  </a:lnTo>
                  <a:lnTo>
                    <a:pt x="28" y="29"/>
                  </a:lnTo>
                  <a:lnTo>
                    <a:pt x="47" y="30"/>
                  </a:lnTo>
                  <a:lnTo>
                    <a:pt x="65" y="29"/>
                  </a:lnTo>
                  <a:lnTo>
                    <a:pt x="80" y="26"/>
                  </a:lnTo>
                  <a:lnTo>
                    <a:pt x="90" y="21"/>
                  </a:lnTo>
                  <a:lnTo>
                    <a:pt x="93" y="15"/>
                  </a:lnTo>
                  <a:lnTo>
                    <a:pt x="90" y="9"/>
                  </a:lnTo>
                  <a:lnTo>
                    <a:pt x="80" y="4"/>
                  </a:lnTo>
                  <a:lnTo>
                    <a:pt x="65" y="1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6" name="Freeform 125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25C37E8-CAD5-4B5A-B84C-3EAC2EAC55DD}"/>
                </a:ext>
              </a:extLst>
            </p:cNvPr>
            <p:cNvSpPr/>
            <p:nvPr/>
          </p:nvSpPr>
          <p:spPr bwMode="auto">
            <a:xfrm>
              <a:off x="3437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7" name="Freeform 125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5FE14B2-5187-43EC-87B8-7E68A89A0A32}"/>
                </a:ext>
              </a:extLst>
            </p:cNvPr>
            <p:cNvSpPr/>
            <p:nvPr/>
          </p:nvSpPr>
          <p:spPr bwMode="auto">
            <a:xfrm>
              <a:off x="3343" y="607"/>
              <a:ext cx="94" cy="30"/>
            </a:xfrm>
            <a:custGeom>
              <a:avLst/>
              <a:gdLst>
                <a:gd name="T0" fmla="*/ 47 w 94"/>
                <a:gd name="T1" fmla="*/ 0 h 30"/>
                <a:gd name="T2" fmla="*/ 28 w 94"/>
                <a:gd name="T3" fmla="*/ 1 h 30"/>
                <a:gd name="T4" fmla="*/ 13 w 94"/>
                <a:gd name="T5" fmla="*/ 4 h 30"/>
                <a:gd name="T6" fmla="*/ 3 w 94"/>
                <a:gd name="T7" fmla="*/ 9 h 30"/>
                <a:gd name="T8" fmla="*/ 0 w 94"/>
                <a:gd name="T9" fmla="*/ 15 h 30"/>
                <a:gd name="T10" fmla="*/ 3 w 94"/>
                <a:gd name="T11" fmla="*/ 20 h 30"/>
                <a:gd name="T12" fmla="*/ 13 w 94"/>
                <a:gd name="T13" fmla="*/ 25 h 30"/>
                <a:gd name="T14" fmla="*/ 28 w 94"/>
                <a:gd name="T15" fmla="*/ 28 h 30"/>
                <a:gd name="T16" fmla="*/ 47 w 94"/>
                <a:gd name="T17" fmla="*/ 30 h 30"/>
                <a:gd name="T18" fmla="*/ 65 w 94"/>
                <a:gd name="T19" fmla="*/ 28 h 30"/>
                <a:gd name="T20" fmla="*/ 80 w 94"/>
                <a:gd name="T21" fmla="*/ 25 h 30"/>
                <a:gd name="T22" fmla="*/ 90 w 94"/>
                <a:gd name="T23" fmla="*/ 20 h 30"/>
                <a:gd name="T24" fmla="*/ 93 w 94"/>
                <a:gd name="T25" fmla="*/ 15 h 30"/>
                <a:gd name="T26" fmla="*/ 90 w 94"/>
                <a:gd name="T27" fmla="*/ 9 h 30"/>
                <a:gd name="T28" fmla="*/ 80 w 94"/>
                <a:gd name="T29" fmla="*/ 4 h 30"/>
                <a:gd name="T30" fmla="*/ 65 w 94"/>
                <a:gd name="T31" fmla="*/ 1 h 30"/>
                <a:gd name="T32" fmla="*/ 47 w 94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30">
                  <a:moveTo>
                    <a:pt x="47" y="0"/>
                  </a:moveTo>
                  <a:lnTo>
                    <a:pt x="28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3" y="25"/>
                  </a:lnTo>
                  <a:lnTo>
                    <a:pt x="28" y="28"/>
                  </a:lnTo>
                  <a:lnTo>
                    <a:pt x="47" y="30"/>
                  </a:lnTo>
                  <a:lnTo>
                    <a:pt x="65" y="28"/>
                  </a:lnTo>
                  <a:lnTo>
                    <a:pt x="80" y="25"/>
                  </a:lnTo>
                  <a:lnTo>
                    <a:pt x="90" y="20"/>
                  </a:lnTo>
                  <a:lnTo>
                    <a:pt x="93" y="15"/>
                  </a:lnTo>
                  <a:lnTo>
                    <a:pt x="90" y="9"/>
                  </a:lnTo>
                  <a:lnTo>
                    <a:pt x="80" y="4"/>
                  </a:lnTo>
                  <a:lnTo>
                    <a:pt x="65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8" name="Freeform 125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D986732-5EE2-4DFB-923E-62E0C52D3711}"/>
                </a:ext>
              </a:extLst>
            </p:cNvPr>
            <p:cNvSpPr/>
            <p:nvPr/>
          </p:nvSpPr>
          <p:spPr bwMode="auto">
            <a:xfrm>
              <a:off x="3343" y="607"/>
              <a:ext cx="94" cy="30"/>
            </a:xfrm>
            <a:custGeom>
              <a:avLst/>
              <a:gdLst>
                <a:gd name="T0" fmla="*/ 47 w 94"/>
                <a:gd name="T1" fmla="*/ 0 h 30"/>
                <a:gd name="T2" fmla="*/ 28 w 94"/>
                <a:gd name="T3" fmla="*/ 1 h 30"/>
                <a:gd name="T4" fmla="*/ 13 w 94"/>
                <a:gd name="T5" fmla="*/ 4 h 30"/>
                <a:gd name="T6" fmla="*/ 3 w 94"/>
                <a:gd name="T7" fmla="*/ 9 h 30"/>
                <a:gd name="T8" fmla="*/ 0 w 94"/>
                <a:gd name="T9" fmla="*/ 15 h 30"/>
                <a:gd name="T10" fmla="*/ 3 w 94"/>
                <a:gd name="T11" fmla="*/ 20 h 30"/>
                <a:gd name="T12" fmla="*/ 13 w 94"/>
                <a:gd name="T13" fmla="*/ 25 h 30"/>
                <a:gd name="T14" fmla="*/ 28 w 94"/>
                <a:gd name="T15" fmla="*/ 28 h 30"/>
                <a:gd name="T16" fmla="*/ 47 w 94"/>
                <a:gd name="T17" fmla="*/ 30 h 30"/>
                <a:gd name="T18" fmla="*/ 65 w 94"/>
                <a:gd name="T19" fmla="*/ 28 h 30"/>
                <a:gd name="T20" fmla="*/ 80 w 94"/>
                <a:gd name="T21" fmla="*/ 25 h 30"/>
                <a:gd name="T22" fmla="*/ 90 w 94"/>
                <a:gd name="T23" fmla="*/ 20 h 30"/>
                <a:gd name="T24" fmla="*/ 93 w 94"/>
                <a:gd name="T25" fmla="*/ 15 h 30"/>
                <a:gd name="T26" fmla="*/ 90 w 94"/>
                <a:gd name="T27" fmla="*/ 9 h 30"/>
                <a:gd name="T28" fmla="*/ 80 w 94"/>
                <a:gd name="T29" fmla="*/ 4 h 30"/>
                <a:gd name="T30" fmla="*/ 65 w 94"/>
                <a:gd name="T31" fmla="*/ 1 h 30"/>
                <a:gd name="T32" fmla="*/ 47 w 94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30">
                  <a:moveTo>
                    <a:pt x="47" y="0"/>
                  </a:moveTo>
                  <a:lnTo>
                    <a:pt x="28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3" y="25"/>
                  </a:lnTo>
                  <a:lnTo>
                    <a:pt x="28" y="28"/>
                  </a:lnTo>
                  <a:lnTo>
                    <a:pt x="47" y="30"/>
                  </a:lnTo>
                  <a:lnTo>
                    <a:pt x="65" y="28"/>
                  </a:lnTo>
                  <a:lnTo>
                    <a:pt x="80" y="25"/>
                  </a:lnTo>
                  <a:lnTo>
                    <a:pt x="90" y="20"/>
                  </a:lnTo>
                  <a:lnTo>
                    <a:pt x="93" y="15"/>
                  </a:lnTo>
                  <a:lnTo>
                    <a:pt x="90" y="9"/>
                  </a:lnTo>
                  <a:lnTo>
                    <a:pt x="80" y="4"/>
                  </a:lnTo>
                  <a:lnTo>
                    <a:pt x="65" y="1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49" name="Freeform 125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9E91ADF-33ED-4C6E-9D22-60BF7129AB13}"/>
                </a:ext>
              </a:extLst>
            </p:cNvPr>
            <p:cNvSpPr/>
            <p:nvPr/>
          </p:nvSpPr>
          <p:spPr bwMode="auto">
            <a:xfrm>
              <a:off x="2980" y="572"/>
              <a:ext cx="527" cy="20"/>
            </a:xfrm>
            <a:custGeom>
              <a:avLst/>
              <a:gdLst>
                <a:gd name="T0" fmla="*/ 0 w 527"/>
                <a:gd name="T1" fmla="*/ 0 h 20"/>
                <a:gd name="T2" fmla="*/ 526 w 527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7" h="20">
                  <a:moveTo>
                    <a:pt x="0" y="0"/>
                  </a:moveTo>
                  <a:lnTo>
                    <a:pt x="5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0" name="Freeform 125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34BC7C7-0284-4FC2-B3B9-7F05507F60C2}"/>
                </a:ext>
              </a:extLst>
            </p:cNvPr>
            <p:cNvSpPr/>
            <p:nvPr/>
          </p:nvSpPr>
          <p:spPr bwMode="auto">
            <a:xfrm>
              <a:off x="2865" y="714"/>
              <a:ext cx="20" cy="67"/>
            </a:xfrm>
            <a:custGeom>
              <a:avLst/>
              <a:gdLst>
                <a:gd name="T0" fmla="*/ 0 w 20"/>
                <a:gd name="T1" fmla="*/ 0 h 67"/>
                <a:gd name="T2" fmla="*/ 0 w 20"/>
                <a:gd name="T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lnTo>
                    <a:pt x="0" y="6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1" name="Freeform 125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01CD30-CF56-4F38-A779-617ACB959030}"/>
                </a:ext>
              </a:extLst>
            </p:cNvPr>
            <p:cNvSpPr/>
            <p:nvPr/>
          </p:nvSpPr>
          <p:spPr bwMode="auto">
            <a:xfrm>
              <a:off x="3414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2" name="Freeform 126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092740F-1E9A-4648-9AF1-DB7DDB1D09B9}"/>
                </a:ext>
              </a:extLst>
            </p:cNvPr>
            <p:cNvSpPr/>
            <p:nvPr/>
          </p:nvSpPr>
          <p:spPr bwMode="auto">
            <a:xfrm>
              <a:off x="2868" y="775"/>
              <a:ext cx="546" cy="20"/>
            </a:xfrm>
            <a:custGeom>
              <a:avLst/>
              <a:gdLst>
                <a:gd name="T0" fmla="*/ 0 w 546"/>
                <a:gd name="T1" fmla="*/ 0 h 20"/>
                <a:gd name="T2" fmla="*/ 546 w 546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6" h="20">
                  <a:moveTo>
                    <a:pt x="0" y="0"/>
                  </a:moveTo>
                  <a:lnTo>
                    <a:pt x="54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3" name="Freeform 126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805EAD6-8E62-46F5-9507-209115929FA5}"/>
                </a:ext>
              </a:extLst>
            </p:cNvPr>
            <p:cNvSpPr/>
            <p:nvPr/>
          </p:nvSpPr>
          <p:spPr bwMode="auto">
            <a:xfrm>
              <a:off x="3626" y="17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68 w 68"/>
                <a:gd name="T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68" y="66"/>
                  </a:lnTo>
                </a:path>
              </a:pathLst>
            </a:custGeom>
            <a:noFill/>
            <a:ln w="19049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4" name="Freeform 126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49B629B-3A35-45E9-8D9E-C6C196A4D77B}"/>
                </a:ext>
              </a:extLst>
            </p:cNvPr>
            <p:cNvSpPr/>
            <p:nvPr/>
          </p:nvSpPr>
          <p:spPr bwMode="auto">
            <a:xfrm>
              <a:off x="3692" y="79"/>
              <a:ext cx="20" cy="469"/>
            </a:xfrm>
            <a:custGeom>
              <a:avLst/>
              <a:gdLst>
                <a:gd name="T0" fmla="*/ 0 w 20"/>
                <a:gd name="T1" fmla="*/ 0 h 469"/>
                <a:gd name="T2" fmla="*/ 0 w 20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69">
                  <a:moveTo>
                    <a:pt x="0" y="0"/>
                  </a:moveTo>
                  <a:lnTo>
                    <a:pt x="0" y="46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5" name="Freeform 126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F07C3A4-70B1-40AA-827C-E43A0F8D637D}"/>
                </a:ext>
              </a:extLst>
            </p:cNvPr>
            <p:cNvSpPr/>
            <p:nvPr/>
          </p:nvSpPr>
          <p:spPr bwMode="auto">
            <a:xfrm>
              <a:off x="3414" y="537"/>
              <a:ext cx="285" cy="237"/>
            </a:xfrm>
            <a:custGeom>
              <a:avLst/>
              <a:gdLst>
                <a:gd name="T0" fmla="*/ 0 w 285"/>
                <a:gd name="T1" fmla="*/ 237 h 237"/>
                <a:gd name="T2" fmla="*/ 285 w 285"/>
                <a:gd name="T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5" h="236">
                  <a:moveTo>
                    <a:pt x="0" y="237"/>
                  </a:moveTo>
                  <a:lnTo>
                    <a:pt x="28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6" name="Freeform 126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FEDF32A-D430-4D4C-A772-C05AA28E5EEF}"/>
                </a:ext>
              </a:extLst>
            </p:cNvPr>
            <p:cNvSpPr/>
            <p:nvPr/>
          </p:nvSpPr>
          <p:spPr bwMode="auto">
            <a:xfrm>
              <a:off x="3651" y="48"/>
              <a:ext cx="20" cy="518"/>
            </a:xfrm>
            <a:custGeom>
              <a:avLst/>
              <a:gdLst>
                <a:gd name="T0" fmla="*/ 0 w 20"/>
                <a:gd name="T1" fmla="*/ 0 h 518"/>
                <a:gd name="T2" fmla="*/ 8 w 20"/>
                <a:gd name="T3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518">
                  <a:moveTo>
                    <a:pt x="0" y="0"/>
                  </a:moveTo>
                  <a:lnTo>
                    <a:pt x="8" y="518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7" name="Freeform 126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8575BE-9A5A-4B08-A3AB-40DDD37034C2}"/>
                </a:ext>
              </a:extLst>
            </p:cNvPr>
            <p:cNvSpPr/>
            <p:nvPr/>
          </p:nvSpPr>
          <p:spPr bwMode="auto">
            <a:xfrm>
              <a:off x="3615" y="81"/>
              <a:ext cx="20" cy="535"/>
            </a:xfrm>
            <a:custGeom>
              <a:avLst/>
              <a:gdLst>
                <a:gd name="T0" fmla="*/ 0 w 20"/>
                <a:gd name="T1" fmla="*/ 0 h 535"/>
                <a:gd name="T2" fmla="*/ 0 w 20"/>
                <a:gd name="T3" fmla="*/ 5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535">
                  <a:moveTo>
                    <a:pt x="0" y="0"/>
                  </a:moveTo>
                  <a:lnTo>
                    <a:pt x="0" y="5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8" name="Freeform 126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A07062-68F8-4F87-B6AB-851F480FECB8}"/>
                </a:ext>
              </a:extLst>
            </p:cNvPr>
            <p:cNvSpPr/>
            <p:nvPr/>
          </p:nvSpPr>
          <p:spPr bwMode="auto">
            <a:xfrm>
              <a:off x="3486" y="610"/>
              <a:ext cx="20" cy="104"/>
            </a:xfrm>
            <a:custGeom>
              <a:avLst/>
              <a:gdLst>
                <a:gd name="T0" fmla="*/ 0 w 20"/>
                <a:gd name="T1" fmla="*/ 0 h 104"/>
                <a:gd name="T2" fmla="*/ 0 w 20"/>
                <a:gd name="T3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4">
                  <a:moveTo>
                    <a:pt x="0" y="0"/>
                  </a:moveTo>
                  <a:lnTo>
                    <a:pt x="0" y="10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59" name="Freeform 126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D5F0BAD-6EE7-4168-B1E6-43F6352BDDA9}"/>
                </a:ext>
              </a:extLst>
            </p:cNvPr>
            <p:cNvSpPr/>
            <p:nvPr/>
          </p:nvSpPr>
          <p:spPr bwMode="auto">
            <a:xfrm>
              <a:off x="3459" y="650"/>
              <a:ext cx="20" cy="84"/>
            </a:xfrm>
            <a:custGeom>
              <a:avLst/>
              <a:gdLst>
                <a:gd name="T0" fmla="*/ 0 w 20"/>
                <a:gd name="T1" fmla="*/ 0 h 84"/>
                <a:gd name="T2" fmla="*/ 0 w 20"/>
                <a:gd name="T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8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0" name="Freeform 126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BE0D6E-29A1-42A2-87CF-4558E55C6DF9}"/>
                </a:ext>
              </a:extLst>
            </p:cNvPr>
            <p:cNvSpPr/>
            <p:nvPr/>
          </p:nvSpPr>
          <p:spPr bwMode="auto">
            <a:xfrm>
              <a:off x="2883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1" name="Freeform 126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346CCBC-0AC9-42E7-ABC6-ECAB4EE42CF6}"/>
                </a:ext>
              </a:extLst>
            </p:cNvPr>
            <p:cNvSpPr/>
            <p:nvPr/>
          </p:nvSpPr>
          <p:spPr bwMode="auto">
            <a:xfrm>
              <a:off x="2952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2" name="Freeform 127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395BC82-C713-4ECF-B0EC-0742A3F955BC}"/>
                </a:ext>
              </a:extLst>
            </p:cNvPr>
            <p:cNvSpPr/>
            <p:nvPr/>
          </p:nvSpPr>
          <p:spPr bwMode="auto">
            <a:xfrm>
              <a:off x="3002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3" name="Freeform 127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FB17A0C-02F1-4B17-B8DC-D725392D2CAF}"/>
                </a:ext>
              </a:extLst>
            </p:cNvPr>
            <p:cNvSpPr/>
            <p:nvPr/>
          </p:nvSpPr>
          <p:spPr bwMode="auto">
            <a:xfrm>
              <a:off x="3002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4" name="Freeform 127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656F40C-8ED5-4811-98BC-A398F43B2D98}"/>
                </a:ext>
              </a:extLst>
            </p:cNvPr>
            <p:cNvSpPr/>
            <p:nvPr/>
          </p:nvSpPr>
          <p:spPr bwMode="auto">
            <a:xfrm>
              <a:off x="3072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5" name="Freeform 127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01FEC66-CA30-428A-926E-E4BAF1403DDE}"/>
                </a:ext>
              </a:extLst>
            </p:cNvPr>
            <p:cNvSpPr/>
            <p:nvPr/>
          </p:nvSpPr>
          <p:spPr bwMode="auto">
            <a:xfrm>
              <a:off x="3121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6" name="Freeform 127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0C257E-AB39-4281-A3F9-3FFFDDA791E6}"/>
                </a:ext>
              </a:extLst>
            </p:cNvPr>
            <p:cNvSpPr/>
            <p:nvPr/>
          </p:nvSpPr>
          <p:spPr bwMode="auto">
            <a:xfrm>
              <a:off x="3169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7" name="Freeform 127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7C8515F-75DE-4103-AA1A-A9164B64FBA9}"/>
                </a:ext>
              </a:extLst>
            </p:cNvPr>
            <p:cNvSpPr/>
            <p:nvPr/>
          </p:nvSpPr>
          <p:spPr bwMode="auto">
            <a:xfrm>
              <a:off x="3215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8" name="Freeform 127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E1184A-F999-4A62-9010-8EF615D59ABA}"/>
                </a:ext>
              </a:extLst>
            </p:cNvPr>
            <p:cNvSpPr/>
            <p:nvPr/>
          </p:nvSpPr>
          <p:spPr bwMode="auto">
            <a:xfrm>
              <a:off x="3280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69" name="Freeform 127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20ACDFC-1ABB-45FF-A89D-6055CDBD7F93}"/>
                </a:ext>
              </a:extLst>
            </p:cNvPr>
            <p:cNvSpPr/>
            <p:nvPr/>
          </p:nvSpPr>
          <p:spPr bwMode="auto">
            <a:xfrm>
              <a:off x="3327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0" name="Freeform 127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6055AC0-52F2-45DF-9212-BCF7016FEBAB}"/>
                </a:ext>
              </a:extLst>
            </p:cNvPr>
            <p:cNvSpPr/>
            <p:nvPr/>
          </p:nvSpPr>
          <p:spPr bwMode="auto">
            <a:xfrm>
              <a:off x="3381" y="714"/>
              <a:ext cx="20" cy="61"/>
            </a:xfrm>
            <a:custGeom>
              <a:avLst/>
              <a:gdLst>
                <a:gd name="T0" fmla="*/ 0 w 20"/>
                <a:gd name="T1" fmla="*/ 0 h 61"/>
                <a:gd name="T2" fmla="*/ 0 w 20"/>
                <a:gd name="T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1">
                  <a:moveTo>
                    <a:pt x="0" y="0"/>
                  </a:moveTo>
                  <a:lnTo>
                    <a:pt x="0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1" name="Freeform 127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6CDDCB-9E66-42B6-A40D-3E859ED910F4}"/>
                </a:ext>
              </a:extLst>
            </p:cNvPr>
            <p:cNvSpPr/>
            <p:nvPr/>
          </p:nvSpPr>
          <p:spPr bwMode="auto">
            <a:xfrm>
              <a:off x="2980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2" name="Freeform 128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674B9C2-83B5-41DE-A324-46A44701A16F}"/>
                </a:ext>
              </a:extLst>
            </p:cNvPr>
            <p:cNvSpPr/>
            <p:nvPr/>
          </p:nvSpPr>
          <p:spPr bwMode="auto">
            <a:xfrm>
              <a:off x="2980" y="622"/>
              <a:ext cx="88" cy="31"/>
            </a:xfrm>
            <a:custGeom>
              <a:avLst/>
              <a:gdLst>
                <a:gd name="T0" fmla="*/ 43 w 88"/>
                <a:gd name="T1" fmla="*/ 0 h 31"/>
                <a:gd name="T2" fmla="*/ 26 w 88"/>
                <a:gd name="T3" fmla="*/ 1 h 31"/>
                <a:gd name="T4" fmla="*/ 12 w 88"/>
                <a:gd name="T5" fmla="*/ 4 h 31"/>
                <a:gd name="T6" fmla="*/ 3 w 88"/>
                <a:gd name="T7" fmla="*/ 9 h 31"/>
                <a:gd name="T8" fmla="*/ 0 w 88"/>
                <a:gd name="T9" fmla="*/ 15 h 31"/>
                <a:gd name="T10" fmla="*/ 3 w 88"/>
                <a:gd name="T11" fmla="*/ 21 h 31"/>
                <a:gd name="T12" fmla="*/ 12 w 88"/>
                <a:gd name="T13" fmla="*/ 26 h 31"/>
                <a:gd name="T14" fmla="*/ 26 w 88"/>
                <a:gd name="T15" fmla="*/ 29 h 31"/>
                <a:gd name="T16" fmla="*/ 43 w 88"/>
                <a:gd name="T17" fmla="*/ 30 h 31"/>
                <a:gd name="T18" fmla="*/ 61 w 88"/>
                <a:gd name="T19" fmla="*/ 29 h 31"/>
                <a:gd name="T20" fmla="*/ 75 w 88"/>
                <a:gd name="T21" fmla="*/ 26 h 31"/>
                <a:gd name="T22" fmla="*/ 84 w 88"/>
                <a:gd name="T23" fmla="*/ 21 h 31"/>
                <a:gd name="T24" fmla="*/ 87 w 88"/>
                <a:gd name="T25" fmla="*/ 15 h 31"/>
                <a:gd name="T26" fmla="*/ 84 w 88"/>
                <a:gd name="T27" fmla="*/ 9 h 31"/>
                <a:gd name="T28" fmla="*/ 75 w 88"/>
                <a:gd name="T29" fmla="*/ 4 h 31"/>
                <a:gd name="T30" fmla="*/ 61 w 88"/>
                <a:gd name="T31" fmla="*/ 1 h 31"/>
                <a:gd name="T32" fmla="*/ 43 w 88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31">
                  <a:moveTo>
                    <a:pt x="43" y="0"/>
                  </a:moveTo>
                  <a:lnTo>
                    <a:pt x="26" y="1"/>
                  </a:lnTo>
                  <a:lnTo>
                    <a:pt x="12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2" y="26"/>
                  </a:lnTo>
                  <a:lnTo>
                    <a:pt x="26" y="29"/>
                  </a:lnTo>
                  <a:lnTo>
                    <a:pt x="43" y="30"/>
                  </a:lnTo>
                  <a:lnTo>
                    <a:pt x="61" y="29"/>
                  </a:lnTo>
                  <a:lnTo>
                    <a:pt x="75" y="26"/>
                  </a:lnTo>
                  <a:lnTo>
                    <a:pt x="84" y="21"/>
                  </a:lnTo>
                  <a:lnTo>
                    <a:pt x="87" y="15"/>
                  </a:lnTo>
                  <a:lnTo>
                    <a:pt x="84" y="9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3" name="Freeform 128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C6F505F-0E89-4D3B-9474-CC481D42998C}"/>
                </a:ext>
              </a:extLst>
            </p:cNvPr>
            <p:cNvSpPr/>
            <p:nvPr/>
          </p:nvSpPr>
          <p:spPr bwMode="auto">
            <a:xfrm>
              <a:off x="2980" y="622"/>
              <a:ext cx="88" cy="31"/>
            </a:xfrm>
            <a:custGeom>
              <a:avLst/>
              <a:gdLst>
                <a:gd name="T0" fmla="*/ 43 w 88"/>
                <a:gd name="T1" fmla="*/ 0 h 31"/>
                <a:gd name="T2" fmla="*/ 26 w 88"/>
                <a:gd name="T3" fmla="*/ 1 h 31"/>
                <a:gd name="T4" fmla="*/ 12 w 88"/>
                <a:gd name="T5" fmla="*/ 4 h 31"/>
                <a:gd name="T6" fmla="*/ 3 w 88"/>
                <a:gd name="T7" fmla="*/ 9 h 31"/>
                <a:gd name="T8" fmla="*/ 0 w 88"/>
                <a:gd name="T9" fmla="*/ 15 h 31"/>
                <a:gd name="T10" fmla="*/ 3 w 88"/>
                <a:gd name="T11" fmla="*/ 21 h 31"/>
                <a:gd name="T12" fmla="*/ 12 w 88"/>
                <a:gd name="T13" fmla="*/ 26 h 31"/>
                <a:gd name="T14" fmla="*/ 26 w 88"/>
                <a:gd name="T15" fmla="*/ 29 h 31"/>
                <a:gd name="T16" fmla="*/ 43 w 88"/>
                <a:gd name="T17" fmla="*/ 30 h 31"/>
                <a:gd name="T18" fmla="*/ 61 w 88"/>
                <a:gd name="T19" fmla="*/ 29 h 31"/>
                <a:gd name="T20" fmla="*/ 75 w 88"/>
                <a:gd name="T21" fmla="*/ 26 h 31"/>
                <a:gd name="T22" fmla="*/ 84 w 88"/>
                <a:gd name="T23" fmla="*/ 21 h 31"/>
                <a:gd name="T24" fmla="*/ 87 w 88"/>
                <a:gd name="T25" fmla="*/ 15 h 31"/>
                <a:gd name="T26" fmla="*/ 84 w 88"/>
                <a:gd name="T27" fmla="*/ 9 h 31"/>
                <a:gd name="T28" fmla="*/ 75 w 88"/>
                <a:gd name="T29" fmla="*/ 4 h 31"/>
                <a:gd name="T30" fmla="*/ 61 w 88"/>
                <a:gd name="T31" fmla="*/ 1 h 31"/>
                <a:gd name="T32" fmla="*/ 43 w 88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31">
                  <a:moveTo>
                    <a:pt x="43" y="0"/>
                  </a:moveTo>
                  <a:lnTo>
                    <a:pt x="26" y="1"/>
                  </a:lnTo>
                  <a:lnTo>
                    <a:pt x="12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2" y="26"/>
                  </a:lnTo>
                  <a:lnTo>
                    <a:pt x="26" y="29"/>
                  </a:lnTo>
                  <a:lnTo>
                    <a:pt x="43" y="30"/>
                  </a:lnTo>
                  <a:lnTo>
                    <a:pt x="61" y="29"/>
                  </a:lnTo>
                  <a:lnTo>
                    <a:pt x="75" y="26"/>
                  </a:lnTo>
                  <a:lnTo>
                    <a:pt x="84" y="21"/>
                  </a:lnTo>
                  <a:lnTo>
                    <a:pt x="87" y="15"/>
                  </a:lnTo>
                  <a:lnTo>
                    <a:pt x="84" y="9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4" name="Freeform 128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BE09D54-B297-463C-8081-F40FADF836FC}"/>
                </a:ext>
              </a:extLst>
            </p:cNvPr>
            <p:cNvSpPr/>
            <p:nvPr/>
          </p:nvSpPr>
          <p:spPr bwMode="auto">
            <a:xfrm>
              <a:off x="3068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5" name="Freeform 128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6C2DBAD-0851-44F2-A02D-B0CA8C7AFF00}"/>
                </a:ext>
              </a:extLst>
            </p:cNvPr>
            <p:cNvSpPr/>
            <p:nvPr/>
          </p:nvSpPr>
          <p:spPr bwMode="auto">
            <a:xfrm>
              <a:off x="2980" y="607"/>
              <a:ext cx="88" cy="29"/>
            </a:xfrm>
            <a:custGeom>
              <a:avLst/>
              <a:gdLst>
                <a:gd name="T0" fmla="*/ 43 w 88"/>
                <a:gd name="T1" fmla="*/ 0 h 29"/>
                <a:gd name="T2" fmla="*/ 26 w 88"/>
                <a:gd name="T3" fmla="*/ 1 h 29"/>
                <a:gd name="T4" fmla="*/ 12 w 88"/>
                <a:gd name="T5" fmla="*/ 4 h 29"/>
                <a:gd name="T6" fmla="*/ 3 w 88"/>
                <a:gd name="T7" fmla="*/ 8 h 29"/>
                <a:gd name="T8" fmla="*/ 0 w 88"/>
                <a:gd name="T9" fmla="*/ 14 h 29"/>
                <a:gd name="T10" fmla="*/ 3 w 88"/>
                <a:gd name="T11" fmla="*/ 20 h 29"/>
                <a:gd name="T12" fmla="*/ 12 w 88"/>
                <a:gd name="T13" fmla="*/ 24 h 29"/>
                <a:gd name="T14" fmla="*/ 26 w 88"/>
                <a:gd name="T15" fmla="*/ 27 h 29"/>
                <a:gd name="T16" fmla="*/ 43 w 88"/>
                <a:gd name="T17" fmla="*/ 29 h 29"/>
                <a:gd name="T18" fmla="*/ 61 w 88"/>
                <a:gd name="T19" fmla="*/ 27 h 29"/>
                <a:gd name="T20" fmla="*/ 75 w 88"/>
                <a:gd name="T21" fmla="*/ 24 h 29"/>
                <a:gd name="T22" fmla="*/ 84 w 88"/>
                <a:gd name="T23" fmla="*/ 20 h 29"/>
                <a:gd name="T24" fmla="*/ 87 w 88"/>
                <a:gd name="T25" fmla="*/ 14 h 29"/>
                <a:gd name="T26" fmla="*/ 84 w 88"/>
                <a:gd name="T27" fmla="*/ 8 h 29"/>
                <a:gd name="T28" fmla="*/ 75 w 88"/>
                <a:gd name="T29" fmla="*/ 4 h 29"/>
                <a:gd name="T30" fmla="*/ 61 w 88"/>
                <a:gd name="T31" fmla="*/ 1 h 29"/>
                <a:gd name="T32" fmla="*/ 43 w 8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28">
                  <a:moveTo>
                    <a:pt x="43" y="0"/>
                  </a:moveTo>
                  <a:lnTo>
                    <a:pt x="26" y="1"/>
                  </a:lnTo>
                  <a:lnTo>
                    <a:pt x="12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12" y="24"/>
                  </a:lnTo>
                  <a:lnTo>
                    <a:pt x="26" y="27"/>
                  </a:lnTo>
                  <a:lnTo>
                    <a:pt x="43" y="29"/>
                  </a:lnTo>
                  <a:lnTo>
                    <a:pt x="61" y="27"/>
                  </a:lnTo>
                  <a:lnTo>
                    <a:pt x="75" y="24"/>
                  </a:lnTo>
                  <a:lnTo>
                    <a:pt x="84" y="20"/>
                  </a:lnTo>
                  <a:lnTo>
                    <a:pt x="87" y="14"/>
                  </a:lnTo>
                  <a:lnTo>
                    <a:pt x="84" y="8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6" name="Freeform 128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1F30929-D83E-43F0-9CB1-B2BA15CFD8D3}"/>
                </a:ext>
              </a:extLst>
            </p:cNvPr>
            <p:cNvSpPr/>
            <p:nvPr/>
          </p:nvSpPr>
          <p:spPr bwMode="auto">
            <a:xfrm>
              <a:off x="2980" y="607"/>
              <a:ext cx="88" cy="29"/>
            </a:xfrm>
            <a:custGeom>
              <a:avLst/>
              <a:gdLst>
                <a:gd name="T0" fmla="*/ 43 w 88"/>
                <a:gd name="T1" fmla="*/ 0 h 29"/>
                <a:gd name="T2" fmla="*/ 26 w 88"/>
                <a:gd name="T3" fmla="*/ 1 h 29"/>
                <a:gd name="T4" fmla="*/ 12 w 88"/>
                <a:gd name="T5" fmla="*/ 4 h 29"/>
                <a:gd name="T6" fmla="*/ 3 w 88"/>
                <a:gd name="T7" fmla="*/ 8 h 29"/>
                <a:gd name="T8" fmla="*/ 0 w 88"/>
                <a:gd name="T9" fmla="*/ 14 h 29"/>
                <a:gd name="T10" fmla="*/ 3 w 88"/>
                <a:gd name="T11" fmla="*/ 20 h 29"/>
                <a:gd name="T12" fmla="*/ 12 w 88"/>
                <a:gd name="T13" fmla="*/ 24 h 29"/>
                <a:gd name="T14" fmla="*/ 26 w 88"/>
                <a:gd name="T15" fmla="*/ 27 h 29"/>
                <a:gd name="T16" fmla="*/ 43 w 88"/>
                <a:gd name="T17" fmla="*/ 29 h 29"/>
                <a:gd name="T18" fmla="*/ 61 w 88"/>
                <a:gd name="T19" fmla="*/ 27 h 29"/>
                <a:gd name="T20" fmla="*/ 75 w 88"/>
                <a:gd name="T21" fmla="*/ 24 h 29"/>
                <a:gd name="T22" fmla="*/ 84 w 88"/>
                <a:gd name="T23" fmla="*/ 20 h 29"/>
                <a:gd name="T24" fmla="*/ 87 w 88"/>
                <a:gd name="T25" fmla="*/ 14 h 29"/>
                <a:gd name="T26" fmla="*/ 84 w 88"/>
                <a:gd name="T27" fmla="*/ 8 h 29"/>
                <a:gd name="T28" fmla="*/ 75 w 88"/>
                <a:gd name="T29" fmla="*/ 4 h 29"/>
                <a:gd name="T30" fmla="*/ 61 w 88"/>
                <a:gd name="T31" fmla="*/ 1 h 29"/>
                <a:gd name="T32" fmla="*/ 43 w 8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28">
                  <a:moveTo>
                    <a:pt x="43" y="0"/>
                  </a:moveTo>
                  <a:lnTo>
                    <a:pt x="26" y="1"/>
                  </a:lnTo>
                  <a:lnTo>
                    <a:pt x="12" y="4"/>
                  </a:lnTo>
                  <a:lnTo>
                    <a:pt x="3" y="8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12" y="24"/>
                  </a:lnTo>
                  <a:lnTo>
                    <a:pt x="26" y="27"/>
                  </a:lnTo>
                  <a:lnTo>
                    <a:pt x="43" y="29"/>
                  </a:lnTo>
                  <a:lnTo>
                    <a:pt x="61" y="27"/>
                  </a:lnTo>
                  <a:lnTo>
                    <a:pt x="75" y="24"/>
                  </a:lnTo>
                  <a:lnTo>
                    <a:pt x="84" y="20"/>
                  </a:lnTo>
                  <a:lnTo>
                    <a:pt x="87" y="14"/>
                  </a:lnTo>
                  <a:lnTo>
                    <a:pt x="84" y="8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7" name="Freeform 128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4D2C9C-3565-418B-B558-87035686ED38}"/>
                </a:ext>
              </a:extLst>
            </p:cNvPr>
            <p:cNvSpPr/>
            <p:nvPr/>
          </p:nvSpPr>
          <p:spPr bwMode="auto">
            <a:xfrm>
              <a:off x="2964" y="685"/>
              <a:ext cx="64" cy="20"/>
            </a:xfrm>
            <a:custGeom>
              <a:avLst/>
              <a:gdLst>
                <a:gd name="T0" fmla="*/ 0 w 64"/>
                <a:gd name="T1" fmla="*/ 0 h 20"/>
                <a:gd name="T2" fmla="*/ 63 w 64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20">
                  <a:moveTo>
                    <a:pt x="0" y="0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8" name="Freeform 128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DC752B-5934-415E-9A32-9E0C9A2755C3}"/>
                </a:ext>
              </a:extLst>
            </p:cNvPr>
            <p:cNvSpPr/>
            <p:nvPr/>
          </p:nvSpPr>
          <p:spPr bwMode="auto">
            <a:xfrm>
              <a:off x="3205" y="432"/>
              <a:ext cx="155" cy="75"/>
            </a:xfrm>
            <a:custGeom>
              <a:avLst/>
              <a:gdLst>
                <a:gd name="T0" fmla="*/ 17 w 155"/>
                <a:gd name="T1" fmla="*/ 0 h 75"/>
                <a:gd name="T2" fmla="*/ 0 w 155"/>
                <a:gd name="T3" fmla="*/ 75 h 75"/>
                <a:gd name="T4" fmla="*/ 137 w 155"/>
                <a:gd name="T5" fmla="*/ 75 h 75"/>
                <a:gd name="T6" fmla="*/ 155 w 155"/>
                <a:gd name="T7" fmla="*/ 0 h 75"/>
                <a:gd name="T8" fmla="*/ 17 w 15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5">
                  <a:moveTo>
                    <a:pt x="17" y="0"/>
                  </a:moveTo>
                  <a:lnTo>
                    <a:pt x="0" y="75"/>
                  </a:lnTo>
                  <a:lnTo>
                    <a:pt x="137" y="75"/>
                  </a:lnTo>
                  <a:lnTo>
                    <a:pt x="155" y="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79" name="Freeform 128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33DB5EE-875F-48B1-919E-8672EFA69BE2}"/>
                </a:ext>
              </a:extLst>
            </p:cNvPr>
            <p:cNvSpPr/>
            <p:nvPr/>
          </p:nvSpPr>
          <p:spPr bwMode="auto">
            <a:xfrm>
              <a:off x="3159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0" name="Freeform 128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B63FFAE-66FD-4710-BA54-10176469A9EC}"/>
                </a:ext>
              </a:extLst>
            </p:cNvPr>
            <p:cNvSpPr/>
            <p:nvPr/>
          </p:nvSpPr>
          <p:spPr bwMode="auto">
            <a:xfrm>
              <a:off x="3159" y="622"/>
              <a:ext cx="89" cy="31"/>
            </a:xfrm>
            <a:custGeom>
              <a:avLst/>
              <a:gdLst>
                <a:gd name="T0" fmla="*/ 44 w 89"/>
                <a:gd name="T1" fmla="*/ 0 h 31"/>
                <a:gd name="T2" fmla="*/ 27 w 89"/>
                <a:gd name="T3" fmla="*/ 1 h 31"/>
                <a:gd name="T4" fmla="*/ 13 w 89"/>
                <a:gd name="T5" fmla="*/ 4 h 31"/>
                <a:gd name="T6" fmla="*/ 3 w 89"/>
                <a:gd name="T7" fmla="*/ 9 h 31"/>
                <a:gd name="T8" fmla="*/ 0 w 89"/>
                <a:gd name="T9" fmla="*/ 15 h 31"/>
                <a:gd name="T10" fmla="*/ 3 w 89"/>
                <a:gd name="T11" fmla="*/ 21 h 31"/>
                <a:gd name="T12" fmla="*/ 13 w 89"/>
                <a:gd name="T13" fmla="*/ 26 h 31"/>
                <a:gd name="T14" fmla="*/ 27 w 89"/>
                <a:gd name="T15" fmla="*/ 29 h 31"/>
                <a:gd name="T16" fmla="*/ 44 w 89"/>
                <a:gd name="T17" fmla="*/ 30 h 31"/>
                <a:gd name="T18" fmla="*/ 61 w 89"/>
                <a:gd name="T19" fmla="*/ 29 h 31"/>
                <a:gd name="T20" fmla="*/ 75 w 89"/>
                <a:gd name="T21" fmla="*/ 26 h 31"/>
                <a:gd name="T22" fmla="*/ 85 w 89"/>
                <a:gd name="T23" fmla="*/ 21 h 31"/>
                <a:gd name="T24" fmla="*/ 88 w 89"/>
                <a:gd name="T25" fmla="*/ 15 h 31"/>
                <a:gd name="T26" fmla="*/ 85 w 89"/>
                <a:gd name="T27" fmla="*/ 9 h 31"/>
                <a:gd name="T28" fmla="*/ 75 w 89"/>
                <a:gd name="T29" fmla="*/ 4 h 31"/>
                <a:gd name="T30" fmla="*/ 61 w 89"/>
                <a:gd name="T31" fmla="*/ 1 h 31"/>
                <a:gd name="T32" fmla="*/ 44 w 89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1">
                  <a:moveTo>
                    <a:pt x="44" y="0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3" y="26"/>
                  </a:lnTo>
                  <a:lnTo>
                    <a:pt x="27" y="29"/>
                  </a:lnTo>
                  <a:lnTo>
                    <a:pt x="44" y="30"/>
                  </a:lnTo>
                  <a:lnTo>
                    <a:pt x="61" y="29"/>
                  </a:lnTo>
                  <a:lnTo>
                    <a:pt x="75" y="26"/>
                  </a:lnTo>
                  <a:lnTo>
                    <a:pt x="85" y="21"/>
                  </a:lnTo>
                  <a:lnTo>
                    <a:pt x="88" y="15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1" name="Freeform 128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FC5D89E-19ED-47D9-8BF6-F7A1A878673F}"/>
                </a:ext>
              </a:extLst>
            </p:cNvPr>
            <p:cNvSpPr/>
            <p:nvPr/>
          </p:nvSpPr>
          <p:spPr bwMode="auto">
            <a:xfrm>
              <a:off x="3159" y="622"/>
              <a:ext cx="89" cy="31"/>
            </a:xfrm>
            <a:custGeom>
              <a:avLst/>
              <a:gdLst>
                <a:gd name="T0" fmla="*/ 44 w 89"/>
                <a:gd name="T1" fmla="*/ 0 h 31"/>
                <a:gd name="T2" fmla="*/ 27 w 89"/>
                <a:gd name="T3" fmla="*/ 1 h 31"/>
                <a:gd name="T4" fmla="*/ 13 w 89"/>
                <a:gd name="T5" fmla="*/ 4 h 31"/>
                <a:gd name="T6" fmla="*/ 3 w 89"/>
                <a:gd name="T7" fmla="*/ 9 h 31"/>
                <a:gd name="T8" fmla="*/ 0 w 89"/>
                <a:gd name="T9" fmla="*/ 15 h 31"/>
                <a:gd name="T10" fmla="*/ 3 w 89"/>
                <a:gd name="T11" fmla="*/ 21 h 31"/>
                <a:gd name="T12" fmla="*/ 13 w 89"/>
                <a:gd name="T13" fmla="*/ 26 h 31"/>
                <a:gd name="T14" fmla="*/ 27 w 89"/>
                <a:gd name="T15" fmla="*/ 29 h 31"/>
                <a:gd name="T16" fmla="*/ 44 w 89"/>
                <a:gd name="T17" fmla="*/ 30 h 31"/>
                <a:gd name="T18" fmla="*/ 61 w 89"/>
                <a:gd name="T19" fmla="*/ 29 h 31"/>
                <a:gd name="T20" fmla="*/ 75 w 89"/>
                <a:gd name="T21" fmla="*/ 26 h 31"/>
                <a:gd name="T22" fmla="*/ 85 w 89"/>
                <a:gd name="T23" fmla="*/ 21 h 31"/>
                <a:gd name="T24" fmla="*/ 88 w 89"/>
                <a:gd name="T25" fmla="*/ 15 h 31"/>
                <a:gd name="T26" fmla="*/ 85 w 89"/>
                <a:gd name="T27" fmla="*/ 9 h 31"/>
                <a:gd name="T28" fmla="*/ 75 w 89"/>
                <a:gd name="T29" fmla="*/ 4 h 31"/>
                <a:gd name="T30" fmla="*/ 61 w 89"/>
                <a:gd name="T31" fmla="*/ 1 h 31"/>
                <a:gd name="T32" fmla="*/ 44 w 89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1">
                  <a:moveTo>
                    <a:pt x="44" y="0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1"/>
                  </a:lnTo>
                  <a:lnTo>
                    <a:pt x="13" y="26"/>
                  </a:lnTo>
                  <a:lnTo>
                    <a:pt x="27" y="29"/>
                  </a:lnTo>
                  <a:lnTo>
                    <a:pt x="44" y="30"/>
                  </a:lnTo>
                  <a:lnTo>
                    <a:pt x="61" y="29"/>
                  </a:lnTo>
                  <a:lnTo>
                    <a:pt x="75" y="26"/>
                  </a:lnTo>
                  <a:lnTo>
                    <a:pt x="85" y="21"/>
                  </a:lnTo>
                  <a:lnTo>
                    <a:pt x="88" y="15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1" y="1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2" name="Freeform 129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A26E17E-0EB1-44D7-BC53-B74F370C9AF5}"/>
                </a:ext>
              </a:extLst>
            </p:cNvPr>
            <p:cNvSpPr/>
            <p:nvPr/>
          </p:nvSpPr>
          <p:spPr bwMode="auto">
            <a:xfrm>
              <a:off x="3248" y="617"/>
              <a:ext cx="20" cy="20"/>
            </a:xfrm>
            <a:custGeom>
              <a:avLst/>
              <a:gdLst>
                <a:gd name="T0" fmla="*/ -7 w 20"/>
                <a:gd name="T1" fmla="*/ 7 h 20"/>
                <a:gd name="T2" fmla="*/ 7 w 20"/>
                <a:gd name="T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-7" y="7"/>
                  </a:moveTo>
                  <a:lnTo>
                    <a:pt x="7" y="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3" name="Freeform 129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5BD0E9-7687-4FEE-88F6-E0DFD6D3CB61}"/>
                </a:ext>
              </a:extLst>
            </p:cNvPr>
            <p:cNvSpPr/>
            <p:nvPr/>
          </p:nvSpPr>
          <p:spPr bwMode="auto">
            <a:xfrm>
              <a:off x="3158" y="607"/>
              <a:ext cx="90" cy="30"/>
            </a:xfrm>
            <a:custGeom>
              <a:avLst/>
              <a:gdLst>
                <a:gd name="T0" fmla="*/ 45 w 90"/>
                <a:gd name="T1" fmla="*/ 0 h 30"/>
                <a:gd name="T2" fmla="*/ 27 w 90"/>
                <a:gd name="T3" fmla="*/ 1 h 30"/>
                <a:gd name="T4" fmla="*/ 13 w 90"/>
                <a:gd name="T5" fmla="*/ 4 h 30"/>
                <a:gd name="T6" fmla="*/ 3 w 90"/>
                <a:gd name="T7" fmla="*/ 9 h 30"/>
                <a:gd name="T8" fmla="*/ 0 w 90"/>
                <a:gd name="T9" fmla="*/ 15 h 30"/>
                <a:gd name="T10" fmla="*/ 3 w 90"/>
                <a:gd name="T11" fmla="*/ 20 h 30"/>
                <a:gd name="T12" fmla="*/ 13 w 90"/>
                <a:gd name="T13" fmla="*/ 25 h 30"/>
                <a:gd name="T14" fmla="*/ 27 w 90"/>
                <a:gd name="T15" fmla="*/ 28 h 30"/>
                <a:gd name="T16" fmla="*/ 45 w 90"/>
                <a:gd name="T17" fmla="*/ 30 h 30"/>
                <a:gd name="T18" fmla="*/ 62 w 90"/>
                <a:gd name="T19" fmla="*/ 28 h 30"/>
                <a:gd name="T20" fmla="*/ 76 w 90"/>
                <a:gd name="T21" fmla="*/ 25 h 30"/>
                <a:gd name="T22" fmla="*/ 86 w 90"/>
                <a:gd name="T23" fmla="*/ 20 h 30"/>
                <a:gd name="T24" fmla="*/ 90 w 90"/>
                <a:gd name="T25" fmla="*/ 15 h 30"/>
                <a:gd name="T26" fmla="*/ 86 w 90"/>
                <a:gd name="T27" fmla="*/ 9 h 30"/>
                <a:gd name="T28" fmla="*/ 76 w 90"/>
                <a:gd name="T29" fmla="*/ 4 h 30"/>
                <a:gd name="T30" fmla="*/ 62 w 90"/>
                <a:gd name="T31" fmla="*/ 1 h 30"/>
                <a:gd name="T32" fmla="*/ 45 w 9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45" y="0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3" y="25"/>
                  </a:lnTo>
                  <a:lnTo>
                    <a:pt x="27" y="28"/>
                  </a:lnTo>
                  <a:lnTo>
                    <a:pt x="45" y="30"/>
                  </a:lnTo>
                  <a:lnTo>
                    <a:pt x="62" y="28"/>
                  </a:lnTo>
                  <a:lnTo>
                    <a:pt x="76" y="25"/>
                  </a:lnTo>
                  <a:lnTo>
                    <a:pt x="86" y="20"/>
                  </a:lnTo>
                  <a:lnTo>
                    <a:pt x="90" y="15"/>
                  </a:lnTo>
                  <a:lnTo>
                    <a:pt x="86" y="9"/>
                  </a:lnTo>
                  <a:lnTo>
                    <a:pt x="76" y="4"/>
                  </a:lnTo>
                  <a:lnTo>
                    <a:pt x="6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4" name="Freeform 129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2752D2C-85D0-4DDC-BC76-EC1C9A3BFE93}"/>
                </a:ext>
              </a:extLst>
            </p:cNvPr>
            <p:cNvSpPr/>
            <p:nvPr/>
          </p:nvSpPr>
          <p:spPr bwMode="auto">
            <a:xfrm>
              <a:off x="3158" y="607"/>
              <a:ext cx="90" cy="30"/>
            </a:xfrm>
            <a:custGeom>
              <a:avLst/>
              <a:gdLst>
                <a:gd name="T0" fmla="*/ 45 w 90"/>
                <a:gd name="T1" fmla="*/ 0 h 30"/>
                <a:gd name="T2" fmla="*/ 27 w 90"/>
                <a:gd name="T3" fmla="*/ 1 h 30"/>
                <a:gd name="T4" fmla="*/ 13 w 90"/>
                <a:gd name="T5" fmla="*/ 4 h 30"/>
                <a:gd name="T6" fmla="*/ 3 w 90"/>
                <a:gd name="T7" fmla="*/ 9 h 30"/>
                <a:gd name="T8" fmla="*/ 0 w 90"/>
                <a:gd name="T9" fmla="*/ 15 h 30"/>
                <a:gd name="T10" fmla="*/ 3 w 90"/>
                <a:gd name="T11" fmla="*/ 20 h 30"/>
                <a:gd name="T12" fmla="*/ 13 w 90"/>
                <a:gd name="T13" fmla="*/ 25 h 30"/>
                <a:gd name="T14" fmla="*/ 27 w 90"/>
                <a:gd name="T15" fmla="*/ 28 h 30"/>
                <a:gd name="T16" fmla="*/ 45 w 90"/>
                <a:gd name="T17" fmla="*/ 30 h 30"/>
                <a:gd name="T18" fmla="*/ 62 w 90"/>
                <a:gd name="T19" fmla="*/ 28 h 30"/>
                <a:gd name="T20" fmla="*/ 76 w 90"/>
                <a:gd name="T21" fmla="*/ 25 h 30"/>
                <a:gd name="T22" fmla="*/ 86 w 90"/>
                <a:gd name="T23" fmla="*/ 20 h 30"/>
                <a:gd name="T24" fmla="*/ 90 w 90"/>
                <a:gd name="T25" fmla="*/ 15 h 30"/>
                <a:gd name="T26" fmla="*/ 86 w 90"/>
                <a:gd name="T27" fmla="*/ 9 h 30"/>
                <a:gd name="T28" fmla="*/ 76 w 90"/>
                <a:gd name="T29" fmla="*/ 4 h 30"/>
                <a:gd name="T30" fmla="*/ 62 w 90"/>
                <a:gd name="T31" fmla="*/ 1 h 30"/>
                <a:gd name="T32" fmla="*/ 45 w 9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30">
                  <a:moveTo>
                    <a:pt x="45" y="0"/>
                  </a:moveTo>
                  <a:lnTo>
                    <a:pt x="27" y="1"/>
                  </a:lnTo>
                  <a:lnTo>
                    <a:pt x="13" y="4"/>
                  </a:lnTo>
                  <a:lnTo>
                    <a:pt x="3" y="9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13" y="25"/>
                  </a:lnTo>
                  <a:lnTo>
                    <a:pt x="27" y="28"/>
                  </a:lnTo>
                  <a:lnTo>
                    <a:pt x="45" y="30"/>
                  </a:lnTo>
                  <a:lnTo>
                    <a:pt x="62" y="28"/>
                  </a:lnTo>
                  <a:lnTo>
                    <a:pt x="76" y="25"/>
                  </a:lnTo>
                  <a:lnTo>
                    <a:pt x="86" y="20"/>
                  </a:lnTo>
                  <a:lnTo>
                    <a:pt x="90" y="15"/>
                  </a:lnTo>
                  <a:lnTo>
                    <a:pt x="86" y="9"/>
                  </a:lnTo>
                  <a:lnTo>
                    <a:pt x="76" y="4"/>
                  </a:lnTo>
                  <a:lnTo>
                    <a:pt x="62" y="1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5" name="Freeform 129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033C3D4-898E-4B30-A36C-FB6F8FFC9C21}"/>
                </a:ext>
              </a:extLst>
            </p:cNvPr>
            <p:cNvSpPr/>
            <p:nvPr/>
          </p:nvSpPr>
          <p:spPr bwMode="auto">
            <a:xfrm>
              <a:off x="3252" y="445"/>
              <a:ext cx="59" cy="53"/>
            </a:xfrm>
            <a:custGeom>
              <a:avLst/>
              <a:gdLst>
                <a:gd name="T0" fmla="*/ 29 w 59"/>
                <a:gd name="T1" fmla="*/ 0 h 53"/>
                <a:gd name="T2" fmla="*/ 13 w 59"/>
                <a:gd name="T3" fmla="*/ 0 h 53"/>
                <a:gd name="T4" fmla="*/ 0 w 59"/>
                <a:gd name="T5" fmla="*/ 11 h 53"/>
                <a:gd name="T6" fmla="*/ 0 w 59"/>
                <a:gd name="T7" fmla="*/ 26 h 53"/>
                <a:gd name="T8" fmla="*/ 0 w 59"/>
                <a:gd name="T9" fmla="*/ 41 h 53"/>
                <a:gd name="T10" fmla="*/ 13 w 59"/>
                <a:gd name="T11" fmla="*/ 52 h 53"/>
                <a:gd name="T12" fmla="*/ 29 w 59"/>
                <a:gd name="T13" fmla="*/ 52 h 53"/>
                <a:gd name="T14" fmla="*/ 45 w 59"/>
                <a:gd name="T15" fmla="*/ 52 h 53"/>
                <a:gd name="T16" fmla="*/ 58 w 59"/>
                <a:gd name="T17" fmla="*/ 41 h 53"/>
                <a:gd name="T18" fmla="*/ 58 w 59"/>
                <a:gd name="T19" fmla="*/ 26 h 53"/>
                <a:gd name="T20" fmla="*/ 58 w 59"/>
                <a:gd name="T21" fmla="*/ 11 h 53"/>
                <a:gd name="T22" fmla="*/ 45 w 59"/>
                <a:gd name="T23" fmla="*/ 0 h 53"/>
                <a:gd name="T24" fmla="*/ 29 w 5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2">
                  <a:moveTo>
                    <a:pt x="29" y="0"/>
                  </a:moveTo>
                  <a:lnTo>
                    <a:pt x="13" y="0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13" y="52"/>
                  </a:lnTo>
                  <a:lnTo>
                    <a:pt x="29" y="52"/>
                  </a:lnTo>
                  <a:lnTo>
                    <a:pt x="45" y="52"/>
                  </a:lnTo>
                  <a:lnTo>
                    <a:pt x="58" y="41"/>
                  </a:lnTo>
                  <a:lnTo>
                    <a:pt x="58" y="26"/>
                  </a:lnTo>
                  <a:lnTo>
                    <a:pt x="58" y="11"/>
                  </a:lnTo>
                  <a:lnTo>
                    <a:pt x="45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86" name="Freeform 129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825D5A5-E56D-4740-9360-31D76A3A5393}"/>
                </a:ext>
              </a:extLst>
            </p:cNvPr>
            <p:cNvSpPr/>
            <p:nvPr/>
          </p:nvSpPr>
          <p:spPr bwMode="auto">
            <a:xfrm>
              <a:off x="3262" y="472"/>
              <a:ext cx="44" cy="20"/>
            </a:xfrm>
            <a:custGeom>
              <a:avLst/>
              <a:gdLst>
                <a:gd name="T0" fmla="*/ 0 w 44"/>
                <a:gd name="T1" fmla="*/ 0 h 20"/>
                <a:gd name="T2" fmla="*/ 43 w 44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0">
                  <a:moveTo>
                    <a:pt x="0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grpSp>
          <p:nvGrpSpPr>
            <p:cNvPr id="87" name="Group 129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E0F3C88-C5F9-45CD-8FB7-8AE3CB6A237B}"/>
                </a:ext>
              </a:extLst>
            </p:cNvPr>
            <p:cNvGrpSpPr/>
            <p:nvPr/>
          </p:nvGrpSpPr>
          <p:grpSpPr>
            <a:xfrm>
              <a:off x="3134" y="663"/>
              <a:ext cx="44" cy="41"/>
              <a:chOff x="3134" y="663"/>
              <a:chExt cx="44" cy="41"/>
            </a:xfrm>
          </p:grpSpPr>
          <p:sp>
            <p:nvSpPr>
              <p:cNvPr id="191" name="Freeform 129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2E6D3A8A-70E0-49D5-A3E9-C8DE04F67C97}"/>
                  </a:ext>
                </a:extLst>
              </p:cNvPr>
              <p:cNvSpPr/>
              <p:nvPr/>
            </p:nvSpPr>
            <p:spPr bwMode="auto">
              <a:xfrm>
                <a:off x="3134" y="663"/>
                <a:ext cx="44" cy="41"/>
              </a:xfrm>
              <a:custGeom>
                <a:avLst/>
                <a:gdLst>
                  <a:gd name="T0" fmla="*/ 36 w 44"/>
                  <a:gd name="T1" fmla="*/ 0 h 41"/>
                  <a:gd name="T2" fmla="*/ 30 w 44"/>
                  <a:gd name="T3" fmla="*/ 0 h 41"/>
                  <a:gd name="T4" fmla="*/ 27 w 44"/>
                  <a:gd name="T5" fmla="*/ 0 h 41"/>
                  <a:gd name="T6" fmla="*/ 24 w 44"/>
                  <a:gd name="T7" fmla="*/ 1 h 41"/>
                  <a:gd name="T8" fmla="*/ 20 w 44"/>
                  <a:gd name="T9" fmla="*/ 3 h 41"/>
                  <a:gd name="T10" fmla="*/ 16 w 44"/>
                  <a:gd name="T11" fmla="*/ 5 h 41"/>
                  <a:gd name="T12" fmla="*/ 9 w 44"/>
                  <a:gd name="T13" fmla="*/ 12 h 41"/>
                  <a:gd name="T14" fmla="*/ 6 w 44"/>
                  <a:gd name="T15" fmla="*/ 16 h 41"/>
                  <a:gd name="T16" fmla="*/ 3 w 44"/>
                  <a:gd name="T17" fmla="*/ 20 h 41"/>
                  <a:gd name="T18" fmla="*/ 0 w 44"/>
                  <a:gd name="T19" fmla="*/ 26 h 41"/>
                  <a:gd name="T20" fmla="*/ 0 w 44"/>
                  <a:gd name="T21" fmla="*/ 29 h 41"/>
                  <a:gd name="T22" fmla="*/ 0 w 44"/>
                  <a:gd name="T23" fmla="*/ 31 h 41"/>
                  <a:gd name="T24" fmla="*/ 1 w 44"/>
                  <a:gd name="T25" fmla="*/ 38 h 41"/>
                  <a:gd name="T26" fmla="*/ 4 w 44"/>
                  <a:gd name="T27" fmla="*/ 40 h 41"/>
                  <a:gd name="T28" fmla="*/ 12 w 44"/>
                  <a:gd name="T29" fmla="*/ 40 h 41"/>
                  <a:gd name="T30" fmla="*/ 15 w 44"/>
                  <a:gd name="T31" fmla="*/ 40 h 41"/>
                  <a:gd name="T32" fmla="*/ 18 w 44"/>
                  <a:gd name="T33" fmla="*/ 39 h 41"/>
                  <a:gd name="T34" fmla="*/ 8 w 44"/>
                  <a:gd name="T35" fmla="*/ 39 h 41"/>
                  <a:gd name="T36" fmla="*/ 6 w 44"/>
                  <a:gd name="T37" fmla="*/ 37 h 41"/>
                  <a:gd name="T38" fmla="*/ 6 w 44"/>
                  <a:gd name="T39" fmla="*/ 31 h 41"/>
                  <a:gd name="T40" fmla="*/ 8 w 44"/>
                  <a:gd name="T41" fmla="*/ 26 h 41"/>
                  <a:gd name="T42" fmla="*/ 11 w 44"/>
                  <a:gd name="T43" fmla="*/ 21 h 41"/>
                  <a:gd name="T44" fmla="*/ 12 w 44"/>
                  <a:gd name="T45" fmla="*/ 18 h 41"/>
                  <a:gd name="T46" fmla="*/ 15 w 44"/>
                  <a:gd name="T47" fmla="*/ 14 h 41"/>
                  <a:gd name="T48" fmla="*/ 17 w 44"/>
                  <a:gd name="T49" fmla="*/ 11 h 41"/>
                  <a:gd name="T50" fmla="*/ 20 w 44"/>
                  <a:gd name="T51" fmla="*/ 7 h 41"/>
                  <a:gd name="T52" fmla="*/ 22 w 44"/>
                  <a:gd name="T53" fmla="*/ 5 h 41"/>
                  <a:gd name="T54" fmla="*/ 25 w 44"/>
                  <a:gd name="T55" fmla="*/ 3 h 41"/>
                  <a:gd name="T56" fmla="*/ 27 w 44"/>
                  <a:gd name="T57" fmla="*/ 2 h 41"/>
                  <a:gd name="T58" fmla="*/ 29 w 44"/>
                  <a:gd name="T59" fmla="*/ 2 h 41"/>
                  <a:gd name="T60" fmla="*/ 40 w 44"/>
                  <a:gd name="T61" fmla="*/ 2 h 41"/>
                  <a:gd name="T62" fmla="*/ 39 w 44"/>
                  <a:gd name="T63" fmla="*/ 1 h 41"/>
                  <a:gd name="T64" fmla="*/ 36 w 44"/>
                  <a:gd name="T6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41">
                    <a:moveTo>
                      <a:pt x="36" y="0"/>
                    </a:moveTo>
                    <a:lnTo>
                      <a:pt x="30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9" y="12"/>
                    </a:lnTo>
                    <a:lnTo>
                      <a:pt x="6" y="16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0"/>
                    </a:lnTo>
                    <a:lnTo>
                      <a:pt x="12" y="40"/>
                    </a:lnTo>
                    <a:lnTo>
                      <a:pt x="15" y="40"/>
                    </a:lnTo>
                    <a:lnTo>
                      <a:pt x="18" y="39"/>
                    </a:lnTo>
                    <a:lnTo>
                      <a:pt x="8" y="39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8" y="26"/>
                    </a:lnTo>
                    <a:lnTo>
                      <a:pt x="11" y="21"/>
                    </a:lnTo>
                    <a:lnTo>
                      <a:pt x="12" y="18"/>
                    </a:lnTo>
                    <a:lnTo>
                      <a:pt x="15" y="14"/>
                    </a:lnTo>
                    <a:lnTo>
                      <a:pt x="17" y="11"/>
                    </a:lnTo>
                    <a:lnTo>
                      <a:pt x="20" y="7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92" name="Freeform 129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3B14DAB-0EA9-42A0-A00F-6150F22C375A}"/>
                  </a:ext>
                </a:extLst>
              </p:cNvPr>
              <p:cNvSpPr/>
              <p:nvPr/>
            </p:nvSpPr>
            <p:spPr bwMode="auto">
              <a:xfrm>
                <a:off x="3134" y="663"/>
                <a:ext cx="44" cy="41"/>
              </a:xfrm>
              <a:custGeom>
                <a:avLst/>
                <a:gdLst>
                  <a:gd name="T0" fmla="*/ 40 w 44"/>
                  <a:gd name="T1" fmla="*/ 2 h 41"/>
                  <a:gd name="T2" fmla="*/ 33 w 44"/>
                  <a:gd name="T3" fmla="*/ 2 h 41"/>
                  <a:gd name="T4" fmla="*/ 34 w 44"/>
                  <a:gd name="T5" fmla="*/ 2 h 41"/>
                  <a:gd name="T6" fmla="*/ 35 w 44"/>
                  <a:gd name="T7" fmla="*/ 2 h 41"/>
                  <a:gd name="T8" fmla="*/ 36 w 44"/>
                  <a:gd name="T9" fmla="*/ 3 h 41"/>
                  <a:gd name="T10" fmla="*/ 36 w 44"/>
                  <a:gd name="T11" fmla="*/ 7 h 41"/>
                  <a:gd name="T12" fmla="*/ 35 w 44"/>
                  <a:gd name="T13" fmla="*/ 10 h 41"/>
                  <a:gd name="T14" fmla="*/ 34 w 44"/>
                  <a:gd name="T15" fmla="*/ 14 h 41"/>
                  <a:gd name="T16" fmla="*/ 32 w 44"/>
                  <a:gd name="T17" fmla="*/ 18 h 41"/>
                  <a:gd name="T18" fmla="*/ 28 w 44"/>
                  <a:gd name="T19" fmla="*/ 24 h 41"/>
                  <a:gd name="T20" fmla="*/ 25 w 44"/>
                  <a:gd name="T21" fmla="*/ 29 h 41"/>
                  <a:gd name="T22" fmla="*/ 22 w 44"/>
                  <a:gd name="T23" fmla="*/ 33 h 41"/>
                  <a:gd name="T24" fmla="*/ 20 w 44"/>
                  <a:gd name="T25" fmla="*/ 35 h 41"/>
                  <a:gd name="T26" fmla="*/ 18 w 44"/>
                  <a:gd name="T27" fmla="*/ 36 h 41"/>
                  <a:gd name="T28" fmla="*/ 14 w 44"/>
                  <a:gd name="T29" fmla="*/ 38 h 41"/>
                  <a:gd name="T30" fmla="*/ 12 w 44"/>
                  <a:gd name="T31" fmla="*/ 39 h 41"/>
                  <a:gd name="T32" fmla="*/ 18 w 44"/>
                  <a:gd name="T33" fmla="*/ 39 h 41"/>
                  <a:gd name="T34" fmla="*/ 19 w 44"/>
                  <a:gd name="T35" fmla="*/ 38 h 41"/>
                  <a:gd name="T36" fmla="*/ 23 w 44"/>
                  <a:gd name="T37" fmla="*/ 37 h 41"/>
                  <a:gd name="T38" fmla="*/ 26 w 44"/>
                  <a:gd name="T39" fmla="*/ 35 h 41"/>
                  <a:gd name="T40" fmla="*/ 30 w 44"/>
                  <a:gd name="T41" fmla="*/ 31 h 41"/>
                  <a:gd name="T42" fmla="*/ 33 w 44"/>
                  <a:gd name="T43" fmla="*/ 28 h 41"/>
                  <a:gd name="T44" fmla="*/ 36 w 44"/>
                  <a:gd name="T45" fmla="*/ 24 h 41"/>
                  <a:gd name="T46" fmla="*/ 42 w 44"/>
                  <a:gd name="T47" fmla="*/ 13 h 41"/>
                  <a:gd name="T48" fmla="*/ 43 w 44"/>
                  <a:gd name="T49" fmla="*/ 8 h 41"/>
                  <a:gd name="T50" fmla="*/ 40 w 44"/>
                  <a:gd name="T5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41">
                    <a:moveTo>
                      <a:pt x="40" y="2"/>
                    </a:move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7"/>
                    </a:lnTo>
                    <a:lnTo>
                      <a:pt x="35" y="10"/>
                    </a:lnTo>
                    <a:lnTo>
                      <a:pt x="34" y="14"/>
                    </a:lnTo>
                    <a:lnTo>
                      <a:pt x="32" y="18"/>
                    </a:lnTo>
                    <a:lnTo>
                      <a:pt x="28" y="24"/>
                    </a:lnTo>
                    <a:lnTo>
                      <a:pt x="25" y="29"/>
                    </a:lnTo>
                    <a:lnTo>
                      <a:pt x="22" y="33"/>
                    </a:lnTo>
                    <a:lnTo>
                      <a:pt x="20" y="35"/>
                    </a:lnTo>
                    <a:lnTo>
                      <a:pt x="18" y="36"/>
                    </a:lnTo>
                    <a:lnTo>
                      <a:pt x="14" y="38"/>
                    </a:lnTo>
                    <a:lnTo>
                      <a:pt x="12" y="39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6" y="35"/>
                    </a:lnTo>
                    <a:lnTo>
                      <a:pt x="30" y="31"/>
                    </a:lnTo>
                    <a:lnTo>
                      <a:pt x="33" y="28"/>
                    </a:lnTo>
                    <a:lnTo>
                      <a:pt x="36" y="24"/>
                    </a:lnTo>
                    <a:lnTo>
                      <a:pt x="42" y="13"/>
                    </a:lnTo>
                    <a:lnTo>
                      <a:pt x="43" y="8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</p:grpSp>
        <p:sp>
          <p:nvSpPr>
            <p:cNvPr id="88" name="Freeform 129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04517F0-17C8-409B-AD08-D0E3BBBB74F5}"/>
                </a:ext>
              </a:extLst>
            </p:cNvPr>
            <p:cNvSpPr/>
            <p:nvPr/>
          </p:nvSpPr>
          <p:spPr bwMode="auto">
            <a:xfrm>
              <a:off x="3172" y="697"/>
              <a:ext cx="20" cy="20"/>
            </a:xfrm>
            <a:custGeom>
              <a:avLst/>
              <a:gdLst>
                <a:gd name="T0" fmla="*/ 8 w 20"/>
                <a:gd name="T1" fmla="*/ 0 h 20"/>
                <a:gd name="T2" fmla="*/ 5 w 20"/>
                <a:gd name="T3" fmla="*/ 0 h 20"/>
                <a:gd name="T4" fmla="*/ 4 w 20"/>
                <a:gd name="T5" fmla="*/ 0 h 20"/>
                <a:gd name="T6" fmla="*/ 2 w 20"/>
                <a:gd name="T7" fmla="*/ 1 h 20"/>
                <a:gd name="T8" fmla="*/ 1 w 20"/>
                <a:gd name="T9" fmla="*/ 2 h 20"/>
                <a:gd name="T10" fmla="*/ 0 w 20"/>
                <a:gd name="T11" fmla="*/ 3 h 20"/>
                <a:gd name="T12" fmla="*/ 0 w 20"/>
                <a:gd name="T13" fmla="*/ 3 h 20"/>
                <a:gd name="T14" fmla="*/ 0 w 20"/>
                <a:gd name="T15" fmla="*/ 4 h 20"/>
                <a:gd name="T16" fmla="*/ 0 w 20"/>
                <a:gd name="T17" fmla="*/ 5 h 20"/>
                <a:gd name="T18" fmla="*/ 1 w 20"/>
                <a:gd name="T19" fmla="*/ 6 h 20"/>
                <a:gd name="T20" fmla="*/ 2 w 20"/>
                <a:gd name="T21" fmla="*/ 6 h 20"/>
                <a:gd name="T22" fmla="*/ 4 w 20"/>
                <a:gd name="T23" fmla="*/ 6 h 20"/>
                <a:gd name="T24" fmla="*/ 5 w 20"/>
                <a:gd name="T25" fmla="*/ 6 h 20"/>
                <a:gd name="T26" fmla="*/ 8 w 20"/>
                <a:gd name="T27" fmla="*/ 4 h 20"/>
                <a:gd name="T28" fmla="*/ 9 w 20"/>
                <a:gd name="T29" fmla="*/ 3 h 20"/>
                <a:gd name="T30" fmla="*/ 9 w 20"/>
                <a:gd name="T31" fmla="*/ 3 h 20"/>
                <a:gd name="T32" fmla="*/ 10 w 20"/>
                <a:gd name="T33" fmla="*/ 2 h 20"/>
                <a:gd name="T34" fmla="*/ 9 w 20"/>
                <a:gd name="T35" fmla="*/ 1 h 20"/>
                <a:gd name="T36" fmla="*/ 9 w 20"/>
                <a:gd name="T37" fmla="*/ 0 h 20"/>
                <a:gd name="T38" fmla="*/ 9 w 20"/>
                <a:gd name="T39" fmla="*/ 0 h 20"/>
                <a:gd name="T40" fmla="*/ 8 w 20"/>
                <a:gd name="T4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8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grpSp>
          <p:nvGrpSpPr>
            <p:cNvPr id="89" name="Group 129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172998B-895D-4E4B-95B6-BC94924DCAF6}"/>
                </a:ext>
              </a:extLst>
            </p:cNvPr>
            <p:cNvGrpSpPr/>
            <p:nvPr/>
          </p:nvGrpSpPr>
          <p:grpSpPr>
            <a:xfrm>
              <a:off x="3195" y="663"/>
              <a:ext cx="50" cy="41"/>
              <a:chOff x="3195" y="663"/>
              <a:chExt cx="50" cy="41"/>
            </a:xfrm>
          </p:grpSpPr>
          <p:sp>
            <p:nvSpPr>
              <p:cNvPr id="188" name="Freeform 130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A301074-BBD1-405F-8657-6CD9D84E22E7}"/>
                  </a:ext>
                </a:extLst>
              </p:cNvPr>
              <p:cNvSpPr/>
              <p:nvPr/>
            </p:nvSpPr>
            <p:spPr bwMode="auto">
              <a:xfrm>
                <a:off x="3195" y="663"/>
                <a:ext cx="50" cy="41"/>
              </a:xfrm>
              <a:custGeom>
                <a:avLst/>
                <a:gdLst>
                  <a:gd name="T0" fmla="*/ 49 w 50"/>
                  <a:gd name="T1" fmla="*/ 0 h 41"/>
                  <a:gd name="T2" fmla="*/ 44 w 50"/>
                  <a:gd name="T3" fmla="*/ 0 h 41"/>
                  <a:gd name="T4" fmla="*/ 41 w 50"/>
                  <a:gd name="T5" fmla="*/ 0 h 41"/>
                  <a:gd name="T6" fmla="*/ 37 w 50"/>
                  <a:gd name="T7" fmla="*/ 1 h 41"/>
                  <a:gd name="T8" fmla="*/ 33 w 50"/>
                  <a:gd name="T9" fmla="*/ 2 h 41"/>
                  <a:gd name="T10" fmla="*/ 29 w 50"/>
                  <a:gd name="T11" fmla="*/ 3 h 41"/>
                  <a:gd name="T12" fmla="*/ 24 w 50"/>
                  <a:gd name="T13" fmla="*/ 6 h 41"/>
                  <a:gd name="T14" fmla="*/ 19 w 50"/>
                  <a:gd name="T15" fmla="*/ 8 h 41"/>
                  <a:gd name="T16" fmla="*/ 14 w 50"/>
                  <a:gd name="T17" fmla="*/ 11 h 41"/>
                  <a:gd name="T18" fmla="*/ 11 w 50"/>
                  <a:gd name="T19" fmla="*/ 14 h 41"/>
                  <a:gd name="T20" fmla="*/ 7 w 50"/>
                  <a:gd name="T21" fmla="*/ 17 h 41"/>
                  <a:gd name="T22" fmla="*/ 4 w 50"/>
                  <a:gd name="T23" fmla="*/ 21 h 41"/>
                  <a:gd name="T24" fmla="*/ 2 w 50"/>
                  <a:gd name="T25" fmla="*/ 25 h 41"/>
                  <a:gd name="T26" fmla="*/ 0 w 50"/>
                  <a:gd name="T27" fmla="*/ 30 h 41"/>
                  <a:gd name="T28" fmla="*/ 0 w 50"/>
                  <a:gd name="T29" fmla="*/ 34 h 41"/>
                  <a:gd name="T30" fmla="*/ 4 w 50"/>
                  <a:gd name="T31" fmla="*/ 40 h 41"/>
                  <a:gd name="T32" fmla="*/ 7 w 50"/>
                  <a:gd name="T33" fmla="*/ 40 h 41"/>
                  <a:gd name="T34" fmla="*/ 16 w 50"/>
                  <a:gd name="T35" fmla="*/ 40 h 41"/>
                  <a:gd name="T36" fmla="*/ 21 w 50"/>
                  <a:gd name="T37" fmla="*/ 39 h 41"/>
                  <a:gd name="T38" fmla="*/ 11 w 50"/>
                  <a:gd name="T39" fmla="*/ 39 h 41"/>
                  <a:gd name="T40" fmla="*/ 9 w 50"/>
                  <a:gd name="T41" fmla="*/ 38 h 41"/>
                  <a:gd name="T42" fmla="*/ 9 w 50"/>
                  <a:gd name="T43" fmla="*/ 37 h 41"/>
                  <a:gd name="T44" fmla="*/ 7 w 50"/>
                  <a:gd name="T45" fmla="*/ 36 h 41"/>
                  <a:gd name="T46" fmla="*/ 7 w 50"/>
                  <a:gd name="T47" fmla="*/ 35 h 41"/>
                  <a:gd name="T48" fmla="*/ 7 w 50"/>
                  <a:gd name="T49" fmla="*/ 32 h 41"/>
                  <a:gd name="T50" fmla="*/ 7 w 50"/>
                  <a:gd name="T51" fmla="*/ 30 h 41"/>
                  <a:gd name="T52" fmla="*/ 8 w 50"/>
                  <a:gd name="T53" fmla="*/ 28 h 41"/>
                  <a:gd name="T54" fmla="*/ 9 w 50"/>
                  <a:gd name="T55" fmla="*/ 26 h 41"/>
                  <a:gd name="T56" fmla="*/ 10 w 50"/>
                  <a:gd name="T57" fmla="*/ 25 h 41"/>
                  <a:gd name="T58" fmla="*/ 13 w 50"/>
                  <a:gd name="T59" fmla="*/ 20 h 41"/>
                  <a:gd name="T60" fmla="*/ 16 w 50"/>
                  <a:gd name="T61" fmla="*/ 19 h 41"/>
                  <a:gd name="T62" fmla="*/ 18 w 50"/>
                  <a:gd name="T63" fmla="*/ 18 h 41"/>
                  <a:gd name="T64" fmla="*/ 19 w 50"/>
                  <a:gd name="T65" fmla="*/ 18 h 41"/>
                  <a:gd name="T66" fmla="*/ 20 w 50"/>
                  <a:gd name="T67" fmla="*/ 18 h 41"/>
                  <a:gd name="T68" fmla="*/ 15 w 50"/>
                  <a:gd name="T69" fmla="*/ 18 h 41"/>
                  <a:gd name="T70" fmla="*/ 17 w 50"/>
                  <a:gd name="T71" fmla="*/ 15 h 41"/>
                  <a:gd name="T72" fmla="*/ 20 w 50"/>
                  <a:gd name="T73" fmla="*/ 13 h 41"/>
                  <a:gd name="T74" fmla="*/ 22 w 50"/>
                  <a:gd name="T75" fmla="*/ 11 h 41"/>
                  <a:gd name="T76" fmla="*/ 25 w 50"/>
                  <a:gd name="T77" fmla="*/ 9 h 41"/>
                  <a:gd name="T78" fmla="*/ 27 w 50"/>
                  <a:gd name="T79" fmla="*/ 7 h 41"/>
                  <a:gd name="T80" fmla="*/ 30 w 50"/>
                  <a:gd name="T81" fmla="*/ 6 h 41"/>
                  <a:gd name="T82" fmla="*/ 36 w 50"/>
                  <a:gd name="T83" fmla="*/ 3 h 41"/>
                  <a:gd name="T84" fmla="*/ 42 w 50"/>
                  <a:gd name="T85" fmla="*/ 1 h 41"/>
                  <a:gd name="T86" fmla="*/ 45 w 50"/>
                  <a:gd name="T87" fmla="*/ 1 h 41"/>
                  <a:gd name="T88" fmla="*/ 48 w 50"/>
                  <a:gd name="T89" fmla="*/ 1 h 41"/>
                  <a:gd name="T90" fmla="*/ 49 w 50"/>
                  <a:gd name="T91" fmla="*/ 0 h 41"/>
                  <a:gd name="T92" fmla="*/ 49 w 50"/>
                  <a:gd name="T9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1">
                    <a:moveTo>
                      <a:pt x="49" y="0"/>
                    </a:moveTo>
                    <a:lnTo>
                      <a:pt x="44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2"/>
                    </a:lnTo>
                    <a:lnTo>
                      <a:pt x="29" y="3"/>
                    </a:lnTo>
                    <a:lnTo>
                      <a:pt x="24" y="6"/>
                    </a:lnTo>
                    <a:lnTo>
                      <a:pt x="19" y="8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40"/>
                    </a:lnTo>
                    <a:lnTo>
                      <a:pt x="7" y="40"/>
                    </a:lnTo>
                    <a:lnTo>
                      <a:pt x="16" y="40"/>
                    </a:lnTo>
                    <a:lnTo>
                      <a:pt x="21" y="39"/>
                    </a:lnTo>
                    <a:lnTo>
                      <a:pt x="11" y="39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8" y="28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5" y="18"/>
                    </a:lnTo>
                    <a:lnTo>
                      <a:pt x="17" y="15"/>
                    </a:lnTo>
                    <a:lnTo>
                      <a:pt x="20" y="13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30" y="6"/>
                    </a:lnTo>
                    <a:lnTo>
                      <a:pt x="36" y="3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89" name="Freeform 130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0A44C44-0544-4439-95DD-6411E1A633C8}"/>
                  </a:ext>
                </a:extLst>
              </p:cNvPr>
              <p:cNvSpPr/>
              <p:nvPr/>
            </p:nvSpPr>
            <p:spPr bwMode="auto">
              <a:xfrm>
                <a:off x="3195" y="663"/>
                <a:ext cx="50" cy="41"/>
              </a:xfrm>
              <a:custGeom>
                <a:avLst/>
                <a:gdLst>
                  <a:gd name="T0" fmla="*/ 35 w 50"/>
                  <a:gd name="T1" fmla="*/ 17 h 41"/>
                  <a:gd name="T2" fmla="*/ 26 w 50"/>
                  <a:gd name="T3" fmla="*/ 17 h 41"/>
                  <a:gd name="T4" fmla="*/ 28 w 50"/>
                  <a:gd name="T5" fmla="*/ 19 h 41"/>
                  <a:gd name="T6" fmla="*/ 29 w 50"/>
                  <a:gd name="T7" fmla="*/ 21 h 41"/>
                  <a:gd name="T8" fmla="*/ 29 w 50"/>
                  <a:gd name="T9" fmla="*/ 23 h 41"/>
                  <a:gd name="T10" fmla="*/ 29 w 50"/>
                  <a:gd name="T11" fmla="*/ 25 h 41"/>
                  <a:gd name="T12" fmla="*/ 29 w 50"/>
                  <a:gd name="T13" fmla="*/ 26 h 41"/>
                  <a:gd name="T14" fmla="*/ 28 w 50"/>
                  <a:gd name="T15" fmla="*/ 27 h 41"/>
                  <a:gd name="T16" fmla="*/ 27 w 50"/>
                  <a:gd name="T17" fmla="*/ 30 h 41"/>
                  <a:gd name="T18" fmla="*/ 25 w 50"/>
                  <a:gd name="T19" fmla="*/ 33 h 41"/>
                  <a:gd name="T20" fmla="*/ 23 w 50"/>
                  <a:gd name="T21" fmla="*/ 35 h 41"/>
                  <a:gd name="T22" fmla="*/ 20 w 50"/>
                  <a:gd name="T23" fmla="*/ 36 h 41"/>
                  <a:gd name="T24" fmla="*/ 18 w 50"/>
                  <a:gd name="T25" fmla="*/ 38 h 41"/>
                  <a:gd name="T26" fmla="*/ 15 w 50"/>
                  <a:gd name="T27" fmla="*/ 39 h 41"/>
                  <a:gd name="T28" fmla="*/ 21 w 50"/>
                  <a:gd name="T29" fmla="*/ 39 h 41"/>
                  <a:gd name="T30" fmla="*/ 27 w 50"/>
                  <a:gd name="T31" fmla="*/ 36 h 41"/>
                  <a:gd name="T32" fmla="*/ 31 w 50"/>
                  <a:gd name="T33" fmla="*/ 33 h 41"/>
                  <a:gd name="T34" fmla="*/ 34 w 50"/>
                  <a:gd name="T35" fmla="*/ 30 h 41"/>
                  <a:gd name="T36" fmla="*/ 36 w 50"/>
                  <a:gd name="T37" fmla="*/ 26 h 41"/>
                  <a:gd name="T38" fmla="*/ 37 w 50"/>
                  <a:gd name="T39" fmla="*/ 23 h 41"/>
                  <a:gd name="T40" fmla="*/ 38 w 50"/>
                  <a:gd name="T41" fmla="*/ 20 h 41"/>
                  <a:gd name="T42" fmla="*/ 35 w 50"/>
                  <a:gd name="T43" fmla="*/ 1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41">
                    <a:moveTo>
                      <a:pt x="35" y="17"/>
                    </a:moveTo>
                    <a:lnTo>
                      <a:pt x="26" y="17"/>
                    </a:lnTo>
                    <a:lnTo>
                      <a:pt x="28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8" y="27"/>
                    </a:lnTo>
                    <a:lnTo>
                      <a:pt x="27" y="30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5" y="39"/>
                    </a:lnTo>
                    <a:lnTo>
                      <a:pt x="21" y="39"/>
                    </a:lnTo>
                    <a:lnTo>
                      <a:pt x="27" y="36"/>
                    </a:lnTo>
                    <a:lnTo>
                      <a:pt x="31" y="33"/>
                    </a:lnTo>
                    <a:lnTo>
                      <a:pt x="34" y="30"/>
                    </a:lnTo>
                    <a:lnTo>
                      <a:pt x="36" y="26"/>
                    </a:lnTo>
                    <a:lnTo>
                      <a:pt x="37" y="23"/>
                    </a:lnTo>
                    <a:lnTo>
                      <a:pt x="38" y="20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90" name="Freeform 130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9149BB9-C1DC-49FF-8DFE-66A7ACFE92D1}"/>
                  </a:ext>
                </a:extLst>
              </p:cNvPr>
              <p:cNvSpPr/>
              <p:nvPr/>
            </p:nvSpPr>
            <p:spPr bwMode="auto">
              <a:xfrm>
                <a:off x="3195" y="663"/>
                <a:ext cx="50" cy="41"/>
              </a:xfrm>
              <a:custGeom>
                <a:avLst/>
                <a:gdLst>
                  <a:gd name="T0" fmla="*/ 32 w 50"/>
                  <a:gd name="T1" fmla="*/ 15 h 41"/>
                  <a:gd name="T2" fmla="*/ 24 w 50"/>
                  <a:gd name="T3" fmla="*/ 15 h 41"/>
                  <a:gd name="T4" fmla="*/ 20 w 50"/>
                  <a:gd name="T5" fmla="*/ 16 h 41"/>
                  <a:gd name="T6" fmla="*/ 15 w 50"/>
                  <a:gd name="T7" fmla="*/ 18 h 41"/>
                  <a:gd name="T8" fmla="*/ 20 w 50"/>
                  <a:gd name="T9" fmla="*/ 18 h 41"/>
                  <a:gd name="T10" fmla="*/ 21 w 50"/>
                  <a:gd name="T11" fmla="*/ 18 h 41"/>
                  <a:gd name="T12" fmla="*/ 22 w 50"/>
                  <a:gd name="T13" fmla="*/ 17 h 41"/>
                  <a:gd name="T14" fmla="*/ 35 w 50"/>
                  <a:gd name="T15" fmla="*/ 17 h 41"/>
                  <a:gd name="T16" fmla="*/ 34 w 50"/>
                  <a:gd name="T17" fmla="*/ 16 h 41"/>
                  <a:gd name="T18" fmla="*/ 32 w 50"/>
                  <a:gd name="T19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1">
                    <a:moveTo>
                      <a:pt x="32" y="15"/>
                    </a:moveTo>
                    <a:lnTo>
                      <a:pt x="24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35" y="17"/>
                    </a:lnTo>
                    <a:lnTo>
                      <a:pt x="34" y="16"/>
                    </a:lnTo>
                    <a:lnTo>
                      <a:pt x="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</p:grpSp>
        <p:sp>
          <p:nvSpPr>
            <p:cNvPr id="90" name="Freeform 130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6A0F35C-740C-41BD-99AA-810AC13E3AFF}"/>
                </a:ext>
              </a:extLst>
            </p:cNvPr>
            <p:cNvSpPr/>
            <p:nvPr/>
          </p:nvSpPr>
          <p:spPr bwMode="auto">
            <a:xfrm>
              <a:off x="3134" y="663"/>
              <a:ext cx="44" cy="41"/>
            </a:xfrm>
            <a:custGeom>
              <a:avLst/>
              <a:gdLst>
                <a:gd name="T0" fmla="*/ 3 w 44"/>
                <a:gd name="T1" fmla="*/ 20 h 41"/>
                <a:gd name="T2" fmla="*/ 6 w 44"/>
                <a:gd name="T3" fmla="*/ 16 h 41"/>
                <a:gd name="T4" fmla="*/ 9 w 44"/>
                <a:gd name="T5" fmla="*/ 12 h 41"/>
                <a:gd name="T6" fmla="*/ 12 w 44"/>
                <a:gd name="T7" fmla="*/ 9 h 41"/>
                <a:gd name="T8" fmla="*/ 16 w 44"/>
                <a:gd name="T9" fmla="*/ 5 h 41"/>
                <a:gd name="T10" fmla="*/ 20 w 44"/>
                <a:gd name="T11" fmla="*/ 3 h 41"/>
                <a:gd name="T12" fmla="*/ 24 w 44"/>
                <a:gd name="T13" fmla="*/ 1 h 41"/>
                <a:gd name="T14" fmla="*/ 27 w 44"/>
                <a:gd name="T15" fmla="*/ 0 h 41"/>
                <a:gd name="T16" fmla="*/ 30 w 44"/>
                <a:gd name="T17" fmla="*/ 0 h 41"/>
                <a:gd name="T18" fmla="*/ 32 w 44"/>
                <a:gd name="T19" fmla="*/ 0 h 41"/>
                <a:gd name="T20" fmla="*/ 37 w 44"/>
                <a:gd name="T21" fmla="*/ 0 h 41"/>
                <a:gd name="T22" fmla="*/ 40 w 44"/>
                <a:gd name="T23" fmla="*/ 1 h 41"/>
                <a:gd name="T24" fmla="*/ 41 w 44"/>
                <a:gd name="T25" fmla="*/ 4 h 41"/>
                <a:gd name="T26" fmla="*/ 43 w 44"/>
                <a:gd name="T27" fmla="*/ 8 h 41"/>
                <a:gd name="T28" fmla="*/ 42 w 44"/>
                <a:gd name="T29" fmla="*/ 13 h 41"/>
                <a:gd name="T30" fmla="*/ 39 w 44"/>
                <a:gd name="T31" fmla="*/ 20 h 41"/>
                <a:gd name="T32" fmla="*/ 37 w 44"/>
                <a:gd name="T33" fmla="*/ 24 h 41"/>
                <a:gd name="T34" fmla="*/ 33 w 44"/>
                <a:gd name="T35" fmla="*/ 28 h 41"/>
                <a:gd name="T36" fmla="*/ 30 w 44"/>
                <a:gd name="T37" fmla="*/ 31 h 41"/>
                <a:gd name="T38" fmla="*/ 26 w 44"/>
                <a:gd name="T39" fmla="*/ 35 h 41"/>
                <a:gd name="T40" fmla="*/ 23 w 44"/>
                <a:gd name="T41" fmla="*/ 37 h 41"/>
                <a:gd name="T42" fmla="*/ 19 w 44"/>
                <a:gd name="T43" fmla="*/ 38 h 41"/>
                <a:gd name="T44" fmla="*/ 16 w 44"/>
                <a:gd name="T45" fmla="*/ 40 h 41"/>
                <a:gd name="T46" fmla="*/ 12 w 44"/>
                <a:gd name="T47" fmla="*/ 40 h 41"/>
                <a:gd name="T48" fmla="*/ 10 w 44"/>
                <a:gd name="T49" fmla="*/ 40 h 41"/>
                <a:gd name="T50" fmla="*/ 5 w 44"/>
                <a:gd name="T51" fmla="*/ 40 h 41"/>
                <a:gd name="T52" fmla="*/ 1 w 44"/>
                <a:gd name="T53" fmla="*/ 38 h 41"/>
                <a:gd name="T54" fmla="*/ 0 w 44"/>
                <a:gd name="T55" fmla="*/ 34 h 41"/>
                <a:gd name="T56" fmla="*/ 0 w 44"/>
                <a:gd name="T57" fmla="*/ 30 h 41"/>
                <a:gd name="T58" fmla="*/ 1 w 44"/>
                <a:gd name="T59" fmla="*/ 26 h 41"/>
                <a:gd name="T60" fmla="*/ 3 w 44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" h="41">
                  <a:moveTo>
                    <a:pt x="3" y="20"/>
                  </a:moveTo>
                  <a:lnTo>
                    <a:pt x="6" y="16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1" y="4"/>
                  </a:lnTo>
                  <a:lnTo>
                    <a:pt x="43" y="8"/>
                  </a:lnTo>
                  <a:lnTo>
                    <a:pt x="42" y="13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33" y="28"/>
                  </a:lnTo>
                  <a:lnTo>
                    <a:pt x="30" y="31"/>
                  </a:lnTo>
                  <a:lnTo>
                    <a:pt x="26" y="35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3" y="20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1" name="Freeform 130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E97AA8A-7A2F-4776-818F-BF5DE23DB97B}"/>
                </a:ext>
              </a:extLst>
            </p:cNvPr>
            <p:cNvSpPr/>
            <p:nvPr/>
          </p:nvSpPr>
          <p:spPr bwMode="auto">
            <a:xfrm>
              <a:off x="3141" y="665"/>
              <a:ext cx="30" cy="37"/>
            </a:xfrm>
            <a:custGeom>
              <a:avLst/>
              <a:gdLst>
                <a:gd name="T0" fmla="*/ 4 w 30"/>
                <a:gd name="T1" fmla="*/ 19 h 37"/>
                <a:gd name="T2" fmla="*/ 1 w 30"/>
                <a:gd name="T3" fmla="*/ 24 h 37"/>
                <a:gd name="T4" fmla="*/ 0 w 30"/>
                <a:gd name="T5" fmla="*/ 29 h 37"/>
                <a:gd name="T6" fmla="*/ 0 w 30"/>
                <a:gd name="T7" fmla="*/ 32 h 37"/>
                <a:gd name="T8" fmla="*/ 0 w 30"/>
                <a:gd name="T9" fmla="*/ 35 h 37"/>
                <a:gd name="T10" fmla="*/ 1 w 30"/>
                <a:gd name="T11" fmla="*/ 37 h 37"/>
                <a:gd name="T12" fmla="*/ 4 w 30"/>
                <a:gd name="T13" fmla="*/ 37 h 37"/>
                <a:gd name="T14" fmla="*/ 6 w 30"/>
                <a:gd name="T15" fmla="*/ 37 h 37"/>
                <a:gd name="T16" fmla="*/ 7 w 30"/>
                <a:gd name="T17" fmla="*/ 36 h 37"/>
                <a:gd name="T18" fmla="*/ 9 w 30"/>
                <a:gd name="T19" fmla="*/ 35 h 37"/>
                <a:gd name="T20" fmla="*/ 11 w 30"/>
                <a:gd name="T21" fmla="*/ 34 h 37"/>
                <a:gd name="T22" fmla="*/ 14 w 30"/>
                <a:gd name="T23" fmla="*/ 33 h 37"/>
                <a:gd name="T24" fmla="*/ 16 w 30"/>
                <a:gd name="T25" fmla="*/ 31 h 37"/>
                <a:gd name="T26" fmla="*/ 19 w 30"/>
                <a:gd name="T27" fmla="*/ 27 h 37"/>
                <a:gd name="T28" fmla="*/ 22 w 30"/>
                <a:gd name="T29" fmla="*/ 22 h 37"/>
                <a:gd name="T30" fmla="*/ 25 w 30"/>
                <a:gd name="T31" fmla="*/ 16 h 37"/>
                <a:gd name="T32" fmla="*/ 27 w 30"/>
                <a:gd name="T33" fmla="*/ 12 h 37"/>
                <a:gd name="T34" fmla="*/ 29 w 30"/>
                <a:gd name="T35" fmla="*/ 8 h 37"/>
                <a:gd name="T36" fmla="*/ 29 w 30"/>
                <a:gd name="T37" fmla="*/ 5 h 37"/>
                <a:gd name="T38" fmla="*/ 29 w 30"/>
                <a:gd name="T39" fmla="*/ 3 h 37"/>
                <a:gd name="T40" fmla="*/ 29 w 30"/>
                <a:gd name="T41" fmla="*/ 1 h 37"/>
                <a:gd name="T42" fmla="*/ 28 w 30"/>
                <a:gd name="T43" fmla="*/ 0 h 37"/>
                <a:gd name="T44" fmla="*/ 27 w 30"/>
                <a:gd name="T45" fmla="*/ 0 h 37"/>
                <a:gd name="T46" fmla="*/ 26 w 30"/>
                <a:gd name="T47" fmla="*/ 0 h 37"/>
                <a:gd name="T48" fmla="*/ 24 w 30"/>
                <a:gd name="T49" fmla="*/ 0 h 37"/>
                <a:gd name="T50" fmla="*/ 23 w 30"/>
                <a:gd name="T51" fmla="*/ 0 h 37"/>
                <a:gd name="T52" fmla="*/ 21 w 30"/>
                <a:gd name="T53" fmla="*/ 0 h 37"/>
                <a:gd name="T54" fmla="*/ 19 w 30"/>
                <a:gd name="T55" fmla="*/ 1 h 37"/>
                <a:gd name="T56" fmla="*/ 16 w 30"/>
                <a:gd name="T57" fmla="*/ 3 h 37"/>
                <a:gd name="T58" fmla="*/ 13 w 30"/>
                <a:gd name="T59" fmla="*/ 5 h 37"/>
                <a:gd name="T60" fmla="*/ 11 w 30"/>
                <a:gd name="T61" fmla="*/ 9 h 37"/>
                <a:gd name="T62" fmla="*/ 8 w 30"/>
                <a:gd name="T63" fmla="*/ 12 h 37"/>
                <a:gd name="T64" fmla="*/ 6 w 30"/>
                <a:gd name="T65" fmla="*/ 16 h 37"/>
                <a:gd name="T66" fmla="*/ 4 w 30"/>
                <a:gd name="T6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7">
                  <a:moveTo>
                    <a:pt x="4" y="19"/>
                  </a:moveTo>
                  <a:lnTo>
                    <a:pt x="1" y="24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9" y="35"/>
                  </a:lnTo>
                  <a:lnTo>
                    <a:pt x="11" y="34"/>
                  </a:lnTo>
                  <a:lnTo>
                    <a:pt x="14" y="33"/>
                  </a:lnTo>
                  <a:lnTo>
                    <a:pt x="16" y="31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5" y="16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9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2" name="Freeform 130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F92C22C-36E5-4C9C-AA50-620C4C1C02DB}"/>
                </a:ext>
              </a:extLst>
            </p:cNvPr>
            <p:cNvSpPr/>
            <p:nvPr/>
          </p:nvSpPr>
          <p:spPr bwMode="auto">
            <a:xfrm>
              <a:off x="3172" y="697"/>
              <a:ext cx="20" cy="20"/>
            </a:xfrm>
            <a:custGeom>
              <a:avLst/>
              <a:gdLst>
                <a:gd name="T0" fmla="*/ 6 w 20"/>
                <a:gd name="T1" fmla="*/ 0 h 20"/>
                <a:gd name="T2" fmla="*/ 8 w 20"/>
                <a:gd name="T3" fmla="*/ 0 h 20"/>
                <a:gd name="T4" fmla="*/ 9 w 20"/>
                <a:gd name="T5" fmla="*/ 0 h 20"/>
                <a:gd name="T6" fmla="*/ 9 w 20"/>
                <a:gd name="T7" fmla="*/ 0 h 20"/>
                <a:gd name="T8" fmla="*/ 10 w 20"/>
                <a:gd name="T9" fmla="*/ 1 h 20"/>
                <a:gd name="T10" fmla="*/ 10 w 20"/>
                <a:gd name="T11" fmla="*/ 2 h 20"/>
                <a:gd name="T12" fmla="*/ 9 w 20"/>
                <a:gd name="T13" fmla="*/ 3 h 20"/>
                <a:gd name="T14" fmla="*/ 9 w 20"/>
                <a:gd name="T15" fmla="*/ 3 h 20"/>
                <a:gd name="T16" fmla="*/ 8 w 20"/>
                <a:gd name="T17" fmla="*/ 4 h 20"/>
                <a:gd name="T18" fmla="*/ 7 w 20"/>
                <a:gd name="T19" fmla="*/ 5 h 20"/>
                <a:gd name="T20" fmla="*/ 5 w 20"/>
                <a:gd name="T21" fmla="*/ 6 h 20"/>
                <a:gd name="T22" fmla="*/ 4 w 20"/>
                <a:gd name="T23" fmla="*/ 6 h 20"/>
                <a:gd name="T24" fmla="*/ 3 w 20"/>
                <a:gd name="T25" fmla="*/ 6 h 20"/>
                <a:gd name="T26" fmla="*/ 2 w 20"/>
                <a:gd name="T27" fmla="*/ 6 h 20"/>
                <a:gd name="T28" fmla="*/ 1 w 20"/>
                <a:gd name="T29" fmla="*/ 6 h 20"/>
                <a:gd name="T30" fmla="*/ 0 w 20"/>
                <a:gd name="T31" fmla="*/ 5 h 20"/>
                <a:gd name="T32" fmla="*/ 0 w 20"/>
                <a:gd name="T33" fmla="*/ 4 h 20"/>
                <a:gd name="T34" fmla="*/ 0 w 20"/>
                <a:gd name="T35" fmla="*/ 3 h 20"/>
                <a:gd name="T36" fmla="*/ 0 w 20"/>
                <a:gd name="T37" fmla="*/ 3 h 20"/>
                <a:gd name="T38" fmla="*/ 1 w 20"/>
                <a:gd name="T39" fmla="*/ 2 h 20"/>
                <a:gd name="T40" fmla="*/ 2 w 20"/>
                <a:gd name="T41" fmla="*/ 1 h 20"/>
                <a:gd name="T42" fmla="*/ 3 w 20"/>
                <a:gd name="T43" fmla="*/ 0 h 20"/>
                <a:gd name="T44" fmla="*/ 4 w 20"/>
                <a:gd name="T45" fmla="*/ 0 h 20"/>
                <a:gd name="T46" fmla="*/ 5 w 20"/>
                <a:gd name="T47" fmla="*/ 0 h 20"/>
                <a:gd name="T48" fmla="*/ 6 w 20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3" name="Freeform 130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5B286C5-22B4-4786-8000-DBFF88B04006}"/>
                </a:ext>
              </a:extLst>
            </p:cNvPr>
            <p:cNvSpPr/>
            <p:nvPr/>
          </p:nvSpPr>
          <p:spPr bwMode="auto">
            <a:xfrm>
              <a:off x="3195" y="663"/>
              <a:ext cx="50" cy="41"/>
            </a:xfrm>
            <a:custGeom>
              <a:avLst/>
              <a:gdLst>
                <a:gd name="T0" fmla="*/ 49 w 50"/>
                <a:gd name="T1" fmla="*/ 0 h 41"/>
                <a:gd name="T2" fmla="*/ 49 w 50"/>
                <a:gd name="T3" fmla="*/ 0 h 41"/>
                <a:gd name="T4" fmla="*/ 49 w 50"/>
                <a:gd name="T5" fmla="*/ 0 h 41"/>
                <a:gd name="T6" fmla="*/ 48 w 50"/>
                <a:gd name="T7" fmla="*/ 1 h 41"/>
                <a:gd name="T8" fmla="*/ 45 w 50"/>
                <a:gd name="T9" fmla="*/ 1 h 41"/>
                <a:gd name="T10" fmla="*/ 42 w 50"/>
                <a:gd name="T11" fmla="*/ 1 h 41"/>
                <a:gd name="T12" fmla="*/ 39 w 50"/>
                <a:gd name="T13" fmla="*/ 2 h 41"/>
                <a:gd name="T14" fmla="*/ 36 w 50"/>
                <a:gd name="T15" fmla="*/ 3 h 41"/>
                <a:gd name="T16" fmla="*/ 34 w 50"/>
                <a:gd name="T17" fmla="*/ 4 h 41"/>
                <a:gd name="T18" fmla="*/ 31 w 50"/>
                <a:gd name="T19" fmla="*/ 6 h 41"/>
                <a:gd name="T20" fmla="*/ 27 w 50"/>
                <a:gd name="T21" fmla="*/ 7 h 41"/>
                <a:gd name="T22" fmla="*/ 25 w 50"/>
                <a:gd name="T23" fmla="*/ 9 h 41"/>
                <a:gd name="T24" fmla="*/ 22 w 50"/>
                <a:gd name="T25" fmla="*/ 11 h 41"/>
                <a:gd name="T26" fmla="*/ 20 w 50"/>
                <a:gd name="T27" fmla="*/ 13 h 41"/>
                <a:gd name="T28" fmla="*/ 17 w 50"/>
                <a:gd name="T29" fmla="*/ 15 h 41"/>
                <a:gd name="T30" fmla="*/ 15 w 50"/>
                <a:gd name="T31" fmla="*/ 18 h 41"/>
                <a:gd name="T32" fmla="*/ 20 w 50"/>
                <a:gd name="T33" fmla="*/ 16 h 41"/>
                <a:gd name="T34" fmla="*/ 24 w 50"/>
                <a:gd name="T35" fmla="*/ 15 h 41"/>
                <a:gd name="T36" fmla="*/ 28 w 50"/>
                <a:gd name="T37" fmla="*/ 15 h 41"/>
                <a:gd name="T38" fmla="*/ 32 w 50"/>
                <a:gd name="T39" fmla="*/ 15 h 41"/>
                <a:gd name="T40" fmla="*/ 35 w 50"/>
                <a:gd name="T41" fmla="*/ 16 h 41"/>
                <a:gd name="T42" fmla="*/ 36 w 50"/>
                <a:gd name="T43" fmla="*/ 18 h 41"/>
                <a:gd name="T44" fmla="*/ 38 w 50"/>
                <a:gd name="T45" fmla="*/ 20 h 41"/>
                <a:gd name="T46" fmla="*/ 37 w 50"/>
                <a:gd name="T47" fmla="*/ 23 h 41"/>
                <a:gd name="T48" fmla="*/ 36 w 50"/>
                <a:gd name="T49" fmla="*/ 27 h 41"/>
                <a:gd name="T50" fmla="*/ 34 w 50"/>
                <a:gd name="T51" fmla="*/ 30 h 41"/>
                <a:gd name="T52" fmla="*/ 31 w 50"/>
                <a:gd name="T53" fmla="*/ 33 h 41"/>
                <a:gd name="T54" fmla="*/ 27 w 50"/>
                <a:gd name="T55" fmla="*/ 36 h 41"/>
                <a:gd name="T56" fmla="*/ 21 w 50"/>
                <a:gd name="T57" fmla="*/ 39 h 41"/>
                <a:gd name="T58" fmla="*/ 16 w 50"/>
                <a:gd name="T59" fmla="*/ 40 h 41"/>
                <a:gd name="T60" fmla="*/ 11 w 50"/>
                <a:gd name="T61" fmla="*/ 40 h 41"/>
                <a:gd name="T62" fmla="*/ 7 w 50"/>
                <a:gd name="T63" fmla="*/ 40 h 41"/>
                <a:gd name="T64" fmla="*/ 4 w 50"/>
                <a:gd name="T65" fmla="*/ 40 h 41"/>
                <a:gd name="T66" fmla="*/ 3 w 50"/>
                <a:gd name="T67" fmla="*/ 38 h 41"/>
                <a:gd name="T68" fmla="*/ 0 w 50"/>
                <a:gd name="T69" fmla="*/ 34 h 41"/>
                <a:gd name="T70" fmla="*/ 0 w 50"/>
                <a:gd name="T71" fmla="*/ 30 h 41"/>
                <a:gd name="T72" fmla="*/ 2 w 50"/>
                <a:gd name="T73" fmla="*/ 24 h 41"/>
                <a:gd name="T74" fmla="*/ 4 w 50"/>
                <a:gd name="T75" fmla="*/ 21 h 41"/>
                <a:gd name="T76" fmla="*/ 7 w 50"/>
                <a:gd name="T77" fmla="*/ 17 h 41"/>
                <a:gd name="T78" fmla="*/ 11 w 50"/>
                <a:gd name="T79" fmla="*/ 14 h 41"/>
                <a:gd name="T80" fmla="*/ 15 w 50"/>
                <a:gd name="T81" fmla="*/ 11 h 41"/>
                <a:gd name="T82" fmla="*/ 19 w 50"/>
                <a:gd name="T83" fmla="*/ 8 h 41"/>
                <a:gd name="T84" fmla="*/ 24 w 50"/>
                <a:gd name="T85" fmla="*/ 6 h 41"/>
                <a:gd name="T86" fmla="*/ 29 w 50"/>
                <a:gd name="T87" fmla="*/ 3 h 41"/>
                <a:gd name="T88" fmla="*/ 33 w 50"/>
                <a:gd name="T89" fmla="*/ 2 h 41"/>
                <a:gd name="T90" fmla="*/ 37 w 50"/>
                <a:gd name="T91" fmla="*/ 1 h 41"/>
                <a:gd name="T92" fmla="*/ 41 w 50"/>
                <a:gd name="T93" fmla="*/ 0 h 41"/>
                <a:gd name="T94" fmla="*/ 44 w 50"/>
                <a:gd name="T95" fmla="*/ 0 h 41"/>
                <a:gd name="T96" fmla="*/ 47 w 50"/>
                <a:gd name="T97" fmla="*/ 0 h 41"/>
                <a:gd name="T98" fmla="*/ 48 w 50"/>
                <a:gd name="T99" fmla="*/ 0 h 41"/>
                <a:gd name="T100" fmla="*/ 48 w 50"/>
                <a:gd name="T101" fmla="*/ 0 h 41"/>
                <a:gd name="T102" fmla="*/ 49 w 50"/>
                <a:gd name="T10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1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39" y="2"/>
                  </a:lnTo>
                  <a:lnTo>
                    <a:pt x="36" y="3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28" y="15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37" y="23"/>
                  </a:lnTo>
                  <a:lnTo>
                    <a:pt x="36" y="27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27" y="36"/>
                  </a:lnTo>
                  <a:lnTo>
                    <a:pt x="21" y="39"/>
                  </a:lnTo>
                  <a:lnTo>
                    <a:pt x="16" y="40"/>
                  </a:lnTo>
                  <a:lnTo>
                    <a:pt x="11" y="40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9" y="3"/>
                  </a:lnTo>
                  <a:lnTo>
                    <a:pt x="33" y="2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4" name="Freeform 130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D58225D-F18A-490B-91FB-E886A970729D}"/>
                </a:ext>
              </a:extLst>
            </p:cNvPr>
            <p:cNvSpPr/>
            <p:nvPr/>
          </p:nvSpPr>
          <p:spPr bwMode="auto">
            <a:xfrm>
              <a:off x="3203" y="680"/>
              <a:ext cx="23" cy="22"/>
            </a:xfrm>
            <a:custGeom>
              <a:avLst/>
              <a:gdLst>
                <a:gd name="T0" fmla="*/ 6 w 23"/>
                <a:gd name="T1" fmla="*/ 2 h 22"/>
                <a:gd name="T2" fmla="*/ 4 w 23"/>
                <a:gd name="T3" fmla="*/ 5 h 22"/>
                <a:gd name="T4" fmla="*/ 2 w 23"/>
                <a:gd name="T5" fmla="*/ 7 h 22"/>
                <a:gd name="T6" fmla="*/ 2 w 23"/>
                <a:gd name="T7" fmla="*/ 8 h 22"/>
                <a:gd name="T8" fmla="*/ 1 w 23"/>
                <a:gd name="T9" fmla="*/ 10 h 22"/>
                <a:gd name="T10" fmla="*/ 0 w 23"/>
                <a:gd name="T11" fmla="*/ 12 h 22"/>
                <a:gd name="T12" fmla="*/ 0 w 23"/>
                <a:gd name="T13" fmla="*/ 14 h 22"/>
                <a:gd name="T14" fmla="*/ 0 w 23"/>
                <a:gd name="T15" fmla="*/ 16 h 22"/>
                <a:gd name="T16" fmla="*/ 0 w 23"/>
                <a:gd name="T17" fmla="*/ 18 h 22"/>
                <a:gd name="T18" fmla="*/ 1 w 23"/>
                <a:gd name="T19" fmla="*/ 19 h 22"/>
                <a:gd name="T20" fmla="*/ 2 w 23"/>
                <a:gd name="T21" fmla="*/ 20 h 22"/>
                <a:gd name="T22" fmla="*/ 3 w 23"/>
                <a:gd name="T23" fmla="*/ 21 h 22"/>
                <a:gd name="T24" fmla="*/ 5 w 23"/>
                <a:gd name="T25" fmla="*/ 21 h 22"/>
                <a:gd name="T26" fmla="*/ 8 w 23"/>
                <a:gd name="T27" fmla="*/ 21 h 22"/>
                <a:gd name="T28" fmla="*/ 10 w 23"/>
                <a:gd name="T29" fmla="*/ 20 h 22"/>
                <a:gd name="T30" fmla="*/ 13 w 23"/>
                <a:gd name="T31" fmla="*/ 18 h 22"/>
                <a:gd name="T32" fmla="*/ 16 w 23"/>
                <a:gd name="T33" fmla="*/ 17 h 22"/>
                <a:gd name="T34" fmla="*/ 18 w 23"/>
                <a:gd name="T35" fmla="*/ 15 h 22"/>
                <a:gd name="T36" fmla="*/ 20 w 23"/>
                <a:gd name="T37" fmla="*/ 12 h 22"/>
                <a:gd name="T38" fmla="*/ 21 w 23"/>
                <a:gd name="T39" fmla="*/ 8 h 22"/>
                <a:gd name="T40" fmla="*/ 22 w 23"/>
                <a:gd name="T41" fmla="*/ 5 h 22"/>
                <a:gd name="T42" fmla="*/ 21 w 23"/>
                <a:gd name="T43" fmla="*/ 3 h 22"/>
                <a:gd name="T44" fmla="*/ 21 w 23"/>
                <a:gd name="T45" fmla="*/ 1 h 22"/>
                <a:gd name="T46" fmla="*/ 19 w 23"/>
                <a:gd name="T47" fmla="*/ 0 h 22"/>
                <a:gd name="T48" fmla="*/ 15 w 23"/>
                <a:gd name="T49" fmla="*/ 0 h 22"/>
                <a:gd name="T50" fmla="*/ 15 w 23"/>
                <a:gd name="T51" fmla="*/ 0 h 22"/>
                <a:gd name="T52" fmla="*/ 13 w 23"/>
                <a:gd name="T53" fmla="*/ 0 h 22"/>
                <a:gd name="T54" fmla="*/ 12 w 23"/>
                <a:gd name="T55" fmla="*/ 0 h 22"/>
                <a:gd name="T56" fmla="*/ 11 w 23"/>
                <a:gd name="T57" fmla="*/ 0 h 22"/>
                <a:gd name="T58" fmla="*/ 9 w 23"/>
                <a:gd name="T59" fmla="*/ 1 h 22"/>
                <a:gd name="T60" fmla="*/ 6 w 23"/>
                <a:gd name="T6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22">
                  <a:moveTo>
                    <a:pt x="6" y="2"/>
                  </a:move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3" y="18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close/>
                </a:path>
              </a:pathLst>
            </a:custGeom>
            <a:noFill/>
            <a:ln w="177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grpSp>
          <p:nvGrpSpPr>
            <p:cNvPr id="95" name="Group 130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0D527C9-4CA7-431C-9A7A-723F44B75AAE}"/>
                </a:ext>
              </a:extLst>
            </p:cNvPr>
            <p:cNvGrpSpPr/>
            <p:nvPr/>
          </p:nvGrpSpPr>
          <p:grpSpPr>
            <a:xfrm>
              <a:off x="3318" y="663"/>
              <a:ext cx="67" cy="41"/>
              <a:chOff x="3318" y="663"/>
              <a:chExt cx="67" cy="41"/>
            </a:xfrm>
          </p:grpSpPr>
          <p:sp>
            <p:nvSpPr>
              <p:cNvPr id="185" name="Freeform 130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2160AB1-4CA6-44D4-B988-1B282011CE58}"/>
                  </a:ext>
                </a:extLst>
              </p:cNvPr>
              <p:cNvSpPr/>
              <p:nvPr/>
            </p:nvSpPr>
            <p:spPr bwMode="auto">
              <a:xfrm>
                <a:off x="3318" y="663"/>
                <a:ext cx="67" cy="41"/>
              </a:xfrm>
              <a:custGeom>
                <a:avLst/>
                <a:gdLst>
                  <a:gd name="T0" fmla="*/ 8 w 67"/>
                  <a:gd name="T1" fmla="*/ 35 h 41"/>
                  <a:gd name="T2" fmla="*/ 5 w 67"/>
                  <a:gd name="T3" fmla="*/ 35 h 41"/>
                  <a:gd name="T4" fmla="*/ 4 w 67"/>
                  <a:gd name="T5" fmla="*/ 36 h 41"/>
                  <a:gd name="T6" fmla="*/ 1 w 67"/>
                  <a:gd name="T7" fmla="*/ 36 h 41"/>
                  <a:gd name="T8" fmla="*/ 0 w 67"/>
                  <a:gd name="T9" fmla="*/ 37 h 41"/>
                  <a:gd name="T10" fmla="*/ 0 w 67"/>
                  <a:gd name="T11" fmla="*/ 37 h 41"/>
                  <a:gd name="T12" fmla="*/ 0 w 67"/>
                  <a:gd name="T13" fmla="*/ 38 h 41"/>
                  <a:gd name="T14" fmla="*/ 0 w 67"/>
                  <a:gd name="T15" fmla="*/ 39 h 41"/>
                  <a:gd name="T16" fmla="*/ 1 w 67"/>
                  <a:gd name="T17" fmla="*/ 40 h 41"/>
                  <a:gd name="T18" fmla="*/ 3 w 67"/>
                  <a:gd name="T19" fmla="*/ 40 h 41"/>
                  <a:gd name="T20" fmla="*/ 7 w 67"/>
                  <a:gd name="T21" fmla="*/ 41 h 41"/>
                  <a:gd name="T22" fmla="*/ 24 w 67"/>
                  <a:gd name="T23" fmla="*/ 41 h 41"/>
                  <a:gd name="T24" fmla="*/ 33 w 67"/>
                  <a:gd name="T25" fmla="*/ 39 h 41"/>
                  <a:gd name="T26" fmla="*/ 36 w 67"/>
                  <a:gd name="T27" fmla="*/ 38 h 41"/>
                  <a:gd name="T28" fmla="*/ 19 w 67"/>
                  <a:gd name="T29" fmla="*/ 38 h 41"/>
                  <a:gd name="T30" fmla="*/ 18 w 67"/>
                  <a:gd name="T31" fmla="*/ 38 h 41"/>
                  <a:gd name="T32" fmla="*/ 13 w 67"/>
                  <a:gd name="T33" fmla="*/ 37 h 41"/>
                  <a:gd name="T34" fmla="*/ 11 w 67"/>
                  <a:gd name="T35" fmla="*/ 36 h 41"/>
                  <a:gd name="T36" fmla="*/ 10 w 67"/>
                  <a:gd name="T37" fmla="*/ 36 h 41"/>
                  <a:gd name="T38" fmla="*/ 9 w 67"/>
                  <a:gd name="T39" fmla="*/ 36 h 41"/>
                  <a:gd name="T40" fmla="*/ 8 w 67"/>
                  <a:gd name="T4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41">
                    <a:moveTo>
                      <a:pt x="8" y="35"/>
                    </a:moveTo>
                    <a:lnTo>
                      <a:pt x="5" y="35"/>
                    </a:lnTo>
                    <a:lnTo>
                      <a:pt x="4" y="36"/>
                    </a:lnTo>
                    <a:lnTo>
                      <a:pt x="1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7" y="41"/>
                    </a:lnTo>
                    <a:lnTo>
                      <a:pt x="24" y="41"/>
                    </a:lnTo>
                    <a:lnTo>
                      <a:pt x="33" y="39"/>
                    </a:lnTo>
                    <a:lnTo>
                      <a:pt x="36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3" y="37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86" name="Freeform 1310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59E3FA4-0574-428F-BE40-5063EAA20286}"/>
                  </a:ext>
                </a:extLst>
              </p:cNvPr>
              <p:cNvSpPr/>
              <p:nvPr/>
            </p:nvSpPr>
            <p:spPr bwMode="auto">
              <a:xfrm>
                <a:off x="3318" y="663"/>
                <a:ext cx="67" cy="41"/>
              </a:xfrm>
              <a:custGeom>
                <a:avLst/>
                <a:gdLst>
                  <a:gd name="T0" fmla="*/ 65 w 67"/>
                  <a:gd name="T1" fmla="*/ 4 h 41"/>
                  <a:gd name="T2" fmla="*/ 47 w 67"/>
                  <a:gd name="T3" fmla="*/ 4 h 41"/>
                  <a:gd name="T4" fmla="*/ 51 w 67"/>
                  <a:gd name="T5" fmla="*/ 4 h 41"/>
                  <a:gd name="T6" fmla="*/ 52 w 67"/>
                  <a:gd name="T7" fmla="*/ 5 h 41"/>
                  <a:gd name="T8" fmla="*/ 54 w 67"/>
                  <a:gd name="T9" fmla="*/ 7 h 41"/>
                  <a:gd name="T10" fmla="*/ 54 w 67"/>
                  <a:gd name="T11" fmla="*/ 8 h 41"/>
                  <a:gd name="T12" fmla="*/ 53 w 67"/>
                  <a:gd name="T13" fmla="*/ 10 h 41"/>
                  <a:gd name="T14" fmla="*/ 51 w 67"/>
                  <a:gd name="T15" fmla="*/ 12 h 41"/>
                  <a:gd name="T16" fmla="*/ 50 w 67"/>
                  <a:gd name="T17" fmla="*/ 13 h 41"/>
                  <a:gd name="T18" fmla="*/ 47 w 67"/>
                  <a:gd name="T19" fmla="*/ 14 h 41"/>
                  <a:gd name="T20" fmla="*/ 45 w 67"/>
                  <a:gd name="T21" fmla="*/ 16 h 41"/>
                  <a:gd name="T22" fmla="*/ 42 w 67"/>
                  <a:gd name="T23" fmla="*/ 17 h 41"/>
                  <a:gd name="T24" fmla="*/ 38 w 67"/>
                  <a:gd name="T25" fmla="*/ 18 h 41"/>
                  <a:gd name="T26" fmla="*/ 34 w 67"/>
                  <a:gd name="T27" fmla="*/ 19 h 41"/>
                  <a:gd name="T28" fmla="*/ 30 w 67"/>
                  <a:gd name="T29" fmla="*/ 19 h 41"/>
                  <a:gd name="T30" fmla="*/ 27 w 67"/>
                  <a:gd name="T31" fmla="*/ 19 h 41"/>
                  <a:gd name="T32" fmla="*/ 27 w 67"/>
                  <a:gd name="T33" fmla="*/ 20 h 41"/>
                  <a:gd name="T34" fmla="*/ 26 w 67"/>
                  <a:gd name="T35" fmla="*/ 20 h 41"/>
                  <a:gd name="T36" fmla="*/ 31 w 67"/>
                  <a:gd name="T37" fmla="*/ 20 h 41"/>
                  <a:gd name="T38" fmla="*/ 35 w 67"/>
                  <a:gd name="T39" fmla="*/ 21 h 41"/>
                  <a:gd name="T40" fmla="*/ 40 w 67"/>
                  <a:gd name="T41" fmla="*/ 22 h 41"/>
                  <a:gd name="T42" fmla="*/ 41 w 67"/>
                  <a:gd name="T43" fmla="*/ 23 h 41"/>
                  <a:gd name="T44" fmla="*/ 43 w 67"/>
                  <a:gd name="T45" fmla="*/ 23 h 41"/>
                  <a:gd name="T46" fmla="*/ 44 w 67"/>
                  <a:gd name="T47" fmla="*/ 24 h 41"/>
                  <a:gd name="T48" fmla="*/ 44 w 67"/>
                  <a:gd name="T49" fmla="*/ 25 h 41"/>
                  <a:gd name="T50" fmla="*/ 45 w 67"/>
                  <a:gd name="T51" fmla="*/ 26 h 41"/>
                  <a:gd name="T52" fmla="*/ 45 w 67"/>
                  <a:gd name="T53" fmla="*/ 27 h 41"/>
                  <a:gd name="T54" fmla="*/ 45 w 67"/>
                  <a:gd name="T55" fmla="*/ 29 h 41"/>
                  <a:gd name="T56" fmla="*/ 42 w 67"/>
                  <a:gd name="T57" fmla="*/ 32 h 41"/>
                  <a:gd name="T58" fmla="*/ 39 w 67"/>
                  <a:gd name="T59" fmla="*/ 34 h 41"/>
                  <a:gd name="T60" fmla="*/ 31 w 67"/>
                  <a:gd name="T61" fmla="*/ 37 h 41"/>
                  <a:gd name="T62" fmla="*/ 26 w 67"/>
                  <a:gd name="T63" fmla="*/ 38 h 41"/>
                  <a:gd name="T64" fmla="*/ 36 w 67"/>
                  <a:gd name="T65" fmla="*/ 38 h 41"/>
                  <a:gd name="T66" fmla="*/ 42 w 67"/>
                  <a:gd name="T67" fmla="*/ 36 h 41"/>
                  <a:gd name="T68" fmla="*/ 48 w 67"/>
                  <a:gd name="T69" fmla="*/ 33 h 41"/>
                  <a:gd name="T70" fmla="*/ 53 w 67"/>
                  <a:gd name="T71" fmla="*/ 30 h 41"/>
                  <a:gd name="T72" fmla="*/ 55 w 67"/>
                  <a:gd name="T73" fmla="*/ 27 h 41"/>
                  <a:gd name="T74" fmla="*/ 57 w 67"/>
                  <a:gd name="T75" fmla="*/ 24 h 41"/>
                  <a:gd name="T76" fmla="*/ 57 w 67"/>
                  <a:gd name="T77" fmla="*/ 22 h 41"/>
                  <a:gd name="T78" fmla="*/ 56 w 67"/>
                  <a:gd name="T79" fmla="*/ 21 h 41"/>
                  <a:gd name="T80" fmla="*/ 54 w 67"/>
                  <a:gd name="T81" fmla="*/ 19 h 41"/>
                  <a:gd name="T82" fmla="*/ 51 w 67"/>
                  <a:gd name="T83" fmla="*/ 17 h 41"/>
                  <a:gd name="T84" fmla="*/ 47 w 67"/>
                  <a:gd name="T85" fmla="*/ 17 h 41"/>
                  <a:gd name="T86" fmla="*/ 57 w 67"/>
                  <a:gd name="T87" fmla="*/ 13 h 41"/>
                  <a:gd name="T88" fmla="*/ 63 w 67"/>
                  <a:gd name="T89" fmla="*/ 10 h 41"/>
                  <a:gd name="T90" fmla="*/ 65 w 67"/>
                  <a:gd name="T91" fmla="*/ 8 h 41"/>
                  <a:gd name="T92" fmla="*/ 66 w 67"/>
                  <a:gd name="T93" fmla="*/ 6 h 41"/>
                  <a:gd name="T94" fmla="*/ 66 w 67"/>
                  <a:gd name="T95" fmla="*/ 4 h 41"/>
                  <a:gd name="T96" fmla="*/ 65 w 67"/>
                  <a:gd name="T9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7" h="41">
                    <a:moveTo>
                      <a:pt x="65" y="4"/>
                    </a:moveTo>
                    <a:lnTo>
                      <a:pt x="47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3" y="10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7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8" y="18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31" y="20"/>
                    </a:lnTo>
                    <a:lnTo>
                      <a:pt x="35" y="21"/>
                    </a:lnTo>
                    <a:lnTo>
                      <a:pt x="40" y="22"/>
                    </a:lnTo>
                    <a:lnTo>
                      <a:pt x="41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2" y="32"/>
                    </a:lnTo>
                    <a:lnTo>
                      <a:pt x="39" y="34"/>
                    </a:lnTo>
                    <a:lnTo>
                      <a:pt x="31" y="37"/>
                    </a:lnTo>
                    <a:lnTo>
                      <a:pt x="26" y="38"/>
                    </a:lnTo>
                    <a:lnTo>
                      <a:pt x="36" y="38"/>
                    </a:lnTo>
                    <a:lnTo>
                      <a:pt x="42" y="36"/>
                    </a:lnTo>
                    <a:lnTo>
                      <a:pt x="48" y="33"/>
                    </a:lnTo>
                    <a:lnTo>
                      <a:pt x="53" y="30"/>
                    </a:lnTo>
                    <a:lnTo>
                      <a:pt x="55" y="27"/>
                    </a:lnTo>
                    <a:lnTo>
                      <a:pt x="57" y="24"/>
                    </a:lnTo>
                    <a:lnTo>
                      <a:pt x="57" y="22"/>
                    </a:lnTo>
                    <a:lnTo>
                      <a:pt x="56" y="21"/>
                    </a:lnTo>
                    <a:lnTo>
                      <a:pt x="54" y="19"/>
                    </a:lnTo>
                    <a:lnTo>
                      <a:pt x="51" y="17"/>
                    </a:lnTo>
                    <a:lnTo>
                      <a:pt x="47" y="17"/>
                    </a:lnTo>
                    <a:lnTo>
                      <a:pt x="57" y="13"/>
                    </a:lnTo>
                    <a:lnTo>
                      <a:pt x="63" y="10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87" name="Freeform 131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E28D682-60CF-4F24-9543-7D330D2AF961}"/>
                  </a:ext>
                </a:extLst>
              </p:cNvPr>
              <p:cNvSpPr/>
              <p:nvPr/>
            </p:nvSpPr>
            <p:spPr bwMode="auto">
              <a:xfrm>
                <a:off x="3318" y="663"/>
                <a:ext cx="67" cy="41"/>
              </a:xfrm>
              <a:custGeom>
                <a:avLst/>
                <a:gdLst>
                  <a:gd name="T0" fmla="*/ 58 w 67"/>
                  <a:gd name="T1" fmla="*/ 0 h 41"/>
                  <a:gd name="T2" fmla="*/ 46 w 67"/>
                  <a:gd name="T3" fmla="*/ 0 h 41"/>
                  <a:gd name="T4" fmla="*/ 41 w 67"/>
                  <a:gd name="T5" fmla="*/ 0 h 41"/>
                  <a:gd name="T6" fmla="*/ 31 w 67"/>
                  <a:gd name="T7" fmla="*/ 3 h 41"/>
                  <a:gd name="T8" fmla="*/ 27 w 67"/>
                  <a:gd name="T9" fmla="*/ 5 h 41"/>
                  <a:gd name="T10" fmla="*/ 22 w 67"/>
                  <a:gd name="T11" fmla="*/ 8 h 41"/>
                  <a:gd name="T12" fmla="*/ 23 w 67"/>
                  <a:gd name="T13" fmla="*/ 8 h 41"/>
                  <a:gd name="T14" fmla="*/ 23 w 67"/>
                  <a:gd name="T15" fmla="*/ 8 h 41"/>
                  <a:gd name="T16" fmla="*/ 24 w 67"/>
                  <a:gd name="T17" fmla="*/ 8 h 41"/>
                  <a:gd name="T18" fmla="*/ 31 w 67"/>
                  <a:gd name="T19" fmla="*/ 5 h 41"/>
                  <a:gd name="T20" fmla="*/ 37 w 67"/>
                  <a:gd name="T21" fmla="*/ 4 h 41"/>
                  <a:gd name="T22" fmla="*/ 65 w 67"/>
                  <a:gd name="T23" fmla="*/ 4 h 41"/>
                  <a:gd name="T24" fmla="*/ 64 w 67"/>
                  <a:gd name="T25" fmla="*/ 3 h 41"/>
                  <a:gd name="T26" fmla="*/ 62 w 67"/>
                  <a:gd name="T27" fmla="*/ 1 h 41"/>
                  <a:gd name="T28" fmla="*/ 58 w 67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41">
                    <a:moveTo>
                      <a:pt x="58" y="0"/>
                    </a:moveTo>
                    <a:lnTo>
                      <a:pt x="46" y="0"/>
                    </a:lnTo>
                    <a:lnTo>
                      <a:pt x="41" y="0"/>
                    </a:lnTo>
                    <a:lnTo>
                      <a:pt x="31" y="3"/>
                    </a:lnTo>
                    <a:lnTo>
                      <a:pt x="27" y="5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31" y="5"/>
                    </a:lnTo>
                    <a:lnTo>
                      <a:pt x="37" y="4"/>
                    </a:lnTo>
                    <a:lnTo>
                      <a:pt x="65" y="4"/>
                    </a:lnTo>
                    <a:lnTo>
                      <a:pt x="64" y="3"/>
                    </a:lnTo>
                    <a:lnTo>
                      <a:pt x="62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</p:grpSp>
        <p:sp>
          <p:nvSpPr>
            <p:cNvPr id="96" name="Freeform 13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F83169B-C78B-4CF5-8471-7A5AAA14440A}"/>
                </a:ext>
              </a:extLst>
            </p:cNvPr>
            <p:cNvSpPr/>
            <p:nvPr/>
          </p:nvSpPr>
          <p:spPr bwMode="auto">
            <a:xfrm>
              <a:off x="3318" y="663"/>
              <a:ext cx="67" cy="41"/>
            </a:xfrm>
            <a:custGeom>
              <a:avLst/>
              <a:gdLst>
                <a:gd name="T0" fmla="*/ 27 w 67"/>
                <a:gd name="T1" fmla="*/ 5 h 41"/>
                <a:gd name="T2" fmla="*/ 36 w 67"/>
                <a:gd name="T3" fmla="*/ 2 h 41"/>
                <a:gd name="T4" fmla="*/ 46 w 67"/>
                <a:gd name="T5" fmla="*/ 0 h 41"/>
                <a:gd name="T6" fmla="*/ 58 w 67"/>
                <a:gd name="T7" fmla="*/ 0 h 41"/>
                <a:gd name="T8" fmla="*/ 64 w 67"/>
                <a:gd name="T9" fmla="*/ 3 h 41"/>
                <a:gd name="T10" fmla="*/ 66 w 67"/>
                <a:gd name="T11" fmla="*/ 6 h 41"/>
                <a:gd name="T12" fmla="*/ 63 w 67"/>
                <a:gd name="T13" fmla="*/ 10 h 41"/>
                <a:gd name="T14" fmla="*/ 47 w 67"/>
                <a:gd name="T15" fmla="*/ 17 h 41"/>
                <a:gd name="T16" fmla="*/ 54 w 67"/>
                <a:gd name="T17" fmla="*/ 19 h 41"/>
                <a:gd name="T18" fmla="*/ 57 w 67"/>
                <a:gd name="T19" fmla="*/ 22 h 41"/>
                <a:gd name="T20" fmla="*/ 55 w 67"/>
                <a:gd name="T21" fmla="*/ 27 h 41"/>
                <a:gd name="T22" fmla="*/ 48 w 67"/>
                <a:gd name="T23" fmla="*/ 33 h 41"/>
                <a:gd name="T24" fmla="*/ 33 w 67"/>
                <a:gd name="T25" fmla="*/ 39 h 41"/>
                <a:gd name="T26" fmla="*/ 12 w 67"/>
                <a:gd name="T27" fmla="*/ 41 h 41"/>
                <a:gd name="T28" fmla="*/ 3 w 67"/>
                <a:gd name="T29" fmla="*/ 40 h 41"/>
                <a:gd name="T30" fmla="*/ 0 w 67"/>
                <a:gd name="T31" fmla="*/ 39 h 41"/>
                <a:gd name="T32" fmla="*/ 0 w 67"/>
                <a:gd name="T33" fmla="*/ 37 h 41"/>
                <a:gd name="T34" fmla="*/ 1 w 67"/>
                <a:gd name="T35" fmla="*/ 36 h 41"/>
                <a:gd name="T36" fmla="*/ 4 w 67"/>
                <a:gd name="T37" fmla="*/ 36 h 41"/>
                <a:gd name="T38" fmla="*/ 6 w 67"/>
                <a:gd name="T39" fmla="*/ 35 h 41"/>
                <a:gd name="T40" fmla="*/ 8 w 67"/>
                <a:gd name="T41" fmla="*/ 35 h 41"/>
                <a:gd name="T42" fmla="*/ 10 w 67"/>
                <a:gd name="T43" fmla="*/ 36 h 41"/>
                <a:gd name="T44" fmla="*/ 13 w 67"/>
                <a:gd name="T45" fmla="*/ 37 h 41"/>
                <a:gd name="T46" fmla="*/ 17 w 67"/>
                <a:gd name="T47" fmla="*/ 38 h 41"/>
                <a:gd name="T48" fmla="*/ 19 w 67"/>
                <a:gd name="T49" fmla="*/ 38 h 41"/>
                <a:gd name="T50" fmla="*/ 22 w 67"/>
                <a:gd name="T51" fmla="*/ 38 h 41"/>
                <a:gd name="T52" fmla="*/ 31 w 67"/>
                <a:gd name="T53" fmla="*/ 37 h 41"/>
                <a:gd name="T54" fmla="*/ 39 w 67"/>
                <a:gd name="T55" fmla="*/ 34 h 41"/>
                <a:gd name="T56" fmla="*/ 43 w 67"/>
                <a:gd name="T57" fmla="*/ 30 h 41"/>
                <a:gd name="T58" fmla="*/ 45 w 67"/>
                <a:gd name="T59" fmla="*/ 27 h 41"/>
                <a:gd name="T60" fmla="*/ 44 w 67"/>
                <a:gd name="T61" fmla="*/ 25 h 41"/>
                <a:gd name="T62" fmla="*/ 43 w 67"/>
                <a:gd name="T63" fmla="*/ 23 h 41"/>
                <a:gd name="T64" fmla="*/ 40 w 67"/>
                <a:gd name="T65" fmla="*/ 22 h 41"/>
                <a:gd name="T66" fmla="*/ 35 w 67"/>
                <a:gd name="T67" fmla="*/ 21 h 41"/>
                <a:gd name="T68" fmla="*/ 28 w 67"/>
                <a:gd name="T69" fmla="*/ 20 h 41"/>
                <a:gd name="T70" fmla="*/ 27 w 67"/>
                <a:gd name="T71" fmla="*/ 20 h 41"/>
                <a:gd name="T72" fmla="*/ 26 w 67"/>
                <a:gd name="T73" fmla="*/ 20 h 41"/>
                <a:gd name="T74" fmla="*/ 27 w 67"/>
                <a:gd name="T75" fmla="*/ 19 h 41"/>
                <a:gd name="T76" fmla="*/ 34 w 67"/>
                <a:gd name="T77" fmla="*/ 19 h 41"/>
                <a:gd name="T78" fmla="*/ 42 w 67"/>
                <a:gd name="T79" fmla="*/ 17 h 41"/>
                <a:gd name="T80" fmla="*/ 47 w 67"/>
                <a:gd name="T81" fmla="*/ 14 h 41"/>
                <a:gd name="T82" fmla="*/ 51 w 67"/>
                <a:gd name="T83" fmla="*/ 12 h 41"/>
                <a:gd name="T84" fmla="*/ 54 w 67"/>
                <a:gd name="T85" fmla="*/ 8 h 41"/>
                <a:gd name="T86" fmla="*/ 52 w 67"/>
                <a:gd name="T87" fmla="*/ 5 h 41"/>
                <a:gd name="T88" fmla="*/ 47 w 67"/>
                <a:gd name="T89" fmla="*/ 4 h 41"/>
                <a:gd name="T90" fmla="*/ 37 w 67"/>
                <a:gd name="T91" fmla="*/ 4 h 41"/>
                <a:gd name="T92" fmla="*/ 24 w 67"/>
                <a:gd name="T93" fmla="*/ 8 h 41"/>
                <a:gd name="T94" fmla="*/ 23 w 67"/>
                <a:gd name="T9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" h="41">
                  <a:moveTo>
                    <a:pt x="22" y="8"/>
                  </a:moveTo>
                  <a:lnTo>
                    <a:pt x="27" y="5"/>
                  </a:lnTo>
                  <a:lnTo>
                    <a:pt x="31" y="3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2" y="1"/>
                  </a:lnTo>
                  <a:lnTo>
                    <a:pt x="64" y="3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57" y="13"/>
                  </a:lnTo>
                  <a:lnTo>
                    <a:pt x="47" y="17"/>
                  </a:lnTo>
                  <a:lnTo>
                    <a:pt x="51" y="17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5" y="27"/>
                  </a:lnTo>
                  <a:lnTo>
                    <a:pt x="53" y="30"/>
                  </a:lnTo>
                  <a:lnTo>
                    <a:pt x="48" y="33"/>
                  </a:lnTo>
                  <a:lnTo>
                    <a:pt x="42" y="36"/>
                  </a:lnTo>
                  <a:lnTo>
                    <a:pt x="33" y="39"/>
                  </a:lnTo>
                  <a:lnTo>
                    <a:pt x="24" y="41"/>
                  </a:lnTo>
                  <a:lnTo>
                    <a:pt x="12" y="41"/>
                  </a:lnTo>
                  <a:lnTo>
                    <a:pt x="7" y="41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31" y="37"/>
                  </a:lnTo>
                  <a:lnTo>
                    <a:pt x="35" y="36"/>
                  </a:lnTo>
                  <a:lnTo>
                    <a:pt x="39" y="34"/>
                  </a:lnTo>
                  <a:lnTo>
                    <a:pt x="42" y="32"/>
                  </a:lnTo>
                  <a:lnTo>
                    <a:pt x="43" y="30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0" y="22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47" y="14"/>
                  </a:lnTo>
                  <a:lnTo>
                    <a:pt x="50" y="13"/>
                  </a:lnTo>
                  <a:lnTo>
                    <a:pt x="51" y="12"/>
                  </a:lnTo>
                  <a:lnTo>
                    <a:pt x="53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2" y="5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2" y="8"/>
                  </a:lnTo>
                  <a:close/>
                </a:path>
              </a:pathLst>
            </a:custGeom>
            <a:noFill/>
            <a:ln w="17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97" name="Freeform 13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C920B0-45DF-4BFD-B809-D130A5EA3FC2}"/>
                </a:ext>
              </a:extLst>
            </p:cNvPr>
            <p:cNvSpPr/>
            <p:nvPr/>
          </p:nvSpPr>
          <p:spPr bwMode="auto">
            <a:xfrm>
              <a:off x="3043" y="46"/>
              <a:ext cx="554" cy="269"/>
            </a:xfrm>
            <a:custGeom>
              <a:avLst/>
              <a:gdLst>
                <a:gd name="T0" fmla="*/ 56 w 554"/>
                <a:gd name="T1" fmla="*/ 0 h 269"/>
                <a:gd name="T2" fmla="*/ 0 w 554"/>
                <a:gd name="T3" fmla="*/ 268 h 269"/>
                <a:gd name="T4" fmla="*/ 497 w 554"/>
                <a:gd name="T5" fmla="*/ 268 h 269"/>
                <a:gd name="T6" fmla="*/ 553 w 554"/>
                <a:gd name="T7" fmla="*/ 0 h 269"/>
                <a:gd name="T8" fmla="*/ 56 w 554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269">
                  <a:moveTo>
                    <a:pt x="56" y="0"/>
                  </a:moveTo>
                  <a:lnTo>
                    <a:pt x="0" y="268"/>
                  </a:lnTo>
                  <a:lnTo>
                    <a:pt x="497" y="268"/>
                  </a:lnTo>
                  <a:lnTo>
                    <a:pt x="553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grpSp>
          <p:nvGrpSpPr>
            <p:cNvPr id="98" name="Group 131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C14671A-480F-4E35-9BF4-6C9D57576750}"/>
                </a:ext>
              </a:extLst>
            </p:cNvPr>
            <p:cNvGrpSpPr/>
            <p:nvPr/>
          </p:nvGrpSpPr>
          <p:grpSpPr>
            <a:xfrm>
              <a:off x="3254" y="205"/>
              <a:ext cx="105" cy="76"/>
              <a:chOff x="3254" y="205"/>
              <a:chExt cx="105" cy="76"/>
            </a:xfrm>
          </p:grpSpPr>
          <p:sp>
            <p:nvSpPr>
              <p:cNvPr id="182" name="Freeform 131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C50D06C-020C-4C83-9838-1B9C0FB71801}"/>
                  </a:ext>
                </a:extLst>
              </p:cNvPr>
              <p:cNvSpPr/>
              <p:nvPr/>
            </p:nvSpPr>
            <p:spPr bwMode="auto">
              <a:xfrm>
                <a:off x="3254" y="205"/>
                <a:ext cx="105" cy="76"/>
              </a:xfrm>
              <a:custGeom>
                <a:avLst/>
                <a:gdLst>
                  <a:gd name="T0" fmla="*/ 66 w 105"/>
                  <a:gd name="T1" fmla="*/ 0 h 76"/>
                  <a:gd name="T2" fmla="*/ 64 w 105"/>
                  <a:gd name="T3" fmla="*/ 0 h 76"/>
                  <a:gd name="T4" fmla="*/ 52 w 105"/>
                  <a:gd name="T5" fmla="*/ 15 h 76"/>
                  <a:gd name="T6" fmla="*/ 30 w 105"/>
                  <a:gd name="T7" fmla="*/ 45 h 76"/>
                  <a:gd name="T8" fmla="*/ 15 w 105"/>
                  <a:gd name="T9" fmla="*/ 66 h 76"/>
                  <a:gd name="T10" fmla="*/ 11 w 105"/>
                  <a:gd name="T11" fmla="*/ 70 h 76"/>
                  <a:gd name="T12" fmla="*/ 8 w 105"/>
                  <a:gd name="T13" fmla="*/ 71 h 76"/>
                  <a:gd name="T14" fmla="*/ 7 w 105"/>
                  <a:gd name="T15" fmla="*/ 72 h 76"/>
                  <a:gd name="T16" fmla="*/ 4 w 105"/>
                  <a:gd name="T17" fmla="*/ 73 h 76"/>
                  <a:gd name="T18" fmla="*/ 0 w 105"/>
                  <a:gd name="T19" fmla="*/ 73 h 76"/>
                  <a:gd name="T20" fmla="*/ 0 w 105"/>
                  <a:gd name="T21" fmla="*/ 74 h 76"/>
                  <a:gd name="T22" fmla="*/ 0 w 105"/>
                  <a:gd name="T23" fmla="*/ 76 h 76"/>
                  <a:gd name="T24" fmla="*/ 31 w 105"/>
                  <a:gd name="T25" fmla="*/ 76 h 76"/>
                  <a:gd name="T26" fmla="*/ 31 w 105"/>
                  <a:gd name="T27" fmla="*/ 74 h 76"/>
                  <a:gd name="T28" fmla="*/ 31 w 105"/>
                  <a:gd name="T29" fmla="*/ 73 h 76"/>
                  <a:gd name="T30" fmla="*/ 26 w 105"/>
                  <a:gd name="T31" fmla="*/ 73 h 76"/>
                  <a:gd name="T32" fmla="*/ 23 w 105"/>
                  <a:gd name="T33" fmla="*/ 73 h 76"/>
                  <a:gd name="T34" fmla="*/ 22 w 105"/>
                  <a:gd name="T35" fmla="*/ 72 h 76"/>
                  <a:gd name="T36" fmla="*/ 21 w 105"/>
                  <a:gd name="T37" fmla="*/ 71 h 76"/>
                  <a:gd name="T38" fmla="*/ 20 w 105"/>
                  <a:gd name="T39" fmla="*/ 70 h 76"/>
                  <a:gd name="T40" fmla="*/ 20 w 105"/>
                  <a:gd name="T41" fmla="*/ 69 h 76"/>
                  <a:gd name="T42" fmla="*/ 21 w 105"/>
                  <a:gd name="T43" fmla="*/ 67 h 76"/>
                  <a:gd name="T44" fmla="*/ 22 w 105"/>
                  <a:gd name="T45" fmla="*/ 65 h 76"/>
                  <a:gd name="T46" fmla="*/ 24 w 105"/>
                  <a:gd name="T47" fmla="*/ 62 h 76"/>
                  <a:gd name="T48" fmla="*/ 27 w 105"/>
                  <a:gd name="T49" fmla="*/ 58 h 76"/>
                  <a:gd name="T50" fmla="*/ 30 w 105"/>
                  <a:gd name="T51" fmla="*/ 55 h 76"/>
                  <a:gd name="T52" fmla="*/ 33 w 105"/>
                  <a:gd name="T53" fmla="*/ 51 h 76"/>
                  <a:gd name="T54" fmla="*/ 86 w 105"/>
                  <a:gd name="T55" fmla="*/ 51 h 76"/>
                  <a:gd name="T56" fmla="*/ 84 w 105"/>
                  <a:gd name="T57" fmla="*/ 47 h 76"/>
                  <a:gd name="T58" fmla="*/ 36 w 105"/>
                  <a:gd name="T59" fmla="*/ 47 h 76"/>
                  <a:gd name="T60" fmla="*/ 43 w 105"/>
                  <a:gd name="T61" fmla="*/ 37 h 76"/>
                  <a:gd name="T62" fmla="*/ 51 w 105"/>
                  <a:gd name="T63" fmla="*/ 27 h 76"/>
                  <a:gd name="T64" fmla="*/ 58 w 105"/>
                  <a:gd name="T65" fmla="*/ 17 h 76"/>
                  <a:gd name="T66" fmla="*/ 73 w 105"/>
                  <a:gd name="T67" fmla="*/ 17 h 76"/>
                  <a:gd name="T68" fmla="*/ 66 w 105"/>
                  <a:gd name="T6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76">
                    <a:moveTo>
                      <a:pt x="66" y="0"/>
                    </a:moveTo>
                    <a:lnTo>
                      <a:pt x="64" y="0"/>
                    </a:lnTo>
                    <a:lnTo>
                      <a:pt x="52" y="15"/>
                    </a:lnTo>
                    <a:lnTo>
                      <a:pt x="30" y="45"/>
                    </a:lnTo>
                    <a:lnTo>
                      <a:pt x="15" y="66"/>
                    </a:lnTo>
                    <a:lnTo>
                      <a:pt x="11" y="70"/>
                    </a:lnTo>
                    <a:lnTo>
                      <a:pt x="8" y="71"/>
                    </a:lnTo>
                    <a:lnTo>
                      <a:pt x="7" y="72"/>
                    </a:lnTo>
                    <a:lnTo>
                      <a:pt x="4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31" y="73"/>
                    </a:lnTo>
                    <a:lnTo>
                      <a:pt x="26" y="73"/>
                    </a:lnTo>
                    <a:lnTo>
                      <a:pt x="23" y="73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4" y="62"/>
                    </a:lnTo>
                    <a:lnTo>
                      <a:pt x="27" y="58"/>
                    </a:lnTo>
                    <a:lnTo>
                      <a:pt x="30" y="55"/>
                    </a:lnTo>
                    <a:lnTo>
                      <a:pt x="33" y="51"/>
                    </a:lnTo>
                    <a:lnTo>
                      <a:pt x="86" y="51"/>
                    </a:lnTo>
                    <a:lnTo>
                      <a:pt x="84" y="47"/>
                    </a:lnTo>
                    <a:lnTo>
                      <a:pt x="36" y="47"/>
                    </a:lnTo>
                    <a:lnTo>
                      <a:pt x="43" y="37"/>
                    </a:lnTo>
                    <a:lnTo>
                      <a:pt x="51" y="27"/>
                    </a:lnTo>
                    <a:lnTo>
                      <a:pt x="58" y="17"/>
                    </a:lnTo>
                    <a:lnTo>
                      <a:pt x="73" y="1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83" name="Freeform 131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45A6781-6655-4ADA-974D-3F7473B17FA0}"/>
                  </a:ext>
                </a:extLst>
              </p:cNvPr>
              <p:cNvSpPr/>
              <p:nvPr/>
            </p:nvSpPr>
            <p:spPr bwMode="auto">
              <a:xfrm>
                <a:off x="3254" y="205"/>
                <a:ext cx="105" cy="76"/>
              </a:xfrm>
              <a:custGeom>
                <a:avLst/>
                <a:gdLst>
                  <a:gd name="T0" fmla="*/ 86 w 105"/>
                  <a:gd name="T1" fmla="*/ 51 h 76"/>
                  <a:gd name="T2" fmla="*/ 71 w 105"/>
                  <a:gd name="T3" fmla="*/ 51 h 76"/>
                  <a:gd name="T4" fmla="*/ 73 w 105"/>
                  <a:gd name="T5" fmla="*/ 58 h 76"/>
                  <a:gd name="T6" fmla="*/ 75 w 105"/>
                  <a:gd name="T7" fmla="*/ 61 h 76"/>
                  <a:gd name="T8" fmla="*/ 76 w 105"/>
                  <a:gd name="T9" fmla="*/ 65 h 76"/>
                  <a:gd name="T10" fmla="*/ 77 w 105"/>
                  <a:gd name="T11" fmla="*/ 67 h 76"/>
                  <a:gd name="T12" fmla="*/ 76 w 105"/>
                  <a:gd name="T13" fmla="*/ 69 h 76"/>
                  <a:gd name="T14" fmla="*/ 76 w 105"/>
                  <a:gd name="T15" fmla="*/ 70 h 76"/>
                  <a:gd name="T16" fmla="*/ 75 w 105"/>
                  <a:gd name="T17" fmla="*/ 71 h 76"/>
                  <a:gd name="T18" fmla="*/ 74 w 105"/>
                  <a:gd name="T19" fmla="*/ 72 h 76"/>
                  <a:gd name="T20" fmla="*/ 72 w 105"/>
                  <a:gd name="T21" fmla="*/ 73 h 76"/>
                  <a:gd name="T22" fmla="*/ 70 w 105"/>
                  <a:gd name="T23" fmla="*/ 73 h 76"/>
                  <a:gd name="T24" fmla="*/ 66 w 105"/>
                  <a:gd name="T25" fmla="*/ 73 h 76"/>
                  <a:gd name="T26" fmla="*/ 65 w 105"/>
                  <a:gd name="T27" fmla="*/ 74 h 76"/>
                  <a:gd name="T28" fmla="*/ 65 w 105"/>
                  <a:gd name="T29" fmla="*/ 76 h 76"/>
                  <a:gd name="T30" fmla="*/ 104 w 105"/>
                  <a:gd name="T31" fmla="*/ 76 h 76"/>
                  <a:gd name="T32" fmla="*/ 104 w 105"/>
                  <a:gd name="T33" fmla="*/ 74 h 76"/>
                  <a:gd name="T34" fmla="*/ 104 w 105"/>
                  <a:gd name="T35" fmla="*/ 73 h 76"/>
                  <a:gd name="T36" fmla="*/ 100 w 105"/>
                  <a:gd name="T37" fmla="*/ 73 h 76"/>
                  <a:gd name="T38" fmla="*/ 97 w 105"/>
                  <a:gd name="T39" fmla="*/ 72 h 76"/>
                  <a:gd name="T40" fmla="*/ 96 w 105"/>
                  <a:gd name="T41" fmla="*/ 71 h 76"/>
                  <a:gd name="T42" fmla="*/ 93 w 105"/>
                  <a:gd name="T43" fmla="*/ 69 h 76"/>
                  <a:gd name="T44" fmla="*/ 91 w 105"/>
                  <a:gd name="T45" fmla="*/ 66 h 76"/>
                  <a:gd name="T46" fmla="*/ 86 w 105"/>
                  <a:gd name="T47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5" h="76">
                    <a:moveTo>
                      <a:pt x="86" y="51"/>
                    </a:moveTo>
                    <a:lnTo>
                      <a:pt x="71" y="51"/>
                    </a:lnTo>
                    <a:lnTo>
                      <a:pt x="73" y="58"/>
                    </a:lnTo>
                    <a:lnTo>
                      <a:pt x="75" y="61"/>
                    </a:lnTo>
                    <a:lnTo>
                      <a:pt x="76" y="65"/>
                    </a:lnTo>
                    <a:lnTo>
                      <a:pt x="77" y="67"/>
                    </a:lnTo>
                    <a:lnTo>
                      <a:pt x="76" y="69"/>
                    </a:lnTo>
                    <a:lnTo>
                      <a:pt x="76" y="70"/>
                    </a:lnTo>
                    <a:lnTo>
                      <a:pt x="75" y="71"/>
                    </a:lnTo>
                    <a:lnTo>
                      <a:pt x="74" y="72"/>
                    </a:lnTo>
                    <a:lnTo>
                      <a:pt x="72" y="73"/>
                    </a:lnTo>
                    <a:lnTo>
                      <a:pt x="70" y="73"/>
                    </a:lnTo>
                    <a:lnTo>
                      <a:pt x="66" y="73"/>
                    </a:lnTo>
                    <a:lnTo>
                      <a:pt x="65" y="74"/>
                    </a:lnTo>
                    <a:lnTo>
                      <a:pt x="65" y="76"/>
                    </a:lnTo>
                    <a:lnTo>
                      <a:pt x="104" y="76"/>
                    </a:lnTo>
                    <a:lnTo>
                      <a:pt x="104" y="74"/>
                    </a:lnTo>
                    <a:lnTo>
                      <a:pt x="104" y="73"/>
                    </a:lnTo>
                    <a:lnTo>
                      <a:pt x="100" y="73"/>
                    </a:lnTo>
                    <a:lnTo>
                      <a:pt x="97" y="72"/>
                    </a:lnTo>
                    <a:lnTo>
                      <a:pt x="96" y="71"/>
                    </a:lnTo>
                    <a:lnTo>
                      <a:pt x="93" y="69"/>
                    </a:lnTo>
                    <a:lnTo>
                      <a:pt x="91" y="66"/>
                    </a:lnTo>
                    <a:lnTo>
                      <a:pt x="8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  <p:sp>
            <p:nvSpPr>
              <p:cNvPr id="184" name="Freeform 131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09FB48E-E6D7-4A22-B095-88EDA4BFCFA0}"/>
                  </a:ext>
                </a:extLst>
              </p:cNvPr>
              <p:cNvSpPr/>
              <p:nvPr/>
            </p:nvSpPr>
            <p:spPr bwMode="auto">
              <a:xfrm>
                <a:off x="3254" y="205"/>
                <a:ext cx="105" cy="76"/>
              </a:xfrm>
              <a:custGeom>
                <a:avLst/>
                <a:gdLst>
                  <a:gd name="T0" fmla="*/ 73 w 105"/>
                  <a:gd name="T1" fmla="*/ 17 h 76"/>
                  <a:gd name="T2" fmla="*/ 58 w 105"/>
                  <a:gd name="T3" fmla="*/ 17 h 76"/>
                  <a:gd name="T4" fmla="*/ 62 w 105"/>
                  <a:gd name="T5" fmla="*/ 27 h 76"/>
                  <a:gd name="T6" fmla="*/ 66 w 105"/>
                  <a:gd name="T7" fmla="*/ 37 h 76"/>
                  <a:gd name="T8" fmla="*/ 70 w 105"/>
                  <a:gd name="T9" fmla="*/ 47 h 76"/>
                  <a:gd name="T10" fmla="*/ 84 w 105"/>
                  <a:gd name="T11" fmla="*/ 47 h 76"/>
                  <a:gd name="T12" fmla="*/ 78 w 105"/>
                  <a:gd name="T13" fmla="*/ 30 h 76"/>
                  <a:gd name="T14" fmla="*/ 73 w 105"/>
                  <a:gd name="T15" fmla="*/ 1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76">
                    <a:moveTo>
                      <a:pt x="73" y="17"/>
                    </a:moveTo>
                    <a:lnTo>
                      <a:pt x="58" y="17"/>
                    </a:lnTo>
                    <a:lnTo>
                      <a:pt x="62" y="27"/>
                    </a:lnTo>
                    <a:lnTo>
                      <a:pt x="66" y="37"/>
                    </a:lnTo>
                    <a:lnTo>
                      <a:pt x="70" y="47"/>
                    </a:lnTo>
                    <a:lnTo>
                      <a:pt x="84" y="47"/>
                    </a:lnTo>
                    <a:lnTo>
                      <a:pt x="78" y="30"/>
                    </a:lnTo>
                    <a:lnTo>
                      <a:pt x="7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sz="6000"/>
              </a:p>
            </p:txBody>
          </p:sp>
        </p:grpSp>
        <p:sp>
          <p:nvSpPr>
            <p:cNvPr id="99" name="Freeform 131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6FEC75E-EEE5-4BBC-9B3F-7896575D1D73}"/>
                </a:ext>
              </a:extLst>
            </p:cNvPr>
            <p:cNvSpPr/>
            <p:nvPr/>
          </p:nvSpPr>
          <p:spPr bwMode="auto">
            <a:xfrm>
              <a:off x="3254" y="205"/>
              <a:ext cx="105" cy="76"/>
            </a:xfrm>
            <a:custGeom>
              <a:avLst/>
              <a:gdLst>
                <a:gd name="T0" fmla="*/ 58 w 105"/>
                <a:gd name="T1" fmla="*/ 51 h 76"/>
                <a:gd name="T2" fmla="*/ 33 w 105"/>
                <a:gd name="T3" fmla="*/ 51 h 76"/>
                <a:gd name="T4" fmla="*/ 27 w 105"/>
                <a:gd name="T5" fmla="*/ 58 h 76"/>
                <a:gd name="T6" fmla="*/ 22 w 105"/>
                <a:gd name="T7" fmla="*/ 65 h 76"/>
                <a:gd name="T8" fmla="*/ 20 w 105"/>
                <a:gd name="T9" fmla="*/ 69 h 76"/>
                <a:gd name="T10" fmla="*/ 21 w 105"/>
                <a:gd name="T11" fmla="*/ 71 h 76"/>
                <a:gd name="T12" fmla="*/ 23 w 105"/>
                <a:gd name="T13" fmla="*/ 73 h 76"/>
                <a:gd name="T14" fmla="*/ 31 w 105"/>
                <a:gd name="T15" fmla="*/ 73 h 76"/>
                <a:gd name="T16" fmla="*/ 31 w 105"/>
                <a:gd name="T17" fmla="*/ 75 h 76"/>
                <a:gd name="T18" fmla="*/ 20 w 105"/>
                <a:gd name="T19" fmla="*/ 76 h 76"/>
                <a:gd name="T20" fmla="*/ 0 w 105"/>
                <a:gd name="T21" fmla="*/ 76 h 76"/>
                <a:gd name="T22" fmla="*/ 0 w 105"/>
                <a:gd name="T23" fmla="*/ 74 h 76"/>
                <a:gd name="T24" fmla="*/ 4 w 105"/>
                <a:gd name="T25" fmla="*/ 73 h 76"/>
                <a:gd name="T26" fmla="*/ 8 w 105"/>
                <a:gd name="T27" fmla="*/ 71 h 76"/>
                <a:gd name="T28" fmla="*/ 15 w 105"/>
                <a:gd name="T29" fmla="*/ 66 h 76"/>
                <a:gd name="T30" fmla="*/ 30 w 105"/>
                <a:gd name="T31" fmla="*/ 45 h 76"/>
                <a:gd name="T32" fmla="*/ 52 w 105"/>
                <a:gd name="T33" fmla="*/ 15 h 76"/>
                <a:gd name="T34" fmla="*/ 65 w 105"/>
                <a:gd name="T35" fmla="*/ 0 h 76"/>
                <a:gd name="T36" fmla="*/ 66 w 105"/>
                <a:gd name="T37" fmla="*/ 0 h 76"/>
                <a:gd name="T38" fmla="*/ 78 w 105"/>
                <a:gd name="T39" fmla="*/ 30 h 76"/>
                <a:gd name="T40" fmla="*/ 90 w 105"/>
                <a:gd name="T41" fmla="*/ 61 h 76"/>
                <a:gd name="T42" fmla="*/ 93 w 105"/>
                <a:gd name="T43" fmla="*/ 69 h 76"/>
                <a:gd name="T44" fmla="*/ 97 w 105"/>
                <a:gd name="T45" fmla="*/ 72 h 76"/>
                <a:gd name="T46" fmla="*/ 104 w 105"/>
                <a:gd name="T47" fmla="*/ 73 h 76"/>
                <a:gd name="T48" fmla="*/ 104 w 105"/>
                <a:gd name="T49" fmla="*/ 75 h 76"/>
                <a:gd name="T50" fmla="*/ 91 w 105"/>
                <a:gd name="T51" fmla="*/ 76 h 76"/>
                <a:gd name="T52" fmla="*/ 65 w 105"/>
                <a:gd name="T53" fmla="*/ 76 h 76"/>
                <a:gd name="T54" fmla="*/ 65 w 105"/>
                <a:gd name="T55" fmla="*/ 74 h 76"/>
                <a:gd name="T56" fmla="*/ 70 w 105"/>
                <a:gd name="T57" fmla="*/ 73 h 76"/>
                <a:gd name="T58" fmla="*/ 74 w 105"/>
                <a:gd name="T59" fmla="*/ 72 h 76"/>
                <a:gd name="T60" fmla="*/ 76 w 105"/>
                <a:gd name="T61" fmla="*/ 70 h 76"/>
                <a:gd name="T62" fmla="*/ 77 w 105"/>
                <a:gd name="T63" fmla="*/ 67 h 76"/>
                <a:gd name="T64" fmla="*/ 75 w 105"/>
                <a:gd name="T65" fmla="*/ 61 h 76"/>
                <a:gd name="T66" fmla="*/ 72 w 105"/>
                <a:gd name="T6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76">
                  <a:moveTo>
                    <a:pt x="71" y="51"/>
                  </a:moveTo>
                  <a:lnTo>
                    <a:pt x="58" y="51"/>
                  </a:lnTo>
                  <a:lnTo>
                    <a:pt x="45" y="51"/>
                  </a:lnTo>
                  <a:lnTo>
                    <a:pt x="33" y="51"/>
                  </a:lnTo>
                  <a:lnTo>
                    <a:pt x="30" y="55"/>
                  </a:lnTo>
                  <a:lnTo>
                    <a:pt x="27" y="58"/>
                  </a:lnTo>
                  <a:lnTo>
                    <a:pt x="24" y="62"/>
                  </a:lnTo>
                  <a:lnTo>
                    <a:pt x="22" y="65"/>
                  </a:lnTo>
                  <a:lnTo>
                    <a:pt x="21" y="67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2" y="72"/>
                  </a:lnTo>
                  <a:lnTo>
                    <a:pt x="23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1" y="75"/>
                  </a:lnTo>
                  <a:lnTo>
                    <a:pt x="31" y="76"/>
                  </a:lnTo>
                  <a:lnTo>
                    <a:pt x="20" y="76"/>
                  </a:lnTo>
                  <a:lnTo>
                    <a:pt x="10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4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1" y="70"/>
                  </a:lnTo>
                  <a:lnTo>
                    <a:pt x="15" y="66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1" y="30"/>
                  </a:lnTo>
                  <a:lnTo>
                    <a:pt x="52" y="15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2" y="15"/>
                  </a:lnTo>
                  <a:lnTo>
                    <a:pt x="78" y="30"/>
                  </a:lnTo>
                  <a:lnTo>
                    <a:pt x="84" y="46"/>
                  </a:lnTo>
                  <a:lnTo>
                    <a:pt x="90" y="61"/>
                  </a:lnTo>
                  <a:lnTo>
                    <a:pt x="91" y="66"/>
                  </a:lnTo>
                  <a:lnTo>
                    <a:pt x="93" y="69"/>
                  </a:lnTo>
                  <a:lnTo>
                    <a:pt x="96" y="71"/>
                  </a:lnTo>
                  <a:lnTo>
                    <a:pt x="97" y="72"/>
                  </a:lnTo>
                  <a:lnTo>
                    <a:pt x="100" y="73"/>
                  </a:lnTo>
                  <a:lnTo>
                    <a:pt x="104" y="73"/>
                  </a:lnTo>
                  <a:lnTo>
                    <a:pt x="104" y="74"/>
                  </a:lnTo>
                  <a:lnTo>
                    <a:pt x="104" y="75"/>
                  </a:lnTo>
                  <a:lnTo>
                    <a:pt x="104" y="76"/>
                  </a:lnTo>
                  <a:lnTo>
                    <a:pt x="91" y="76"/>
                  </a:lnTo>
                  <a:lnTo>
                    <a:pt x="78" y="76"/>
                  </a:lnTo>
                  <a:lnTo>
                    <a:pt x="65" y="76"/>
                  </a:lnTo>
                  <a:lnTo>
                    <a:pt x="65" y="75"/>
                  </a:lnTo>
                  <a:lnTo>
                    <a:pt x="65" y="74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2" y="73"/>
                  </a:lnTo>
                  <a:lnTo>
                    <a:pt x="74" y="72"/>
                  </a:lnTo>
                  <a:lnTo>
                    <a:pt x="75" y="71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6" y="65"/>
                  </a:lnTo>
                  <a:lnTo>
                    <a:pt x="75" y="61"/>
                  </a:lnTo>
                  <a:lnTo>
                    <a:pt x="73" y="58"/>
                  </a:lnTo>
                  <a:lnTo>
                    <a:pt x="72" y="54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0" name="Freeform 131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41DAD2A-700D-412A-813D-CF7BA056DA24}"/>
                </a:ext>
              </a:extLst>
            </p:cNvPr>
            <p:cNvSpPr/>
            <p:nvPr/>
          </p:nvSpPr>
          <p:spPr bwMode="auto">
            <a:xfrm>
              <a:off x="3290" y="222"/>
              <a:ext cx="34" cy="30"/>
            </a:xfrm>
            <a:custGeom>
              <a:avLst/>
              <a:gdLst>
                <a:gd name="T0" fmla="*/ 33 w 34"/>
                <a:gd name="T1" fmla="*/ 30 h 30"/>
                <a:gd name="T2" fmla="*/ 30 w 34"/>
                <a:gd name="T3" fmla="*/ 20 h 30"/>
                <a:gd name="T4" fmla="*/ 26 w 34"/>
                <a:gd name="T5" fmla="*/ 10 h 30"/>
                <a:gd name="T6" fmla="*/ 22 w 34"/>
                <a:gd name="T7" fmla="*/ 0 h 30"/>
                <a:gd name="T8" fmla="*/ 15 w 34"/>
                <a:gd name="T9" fmla="*/ 10 h 30"/>
                <a:gd name="T10" fmla="*/ 7 w 34"/>
                <a:gd name="T11" fmla="*/ 20 h 30"/>
                <a:gd name="T12" fmla="*/ 0 w 34"/>
                <a:gd name="T13" fmla="*/ 30 h 30"/>
                <a:gd name="T14" fmla="*/ 11 w 34"/>
                <a:gd name="T15" fmla="*/ 30 h 30"/>
                <a:gd name="T16" fmla="*/ 22 w 34"/>
                <a:gd name="T17" fmla="*/ 30 h 30"/>
                <a:gd name="T18" fmla="*/ 33 w 34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33" y="30"/>
                  </a:moveTo>
                  <a:lnTo>
                    <a:pt x="30" y="20"/>
                  </a:lnTo>
                  <a:lnTo>
                    <a:pt x="26" y="10"/>
                  </a:lnTo>
                  <a:lnTo>
                    <a:pt x="22" y="0"/>
                  </a:lnTo>
                  <a:lnTo>
                    <a:pt x="15" y="10"/>
                  </a:lnTo>
                  <a:lnTo>
                    <a:pt x="7" y="20"/>
                  </a:lnTo>
                  <a:lnTo>
                    <a:pt x="0" y="30"/>
                  </a:lnTo>
                  <a:lnTo>
                    <a:pt x="11" y="30"/>
                  </a:lnTo>
                  <a:lnTo>
                    <a:pt x="22" y="30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01" name="Picture 13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EFC5429-DCD8-401C-B740-9D350D6C1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3" y="65"/>
              <a:ext cx="56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32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DBF17CE-E412-4333-9280-8BA3899B1CE2}"/>
                </a:ext>
              </a:extLst>
            </p:cNvPr>
            <p:cNvSpPr/>
            <p:nvPr/>
          </p:nvSpPr>
          <p:spPr bwMode="auto">
            <a:xfrm>
              <a:off x="2991" y="534"/>
              <a:ext cx="62" cy="96"/>
            </a:xfrm>
            <a:custGeom>
              <a:avLst/>
              <a:gdLst>
                <a:gd name="T0" fmla="*/ 31 w 62"/>
                <a:gd name="T1" fmla="*/ 0 h 96"/>
                <a:gd name="T2" fmla="*/ 22 w 62"/>
                <a:gd name="T3" fmla="*/ 0 h 96"/>
                <a:gd name="T4" fmla="*/ 15 w 62"/>
                <a:gd name="T5" fmla="*/ 3 h 96"/>
                <a:gd name="T6" fmla="*/ 10 w 62"/>
                <a:gd name="T7" fmla="*/ 7 h 96"/>
                <a:gd name="T8" fmla="*/ 8 w 62"/>
                <a:gd name="T9" fmla="*/ 12 h 96"/>
                <a:gd name="T10" fmla="*/ 0 w 62"/>
                <a:gd name="T11" fmla="*/ 81 h 96"/>
                <a:gd name="T12" fmla="*/ 3 w 62"/>
                <a:gd name="T13" fmla="*/ 83 h 96"/>
                <a:gd name="T14" fmla="*/ 10 w 62"/>
                <a:gd name="T15" fmla="*/ 90 h 96"/>
                <a:gd name="T16" fmla="*/ 18 w 62"/>
                <a:gd name="T17" fmla="*/ 94 h 96"/>
                <a:gd name="T18" fmla="*/ 32 w 62"/>
                <a:gd name="T19" fmla="*/ 96 h 96"/>
                <a:gd name="T20" fmla="*/ 42 w 62"/>
                <a:gd name="T21" fmla="*/ 93 h 96"/>
                <a:gd name="T22" fmla="*/ 49 w 62"/>
                <a:gd name="T23" fmla="*/ 90 h 96"/>
                <a:gd name="T24" fmla="*/ 55 w 62"/>
                <a:gd name="T25" fmla="*/ 86 h 96"/>
                <a:gd name="T26" fmla="*/ 62 w 62"/>
                <a:gd name="T27" fmla="*/ 79 h 96"/>
                <a:gd name="T28" fmla="*/ 55 w 62"/>
                <a:gd name="T29" fmla="*/ 13 h 96"/>
                <a:gd name="T30" fmla="*/ 52 w 62"/>
                <a:gd name="T31" fmla="*/ 7 h 96"/>
                <a:gd name="T32" fmla="*/ 46 w 62"/>
                <a:gd name="T33" fmla="*/ 2 h 96"/>
                <a:gd name="T34" fmla="*/ 39 w 62"/>
                <a:gd name="T35" fmla="*/ 1 h 96"/>
                <a:gd name="T36" fmla="*/ 31 w 6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96">
                  <a:moveTo>
                    <a:pt x="31" y="0"/>
                  </a:moveTo>
                  <a:lnTo>
                    <a:pt x="22" y="0"/>
                  </a:lnTo>
                  <a:lnTo>
                    <a:pt x="15" y="3"/>
                  </a:lnTo>
                  <a:lnTo>
                    <a:pt x="10" y="7"/>
                  </a:lnTo>
                  <a:lnTo>
                    <a:pt x="8" y="12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10" y="90"/>
                  </a:lnTo>
                  <a:lnTo>
                    <a:pt x="18" y="94"/>
                  </a:lnTo>
                  <a:lnTo>
                    <a:pt x="32" y="96"/>
                  </a:lnTo>
                  <a:lnTo>
                    <a:pt x="42" y="93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62" y="79"/>
                  </a:lnTo>
                  <a:lnTo>
                    <a:pt x="55" y="13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3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3" name="Freeform 132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713DAAA-C17C-4695-8E61-510BE444BFB1}"/>
                </a:ext>
              </a:extLst>
            </p:cNvPr>
            <p:cNvSpPr/>
            <p:nvPr/>
          </p:nvSpPr>
          <p:spPr bwMode="auto">
            <a:xfrm>
              <a:off x="3022" y="564"/>
              <a:ext cx="20" cy="63"/>
            </a:xfrm>
            <a:custGeom>
              <a:avLst/>
              <a:gdLst>
                <a:gd name="T0" fmla="*/ 0 w 20"/>
                <a:gd name="T1" fmla="*/ 0 h 63"/>
                <a:gd name="T2" fmla="*/ 0 w 20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2">
                  <a:moveTo>
                    <a:pt x="0" y="0"/>
                  </a:move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4" name="Freeform 132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79A0A8E-9039-4300-BA60-C0D526A4A41F}"/>
                </a:ext>
              </a:extLst>
            </p:cNvPr>
            <p:cNvSpPr/>
            <p:nvPr/>
          </p:nvSpPr>
          <p:spPr bwMode="auto">
            <a:xfrm>
              <a:off x="2999" y="535"/>
              <a:ext cx="45" cy="25"/>
            </a:xfrm>
            <a:custGeom>
              <a:avLst/>
              <a:gdLst>
                <a:gd name="T0" fmla="*/ 35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9 h 25"/>
                <a:gd name="T8" fmla="*/ 10 w 45"/>
                <a:gd name="T9" fmla="*/ 25 h 25"/>
                <a:gd name="T10" fmla="*/ 35 w 45"/>
                <a:gd name="T11" fmla="*/ 25 h 25"/>
                <a:gd name="T12" fmla="*/ 45 w 45"/>
                <a:gd name="T13" fmla="*/ 19 h 25"/>
                <a:gd name="T14" fmla="*/ 45 w 45"/>
                <a:gd name="T15" fmla="*/ 5 h 25"/>
                <a:gd name="T16" fmla="*/ 35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35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5" name="Freeform 132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1BCDE0F-4555-4C3C-B9F9-CDE5AB04193B}"/>
                </a:ext>
              </a:extLst>
            </p:cNvPr>
            <p:cNvSpPr/>
            <p:nvPr/>
          </p:nvSpPr>
          <p:spPr bwMode="auto">
            <a:xfrm>
              <a:off x="2999" y="535"/>
              <a:ext cx="45" cy="25"/>
            </a:xfrm>
            <a:custGeom>
              <a:avLst/>
              <a:gdLst>
                <a:gd name="T0" fmla="*/ 22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2 h 25"/>
                <a:gd name="T8" fmla="*/ 0 w 45"/>
                <a:gd name="T9" fmla="*/ 19 h 25"/>
                <a:gd name="T10" fmla="*/ 10 w 45"/>
                <a:gd name="T11" fmla="*/ 25 h 25"/>
                <a:gd name="T12" fmla="*/ 22 w 45"/>
                <a:gd name="T13" fmla="*/ 25 h 25"/>
                <a:gd name="T14" fmla="*/ 35 w 45"/>
                <a:gd name="T15" fmla="*/ 25 h 25"/>
                <a:gd name="T16" fmla="*/ 45 w 45"/>
                <a:gd name="T17" fmla="*/ 19 h 25"/>
                <a:gd name="T18" fmla="*/ 45 w 45"/>
                <a:gd name="T19" fmla="*/ 12 h 25"/>
                <a:gd name="T20" fmla="*/ 45 w 45"/>
                <a:gd name="T21" fmla="*/ 5 h 25"/>
                <a:gd name="T22" fmla="*/ 35 w 45"/>
                <a:gd name="T23" fmla="*/ 0 h 25"/>
                <a:gd name="T24" fmla="*/ 22 w 4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22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12"/>
                  </a:lnTo>
                  <a:lnTo>
                    <a:pt x="45" y="5"/>
                  </a:lnTo>
                  <a:lnTo>
                    <a:pt x="35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6" name="Freeform 132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D6AC2F4-60AC-431B-852B-4473E82A924A}"/>
                </a:ext>
              </a:extLst>
            </p:cNvPr>
            <p:cNvSpPr/>
            <p:nvPr/>
          </p:nvSpPr>
          <p:spPr bwMode="auto">
            <a:xfrm>
              <a:off x="2992" y="615"/>
              <a:ext cx="59" cy="20"/>
            </a:xfrm>
            <a:custGeom>
              <a:avLst/>
              <a:gdLst>
                <a:gd name="T0" fmla="*/ 0 w 59"/>
                <a:gd name="T1" fmla="*/ 1 h 20"/>
                <a:gd name="T2" fmla="*/ 5 w 59"/>
                <a:gd name="T3" fmla="*/ 10 h 20"/>
                <a:gd name="T4" fmla="*/ 17 w 59"/>
                <a:gd name="T5" fmla="*/ 16 h 20"/>
                <a:gd name="T6" fmla="*/ 29 w 59"/>
                <a:gd name="T7" fmla="*/ 16 h 20"/>
                <a:gd name="T8" fmla="*/ 41 w 59"/>
                <a:gd name="T9" fmla="*/ 16 h 20"/>
                <a:gd name="T10" fmla="*/ 53 w 59"/>
                <a:gd name="T11" fmla="*/ 9 h 20"/>
                <a:gd name="T12" fmla="*/ 58 w 5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0" y="1"/>
                  </a:moveTo>
                  <a:lnTo>
                    <a:pt x="5" y="10"/>
                  </a:lnTo>
                  <a:lnTo>
                    <a:pt x="17" y="16"/>
                  </a:lnTo>
                  <a:lnTo>
                    <a:pt x="29" y="16"/>
                  </a:lnTo>
                  <a:lnTo>
                    <a:pt x="41" y="16"/>
                  </a:lnTo>
                  <a:lnTo>
                    <a:pt x="53" y="9"/>
                  </a:lnTo>
                  <a:lnTo>
                    <a:pt x="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7" name="Freeform 13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573BA6-DBE7-434A-9938-8E813E2C64B3}"/>
                </a:ext>
              </a:extLst>
            </p:cNvPr>
            <p:cNvSpPr/>
            <p:nvPr/>
          </p:nvSpPr>
          <p:spPr bwMode="auto">
            <a:xfrm>
              <a:off x="2991" y="547"/>
              <a:ext cx="20" cy="70"/>
            </a:xfrm>
            <a:custGeom>
              <a:avLst/>
              <a:gdLst>
                <a:gd name="T0" fmla="*/ 7 w 20"/>
                <a:gd name="T1" fmla="*/ 0 h 70"/>
                <a:gd name="T2" fmla="*/ 0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7" y="0"/>
                  </a:moveTo>
                  <a:lnTo>
                    <a:pt x="0" y="70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8" name="Freeform 13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A750B69-0A4F-49C5-8890-726E91ED2A73}"/>
                </a:ext>
              </a:extLst>
            </p:cNvPr>
            <p:cNvSpPr/>
            <p:nvPr/>
          </p:nvSpPr>
          <p:spPr bwMode="auto">
            <a:xfrm>
              <a:off x="3045" y="547"/>
              <a:ext cx="20" cy="70"/>
            </a:xfrm>
            <a:custGeom>
              <a:avLst/>
              <a:gdLst>
                <a:gd name="T0" fmla="*/ 0 w 20"/>
                <a:gd name="T1" fmla="*/ 0 h 70"/>
                <a:gd name="T2" fmla="*/ 6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0" y="0"/>
                  </a:moveTo>
                  <a:lnTo>
                    <a:pt x="6" y="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09" name="Freeform 132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3506FC8-E8C7-46FC-ADDB-73CBF916125D}"/>
                </a:ext>
              </a:extLst>
            </p:cNvPr>
            <p:cNvSpPr/>
            <p:nvPr/>
          </p:nvSpPr>
          <p:spPr bwMode="auto">
            <a:xfrm>
              <a:off x="3005" y="560"/>
              <a:ext cx="20" cy="65"/>
            </a:xfrm>
            <a:custGeom>
              <a:avLst/>
              <a:gdLst>
                <a:gd name="T0" fmla="*/ 3 w 20"/>
                <a:gd name="T1" fmla="*/ 0 h 65"/>
                <a:gd name="T2" fmla="*/ 0 w 20"/>
                <a:gd name="T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3" y="0"/>
                  </a:move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0" name="Freeform 132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707F42A-04F6-4BAB-810A-476D289D9F3A}"/>
                </a:ext>
              </a:extLst>
            </p:cNvPr>
            <p:cNvSpPr/>
            <p:nvPr/>
          </p:nvSpPr>
          <p:spPr bwMode="auto">
            <a:xfrm>
              <a:off x="3034" y="557"/>
              <a:ext cx="20" cy="65"/>
            </a:xfrm>
            <a:custGeom>
              <a:avLst/>
              <a:gdLst>
                <a:gd name="T0" fmla="*/ 0 w 20"/>
                <a:gd name="T1" fmla="*/ 0 h 65"/>
                <a:gd name="T2" fmla="*/ 5 w 20"/>
                <a:gd name="T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0" y="0"/>
                  </a:moveTo>
                  <a:lnTo>
                    <a:pt x="5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1" name="Freeform 133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F431E13-E87C-4F2A-A82B-6650DA5935EC}"/>
                </a:ext>
              </a:extLst>
            </p:cNvPr>
            <p:cNvSpPr/>
            <p:nvPr/>
          </p:nvSpPr>
          <p:spPr bwMode="auto">
            <a:xfrm>
              <a:off x="3171" y="534"/>
              <a:ext cx="62" cy="96"/>
            </a:xfrm>
            <a:custGeom>
              <a:avLst/>
              <a:gdLst>
                <a:gd name="T0" fmla="*/ 31 w 62"/>
                <a:gd name="T1" fmla="*/ 0 h 96"/>
                <a:gd name="T2" fmla="*/ 22 w 62"/>
                <a:gd name="T3" fmla="*/ 0 h 96"/>
                <a:gd name="T4" fmla="*/ 15 w 62"/>
                <a:gd name="T5" fmla="*/ 3 h 96"/>
                <a:gd name="T6" fmla="*/ 10 w 62"/>
                <a:gd name="T7" fmla="*/ 7 h 96"/>
                <a:gd name="T8" fmla="*/ 8 w 62"/>
                <a:gd name="T9" fmla="*/ 12 h 96"/>
                <a:gd name="T10" fmla="*/ 0 w 62"/>
                <a:gd name="T11" fmla="*/ 81 h 96"/>
                <a:gd name="T12" fmla="*/ 3 w 62"/>
                <a:gd name="T13" fmla="*/ 83 h 96"/>
                <a:gd name="T14" fmla="*/ 10 w 62"/>
                <a:gd name="T15" fmla="*/ 90 h 96"/>
                <a:gd name="T16" fmla="*/ 18 w 62"/>
                <a:gd name="T17" fmla="*/ 94 h 96"/>
                <a:gd name="T18" fmla="*/ 32 w 62"/>
                <a:gd name="T19" fmla="*/ 96 h 96"/>
                <a:gd name="T20" fmla="*/ 42 w 62"/>
                <a:gd name="T21" fmla="*/ 93 h 96"/>
                <a:gd name="T22" fmla="*/ 49 w 62"/>
                <a:gd name="T23" fmla="*/ 90 h 96"/>
                <a:gd name="T24" fmla="*/ 55 w 62"/>
                <a:gd name="T25" fmla="*/ 86 h 96"/>
                <a:gd name="T26" fmla="*/ 62 w 62"/>
                <a:gd name="T27" fmla="*/ 79 h 96"/>
                <a:gd name="T28" fmla="*/ 55 w 62"/>
                <a:gd name="T29" fmla="*/ 13 h 96"/>
                <a:gd name="T30" fmla="*/ 52 w 62"/>
                <a:gd name="T31" fmla="*/ 7 h 96"/>
                <a:gd name="T32" fmla="*/ 46 w 62"/>
                <a:gd name="T33" fmla="*/ 2 h 96"/>
                <a:gd name="T34" fmla="*/ 39 w 62"/>
                <a:gd name="T35" fmla="*/ 1 h 96"/>
                <a:gd name="T36" fmla="*/ 31 w 6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96">
                  <a:moveTo>
                    <a:pt x="31" y="0"/>
                  </a:moveTo>
                  <a:lnTo>
                    <a:pt x="22" y="0"/>
                  </a:lnTo>
                  <a:lnTo>
                    <a:pt x="15" y="3"/>
                  </a:lnTo>
                  <a:lnTo>
                    <a:pt x="10" y="7"/>
                  </a:lnTo>
                  <a:lnTo>
                    <a:pt x="8" y="12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10" y="90"/>
                  </a:lnTo>
                  <a:lnTo>
                    <a:pt x="18" y="94"/>
                  </a:lnTo>
                  <a:lnTo>
                    <a:pt x="32" y="96"/>
                  </a:lnTo>
                  <a:lnTo>
                    <a:pt x="42" y="93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62" y="79"/>
                  </a:lnTo>
                  <a:lnTo>
                    <a:pt x="55" y="13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3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2" name="Freeform 133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A6BFEB1-BFE4-4711-9C88-294FCE18C107}"/>
                </a:ext>
              </a:extLst>
            </p:cNvPr>
            <p:cNvSpPr/>
            <p:nvPr/>
          </p:nvSpPr>
          <p:spPr bwMode="auto">
            <a:xfrm>
              <a:off x="3202" y="564"/>
              <a:ext cx="20" cy="63"/>
            </a:xfrm>
            <a:custGeom>
              <a:avLst/>
              <a:gdLst>
                <a:gd name="T0" fmla="*/ 0 w 20"/>
                <a:gd name="T1" fmla="*/ 0 h 63"/>
                <a:gd name="T2" fmla="*/ 0 w 20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2">
                  <a:moveTo>
                    <a:pt x="0" y="0"/>
                  </a:move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3" name="Freeform 13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186748-1CF4-4B1E-B378-44900FAE3A50}"/>
                </a:ext>
              </a:extLst>
            </p:cNvPr>
            <p:cNvSpPr/>
            <p:nvPr/>
          </p:nvSpPr>
          <p:spPr bwMode="auto">
            <a:xfrm>
              <a:off x="3179" y="535"/>
              <a:ext cx="45" cy="25"/>
            </a:xfrm>
            <a:custGeom>
              <a:avLst/>
              <a:gdLst>
                <a:gd name="T0" fmla="*/ 35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9 h 25"/>
                <a:gd name="T8" fmla="*/ 10 w 45"/>
                <a:gd name="T9" fmla="*/ 25 h 25"/>
                <a:gd name="T10" fmla="*/ 35 w 45"/>
                <a:gd name="T11" fmla="*/ 25 h 25"/>
                <a:gd name="T12" fmla="*/ 45 w 45"/>
                <a:gd name="T13" fmla="*/ 19 h 25"/>
                <a:gd name="T14" fmla="*/ 45 w 45"/>
                <a:gd name="T15" fmla="*/ 5 h 25"/>
                <a:gd name="T16" fmla="*/ 35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35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4" name="Freeform 13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4196BBA-8993-4C1D-A4BF-2D2107A28F05}"/>
                </a:ext>
              </a:extLst>
            </p:cNvPr>
            <p:cNvSpPr/>
            <p:nvPr/>
          </p:nvSpPr>
          <p:spPr bwMode="auto">
            <a:xfrm>
              <a:off x="3179" y="535"/>
              <a:ext cx="45" cy="25"/>
            </a:xfrm>
            <a:custGeom>
              <a:avLst/>
              <a:gdLst>
                <a:gd name="T0" fmla="*/ 22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2 h 25"/>
                <a:gd name="T8" fmla="*/ 0 w 45"/>
                <a:gd name="T9" fmla="*/ 19 h 25"/>
                <a:gd name="T10" fmla="*/ 10 w 45"/>
                <a:gd name="T11" fmla="*/ 25 h 25"/>
                <a:gd name="T12" fmla="*/ 22 w 45"/>
                <a:gd name="T13" fmla="*/ 25 h 25"/>
                <a:gd name="T14" fmla="*/ 35 w 45"/>
                <a:gd name="T15" fmla="*/ 25 h 25"/>
                <a:gd name="T16" fmla="*/ 45 w 45"/>
                <a:gd name="T17" fmla="*/ 19 h 25"/>
                <a:gd name="T18" fmla="*/ 45 w 45"/>
                <a:gd name="T19" fmla="*/ 12 h 25"/>
                <a:gd name="T20" fmla="*/ 45 w 45"/>
                <a:gd name="T21" fmla="*/ 5 h 25"/>
                <a:gd name="T22" fmla="*/ 35 w 45"/>
                <a:gd name="T23" fmla="*/ 0 h 25"/>
                <a:gd name="T24" fmla="*/ 22 w 4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22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12"/>
                  </a:lnTo>
                  <a:lnTo>
                    <a:pt x="45" y="5"/>
                  </a:lnTo>
                  <a:lnTo>
                    <a:pt x="35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5" name="Freeform 133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092858-9295-4839-853C-4F530F43BD65}"/>
                </a:ext>
              </a:extLst>
            </p:cNvPr>
            <p:cNvSpPr/>
            <p:nvPr/>
          </p:nvSpPr>
          <p:spPr bwMode="auto">
            <a:xfrm>
              <a:off x="3172" y="615"/>
              <a:ext cx="59" cy="20"/>
            </a:xfrm>
            <a:custGeom>
              <a:avLst/>
              <a:gdLst>
                <a:gd name="T0" fmla="*/ 0 w 59"/>
                <a:gd name="T1" fmla="*/ 1 h 20"/>
                <a:gd name="T2" fmla="*/ 5 w 59"/>
                <a:gd name="T3" fmla="*/ 10 h 20"/>
                <a:gd name="T4" fmla="*/ 17 w 59"/>
                <a:gd name="T5" fmla="*/ 16 h 20"/>
                <a:gd name="T6" fmla="*/ 29 w 59"/>
                <a:gd name="T7" fmla="*/ 16 h 20"/>
                <a:gd name="T8" fmla="*/ 41 w 59"/>
                <a:gd name="T9" fmla="*/ 16 h 20"/>
                <a:gd name="T10" fmla="*/ 53 w 59"/>
                <a:gd name="T11" fmla="*/ 9 h 20"/>
                <a:gd name="T12" fmla="*/ 58 w 5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0" y="1"/>
                  </a:moveTo>
                  <a:lnTo>
                    <a:pt x="5" y="10"/>
                  </a:lnTo>
                  <a:lnTo>
                    <a:pt x="17" y="16"/>
                  </a:lnTo>
                  <a:lnTo>
                    <a:pt x="29" y="16"/>
                  </a:lnTo>
                  <a:lnTo>
                    <a:pt x="41" y="16"/>
                  </a:lnTo>
                  <a:lnTo>
                    <a:pt x="53" y="9"/>
                  </a:lnTo>
                  <a:lnTo>
                    <a:pt x="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6" name="Freeform 133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6DCF0F-F0DF-462D-B91D-82AA99E9B806}"/>
                </a:ext>
              </a:extLst>
            </p:cNvPr>
            <p:cNvSpPr/>
            <p:nvPr/>
          </p:nvSpPr>
          <p:spPr bwMode="auto">
            <a:xfrm>
              <a:off x="3171" y="547"/>
              <a:ext cx="20" cy="70"/>
            </a:xfrm>
            <a:custGeom>
              <a:avLst/>
              <a:gdLst>
                <a:gd name="T0" fmla="*/ 7 w 20"/>
                <a:gd name="T1" fmla="*/ 0 h 70"/>
                <a:gd name="T2" fmla="*/ 0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7" y="0"/>
                  </a:moveTo>
                  <a:lnTo>
                    <a:pt x="0" y="70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7" name="Freeform 133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8AEE24A-479A-429F-8CC4-19B098AD23E4}"/>
                </a:ext>
              </a:extLst>
            </p:cNvPr>
            <p:cNvSpPr/>
            <p:nvPr/>
          </p:nvSpPr>
          <p:spPr bwMode="auto">
            <a:xfrm>
              <a:off x="3225" y="547"/>
              <a:ext cx="20" cy="70"/>
            </a:xfrm>
            <a:custGeom>
              <a:avLst/>
              <a:gdLst>
                <a:gd name="T0" fmla="*/ 0 w 20"/>
                <a:gd name="T1" fmla="*/ 0 h 70"/>
                <a:gd name="T2" fmla="*/ 6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0" y="0"/>
                  </a:moveTo>
                  <a:lnTo>
                    <a:pt x="6" y="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8" name="Freeform 133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EC8DB56-034A-4C5E-9B27-1EB78F644028}"/>
                </a:ext>
              </a:extLst>
            </p:cNvPr>
            <p:cNvSpPr/>
            <p:nvPr/>
          </p:nvSpPr>
          <p:spPr bwMode="auto">
            <a:xfrm>
              <a:off x="3185" y="560"/>
              <a:ext cx="20" cy="65"/>
            </a:xfrm>
            <a:custGeom>
              <a:avLst/>
              <a:gdLst>
                <a:gd name="T0" fmla="*/ 3 w 20"/>
                <a:gd name="T1" fmla="*/ 0 h 65"/>
                <a:gd name="T2" fmla="*/ 0 w 20"/>
                <a:gd name="T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3" y="0"/>
                  </a:move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19" name="Freeform 13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44AAE63-EBC4-49C3-AE8F-2909D996CF29}"/>
                </a:ext>
              </a:extLst>
            </p:cNvPr>
            <p:cNvSpPr/>
            <p:nvPr/>
          </p:nvSpPr>
          <p:spPr bwMode="auto">
            <a:xfrm>
              <a:off x="3214" y="557"/>
              <a:ext cx="20" cy="65"/>
            </a:xfrm>
            <a:custGeom>
              <a:avLst/>
              <a:gdLst>
                <a:gd name="T0" fmla="*/ 0 w 20"/>
                <a:gd name="T1" fmla="*/ 0 h 65"/>
                <a:gd name="T2" fmla="*/ 5 w 20"/>
                <a:gd name="T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0" y="0"/>
                  </a:moveTo>
                  <a:lnTo>
                    <a:pt x="5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0" name="Freeform 13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79EAF53-A63C-4F1B-A499-B7E22C43E17E}"/>
                </a:ext>
              </a:extLst>
            </p:cNvPr>
            <p:cNvSpPr/>
            <p:nvPr/>
          </p:nvSpPr>
          <p:spPr bwMode="auto">
            <a:xfrm>
              <a:off x="3360" y="534"/>
              <a:ext cx="62" cy="96"/>
            </a:xfrm>
            <a:custGeom>
              <a:avLst/>
              <a:gdLst>
                <a:gd name="T0" fmla="*/ 31 w 62"/>
                <a:gd name="T1" fmla="*/ 0 h 96"/>
                <a:gd name="T2" fmla="*/ 22 w 62"/>
                <a:gd name="T3" fmla="*/ 0 h 96"/>
                <a:gd name="T4" fmla="*/ 15 w 62"/>
                <a:gd name="T5" fmla="*/ 3 h 96"/>
                <a:gd name="T6" fmla="*/ 10 w 62"/>
                <a:gd name="T7" fmla="*/ 7 h 96"/>
                <a:gd name="T8" fmla="*/ 7 w 62"/>
                <a:gd name="T9" fmla="*/ 12 h 96"/>
                <a:gd name="T10" fmla="*/ 0 w 62"/>
                <a:gd name="T11" fmla="*/ 81 h 96"/>
                <a:gd name="T12" fmla="*/ 3 w 62"/>
                <a:gd name="T13" fmla="*/ 83 h 96"/>
                <a:gd name="T14" fmla="*/ 10 w 62"/>
                <a:gd name="T15" fmla="*/ 90 h 96"/>
                <a:gd name="T16" fmla="*/ 18 w 62"/>
                <a:gd name="T17" fmla="*/ 94 h 96"/>
                <a:gd name="T18" fmla="*/ 32 w 62"/>
                <a:gd name="T19" fmla="*/ 96 h 96"/>
                <a:gd name="T20" fmla="*/ 42 w 62"/>
                <a:gd name="T21" fmla="*/ 93 h 96"/>
                <a:gd name="T22" fmla="*/ 49 w 62"/>
                <a:gd name="T23" fmla="*/ 90 h 96"/>
                <a:gd name="T24" fmla="*/ 55 w 62"/>
                <a:gd name="T25" fmla="*/ 86 h 96"/>
                <a:gd name="T26" fmla="*/ 61 w 62"/>
                <a:gd name="T27" fmla="*/ 79 h 96"/>
                <a:gd name="T28" fmla="*/ 55 w 62"/>
                <a:gd name="T29" fmla="*/ 13 h 96"/>
                <a:gd name="T30" fmla="*/ 52 w 62"/>
                <a:gd name="T31" fmla="*/ 7 h 96"/>
                <a:gd name="T32" fmla="*/ 46 w 62"/>
                <a:gd name="T33" fmla="*/ 2 h 96"/>
                <a:gd name="T34" fmla="*/ 38 w 62"/>
                <a:gd name="T35" fmla="*/ 1 h 96"/>
                <a:gd name="T36" fmla="*/ 31 w 62"/>
                <a:gd name="T3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96">
                  <a:moveTo>
                    <a:pt x="31" y="0"/>
                  </a:moveTo>
                  <a:lnTo>
                    <a:pt x="22" y="0"/>
                  </a:lnTo>
                  <a:lnTo>
                    <a:pt x="15" y="3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10" y="90"/>
                  </a:lnTo>
                  <a:lnTo>
                    <a:pt x="18" y="94"/>
                  </a:lnTo>
                  <a:lnTo>
                    <a:pt x="32" y="96"/>
                  </a:lnTo>
                  <a:lnTo>
                    <a:pt x="42" y="93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61" y="79"/>
                  </a:lnTo>
                  <a:lnTo>
                    <a:pt x="55" y="13"/>
                  </a:lnTo>
                  <a:lnTo>
                    <a:pt x="52" y="7"/>
                  </a:lnTo>
                  <a:lnTo>
                    <a:pt x="46" y="2"/>
                  </a:lnTo>
                  <a:lnTo>
                    <a:pt x="38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1" name="Freeform 13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93415D5-1260-4621-9CE7-EFD26D0346CC}"/>
                </a:ext>
              </a:extLst>
            </p:cNvPr>
            <p:cNvSpPr/>
            <p:nvPr/>
          </p:nvSpPr>
          <p:spPr bwMode="auto">
            <a:xfrm>
              <a:off x="3391" y="564"/>
              <a:ext cx="20" cy="63"/>
            </a:xfrm>
            <a:custGeom>
              <a:avLst/>
              <a:gdLst>
                <a:gd name="T0" fmla="*/ 0 w 20"/>
                <a:gd name="T1" fmla="*/ 0 h 63"/>
                <a:gd name="T2" fmla="*/ 0 w 20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2">
                  <a:moveTo>
                    <a:pt x="0" y="0"/>
                  </a:move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2" name="Freeform 13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BDD9D76-DF58-4939-AD0E-804AB2FC5558}"/>
                </a:ext>
              </a:extLst>
            </p:cNvPr>
            <p:cNvSpPr/>
            <p:nvPr/>
          </p:nvSpPr>
          <p:spPr bwMode="auto">
            <a:xfrm>
              <a:off x="3368" y="535"/>
              <a:ext cx="45" cy="25"/>
            </a:xfrm>
            <a:custGeom>
              <a:avLst/>
              <a:gdLst>
                <a:gd name="T0" fmla="*/ 35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9 h 25"/>
                <a:gd name="T8" fmla="*/ 10 w 45"/>
                <a:gd name="T9" fmla="*/ 25 h 25"/>
                <a:gd name="T10" fmla="*/ 35 w 45"/>
                <a:gd name="T11" fmla="*/ 25 h 25"/>
                <a:gd name="T12" fmla="*/ 45 w 45"/>
                <a:gd name="T13" fmla="*/ 19 h 25"/>
                <a:gd name="T14" fmla="*/ 45 w 45"/>
                <a:gd name="T15" fmla="*/ 5 h 25"/>
                <a:gd name="T16" fmla="*/ 35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35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3" name="Freeform 134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11D77DF-F3D2-4430-818D-05541609D469}"/>
                </a:ext>
              </a:extLst>
            </p:cNvPr>
            <p:cNvSpPr/>
            <p:nvPr/>
          </p:nvSpPr>
          <p:spPr bwMode="auto">
            <a:xfrm>
              <a:off x="3368" y="535"/>
              <a:ext cx="45" cy="25"/>
            </a:xfrm>
            <a:custGeom>
              <a:avLst/>
              <a:gdLst>
                <a:gd name="T0" fmla="*/ 22 w 45"/>
                <a:gd name="T1" fmla="*/ 0 h 25"/>
                <a:gd name="T2" fmla="*/ 10 w 45"/>
                <a:gd name="T3" fmla="*/ 0 h 25"/>
                <a:gd name="T4" fmla="*/ 0 w 45"/>
                <a:gd name="T5" fmla="*/ 5 h 25"/>
                <a:gd name="T6" fmla="*/ 0 w 45"/>
                <a:gd name="T7" fmla="*/ 12 h 25"/>
                <a:gd name="T8" fmla="*/ 0 w 45"/>
                <a:gd name="T9" fmla="*/ 19 h 25"/>
                <a:gd name="T10" fmla="*/ 10 w 45"/>
                <a:gd name="T11" fmla="*/ 25 h 25"/>
                <a:gd name="T12" fmla="*/ 22 w 45"/>
                <a:gd name="T13" fmla="*/ 25 h 25"/>
                <a:gd name="T14" fmla="*/ 35 w 45"/>
                <a:gd name="T15" fmla="*/ 25 h 25"/>
                <a:gd name="T16" fmla="*/ 45 w 45"/>
                <a:gd name="T17" fmla="*/ 19 h 25"/>
                <a:gd name="T18" fmla="*/ 45 w 45"/>
                <a:gd name="T19" fmla="*/ 12 h 25"/>
                <a:gd name="T20" fmla="*/ 45 w 45"/>
                <a:gd name="T21" fmla="*/ 5 h 25"/>
                <a:gd name="T22" fmla="*/ 35 w 45"/>
                <a:gd name="T23" fmla="*/ 0 h 25"/>
                <a:gd name="T24" fmla="*/ 22 w 4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0" y="25"/>
                  </a:lnTo>
                  <a:lnTo>
                    <a:pt x="22" y="25"/>
                  </a:lnTo>
                  <a:lnTo>
                    <a:pt x="35" y="25"/>
                  </a:lnTo>
                  <a:lnTo>
                    <a:pt x="45" y="19"/>
                  </a:lnTo>
                  <a:lnTo>
                    <a:pt x="45" y="12"/>
                  </a:lnTo>
                  <a:lnTo>
                    <a:pt x="45" y="5"/>
                  </a:lnTo>
                  <a:lnTo>
                    <a:pt x="35" y="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4" name="Freeform 134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08EA995-06F7-47B4-B155-DB6F01C91CC3}"/>
                </a:ext>
              </a:extLst>
            </p:cNvPr>
            <p:cNvSpPr/>
            <p:nvPr/>
          </p:nvSpPr>
          <p:spPr bwMode="auto">
            <a:xfrm>
              <a:off x="3361" y="615"/>
              <a:ext cx="59" cy="20"/>
            </a:xfrm>
            <a:custGeom>
              <a:avLst/>
              <a:gdLst>
                <a:gd name="T0" fmla="*/ 0 w 59"/>
                <a:gd name="T1" fmla="*/ 1 h 20"/>
                <a:gd name="T2" fmla="*/ 5 w 59"/>
                <a:gd name="T3" fmla="*/ 10 h 20"/>
                <a:gd name="T4" fmla="*/ 17 w 59"/>
                <a:gd name="T5" fmla="*/ 16 h 20"/>
                <a:gd name="T6" fmla="*/ 29 w 59"/>
                <a:gd name="T7" fmla="*/ 16 h 20"/>
                <a:gd name="T8" fmla="*/ 41 w 59"/>
                <a:gd name="T9" fmla="*/ 16 h 20"/>
                <a:gd name="T10" fmla="*/ 53 w 59"/>
                <a:gd name="T11" fmla="*/ 9 h 20"/>
                <a:gd name="T12" fmla="*/ 59 w 5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0" y="1"/>
                  </a:moveTo>
                  <a:lnTo>
                    <a:pt x="5" y="10"/>
                  </a:lnTo>
                  <a:lnTo>
                    <a:pt x="17" y="16"/>
                  </a:lnTo>
                  <a:lnTo>
                    <a:pt x="29" y="16"/>
                  </a:lnTo>
                  <a:lnTo>
                    <a:pt x="41" y="16"/>
                  </a:lnTo>
                  <a:lnTo>
                    <a:pt x="53" y="9"/>
                  </a:lnTo>
                  <a:lnTo>
                    <a:pt x="5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5" name="Freeform 134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F0489EA-B3A0-40C0-812D-3D1F526DFD20}"/>
                </a:ext>
              </a:extLst>
            </p:cNvPr>
            <p:cNvSpPr/>
            <p:nvPr/>
          </p:nvSpPr>
          <p:spPr bwMode="auto">
            <a:xfrm>
              <a:off x="3360" y="547"/>
              <a:ext cx="20" cy="70"/>
            </a:xfrm>
            <a:custGeom>
              <a:avLst/>
              <a:gdLst>
                <a:gd name="T0" fmla="*/ 6 w 20"/>
                <a:gd name="T1" fmla="*/ 0 h 70"/>
                <a:gd name="T2" fmla="*/ 0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6" y="0"/>
                  </a:moveTo>
                  <a:lnTo>
                    <a:pt x="0" y="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6" name="Freeform 134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DB88096-39CA-4289-B716-DAB290466E5D}"/>
                </a:ext>
              </a:extLst>
            </p:cNvPr>
            <p:cNvSpPr/>
            <p:nvPr/>
          </p:nvSpPr>
          <p:spPr bwMode="auto">
            <a:xfrm>
              <a:off x="3414" y="547"/>
              <a:ext cx="20" cy="70"/>
            </a:xfrm>
            <a:custGeom>
              <a:avLst/>
              <a:gdLst>
                <a:gd name="T0" fmla="*/ 0 w 20"/>
                <a:gd name="T1" fmla="*/ 0 h 70"/>
                <a:gd name="T2" fmla="*/ 6 w 20"/>
                <a:gd name="T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70">
                  <a:moveTo>
                    <a:pt x="0" y="0"/>
                  </a:moveTo>
                  <a:lnTo>
                    <a:pt x="6" y="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7" name="Freeform 134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5024EB-13F9-4144-A248-B3194FB5ACA7}"/>
                </a:ext>
              </a:extLst>
            </p:cNvPr>
            <p:cNvSpPr/>
            <p:nvPr/>
          </p:nvSpPr>
          <p:spPr bwMode="auto">
            <a:xfrm>
              <a:off x="3374" y="560"/>
              <a:ext cx="20" cy="65"/>
            </a:xfrm>
            <a:custGeom>
              <a:avLst/>
              <a:gdLst>
                <a:gd name="T0" fmla="*/ 3 w 20"/>
                <a:gd name="T1" fmla="*/ 0 h 65"/>
                <a:gd name="T2" fmla="*/ 0 w 20"/>
                <a:gd name="T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3" y="0"/>
                  </a:move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8" name="Freeform 13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39D883C-A729-4C8A-92D2-2CAE454B80BF}"/>
                </a:ext>
              </a:extLst>
            </p:cNvPr>
            <p:cNvSpPr/>
            <p:nvPr/>
          </p:nvSpPr>
          <p:spPr bwMode="auto">
            <a:xfrm>
              <a:off x="3403" y="557"/>
              <a:ext cx="20" cy="65"/>
            </a:xfrm>
            <a:custGeom>
              <a:avLst/>
              <a:gdLst>
                <a:gd name="T0" fmla="*/ 0 w 20"/>
                <a:gd name="T1" fmla="*/ 0 h 65"/>
                <a:gd name="T2" fmla="*/ 5 w 20"/>
                <a:gd name="T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65">
                  <a:moveTo>
                    <a:pt x="0" y="0"/>
                  </a:moveTo>
                  <a:lnTo>
                    <a:pt x="5" y="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29" name="Freeform 13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CC4F24-5A22-4DEE-9003-B0CC14C04B7E}"/>
                </a:ext>
              </a:extLst>
            </p:cNvPr>
            <p:cNvSpPr/>
            <p:nvPr/>
          </p:nvSpPr>
          <p:spPr bwMode="auto">
            <a:xfrm>
              <a:off x="1055" y="482"/>
              <a:ext cx="207" cy="246"/>
            </a:xfrm>
            <a:custGeom>
              <a:avLst/>
              <a:gdLst>
                <a:gd name="T0" fmla="*/ 206 w 207"/>
                <a:gd name="T1" fmla="*/ 0 h 246"/>
                <a:gd name="T2" fmla="*/ 0 w 207"/>
                <a:gd name="T3" fmla="*/ 206 h 246"/>
                <a:gd name="T4" fmla="*/ 0 w 207"/>
                <a:gd name="T5" fmla="*/ 246 h 246"/>
                <a:gd name="T6" fmla="*/ 206 w 207"/>
                <a:gd name="T7" fmla="*/ 39 h 246"/>
                <a:gd name="T8" fmla="*/ 206 w 207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6">
                  <a:moveTo>
                    <a:pt x="206" y="0"/>
                  </a:moveTo>
                  <a:lnTo>
                    <a:pt x="0" y="206"/>
                  </a:lnTo>
                  <a:lnTo>
                    <a:pt x="0" y="246"/>
                  </a:lnTo>
                  <a:lnTo>
                    <a:pt x="206" y="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0" name="Freeform 134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6644377-9DE0-4AB8-8D84-0CABD1051504}"/>
                </a:ext>
              </a:extLst>
            </p:cNvPr>
            <p:cNvSpPr/>
            <p:nvPr/>
          </p:nvSpPr>
          <p:spPr bwMode="auto">
            <a:xfrm>
              <a:off x="293" y="482"/>
              <a:ext cx="968" cy="246"/>
            </a:xfrm>
            <a:custGeom>
              <a:avLst/>
              <a:gdLst>
                <a:gd name="T0" fmla="*/ 206 w 968"/>
                <a:gd name="T1" fmla="*/ 0 h 246"/>
                <a:gd name="T2" fmla="*/ 0 w 968"/>
                <a:gd name="T3" fmla="*/ 206 h 246"/>
                <a:gd name="T4" fmla="*/ 0 w 968"/>
                <a:gd name="T5" fmla="*/ 246 h 246"/>
                <a:gd name="T6" fmla="*/ 761 w 968"/>
                <a:gd name="T7" fmla="*/ 246 h 246"/>
                <a:gd name="T8" fmla="*/ 967 w 968"/>
                <a:gd name="T9" fmla="*/ 39 h 246"/>
                <a:gd name="T10" fmla="*/ 967 w 968"/>
                <a:gd name="T11" fmla="*/ 0 h 246"/>
                <a:gd name="T12" fmla="*/ 206 w 968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5" h="246">
                  <a:moveTo>
                    <a:pt x="206" y="0"/>
                  </a:moveTo>
                  <a:lnTo>
                    <a:pt x="0" y="206"/>
                  </a:lnTo>
                  <a:lnTo>
                    <a:pt x="0" y="246"/>
                  </a:lnTo>
                  <a:lnTo>
                    <a:pt x="761" y="246"/>
                  </a:lnTo>
                  <a:lnTo>
                    <a:pt x="967" y="39"/>
                  </a:lnTo>
                  <a:lnTo>
                    <a:pt x="967" y="0"/>
                  </a:lnTo>
                  <a:lnTo>
                    <a:pt x="20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1" name="Freeform 135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C5D8D01-1899-48B8-8742-06962B4721D0}"/>
                </a:ext>
              </a:extLst>
            </p:cNvPr>
            <p:cNvSpPr/>
            <p:nvPr/>
          </p:nvSpPr>
          <p:spPr bwMode="auto">
            <a:xfrm>
              <a:off x="293" y="482"/>
              <a:ext cx="968" cy="207"/>
            </a:xfrm>
            <a:custGeom>
              <a:avLst/>
              <a:gdLst>
                <a:gd name="T0" fmla="*/ 0 w 968"/>
                <a:gd name="T1" fmla="*/ 206 h 207"/>
                <a:gd name="T2" fmla="*/ 761 w 968"/>
                <a:gd name="T3" fmla="*/ 206 h 207"/>
                <a:gd name="T4" fmla="*/ 967 w 968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5" h="206">
                  <a:moveTo>
                    <a:pt x="0" y="206"/>
                  </a:moveTo>
                  <a:lnTo>
                    <a:pt x="761" y="206"/>
                  </a:lnTo>
                  <a:lnTo>
                    <a:pt x="967" y="0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2" name="Freeform 135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C9B9C2F-3BD7-41C9-8607-49BA4EC85DE9}"/>
                </a:ext>
              </a:extLst>
            </p:cNvPr>
            <p:cNvSpPr/>
            <p:nvPr/>
          </p:nvSpPr>
          <p:spPr bwMode="auto">
            <a:xfrm>
              <a:off x="1055" y="689"/>
              <a:ext cx="20" cy="40"/>
            </a:xfrm>
            <a:custGeom>
              <a:avLst/>
              <a:gdLst>
                <a:gd name="T0" fmla="*/ 0 w 20"/>
                <a:gd name="T1" fmla="*/ 0 h 40"/>
                <a:gd name="T2" fmla="*/ 0 w 20"/>
                <a:gd name="T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33" name="Picture 135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717BB73-0C15-4754-BC96-8273702F6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" y="279"/>
              <a:ext cx="56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Freeform 135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4E8DE4-2238-4B8C-9CA3-D3FCB917838F}"/>
                </a:ext>
              </a:extLst>
            </p:cNvPr>
            <p:cNvSpPr/>
            <p:nvPr/>
          </p:nvSpPr>
          <p:spPr bwMode="auto">
            <a:xfrm>
              <a:off x="982" y="460"/>
              <a:ext cx="2034" cy="205"/>
            </a:xfrm>
            <a:custGeom>
              <a:avLst/>
              <a:gdLst>
                <a:gd name="T0" fmla="*/ 2033 w 2034"/>
                <a:gd name="T1" fmla="*/ 191 h 205"/>
                <a:gd name="T2" fmla="*/ 1981 w 2034"/>
                <a:gd name="T3" fmla="*/ 193 h 205"/>
                <a:gd name="T4" fmla="*/ 1908 w 2034"/>
                <a:gd name="T5" fmla="*/ 197 h 205"/>
                <a:gd name="T6" fmla="*/ 1822 w 2034"/>
                <a:gd name="T7" fmla="*/ 202 h 205"/>
                <a:gd name="T8" fmla="*/ 1727 w 2034"/>
                <a:gd name="T9" fmla="*/ 204 h 205"/>
                <a:gd name="T10" fmla="*/ 1629 w 2034"/>
                <a:gd name="T11" fmla="*/ 200 h 205"/>
                <a:gd name="T12" fmla="*/ 1534 w 2034"/>
                <a:gd name="T13" fmla="*/ 189 h 205"/>
                <a:gd name="T14" fmla="*/ 1466 w 2034"/>
                <a:gd name="T15" fmla="*/ 172 h 205"/>
                <a:gd name="T16" fmla="*/ 1398 w 2034"/>
                <a:gd name="T17" fmla="*/ 147 h 205"/>
                <a:gd name="T18" fmla="*/ 1328 w 2034"/>
                <a:gd name="T19" fmla="*/ 117 h 205"/>
                <a:gd name="T20" fmla="*/ 1257 w 2034"/>
                <a:gd name="T21" fmla="*/ 85 h 205"/>
                <a:gd name="T22" fmla="*/ 1183 w 2034"/>
                <a:gd name="T23" fmla="*/ 55 h 205"/>
                <a:gd name="T24" fmla="*/ 1104 w 2034"/>
                <a:gd name="T25" fmla="*/ 28 h 205"/>
                <a:gd name="T26" fmla="*/ 1019 w 2034"/>
                <a:gd name="T27" fmla="*/ 9 h 205"/>
                <a:gd name="T28" fmla="*/ 927 w 2034"/>
                <a:gd name="T29" fmla="*/ 0 h 205"/>
                <a:gd name="T30" fmla="*/ 859 w 2034"/>
                <a:gd name="T31" fmla="*/ 0 h 205"/>
                <a:gd name="T32" fmla="*/ 783 w 2034"/>
                <a:gd name="T33" fmla="*/ 5 h 205"/>
                <a:gd name="T34" fmla="*/ 702 w 2034"/>
                <a:gd name="T35" fmla="*/ 14 h 205"/>
                <a:gd name="T36" fmla="*/ 616 w 2034"/>
                <a:gd name="T37" fmla="*/ 26 h 205"/>
                <a:gd name="T38" fmla="*/ 528 w 2034"/>
                <a:gd name="T39" fmla="*/ 41 h 205"/>
                <a:gd name="T40" fmla="*/ 440 w 2034"/>
                <a:gd name="T41" fmla="*/ 56 h 205"/>
                <a:gd name="T42" fmla="*/ 353 w 2034"/>
                <a:gd name="T43" fmla="*/ 73 h 205"/>
                <a:gd name="T44" fmla="*/ 269 w 2034"/>
                <a:gd name="T45" fmla="*/ 90 h 205"/>
                <a:gd name="T46" fmla="*/ 190 w 2034"/>
                <a:gd name="T47" fmla="*/ 106 h 205"/>
                <a:gd name="T48" fmla="*/ 118 w 2034"/>
                <a:gd name="T49" fmla="*/ 120 h 205"/>
                <a:gd name="T50" fmla="*/ 54 w 2034"/>
                <a:gd name="T51" fmla="*/ 132 h 205"/>
                <a:gd name="T52" fmla="*/ 0 w 2034"/>
                <a:gd name="T53" fmla="*/ 1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34" h="205">
                  <a:moveTo>
                    <a:pt x="2033" y="191"/>
                  </a:moveTo>
                  <a:lnTo>
                    <a:pt x="1981" y="193"/>
                  </a:lnTo>
                  <a:lnTo>
                    <a:pt x="1908" y="197"/>
                  </a:lnTo>
                  <a:lnTo>
                    <a:pt x="1822" y="202"/>
                  </a:lnTo>
                  <a:lnTo>
                    <a:pt x="1727" y="204"/>
                  </a:lnTo>
                  <a:lnTo>
                    <a:pt x="1629" y="200"/>
                  </a:lnTo>
                  <a:lnTo>
                    <a:pt x="1534" y="189"/>
                  </a:lnTo>
                  <a:lnTo>
                    <a:pt x="1466" y="172"/>
                  </a:lnTo>
                  <a:lnTo>
                    <a:pt x="1398" y="147"/>
                  </a:lnTo>
                  <a:lnTo>
                    <a:pt x="1328" y="117"/>
                  </a:lnTo>
                  <a:lnTo>
                    <a:pt x="1257" y="85"/>
                  </a:lnTo>
                  <a:lnTo>
                    <a:pt x="1183" y="55"/>
                  </a:lnTo>
                  <a:lnTo>
                    <a:pt x="1104" y="28"/>
                  </a:lnTo>
                  <a:lnTo>
                    <a:pt x="1019" y="9"/>
                  </a:lnTo>
                  <a:lnTo>
                    <a:pt x="927" y="0"/>
                  </a:lnTo>
                  <a:lnTo>
                    <a:pt x="859" y="0"/>
                  </a:lnTo>
                  <a:lnTo>
                    <a:pt x="783" y="5"/>
                  </a:lnTo>
                  <a:lnTo>
                    <a:pt x="702" y="14"/>
                  </a:lnTo>
                  <a:lnTo>
                    <a:pt x="616" y="26"/>
                  </a:lnTo>
                  <a:lnTo>
                    <a:pt x="528" y="41"/>
                  </a:lnTo>
                  <a:lnTo>
                    <a:pt x="440" y="56"/>
                  </a:lnTo>
                  <a:lnTo>
                    <a:pt x="353" y="73"/>
                  </a:lnTo>
                  <a:lnTo>
                    <a:pt x="269" y="90"/>
                  </a:lnTo>
                  <a:lnTo>
                    <a:pt x="190" y="106"/>
                  </a:lnTo>
                  <a:lnTo>
                    <a:pt x="118" y="120"/>
                  </a:lnTo>
                  <a:lnTo>
                    <a:pt x="54" y="132"/>
                  </a:lnTo>
                  <a:lnTo>
                    <a:pt x="0" y="1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5" name="Freeform 135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0E8E60F-AA87-43DE-8DFF-C063DEB146FD}"/>
                </a:ext>
              </a:extLst>
            </p:cNvPr>
            <p:cNvSpPr/>
            <p:nvPr/>
          </p:nvSpPr>
          <p:spPr bwMode="auto">
            <a:xfrm>
              <a:off x="770" y="1770"/>
              <a:ext cx="207" cy="246"/>
            </a:xfrm>
            <a:custGeom>
              <a:avLst/>
              <a:gdLst>
                <a:gd name="T0" fmla="*/ 206 w 207"/>
                <a:gd name="T1" fmla="*/ 0 h 246"/>
                <a:gd name="T2" fmla="*/ 0 w 207"/>
                <a:gd name="T3" fmla="*/ 206 h 246"/>
                <a:gd name="T4" fmla="*/ 0 w 207"/>
                <a:gd name="T5" fmla="*/ 246 h 246"/>
                <a:gd name="T6" fmla="*/ 206 w 207"/>
                <a:gd name="T7" fmla="*/ 39 h 246"/>
                <a:gd name="T8" fmla="*/ 206 w 207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46">
                  <a:moveTo>
                    <a:pt x="206" y="0"/>
                  </a:moveTo>
                  <a:lnTo>
                    <a:pt x="0" y="206"/>
                  </a:lnTo>
                  <a:lnTo>
                    <a:pt x="0" y="246"/>
                  </a:lnTo>
                  <a:lnTo>
                    <a:pt x="206" y="3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6" name="Freeform 135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713DFA8-25CF-4DC7-B35A-3F4283926CA1}"/>
                </a:ext>
              </a:extLst>
            </p:cNvPr>
            <p:cNvSpPr/>
            <p:nvPr/>
          </p:nvSpPr>
          <p:spPr bwMode="auto">
            <a:xfrm>
              <a:off x="7" y="1770"/>
              <a:ext cx="969" cy="246"/>
            </a:xfrm>
            <a:custGeom>
              <a:avLst/>
              <a:gdLst>
                <a:gd name="T0" fmla="*/ 206 w 969"/>
                <a:gd name="T1" fmla="*/ 0 h 246"/>
                <a:gd name="T2" fmla="*/ 0 w 969"/>
                <a:gd name="T3" fmla="*/ 206 h 246"/>
                <a:gd name="T4" fmla="*/ 0 w 969"/>
                <a:gd name="T5" fmla="*/ 246 h 246"/>
                <a:gd name="T6" fmla="*/ 762 w 969"/>
                <a:gd name="T7" fmla="*/ 246 h 246"/>
                <a:gd name="T8" fmla="*/ 968 w 969"/>
                <a:gd name="T9" fmla="*/ 39 h 246"/>
                <a:gd name="T10" fmla="*/ 968 w 969"/>
                <a:gd name="T11" fmla="*/ 0 h 246"/>
                <a:gd name="T12" fmla="*/ 206 w 96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9" h="246">
                  <a:moveTo>
                    <a:pt x="206" y="0"/>
                  </a:moveTo>
                  <a:lnTo>
                    <a:pt x="0" y="206"/>
                  </a:lnTo>
                  <a:lnTo>
                    <a:pt x="0" y="246"/>
                  </a:lnTo>
                  <a:lnTo>
                    <a:pt x="762" y="246"/>
                  </a:lnTo>
                  <a:lnTo>
                    <a:pt x="968" y="39"/>
                  </a:lnTo>
                  <a:lnTo>
                    <a:pt x="968" y="0"/>
                  </a:lnTo>
                  <a:lnTo>
                    <a:pt x="20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7" name="Freeform 135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905D85C-AF40-4670-AFC8-7C295C98D7C3}"/>
                </a:ext>
              </a:extLst>
            </p:cNvPr>
            <p:cNvSpPr/>
            <p:nvPr/>
          </p:nvSpPr>
          <p:spPr bwMode="auto">
            <a:xfrm>
              <a:off x="7" y="1770"/>
              <a:ext cx="969" cy="207"/>
            </a:xfrm>
            <a:custGeom>
              <a:avLst/>
              <a:gdLst>
                <a:gd name="T0" fmla="*/ 0 w 969"/>
                <a:gd name="T1" fmla="*/ 206 h 207"/>
                <a:gd name="T2" fmla="*/ 762 w 969"/>
                <a:gd name="T3" fmla="*/ 206 h 207"/>
                <a:gd name="T4" fmla="*/ 968 w 969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9" h="206">
                  <a:moveTo>
                    <a:pt x="0" y="206"/>
                  </a:moveTo>
                  <a:lnTo>
                    <a:pt x="762" y="206"/>
                  </a:lnTo>
                  <a:lnTo>
                    <a:pt x="96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38" name="Freeform 135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4625FBF-5A8A-43FB-8380-9753F1BE9F55}"/>
                </a:ext>
              </a:extLst>
            </p:cNvPr>
            <p:cNvSpPr/>
            <p:nvPr/>
          </p:nvSpPr>
          <p:spPr bwMode="auto">
            <a:xfrm>
              <a:off x="770" y="1976"/>
              <a:ext cx="20" cy="40"/>
            </a:xfrm>
            <a:custGeom>
              <a:avLst/>
              <a:gdLst>
                <a:gd name="T0" fmla="*/ 0 w 20"/>
                <a:gd name="T1" fmla="*/ 0 h 40"/>
                <a:gd name="T2" fmla="*/ 0 w 20"/>
                <a:gd name="T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39" name="Picture 135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1AA4EC4-FE6B-4707-A7AC-9F58DD366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" y="1566"/>
              <a:ext cx="56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135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990276D-4885-4118-A4A9-CC4EDC537816}"/>
                </a:ext>
              </a:extLst>
            </p:cNvPr>
            <p:cNvSpPr/>
            <p:nvPr/>
          </p:nvSpPr>
          <p:spPr bwMode="auto">
            <a:xfrm>
              <a:off x="38" y="555"/>
              <a:ext cx="528" cy="1310"/>
            </a:xfrm>
            <a:custGeom>
              <a:avLst/>
              <a:gdLst>
                <a:gd name="T0" fmla="*/ 527 w 528"/>
                <a:gd name="T1" fmla="*/ 0 h 1310"/>
                <a:gd name="T2" fmla="*/ 490 w 528"/>
                <a:gd name="T3" fmla="*/ 36 h 1310"/>
                <a:gd name="T4" fmla="*/ 437 w 528"/>
                <a:gd name="T5" fmla="*/ 83 h 1310"/>
                <a:gd name="T6" fmla="*/ 374 w 528"/>
                <a:gd name="T7" fmla="*/ 139 h 1310"/>
                <a:gd name="T8" fmla="*/ 306 w 528"/>
                <a:gd name="T9" fmla="*/ 201 h 1310"/>
                <a:gd name="T10" fmla="*/ 237 w 528"/>
                <a:gd name="T11" fmla="*/ 268 h 1310"/>
                <a:gd name="T12" fmla="*/ 172 w 528"/>
                <a:gd name="T13" fmla="*/ 337 h 1310"/>
                <a:gd name="T14" fmla="*/ 117 w 528"/>
                <a:gd name="T15" fmla="*/ 407 h 1310"/>
                <a:gd name="T16" fmla="*/ 76 w 528"/>
                <a:gd name="T17" fmla="*/ 475 h 1310"/>
                <a:gd name="T18" fmla="*/ 48 w 528"/>
                <a:gd name="T19" fmla="*/ 546 h 1310"/>
                <a:gd name="T20" fmla="*/ 27 w 528"/>
                <a:gd name="T21" fmla="*/ 624 h 1310"/>
                <a:gd name="T22" fmla="*/ 12 w 528"/>
                <a:gd name="T23" fmla="*/ 705 h 1310"/>
                <a:gd name="T24" fmla="*/ 3 w 528"/>
                <a:gd name="T25" fmla="*/ 787 h 1310"/>
                <a:gd name="T26" fmla="*/ 0 w 528"/>
                <a:gd name="T27" fmla="*/ 867 h 1310"/>
                <a:gd name="T28" fmla="*/ 1 w 528"/>
                <a:gd name="T29" fmla="*/ 943 h 1310"/>
                <a:gd name="T30" fmla="*/ 7 w 528"/>
                <a:gd name="T31" fmla="*/ 1012 h 1310"/>
                <a:gd name="T32" fmla="*/ 16 w 528"/>
                <a:gd name="T33" fmla="*/ 1070 h 1310"/>
                <a:gd name="T34" fmla="*/ 48 w 528"/>
                <a:gd name="T35" fmla="*/ 1144 h 1310"/>
                <a:gd name="T36" fmla="*/ 99 w 528"/>
                <a:gd name="T37" fmla="*/ 1200 h 1310"/>
                <a:gd name="T38" fmla="*/ 157 w 528"/>
                <a:gd name="T39" fmla="*/ 1244 h 1310"/>
                <a:gd name="T40" fmla="*/ 213 w 528"/>
                <a:gd name="T41" fmla="*/ 1279 h 1310"/>
                <a:gd name="T42" fmla="*/ 254 w 528"/>
                <a:gd name="T43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1310">
                  <a:moveTo>
                    <a:pt x="527" y="0"/>
                  </a:moveTo>
                  <a:lnTo>
                    <a:pt x="490" y="36"/>
                  </a:lnTo>
                  <a:lnTo>
                    <a:pt x="437" y="83"/>
                  </a:lnTo>
                  <a:lnTo>
                    <a:pt x="374" y="139"/>
                  </a:lnTo>
                  <a:lnTo>
                    <a:pt x="306" y="201"/>
                  </a:lnTo>
                  <a:lnTo>
                    <a:pt x="237" y="268"/>
                  </a:lnTo>
                  <a:lnTo>
                    <a:pt x="172" y="337"/>
                  </a:lnTo>
                  <a:lnTo>
                    <a:pt x="117" y="407"/>
                  </a:lnTo>
                  <a:lnTo>
                    <a:pt x="76" y="475"/>
                  </a:lnTo>
                  <a:lnTo>
                    <a:pt x="48" y="546"/>
                  </a:lnTo>
                  <a:lnTo>
                    <a:pt x="27" y="624"/>
                  </a:lnTo>
                  <a:lnTo>
                    <a:pt x="12" y="705"/>
                  </a:lnTo>
                  <a:lnTo>
                    <a:pt x="3" y="787"/>
                  </a:lnTo>
                  <a:lnTo>
                    <a:pt x="0" y="867"/>
                  </a:lnTo>
                  <a:lnTo>
                    <a:pt x="1" y="943"/>
                  </a:lnTo>
                  <a:lnTo>
                    <a:pt x="7" y="1012"/>
                  </a:lnTo>
                  <a:lnTo>
                    <a:pt x="16" y="1070"/>
                  </a:lnTo>
                  <a:lnTo>
                    <a:pt x="48" y="1144"/>
                  </a:lnTo>
                  <a:lnTo>
                    <a:pt x="99" y="1200"/>
                  </a:lnTo>
                  <a:lnTo>
                    <a:pt x="157" y="1244"/>
                  </a:lnTo>
                  <a:lnTo>
                    <a:pt x="213" y="1279"/>
                  </a:lnTo>
                  <a:lnTo>
                    <a:pt x="254" y="1309"/>
                  </a:lnTo>
                </a:path>
              </a:pathLst>
            </a:custGeom>
            <a:noFill/>
            <a:ln w="9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1" name="Freeform 136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4BEE725-F72C-407D-BB47-523F720E86D5}"/>
                </a:ext>
              </a:extLst>
            </p:cNvPr>
            <p:cNvSpPr/>
            <p:nvPr/>
          </p:nvSpPr>
          <p:spPr bwMode="auto">
            <a:xfrm>
              <a:off x="863" y="2330"/>
              <a:ext cx="1410" cy="707"/>
            </a:xfrm>
            <a:custGeom>
              <a:avLst/>
              <a:gdLst>
                <a:gd name="T0" fmla="*/ 1410 w 1410"/>
                <a:gd name="T1" fmla="*/ 0 h 707"/>
                <a:gd name="T2" fmla="*/ 141 w 1410"/>
                <a:gd name="T3" fmla="*/ 0 h 707"/>
                <a:gd name="T4" fmla="*/ 0 w 1410"/>
                <a:gd name="T5" fmla="*/ 141 h 707"/>
                <a:gd name="T6" fmla="*/ 0 w 1410"/>
                <a:gd name="T7" fmla="*/ 706 h 707"/>
                <a:gd name="T8" fmla="*/ 1268 w 1410"/>
                <a:gd name="T9" fmla="*/ 706 h 707"/>
                <a:gd name="T10" fmla="*/ 1410 w 1410"/>
                <a:gd name="T11" fmla="*/ 566 h 707"/>
                <a:gd name="T12" fmla="*/ 1410 w 1410"/>
                <a:gd name="T13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0" h="707">
                  <a:moveTo>
                    <a:pt x="1410" y="0"/>
                  </a:moveTo>
                  <a:lnTo>
                    <a:pt x="141" y="0"/>
                  </a:lnTo>
                  <a:lnTo>
                    <a:pt x="0" y="141"/>
                  </a:lnTo>
                  <a:lnTo>
                    <a:pt x="0" y="706"/>
                  </a:lnTo>
                  <a:lnTo>
                    <a:pt x="1268" y="706"/>
                  </a:lnTo>
                  <a:lnTo>
                    <a:pt x="1410" y="566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2" name="Freeform 136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1E99535-C541-4A6C-86FC-A5F85AE05724}"/>
                </a:ext>
              </a:extLst>
            </p:cNvPr>
            <p:cNvSpPr/>
            <p:nvPr/>
          </p:nvSpPr>
          <p:spPr bwMode="auto">
            <a:xfrm>
              <a:off x="863" y="2330"/>
              <a:ext cx="1410" cy="141"/>
            </a:xfrm>
            <a:custGeom>
              <a:avLst/>
              <a:gdLst>
                <a:gd name="T0" fmla="*/ 1410 w 1410"/>
                <a:gd name="T1" fmla="*/ 0 h 141"/>
                <a:gd name="T2" fmla="*/ 141 w 1410"/>
                <a:gd name="T3" fmla="*/ 0 h 141"/>
                <a:gd name="T4" fmla="*/ 0 w 1410"/>
                <a:gd name="T5" fmla="*/ 141 h 141"/>
                <a:gd name="T6" fmla="*/ 1268 w 1410"/>
                <a:gd name="T7" fmla="*/ 141 h 141"/>
                <a:gd name="T8" fmla="*/ 1410 w 1410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141">
                  <a:moveTo>
                    <a:pt x="1410" y="0"/>
                  </a:moveTo>
                  <a:lnTo>
                    <a:pt x="141" y="0"/>
                  </a:lnTo>
                  <a:lnTo>
                    <a:pt x="0" y="141"/>
                  </a:lnTo>
                  <a:lnTo>
                    <a:pt x="1268" y="1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3" name="Freeform 136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7581233-5530-488A-AD68-6F3F06214D3B}"/>
                </a:ext>
              </a:extLst>
            </p:cNvPr>
            <p:cNvSpPr/>
            <p:nvPr/>
          </p:nvSpPr>
          <p:spPr bwMode="auto">
            <a:xfrm>
              <a:off x="2132" y="2330"/>
              <a:ext cx="141" cy="707"/>
            </a:xfrm>
            <a:custGeom>
              <a:avLst/>
              <a:gdLst>
                <a:gd name="T0" fmla="*/ 141 w 141"/>
                <a:gd name="T1" fmla="*/ 0 h 707"/>
                <a:gd name="T2" fmla="*/ 0 w 141"/>
                <a:gd name="T3" fmla="*/ 141 h 707"/>
                <a:gd name="T4" fmla="*/ 0 w 141"/>
                <a:gd name="T5" fmla="*/ 706 h 707"/>
                <a:gd name="T6" fmla="*/ 141 w 141"/>
                <a:gd name="T7" fmla="*/ 566 h 707"/>
                <a:gd name="T8" fmla="*/ 141 w 141"/>
                <a:gd name="T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07">
                  <a:moveTo>
                    <a:pt x="141" y="0"/>
                  </a:moveTo>
                  <a:lnTo>
                    <a:pt x="0" y="141"/>
                  </a:lnTo>
                  <a:lnTo>
                    <a:pt x="0" y="706"/>
                  </a:lnTo>
                  <a:lnTo>
                    <a:pt x="141" y="56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4" name="Freeform 136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9390D2A-BACD-432F-8AB8-450381B5081A}"/>
                </a:ext>
              </a:extLst>
            </p:cNvPr>
            <p:cNvSpPr/>
            <p:nvPr/>
          </p:nvSpPr>
          <p:spPr bwMode="auto">
            <a:xfrm>
              <a:off x="863" y="2330"/>
              <a:ext cx="1410" cy="707"/>
            </a:xfrm>
            <a:custGeom>
              <a:avLst/>
              <a:gdLst>
                <a:gd name="T0" fmla="*/ 141 w 1410"/>
                <a:gd name="T1" fmla="*/ 0 h 707"/>
                <a:gd name="T2" fmla="*/ 0 w 1410"/>
                <a:gd name="T3" fmla="*/ 141 h 707"/>
                <a:gd name="T4" fmla="*/ 0 w 1410"/>
                <a:gd name="T5" fmla="*/ 706 h 707"/>
                <a:gd name="T6" fmla="*/ 1268 w 1410"/>
                <a:gd name="T7" fmla="*/ 706 h 707"/>
                <a:gd name="T8" fmla="*/ 1410 w 1410"/>
                <a:gd name="T9" fmla="*/ 566 h 707"/>
                <a:gd name="T10" fmla="*/ 1410 w 1410"/>
                <a:gd name="T11" fmla="*/ 0 h 707"/>
                <a:gd name="T12" fmla="*/ 141 w 1410"/>
                <a:gd name="T13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0" h="707">
                  <a:moveTo>
                    <a:pt x="141" y="0"/>
                  </a:moveTo>
                  <a:lnTo>
                    <a:pt x="0" y="141"/>
                  </a:lnTo>
                  <a:lnTo>
                    <a:pt x="0" y="706"/>
                  </a:lnTo>
                  <a:lnTo>
                    <a:pt x="1268" y="706"/>
                  </a:lnTo>
                  <a:lnTo>
                    <a:pt x="1410" y="566"/>
                  </a:lnTo>
                  <a:lnTo>
                    <a:pt x="1410" y="0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5" name="Freeform 136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F401371-EBD2-4CE0-956F-FBA6E5A749FD}"/>
                </a:ext>
              </a:extLst>
            </p:cNvPr>
            <p:cNvSpPr/>
            <p:nvPr/>
          </p:nvSpPr>
          <p:spPr bwMode="auto">
            <a:xfrm>
              <a:off x="863" y="2330"/>
              <a:ext cx="1410" cy="141"/>
            </a:xfrm>
            <a:custGeom>
              <a:avLst/>
              <a:gdLst>
                <a:gd name="T0" fmla="*/ 0 w 1410"/>
                <a:gd name="T1" fmla="*/ 141 h 141"/>
                <a:gd name="T2" fmla="*/ 1268 w 1410"/>
                <a:gd name="T3" fmla="*/ 141 h 141"/>
                <a:gd name="T4" fmla="*/ 1410 w 1410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0" h="141">
                  <a:moveTo>
                    <a:pt x="0" y="141"/>
                  </a:moveTo>
                  <a:lnTo>
                    <a:pt x="1268" y="141"/>
                  </a:lnTo>
                  <a:lnTo>
                    <a:pt x="1410" y="0"/>
                  </a:lnTo>
                </a:path>
              </a:pathLst>
            </a:custGeom>
            <a:noFill/>
            <a:ln w="9524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6" name="Freeform 136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DE41A7-DEBF-4820-A48C-BFC22E349C16}"/>
                </a:ext>
              </a:extLst>
            </p:cNvPr>
            <p:cNvSpPr/>
            <p:nvPr/>
          </p:nvSpPr>
          <p:spPr bwMode="auto">
            <a:xfrm>
              <a:off x="2132" y="2471"/>
              <a:ext cx="20" cy="566"/>
            </a:xfrm>
            <a:custGeom>
              <a:avLst/>
              <a:gdLst>
                <a:gd name="T0" fmla="*/ 0 w 20"/>
                <a:gd name="T1" fmla="*/ 0 h 566"/>
                <a:gd name="T2" fmla="*/ 0 w 20"/>
                <a:gd name="T3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566">
                  <a:moveTo>
                    <a:pt x="0" y="0"/>
                  </a:moveTo>
                  <a:lnTo>
                    <a:pt x="0" y="565"/>
                  </a:lnTo>
                </a:path>
              </a:pathLst>
            </a:custGeom>
            <a:noFill/>
            <a:ln w="9525">
              <a:solidFill>
                <a:srgbClr val="8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7" name="Freeform 136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190A1F3C-517A-4D43-AC84-119171F0ADF4}"/>
                </a:ext>
              </a:extLst>
            </p:cNvPr>
            <p:cNvSpPr/>
            <p:nvPr/>
          </p:nvSpPr>
          <p:spPr bwMode="auto">
            <a:xfrm>
              <a:off x="900" y="2493"/>
              <a:ext cx="1182" cy="518"/>
            </a:xfrm>
            <a:custGeom>
              <a:avLst/>
              <a:gdLst>
                <a:gd name="T0" fmla="*/ 0 w 1182"/>
                <a:gd name="T1" fmla="*/ 518 h 518"/>
                <a:gd name="T2" fmla="*/ 1182 w 1182"/>
                <a:gd name="T3" fmla="*/ 518 h 518"/>
                <a:gd name="T4" fmla="*/ 1182 w 1182"/>
                <a:gd name="T5" fmla="*/ 0 h 518"/>
                <a:gd name="T6" fmla="*/ 0 w 1182"/>
                <a:gd name="T7" fmla="*/ 0 h 518"/>
                <a:gd name="T8" fmla="*/ 0 w 1182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2" h="518">
                  <a:moveTo>
                    <a:pt x="0" y="518"/>
                  </a:moveTo>
                  <a:lnTo>
                    <a:pt x="1182" y="518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48" name="Freeform 136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3AA5029-6C9F-4C24-A768-833483F1EEF9}"/>
                </a:ext>
              </a:extLst>
            </p:cNvPr>
            <p:cNvSpPr/>
            <p:nvPr/>
          </p:nvSpPr>
          <p:spPr bwMode="auto">
            <a:xfrm>
              <a:off x="900" y="2493"/>
              <a:ext cx="1182" cy="518"/>
            </a:xfrm>
            <a:custGeom>
              <a:avLst/>
              <a:gdLst>
                <a:gd name="T0" fmla="*/ 0 w 1182"/>
                <a:gd name="T1" fmla="*/ 518 h 518"/>
                <a:gd name="T2" fmla="*/ 1182 w 1182"/>
                <a:gd name="T3" fmla="*/ 518 h 518"/>
                <a:gd name="T4" fmla="*/ 1182 w 1182"/>
                <a:gd name="T5" fmla="*/ 0 h 518"/>
                <a:gd name="T6" fmla="*/ 0 w 1182"/>
                <a:gd name="T7" fmla="*/ 0 h 518"/>
                <a:gd name="T8" fmla="*/ 0 w 1182"/>
                <a:gd name="T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2" h="518">
                  <a:moveTo>
                    <a:pt x="0" y="518"/>
                  </a:moveTo>
                  <a:lnTo>
                    <a:pt x="1182" y="518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51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49" name="Picture 136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0A4864-3E73-4643-8C17-1AFC59595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" y="2688"/>
              <a:ext cx="30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136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35D757A-3F41-4DC2-83C6-3188179C2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2" y="2559"/>
              <a:ext cx="14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137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64639BB-CFD6-4DC9-B34A-964B41AE3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2" y="2524"/>
              <a:ext cx="4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137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EE47710-73B0-439F-83C8-492B7270A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3" y="2875"/>
              <a:ext cx="1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137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01A85E7-1F53-4C37-AF99-4D8C54C4A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9" y="2881"/>
              <a:ext cx="1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137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B62EF99-282F-4097-8568-9A9B35EBB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5" y="2745"/>
              <a:ext cx="12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137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4A5B8BF-CDF0-4237-9FAE-624F769E55DC}"/>
                </a:ext>
              </a:extLst>
            </p:cNvPr>
            <p:cNvSpPr/>
            <p:nvPr/>
          </p:nvSpPr>
          <p:spPr bwMode="auto">
            <a:xfrm>
              <a:off x="1647" y="2805"/>
              <a:ext cx="101" cy="20"/>
            </a:xfrm>
            <a:custGeom>
              <a:avLst/>
              <a:gdLst>
                <a:gd name="T0" fmla="*/ 0 w 101"/>
                <a:gd name="T1" fmla="*/ 0 h 20"/>
                <a:gd name="T2" fmla="*/ 101 w 10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" h="20">
                  <a:moveTo>
                    <a:pt x="0" y="0"/>
                  </a:moveTo>
                  <a:lnTo>
                    <a:pt x="101" y="0"/>
                  </a:lnTo>
                </a:path>
              </a:pathLst>
            </a:custGeom>
            <a:noFill/>
            <a:ln w="558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56" name="Freeform 137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C9CEEF9-4C3C-443C-8E0C-561C05D26E72}"/>
                </a:ext>
              </a:extLst>
            </p:cNvPr>
            <p:cNvSpPr/>
            <p:nvPr/>
          </p:nvSpPr>
          <p:spPr bwMode="auto">
            <a:xfrm>
              <a:off x="1647" y="2801"/>
              <a:ext cx="101" cy="20"/>
            </a:xfrm>
            <a:custGeom>
              <a:avLst/>
              <a:gdLst>
                <a:gd name="T0" fmla="*/ 0 w 101"/>
                <a:gd name="T1" fmla="*/ 8 h 20"/>
                <a:gd name="T2" fmla="*/ 0 w 101"/>
                <a:gd name="T3" fmla="*/ 5 h 20"/>
                <a:gd name="T4" fmla="*/ 0 w 101"/>
                <a:gd name="T5" fmla="*/ 2 h 20"/>
                <a:gd name="T6" fmla="*/ 0 w 101"/>
                <a:gd name="T7" fmla="*/ 0 h 20"/>
                <a:gd name="T8" fmla="*/ 25 w 101"/>
                <a:gd name="T9" fmla="*/ 0 h 20"/>
                <a:gd name="T10" fmla="*/ 50 w 101"/>
                <a:gd name="T11" fmla="*/ 0 h 20"/>
                <a:gd name="T12" fmla="*/ 75 w 101"/>
                <a:gd name="T13" fmla="*/ 0 h 20"/>
                <a:gd name="T14" fmla="*/ 101 w 101"/>
                <a:gd name="T15" fmla="*/ 0 h 20"/>
                <a:gd name="T16" fmla="*/ 101 w 101"/>
                <a:gd name="T17" fmla="*/ 2 h 20"/>
                <a:gd name="T18" fmla="*/ 101 w 101"/>
                <a:gd name="T19" fmla="*/ 5 h 20"/>
                <a:gd name="T20" fmla="*/ 101 w 101"/>
                <a:gd name="T21" fmla="*/ 8 h 20"/>
                <a:gd name="T22" fmla="*/ 75 w 101"/>
                <a:gd name="T23" fmla="*/ 8 h 20"/>
                <a:gd name="T24" fmla="*/ 50 w 101"/>
                <a:gd name="T25" fmla="*/ 8 h 20"/>
                <a:gd name="T26" fmla="*/ 25 w 101"/>
                <a:gd name="T27" fmla="*/ 8 h 20"/>
                <a:gd name="T28" fmla="*/ 0 w 101"/>
                <a:gd name="T2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20">
                  <a:moveTo>
                    <a:pt x="0" y="8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01" y="2"/>
                  </a:lnTo>
                  <a:lnTo>
                    <a:pt x="101" y="5"/>
                  </a:lnTo>
                  <a:lnTo>
                    <a:pt x="101" y="8"/>
                  </a:lnTo>
                  <a:lnTo>
                    <a:pt x="75" y="8"/>
                  </a:lnTo>
                  <a:lnTo>
                    <a:pt x="50" y="8"/>
                  </a:lnTo>
                  <a:lnTo>
                    <a:pt x="25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57" name="Freeform 137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0FBB7BD-F409-45B1-A8FD-D71AE6778432}"/>
                </a:ext>
              </a:extLst>
            </p:cNvPr>
            <p:cNvSpPr/>
            <p:nvPr/>
          </p:nvSpPr>
          <p:spPr bwMode="auto">
            <a:xfrm>
              <a:off x="1645" y="2572"/>
              <a:ext cx="125" cy="105"/>
            </a:xfrm>
            <a:custGeom>
              <a:avLst/>
              <a:gdLst>
                <a:gd name="T0" fmla="*/ 62 w 125"/>
                <a:gd name="T1" fmla="*/ 0 h 105"/>
                <a:gd name="T2" fmla="*/ 38 w 125"/>
                <a:gd name="T3" fmla="*/ 4 h 105"/>
                <a:gd name="T4" fmla="*/ 18 w 125"/>
                <a:gd name="T5" fmla="*/ 15 h 105"/>
                <a:gd name="T6" fmla="*/ 4 w 125"/>
                <a:gd name="T7" fmla="*/ 32 h 105"/>
                <a:gd name="T8" fmla="*/ 0 w 125"/>
                <a:gd name="T9" fmla="*/ 52 h 105"/>
                <a:gd name="T10" fmla="*/ 4 w 125"/>
                <a:gd name="T11" fmla="*/ 72 h 105"/>
                <a:gd name="T12" fmla="*/ 18 w 125"/>
                <a:gd name="T13" fmla="*/ 89 h 105"/>
                <a:gd name="T14" fmla="*/ 38 w 125"/>
                <a:gd name="T15" fmla="*/ 100 h 105"/>
                <a:gd name="T16" fmla="*/ 62 w 125"/>
                <a:gd name="T17" fmla="*/ 104 h 105"/>
                <a:gd name="T18" fmla="*/ 86 w 125"/>
                <a:gd name="T19" fmla="*/ 100 h 105"/>
                <a:gd name="T20" fmla="*/ 106 w 125"/>
                <a:gd name="T21" fmla="*/ 89 h 105"/>
                <a:gd name="T22" fmla="*/ 120 w 125"/>
                <a:gd name="T23" fmla="*/ 72 h 105"/>
                <a:gd name="T24" fmla="*/ 125 w 125"/>
                <a:gd name="T25" fmla="*/ 52 h 105"/>
                <a:gd name="T26" fmla="*/ 120 w 125"/>
                <a:gd name="T27" fmla="*/ 32 h 105"/>
                <a:gd name="T28" fmla="*/ 106 w 125"/>
                <a:gd name="T29" fmla="*/ 15 h 105"/>
                <a:gd name="T30" fmla="*/ 86 w 125"/>
                <a:gd name="T31" fmla="*/ 4 h 105"/>
                <a:gd name="T32" fmla="*/ 62 w 12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05">
                  <a:moveTo>
                    <a:pt x="62" y="0"/>
                  </a:moveTo>
                  <a:lnTo>
                    <a:pt x="38" y="4"/>
                  </a:lnTo>
                  <a:lnTo>
                    <a:pt x="18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8" y="89"/>
                  </a:lnTo>
                  <a:lnTo>
                    <a:pt x="38" y="100"/>
                  </a:lnTo>
                  <a:lnTo>
                    <a:pt x="62" y="104"/>
                  </a:lnTo>
                  <a:lnTo>
                    <a:pt x="86" y="100"/>
                  </a:lnTo>
                  <a:lnTo>
                    <a:pt x="106" y="89"/>
                  </a:lnTo>
                  <a:lnTo>
                    <a:pt x="120" y="72"/>
                  </a:lnTo>
                  <a:lnTo>
                    <a:pt x="125" y="52"/>
                  </a:lnTo>
                  <a:lnTo>
                    <a:pt x="120" y="32"/>
                  </a:lnTo>
                  <a:lnTo>
                    <a:pt x="106" y="15"/>
                  </a:lnTo>
                  <a:lnTo>
                    <a:pt x="86" y="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58" name="Freeform 137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0D6B40A-C1E3-4203-B64A-8694A4B2F548}"/>
                </a:ext>
              </a:extLst>
            </p:cNvPr>
            <p:cNvSpPr/>
            <p:nvPr/>
          </p:nvSpPr>
          <p:spPr bwMode="auto">
            <a:xfrm>
              <a:off x="1645" y="2572"/>
              <a:ext cx="125" cy="105"/>
            </a:xfrm>
            <a:custGeom>
              <a:avLst/>
              <a:gdLst>
                <a:gd name="T0" fmla="*/ 62 w 125"/>
                <a:gd name="T1" fmla="*/ 0 h 105"/>
                <a:gd name="T2" fmla="*/ 38 w 125"/>
                <a:gd name="T3" fmla="*/ 4 h 105"/>
                <a:gd name="T4" fmla="*/ 18 w 125"/>
                <a:gd name="T5" fmla="*/ 15 h 105"/>
                <a:gd name="T6" fmla="*/ 4 w 125"/>
                <a:gd name="T7" fmla="*/ 32 h 105"/>
                <a:gd name="T8" fmla="*/ 0 w 125"/>
                <a:gd name="T9" fmla="*/ 52 h 105"/>
                <a:gd name="T10" fmla="*/ 4 w 125"/>
                <a:gd name="T11" fmla="*/ 72 h 105"/>
                <a:gd name="T12" fmla="*/ 18 w 125"/>
                <a:gd name="T13" fmla="*/ 89 h 105"/>
                <a:gd name="T14" fmla="*/ 38 w 125"/>
                <a:gd name="T15" fmla="*/ 100 h 105"/>
                <a:gd name="T16" fmla="*/ 62 w 125"/>
                <a:gd name="T17" fmla="*/ 104 h 105"/>
                <a:gd name="T18" fmla="*/ 86 w 125"/>
                <a:gd name="T19" fmla="*/ 100 h 105"/>
                <a:gd name="T20" fmla="*/ 106 w 125"/>
                <a:gd name="T21" fmla="*/ 89 h 105"/>
                <a:gd name="T22" fmla="*/ 120 w 125"/>
                <a:gd name="T23" fmla="*/ 72 h 105"/>
                <a:gd name="T24" fmla="*/ 125 w 125"/>
                <a:gd name="T25" fmla="*/ 52 h 105"/>
                <a:gd name="T26" fmla="*/ 120 w 125"/>
                <a:gd name="T27" fmla="*/ 32 h 105"/>
                <a:gd name="T28" fmla="*/ 106 w 125"/>
                <a:gd name="T29" fmla="*/ 15 h 105"/>
                <a:gd name="T30" fmla="*/ 86 w 125"/>
                <a:gd name="T31" fmla="*/ 4 h 105"/>
                <a:gd name="T32" fmla="*/ 62 w 12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05">
                  <a:moveTo>
                    <a:pt x="62" y="0"/>
                  </a:moveTo>
                  <a:lnTo>
                    <a:pt x="38" y="4"/>
                  </a:lnTo>
                  <a:lnTo>
                    <a:pt x="18" y="15"/>
                  </a:lnTo>
                  <a:lnTo>
                    <a:pt x="4" y="32"/>
                  </a:lnTo>
                  <a:lnTo>
                    <a:pt x="0" y="52"/>
                  </a:lnTo>
                  <a:lnTo>
                    <a:pt x="4" y="72"/>
                  </a:lnTo>
                  <a:lnTo>
                    <a:pt x="18" y="89"/>
                  </a:lnTo>
                  <a:lnTo>
                    <a:pt x="38" y="100"/>
                  </a:lnTo>
                  <a:lnTo>
                    <a:pt x="62" y="104"/>
                  </a:lnTo>
                  <a:lnTo>
                    <a:pt x="86" y="100"/>
                  </a:lnTo>
                  <a:lnTo>
                    <a:pt x="106" y="89"/>
                  </a:lnTo>
                  <a:lnTo>
                    <a:pt x="120" y="72"/>
                  </a:lnTo>
                  <a:lnTo>
                    <a:pt x="125" y="52"/>
                  </a:lnTo>
                  <a:lnTo>
                    <a:pt x="120" y="32"/>
                  </a:lnTo>
                  <a:lnTo>
                    <a:pt x="106" y="15"/>
                  </a:lnTo>
                  <a:lnTo>
                    <a:pt x="86" y="4"/>
                  </a:lnTo>
                  <a:lnTo>
                    <a:pt x="6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59" name="Freeform 137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8359A7C-5160-4A98-A445-958F2D1698BF}"/>
                </a:ext>
              </a:extLst>
            </p:cNvPr>
            <p:cNvSpPr/>
            <p:nvPr/>
          </p:nvSpPr>
          <p:spPr bwMode="auto">
            <a:xfrm>
              <a:off x="1673" y="2595"/>
              <a:ext cx="68" cy="58"/>
            </a:xfrm>
            <a:custGeom>
              <a:avLst/>
              <a:gdLst>
                <a:gd name="T0" fmla="*/ 33 w 68"/>
                <a:gd name="T1" fmla="*/ 0 h 58"/>
                <a:gd name="T2" fmla="*/ 20 w 68"/>
                <a:gd name="T3" fmla="*/ 2 h 58"/>
                <a:gd name="T4" fmla="*/ 9 w 68"/>
                <a:gd name="T5" fmla="*/ 8 h 58"/>
                <a:gd name="T6" fmla="*/ 2 w 68"/>
                <a:gd name="T7" fmla="*/ 17 h 58"/>
                <a:gd name="T8" fmla="*/ 0 w 68"/>
                <a:gd name="T9" fmla="*/ 29 h 58"/>
                <a:gd name="T10" fmla="*/ 2 w 68"/>
                <a:gd name="T11" fmla="*/ 40 h 58"/>
                <a:gd name="T12" fmla="*/ 9 w 68"/>
                <a:gd name="T13" fmla="*/ 49 h 58"/>
                <a:gd name="T14" fmla="*/ 20 w 68"/>
                <a:gd name="T15" fmla="*/ 55 h 58"/>
                <a:gd name="T16" fmla="*/ 33 w 68"/>
                <a:gd name="T17" fmla="*/ 58 h 58"/>
                <a:gd name="T18" fmla="*/ 47 w 68"/>
                <a:gd name="T19" fmla="*/ 55 h 58"/>
                <a:gd name="T20" fmla="*/ 58 w 68"/>
                <a:gd name="T21" fmla="*/ 49 h 58"/>
                <a:gd name="T22" fmla="*/ 65 w 68"/>
                <a:gd name="T23" fmla="*/ 40 h 58"/>
                <a:gd name="T24" fmla="*/ 67 w 68"/>
                <a:gd name="T25" fmla="*/ 29 h 58"/>
                <a:gd name="T26" fmla="*/ 65 w 68"/>
                <a:gd name="T27" fmla="*/ 17 h 58"/>
                <a:gd name="T28" fmla="*/ 58 w 68"/>
                <a:gd name="T29" fmla="*/ 8 h 58"/>
                <a:gd name="T30" fmla="*/ 47 w 68"/>
                <a:gd name="T31" fmla="*/ 2 h 58"/>
                <a:gd name="T32" fmla="*/ 33 w 68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7">
                  <a:moveTo>
                    <a:pt x="33" y="0"/>
                  </a:moveTo>
                  <a:lnTo>
                    <a:pt x="20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9" y="49"/>
                  </a:lnTo>
                  <a:lnTo>
                    <a:pt x="20" y="55"/>
                  </a:lnTo>
                  <a:lnTo>
                    <a:pt x="33" y="58"/>
                  </a:lnTo>
                  <a:lnTo>
                    <a:pt x="47" y="55"/>
                  </a:lnTo>
                  <a:lnTo>
                    <a:pt x="58" y="49"/>
                  </a:lnTo>
                  <a:lnTo>
                    <a:pt x="65" y="40"/>
                  </a:lnTo>
                  <a:lnTo>
                    <a:pt x="67" y="29"/>
                  </a:lnTo>
                  <a:lnTo>
                    <a:pt x="65" y="17"/>
                  </a:lnTo>
                  <a:lnTo>
                    <a:pt x="58" y="8"/>
                  </a:lnTo>
                  <a:lnTo>
                    <a:pt x="47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0" name="Freeform 137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D3924E6-A819-4FFC-A4CC-8393017CEFF9}"/>
                </a:ext>
              </a:extLst>
            </p:cNvPr>
            <p:cNvSpPr/>
            <p:nvPr/>
          </p:nvSpPr>
          <p:spPr bwMode="auto">
            <a:xfrm>
              <a:off x="1673" y="2595"/>
              <a:ext cx="68" cy="58"/>
            </a:xfrm>
            <a:custGeom>
              <a:avLst/>
              <a:gdLst>
                <a:gd name="T0" fmla="*/ 33 w 68"/>
                <a:gd name="T1" fmla="*/ 0 h 58"/>
                <a:gd name="T2" fmla="*/ 20 w 68"/>
                <a:gd name="T3" fmla="*/ 2 h 58"/>
                <a:gd name="T4" fmla="*/ 9 w 68"/>
                <a:gd name="T5" fmla="*/ 8 h 58"/>
                <a:gd name="T6" fmla="*/ 2 w 68"/>
                <a:gd name="T7" fmla="*/ 17 h 58"/>
                <a:gd name="T8" fmla="*/ 0 w 68"/>
                <a:gd name="T9" fmla="*/ 29 h 58"/>
                <a:gd name="T10" fmla="*/ 2 w 68"/>
                <a:gd name="T11" fmla="*/ 40 h 58"/>
                <a:gd name="T12" fmla="*/ 9 w 68"/>
                <a:gd name="T13" fmla="*/ 49 h 58"/>
                <a:gd name="T14" fmla="*/ 20 w 68"/>
                <a:gd name="T15" fmla="*/ 55 h 58"/>
                <a:gd name="T16" fmla="*/ 33 w 68"/>
                <a:gd name="T17" fmla="*/ 58 h 58"/>
                <a:gd name="T18" fmla="*/ 47 w 68"/>
                <a:gd name="T19" fmla="*/ 55 h 58"/>
                <a:gd name="T20" fmla="*/ 58 w 68"/>
                <a:gd name="T21" fmla="*/ 49 h 58"/>
                <a:gd name="T22" fmla="*/ 65 w 68"/>
                <a:gd name="T23" fmla="*/ 40 h 58"/>
                <a:gd name="T24" fmla="*/ 67 w 68"/>
                <a:gd name="T25" fmla="*/ 29 h 58"/>
                <a:gd name="T26" fmla="*/ 65 w 68"/>
                <a:gd name="T27" fmla="*/ 17 h 58"/>
                <a:gd name="T28" fmla="*/ 58 w 68"/>
                <a:gd name="T29" fmla="*/ 8 h 58"/>
                <a:gd name="T30" fmla="*/ 47 w 68"/>
                <a:gd name="T31" fmla="*/ 2 h 58"/>
                <a:gd name="T32" fmla="*/ 33 w 68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7">
                  <a:moveTo>
                    <a:pt x="33" y="0"/>
                  </a:moveTo>
                  <a:lnTo>
                    <a:pt x="20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9" y="49"/>
                  </a:lnTo>
                  <a:lnTo>
                    <a:pt x="20" y="55"/>
                  </a:lnTo>
                  <a:lnTo>
                    <a:pt x="33" y="58"/>
                  </a:lnTo>
                  <a:lnTo>
                    <a:pt x="47" y="55"/>
                  </a:lnTo>
                  <a:lnTo>
                    <a:pt x="58" y="49"/>
                  </a:lnTo>
                  <a:lnTo>
                    <a:pt x="65" y="40"/>
                  </a:lnTo>
                  <a:lnTo>
                    <a:pt x="67" y="29"/>
                  </a:lnTo>
                  <a:lnTo>
                    <a:pt x="65" y="17"/>
                  </a:lnTo>
                  <a:lnTo>
                    <a:pt x="58" y="8"/>
                  </a:lnTo>
                  <a:lnTo>
                    <a:pt x="47" y="2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1" name="Freeform 138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3443E94-78F4-4E69-89CD-1879711C667D}"/>
                </a:ext>
              </a:extLst>
            </p:cNvPr>
            <p:cNvSpPr/>
            <p:nvPr/>
          </p:nvSpPr>
          <p:spPr bwMode="auto">
            <a:xfrm>
              <a:off x="1689" y="2540"/>
              <a:ext cx="42" cy="58"/>
            </a:xfrm>
            <a:custGeom>
              <a:avLst/>
              <a:gdLst>
                <a:gd name="T0" fmla="*/ 11 w 42"/>
                <a:gd name="T1" fmla="*/ 0 h 58"/>
                <a:gd name="T2" fmla="*/ 1 w 42"/>
                <a:gd name="T3" fmla="*/ 12 h 58"/>
                <a:gd name="T4" fmla="*/ 0 w 42"/>
                <a:gd name="T5" fmla="*/ 27 h 58"/>
                <a:gd name="T6" fmla="*/ 0 w 42"/>
                <a:gd name="T7" fmla="*/ 42 h 58"/>
                <a:gd name="T8" fmla="*/ 8 w 42"/>
                <a:gd name="T9" fmla="*/ 55 h 58"/>
                <a:gd name="T10" fmla="*/ 19 w 42"/>
                <a:gd name="T11" fmla="*/ 56 h 58"/>
                <a:gd name="T12" fmla="*/ 30 w 42"/>
                <a:gd name="T13" fmla="*/ 57 h 58"/>
                <a:gd name="T14" fmla="*/ 39 w 42"/>
                <a:gd name="T15" fmla="*/ 45 h 58"/>
                <a:gd name="T16" fmla="*/ 40 w 42"/>
                <a:gd name="T17" fmla="*/ 29 h 58"/>
                <a:gd name="T18" fmla="*/ 41 w 42"/>
                <a:gd name="T19" fmla="*/ 14 h 58"/>
                <a:gd name="T20" fmla="*/ 33 w 42"/>
                <a:gd name="T21" fmla="*/ 1 h 58"/>
                <a:gd name="T22" fmla="*/ 22 w 42"/>
                <a:gd name="T23" fmla="*/ 0 h 58"/>
                <a:gd name="T24" fmla="*/ 11 w 4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7">
                  <a:moveTo>
                    <a:pt x="11" y="0"/>
                  </a:moveTo>
                  <a:lnTo>
                    <a:pt x="1" y="12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8" y="55"/>
                  </a:lnTo>
                  <a:lnTo>
                    <a:pt x="19" y="56"/>
                  </a:lnTo>
                  <a:lnTo>
                    <a:pt x="30" y="57"/>
                  </a:lnTo>
                  <a:lnTo>
                    <a:pt x="39" y="45"/>
                  </a:lnTo>
                  <a:lnTo>
                    <a:pt x="40" y="29"/>
                  </a:lnTo>
                  <a:lnTo>
                    <a:pt x="41" y="14"/>
                  </a:lnTo>
                  <a:lnTo>
                    <a:pt x="33" y="1"/>
                  </a:lnTo>
                  <a:lnTo>
                    <a:pt x="2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2" name="Freeform 138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BE1A013-2DCD-4B11-ADA1-D1DDFA72FD21}"/>
                </a:ext>
              </a:extLst>
            </p:cNvPr>
            <p:cNvSpPr/>
            <p:nvPr/>
          </p:nvSpPr>
          <p:spPr bwMode="auto">
            <a:xfrm>
              <a:off x="1689" y="2540"/>
              <a:ext cx="42" cy="58"/>
            </a:xfrm>
            <a:custGeom>
              <a:avLst/>
              <a:gdLst>
                <a:gd name="T0" fmla="*/ 22 w 42"/>
                <a:gd name="T1" fmla="*/ 0 h 58"/>
                <a:gd name="T2" fmla="*/ 11 w 42"/>
                <a:gd name="T3" fmla="*/ 0 h 58"/>
                <a:gd name="T4" fmla="*/ 1 w 42"/>
                <a:gd name="T5" fmla="*/ 12 h 58"/>
                <a:gd name="T6" fmla="*/ 0 w 42"/>
                <a:gd name="T7" fmla="*/ 27 h 58"/>
                <a:gd name="T8" fmla="*/ 0 w 42"/>
                <a:gd name="T9" fmla="*/ 42 h 58"/>
                <a:gd name="T10" fmla="*/ 8 w 42"/>
                <a:gd name="T11" fmla="*/ 55 h 58"/>
                <a:gd name="T12" fmla="*/ 19 w 42"/>
                <a:gd name="T13" fmla="*/ 56 h 58"/>
                <a:gd name="T14" fmla="*/ 30 w 42"/>
                <a:gd name="T15" fmla="*/ 57 h 58"/>
                <a:gd name="T16" fmla="*/ 39 w 42"/>
                <a:gd name="T17" fmla="*/ 45 h 58"/>
                <a:gd name="T18" fmla="*/ 40 w 42"/>
                <a:gd name="T19" fmla="*/ 29 h 58"/>
                <a:gd name="T20" fmla="*/ 41 w 42"/>
                <a:gd name="T21" fmla="*/ 14 h 58"/>
                <a:gd name="T22" fmla="*/ 33 w 42"/>
                <a:gd name="T23" fmla="*/ 1 h 58"/>
                <a:gd name="T24" fmla="*/ 22 w 4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7">
                  <a:moveTo>
                    <a:pt x="22" y="0"/>
                  </a:moveTo>
                  <a:lnTo>
                    <a:pt x="11" y="0"/>
                  </a:lnTo>
                  <a:lnTo>
                    <a:pt x="1" y="12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8" y="55"/>
                  </a:lnTo>
                  <a:lnTo>
                    <a:pt x="19" y="56"/>
                  </a:lnTo>
                  <a:lnTo>
                    <a:pt x="30" y="57"/>
                  </a:lnTo>
                  <a:lnTo>
                    <a:pt x="39" y="45"/>
                  </a:lnTo>
                  <a:lnTo>
                    <a:pt x="40" y="29"/>
                  </a:lnTo>
                  <a:lnTo>
                    <a:pt x="41" y="14"/>
                  </a:lnTo>
                  <a:lnTo>
                    <a:pt x="33" y="1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63" name="Picture 138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3A8BE55-89B2-4C69-9DD3-AE7540BF9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2" y="2581"/>
              <a:ext cx="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Freeform 138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89201F1-705C-4320-95EB-31EB1FFA7827}"/>
                </a:ext>
              </a:extLst>
            </p:cNvPr>
            <p:cNvSpPr/>
            <p:nvPr/>
          </p:nvSpPr>
          <p:spPr bwMode="auto">
            <a:xfrm>
              <a:off x="1691" y="2581"/>
              <a:ext cx="34" cy="59"/>
            </a:xfrm>
            <a:custGeom>
              <a:avLst/>
              <a:gdLst>
                <a:gd name="T0" fmla="*/ 0 w 34"/>
                <a:gd name="T1" fmla="*/ 51 h 59"/>
                <a:gd name="T2" fmla="*/ 0 w 34"/>
                <a:gd name="T3" fmla="*/ 54 h 59"/>
                <a:gd name="T4" fmla="*/ 2 w 34"/>
                <a:gd name="T5" fmla="*/ 56 h 59"/>
                <a:gd name="T6" fmla="*/ 5 w 34"/>
                <a:gd name="T7" fmla="*/ 57 h 59"/>
                <a:gd name="T8" fmla="*/ 24 w 34"/>
                <a:gd name="T9" fmla="*/ 58 h 59"/>
                <a:gd name="T10" fmla="*/ 27 w 34"/>
                <a:gd name="T11" fmla="*/ 58 h 59"/>
                <a:gd name="T12" fmla="*/ 30 w 34"/>
                <a:gd name="T13" fmla="*/ 56 h 59"/>
                <a:gd name="T14" fmla="*/ 30 w 34"/>
                <a:gd name="T15" fmla="*/ 53 h 59"/>
                <a:gd name="T16" fmla="*/ 32 w 34"/>
                <a:gd name="T17" fmla="*/ 6 h 59"/>
                <a:gd name="T18" fmla="*/ 33 w 34"/>
                <a:gd name="T19" fmla="*/ 3 h 59"/>
                <a:gd name="T20" fmla="*/ 31 w 34"/>
                <a:gd name="T21" fmla="*/ 1 h 59"/>
                <a:gd name="T22" fmla="*/ 28 w 34"/>
                <a:gd name="T23" fmla="*/ 1 h 59"/>
                <a:gd name="T24" fmla="*/ 8 w 34"/>
                <a:gd name="T25" fmla="*/ 0 h 59"/>
                <a:gd name="T26" fmla="*/ 5 w 34"/>
                <a:gd name="T27" fmla="*/ 0 h 59"/>
                <a:gd name="T28" fmla="*/ 3 w 34"/>
                <a:gd name="T29" fmla="*/ 2 h 59"/>
                <a:gd name="T30" fmla="*/ 2 w 34"/>
                <a:gd name="T31" fmla="*/ 4 h 59"/>
                <a:gd name="T32" fmla="*/ 0 w 34"/>
                <a:gd name="T3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9">
                  <a:moveTo>
                    <a:pt x="0" y="51"/>
                  </a:moveTo>
                  <a:lnTo>
                    <a:pt x="0" y="54"/>
                  </a:lnTo>
                  <a:lnTo>
                    <a:pt x="2" y="56"/>
                  </a:lnTo>
                  <a:lnTo>
                    <a:pt x="5" y="57"/>
                  </a:lnTo>
                  <a:lnTo>
                    <a:pt x="24" y="58"/>
                  </a:lnTo>
                  <a:lnTo>
                    <a:pt x="27" y="58"/>
                  </a:lnTo>
                  <a:lnTo>
                    <a:pt x="30" y="56"/>
                  </a:lnTo>
                  <a:lnTo>
                    <a:pt x="30" y="53"/>
                  </a:lnTo>
                  <a:lnTo>
                    <a:pt x="32" y="6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5" name="Freeform 138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71DB334-0FF2-4DD3-BE95-56FE1C1A489C}"/>
                </a:ext>
              </a:extLst>
            </p:cNvPr>
            <p:cNvSpPr/>
            <p:nvPr/>
          </p:nvSpPr>
          <p:spPr bwMode="auto">
            <a:xfrm>
              <a:off x="3301" y="2298"/>
              <a:ext cx="103" cy="91"/>
            </a:xfrm>
            <a:custGeom>
              <a:avLst/>
              <a:gdLst>
                <a:gd name="T0" fmla="*/ 15 w 103"/>
                <a:gd name="T1" fmla="*/ 36 h 91"/>
                <a:gd name="T2" fmla="*/ 84 w 103"/>
                <a:gd name="T3" fmla="*/ 0 h 91"/>
                <a:gd name="T4" fmla="*/ 103 w 103"/>
                <a:gd name="T5" fmla="*/ 51 h 91"/>
                <a:gd name="T6" fmla="*/ 31 w 103"/>
                <a:gd name="T7" fmla="*/ 90 h 91"/>
                <a:gd name="T8" fmla="*/ 0 w 103"/>
                <a:gd name="T9" fmla="*/ 79 h 91"/>
                <a:gd name="T10" fmla="*/ 15 w 103"/>
                <a:gd name="T11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91">
                  <a:moveTo>
                    <a:pt x="15" y="36"/>
                  </a:moveTo>
                  <a:lnTo>
                    <a:pt x="84" y="0"/>
                  </a:lnTo>
                  <a:lnTo>
                    <a:pt x="103" y="51"/>
                  </a:lnTo>
                  <a:lnTo>
                    <a:pt x="31" y="90"/>
                  </a:lnTo>
                  <a:lnTo>
                    <a:pt x="0" y="79"/>
                  </a:lnTo>
                  <a:lnTo>
                    <a:pt x="15" y="3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6" name="Freeform 138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6A54BC-1E5D-4C0D-879F-1E400E625586}"/>
                </a:ext>
              </a:extLst>
            </p:cNvPr>
            <p:cNvSpPr/>
            <p:nvPr/>
          </p:nvSpPr>
          <p:spPr bwMode="auto">
            <a:xfrm>
              <a:off x="3409" y="2560"/>
              <a:ext cx="129" cy="169"/>
            </a:xfrm>
            <a:custGeom>
              <a:avLst/>
              <a:gdLst>
                <a:gd name="T0" fmla="*/ 128 w 129"/>
                <a:gd name="T1" fmla="*/ 0 h 169"/>
                <a:gd name="T2" fmla="*/ 0 w 129"/>
                <a:gd name="T3" fmla="*/ 128 h 169"/>
                <a:gd name="T4" fmla="*/ 0 w 129"/>
                <a:gd name="T5" fmla="*/ 169 h 169"/>
                <a:gd name="T6" fmla="*/ 128 w 129"/>
                <a:gd name="T7" fmla="*/ 40 h 169"/>
                <a:gd name="T8" fmla="*/ 128 w 129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9">
                  <a:moveTo>
                    <a:pt x="128" y="0"/>
                  </a:moveTo>
                  <a:lnTo>
                    <a:pt x="0" y="128"/>
                  </a:lnTo>
                  <a:lnTo>
                    <a:pt x="0" y="169"/>
                  </a:lnTo>
                  <a:lnTo>
                    <a:pt x="128" y="4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7" name="Freeform 138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6C02F11-8448-4C0D-8A78-1F8E0A0FE4C1}"/>
                </a:ext>
              </a:extLst>
            </p:cNvPr>
            <p:cNvSpPr/>
            <p:nvPr/>
          </p:nvSpPr>
          <p:spPr bwMode="auto">
            <a:xfrm>
              <a:off x="2861" y="2560"/>
              <a:ext cx="677" cy="169"/>
            </a:xfrm>
            <a:custGeom>
              <a:avLst/>
              <a:gdLst>
                <a:gd name="T0" fmla="*/ 128 w 677"/>
                <a:gd name="T1" fmla="*/ 0 h 169"/>
                <a:gd name="T2" fmla="*/ 0 w 677"/>
                <a:gd name="T3" fmla="*/ 128 h 169"/>
                <a:gd name="T4" fmla="*/ 0 w 677"/>
                <a:gd name="T5" fmla="*/ 169 h 169"/>
                <a:gd name="T6" fmla="*/ 548 w 677"/>
                <a:gd name="T7" fmla="*/ 169 h 169"/>
                <a:gd name="T8" fmla="*/ 677 w 677"/>
                <a:gd name="T9" fmla="*/ 40 h 169"/>
                <a:gd name="T10" fmla="*/ 677 w 677"/>
                <a:gd name="T11" fmla="*/ 0 h 169"/>
                <a:gd name="T12" fmla="*/ 128 w 677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169">
                  <a:moveTo>
                    <a:pt x="128" y="0"/>
                  </a:moveTo>
                  <a:lnTo>
                    <a:pt x="0" y="128"/>
                  </a:lnTo>
                  <a:lnTo>
                    <a:pt x="0" y="169"/>
                  </a:lnTo>
                  <a:lnTo>
                    <a:pt x="548" y="169"/>
                  </a:lnTo>
                  <a:lnTo>
                    <a:pt x="677" y="40"/>
                  </a:lnTo>
                  <a:lnTo>
                    <a:pt x="677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8" name="Freeform 138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9D02BC1-FB6C-48FD-90A5-FBC20B1491F7}"/>
                </a:ext>
              </a:extLst>
            </p:cNvPr>
            <p:cNvSpPr/>
            <p:nvPr/>
          </p:nvSpPr>
          <p:spPr bwMode="auto">
            <a:xfrm>
              <a:off x="2861" y="2560"/>
              <a:ext cx="677" cy="129"/>
            </a:xfrm>
            <a:custGeom>
              <a:avLst/>
              <a:gdLst>
                <a:gd name="T0" fmla="*/ 0 w 677"/>
                <a:gd name="T1" fmla="*/ 128 h 129"/>
                <a:gd name="T2" fmla="*/ 548 w 677"/>
                <a:gd name="T3" fmla="*/ 128 h 129"/>
                <a:gd name="T4" fmla="*/ 677 w 677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7" h="129">
                  <a:moveTo>
                    <a:pt x="0" y="128"/>
                  </a:moveTo>
                  <a:lnTo>
                    <a:pt x="548" y="128"/>
                  </a:lnTo>
                  <a:lnTo>
                    <a:pt x="67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69" name="Freeform 138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4CCAF5A-C64E-478F-9ED2-A8F14099D14B}"/>
                </a:ext>
              </a:extLst>
            </p:cNvPr>
            <p:cNvSpPr/>
            <p:nvPr/>
          </p:nvSpPr>
          <p:spPr bwMode="auto">
            <a:xfrm>
              <a:off x="3409" y="2688"/>
              <a:ext cx="20" cy="41"/>
            </a:xfrm>
            <a:custGeom>
              <a:avLst/>
              <a:gdLst>
                <a:gd name="T0" fmla="*/ 0 w 20"/>
                <a:gd name="T1" fmla="*/ 0 h 41"/>
                <a:gd name="T2" fmla="*/ 0 w 20"/>
                <a:gd name="T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lnTo>
                    <a:pt x="0" y="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pic>
          <p:nvPicPr>
            <p:cNvPr id="170" name="Picture 138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E50729E-614F-439B-8E31-6B7A967AF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2" y="2304"/>
              <a:ext cx="5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Freeform 139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C3123D4-A759-4535-BE46-83ED75EDD434}"/>
                </a:ext>
              </a:extLst>
            </p:cNvPr>
            <p:cNvSpPr/>
            <p:nvPr/>
          </p:nvSpPr>
          <p:spPr bwMode="auto">
            <a:xfrm>
              <a:off x="1932" y="2625"/>
              <a:ext cx="1036" cy="547"/>
            </a:xfrm>
            <a:custGeom>
              <a:avLst/>
              <a:gdLst>
                <a:gd name="T0" fmla="*/ 0 w 1036"/>
                <a:gd name="T1" fmla="*/ 310 h 547"/>
                <a:gd name="T2" fmla="*/ 43 w 1036"/>
                <a:gd name="T3" fmla="*/ 349 h 547"/>
                <a:gd name="T4" fmla="*/ 103 w 1036"/>
                <a:gd name="T5" fmla="*/ 407 h 547"/>
                <a:gd name="T6" fmla="*/ 174 w 1036"/>
                <a:gd name="T7" fmla="*/ 470 h 547"/>
                <a:gd name="T8" fmla="*/ 249 w 1036"/>
                <a:gd name="T9" fmla="*/ 521 h 547"/>
                <a:gd name="T10" fmla="*/ 323 w 1036"/>
                <a:gd name="T11" fmla="*/ 546 h 547"/>
                <a:gd name="T12" fmla="*/ 396 w 1036"/>
                <a:gd name="T13" fmla="*/ 542 h 547"/>
                <a:gd name="T14" fmla="*/ 473 w 1036"/>
                <a:gd name="T15" fmla="*/ 519 h 547"/>
                <a:gd name="T16" fmla="*/ 552 w 1036"/>
                <a:gd name="T17" fmla="*/ 481 h 547"/>
                <a:gd name="T18" fmla="*/ 629 w 1036"/>
                <a:gd name="T19" fmla="*/ 434 h 547"/>
                <a:gd name="T20" fmla="*/ 703 w 1036"/>
                <a:gd name="T21" fmla="*/ 380 h 547"/>
                <a:gd name="T22" fmla="*/ 764 w 1036"/>
                <a:gd name="T23" fmla="*/ 325 h 547"/>
                <a:gd name="T24" fmla="*/ 826 w 1036"/>
                <a:gd name="T25" fmla="*/ 258 h 547"/>
                <a:gd name="T26" fmla="*/ 888 w 1036"/>
                <a:gd name="T27" fmla="*/ 185 h 547"/>
                <a:gd name="T28" fmla="*/ 945 w 1036"/>
                <a:gd name="T29" fmla="*/ 113 h 547"/>
                <a:gd name="T30" fmla="*/ 995 w 1036"/>
                <a:gd name="T31" fmla="*/ 49 h 547"/>
                <a:gd name="T32" fmla="*/ 1036 w 1036"/>
                <a:gd name="T3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6" h="547">
                  <a:moveTo>
                    <a:pt x="0" y="310"/>
                  </a:moveTo>
                  <a:lnTo>
                    <a:pt x="43" y="349"/>
                  </a:lnTo>
                  <a:lnTo>
                    <a:pt x="103" y="407"/>
                  </a:lnTo>
                  <a:lnTo>
                    <a:pt x="174" y="470"/>
                  </a:lnTo>
                  <a:lnTo>
                    <a:pt x="249" y="521"/>
                  </a:lnTo>
                  <a:lnTo>
                    <a:pt x="323" y="546"/>
                  </a:lnTo>
                  <a:lnTo>
                    <a:pt x="396" y="542"/>
                  </a:lnTo>
                  <a:lnTo>
                    <a:pt x="473" y="519"/>
                  </a:lnTo>
                  <a:lnTo>
                    <a:pt x="552" y="481"/>
                  </a:lnTo>
                  <a:lnTo>
                    <a:pt x="629" y="434"/>
                  </a:lnTo>
                  <a:lnTo>
                    <a:pt x="703" y="380"/>
                  </a:lnTo>
                  <a:lnTo>
                    <a:pt x="764" y="325"/>
                  </a:lnTo>
                  <a:lnTo>
                    <a:pt x="826" y="258"/>
                  </a:lnTo>
                  <a:lnTo>
                    <a:pt x="888" y="185"/>
                  </a:lnTo>
                  <a:lnTo>
                    <a:pt x="945" y="113"/>
                  </a:lnTo>
                  <a:lnTo>
                    <a:pt x="995" y="49"/>
                  </a:lnTo>
                  <a:lnTo>
                    <a:pt x="10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2" name="Freeform 139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94DF1C3-0667-44A8-8489-6BDFB19F4AB9}"/>
                </a:ext>
              </a:extLst>
            </p:cNvPr>
            <p:cNvSpPr/>
            <p:nvPr/>
          </p:nvSpPr>
          <p:spPr bwMode="auto">
            <a:xfrm>
              <a:off x="154" y="1875"/>
              <a:ext cx="1555" cy="1337"/>
            </a:xfrm>
            <a:custGeom>
              <a:avLst/>
              <a:gdLst>
                <a:gd name="T0" fmla="*/ 103 w 1555"/>
                <a:gd name="T1" fmla="*/ 0 h 1337"/>
                <a:gd name="T2" fmla="*/ 93 w 1555"/>
                <a:gd name="T3" fmla="*/ 48 h 1337"/>
                <a:gd name="T4" fmla="*/ 76 w 1555"/>
                <a:gd name="T5" fmla="*/ 112 h 1337"/>
                <a:gd name="T6" fmla="*/ 55 w 1555"/>
                <a:gd name="T7" fmla="*/ 189 h 1337"/>
                <a:gd name="T8" fmla="*/ 34 w 1555"/>
                <a:gd name="T9" fmla="*/ 274 h 1337"/>
                <a:gd name="T10" fmla="*/ 15 w 1555"/>
                <a:gd name="T11" fmla="*/ 363 h 1337"/>
                <a:gd name="T12" fmla="*/ 3 w 1555"/>
                <a:gd name="T13" fmla="*/ 453 h 1337"/>
                <a:gd name="T14" fmla="*/ 0 w 1555"/>
                <a:gd name="T15" fmla="*/ 539 h 1337"/>
                <a:gd name="T16" fmla="*/ 8 w 1555"/>
                <a:gd name="T17" fmla="*/ 618 h 1337"/>
                <a:gd name="T18" fmla="*/ 25 w 1555"/>
                <a:gd name="T19" fmla="*/ 685 h 1337"/>
                <a:gd name="T20" fmla="*/ 46 w 1555"/>
                <a:gd name="T21" fmla="*/ 754 h 1337"/>
                <a:gd name="T22" fmla="*/ 72 w 1555"/>
                <a:gd name="T23" fmla="*/ 824 h 1337"/>
                <a:gd name="T24" fmla="*/ 104 w 1555"/>
                <a:gd name="T25" fmla="*/ 893 h 1337"/>
                <a:gd name="T26" fmla="*/ 142 w 1555"/>
                <a:gd name="T27" fmla="*/ 960 h 1337"/>
                <a:gd name="T28" fmla="*/ 187 w 1555"/>
                <a:gd name="T29" fmla="*/ 1023 h 1337"/>
                <a:gd name="T30" fmla="*/ 239 w 1555"/>
                <a:gd name="T31" fmla="*/ 1082 h 1337"/>
                <a:gd name="T32" fmla="*/ 298 w 1555"/>
                <a:gd name="T33" fmla="*/ 1133 h 1337"/>
                <a:gd name="T34" fmla="*/ 365 w 1555"/>
                <a:gd name="T35" fmla="*/ 1178 h 1337"/>
                <a:gd name="T36" fmla="*/ 424 w 1555"/>
                <a:gd name="T37" fmla="*/ 1206 h 1337"/>
                <a:gd name="T38" fmla="*/ 494 w 1555"/>
                <a:gd name="T39" fmla="*/ 1232 h 1337"/>
                <a:gd name="T40" fmla="*/ 572 w 1555"/>
                <a:gd name="T41" fmla="*/ 1255 h 1337"/>
                <a:gd name="T42" fmla="*/ 656 w 1555"/>
                <a:gd name="T43" fmla="*/ 1275 h 1337"/>
                <a:gd name="T44" fmla="*/ 745 w 1555"/>
                <a:gd name="T45" fmla="*/ 1293 h 1337"/>
                <a:gd name="T46" fmla="*/ 834 w 1555"/>
                <a:gd name="T47" fmla="*/ 1307 h 1337"/>
                <a:gd name="T48" fmla="*/ 924 w 1555"/>
                <a:gd name="T49" fmla="*/ 1319 h 1337"/>
                <a:gd name="T50" fmla="*/ 1011 w 1555"/>
                <a:gd name="T51" fmla="*/ 1328 h 1337"/>
                <a:gd name="T52" fmla="*/ 1094 w 1555"/>
                <a:gd name="T53" fmla="*/ 1333 h 1337"/>
                <a:gd name="T54" fmla="*/ 1170 w 1555"/>
                <a:gd name="T55" fmla="*/ 1336 h 1337"/>
                <a:gd name="T56" fmla="*/ 1236 w 1555"/>
                <a:gd name="T57" fmla="*/ 1335 h 1337"/>
                <a:gd name="T58" fmla="*/ 1292 w 1555"/>
                <a:gd name="T59" fmla="*/ 1331 h 1337"/>
                <a:gd name="T60" fmla="*/ 1377 w 1555"/>
                <a:gd name="T61" fmla="*/ 1307 h 1337"/>
                <a:gd name="T62" fmla="*/ 1436 w 1555"/>
                <a:gd name="T63" fmla="*/ 1260 h 1337"/>
                <a:gd name="T64" fmla="*/ 1477 w 1555"/>
                <a:gd name="T65" fmla="*/ 1202 h 1337"/>
                <a:gd name="T66" fmla="*/ 1506 w 1555"/>
                <a:gd name="T67" fmla="*/ 1141 h 1337"/>
                <a:gd name="T68" fmla="*/ 1529 w 1555"/>
                <a:gd name="T69" fmla="*/ 1086 h 1337"/>
                <a:gd name="T70" fmla="*/ 1554 w 1555"/>
                <a:gd name="T71" fmla="*/ 104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5" h="1337">
                  <a:moveTo>
                    <a:pt x="103" y="0"/>
                  </a:moveTo>
                  <a:lnTo>
                    <a:pt x="93" y="48"/>
                  </a:lnTo>
                  <a:lnTo>
                    <a:pt x="76" y="112"/>
                  </a:lnTo>
                  <a:lnTo>
                    <a:pt x="55" y="189"/>
                  </a:lnTo>
                  <a:lnTo>
                    <a:pt x="34" y="274"/>
                  </a:lnTo>
                  <a:lnTo>
                    <a:pt x="15" y="363"/>
                  </a:lnTo>
                  <a:lnTo>
                    <a:pt x="3" y="453"/>
                  </a:lnTo>
                  <a:lnTo>
                    <a:pt x="0" y="539"/>
                  </a:lnTo>
                  <a:lnTo>
                    <a:pt x="8" y="618"/>
                  </a:lnTo>
                  <a:lnTo>
                    <a:pt x="25" y="685"/>
                  </a:lnTo>
                  <a:lnTo>
                    <a:pt x="46" y="754"/>
                  </a:lnTo>
                  <a:lnTo>
                    <a:pt x="72" y="824"/>
                  </a:lnTo>
                  <a:lnTo>
                    <a:pt x="104" y="893"/>
                  </a:lnTo>
                  <a:lnTo>
                    <a:pt x="142" y="960"/>
                  </a:lnTo>
                  <a:lnTo>
                    <a:pt x="187" y="1023"/>
                  </a:lnTo>
                  <a:lnTo>
                    <a:pt x="239" y="1082"/>
                  </a:lnTo>
                  <a:lnTo>
                    <a:pt x="298" y="1133"/>
                  </a:lnTo>
                  <a:lnTo>
                    <a:pt x="365" y="1178"/>
                  </a:lnTo>
                  <a:lnTo>
                    <a:pt x="424" y="1206"/>
                  </a:lnTo>
                  <a:lnTo>
                    <a:pt x="494" y="1232"/>
                  </a:lnTo>
                  <a:lnTo>
                    <a:pt x="572" y="1255"/>
                  </a:lnTo>
                  <a:lnTo>
                    <a:pt x="656" y="1275"/>
                  </a:lnTo>
                  <a:lnTo>
                    <a:pt x="745" y="1293"/>
                  </a:lnTo>
                  <a:lnTo>
                    <a:pt x="834" y="1307"/>
                  </a:lnTo>
                  <a:lnTo>
                    <a:pt x="924" y="1319"/>
                  </a:lnTo>
                  <a:lnTo>
                    <a:pt x="1011" y="1328"/>
                  </a:lnTo>
                  <a:lnTo>
                    <a:pt x="1094" y="1333"/>
                  </a:lnTo>
                  <a:lnTo>
                    <a:pt x="1170" y="1336"/>
                  </a:lnTo>
                  <a:lnTo>
                    <a:pt x="1236" y="1335"/>
                  </a:lnTo>
                  <a:lnTo>
                    <a:pt x="1292" y="1331"/>
                  </a:lnTo>
                  <a:lnTo>
                    <a:pt x="1377" y="1307"/>
                  </a:lnTo>
                  <a:lnTo>
                    <a:pt x="1436" y="1260"/>
                  </a:lnTo>
                  <a:lnTo>
                    <a:pt x="1477" y="1202"/>
                  </a:lnTo>
                  <a:lnTo>
                    <a:pt x="1506" y="1141"/>
                  </a:lnTo>
                  <a:lnTo>
                    <a:pt x="1529" y="1086"/>
                  </a:lnTo>
                  <a:lnTo>
                    <a:pt x="1554" y="104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3" name="Freeform 139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5D9B86C-1AF7-4A84-BE9D-CE7B742E31A0}"/>
                </a:ext>
              </a:extLst>
            </p:cNvPr>
            <p:cNvSpPr/>
            <p:nvPr/>
          </p:nvSpPr>
          <p:spPr bwMode="auto">
            <a:xfrm>
              <a:off x="697" y="1256"/>
              <a:ext cx="821" cy="625"/>
            </a:xfrm>
            <a:custGeom>
              <a:avLst/>
              <a:gdLst>
                <a:gd name="T0" fmla="*/ 821 w 821"/>
                <a:gd name="T1" fmla="*/ 0 h 625"/>
                <a:gd name="T2" fmla="*/ 812 w 821"/>
                <a:gd name="T3" fmla="*/ 54 h 625"/>
                <a:gd name="T4" fmla="*/ 802 w 821"/>
                <a:gd name="T5" fmla="*/ 131 h 625"/>
                <a:gd name="T6" fmla="*/ 790 w 821"/>
                <a:gd name="T7" fmla="*/ 222 h 625"/>
                <a:gd name="T8" fmla="*/ 773 w 821"/>
                <a:gd name="T9" fmla="*/ 315 h 625"/>
                <a:gd name="T10" fmla="*/ 748 w 821"/>
                <a:gd name="T11" fmla="*/ 399 h 625"/>
                <a:gd name="T12" fmla="*/ 714 w 821"/>
                <a:gd name="T13" fmla="*/ 464 h 625"/>
                <a:gd name="T14" fmla="*/ 657 w 821"/>
                <a:gd name="T15" fmla="*/ 517 h 625"/>
                <a:gd name="T16" fmla="*/ 584 w 821"/>
                <a:gd name="T17" fmla="*/ 556 h 625"/>
                <a:gd name="T18" fmla="*/ 504 w 821"/>
                <a:gd name="T19" fmla="*/ 583 h 625"/>
                <a:gd name="T20" fmla="*/ 422 w 821"/>
                <a:gd name="T21" fmla="*/ 603 h 625"/>
                <a:gd name="T22" fmla="*/ 345 w 821"/>
                <a:gd name="T23" fmla="*/ 617 h 625"/>
                <a:gd name="T24" fmla="*/ 251 w 821"/>
                <a:gd name="T25" fmla="*/ 624 h 625"/>
                <a:gd name="T26" fmla="*/ 154 w 821"/>
                <a:gd name="T27" fmla="*/ 616 h 625"/>
                <a:gd name="T28" fmla="*/ 67 w 821"/>
                <a:gd name="T29" fmla="*/ 602 h 625"/>
                <a:gd name="T30" fmla="*/ 0 w 821"/>
                <a:gd name="T31" fmla="*/ 59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1" h="625">
                  <a:moveTo>
                    <a:pt x="821" y="0"/>
                  </a:moveTo>
                  <a:lnTo>
                    <a:pt x="812" y="54"/>
                  </a:lnTo>
                  <a:lnTo>
                    <a:pt x="802" y="131"/>
                  </a:lnTo>
                  <a:lnTo>
                    <a:pt x="790" y="222"/>
                  </a:lnTo>
                  <a:lnTo>
                    <a:pt x="773" y="315"/>
                  </a:lnTo>
                  <a:lnTo>
                    <a:pt x="748" y="399"/>
                  </a:lnTo>
                  <a:lnTo>
                    <a:pt x="714" y="464"/>
                  </a:lnTo>
                  <a:lnTo>
                    <a:pt x="657" y="517"/>
                  </a:lnTo>
                  <a:lnTo>
                    <a:pt x="584" y="556"/>
                  </a:lnTo>
                  <a:lnTo>
                    <a:pt x="504" y="583"/>
                  </a:lnTo>
                  <a:lnTo>
                    <a:pt x="422" y="603"/>
                  </a:lnTo>
                  <a:lnTo>
                    <a:pt x="345" y="617"/>
                  </a:lnTo>
                  <a:lnTo>
                    <a:pt x="251" y="624"/>
                  </a:lnTo>
                  <a:lnTo>
                    <a:pt x="154" y="616"/>
                  </a:lnTo>
                  <a:lnTo>
                    <a:pt x="67" y="602"/>
                  </a:lnTo>
                  <a:lnTo>
                    <a:pt x="0" y="5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4" name="Freeform 139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D76E43E-5DBB-4CC8-B2B5-EECE6BCA3BF6}"/>
                </a:ext>
              </a:extLst>
            </p:cNvPr>
            <p:cNvSpPr/>
            <p:nvPr/>
          </p:nvSpPr>
          <p:spPr bwMode="auto">
            <a:xfrm>
              <a:off x="709" y="1638"/>
              <a:ext cx="2402" cy="309"/>
            </a:xfrm>
            <a:custGeom>
              <a:avLst/>
              <a:gdLst>
                <a:gd name="T0" fmla="*/ 2401 w 2402"/>
                <a:gd name="T1" fmla="*/ 0 h 309"/>
                <a:gd name="T2" fmla="*/ 2358 w 2402"/>
                <a:gd name="T3" fmla="*/ 16 h 309"/>
                <a:gd name="T4" fmla="*/ 2304 w 2402"/>
                <a:gd name="T5" fmla="*/ 38 h 309"/>
                <a:gd name="T6" fmla="*/ 2239 w 2402"/>
                <a:gd name="T7" fmla="*/ 64 h 309"/>
                <a:gd name="T8" fmla="*/ 2167 w 2402"/>
                <a:gd name="T9" fmla="*/ 93 h 309"/>
                <a:gd name="T10" fmla="*/ 2087 w 2402"/>
                <a:gd name="T11" fmla="*/ 123 h 309"/>
                <a:gd name="T12" fmla="*/ 2001 w 2402"/>
                <a:gd name="T13" fmla="*/ 153 h 309"/>
                <a:gd name="T14" fmla="*/ 1911 w 2402"/>
                <a:gd name="T15" fmla="*/ 181 h 309"/>
                <a:gd name="T16" fmla="*/ 1818 w 2402"/>
                <a:gd name="T17" fmla="*/ 206 h 309"/>
                <a:gd name="T18" fmla="*/ 1723 w 2402"/>
                <a:gd name="T19" fmla="*/ 226 h 309"/>
                <a:gd name="T20" fmla="*/ 1654 w 2402"/>
                <a:gd name="T21" fmla="*/ 237 h 309"/>
                <a:gd name="T22" fmla="*/ 1579 w 2402"/>
                <a:gd name="T23" fmla="*/ 248 h 309"/>
                <a:gd name="T24" fmla="*/ 1499 w 2402"/>
                <a:gd name="T25" fmla="*/ 257 h 309"/>
                <a:gd name="T26" fmla="*/ 1416 w 2402"/>
                <a:gd name="T27" fmla="*/ 266 h 309"/>
                <a:gd name="T28" fmla="*/ 1331 w 2402"/>
                <a:gd name="T29" fmla="*/ 274 h 309"/>
                <a:gd name="T30" fmla="*/ 1243 w 2402"/>
                <a:gd name="T31" fmla="*/ 282 h 309"/>
                <a:gd name="T32" fmla="*/ 1156 w 2402"/>
                <a:gd name="T33" fmla="*/ 288 h 309"/>
                <a:gd name="T34" fmla="*/ 1069 w 2402"/>
                <a:gd name="T35" fmla="*/ 294 h 309"/>
                <a:gd name="T36" fmla="*/ 983 w 2402"/>
                <a:gd name="T37" fmla="*/ 299 h 309"/>
                <a:gd name="T38" fmla="*/ 900 w 2402"/>
                <a:gd name="T39" fmla="*/ 302 h 309"/>
                <a:gd name="T40" fmla="*/ 821 w 2402"/>
                <a:gd name="T41" fmla="*/ 305 h 309"/>
                <a:gd name="T42" fmla="*/ 746 w 2402"/>
                <a:gd name="T43" fmla="*/ 307 h 309"/>
                <a:gd name="T44" fmla="*/ 676 w 2402"/>
                <a:gd name="T45" fmla="*/ 308 h 309"/>
                <a:gd name="T46" fmla="*/ 582 w 2402"/>
                <a:gd name="T47" fmla="*/ 306 h 309"/>
                <a:gd name="T48" fmla="*/ 492 w 2402"/>
                <a:gd name="T49" fmla="*/ 301 h 309"/>
                <a:gd name="T50" fmla="*/ 405 w 2402"/>
                <a:gd name="T51" fmla="*/ 293 h 309"/>
                <a:gd name="T52" fmla="*/ 323 w 2402"/>
                <a:gd name="T53" fmla="*/ 284 h 309"/>
                <a:gd name="T54" fmla="*/ 245 w 2402"/>
                <a:gd name="T55" fmla="*/ 273 h 309"/>
                <a:gd name="T56" fmla="*/ 174 w 2402"/>
                <a:gd name="T57" fmla="*/ 262 h 309"/>
                <a:gd name="T58" fmla="*/ 109 w 2402"/>
                <a:gd name="T59" fmla="*/ 252 h 309"/>
                <a:gd name="T60" fmla="*/ 50 w 2402"/>
                <a:gd name="T61" fmla="*/ 243 h 309"/>
                <a:gd name="T62" fmla="*/ 0 w 2402"/>
                <a:gd name="T63" fmla="*/ 23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2" h="309">
                  <a:moveTo>
                    <a:pt x="2401" y="0"/>
                  </a:moveTo>
                  <a:lnTo>
                    <a:pt x="2358" y="16"/>
                  </a:lnTo>
                  <a:lnTo>
                    <a:pt x="2304" y="38"/>
                  </a:lnTo>
                  <a:lnTo>
                    <a:pt x="2239" y="64"/>
                  </a:lnTo>
                  <a:lnTo>
                    <a:pt x="2167" y="93"/>
                  </a:lnTo>
                  <a:lnTo>
                    <a:pt x="2087" y="123"/>
                  </a:lnTo>
                  <a:lnTo>
                    <a:pt x="2001" y="153"/>
                  </a:lnTo>
                  <a:lnTo>
                    <a:pt x="1911" y="181"/>
                  </a:lnTo>
                  <a:lnTo>
                    <a:pt x="1818" y="206"/>
                  </a:lnTo>
                  <a:lnTo>
                    <a:pt x="1723" y="226"/>
                  </a:lnTo>
                  <a:lnTo>
                    <a:pt x="1654" y="237"/>
                  </a:lnTo>
                  <a:lnTo>
                    <a:pt x="1579" y="248"/>
                  </a:lnTo>
                  <a:lnTo>
                    <a:pt x="1499" y="257"/>
                  </a:lnTo>
                  <a:lnTo>
                    <a:pt x="1416" y="266"/>
                  </a:lnTo>
                  <a:lnTo>
                    <a:pt x="1331" y="274"/>
                  </a:lnTo>
                  <a:lnTo>
                    <a:pt x="1243" y="282"/>
                  </a:lnTo>
                  <a:lnTo>
                    <a:pt x="1156" y="288"/>
                  </a:lnTo>
                  <a:lnTo>
                    <a:pt x="1069" y="294"/>
                  </a:lnTo>
                  <a:lnTo>
                    <a:pt x="983" y="299"/>
                  </a:lnTo>
                  <a:lnTo>
                    <a:pt x="900" y="302"/>
                  </a:lnTo>
                  <a:lnTo>
                    <a:pt x="821" y="305"/>
                  </a:lnTo>
                  <a:lnTo>
                    <a:pt x="746" y="307"/>
                  </a:lnTo>
                  <a:lnTo>
                    <a:pt x="676" y="308"/>
                  </a:lnTo>
                  <a:lnTo>
                    <a:pt x="582" y="306"/>
                  </a:lnTo>
                  <a:lnTo>
                    <a:pt x="492" y="301"/>
                  </a:lnTo>
                  <a:lnTo>
                    <a:pt x="405" y="293"/>
                  </a:lnTo>
                  <a:lnTo>
                    <a:pt x="323" y="284"/>
                  </a:lnTo>
                  <a:lnTo>
                    <a:pt x="245" y="273"/>
                  </a:lnTo>
                  <a:lnTo>
                    <a:pt x="174" y="262"/>
                  </a:lnTo>
                  <a:lnTo>
                    <a:pt x="109" y="252"/>
                  </a:lnTo>
                  <a:lnTo>
                    <a:pt x="50" y="243"/>
                  </a:lnTo>
                  <a:lnTo>
                    <a:pt x="0" y="2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5" name="Freeform 139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D06E46D-0FE6-4073-8A0F-D494901B3EBE}"/>
                </a:ext>
              </a:extLst>
            </p:cNvPr>
            <p:cNvSpPr/>
            <p:nvPr/>
          </p:nvSpPr>
          <p:spPr bwMode="auto">
            <a:xfrm>
              <a:off x="3406" y="1603"/>
              <a:ext cx="349" cy="1048"/>
            </a:xfrm>
            <a:custGeom>
              <a:avLst/>
              <a:gdLst>
                <a:gd name="T0" fmla="*/ 0 w 349"/>
                <a:gd name="T1" fmla="*/ 1048 h 1048"/>
                <a:gd name="T2" fmla="*/ 35 w 349"/>
                <a:gd name="T3" fmla="*/ 1013 h 1048"/>
                <a:gd name="T4" fmla="*/ 87 w 349"/>
                <a:gd name="T5" fmla="*/ 967 h 1048"/>
                <a:gd name="T6" fmla="*/ 147 w 349"/>
                <a:gd name="T7" fmla="*/ 911 h 1048"/>
                <a:gd name="T8" fmla="*/ 208 w 349"/>
                <a:gd name="T9" fmla="*/ 850 h 1048"/>
                <a:gd name="T10" fmla="*/ 261 w 349"/>
                <a:gd name="T11" fmla="*/ 787 h 1048"/>
                <a:gd name="T12" fmla="*/ 299 w 349"/>
                <a:gd name="T13" fmla="*/ 724 h 1048"/>
                <a:gd name="T14" fmla="*/ 326 w 349"/>
                <a:gd name="T15" fmla="*/ 647 h 1048"/>
                <a:gd name="T16" fmla="*/ 342 w 349"/>
                <a:gd name="T17" fmla="*/ 564 h 1048"/>
                <a:gd name="T18" fmla="*/ 348 w 349"/>
                <a:gd name="T19" fmla="*/ 479 h 1048"/>
                <a:gd name="T20" fmla="*/ 345 w 349"/>
                <a:gd name="T21" fmla="*/ 396 h 1048"/>
                <a:gd name="T22" fmla="*/ 334 w 349"/>
                <a:gd name="T23" fmla="*/ 320 h 1048"/>
                <a:gd name="T24" fmla="*/ 310 w 349"/>
                <a:gd name="T25" fmla="*/ 247 h 1048"/>
                <a:gd name="T26" fmla="*/ 271 w 349"/>
                <a:gd name="T27" fmla="*/ 174 h 1048"/>
                <a:gd name="T28" fmla="*/ 228 w 349"/>
                <a:gd name="T29" fmla="*/ 106 h 1048"/>
                <a:gd name="T30" fmla="*/ 186 w 349"/>
                <a:gd name="T31" fmla="*/ 47 h 1048"/>
                <a:gd name="T32" fmla="*/ 156 w 349"/>
                <a:gd name="T33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9" h="1048">
                  <a:moveTo>
                    <a:pt x="0" y="1048"/>
                  </a:moveTo>
                  <a:lnTo>
                    <a:pt x="35" y="1013"/>
                  </a:lnTo>
                  <a:lnTo>
                    <a:pt x="87" y="967"/>
                  </a:lnTo>
                  <a:lnTo>
                    <a:pt x="147" y="911"/>
                  </a:lnTo>
                  <a:lnTo>
                    <a:pt x="208" y="850"/>
                  </a:lnTo>
                  <a:lnTo>
                    <a:pt x="261" y="787"/>
                  </a:lnTo>
                  <a:lnTo>
                    <a:pt x="299" y="724"/>
                  </a:lnTo>
                  <a:lnTo>
                    <a:pt x="326" y="647"/>
                  </a:lnTo>
                  <a:lnTo>
                    <a:pt x="342" y="564"/>
                  </a:lnTo>
                  <a:lnTo>
                    <a:pt x="348" y="479"/>
                  </a:lnTo>
                  <a:lnTo>
                    <a:pt x="345" y="396"/>
                  </a:lnTo>
                  <a:lnTo>
                    <a:pt x="334" y="320"/>
                  </a:lnTo>
                  <a:lnTo>
                    <a:pt x="310" y="247"/>
                  </a:lnTo>
                  <a:lnTo>
                    <a:pt x="271" y="174"/>
                  </a:lnTo>
                  <a:lnTo>
                    <a:pt x="228" y="106"/>
                  </a:lnTo>
                  <a:lnTo>
                    <a:pt x="186" y="47"/>
                  </a:lnTo>
                  <a:lnTo>
                    <a:pt x="15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6" name="Freeform 139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54C3891-6A83-4BA0-82C2-DA2D8F1ED016}"/>
                </a:ext>
              </a:extLst>
            </p:cNvPr>
            <p:cNvSpPr/>
            <p:nvPr/>
          </p:nvSpPr>
          <p:spPr bwMode="auto">
            <a:xfrm>
              <a:off x="3373" y="637"/>
              <a:ext cx="399" cy="990"/>
            </a:xfrm>
            <a:custGeom>
              <a:avLst/>
              <a:gdLst>
                <a:gd name="T0" fmla="*/ 0 w 399"/>
                <a:gd name="T1" fmla="*/ 0 h 990"/>
                <a:gd name="T2" fmla="*/ 43 w 399"/>
                <a:gd name="T3" fmla="*/ 31 h 990"/>
                <a:gd name="T4" fmla="*/ 106 w 399"/>
                <a:gd name="T5" fmla="*/ 76 h 990"/>
                <a:gd name="T6" fmla="*/ 178 w 399"/>
                <a:gd name="T7" fmla="*/ 128 h 990"/>
                <a:gd name="T8" fmla="*/ 245 w 399"/>
                <a:gd name="T9" fmla="*/ 184 h 990"/>
                <a:gd name="T10" fmla="*/ 296 w 399"/>
                <a:gd name="T11" fmla="*/ 238 h 990"/>
                <a:gd name="T12" fmla="*/ 336 w 399"/>
                <a:gd name="T13" fmla="*/ 303 h 990"/>
                <a:gd name="T14" fmla="*/ 363 w 399"/>
                <a:gd name="T15" fmla="*/ 372 h 990"/>
                <a:gd name="T16" fmla="*/ 380 w 399"/>
                <a:gd name="T17" fmla="*/ 442 h 990"/>
                <a:gd name="T18" fmla="*/ 391 w 399"/>
                <a:gd name="T19" fmla="*/ 512 h 990"/>
                <a:gd name="T20" fmla="*/ 398 w 399"/>
                <a:gd name="T21" fmla="*/ 585 h 990"/>
                <a:gd name="T22" fmla="*/ 397 w 399"/>
                <a:gd name="T23" fmla="*/ 660 h 990"/>
                <a:gd name="T24" fmla="*/ 388 w 399"/>
                <a:gd name="T25" fmla="*/ 733 h 990"/>
                <a:gd name="T26" fmla="*/ 367 w 399"/>
                <a:gd name="T27" fmla="*/ 798 h 990"/>
                <a:gd name="T28" fmla="*/ 327 w 399"/>
                <a:gd name="T29" fmla="*/ 855 h 990"/>
                <a:gd name="T30" fmla="*/ 272 w 399"/>
                <a:gd name="T31" fmla="*/ 908 h 990"/>
                <a:gd name="T32" fmla="*/ 217 w 399"/>
                <a:gd name="T33" fmla="*/ 954 h 990"/>
                <a:gd name="T34" fmla="*/ 175 w 399"/>
                <a:gd name="T35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9" h="990">
                  <a:moveTo>
                    <a:pt x="0" y="0"/>
                  </a:moveTo>
                  <a:lnTo>
                    <a:pt x="43" y="31"/>
                  </a:lnTo>
                  <a:lnTo>
                    <a:pt x="106" y="76"/>
                  </a:lnTo>
                  <a:lnTo>
                    <a:pt x="178" y="128"/>
                  </a:lnTo>
                  <a:lnTo>
                    <a:pt x="245" y="184"/>
                  </a:lnTo>
                  <a:lnTo>
                    <a:pt x="296" y="238"/>
                  </a:lnTo>
                  <a:lnTo>
                    <a:pt x="336" y="303"/>
                  </a:lnTo>
                  <a:lnTo>
                    <a:pt x="363" y="372"/>
                  </a:lnTo>
                  <a:lnTo>
                    <a:pt x="380" y="442"/>
                  </a:lnTo>
                  <a:lnTo>
                    <a:pt x="391" y="512"/>
                  </a:lnTo>
                  <a:lnTo>
                    <a:pt x="398" y="585"/>
                  </a:lnTo>
                  <a:lnTo>
                    <a:pt x="397" y="660"/>
                  </a:lnTo>
                  <a:lnTo>
                    <a:pt x="388" y="733"/>
                  </a:lnTo>
                  <a:lnTo>
                    <a:pt x="367" y="798"/>
                  </a:lnTo>
                  <a:lnTo>
                    <a:pt x="327" y="855"/>
                  </a:lnTo>
                  <a:lnTo>
                    <a:pt x="272" y="908"/>
                  </a:lnTo>
                  <a:lnTo>
                    <a:pt x="217" y="954"/>
                  </a:lnTo>
                  <a:lnTo>
                    <a:pt x="175" y="9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6000"/>
            </a:p>
          </p:txBody>
        </p:sp>
        <p:sp>
          <p:nvSpPr>
            <p:cNvPr id="177" name="Text Box 139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B84B289-BB00-4C6C-96BB-8A920DC3B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" y="130"/>
              <a:ext cx="3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080"/>
                </a:lnSpc>
                <a:spcAft>
                  <a:spcPct val="0"/>
                </a:spcAft>
              </a:pPr>
              <a:r>
                <a:rPr lang="en-US" sz="2800" i="1">
                  <a:effectLst/>
                  <a:latin typeface="Times New Roman" pitchFamily="18" charset="0"/>
                  <a:ea typeface="等线" panose="02010600030101010101" pitchFamily="2" charset="-122"/>
                </a:rPr>
                <a:t>R</a:t>
              </a:r>
              <a:r>
                <a:rPr lang="en-US">
                  <a:effectLst/>
                  <a:latin typeface="Times New Roman" pitchFamily="18" charset="0"/>
                  <a:ea typeface="等线" panose="02010600030101010101" pitchFamily="2" charset="-122"/>
                </a:rPr>
                <a:t>0</a:t>
              </a:r>
              <a:endParaRPr lang="zh-CN" sz="4400">
                <a:effectLst/>
                <a:latin typeface="Times New Roman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78" name="Text Box 139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7C21612-3C9B-49DA-9E25-47E42117F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" y="823"/>
              <a:ext cx="42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080"/>
                </a:lnSpc>
                <a:spcAft>
                  <a:spcPct val="0"/>
                </a:spcAft>
              </a:pPr>
              <a:r>
                <a:rPr lang="en-US" sz="2800">
                  <a:effectLst/>
                  <a:latin typeface="Times New Roman" pitchFamily="18" charset="0"/>
                  <a:ea typeface="等线" panose="02010600030101010101" pitchFamily="2" charset="-122"/>
                </a:rPr>
                <a:t>S</a:t>
              </a:r>
              <a:r>
                <a:rPr lang="en-US">
                  <a:effectLst/>
                  <a:latin typeface="Times New Roman" pitchFamily="18" charset="0"/>
                  <a:ea typeface="等线" panose="02010600030101010101" pitchFamily="2" charset="-122"/>
                </a:rPr>
                <a:t>2</a:t>
              </a:r>
              <a:endParaRPr lang="zh-CN" sz="4400">
                <a:effectLst/>
                <a:latin typeface="Times New Roman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79" name="Text Box 139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F8BB075-B677-45FF-AAEB-DAFB7B2E6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1213"/>
              <a:ext cx="29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080"/>
                </a:lnSpc>
                <a:spcAft>
                  <a:spcPct val="0"/>
                </a:spcAft>
              </a:pPr>
              <a:r>
                <a:rPr lang="en-US" sz="2800">
                  <a:effectLst/>
                  <a:latin typeface="Times New Roman" pitchFamily="18" charset="0"/>
                  <a:ea typeface="等线" panose="02010600030101010101" pitchFamily="2" charset="-122"/>
                </a:rPr>
                <a:t>S</a:t>
              </a:r>
              <a:r>
                <a:rPr lang="en-US">
                  <a:effectLst/>
                  <a:latin typeface="Times New Roman" pitchFamily="18" charset="0"/>
                  <a:ea typeface="等线" panose="02010600030101010101" pitchFamily="2" charset="-122"/>
                </a:rPr>
                <a:t>1</a:t>
              </a:r>
              <a:endParaRPr lang="zh-CN" sz="4400">
                <a:effectLst/>
                <a:latin typeface="Times New Roman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80" name="Text Box 139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0B0844AF-5FA3-4FA9-83ED-7E733BA2E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291"/>
              <a:ext cx="32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1080"/>
                </a:lnSpc>
                <a:spcAft>
                  <a:spcPct val="0"/>
                </a:spcAft>
              </a:pPr>
              <a:r>
                <a:rPr lang="en-US" sz="2800" i="1">
                  <a:effectLst/>
                  <a:latin typeface="Times New Roman" pitchFamily="18" charset="0"/>
                  <a:ea typeface="等线" panose="02010600030101010101" pitchFamily="2" charset="-122"/>
                </a:rPr>
                <a:t>R</a:t>
              </a:r>
              <a:r>
                <a:rPr lang="en-US">
                  <a:effectLst/>
                  <a:latin typeface="Times New Roman" pitchFamily="18" charset="0"/>
                  <a:ea typeface="等线" panose="02010600030101010101" pitchFamily="2" charset="-122"/>
                </a:rPr>
                <a:t>x</a:t>
              </a:r>
              <a:endParaRPr lang="zh-CN" sz="4400">
                <a:effectLst/>
                <a:latin typeface="Times New Roman" pitchFamily="18" charset="0"/>
                <a:ea typeface="等线" panose="02010600030101010101" pitchFamily="2" charset="-122"/>
              </a:endParaRPr>
            </a:p>
          </p:txBody>
        </p:sp>
        <p:sp>
          <p:nvSpPr>
            <p:cNvPr id="181" name="Text Box 140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D04FBA-41E3-4FE3-AF98-0AB575F3F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2089"/>
              <a:ext cx="234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eaLnBrk="0" hangingPunct="0">
                <a:lnSpc>
                  <a:spcPts val="995"/>
                </a:lnSpc>
                <a:spcAft>
                  <a:spcPct val="0"/>
                </a:spcAft>
              </a:pPr>
              <a:r>
                <a:rPr lang="en-US" sz="2800">
                  <a:effectLst/>
                  <a:latin typeface="Times New Roman" pitchFamily="18" charset="0"/>
                  <a:ea typeface="等线" panose="02010600030101010101" pitchFamily="2" charset="-122"/>
                </a:rPr>
                <a:t>S</a:t>
              </a:r>
              <a:endParaRPr lang="zh-CN" sz="4400">
                <a:effectLst/>
                <a:latin typeface="Times New Roman" pitchFamily="18" charset="0"/>
                <a:ea typeface="等线" panose="02010600030101010101" pitchFamily="2" charset="-122"/>
              </a:endParaRPr>
            </a:p>
          </p:txBody>
        </p:sp>
      </p:grpSp>
      <p:graphicFrame>
        <p:nvGraphicFramePr>
          <p:cNvPr id="193" name="对象 19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61E48D-F7DC-40B3-89E3-89392EDF3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99398"/>
              </p:ext>
            </p:extLst>
          </p:nvPr>
        </p:nvGraphicFramePr>
        <p:xfrm>
          <a:off x="2108103" y="3739276"/>
          <a:ext cx="2054374" cy="10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7" imgW="0" imgH="0" progId="Equation.DSMT4">
                  <p:embed/>
                </p:oleObj>
              </mc:Choice>
              <mc:Fallback>
                <p:oleObj name="Equation" r:id="rId17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08103" y="3739276"/>
                        <a:ext cx="2054374" cy="1014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对象 19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774122-9068-41A6-B9BC-589702814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84362"/>
              </p:ext>
            </p:extLst>
          </p:nvPr>
        </p:nvGraphicFramePr>
        <p:xfrm>
          <a:off x="5486397" y="3739276"/>
          <a:ext cx="1496396" cy="10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9" imgW="0" imgH="0" progId="Equation.DSMT4">
                  <p:embed/>
                </p:oleObj>
              </mc:Choice>
              <mc:Fallback>
                <p:oleObj name="Equation" r:id="rId19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86397" y="3739276"/>
                        <a:ext cx="1496396" cy="1014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对象 19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B5CB6BF-11E0-44C7-8AF6-FB1CA1E41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8532"/>
              </p:ext>
            </p:extLst>
          </p:nvPr>
        </p:nvGraphicFramePr>
        <p:xfrm>
          <a:off x="2104097" y="5201885"/>
          <a:ext cx="1445671" cy="10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21" imgW="0" imgH="0" progId="Equation.DSMT4">
                  <p:embed/>
                </p:oleObj>
              </mc:Choice>
              <mc:Fallback>
                <p:oleObj name="Equation" r:id="rId21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04097" y="5201885"/>
                        <a:ext cx="1445671" cy="1014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对象 19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6656A9A-A983-49EE-B486-45A253FBD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507037"/>
              </p:ext>
            </p:extLst>
          </p:nvPr>
        </p:nvGraphicFramePr>
        <p:xfrm>
          <a:off x="5525231" y="5176391"/>
          <a:ext cx="2054374" cy="10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23" imgW="0" imgH="0" progId="Equation.DSMT4">
                  <p:embed/>
                </p:oleObj>
              </mc:Choice>
              <mc:Fallback>
                <p:oleObj name="Equation" r:id="rId2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25231" y="5176391"/>
                        <a:ext cx="2054374" cy="1014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243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4CB77D-8F01-45CF-8385-0CBA9235D34D}"/>
              </a:ext>
            </a:extLst>
          </p:cNvPr>
          <p:cNvSpPr/>
          <p:nvPr/>
        </p:nvSpPr>
        <p:spPr>
          <a:xfrm>
            <a:off x="782515" y="399982"/>
            <a:ext cx="11196000" cy="22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．如图所示的电路，电源电压均不变，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3200" baseline="-25000">
                <a:latin typeface="Times New Roman" pitchFamily="18" charset="0"/>
                <a:ea typeface="宋体" pitchFamily="2" charset="-122"/>
              </a:rPr>
              <a:t>0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为定值电阻，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为最大阻值已知的滑动变阻器，利用下列电路图能够测出待测电阻</a:t>
            </a:r>
            <a:r>
              <a:rPr lang="en-US" altLang="zh-CN" sz="3200" i="1"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sz="3200" i="1" baseline="-25000">
                <a:latin typeface="Times New Roman" pitchFamily="18" charset="0"/>
                <a:ea typeface="宋体" pitchFamily="2" charset="-122"/>
              </a:rPr>
              <a:t>x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阻值的是（</a:t>
            </a:r>
            <a:r>
              <a:rPr lang="en-US" altLang="zh-CN" sz="3200">
                <a:latin typeface="Times New Roman" pitchFamily="18" charset="0"/>
                <a:ea typeface="宋体" pitchFamily="2" charset="-122"/>
              </a:rPr>
              <a:t>  </a:t>
            </a:r>
            <a:r>
              <a:rPr lang="zh-CN" altLang="zh-CN" sz="32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lang="zh-CN" altLang="en-US" sz="320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1C8A80-9350-4254-98FC-CA2087988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966803"/>
              </p:ext>
            </p:extLst>
          </p:nvPr>
        </p:nvGraphicFramePr>
        <p:xfrm>
          <a:off x="885093" y="5171658"/>
          <a:ext cx="11196000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256003034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545389004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38913327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697527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．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．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．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CN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．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096991537"/>
                  </a:ext>
                </a:extLst>
              </a:tr>
            </a:tbl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02F2C2-B154-471C-A5D7-5E08DCF32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00721"/>
              </p:ext>
            </p:extLst>
          </p:nvPr>
        </p:nvGraphicFramePr>
        <p:xfrm>
          <a:off x="1076691" y="3187518"/>
          <a:ext cx="2265850" cy="163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76691" y="3187518"/>
                        <a:ext cx="2265850" cy="1633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D20FA9-0668-49BE-80A9-99A1D16AA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536841"/>
              </p:ext>
            </p:extLst>
          </p:nvPr>
        </p:nvGraphicFramePr>
        <p:xfrm>
          <a:off x="3774146" y="3391648"/>
          <a:ext cx="2265851" cy="142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74146" y="3391648"/>
                        <a:ext cx="2265851" cy="1428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099A92-701D-4738-8780-C3BF4D14A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96107"/>
              </p:ext>
            </p:extLst>
          </p:nvPr>
        </p:nvGraphicFramePr>
        <p:xfrm>
          <a:off x="6471602" y="3309996"/>
          <a:ext cx="2367916" cy="151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Visio" r:id="rId7" imgW="0" imgH="0" progId="Visio.Drawing.15">
                  <p:embed/>
                </p:oleObj>
              </mc:Choice>
              <mc:Fallback>
                <p:oleObj name="Visio" r:id="rId7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71602" y="3309996"/>
                        <a:ext cx="2367916" cy="1510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45E2483-4897-4A4E-9CAB-0A3036123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465480"/>
              </p:ext>
            </p:extLst>
          </p:nvPr>
        </p:nvGraphicFramePr>
        <p:xfrm>
          <a:off x="9271123" y="3309996"/>
          <a:ext cx="2449568" cy="1510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9" imgW="0" imgH="0" progId="Visio.Drawing.15">
                  <p:embed/>
                </p:oleObj>
              </mc:Choice>
              <mc:Fallback>
                <p:oleObj name="Visio" r:id="rId9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71123" y="3309996"/>
                        <a:ext cx="2449568" cy="1510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82491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E4DAE7C-E08C-4DB5-A4AF-F4C0D5811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53556"/>
              </p:ext>
            </p:extLst>
          </p:nvPr>
        </p:nvGraphicFramePr>
        <p:xfrm>
          <a:off x="888306" y="3216480"/>
          <a:ext cx="2785085" cy="167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88306" y="3216480"/>
                        <a:ext cx="2785085" cy="167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261977E-0B74-4DAC-A657-27ADBE646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221603"/>
              </p:ext>
            </p:extLst>
          </p:nvPr>
        </p:nvGraphicFramePr>
        <p:xfrm>
          <a:off x="3718377" y="3216480"/>
          <a:ext cx="2804160" cy="167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5" imgW="0" imgH="0" progId="Visio.Drawing.15">
                  <p:embed/>
                </p:oleObj>
              </mc:Choice>
              <mc:Fallback>
                <p:oleObj name="Visio" r:id="rId5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18377" y="3216480"/>
                        <a:ext cx="2804160" cy="167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209140-1CE2-48F5-AAE2-35379B040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01425"/>
              </p:ext>
            </p:extLst>
          </p:nvPr>
        </p:nvGraphicFramePr>
        <p:xfrm>
          <a:off x="6567523" y="3216480"/>
          <a:ext cx="2670629" cy="167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Visio" r:id="rId7" imgW="0" imgH="0" progId="Visio.Drawing.15">
                  <p:embed/>
                </p:oleObj>
              </mc:Choice>
              <mc:Fallback>
                <p:oleObj name="Visio" r:id="rId7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67523" y="3216480"/>
                        <a:ext cx="2670629" cy="1678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25E3BEC-691D-4F3F-9586-CB75FEAAE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07952"/>
              </p:ext>
            </p:extLst>
          </p:nvPr>
        </p:nvGraphicFramePr>
        <p:xfrm>
          <a:off x="9283138" y="3025720"/>
          <a:ext cx="2670629" cy="186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Visio" r:id="rId9" imgW="0" imgH="0" progId="Visio.Drawing.15">
                  <p:embed/>
                </p:oleObj>
              </mc:Choice>
              <mc:Fallback>
                <p:oleObj name="Visio" r:id="rId9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83138" y="3025720"/>
                        <a:ext cx="2670629" cy="1869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C1E5BA-EAAD-4108-B56F-6E2805A537C0}"/>
              </a:ext>
            </a:extLst>
          </p:cNvPr>
          <p:cNvSpPr/>
          <p:nvPr/>
        </p:nvSpPr>
        <p:spPr>
          <a:xfrm>
            <a:off x="754742" y="566058"/>
            <a:ext cx="11199025" cy="591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．某同学设计了以下四种电路，其中电源电压不变且未知，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是已知阻值的定值电阻。在实验中不拆改电路的情况下，能够测量出未知电阻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阻值的电路是</a:t>
            </a: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3200" kern="100">
              <a:latin typeface="Times New Roman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．只有①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．只有②③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．只有①②</a:t>
            </a:r>
            <a:r>
              <a:rPr lang="zh-CN" altLang="en-US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．①②③④都可以</a:t>
            </a:r>
            <a:endParaRPr lang="zh-CN" altLang="zh-CN" sz="3200" kern="10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A2EC69-A68F-4663-AF51-BBE112919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54080"/>
              </p:ext>
            </p:extLst>
          </p:nvPr>
        </p:nvGraphicFramePr>
        <p:xfrm>
          <a:off x="885093" y="5171658"/>
          <a:ext cx="11196000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256003034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545389004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338913327"/>
                    </a:ext>
                  </a:extLst>
                </a:gridCol>
                <a:gridCol w="2799000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6975279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zh-CN" alt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zh-CN" alt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②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zh-CN" alt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③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Aft>
                          <a:spcPct val="0"/>
                        </a:spcAft>
                      </a:pPr>
                      <a:r>
                        <a:rPr lang="zh-CN" altLang="en-US" sz="3200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④</a:t>
                      </a:r>
                      <a:endParaRPr lang="zh-CN" sz="3200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309699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48564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4D6038-A237-496D-A5EB-C435422CB044}"/>
              </a:ext>
            </a:extLst>
          </p:cNvPr>
          <p:cNvSpPr/>
          <p:nvPr/>
        </p:nvSpPr>
        <p:spPr>
          <a:xfrm>
            <a:off x="729762" y="115026"/>
            <a:ext cx="11333284" cy="6646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．为了检测酒驾行为，如图甲所示是小明设计一款酒精浓度检测仪的电路图，其电源电压保持不变，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为定值电阻，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为酒精气体浓度传感器（气敏电阻），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的阻值与酒精浓度的关系如图乙所示．接通电源，当传感器酒精浓度增大时，下列说法正确的是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．电流表的示数变小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．电压表的示数变大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．电流表的示数与电压表的示数的比值变小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．电流表的示数与电压表的示数的比值变大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669F05F-5DEC-490E-A158-89D628ADB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37670"/>
              </p:ext>
            </p:extLst>
          </p:nvPr>
        </p:nvGraphicFramePr>
        <p:xfrm>
          <a:off x="5934807" y="2822332"/>
          <a:ext cx="5590147" cy="270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34807" y="2822332"/>
                        <a:ext cx="5590147" cy="2707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5688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764931" y="167053"/>
            <a:ext cx="11131061" cy="65942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50000"/>
              </a:lnSpc>
              <a:spcBef>
                <a:spcPts val="200"/>
              </a:spcBef>
              <a:buFont typeface="Arial" pitchFamily="34" charset="0"/>
              <a:buNone/>
            </a:pPr>
            <a:r>
              <a:rPr lang="zh-CN" altLang="en-US" sz="3200">
                <a:latin typeface="Times New Roman" pitchFamily="18" charset="0"/>
              </a:rPr>
              <a:t>该电路只能测得一组数据，计算的电阻是否准确？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Font typeface="Arial" pitchFamily="34" charset="0"/>
              <a:buNone/>
            </a:pPr>
            <a:r>
              <a:rPr lang="zh-CN" altLang="en-US" sz="3200">
                <a:latin typeface="Times New Roman" pitchFamily="18" charset="0"/>
              </a:rPr>
              <a:t>如何使测量结果更精确？电路图如何设计？</a:t>
            </a:r>
            <a:endParaRPr lang="en-US" altLang="zh-CN" sz="3200">
              <a:latin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注意:1.只测量一组数据误差较大,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</a:rPr>
              <a:t>应多次测量,然后取平均值。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  <a:sym typeface="Times New Roman" pitchFamily="18" charset="0"/>
              </a:rPr>
              <a:t>2.通过调节滑动变阻器改变电阻两端的电压及电流,操作起来更方便。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此时滑动变阻器的作用:（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）保护电路；（</a:t>
            </a:r>
            <a:r>
              <a:rPr lang="en-US" altLang="zh-CN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）改变电阻两端的电压,实现多次测量取平均值以减小误差。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sym typeface="Times New Roman" pitchFamily="18" charset="0"/>
              </a:rPr>
              <a:t>3.此电路图与探究电流与电压、电阻关系时的电路图相同。</a:t>
            </a:r>
            <a:endParaRPr lang="zh-CN" altLang="en-US" sz="3200">
              <a:solidFill>
                <a:srgbClr val="B9120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endParaRPr lang="zh-CN" altLang="en-US" sz="3200">
              <a:solidFill>
                <a:srgbClr val="B91201"/>
              </a:solidFill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4D99AD-09C9-4851-8652-27D669F9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760" y="1529862"/>
            <a:ext cx="2302285" cy="19725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667F7A-F062-47E3-B742-88445C3EC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955" y="1529862"/>
            <a:ext cx="2350096" cy="19725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6F0E31-7094-481F-9570-7E46C0538448}"/>
              </a:ext>
            </a:extLst>
          </p:cNvPr>
          <p:cNvSpPr/>
          <p:nvPr/>
        </p:nvSpPr>
        <p:spPr>
          <a:xfrm>
            <a:off x="747346" y="766910"/>
            <a:ext cx="11359662" cy="221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．如图甲所示是电阻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﹣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图像．由图可知，电阻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的阻值是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．将电阻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和灯泡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接在图乙电路中，</a:t>
            </a:r>
            <a:r>
              <a:rPr lang="en-US" altLang="zh-CN" sz="3200" i="1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闭合，电流表示数为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0.3A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，则电源电压为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______V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5AECB1A-7D2B-4CDF-80D0-1F7CFC9EB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70251"/>
              </p:ext>
            </p:extLst>
          </p:nvPr>
        </p:nvGraphicFramePr>
        <p:xfrm>
          <a:off x="2956900" y="2981747"/>
          <a:ext cx="7274064" cy="3339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56900" y="2981747"/>
                        <a:ext cx="7274064" cy="3339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9251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0341BB-48AF-471C-A176-DCF7500321D7}"/>
              </a:ext>
            </a:extLst>
          </p:cNvPr>
          <p:cNvSpPr/>
          <p:nvPr/>
        </p:nvSpPr>
        <p:spPr>
          <a:xfrm>
            <a:off x="738553" y="478478"/>
            <a:ext cx="11227777" cy="4430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13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．小林用一个电流表和一个阻值为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10Ω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的电阻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来测某未知电阻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的阻值，设计了如图所示的电路，在只闭合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的情况下，电流表的示数为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0.6A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；再同时闭合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时，电流表的示数为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0.9A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，电源电压不变，求：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）电源电压；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）电阻</a:t>
            </a:r>
            <a:r>
              <a:rPr lang="en-US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200" kern="100" baseline="-250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的阻值．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C6A97FD-109F-4803-A70C-66B02C60F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97954"/>
              </p:ext>
            </p:extLst>
          </p:nvPr>
        </p:nvGraphicFramePr>
        <p:xfrm>
          <a:off x="7321549" y="2815051"/>
          <a:ext cx="3818305" cy="323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3" imgW="0" imgH="0" progId="Visio.Drawing.15">
                  <p:embed/>
                </p:oleObj>
              </mc:Choice>
              <mc:Fallback>
                <p:oleObj name="Visio" r:id="rId3" imgW="0" imgH="0" progId="Visio.Drawing.15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21549" y="2815051"/>
                        <a:ext cx="3818305" cy="3238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010900" y="107823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5993646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Group 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55528550"/>
              </p:ext>
            </p:extLst>
          </p:nvPr>
        </p:nvGraphicFramePr>
        <p:xfrm>
          <a:off x="4120167" y="2649554"/>
          <a:ext cx="4896000" cy="2194560"/>
        </p:xfrm>
        <a:graphic>
          <a:graphicData uri="http://schemas.openxmlformats.org/drawingml/2006/table">
            <a:tbl>
              <a:tblPr/>
              <a:tblGrid>
                <a:gridCol w="1078882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966437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94212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040891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  <a:gridCol w="86766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4"/>
                    </a:ext>
                  </a:extLst>
                </a:gridCol>
              </a:tblGrid>
              <a:tr h="566680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试验次数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电阻R/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Arial" pitchFamily="34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平均值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37990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  <a:tr h="388799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2"/>
                  </a:ext>
                </a:extLst>
              </a:tr>
              <a:tr h="356616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3"/>
                  </a:ext>
                </a:extLst>
              </a:tr>
            </a:tbl>
          </a:graphicData>
        </a:graphic>
      </p:graphicFrame>
      <p:sp>
        <p:nvSpPr>
          <p:cNvPr id="74" name="矩形 7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68F7F96-DC09-4FE7-AEF4-8D27AA04A838}"/>
              </a:ext>
            </a:extLst>
          </p:cNvPr>
          <p:cNvSpPr/>
          <p:nvPr/>
        </p:nvSpPr>
        <p:spPr>
          <a:xfrm>
            <a:off x="5658269" y="204766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列表法</a:t>
            </a:r>
            <a:endParaRPr lang="zh-CN" altLang="en-US" sz="320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C458F87-3237-4628-9387-40F4D600D283}"/>
              </a:ext>
            </a:extLst>
          </p:cNvPr>
          <p:cNvSpPr/>
          <p:nvPr/>
        </p:nvSpPr>
        <p:spPr>
          <a:xfrm>
            <a:off x="9508403" y="2047661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U—I</a:t>
            </a:r>
            <a:r>
              <a:rPr lang="zh-CN" altLang="en-US" sz="3200">
                <a:solidFill>
                  <a:srgbClr val="FF0000"/>
                </a:solidFill>
              </a:rPr>
              <a:t>图像法</a:t>
            </a:r>
            <a:endParaRPr lang="zh-CN" altLang="en-US" sz="32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EB9BD9-FE9C-4373-A827-7C9C4A1C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98" y="2558015"/>
            <a:ext cx="2906224" cy="2759668"/>
          </a:xfrm>
          <a:prstGeom prst="rect">
            <a:avLst/>
          </a:prstGeom>
        </p:spPr>
      </p:pic>
      <p:sp>
        <p:nvSpPr>
          <p:cNvPr id="78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3AAB3D-9055-4367-9936-30C62E6BD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61" y="66919"/>
            <a:ext cx="11131061" cy="659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在此实验中，需要测量3次，得到3组电流、电压值，然后分别计算其电阻值，得到的数据应如何统计和处理？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4.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数据的统计与处理：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）列表统计法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zh-CN" altLang="en-US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）数据处理方法：U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—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I图像法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如图甲、乙两电阻的阻值分别是多少？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1"/>
      <p:bldP spid="78" grpId="2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文本框 11"/>
          <p:cNvSpPr txBox="1">
            <a:spLocks noChangeArrowheads="1"/>
          </p:cNvSpPr>
          <p:nvPr/>
        </p:nvSpPr>
        <p:spPr bwMode="auto">
          <a:xfrm>
            <a:off x="1766324" y="5525392"/>
            <a:ext cx="4209185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电流表外置，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Rx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测量偏小，适用于测量较小的电阻</a:t>
            </a:r>
          </a:p>
        </p:txBody>
      </p:sp>
      <p:sp>
        <p:nvSpPr>
          <p:cNvPr id="8199" name="文本框 12"/>
          <p:cNvSpPr txBox="1">
            <a:spLocks noChangeArrowheads="1"/>
          </p:cNvSpPr>
          <p:nvPr/>
        </p:nvSpPr>
        <p:spPr bwMode="auto">
          <a:xfrm>
            <a:off x="7185645" y="5525392"/>
            <a:ext cx="4209185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电流表内置，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</a:rPr>
              <a:t>Rx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</a:rPr>
              <a:t>测量偏大，适用于测量较大的电阻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3C72C42-6DF3-416C-8347-8814649D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62" y="58240"/>
            <a:ext cx="9601200" cy="762623"/>
          </a:xfrm>
        </p:spPr>
        <p:txBody>
          <a:bodyPr>
            <a:normAutofit/>
          </a:bodyPr>
          <a:lstStyle/>
          <a:p>
            <a:r>
              <a:rPr lang="zh-CN" altLang="en-US" sz="4000"/>
              <a:t>一、用电压表和电流表测电阻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68F2AE-A44A-41B2-BF88-588788CC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61" y="797970"/>
            <a:ext cx="11003435" cy="324589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000">
                <a:latin typeface="Times New Roman" pitchFamily="18" charset="0"/>
              </a:rPr>
              <a:t>1.</a:t>
            </a:r>
            <a:r>
              <a:rPr lang="zh-CN" altLang="en-US" sz="3000">
                <a:latin typeface="Times New Roman" pitchFamily="18" charset="0"/>
              </a:rPr>
              <a:t>原理：</a:t>
            </a:r>
            <a:endParaRPr lang="en-US" altLang="zh-CN" sz="30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000">
                <a:latin typeface="Times New Roman" pitchFamily="18" charset="0"/>
              </a:rPr>
              <a:t>2.</a:t>
            </a:r>
            <a:r>
              <a:rPr lang="zh-CN" altLang="en-US" sz="3000">
                <a:latin typeface="Times New Roman" pitchFamily="18" charset="0"/>
              </a:rPr>
              <a:t>器材：电流表、电压表、待测电阻、滑动变阻器、电源、开关</a:t>
            </a:r>
            <a:endParaRPr lang="en-US" altLang="zh-CN" sz="30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000">
                <a:latin typeface="Times New Roman" pitchFamily="18" charset="0"/>
              </a:rPr>
              <a:t>3.</a:t>
            </a:r>
            <a:r>
              <a:rPr lang="zh-CN" altLang="en-US" sz="3000">
                <a:latin typeface="Times New Roman" pitchFamily="18" charset="0"/>
              </a:rPr>
              <a:t>电路图：如图所示甲乙两图均能测量电阻</a:t>
            </a:r>
            <a:r>
              <a:rPr lang="en-US" altLang="zh-CN" sz="3000" i="1">
                <a:latin typeface="Times New Roman" pitchFamily="18" charset="0"/>
              </a:rPr>
              <a:t>Rx</a:t>
            </a:r>
            <a:r>
              <a:rPr lang="zh-CN" altLang="en-US" sz="3000">
                <a:latin typeface="Times New Roman" pitchFamily="18" charset="0"/>
              </a:rPr>
              <a:t>的阻值，两图测量结果有何差别？</a:t>
            </a: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D03B2DA-3D0E-4BA0-B8CE-49DCB2A5F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93492"/>
              </p:ext>
            </p:extLst>
          </p:nvPr>
        </p:nvGraphicFramePr>
        <p:xfrm>
          <a:off x="2352694" y="606950"/>
          <a:ext cx="1059603" cy="95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94" y="606950"/>
                        <a:ext cx="1059603" cy="953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51E0024-CFC8-4236-9861-54EE67E29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323" y="3103897"/>
            <a:ext cx="2825278" cy="28182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1242F32-FF71-43BE-B7CC-719A75A98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965" y="3082349"/>
            <a:ext cx="2578626" cy="28411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1"/>
      <p:bldP spid="3" grpId="2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3A483E4-8952-4D8E-99B9-A27FA936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53" y="0"/>
            <a:ext cx="11175023" cy="38563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4.</a:t>
            </a:r>
            <a:r>
              <a:rPr lang="zh-CN" altLang="en-US" sz="3200">
                <a:latin typeface="Times New Roman" pitchFamily="18" charset="0"/>
              </a:rPr>
              <a:t>实验步骤：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1</a:t>
            </a:r>
            <a:r>
              <a:rPr lang="zh-CN" altLang="en-US" sz="3200">
                <a:latin typeface="Times New Roman" pitchFamily="18" charset="0"/>
              </a:rPr>
              <a:t>）选择适当量程的电压表、电流表及适当规格的滑动变阻器，开关处于断开状态时按电路图连接电路。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2</a:t>
            </a:r>
            <a:r>
              <a:rPr lang="zh-CN" altLang="en-US" sz="3200">
                <a:latin typeface="Times New Roman" pitchFamily="18" charset="0"/>
              </a:rPr>
              <a:t>）检查电路的连接，调节滑动变阻器的滑片到阻值最大端，闭合开关。调节滑动变阻器的滑片至适当位置，分别读出电流表的示数 </a:t>
            </a:r>
            <a:r>
              <a:rPr lang="en-US" altLang="zh-CN" sz="3200">
                <a:latin typeface="Times New Roman" pitchFamily="18" charset="0"/>
              </a:rPr>
              <a:t>I</a:t>
            </a:r>
            <a:r>
              <a:rPr lang="zh-CN" altLang="en-US" sz="3200">
                <a:latin typeface="Times New Roman" pitchFamily="18" charset="0"/>
              </a:rPr>
              <a:t>、电压表的示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数</a:t>
            </a:r>
            <a:r>
              <a:rPr lang="en-US" altLang="zh-CN" sz="3200">
                <a:latin typeface="Times New Roman" pitchFamily="18" charset="0"/>
              </a:rPr>
              <a:t>U</a:t>
            </a:r>
            <a:r>
              <a:rPr lang="zh-CN" altLang="en-US" sz="3200">
                <a:latin typeface="Times New Roman" pitchFamily="18" charset="0"/>
              </a:rPr>
              <a:t>，并记录在表格中；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altLang="zh-CN" sz="3200">
              <a:latin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2F53410-960F-4583-BBA9-8D839749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94" y="3633498"/>
            <a:ext cx="3291040" cy="2767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E0AA71-9438-45CF-91D8-134FE5B4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238" y="2611470"/>
            <a:ext cx="1756068" cy="21893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CA45FE0-A85B-4318-AB25-0AE28A9A9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784" y="6073147"/>
            <a:ext cx="1066440" cy="5942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96D6C4-D843-48C9-8623-0FB3E2B22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784" y="5893398"/>
            <a:ext cx="1047858" cy="767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D48BC4-F596-4A5E-AB75-6950FFE569C3}"/>
              </a:ext>
            </a:extLst>
          </p:cNvPr>
          <p:cNvGrpSpPr/>
          <p:nvPr/>
        </p:nvGrpSpPr>
        <p:grpSpPr>
          <a:xfrm>
            <a:off x="9000899" y="3093851"/>
            <a:ext cx="1400173" cy="1095288"/>
            <a:chOff x="4441031" y="4098068"/>
            <a:chExt cx="1400173" cy="109528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8725C16-8133-4B01-A4C3-1E9BDF11D4F4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C35F29-D4EE-43C8-827E-050846C88420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9479EF-5CB4-4E50-9534-AE093A0C0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94" y="2664072"/>
            <a:ext cx="1597155" cy="2097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95AD95-A65F-4B5D-BD29-587A076AC788}"/>
              </a:ext>
            </a:extLst>
          </p:cNvPr>
          <p:cNvGrpSpPr/>
          <p:nvPr/>
        </p:nvGrpSpPr>
        <p:grpSpPr>
          <a:xfrm>
            <a:off x="6209167" y="3068122"/>
            <a:ext cx="1354095" cy="1149488"/>
            <a:chOff x="2968038" y="3007966"/>
            <a:chExt cx="1354095" cy="1149488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73F120A-0AD1-4374-A90F-E8EF9ACB1616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830BB04-1F4D-4796-A449-1D3ABFABF2DC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29ECF92-1928-4DA0-97F9-E940258BB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8920" y="5868536"/>
            <a:ext cx="1747694" cy="7050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5DCEE8-9D78-49E9-91E2-C310235F8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464" y="5186711"/>
            <a:ext cx="952812" cy="485095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228A40E-8334-4BC5-8814-80473D74099F}"/>
              </a:ext>
            </a:extLst>
          </p:cNvPr>
          <p:cNvSpPr/>
          <p:nvPr/>
        </p:nvSpPr>
        <p:spPr>
          <a:xfrm>
            <a:off x="6932515" y="6281140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7841C3-0747-4DE8-9CF5-56109E0F92DA}"/>
              </a:ext>
            </a:extLst>
          </p:cNvPr>
          <p:cNvGrpSpPr/>
          <p:nvPr/>
        </p:nvGrpSpPr>
        <p:grpSpPr>
          <a:xfrm>
            <a:off x="9045830" y="5774979"/>
            <a:ext cx="2011247" cy="821174"/>
            <a:chOff x="1176" y="1980"/>
            <a:chExt cx="8923" cy="3330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DF46BF2-07BD-4BED-8B31-FD5A0AF353F1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59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A1DEED4-F565-481B-BA8D-99062D1EF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E7C80BC-3377-4B04-A799-A52E37D47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A391460-E466-45AD-8E48-2E6697B05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3A4D2C-CD5E-453D-B497-214F2E753347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80403D-2790-46F8-9C41-0EA339A8FB7F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04A7FD-C524-4CD6-B0AA-F2F56626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3E0FC23-EB70-4BD4-B66C-5DD3A21BA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3F58767-745C-4661-872D-D88AA762E08D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45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DD9814A-5522-46DC-B7C7-9BE8DC6DC86E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53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491584B-9A79-4585-930F-038FD555A45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9DC9748-123B-4E1F-812E-D851AC05106A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D137F05-03B1-4B79-9767-B0A078B1A708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5DE7152-6C99-418B-BBF6-54B3E3445BAA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9990221-5AD2-44C6-A304-F150B0E3BD1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6D3CE62-4F54-40B3-8B0F-68C6E1A615EC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86AEE8E-AB04-4563-8A5D-E305DD13A756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B410C2D-282B-4617-822B-B9DEC8B9BEAB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33762A7-9B95-46E1-87D7-E0FE9BFC8B43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816D618-21D6-4783-8162-256E32A31609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A2ED09-833D-467F-B481-126F7A09CE3E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61879EB-A092-4774-B442-ED980106CBDC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6B1292D-BBC5-4101-8E61-5046C2A9131E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684CF0-198B-475B-ABDC-41E0BD76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58EEE9-2278-46B3-AB3E-191A39402599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1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A5B3CAD-9903-4816-ACEB-2585B8C4D44F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3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FCEDE6D-39C6-4A58-B704-C58C79644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BAFF687-4E36-4746-A2CA-67A5E016A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76570AF-3810-47F7-8013-42F5BCAE9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D00953E-E187-42F5-AC14-70E6B706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F57239-8AD6-40A2-A2EC-EDC14BA90DF0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37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411C4A0-3829-4A00-A54D-8EF11E86B38A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39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BDE599D-3F2A-4E6D-8485-511EA7A35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20FDDD4-5A0A-4C4F-A502-C547F5696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3139EAC-6FB3-42A2-BBC0-C522E5F9E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8E17216-8C30-42A1-B943-049DB3F73870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B5EE18-C4DC-4A60-9551-D9BCB0AE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B584534-9DD5-4C64-82C2-527F067408FF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2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6B450C8-7844-40DC-B2F6-16818C351F46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33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B3125E-E593-4825-A353-FAF2C5B40633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35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28ACDA6-7F0B-4717-9418-2499A267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92DDC10-86C4-4781-97D3-D789EC043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1B63672-4949-4F3A-B5E5-5E3079C06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A49959-EC81-4F9D-9D32-442BE5959C6C}"/>
              </a:ext>
            </a:extLst>
          </p:cNvPr>
          <p:cNvGrpSpPr/>
          <p:nvPr/>
        </p:nvGrpSpPr>
        <p:grpSpPr>
          <a:xfrm>
            <a:off x="10369307" y="5744372"/>
            <a:ext cx="280463" cy="399217"/>
            <a:chOff x="4604" y="210"/>
            <a:chExt cx="1140" cy="1620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18791A-1B58-4DA8-9952-D90F5587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4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4397F4C-E693-4E9C-A8EF-16CC895AA635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65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ADB69E4-E27C-4861-BB89-D84B1D920256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2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45F630C-522B-4154-8A21-E31B8475045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1DA7758-0087-4DF4-8593-06FDA821EE5F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4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9802700-DCAD-4077-9445-25FD32A4394F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75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937D31E-64BA-4012-9A14-5EC21DE1D8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71398CC9-2911-4084-A351-9C0D5B3FB3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6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D5F5331-7675-4914-8D69-F992A15E8182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67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FECD2F5-3D48-4173-96BE-0A09585B04BD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69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DF588CD-7204-4A21-8A55-97F8E48099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AD1AD52-DB74-4070-B587-BE9E6A970A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03FD35A-74D3-47C8-A4F0-301C102CA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8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A7A7333-3D90-4EE4-8AC7-8BFE73C8D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15B5781-CC5F-4547-99A0-4C83C84E7104}"/>
              </a:ext>
            </a:extLst>
          </p:cNvPr>
          <p:cNvSpPr/>
          <p:nvPr/>
        </p:nvSpPr>
        <p:spPr>
          <a:xfrm>
            <a:off x="8462599" y="6165240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899237-A231-4E1C-AE35-D2A6EA8A3311}"/>
              </a:ext>
            </a:extLst>
          </p:cNvPr>
          <p:cNvSpPr/>
          <p:nvPr/>
        </p:nvSpPr>
        <p:spPr>
          <a:xfrm>
            <a:off x="9726032" y="4241337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8F96BE-90DA-4000-ACEA-58AA78BA9697}"/>
              </a:ext>
            </a:extLst>
          </p:cNvPr>
          <p:cNvSpPr/>
          <p:nvPr/>
        </p:nvSpPr>
        <p:spPr>
          <a:xfrm>
            <a:off x="6977916" y="4256429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8DE5F4-A392-4BF3-BA33-BC9A7C828CF9}"/>
              </a:ext>
            </a:extLst>
          </p:cNvPr>
          <p:cNvSpPr/>
          <p:nvPr/>
        </p:nvSpPr>
        <p:spPr>
          <a:xfrm>
            <a:off x="5299590" y="5388613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D2C302-5D93-4061-A0E2-F65751DF2744}"/>
              </a:ext>
            </a:extLst>
          </p:cNvPr>
          <p:cNvSpPr/>
          <p:nvPr/>
        </p:nvSpPr>
        <p:spPr>
          <a:xfrm>
            <a:off x="6204528" y="4218109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274991F-6BA1-4695-8360-36C1EA98A8A5}"/>
              </a:ext>
            </a:extLst>
          </p:cNvPr>
          <p:cNvSpPr/>
          <p:nvPr/>
        </p:nvSpPr>
        <p:spPr>
          <a:xfrm flipH="1">
            <a:off x="6913690" y="4266363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856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040000">
                                      <p:cBhvr>
                                        <p:cTn id="10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10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1" animBg="1"/>
      <p:bldP spid="77" grpId="2" animBg="1"/>
      <p:bldP spid="78" grpId="3" animBg="1"/>
      <p:bldP spid="79" grpId="4" animBg="1"/>
      <p:bldP spid="80" grpId="5" animBg="1"/>
      <p:bldP spid="81" grpId="6" animBg="1"/>
      <p:bldP spid="82" grpId="7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2F53410-960F-4583-BBA9-8D839749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75" y="2761847"/>
            <a:ext cx="2566598" cy="21990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E0AA71-9438-45CF-91D8-134FE5B4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696" y="2094985"/>
            <a:ext cx="1756068" cy="21893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CA45FE0-A85B-4318-AB25-0AE28A9A9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242" y="5556662"/>
            <a:ext cx="1066440" cy="5942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96D6C4-D843-48C9-8623-0FB3E2B22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242" y="5376913"/>
            <a:ext cx="1047858" cy="76700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D48BC4-F596-4A5E-AB75-6950FFE569C3}"/>
              </a:ext>
            </a:extLst>
          </p:cNvPr>
          <p:cNvGrpSpPr/>
          <p:nvPr/>
        </p:nvGrpSpPr>
        <p:grpSpPr>
          <a:xfrm>
            <a:off x="8957357" y="2577366"/>
            <a:ext cx="1400173" cy="1095288"/>
            <a:chOff x="4441031" y="4098068"/>
            <a:chExt cx="1400173" cy="109528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8725C16-8133-4B01-A4C3-1E9BDF11D4F4}"/>
                </a:ext>
              </a:extLst>
            </p:cNvPr>
            <p:cNvCxnSpPr/>
            <p:nvPr/>
          </p:nvCxnSpPr>
          <p:spPr>
            <a:xfrm flipH="1" flipV="1">
              <a:off x="4441031" y="4098068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DC35F29-D4EE-43C8-827E-050846C88420}"/>
                </a:ext>
              </a:extLst>
            </p:cNvPr>
            <p:cNvCxnSpPr/>
            <p:nvPr/>
          </p:nvCxnSpPr>
          <p:spPr>
            <a:xfrm flipH="1" flipV="1">
              <a:off x="5138735" y="4644529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9479EF-5CB4-4E50-9534-AE093A0C0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52" y="2147587"/>
            <a:ext cx="1597155" cy="2097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95AD95-A65F-4B5D-BD29-587A076AC788}"/>
              </a:ext>
            </a:extLst>
          </p:cNvPr>
          <p:cNvGrpSpPr/>
          <p:nvPr/>
        </p:nvGrpSpPr>
        <p:grpSpPr>
          <a:xfrm>
            <a:off x="6165625" y="2551637"/>
            <a:ext cx="1354095" cy="1149488"/>
            <a:chOff x="2968038" y="3007966"/>
            <a:chExt cx="1354095" cy="1149488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73F120A-0AD1-4374-A90F-E8EF9ACB1616}"/>
                </a:ext>
              </a:extLst>
            </p:cNvPr>
            <p:cNvCxnSpPr/>
            <p:nvPr/>
          </p:nvCxnSpPr>
          <p:spPr>
            <a:xfrm rot="276031" flipH="1" flipV="1">
              <a:off x="2968038" y="3007966"/>
              <a:ext cx="702469" cy="54882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830BB04-1F4D-4796-A449-1D3ABFABF2DC}"/>
                </a:ext>
              </a:extLst>
            </p:cNvPr>
            <p:cNvCxnSpPr/>
            <p:nvPr/>
          </p:nvCxnSpPr>
          <p:spPr>
            <a:xfrm rot="276031" flipH="1" flipV="1">
              <a:off x="3619664" y="3608627"/>
              <a:ext cx="702469" cy="548827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29ECF92-1928-4DA0-97F9-E940258BB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378" y="5352051"/>
            <a:ext cx="1747694" cy="7050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5DCEE8-9D78-49E9-91E2-C310235F83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922" y="4670226"/>
            <a:ext cx="952812" cy="485095"/>
          </a:xfrm>
          <a:prstGeom prst="rect">
            <a:avLst/>
          </a:pr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228A40E-8334-4BC5-8814-80473D74099F}"/>
              </a:ext>
            </a:extLst>
          </p:cNvPr>
          <p:cNvSpPr/>
          <p:nvPr/>
        </p:nvSpPr>
        <p:spPr>
          <a:xfrm>
            <a:off x="6888973" y="5764655"/>
            <a:ext cx="970436" cy="119391"/>
          </a:xfrm>
          <a:custGeom>
            <a:avLst/>
            <a:gdLst>
              <a:gd name="connsiteX0" fmla="*/ 0 w 1066800"/>
              <a:gd name="connsiteY0" fmla="*/ 90816 h 119391"/>
              <a:gd name="connsiteX1" fmla="*/ 514350 w 1066800"/>
              <a:gd name="connsiteY1" fmla="*/ 329 h 119391"/>
              <a:gd name="connsiteX2" fmla="*/ 1066800 w 1066800"/>
              <a:gd name="connsiteY2" fmla="*/ 119391 h 119391"/>
              <a:gd name="connsiteX3" fmla="*/ 1066800 w 1066800"/>
              <a:gd name="connsiteY3" fmla="*/ 119391 h 1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800" h="119391">
                <a:moveTo>
                  <a:pt x="0" y="90816"/>
                </a:moveTo>
                <a:cubicBezTo>
                  <a:pt x="168275" y="43191"/>
                  <a:pt x="336550" y="-4434"/>
                  <a:pt x="514350" y="329"/>
                </a:cubicBezTo>
                <a:cubicBezTo>
                  <a:pt x="692150" y="5091"/>
                  <a:pt x="1066800" y="119391"/>
                  <a:pt x="1066800" y="119391"/>
                </a:cubicBezTo>
                <a:lnTo>
                  <a:pt x="1066800" y="11939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7841C3-0747-4DE8-9CF5-56109E0F92DA}"/>
              </a:ext>
            </a:extLst>
          </p:cNvPr>
          <p:cNvGrpSpPr/>
          <p:nvPr/>
        </p:nvGrpSpPr>
        <p:grpSpPr>
          <a:xfrm>
            <a:off x="9002288" y="5258494"/>
            <a:ext cx="2011247" cy="821174"/>
            <a:chOff x="1176" y="1980"/>
            <a:chExt cx="8923" cy="3330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DF46BF2-07BD-4BED-8B31-FD5A0AF353F1}"/>
                </a:ext>
              </a:extLst>
            </p:cNvPr>
            <p:cNvGrpSpPr/>
            <p:nvPr/>
          </p:nvGrpSpPr>
          <p:grpSpPr>
            <a:xfrm>
              <a:off x="1176" y="2127"/>
              <a:ext cx="1106" cy="356"/>
              <a:chOff x="2241" y="1377"/>
              <a:chExt cx="1106" cy="356"/>
            </a:xfrm>
          </p:grpSpPr>
          <p:sp>
            <p:nvSpPr>
              <p:cNvPr id="59" name="AutoShape 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A1DEED4-F565-481B-BA8D-99062D1EF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383" y="1257"/>
                <a:ext cx="334" cy="617"/>
              </a:xfrm>
              <a:prstGeom prst="can">
                <a:avLst>
                  <a:gd name="adj" fmla="val 72575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AutoShape 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E7C80BC-3377-4B04-A799-A52E37D47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816" y="1384"/>
                <a:ext cx="230" cy="342"/>
              </a:xfrm>
              <a:prstGeom prst="can">
                <a:avLst>
                  <a:gd name="adj" fmla="val 37174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AutoShape 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A391460-E466-45AD-8E48-2E6697B05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78" y="1339"/>
                <a:ext cx="331" cy="407"/>
              </a:xfrm>
              <a:prstGeom prst="can">
                <a:avLst>
                  <a:gd name="adj" fmla="val 3074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3A4D2C-CD5E-453D-B497-214F2E753347}"/>
                </a:ext>
              </a:extLst>
            </p:cNvPr>
            <p:cNvSpPr/>
            <p:nvPr/>
          </p:nvSpPr>
          <p:spPr bwMode="auto">
            <a:xfrm>
              <a:off x="1905" y="2040"/>
              <a:ext cx="1036" cy="3135"/>
            </a:xfrm>
            <a:custGeom>
              <a:avLst/>
              <a:gdLst>
                <a:gd name="T0" fmla="*/ 76 w 1036"/>
                <a:gd name="T1" fmla="*/ 2970 h 3135"/>
                <a:gd name="T2" fmla="*/ 286 w 1036"/>
                <a:gd name="T3" fmla="*/ 2280 h 3135"/>
                <a:gd name="T4" fmla="*/ 286 w 1036"/>
                <a:gd name="T5" fmla="*/ 2160 h 3135"/>
                <a:gd name="T6" fmla="*/ 226 w 1036"/>
                <a:gd name="T7" fmla="*/ 2070 h 3135"/>
                <a:gd name="T8" fmla="*/ 106 w 1036"/>
                <a:gd name="T9" fmla="*/ 1950 h 3135"/>
                <a:gd name="T10" fmla="*/ 46 w 1036"/>
                <a:gd name="T11" fmla="*/ 1770 h 3135"/>
                <a:gd name="T12" fmla="*/ 16 w 1036"/>
                <a:gd name="T13" fmla="*/ 1620 h 3135"/>
                <a:gd name="T14" fmla="*/ 0 w 1036"/>
                <a:gd name="T15" fmla="*/ 1470 h 3135"/>
                <a:gd name="T16" fmla="*/ 1 w 1036"/>
                <a:gd name="T17" fmla="*/ 1215 h 3135"/>
                <a:gd name="T18" fmla="*/ 46 w 1036"/>
                <a:gd name="T19" fmla="*/ 1050 h 3135"/>
                <a:gd name="T20" fmla="*/ 121 w 1036"/>
                <a:gd name="T21" fmla="*/ 855 h 3135"/>
                <a:gd name="T22" fmla="*/ 211 w 1036"/>
                <a:gd name="T23" fmla="*/ 735 h 3135"/>
                <a:gd name="T24" fmla="*/ 344 w 1036"/>
                <a:gd name="T25" fmla="*/ 615 h 3135"/>
                <a:gd name="T26" fmla="*/ 314 w 1036"/>
                <a:gd name="T27" fmla="*/ 525 h 3135"/>
                <a:gd name="T28" fmla="*/ 269 w 1036"/>
                <a:gd name="T29" fmla="*/ 435 h 3135"/>
                <a:gd name="T30" fmla="*/ 254 w 1036"/>
                <a:gd name="T31" fmla="*/ 315 h 3135"/>
                <a:gd name="T32" fmla="*/ 256 w 1036"/>
                <a:gd name="T33" fmla="*/ 210 h 3135"/>
                <a:gd name="T34" fmla="*/ 299 w 1036"/>
                <a:gd name="T35" fmla="*/ 45 h 3135"/>
                <a:gd name="T36" fmla="*/ 434 w 1036"/>
                <a:gd name="T37" fmla="*/ 0 h 3135"/>
                <a:gd name="T38" fmla="*/ 554 w 1036"/>
                <a:gd name="T39" fmla="*/ 75 h 3135"/>
                <a:gd name="T40" fmla="*/ 616 w 1036"/>
                <a:gd name="T41" fmla="*/ 210 h 3135"/>
                <a:gd name="T42" fmla="*/ 660 w 1036"/>
                <a:gd name="T43" fmla="*/ 300 h 3135"/>
                <a:gd name="T44" fmla="*/ 660 w 1036"/>
                <a:gd name="T45" fmla="*/ 390 h 3135"/>
                <a:gd name="T46" fmla="*/ 646 w 1036"/>
                <a:gd name="T47" fmla="*/ 555 h 3135"/>
                <a:gd name="T48" fmla="*/ 676 w 1036"/>
                <a:gd name="T49" fmla="*/ 690 h 3135"/>
                <a:gd name="T50" fmla="*/ 736 w 1036"/>
                <a:gd name="T51" fmla="*/ 780 h 3135"/>
                <a:gd name="T52" fmla="*/ 840 w 1036"/>
                <a:gd name="T53" fmla="*/ 870 h 3135"/>
                <a:gd name="T54" fmla="*/ 931 w 1036"/>
                <a:gd name="T55" fmla="*/ 1050 h 3135"/>
                <a:gd name="T56" fmla="*/ 946 w 1036"/>
                <a:gd name="T57" fmla="*/ 1275 h 3135"/>
                <a:gd name="T58" fmla="*/ 916 w 1036"/>
                <a:gd name="T59" fmla="*/ 1545 h 3135"/>
                <a:gd name="T60" fmla="*/ 886 w 1036"/>
                <a:gd name="T61" fmla="*/ 1710 h 3135"/>
                <a:gd name="T62" fmla="*/ 826 w 1036"/>
                <a:gd name="T63" fmla="*/ 1830 h 3135"/>
                <a:gd name="T64" fmla="*/ 810 w 1036"/>
                <a:gd name="T65" fmla="*/ 1980 h 3135"/>
                <a:gd name="T66" fmla="*/ 870 w 1036"/>
                <a:gd name="T67" fmla="*/ 2160 h 3135"/>
                <a:gd name="T68" fmla="*/ 1036 w 1036"/>
                <a:gd name="T69" fmla="*/ 2310 h 3135"/>
                <a:gd name="T70" fmla="*/ 1036 w 1036"/>
                <a:gd name="T71" fmla="*/ 2400 h 3135"/>
                <a:gd name="T72" fmla="*/ 990 w 1036"/>
                <a:gd name="T73" fmla="*/ 2490 h 3135"/>
                <a:gd name="T74" fmla="*/ 826 w 1036"/>
                <a:gd name="T75" fmla="*/ 2520 h 3135"/>
                <a:gd name="T76" fmla="*/ 660 w 1036"/>
                <a:gd name="T77" fmla="*/ 2370 h 3135"/>
                <a:gd name="T78" fmla="*/ 600 w 1036"/>
                <a:gd name="T79" fmla="*/ 2280 h 3135"/>
                <a:gd name="T80" fmla="*/ 556 w 1036"/>
                <a:gd name="T81" fmla="*/ 2460 h 3135"/>
                <a:gd name="T82" fmla="*/ 526 w 1036"/>
                <a:gd name="T83" fmla="*/ 2580 h 3135"/>
                <a:gd name="T84" fmla="*/ 496 w 1036"/>
                <a:gd name="T85" fmla="*/ 2760 h 3135"/>
                <a:gd name="T86" fmla="*/ 466 w 1036"/>
                <a:gd name="T87" fmla="*/ 2910 h 3135"/>
                <a:gd name="T88" fmla="*/ 390 w 1036"/>
                <a:gd name="T89" fmla="*/ 3000 h 3135"/>
                <a:gd name="T90" fmla="*/ 316 w 1036"/>
                <a:gd name="T91" fmla="*/ 3060 h 3135"/>
                <a:gd name="T92" fmla="*/ 196 w 1036"/>
                <a:gd name="T93" fmla="*/ 3135 h 3135"/>
                <a:gd name="T94" fmla="*/ 106 w 1036"/>
                <a:gd name="T95" fmla="*/ 3120 h 3135"/>
                <a:gd name="T96" fmla="*/ 76 w 1036"/>
                <a:gd name="T97" fmla="*/ 2970 h 3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" h="3135">
                  <a:moveTo>
                    <a:pt x="76" y="2970"/>
                  </a:moveTo>
                  <a:lnTo>
                    <a:pt x="286" y="2280"/>
                  </a:lnTo>
                  <a:lnTo>
                    <a:pt x="286" y="2160"/>
                  </a:lnTo>
                  <a:lnTo>
                    <a:pt x="226" y="2070"/>
                  </a:lnTo>
                  <a:lnTo>
                    <a:pt x="106" y="1950"/>
                  </a:lnTo>
                  <a:lnTo>
                    <a:pt x="46" y="1770"/>
                  </a:lnTo>
                  <a:lnTo>
                    <a:pt x="16" y="1620"/>
                  </a:lnTo>
                  <a:lnTo>
                    <a:pt x="0" y="1470"/>
                  </a:lnTo>
                  <a:lnTo>
                    <a:pt x="1" y="1215"/>
                  </a:lnTo>
                  <a:lnTo>
                    <a:pt x="46" y="1050"/>
                  </a:lnTo>
                  <a:lnTo>
                    <a:pt x="121" y="855"/>
                  </a:lnTo>
                  <a:lnTo>
                    <a:pt x="211" y="735"/>
                  </a:lnTo>
                  <a:lnTo>
                    <a:pt x="344" y="615"/>
                  </a:lnTo>
                  <a:lnTo>
                    <a:pt x="314" y="525"/>
                  </a:lnTo>
                  <a:lnTo>
                    <a:pt x="269" y="435"/>
                  </a:lnTo>
                  <a:lnTo>
                    <a:pt x="254" y="315"/>
                  </a:lnTo>
                  <a:lnTo>
                    <a:pt x="256" y="210"/>
                  </a:lnTo>
                  <a:lnTo>
                    <a:pt x="299" y="45"/>
                  </a:lnTo>
                  <a:lnTo>
                    <a:pt x="434" y="0"/>
                  </a:lnTo>
                  <a:lnTo>
                    <a:pt x="554" y="75"/>
                  </a:lnTo>
                  <a:lnTo>
                    <a:pt x="616" y="210"/>
                  </a:lnTo>
                  <a:lnTo>
                    <a:pt x="660" y="300"/>
                  </a:lnTo>
                  <a:lnTo>
                    <a:pt x="660" y="390"/>
                  </a:lnTo>
                  <a:lnTo>
                    <a:pt x="646" y="555"/>
                  </a:lnTo>
                  <a:lnTo>
                    <a:pt x="676" y="690"/>
                  </a:lnTo>
                  <a:lnTo>
                    <a:pt x="736" y="780"/>
                  </a:lnTo>
                  <a:lnTo>
                    <a:pt x="840" y="870"/>
                  </a:lnTo>
                  <a:lnTo>
                    <a:pt x="931" y="1050"/>
                  </a:lnTo>
                  <a:lnTo>
                    <a:pt x="946" y="1275"/>
                  </a:lnTo>
                  <a:lnTo>
                    <a:pt x="916" y="1545"/>
                  </a:lnTo>
                  <a:lnTo>
                    <a:pt x="886" y="1710"/>
                  </a:lnTo>
                  <a:lnTo>
                    <a:pt x="826" y="1830"/>
                  </a:lnTo>
                  <a:lnTo>
                    <a:pt x="810" y="1980"/>
                  </a:lnTo>
                  <a:lnTo>
                    <a:pt x="870" y="2160"/>
                  </a:lnTo>
                  <a:lnTo>
                    <a:pt x="1036" y="2310"/>
                  </a:lnTo>
                  <a:lnTo>
                    <a:pt x="1036" y="2400"/>
                  </a:lnTo>
                  <a:lnTo>
                    <a:pt x="990" y="2490"/>
                  </a:lnTo>
                  <a:lnTo>
                    <a:pt x="826" y="2520"/>
                  </a:lnTo>
                  <a:lnTo>
                    <a:pt x="660" y="2370"/>
                  </a:lnTo>
                  <a:lnTo>
                    <a:pt x="600" y="2280"/>
                  </a:lnTo>
                  <a:lnTo>
                    <a:pt x="556" y="2460"/>
                  </a:lnTo>
                  <a:lnTo>
                    <a:pt x="526" y="2580"/>
                  </a:lnTo>
                  <a:lnTo>
                    <a:pt x="496" y="2760"/>
                  </a:lnTo>
                  <a:lnTo>
                    <a:pt x="466" y="2910"/>
                  </a:lnTo>
                  <a:lnTo>
                    <a:pt x="390" y="3000"/>
                  </a:lnTo>
                  <a:lnTo>
                    <a:pt x="316" y="3060"/>
                  </a:lnTo>
                  <a:lnTo>
                    <a:pt x="196" y="3135"/>
                  </a:lnTo>
                  <a:lnTo>
                    <a:pt x="106" y="3120"/>
                  </a:lnTo>
                  <a:lnTo>
                    <a:pt x="76" y="29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F80403D-2790-46F8-9C41-0EA339A8FB7F}"/>
                </a:ext>
              </a:extLst>
            </p:cNvPr>
            <p:cNvSpPr/>
            <p:nvPr/>
          </p:nvSpPr>
          <p:spPr bwMode="auto">
            <a:xfrm>
              <a:off x="1995" y="4377"/>
              <a:ext cx="450" cy="82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804A7FD-C524-4CD6-B0AA-F2F56626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90"/>
              <a:ext cx="6586" cy="2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AutoShape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3E0FC23-EB70-4BD4-B66C-5DD3A21BAC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55" y="57"/>
              <a:ext cx="1103" cy="6824"/>
            </a:xfrm>
            <a:prstGeom prst="can">
              <a:avLst>
                <a:gd name="adj" fmla="val 32395"/>
              </a:avLst>
            </a:prstGeom>
            <a:gradFill rotWithShape="0">
              <a:gsLst>
                <a:gs pos="0">
                  <a:srgbClr val="FFFFFF">
                    <a:gamma/>
                    <a:shade val="2666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2666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3F58767-745C-4661-872D-D88AA762E08D}"/>
                </a:ext>
              </a:extLst>
            </p:cNvPr>
            <p:cNvGrpSpPr/>
            <p:nvPr/>
          </p:nvGrpSpPr>
          <p:grpSpPr>
            <a:xfrm>
              <a:off x="2964" y="2742"/>
              <a:ext cx="5075" cy="1458"/>
              <a:chOff x="4970" y="5151"/>
              <a:chExt cx="4838" cy="798"/>
            </a:xfrm>
          </p:grpSpPr>
          <p:grpSp>
            <p:nvGrpSpPr>
              <p:cNvPr id="45" name="Group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DD9814A-5522-46DC-B7C7-9BE8DC6DC86E}"/>
                  </a:ext>
                </a:extLst>
              </p:cNvPr>
              <p:cNvGrpSpPr/>
              <p:nvPr/>
            </p:nvGrpSpPr>
            <p:grpSpPr>
              <a:xfrm rot="5392397">
                <a:off x="5805" y="4331"/>
                <a:ext cx="783" cy="2453"/>
                <a:chOff x="7073" y="2289"/>
                <a:chExt cx="607" cy="1703"/>
              </a:xfrm>
            </p:grpSpPr>
            <p:sp>
              <p:nvSpPr>
                <p:cNvPr id="53" name="Freeform 1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491584B-9A79-4585-930F-038FD555A458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Freeform 1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9DC9748-123B-4E1F-812E-D851AC05106A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Freeform 1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D137F05-03B1-4B79-9767-B0A078B1A708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Freeform 1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F5DE7152-6C99-418B-BBF6-54B3E3445BAA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Freeform 1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59990221-5AD2-44C6-A304-F150B0E3BD15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Freeform 18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6D3CE62-4F54-40B3-8B0F-68C6E1A615EC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86AEE8E-AB04-4563-8A5D-E305DD13A756}"/>
                  </a:ext>
                </a:extLst>
              </p:cNvPr>
              <p:cNvGrpSpPr/>
              <p:nvPr/>
            </p:nvGrpSpPr>
            <p:grpSpPr>
              <a:xfrm rot="5392397">
                <a:off x="8190" y="4316"/>
                <a:ext cx="783" cy="2453"/>
                <a:chOff x="7073" y="2289"/>
                <a:chExt cx="607" cy="1703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B410C2D-282B-4617-822B-B9DEC8B9BEAB}"/>
                    </a:ext>
                  </a:extLst>
                </p:cNvPr>
                <p:cNvSpPr/>
                <p:nvPr/>
              </p:nvSpPr>
              <p:spPr bwMode="auto">
                <a:xfrm>
                  <a:off x="7073" y="2289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2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33762A7-9B95-46E1-87D7-E0FE9BFC8B43}"/>
                    </a:ext>
                  </a:extLst>
                </p:cNvPr>
                <p:cNvSpPr/>
                <p:nvPr/>
              </p:nvSpPr>
              <p:spPr bwMode="auto">
                <a:xfrm>
                  <a:off x="7073" y="2560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Freeform 2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816D618-21D6-4783-8162-256E32A31609}"/>
                    </a:ext>
                  </a:extLst>
                </p:cNvPr>
                <p:cNvSpPr/>
                <p:nvPr/>
              </p:nvSpPr>
              <p:spPr bwMode="auto">
                <a:xfrm>
                  <a:off x="7073" y="2853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9DA2ED09-833D-467F-B481-126F7A09CE3E}"/>
                    </a:ext>
                  </a:extLst>
                </p:cNvPr>
                <p:cNvSpPr/>
                <p:nvPr/>
              </p:nvSpPr>
              <p:spPr bwMode="auto">
                <a:xfrm>
                  <a:off x="7073" y="3128"/>
                  <a:ext cx="607" cy="315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2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61879EB-A092-4774-B442-ED980106CBDC}"/>
                    </a:ext>
                  </a:extLst>
                </p:cNvPr>
                <p:cNvSpPr/>
                <p:nvPr/>
              </p:nvSpPr>
              <p:spPr bwMode="auto">
                <a:xfrm>
                  <a:off x="7073" y="3385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6B1292D-BBC5-4101-8E61-5046C2A9131E}"/>
                    </a:ext>
                  </a:extLst>
                </p:cNvPr>
                <p:cNvSpPr/>
                <p:nvPr/>
              </p:nvSpPr>
              <p:spPr bwMode="auto">
                <a:xfrm>
                  <a:off x="7073" y="3678"/>
                  <a:ext cx="607" cy="314"/>
                </a:xfrm>
                <a:custGeom>
                  <a:avLst/>
                  <a:gdLst>
                    <a:gd name="T0" fmla="*/ 527 w 612"/>
                    <a:gd name="T1" fmla="*/ 0 h 405"/>
                    <a:gd name="T2" fmla="*/ 602 w 612"/>
                    <a:gd name="T3" fmla="*/ 75 h 405"/>
                    <a:gd name="T4" fmla="*/ 527 w 612"/>
                    <a:gd name="T5" fmla="*/ 150 h 405"/>
                    <a:gd name="T6" fmla="*/ 92 w 612"/>
                    <a:gd name="T7" fmla="*/ 240 h 405"/>
                    <a:gd name="T8" fmla="*/ 2 w 612"/>
                    <a:gd name="T9" fmla="*/ 330 h 405"/>
                    <a:gd name="T10" fmla="*/ 107 w 612"/>
                    <a:gd name="T11" fmla="*/ 405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2" h="405">
                      <a:moveTo>
                        <a:pt x="527" y="0"/>
                      </a:moveTo>
                      <a:cubicBezTo>
                        <a:pt x="539" y="12"/>
                        <a:pt x="602" y="50"/>
                        <a:pt x="602" y="75"/>
                      </a:cubicBezTo>
                      <a:cubicBezTo>
                        <a:pt x="602" y="100"/>
                        <a:pt x="612" y="123"/>
                        <a:pt x="527" y="150"/>
                      </a:cubicBezTo>
                      <a:cubicBezTo>
                        <a:pt x="442" y="177"/>
                        <a:pt x="179" y="210"/>
                        <a:pt x="92" y="240"/>
                      </a:cubicBezTo>
                      <a:cubicBezTo>
                        <a:pt x="5" y="270"/>
                        <a:pt x="0" y="303"/>
                        <a:pt x="2" y="330"/>
                      </a:cubicBezTo>
                      <a:cubicBezTo>
                        <a:pt x="4" y="357"/>
                        <a:pt x="85" y="390"/>
                        <a:pt x="107" y="405"/>
                      </a:cubicBezTo>
                    </a:path>
                  </a:pathLst>
                </a:custGeom>
                <a:noFill/>
                <a:ln w="19050" cmpd="sng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" name="AutoShape 26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B0684CF0-198B-475B-ABDC-41E0BD76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46"/>
              <a:ext cx="323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58EEE9-2278-46B3-AB3E-191A39402599}"/>
                </a:ext>
              </a:extLst>
            </p:cNvPr>
            <p:cNvGrpSpPr/>
            <p:nvPr/>
          </p:nvGrpSpPr>
          <p:grpSpPr>
            <a:xfrm>
              <a:off x="2786" y="3266"/>
              <a:ext cx="243" cy="795"/>
              <a:chOff x="1068" y="3186"/>
              <a:chExt cx="330" cy="708"/>
            </a:xfrm>
          </p:grpSpPr>
          <p:grpSp>
            <p:nvGrpSpPr>
              <p:cNvPr id="41" name="Group 2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1A5B3CAD-9903-4816-ACEB-2585B8C4D44F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43" name="AutoShape 29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FCEDE6D-39C6-4A58-B704-C58C79644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AutoShape 3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DBAFF687-4E36-4746-A2CA-67A5E016A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2" name="AutoShape 31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76570AF-3810-47F7-8013-42F5BCAE9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7" name="AutoShape 3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6D00953E-E187-42F5-AC14-70E6B7066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" y="2846"/>
              <a:ext cx="324" cy="1264"/>
            </a:xfrm>
            <a:prstGeom prst="flowChartOnlineStorag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AF57239-8AD6-40A2-A2EC-EDC14BA90DF0}"/>
                </a:ext>
              </a:extLst>
            </p:cNvPr>
            <p:cNvGrpSpPr/>
            <p:nvPr/>
          </p:nvGrpSpPr>
          <p:grpSpPr>
            <a:xfrm>
              <a:off x="7956" y="3277"/>
              <a:ext cx="243" cy="795"/>
              <a:chOff x="1965" y="3216"/>
              <a:chExt cx="330" cy="708"/>
            </a:xfrm>
          </p:grpSpPr>
          <p:grpSp>
            <p:nvGrpSpPr>
              <p:cNvPr id="37" name="Group 3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0411C4A0-3829-4A00-A54D-8EF11E86B38A}"/>
                  </a:ext>
                </a:extLst>
              </p:cNvPr>
              <p:cNvGrpSpPr/>
              <p:nvPr/>
            </p:nvGrpSpPr>
            <p:grpSpPr>
              <a:xfrm>
                <a:off x="1980" y="3483"/>
                <a:ext cx="310" cy="441"/>
                <a:chOff x="2310" y="3273"/>
                <a:chExt cx="310" cy="441"/>
              </a:xfrm>
            </p:grpSpPr>
            <p:sp>
              <p:nvSpPr>
                <p:cNvPr id="39" name="AutoShape 35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ABDE599D-3F2A-4E6D-8485-511EA7A35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AutoShape 3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420FDDD4-5A0A-4C4F-A502-C547F5696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8" name="AutoShape 3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53139EAC-6FB3-42A2-BBC0-C522E5F9E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21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8E17216-8C30-42A1-B943-049DB3F73870}"/>
                </a:ext>
              </a:extLst>
            </p:cNvPr>
            <p:cNvSpPr/>
            <p:nvPr/>
          </p:nvSpPr>
          <p:spPr bwMode="auto">
            <a:xfrm>
              <a:off x="8639" y="1980"/>
              <a:ext cx="1202" cy="3298"/>
            </a:xfrm>
            <a:custGeom>
              <a:avLst/>
              <a:gdLst>
                <a:gd name="T0" fmla="*/ 47 w 1202"/>
                <a:gd name="T1" fmla="*/ 3121 h 3298"/>
                <a:gd name="T2" fmla="*/ 300 w 1202"/>
                <a:gd name="T3" fmla="*/ 2381 h 3298"/>
                <a:gd name="T4" fmla="*/ 300 w 1202"/>
                <a:gd name="T5" fmla="*/ 2252 h 3298"/>
                <a:gd name="T6" fmla="*/ 228 w 1202"/>
                <a:gd name="T7" fmla="*/ 2156 h 3298"/>
                <a:gd name="T8" fmla="*/ 165 w 1202"/>
                <a:gd name="T9" fmla="*/ 2025 h 3298"/>
                <a:gd name="T10" fmla="*/ 105 w 1202"/>
                <a:gd name="T11" fmla="*/ 1905 h 3298"/>
                <a:gd name="T12" fmla="*/ 45 w 1202"/>
                <a:gd name="T13" fmla="*/ 1755 h 3298"/>
                <a:gd name="T14" fmla="*/ 15 w 1202"/>
                <a:gd name="T15" fmla="*/ 1545 h 3298"/>
                <a:gd name="T16" fmla="*/ 0 w 1202"/>
                <a:gd name="T17" fmla="*/ 1275 h 3298"/>
                <a:gd name="T18" fmla="*/ 45 w 1202"/>
                <a:gd name="T19" fmla="*/ 1095 h 3298"/>
                <a:gd name="T20" fmla="*/ 135 w 1202"/>
                <a:gd name="T21" fmla="*/ 855 h 3298"/>
                <a:gd name="T22" fmla="*/ 210 w 1202"/>
                <a:gd name="T23" fmla="*/ 724 h 3298"/>
                <a:gd name="T24" fmla="*/ 408 w 1202"/>
                <a:gd name="T25" fmla="*/ 611 h 3298"/>
                <a:gd name="T26" fmla="*/ 255 w 1202"/>
                <a:gd name="T27" fmla="*/ 510 h 3298"/>
                <a:gd name="T28" fmla="*/ 228 w 1202"/>
                <a:gd name="T29" fmla="*/ 386 h 3298"/>
                <a:gd name="T30" fmla="*/ 228 w 1202"/>
                <a:gd name="T31" fmla="*/ 290 h 3298"/>
                <a:gd name="T32" fmla="*/ 264 w 1202"/>
                <a:gd name="T33" fmla="*/ 161 h 3298"/>
                <a:gd name="T34" fmla="*/ 336 w 1202"/>
                <a:gd name="T35" fmla="*/ 64 h 3298"/>
                <a:gd name="T36" fmla="*/ 480 w 1202"/>
                <a:gd name="T37" fmla="*/ 0 h 3298"/>
                <a:gd name="T38" fmla="*/ 642 w 1202"/>
                <a:gd name="T39" fmla="*/ 64 h 3298"/>
                <a:gd name="T40" fmla="*/ 697 w 1202"/>
                <a:gd name="T41" fmla="*/ 161 h 3298"/>
                <a:gd name="T42" fmla="*/ 750 w 1202"/>
                <a:gd name="T43" fmla="*/ 257 h 3298"/>
                <a:gd name="T44" fmla="*/ 750 w 1202"/>
                <a:gd name="T45" fmla="*/ 354 h 3298"/>
                <a:gd name="T46" fmla="*/ 733 w 1202"/>
                <a:gd name="T47" fmla="*/ 531 h 3298"/>
                <a:gd name="T48" fmla="*/ 769 w 1202"/>
                <a:gd name="T49" fmla="*/ 676 h 3298"/>
                <a:gd name="T50" fmla="*/ 841 w 1202"/>
                <a:gd name="T51" fmla="*/ 772 h 3298"/>
                <a:gd name="T52" fmla="*/ 966 w 1202"/>
                <a:gd name="T53" fmla="*/ 869 h 3298"/>
                <a:gd name="T54" fmla="*/ 1020 w 1202"/>
                <a:gd name="T55" fmla="*/ 1080 h 3298"/>
                <a:gd name="T56" fmla="*/ 1065 w 1202"/>
                <a:gd name="T57" fmla="*/ 1335 h 3298"/>
                <a:gd name="T58" fmla="*/ 1035 w 1202"/>
                <a:gd name="T59" fmla="*/ 1620 h 3298"/>
                <a:gd name="T60" fmla="*/ 1022 w 1202"/>
                <a:gd name="T61" fmla="*/ 1770 h 3298"/>
                <a:gd name="T62" fmla="*/ 949 w 1202"/>
                <a:gd name="T63" fmla="*/ 1898 h 3298"/>
                <a:gd name="T64" fmla="*/ 930 w 1202"/>
                <a:gd name="T65" fmla="*/ 2059 h 3298"/>
                <a:gd name="T66" fmla="*/ 1002 w 1202"/>
                <a:gd name="T67" fmla="*/ 2252 h 3298"/>
                <a:gd name="T68" fmla="*/ 1202 w 1202"/>
                <a:gd name="T69" fmla="*/ 2413 h 3298"/>
                <a:gd name="T70" fmla="*/ 1202 w 1202"/>
                <a:gd name="T71" fmla="*/ 2510 h 3298"/>
                <a:gd name="T72" fmla="*/ 1147 w 1202"/>
                <a:gd name="T73" fmla="*/ 2606 h 3298"/>
                <a:gd name="T74" fmla="*/ 949 w 1202"/>
                <a:gd name="T75" fmla="*/ 2638 h 3298"/>
                <a:gd name="T76" fmla="*/ 750 w 1202"/>
                <a:gd name="T77" fmla="*/ 2478 h 3298"/>
                <a:gd name="T78" fmla="*/ 678 w 1202"/>
                <a:gd name="T79" fmla="*/ 2381 h 3298"/>
                <a:gd name="T80" fmla="*/ 625 w 1202"/>
                <a:gd name="T81" fmla="*/ 2574 h 3298"/>
                <a:gd name="T82" fmla="*/ 589 w 1202"/>
                <a:gd name="T83" fmla="*/ 2703 h 3298"/>
                <a:gd name="T84" fmla="*/ 553 w 1202"/>
                <a:gd name="T85" fmla="*/ 2896 h 3298"/>
                <a:gd name="T86" fmla="*/ 516 w 1202"/>
                <a:gd name="T87" fmla="*/ 3057 h 3298"/>
                <a:gd name="T88" fmla="*/ 425 w 1202"/>
                <a:gd name="T89" fmla="*/ 3153 h 3298"/>
                <a:gd name="T90" fmla="*/ 336 w 1202"/>
                <a:gd name="T91" fmla="*/ 3218 h 3298"/>
                <a:gd name="T92" fmla="*/ 192 w 1202"/>
                <a:gd name="T93" fmla="*/ 3298 h 3298"/>
                <a:gd name="T94" fmla="*/ 83 w 1202"/>
                <a:gd name="T95" fmla="*/ 3282 h 3298"/>
                <a:gd name="T96" fmla="*/ 47 w 1202"/>
                <a:gd name="T97" fmla="*/ 3121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3298">
                  <a:moveTo>
                    <a:pt x="47" y="3121"/>
                  </a:moveTo>
                  <a:lnTo>
                    <a:pt x="300" y="2381"/>
                  </a:lnTo>
                  <a:lnTo>
                    <a:pt x="300" y="2252"/>
                  </a:lnTo>
                  <a:lnTo>
                    <a:pt x="228" y="2156"/>
                  </a:lnTo>
                  <a:lnTo>
                    <a:pt x="165" y="2025"/>
                  </a:lnTo>
                  <a:lnTo>
                    <a:pt x="105" y="1905"/>
                  </a:lnTo>
                  <a:lnTo>
                    <a:pt x="45" y="1755"/>
                  </a:lnTo>
                  <a:lnTo>
                    <a:pt x="15" y="1545"/>
                  </a:lnTo>
                  <a:lnTo>
                    <a:pt x="0" y="1275"/>
                  </a:lnTo>
                  <a:lnTo>
                    <a:pt x="45" y="1095"/>
                  </a:lnTo>
                  <a:lnTo>
                    <a:pt x="135" y="855"/>
                  </a:lnTo>
                  <a:lnTo>
                    <a:pt x="210" y="724"/>
                  </a:lnTo>
                  <a:lnTo>
                    <a:pt x="408" y="611"/>
                  </a:lnTo>
                  <a:lnTo>
                    <a:pt x="255" y="510"/>
                  </a:lnTo>
                  <a:lnTo>
                    <a:pt x="228" y="386"/>
                  </a:lnTo>
                  <a:lnTo>
                    <a:pt x="228" y="290"/>
                  </a:lnTo>
                  <a:lnTo>
                    <a:pt x="264" y="161"/>
                  </a:lnTo>
                  <a:lnTo>
                    <a:pt x="336" y="64"/>
                  </a:lnTo>
                  <a:lnTo>
                    <a:pt x="480" y="0"/>
                  </a:lnTo>
                  <a:lnTo>
                    <a:pt x="642" y="64"/>
                  </a:lnTo>
                  <a:lnTo>
                    <a:pt x="697" y="161"/>
                  </a:lnTo>
                  <a:lnTo>
                    <a:pt x="750" y="257"/>
                  </a:lnTo>
                  <a:lnTo>
                    <a:pt x="750" y="354"/>
                  </a:lnTo>
                  <a:lnTo>
                    <a:pt x="733" y="531"/>
                  </a:lnTo>
                  <a:lnTo>
                    <a:pt x="769" y="676"/>
                  </a:lnTo>
                  <a:lnTo>
                    <a:pt x="841" y="772"/>
                  </a:lnTo>
                  <a:lnTo>
                    <a:pt x="966" y="869"/>
                  </a:lnTo>
                  <a:lnTo>
                    <a:pt x="1020" y="1080"/>
                  </a:lnTo>
                  <a:lnTo>
                    <a:pt x="1065" y="1335"/>
                  </a:lnTo>
                  <a:lnTo>
                    <a:pt x="1035" y="1620"/>
                  </a:lnTo>
                  <a:lnTo>
                    <a:pt x="1022" y="1770"/>
                  </a:lnTo>
                  <a:lnTo>
                    <a:pt x="949" y="1898"/>
                  </a:lnTo>
                  <a:lnTo>
                    <a:pt x="930" y="2059"/>
                  </a:lnTo>
                  <a:lnTo>
                    <a:pt x="1002" y="2252"/>
                  </a:lnTo>
                  <a:lnTo>
                    <a:pt x="1202" y="2413"/>
                  </a:lnTo>
                  <a:lnTo>
                    <a:pt x="1202" y="2510"/>
                  </a:lnTo>
                  <a:lnTo>
                    <a:pt x="1147" y="2606"/>
                  </a:lnTo>
                  <a:lnTo>
                    <a:pt x="949" y="2638"/>
                  </a:lnTo>
                  <a:lnTo>
                    <a:pt x="750" y="2478"/>
                  </a:lnTo>
                  <a:lnTo>
                    <a:pt x="678" y="2381"/>
                  </a:lnTo>
                  <a:lnTo>
                    <a:pt x="625" y="2574"/>
                  </a:lnTo>
                  <a:lnTo>
                    <a:pt x="589" y="2703"/>
                  </a:lnTo>
                  <a:lnTo>
                    <a:pt x="553" y="2896"/>
                  </a:lnTo>
                  <a:lnTo>
                    <a:pt x="516" y="3057"/>
                  </a:lnTo>
                  <a:lnTo>
                    <a:pt x="425" y="3153"/>
                  </a:lnTo>
                  <a:lnTo>
                    <a:pt x="336" y="3218"/>
                  </a:lnTo>
                  <a:lnTo>
                    <a:pt x="192" y="3298"/>
                  </a:lnTo>
                  <a:lnTo>
                    <a:pt x="83" y="3282"/>
                  </a:lnTo>
                  <a:lnTo>
                    <a:pt x="47" y="31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5875" cap="flat" cmpd="sng">
              <a:solidFill>
                <a:srgbClr val="000000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9B5EE18-C4DC-4A60-9551-D9BCB0AE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9" y="2913"/>
              <a:ext cx="361" cy="11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B584534-9DD5-4C64-82C2-527F067408FF}"/>
                </a:ext>
              </a:extLst>
            </p:cNvPr>
            <p:cNvSpPr/>
            <p:nvPr/>
          </p:nvSpPr>
          <p:spPr bwMode="auto">
            <a:xfrm>
              <a:off x="8703" y="4422"/>
              <a:ext cx="541" cy="888"/>
            </a:xfrm>
            <a:custGeom>
              <a:avLst/>
              <a:gdLst>
                <a:gd name="T0" fmla="*/ 0 w 450"/>
                <a:gd name="T1" fmla="*/ 648 h 828"/>
                <a:gd name="T2" fmla="*/ 254 w 450"/>
                <a:gd name="T3" fmla="*/ 600 h 828"/>
                <a:gd name="T4" fmla="*/ 404 w 450"/>
                <a:gd name="T5" fmla="*/ 0 h 828"/>
                <a:gd name="T6" fmla="*/ 450 w 450"/>
                <a:gd name="T7" fmla="*/ 150 h 828"/>
                <a:gd name="T8" fmla="*/ 344 w 450"/>
                <a:gd name="T9" fmla="*/ 630 h 828"/>
                <a:gd name="T10" fmla="*/ 60 w 450"/>
                <a:gd name="T11" fmla="*/ 828 h 828"/>
                <a:gd name="T12" fmla="*/ 0 w 450"/>
                <a:gd name="T13" fmla="*/ 64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825">
                  <a:moveTo>
                    <a:pt x="0" y="648"/>
                  </a:moveTo>
                  <a:lnTo>
                    <a:pt x="254" y="600"/>
                  </a:lnTo>
                  <a:lnTo>
                    <a:pt x="404" y="0"/>
                  </a:lnTo>
                  <a:lnTo>
                    <a:pt x="450" y="150"/>
                  </a:lnTo>
                  <a:lnTo>
                    <a:pt x="344" y="630"/>
                  </a:lnTo>
                  <a:lnTo>
                    <a:pt x="60" y="828"/>
                  </a:lnTo>
                  <a:lnTo>
                    <a:pt x="0" y="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2" name="Group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6B450C8-7844-40DC-B2F6-16818C351F46}"/>
                </a:ext>
              </a:extLst>
            </p:cNvPr>
            <p:cNvGrpSpPr/>
            <p:nvPr/>
          </p:nvGrpSpPr>
          <p:grpSpPr>
            <a:xfrm rot="5400000" flipH="1">
              <a:off x="9386" y="1739"/>
              <a:ext cx="334" cy="1092"/>
              <a:chOff x="1068" y="3186"/>
              <a:chExt cx="330" cy="708"/>
            </a:xfrm>
          </p:grpSpPr>
          <p:grpSp>
            <p:nvGrpSpPr>
              <p:cNvPr id="33" name="Group 4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C4B3125E-E593-4825-A353-FAF2C5B40633}"/>
                  </a:ext>
                </a:extLst>
              </p:cNvPr>
              <p:cNvGrpSpPr/>
              <p:nvPr/>
            </p:nvGrpSpPr>
            <p:grpSpPr>
              <a:xfrm>
                <a:off x="1080" y="3453"/>
                <a:ext cx="310" cy="441"/>
                <a:chOff x="2310" y="3273"/>
                <a:chExt cx="310" cy="441"/>
              </a:xfrm>
            </p:grpSpPr>
            <p:sp>
              <p:nvSpPr>
                <p:cNvPr id="35" name="AutoShape 43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B28ACDA6-7F0B-4717-9418-2499A267B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0" y="3453"/>
                  <a:ext cx="310" cy="261"/>
                </a:xfrm>
                <a:prstGeom prst="can">
                  <a:avLst>
                    <a:gd name="adj" fmla="val 33926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AutoShape 44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92DDC10-86C4-4781-97D3-D789EC043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0" y="3273"/>
                  <a:ext cx="180" cy="240"/>
                </a:xfrm>
                <a:prstGeom prst="can">
                  <a:avLst>
                    <a:gd name="adj" fmla="val 33333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AutoShape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1B63672-4949-4F3A-B5E5-5E3079C06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3186"/>
                <a:ext cx="330" cy="420"/>
              </a:xfrm>
              <a:prstGeom prst="can">
                <a:avLst>
                  <a:gd name="adj" fmla="val 5000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Group 4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AA49959-EC81-4F9D-9D32-442BE5959C6C}"/>
              </a:ext>
            </a:extLst>
          </p:cNvPr>
          <p:cNvGrpSpPr/>
          <p:nvPr/>
        </p:nvGrpSpPr>
        <p:grpSpPr>
          <a:xfrm>
            <a:off x="10325765" y="5227887"/>
            <a:ext cx="280463" cy="399217"/>
            <a:chOff x="4604" y="210"/>
            <a:chExt cx="1140" cy="1620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818791A-1B58-4DA8-9952-D90F55879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465"/>
              <a:ext cx="270" cy="831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4" name="Group 4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4397F4C-E693-4E9C-A8EF-16CC895AA635}"/>
                </a:ext>
              </a:extLst>
            </p:cNvPr>
            <p:cNvGrpSpPr/>
            <p:nvPr/>
          </p:nvGrpSpPr>
          <p:grpSpPr>
            <a:xfrm>
              <a:off x="4604" y="210"/>
              <a:ext cx="1140" cy="1620"/>
              <a:chOff x="4604" y="210"/>
              <a:chExt cx="1140" cy="1620"/>
            </a:xfrm>
          </p:grpSpPr>
          <p:grpSp>
            <p:nvGrpSpPr>
              <p:cNvPr id="65" name="Group 49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ADB69E4-E27C-4861-BB89-D84B1D920256}"/>
                  </a:ext>
                </a:extLst>
              </p:cNvPr>
              <p:cNvGrpSpPr/>
              <p:nvPr/>
            </p:nvGrpSpPr>
            <p:grpSpPr>
              <a:xfrm>
                <a:off x="4604" y="210"/>
                <a:ext cx="1140" cy="793"/>
                <a:chOff x="4604" y="210"/>
                <a:chExt cx="1140" cy="793"/>
              </a:xfrm>
            </p:grpSpPr>
            <p:sp>
              <p:nvSpPr>
                <p:cNvPr id="72" name="Arc 5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045F630C-522B-4154-8A21-E31B84750453}"/>
                    </a:ext>
                  </a:extLst>
                </p:cNvPr>
                <p:cNvSpPr/>
                <p:nvPr/>
              </p:nvSpPr>
              <p:spPr bwMode="auto">
                <a:xfrm>
                  <a:off x="5518" y="492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Arc 51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E1DA7758-0087-4DF4-8593-06FDA821EE5F}"/>
                    </a:ext>
                  </a:extLst>
                </p:cNvPr>
                <p:cNvSpPr/>
                <p:nvPr/>
              </p:nvSpPr>
              <p:spPr bwMode="auto">
                <a:xfrm>
                  <a:off x="4678" y="507"/>
                  <a:ext cx="182" cy="4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137 w 41137"/>
                    <a:gd name="T1" fmla="*/ 30812 h 43200"/>
                    <a:gd name="T2" fmla="*/ 40717 w 41137"/>
                    <a:gd name="T3" fmla="*/ 11546 h 43200"/>
                    <a:gd name="T4" fmla="*/ 21600 w 4113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137" h="43200" fill="none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</a:path>
                    <a:path w="41137" h="43200" stroke="0" extrusionOk="0">
                      <a:moveTo>
                        <a:pt x="41137" y="30812"/>
                      </a:moveTo>
                      <a:cubicBezTo>
                        <a:pt x="37571" y="38374"/>
                        <a:pt x="29961" y="43199"/>
                        <a:pt x="21600" y="43199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622" y="0"/>
                        <a:pt x="36983" y="4445"/>
                        <a:pt x="40717" y="115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4" name="Group 52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9802700-DCAD-4077-9445-25FD32A4394F}"/>
                    </a:ext>
                  </a:extLst>
                </p:cNvPr>
                <p:cNvGrpSpPr/>
                <p:nvPr/>
              </p:nvGrpSpPr>
              <p:grpSpPr>
                <a:xfrm>
                  <a:off x="4604" y="210"/>
                  <a:ext cx="1140" cy="423"/>
                  <a:chOff x="3570" y="4545"/>
                  <a:chExt cx="1140" cy="423"/>
                </a:xfrm>
              </p:grpSpPr>
              <p:sp>
                <p:nvSpPr>
                  <p:cNvPr id="75" name="Freeform 5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0937D31E-64BA-4012-9A14-5EC21DE1D8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0" y="4623"/>
                    <a:ext cx="1140" cy="345"/>
                  </a:xfrm>
                  <a:custGeom>
                    <a:avLst/>
                    <a:gdLst>
                      <a:gd name="T0" fmla="*/ 0 w 1140"/>
                      <a:gd name="T1" fmla="*/ 90 h 345"/>
                      <a:gd name="T2" fmla="*/ 0 w 1140"/>
                      <a:gd name="T3" fmla="*/ 240 h 345"/>
                      <a:gd name="T4" fmla="*/ 76 w 1140"/>
                      <a:gd name="T5" fmla="*/ 300 h 345"/>
                      <a:gd name="T6" fmla="*/ 195 w 1140"/>
                      <a:gd name="T7" fmla="*/ 315 h 345"/>
                      <a:gd name="T8" fmla="*/ 345 w 1140"/>
                      <a:gd name="T9" fmla="*/ 285 h 345"/>
                      <a:gd name="T10" fmla="*/ 495 w 1140"/>
                      <a:gd name="T11" fmla="*/ 255 h 345"/>
                      <a:gd name="T12" fmla="*/ 615 w 1140"/>
                      <a:gd name="T13" fmla="*/ 255 h 345"/>
                      <a:gd name="T14" fmla="*/ 765 w 1140"/>
                      <a:gd name="T15" fmla="*/ 285 h 345"/>
                      <a:gd name="T16" fmla="*/ 915 w 1140"/>
                      <a:gd name="T17" fmla="*/ 345 h 345"/>
                      <a:gd name="T18" fmla="*/ 1035 w 1140"/>
                      <a:gd name="T19" fmla="*/ 300 h 345"/>
                      <a:gd name="T20" fmla="*/ 1140 w 1140"/>
                      <a:gd name="T21" fmla="*/ 180 h 345"/>
                      <a:gd name="T22" fmla="*/ 1110 w 1140"/>
                      <a:gd name="T23" fmla="*/ 0 h 345"/>
                      <a:gd name="T24" fmla="*/ 1006 w 1140"/>
                      <a:gd name="T25" fmla="*/ 60 h 345"/>
                      <a:gd name="T26" fmla="*/ 900 w 1140"/>
                      <a:gd name="T27" fmla="*/ 90 h 345"/>
                      <a:gd name="T28" fmla="*/ 750 w 1140"/>
                      <a:gd name="T29" fmla="*/ 150 h 345"/>
                      <a:gd name="T30" fmla="*/ 660 w 1140"/>
                      <a:gd name="T31" fmla="*/ 120 h 345"/>
                      <a:gd name="T32" fmla="*/ 510 w 1140"/>
                      <a:gd name="T33" fmla="*/ 120 h 345"/>
                      <a:gd name="T34" fmla="*/ 360 w 1140"/>
                      <a:gd name="T35" fmla="*/ 120 h 345"/>
                      <a:gd name="T36" fmla="*/ 166 w 1140"/>
                      <a:gd name="T37" fmla="*/ 150 h 345"/>
                      <a:gd name="T38" fmla="*/ 0 w 1140"/>
                      <a:gd name="T39" fmla="*/ 90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0" h="345">
                        <a:moveTo>
                          <a:pt x="0" y="90"/>
                        </a:moveTo>
                        <a:lnTo>
                          <a:pt x="0" y="240"/>
                        </a:lnTo>
                        <a:lnTo>
                          <a:pt x="76" y="300"/>
                        </a:lnTo>
                        <a:lnTo>
                          <a:pt x="195" y="315"/>
                        </a:lnTo>
                        <a:lnTo>
                          <a:pt x="345" y="285"/>
                        </a:lnTo>
                        <a:lnTo>
                          <a:pt x="495" y="255"/>
                        </a:lnTo>
                        <a:lnTo>
                          <a:pt x="615" y="255"/>
                        </a:lnTo>
                        <a:lnTo>
                          <a:pt x="765" y="285"/>
                        </a:lnTo>
                        <a:lnTo>
                          <a:pt x="915" y="345"/>
                        </a:lnTo>
                        <a:lnTo>
                          <a:pt x="1035" y="300"/>
                        </a:lnTo>
                        <a:lnTo>
                          <a:pt x="1140" y="180"/>
                        </a:lnTo>
                        <a:lnTo>
                          <a:pt x="1110" y="0"/>
                        </a:lnTo>
                        <a:lnTo>
                          <a:pt x="1006" y="60"/>
                        </a:lnTo>
                        <a:lnTo>
                          <a:pt x="900" y="90"/>
                        </a:lnTo>
                        <a:lnTo>
                          <a:pt x="750" y="150"/>
                        </a:lnTo>
                        <a:lnTo>
                          <a:pt x="660" y="120"/>
                        </a:lnTo>
                        <a:lnTo>
                          <a:pt x="510" y="120"/>
                        </a:lnTo>
                        <a:lnTo>
                          <a:pt x="360" y="120"/>
                        </a:lnTo>
                        <a:lnTo>
                          <a:pt x="166" y="150"/>
                        </a:lnTo>
                        <a:lnTo>
                          <a:pt x="0" y="9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5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71398CC9-2911-4084-A351-9C0D5B3FB3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84" y="4545"/>
                    <a:ext cx="1080" cy="300"/>
                  </a:xfrm>
                  <a:custGeom>
                    <a:avLst/>
                    <a:gdLst>
                      <a:gd name="T0" fmla="*/ 856 w 1080"/>
                      <a:gd name="T1" fmla="*/ 300 h 300"/>
                      <a:gd name="T2" fmla="*/ 1021 w 1080"/>
                      <a:gd name="T3" fmla="*/ 255 h 300"/>
                      <a:gd name="T4" fmla="*/ 1080 w 1080"/>
                      <a:gd name="T5" fmla="*/ 120 h 300"/>
                      <a:gd name="T6" fmla="*/ 1080 w 1080"/>
                      <a:gd name="T7" fmla="*/ 30 h 300"/>
                      <a:gd name="T8" fmla="*/ 960 w 1080"/>
                      <a:gd name="T9" fmla="*/ 30 h 300"/>
                      <a:gd name="T10" fmla="*/ 886 w 1080"/>
                      <a:gd name="T11" fmla="*/ 60 h 300"/>
                      <a:gd name="T12" fmla="*/ 811 w 1080"/>
                      <a:gd name="T13" fmla="*/ 90 h 300"/>
                      <a:gd name="T14" fmla="*/ 720 w 1080"/>
                      <a:gd name="T15" fmla="*/ 120 h 300"/>
                      <a:gd name="T16" fmla="*/ 616 w 1080"/>
                      <a:gd name="T17" fmla="*/ 90 h 300"/>
                      <a:gd name="T18" fmla="*/ 510 w 1080"/>
                      <a:gd name="T19" fmla="*/ 60 h 300"/>
                      <a:gd name="T20" fmla="*/ 390 w 1080"/>
                      <a:gd name="T21" fmla="*/ 45 h 300"/>
                      <a:gd name="T22" fmla="*/ 300 w 1080"/>
                      <a:gd name="T23" fmla="*/ 0 h 300"/>
                      <a:gd name="T24" fmla="*/ 166 w 1080"/>
                      <a:gd name="T25" fmla="*/ 30 h 300"/>
                      <a:gd name="T26" fmla="*/ 31 w 1080"/>
                      <a:gd name="T27" fmla="*/ 90 h 300"/>
                      <a:gd name="T28" fmla="*/ 0 w 1080"/>
                      <a:gd name="T29" fmla="*/ 180 h 300"/>
                      <a:gd name="T30" fmla="*/ 46 w 1080"/>
                      <a:gd name="T31" fmla="*/ 240 h 300"/>
                      <a:gd name="T32" fmla="*/ 180 w 1080"/>
                      <a:gd name="T33" fmla="*/ 225 h 300"/>
                      <a:gd name="T34" fmla="*/ 270 w 1080"/>
                      <a:gd name="T35" fmla="*/ 225 h 300"/>
                      <a:gd name="T36" fmla="*/ 390 w 1080"/>
                      <a:gd name="T37" fmla="*/ 210 h 300"/>
                      <a:gd name="T38" fmla="*/ 510 w 1080"/>
                      <a:gd name="T39" fmla="*/ 210 h 300"/>
                      <a:gd name="T40" fmla="*/ 600 w 1080"/>
                      <a:gd name="T41" fmla="*/ 210 h 300"/>
                      <a:gd name="T42" fmla="*/ 706 w 1080"/>
                      <a:gd name="T43" fmla="*/ 240 h 300"/>
                      <a:gd name="T44" fmla="*/ 856 w 1080"/>
                      <a:gd name="T45" fmla="*/ 300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80" h="300">
                        <a:moveTo>
                          <a:pt x="856" y="300"/>
                        </a:moveTo>
                        <a:lnTo>
                          <a:pt x="1021" y="255"/>
                        </a:lnTo>
                        <a:lnTo>
                          <a:pt x="1080" y="120"/>
                        </a:lnTo>
                        <a:lnTo>
                          <a:pt x="1080" y="30"/>
                        </a:lnTo>
                        <a:lnTo>
                          <a:pt x="960" y="30"/>
                        </a:lnTo>
                        <a:lnTo>
                          <a:pt x="886" y="60"/>
                        </a:lnTo>
                        <a:lnTo>
                          <a:pt x="811" y="90"/>
                        </a:lnTo>
                        <a:lnTo>
                          <a:pt x="720" y="120"/>
                        </a:lnTo>
                        <a:lnTo>
                          <a:pt x="616" y="90"/>
                        </a:lnTo>
                        <a:lnTo>
                          <a:pt x="510" y="60"/>
                        </a:lnTo>
                        <a:lnTo>
                          <a:pt x="390" y="45"/>
                        </a:lnTo>
                        <a:lnTo>
                          <a:pt x="300" y="0"/>
                        </a:lnTo>
                        <a:lnTo>
                          <a:pt x="166" y="30"/>
                        </a:lnTo>
                        <a:lnTo>
                          <a:pt x="31" y="90"/>
                        </a:lnTo>
                        <a:lnTo>
                          <a:pt x="0" y="180"/>
                        </a:lnTo>
                        <a:lnTo>
                          <a:pt x="46" y="240"/>
                        </a:lnTo>
                        <a:lnTo>
                          <a:pt x="180" y="225"/>
                        </a:lnTo>
                        <a:lnTo>
                          <a:pt x="270" y="225"/>
                        </a:lnTo>
                        <a:lnTo>
                          <a:pt x="390" y="210"/>
                        </a:lnTo>
                        <a:lnTo>
                          <a:pt x="510" y="210"/>
                        </a:lnTo>
                        <a:lnTo>
                          <a:pt x="600" y="210"/>
                        </a:lnTo>
                        <a:lnTo>
                          <a:pt x="706" y="240"/>
                        </a:lnTo>
                        <a:lnTo>
                          <a:pt x="856" y="3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t="100000" r="100000"/>
                    </a:path>
                  </a:gradFill>
                  <a:ln w="1587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6" name="Group 5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8D5F5331-7675-4914-8D69-F992A15E8182}"/>
                  </a:ext>
                </a:extLst>
              </p:cNvPr>
              <p:cNvGrpSpPr/>
              <p:nvPr/>
            </p:nvGrpSpPr>
            <p:grpSpPr>
              <a:xfrm>
                <a:off x="4934" y="1020"/>
                <a:ext cx="387" cy="810"/>
                <a:chOff x="4934" y="1020"/>
                <a:chExt cx="387" cy="810"/>
              </a:xfrm>
            </p:grpSpPr>
            <p:grpSp>
              <p:nvGrpSpPr>
                <p:cNvPr id="67" name="Group 56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1FECD2F5-3D48-4173-96BE-0A09585B04BD}"/>
                    </a:ext>
                  </a:extLst>
                </p:cNvPr>
                <p:cNvGrpSpPr/>
                <p:nvPr/>
              </p:nvGrpSpPr>
              <p:grpSpPr>
                <a:xfrm>
                  <a:off x="4934" y="1020"/>
                  <a:ext cx="387" cy="810"/>
                  <a:chOff x="4950" y="1140"/>
                  <a:chExt cx="375" cy="510"/>
                </a:xfrm>
              </p:grpSpPr>
              <p:sp>
                <p:nvSpPr>
                  <p:cNvPr id="69" name="Freeform 5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5DF588CD-7204-4A21-8A55-97F8E48099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50" y="1140"/>
                    <a:ext cx="375" cy="510"/>
                  </a:xfrm>
                  <a:custGeom>
                    <a:avLst/>
                    <a:gdLst>
                      <a:gd name="T0" fmla="*/ 75 w 375"/>
                      <a:gd name="T1" fmla="*/ 0 h 510"/>
                      <a:gd name="T2" fmla="*/ 45 w 375"/>
                      <a:gd name="T3" fmla="*/ 165 h 510"/>
                      <a:gd name="T4" fmla="*/ 0 w 375"/>
                      <a:gd name="T5" fmla="*/ 300 h 510"/>
                      <a:gd name="T6" fmla="*/ 15 w 375"/>
                      <a:gd name="T7" fmla="*/ 420 h 510"/>
                      <a:gd name="T8" fmla="*/ 165 w 375"/>
                      <a:gd name="T9" fmla="*/ 510 h 510"/>
                      <a:gd name="T10" fmla="*/ 345 w 375"/>
                      <a:gd name="T11" fmla="*/ 450 h 510"/>
                      <a:gd name="T12" fmla="*/ 375 w 375"/>
                      <a:gd name="T13" fmla="*/ 345 h 510"/>
                      <a:gd name="T14" fmla="*/ 345 w 375"/>
                      <a:gd name="T15" fmla="*/ 165 h 510"/>
                      <a:gd name="T16" fmla="*/ 315 w 375"/>
                      <a:gd name="T17" fmla="*/ 0 h 510"/>
                      <a:gd name="T18" fmla="*/ 255 w 375"/>
                      <a:gd name="T19" fmla="*/ 0 h 510"/>
                      <a:gd name="T20" fmla="*/ 165 w 375"/>
                      <a:gd name="T21" fmla="*/ 0 h 510"/>
                      <a:gd name="T22" fmla="*/ 75 w 375"/>
                      <a:gd name="T23" fmla="*/ 0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5" h="510">
                        <a:moveTo>
                          <a:pt x="75" y="0"/>
                        </a:moveTo>
                        <a:lnTo>
                          <a:pt x="45" y="165"/>
                        </a:lnTo>
                        <a:lnTo>
                          <a:pt x="0" y="300"/>
                        </a:lnTo>
                        <a:lnTo>
                          <a:pt x="15" y="420"/>
                        </a:lnTo>
                        <a:lnTo>
                          <a:pt x="165" y="510"/>
                        </a:lnTo>
                        <a:lnTo>
                          <a:pt x="345" y="450"/>
                        </a:lnTo>
                        <a:lnTo>
                          <a:pt x="375" y="345"/>
                        </a:lnTo>
                        <a:lnTo>
                          <a:pt x="345" y="165"/>
                        </a:lnTo>
                        <a:lnTo>
                          <a:pt x="315" y="0"/>
                        </a:lnTo>
                        <a:lnTo>
                          <a:pt x="255" y="0"/>
                        </a:lnTo>
                        <a:lnTo>
                          <a:pt x="165" y="0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0" scaled="1"/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Oval 5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AD1AD52-DB74-4070-B587-BE9E6A970A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1" y="1452"/>
                    <a:ext cx="150" cy="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Rectangle 5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D03FD35A-74D3-47C8-A4F0-301C102CA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24" y="1308"/>
                    <a:ext cx="256" cy="10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C0C0C0">
                          <a:gamma/>
                          <a:shade val="73333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8" name="Oval 60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3A7A7333-3D90-4EE4-8AC7-8BFE73C8D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4" y="1065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15B5781-CC5F-4547-99A0-4C83C84E7104}"/>
              </a:ext>
            </a:extLst>
          </p:cNvPr>
          <p:cNvSpPr/>
          <p:nvPr/>
        </p:nvSpPr>
        <p:spPr>
          <a:xfrm>
            <a:off x="8419057" y="5648755"/>
            <a:ext cx="1018689" cy="541728"/>
          </a:xfrm>
          <a:custGeom>
            <a:avLst/>
            <a:gdLst>
              <a:gd name="connsiteX0" fmla="*/ 0 w 1433124"/>
              <a:gd name="connsiteY0" fmla="*/ 206375 h 541728"/>
              <a:gd name="connsiteX1" fmla="*/ 1361402 w 1433124"/>
              <a:gd name="connsiteY1" fmla="*/ 471487 h 541728"/>
              <a:gd name="connsiteX2" fmla="*/ 1371350 w 1433124"/>
              <a:gd name="connsiteY2" fmla="*/ 0 h 5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24" h="541728">
                <a:moveTo>
                  <a:pt x="0" y="206375"/>
                </a:moveTo>
                <a:cubicBezTo>
                  <a:pt x="316761" y="500591"/>
                  <a:pt x="1123328" y="634470"/>
                  <a:pt x="1361402" y="471487"/>
                </a:cubicBezTo>
                <a:cubicBezTo>
                  <a:pt x="1398477" y="422804"/>
                  <a:pt x="1496762" y="450321"/>
                  <a:pt x="137135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899237-A231-4E1C-AE35-D2A6EA8A3311}"/>
              </a:ext>
            </a:extLst>
          </p:cNvPr>
          <p:cNvSpPr/>
          <p:nvPr/>
        </p:nvSpPr>
        <p:spPr>
          <a:xfrm>
            <a:off x="9682490" y="3724852"/>
            <a:ext cx="1166611" cy="1656696"/>
          </a:xfrm>
          <a:custGeom>
            <a:avLst/>
            <a:gdLst>
              <a:gd name="connsiteX0" fmla="*/ 1641227 w 1641227"/>
              <a:gd name="connsiteY0" fmla="*/ 1577975 h 1577975"/>
              <a:gd name="connsiteX1" fmla="*/ 241 w 1641227"/>
              <a:gd name="connsiteY1" fmla="*/ 0 h 1577975"/>
              <a:gd name="connsiteX2" fmla="*/ 0 w 1652505"/>
              <a:gd name="connsiteY2" fmla="*/ 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1227" h="1577975">
                <a:moveTo>
                  <a:pt x="1641227" y="1577975"/>
                </a:moveTo>
                <a:cubicBezTo>
                  <a:pt x="1362234" y="526203"/>
                  <a:pt x="-20928" y="1006052"/>
                  <a:pt x="24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8F96BE-90DA-4000-ACEA-58AA78BA9697}"/>
              </a:ext>
            </a:extLst>
          </p:cNvPr>
          <p:cNvSpPr/>
          <p:nvPr/>
        </p:nvSpPr>
        <p:spPr>
          <a:xfrm>
            <a:off x="6934374" y="3739944"/>
            <a:ext cx="2334260" cy="1278403"/>
          </a:xfrm>
          <a:custGeom>
            <a:avLst/>
            <a:gdLst>
              <a:gd name="connsiteX0" fmla="*/ 2334260 w 2334260"/>
              <a:gd name="connsiteY0" fmla="*/ 0 h 1278403"/>
              <a:gd name="connsiteX1" fmla="*/ 1186180 w 2334260"/>
              <a:gd name="connsiteY1" fmla="*/ 1060450 h 1278403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4260" h="1278403">
                <a:moveTo>
                  <a:pt x="2334260" y="0"/>
                </a:moveTo>
                <a:cubicBezTo>
                  <a:pt x="2015490" y="798407"/>
                  <a:pt x="1575223" y="856403"/>
                  <a:pt x="1186180" y="1060450"/>
                </a:cubicBezTo>
                <a:cubicBezTo>
                  <a:pt x="797137" y="1264497"/>
                  <a:pt x="153458" y="1339374"/>
                  <a:pt x="0" y="12242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58DE5F4-A392-4BF3-BA33-BC9A7C828CF9}"/>
              </a:ext>
            </a:extLst>
          </p:cNvPr>
          <p:cNvSpPr/>
          <p:nvPr/>
        </p:nvSpPr>
        <p:spPr>
          <a:xfrm>
            <a:off x="5256048" y="4872128"/>
            <a:ext cx="1311489" cy="954331"/>
          </a:xfrm>
          <a:custGeom>
            <a:avLst/>
            <a:gdLst>
              <a:gd name="connsiteX0" fmla="*/ 1136222 w 1136222"/>
              <a:gd name="connsiteY0" fmla="*/ 62791 h 954331"/>
              <a:gd name="connsiteX1" fmla="*/ 62609 w 1136222"/>
              <a:gd name="connsiteY1" fmla="*/ 413311 h 954331"/>
              <a:gd name="connsiteX2" fmla="*/ 262309 w 1136222"/>
              <a:gd name="connsiteY2" fmla="*/ 954331 h 9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222" h="954331">
                <a:moveTo>
                  <a:pt x="1136222" y="62791"/>
                </a:moveTo>
                <a:cubicBezTo>
                  <a:pt x="881587" y="-39444"/>
                  <a:pt x="285281" y="-73099"/>
                  <a:pt x="62609" y="413311"/>
                </a:cubicBezTo>
                <a:cubicBezTo>
                  <a:pt x="-21428" y="754941"/>
                  <a:pt x="-73079" y="938456"/>
                  <a:pt x="262309" y="9543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D2C302-5D93-4061-A0E2-F65751DF2744}"/>
              </a:ext>
            </a:extLst>
          </p:cNvPr>
          <p:cNvSpPr/>
          <p:nvPr/>
        </p:nvSpPr>
        <p:spPr>
          <a:xfrm>
            <a:off x="6160986" y="3701624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274991F-6BA1-4695-8360-36C1EA98A8A5}"/>
              </a:ext>
            </a:extLst>
          </p:cNvPr>
          <p:cNvSpPr/>
          <p:nvPr/>
        </p:nvSpPr>
        <p:spPr>
          <a:xfrm flipH="1">
            <a:off x="6870148" y="3749878"/>
            <a:ext cx="338516" cy="1186205"/>
          </a:xfrm>
          <a:custGeom>
            <a:avLst/>
            <a:gdLst>
              <a:gd name="connsiteX0" fmla="*/ 10678 w 11094"/>
              <a:gd name="connsiteY0" fmla="*/ 0 h 10000"/>
              <a:gd name="connsiteX1" fmla="*/ 11094 w 11094"/>
              <a:gd name="connsiteY1" fmla="*/ 10000 h 10000"/>
              <a:gd name="connsiteX2" fmla="*/ 0 w 2334260"/>
              <a:gd name="connsiteY2" fmla="*/ 1224280 h 1278403"/>
              <a:gd name="connsiteX3" fmla="*/ 0 w 1625600"/>
              <a:gd name="connsiteY3" fmla="*/ 0 h 6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4" h="10000">
                <a:moveTo>
                  <a:pt x="10678" y="0"/>
                </a:moveTo>
                <a:cubicBezTo>
                  <a:pt x="6238" y="3119"/>
                  <a:pt x="-11187" y="8552"/>
                  <a:pt x="11094" y="10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内容占位符 8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B9F842-0BF4-46A1-B412-E404FE864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41" y="356466"/>
            <a:ext cx="11207205" cy="173001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latin typeface="Times New Roman" pitchFamily="18" charset="0"/>
              </a:rPr>
              <a:t>（</a:t>
            </a:r>
            <a:r>
              <a:rPr lang="en-US" altLang="zh-CN" sz="3200">
                <a:latin typeface="Times New Roman" pitchFamily="18" charset="0"/>
              </a:rPr>
              <a:t>3</a:t>
            </a:r>
            <a:r>
              <a:rPr lang="zh-CN" altLang="en-US" sz="3200">
                <a:latin typeface="Times New Roman" pitchFamily="18" charset="0"/>
              </a:rPr>
              <a:t>）调节滑动变阻器的滑片改变待测电阻中的电流及两端的电压，再测几组数据，并计算</a:t>
            </a:r>
            <a:r>
              <a:rPr lang="en-US" altLang="zh-CN" sz="3200">
                <a:latin typeface="Times New Roman" pitchFamily="18" charset="0"/>
              </a:rPr>
              <a:t>R </a:t>
            </a:r>
            <a:r>
              <a:rPr lang="zh-CN" altLang="en-US" sz="3200">
                <a:latin typeface="Times New Roman" pitchFamily="18" charset="0"/>
              </a:rPr>
              <a:t>的值及平均值。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999520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4.81481E-06 L -0.01653 4.81481E-06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7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7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7" grpId="1" animBg="1"/>
      <p:bldP spid="78" grpId="2" animBg="1"/>
      <p:bldP spid="79" grpId="3" animBg="1"/>
      <p:bldP spid="80" grpId="4" animBg="1"/>
      <p:bldP spid="81" grpId="5" animBg="1"/>
      <p:bldP spid="82" grpId="6" animBg="1"/>
      <p:bldP spid="87" grpId="7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Group 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31416855"/>
              </p:ext>
            </p:extLst>
          </p:nvPr>
        </p:nvGraphicFramePr>
        <p:xfrm>
          <a:off x="2195114" y="1977121"/>
          <a:ext cx="4896000" cy="2194560"/>
        </p:xfrm>
        <a:graphic>
          <a:graphicData uri="http://schemas.openxmlformats.org/drawingml/2006/table">
            <a:tbl>
              <a:tblPr/>
              <a:tblGrid>
                <a:gridCol w="1078882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0"/>
                    </a:ext>
                  </a:extLst>
                </a:gridCol>
                <a:gridCol w="966437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1"/>
                    </a:ext>
                  </a:extLst>
                </a:gridCol>
                <a:gridCol w="94212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2"/>
                    </a:ext>
                  </a:extLst>
                </a:gridCol>
                <a:gridCol w="1040891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3"/>
                    </a:ext>
                  </a:extLst>
                </a:gridCol>
                <a:gridCol w="86766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20004"/>
                    </a:ext>
                  </a:extLst>
                </a:gridCol>
              </a:tblGrid>
              <a:tr h="566680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试验次数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电压U/V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电流I/A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电阻R/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Arial" pitchFamily="34" charset="0"/>
                        </a:rPr>
                        <a:t>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平均值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0"/>
                  </a:ext>
                </a:extLst>
              </a:tr>
              <a:tr h="37990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1"/>
                  </a:ext>
                </a:extLst>
              </a:tr>
              <a:tr h="388799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2"/>
                  </a:ext>
                </a:extLst>
              </a:tr>
              <a:tr h="356616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0003"/>
                  </a:ext>
                </a:extLst>
              </a:tr>
            </a:tbl>
          </a:graphicData>
        </a:graphic>
      </p:graphicFrame>
      <p:sp>
        <p:nvSpPr>
          <p:cNvPr id="7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1C078D-CA3E-4DBA-89EB-1F4A9342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39" y="285991"/>
            <a:ext cx="7319247" cy="47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5.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数据的统计与处理：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）统计数据方法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—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列表法</a:t>
            </a: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endParaRPr lang="en-US" altLang="zh-CN" sz="3200">
              <a:solidFill>
                <a:schemeClr val="tx1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（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）数据处理方法：</a:t>
            </a:r>
            <a:r>
              <a:rPr lang="zh-CN" altLang="en-US" sz="3200" i="1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U</a:t>
            </a:r>
            <a:r>
              <a:rPr lang="en-US" altLang="zh-CN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—</a:t>
            </a:r>
            <a:r>
              <a:rPr lang="zh-CN" altLang="en-US" sz="3200" i="1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I</a:t>
            </a:r>
            <a:r>
              <a:rPr lang="zh-CN" altLang="en-US" sz="3200">
                <a:solidFill>
                  <a:schemeClr val="tx1"/>
                </a:solidFill>
                <a:latin typeface="Times New Roman" pitchFamily="18" charset="0"/>
                <a:sym typeface="Times New Roman" pitchFamily="18" charset="0"/>
              </a:rPr>
              <a:t>图像法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8E4EFC6-974A-429C-BDE0-6DBA2850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08" y="1671200"/>
            <a:ext cx="3022392" cy="2837503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7D1F76-2A61-4285-B91E-9B1F6832E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99962"/>
              </p:ext>
            </p:extLst>
          </p:nvPr>
        </p:nvGraphicFramePr>
        <p:xfrm>
          <a:off x="3265826" y="2796879"/>
          <a:ext cx="1908562" cy="1371600"/>
        </p:xfrm>
        <a:graphic>
          <a:graphicData uri="http://schemas.openxmlformats.org/drawingml/2006/table">
            <a:tbl>
              <a:tblPr/>
              <a:tblGrid>
                <a:gridCol w="966437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102825896"/>
                    </a:ext>
                  </a:extLst>
                </a:gridCol>
                <a:gridCol w="942125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675133985"/>
                    </a:ext>
                  </a:extLst>
                </a:gridCol>
              </a:tblGrid>
              <a:tr h="37990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1.0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0.20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07240445"/>
                  </a:ext>
                </a:extLst>
              </a:tr>
              <a:tr h="388799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2.0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0.40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965479154"/>
                  </a:ext>
                </a:extLst>
              </a:tr>
              <a:tr h="356616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3.0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0.60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2501106302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381E832-CFD4-44E6-9A51-988619FD3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36591"/>
              </p:ext>
            </p:extLst>
          </p:nvPr>
        </p:nvGraphicFramePr>
        <p:xfrm>
          <a:off x="5174388" y="2796879"/>
          <a:ext cx="1040891" cy="1371600"/>
        </p:xfrm>
        <a:graphic>
          <a:graphicData uri="http://schemas.openxmlformats.org/drawingml/2006/table">
            <a:tbl>
              <a:tblPr/>
              <a:tblGrid>
                <a:gridCol w="1040891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651329872"/>
                    </a:ext>
                  </a:extLst>
                </a:gridCol>
              </a:tblGrid>
              <a:tr h="379905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5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719745899"/>
                  </a:ext>
                </a:extLst>
              </a:tr>
              <a:tr h="388799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5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848785806"/>
                  </a:ext>
                </a:extLst>
              </a:tr>
              <a:tr h="356616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5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822717851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8CDE6D-1C72-4AF9-A19C-BC68BE1E5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86324"/>
              </p:ext>
            </p:extLst>
          </p:nvPr>
        </p:nvGraphicFramePr>
        <p:xfrm>
          <a:off x="6215279" y="2804499"/>
          <a:ext cx="867671" cy="1367182"/>
        </p:xfrm>
        <a:graphic>
          <a:graphicData uri="http://schemas.openxmlformats.org/drawingml/2006/table">
            <a:tbl>
              <a:tblPr/>
              <a:tblGrid>
                <a:gridCol w="867671">
                  <a:extLst>
                    <a:ext uri="{9D8B030D-6E8A-4147-A177-3AD203B41FA5}">
                      <a16:colId xmlns:a16="http://schemas.microsoft.com/office/drawing/2014/main" xmlns:p15="http://schemas.microsoft.com/office/powerpoint/2012/main" xmlns:p14="http://schemas.microsoft.com/office/powerpoint/2010/main" xmlns="" val="651329872"/>
                    </a:ext>
                  </a:extLst>
                </a:gridCol>
              </a:tblGrid>
              <a:tr h="1367182">
                <a:tc>
                  <a:txBody>
                    <a:bodyPr/>
                    <a:lstStyle>
                      <a:lvl1pPr defTabSz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1pPr>
                      <a:lvl2pPr defTabSz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2pPr>
                      <a:lvl3pPr defTabSz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3pPr>
                      <a:lvl4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4pPr>
                      <a:lvl5pPr defTabSz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5pPr>
                      <a:lvl6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6pPr>
                      <a:lvl7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7pPr>
                      <a:lvl8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8pPr>
                      <a:lvl9pPr defTabSz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defRPr>
                      </a:lvl9pPr>
                    </a:lstStyle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5</a:t>
                      </a: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="http://schemas.microsoft.com/office/powerpoint/2012/main" xmlns:p14="http://schemas.microsoft.com/office/powerpoint/2010/main" xmlns="" val="1719745899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6AA056-C7AE-466B-BBBC-303D5EA7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61" y="5023801"/>
            <a:ext cx="7319247" cy="18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①通过导体的电流与电压成正比；</a:t>
            </a:r>
            <a:endParaRPr lang="en-US" altLang="zh-CN" sz="320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200"/>
              </a:spcBef>
              <a:buNone/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②电阻的大小与电压、电流无关。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61A55A-90CA-4C30-9B81-6FCA92991D28}"/>
              </a:ext>
            </a:extLst>
          </p:cNvPr>
          <p:cNvSpPr/>
          <p:nvPr/>
        </p:nvSpPr>
        <p:spPr>
          <a:xfrm>
            <a:off x="8845780" y="4243032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U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—</a:t>
            </a:r>
            <a:r>
              <a:rPr lang="zh-CN" altLang="en-US" sz="2800" i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图像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8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16" grpId="1" uiExpand="1" build="p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36E6CFB-61B7-40C6-89EB-744324A0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30" y="70099"/>
            <a:ext cx="10223500" cy="749300"/>
          </a:xfrm>
        </p:spPr>
        <p:txBody>
          <a:bodyPr>
            <a:normAutofit/>
          </a:bodyPr>
          <a:lstStyle/>
          <a:p>
            <a:r>
              <a:rPr lang="zh-CN" altLang="en-US" sz="3600"/>
              <a:t>二、实验探究  研究小灯泡的电阻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182F8EF-3B52-4E56-A9C0-1C0CF56BE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30132"/>
              </p:ext>
            </p:extLst>
          </p:nvPr>
        </p:nvGraphicFramePr>
        <p:xfrm>
          <a:off x="2323819" y="819399"/>
          <a:ext cx="1073900" cy="96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819" y="819399"/>
                        <a:ext cx="1073900" cy="96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BF44075-D0D1-4C13-B110-B37D16F18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53" y="3316017"/>
            <a:ext cx="3083317" cy="2526047"/>
          </a:xfrm>
          <a:prstGeom prst="rect">
            <a:avLst/>
          </a:prstGeom>
        </p:spPr>
      </p:pic>
      <p:sp>
        <p:nvSpPr>
          <p:cNvPr id="171" name="内容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FF772CC-A430-4B64-BB7A-318F4A63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55" y="952453"/>
            <a:ext cx="11358326" cy="324589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1.</a:t>
            </a:r>
            <a:r>
              <a:rPr lang="zh-CN" altLang="en-US" sz="3200">
                <a:latin typeface="Times New Roman" pitchFamily="18" charset="0"/>
              </a:rPr>
              <a:t>原理：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2.</a:t>
            </a:r>
            <a:r>
              <a:rPr lang="zh-CN" altLang="en-US" sz="3200">
                <a:latin typeface="Times New Roman" pitchFamily="18" charset="0"/>
              </a:rPr>
              <a:t>器材：电流表、电压表、小灯泡（</a:t>
            </a:r>
            <a:r>
              <a:rPr lang="en-US" altLang="zh-CN" sz="3200">
                <a:latin typeface="Times New Roman" pitchFamily="18" charset="0"/>
              </a:rPr>
              <a:t>2.5V</a:t>
            </a:r>
            <a:r>
              <a:rPr lang="zh-CN" altLang="en-US" sz="3200">
                <a:latin typeface="Times New Roman" pitchFamily="18" charset="0"/>
              </a:rPr>
              <a:t>）、滑动变阻器、开关、导线</a:t>
            </a:r>
            <a:endParaRPr lang="en-US" altLang="zh-CN" sz="3200">
              <a:latin typeface="Times New Roman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200"/>
              </a:spcBef>
              <a:buNone/>
            </a:pPr>
            <a:r>
              <a:rPr lang="en-US" altLang="zh-CN" sz="3200">
                <a:latin typeface="Times New Roman" pitchFamily="18" charset="0"/>
              </a:rPr>
              <a:t>3.</a:t>
            </a:r>
            <a:r>
              <a:rPr lang="zh-CN" altLang="en-US" sz="3200">
                <a:latin typeface="Times New Roman" pitchFamily="18" charset="0"/>
              </a:rPr>
              <a:t>电路图：</a:t>
            </a:r>
          </a:p>
        </p:txBody>
      </p:sp>
    </p:spTree>
    <p:extLst>
      <p:ext uri="{BB962C8B-B14F-4D97-AF65-F5344CB8AC3E}">
        <p14:creationId xmlns:p14="http://schemas.microsoft.com/office/powerpoint/2010/main" val="2669941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ndara">
      <a:majorFont>
        <a:latin typeface="Candara"/>
        <a:ea typeface="Arial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3088</Words>
  <Application>Microsoft Office PowerPoint</Application>
  <PresentationFormat>自定义</PresentationFormat>
  <Paragraphs>233</Paragraphs>
  <Slides>31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剪切</vt:lpstr>
      <vt:lpstr>Equation</vt:lpstr>
      <vt:lpstr>Visio</vt:lpstr>
      <vt:lpstr>5.2测量电阻</vt:lpstr>
      <vt:lpstr>PowerPoint 演示文稿</vt:lpstr>
      <vt:lpstr>PowerPoint 演示文稿</vt:lpstr>
      <vt:lpstr>PowerPoint 演示文稿</vt:lpstr>
      <vt:lpstr>一、用电压表和电流表测电阻</vt:lpstr>
      <vt:lpstr>PowerPoint 演示文稿</vt:lpstr>
      <vt:lpstr>PowerPoint 演示文稿</vt:lpstr>
      <vt:lpstr>PowerPoint 演示文稿</vt:lpstr>
      <vt:lpstr>二、实验探究  研究小灯泡的电阻</vt:lpstr>
      <vt:lpstr>PowerPoint 演示文稿</vt:lpstr>
      <vt:lpstr>PowerPoint 演示文稿</vt:lpstr>
      <vt:lpstr>PowerPoint 演示文稿</vt:lpstr>
      <vt:lpstr>PowerPoint 演示文稿</vt:lpstr>
      <vt:lpstr>三、测量电阻的特殊方法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2020-09-23T09:42:54Z</cp:lastPrinted>
  <dcterms:created xsi:type="dcterms:W3CDTF">2020-09-23T09:42:54Z</dcterms:created>
  <dcterms:modified xsi:type="dcterms:W3CDTF">2020-10-19T14:04:23Z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