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6" r:id="rId1"/>
  </p:sldMasterIdLst>
  <p:notesMasterIdLst>
    <p:notesMasterId r:id="rId24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02" autoAdjust="0"/>
  </p:normalViewPr>
  <p:slideViewPr>
    <p:cSldViewPr>
      <p:cViewPr varScale="1">
        <p:scale>
          <a:sx n="62" d="100"/>
          <a:sy n="62" d="100"/>
        </p:scale>
        <p:origin x="1459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07FCB-E34E-4070-81A0-AB5B0D608AA3}" type="datetimeFigureOut">
              <a:rPr lang="zh-CN" altLang="en-US" smtClean="0"/>
              <a:t>2025/2/18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248C6-E84B-4471-BC5F-11A9C1A5F2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248C6-E84B-4471-BC5F-11A9C1A5F25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96834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22194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5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5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7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5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9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5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2206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48761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7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hyperlink" Target="http://www.fjsdfz.org/sw/ljsm/ap/abp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news.51ttup.com/2005/4-19/14163123180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19535" y="3068960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spc="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能量的转化与守恒</a:t>
            </a:r>
          </a:p>
        </p:txBody>
      </p:sp>
      <p:sp>
        <p:nvSpPr>
          <p:cNvPr id="3" name="矩形 2"/>
          <p:cNvSpPr/>
          <p:nvPr/>
        </p:nvSpPr>
        <p:spPr>
          <a:xfrm>
            <a:off x="2547592" y="1268760"/>
            <a:ext cx="70968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0033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第二十章 能源、材料与社会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5360" y="215086"/>
            <a:ext cx="3346884" cy="79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69219" y="1201737"/>
            <a:ext cx="8543132" cy="700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en-US" altLang="zh-CN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各种形式的能量是可以相互转化的</a:t>
            </a:r>
          </a:p>
        </p:txBody>
      </p:sp>
      <p:grpSp>
        <p:nvGrpSpPr>
          <p:cNvPr id="2" name="Group 4"/>
          <p:cNvGrpSpPr/>
          <p:nvPr/>
        </p:nvGrpSpPr>
        <p:grpSpPr>
          <a:xfrm>
            <a:off x="6168008" y="2394698"/>
            <a:ext cx="5735636" cy="3888629"/>
            <a:chOff x="3107" y="1797"/>
            <a:chExt cx="2177" cy="2030"/>
          </a:xfrm>
        </p:grpSpPr>
        <p:sp>
          <p:nvSpPr>
            <p:cNvPr id="23560" name="Text Box 5"/>
            <p:cNvSpPr txBox="1">
              <a:spLocks noChangeArrowheads="1"/>
            </p:cNvSpPr>
            <p:nvPr/>
          </p:nvSpPr>
          <p:spPr bwMode="auto">
            <a:xfrm>
              <a:off x="3334" y="1797"/>
              <a:ext cx="1950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电能转化成机械能  </a:t>
              </a:r>
            </a:p>
          </p:txBody>
        </p:sp>
        <p:pic>
          <p:nvPicPr>
            <p:cNvPr id="23561" name="Picture 6" descr="电动机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107" y="2296"/>
              <a:ext cx="2041" cy="1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/>
          <p:cNvGrpSpPr/>
          <p:nvPr/>
        </p:nvGrpSpPr>
        <p:grpSpPr>
          <a:xfrm>
            <a:off x="1055440" y="2420888"/>
            <a:ext cx="4608512" cy="4222026"/>
            <a:chOff x="657" y="1570"/>
            <a:chExt cx="2256" cy="1993"/>
          </a:xfrm>
        </p:grpSpPr>
        <p:sp>
          <p:nvSpPr>
            <p:cNvPr id="23558" name="Text Box 8"/>
            <p:cNvSpPr txBox="1">
              <a:spLocks noChangeArrowheads="1"/>
            </p:cNvSpPr>
            <p:nvPr/>
          </p:nvSpPr>
          <p:spPr bwMode="auto">
            <a:xfrm>
              <a:off x="839" y="3249"/>
              <a:ext cx="176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机械能转化成电能　</a:t>
              </a:r>
            </a:p>
          </p:txBody>
        </p:sp>
        <p:pic>
          <p:nvPicPr>
            <p:cNvPr id="23559" name="Picture 9" descr="风力发电"/>
            <p:cNvPicPr>
              <a:picLocks noChangeAspect="1" noChangeArrowheads="1"/>
            </p:cNvPicPr>
            <p:nvPr/>
          </p:nvPicPr>
          <p:blipFill>
            <a:blip r:embed="rId4">
              <a:lum bright="12000"/>
            </a:blip>
            <a:stretch>
              <a:fillRect/>
            </a:stretch>
          </p:blipFill>
          <p:spPr bwMode="auto">
            <a:xfrm>
              <a:off x="657" y="1570"/>
              <a:ext cx="2256" cy="1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4153" y="176487"/>
            <a:ext cx="2849098" cy="678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718702" y="1032257"/>
            <a:ext cx="8337738" cy="700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en-US" altLang="zh-CN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地球上的大多数能量都来源于太阳</a:t>
            </a:r>
          </a:p>
        </p:txBody>
      </p:sp>
      <p:grpSp>
        <p:nvGrpSpPr>
          <p:cNvPr id="2" name="Group 4"/>
          <p:cNvGrpSpPr/>
          <p:nvPr/>
        </p:nvGrpSpPr>
        <p:grpSpPr>
          <a:xfrm>
            <a:off x="6240462" y="2205038"/>
            <a:ext cx="4248025" cy="4464322"/>
            <a:chOff x="2971" y="1389"/>
            <a:chExt cx="2223" cy="2379"/>
          </a:xfrm>
        </p:grpSpPr>
        <p:sp>
          <p:nvSpPr>
            <p:cNvPr id="24584" name="Text Box 5"/>
            <p:cNvSpPr txBox="1">
              <a:spLocks noChangeArrowheads="1"/>
            </p:cNvSpPr>
            <p:nvPr/>
          </p:nvSpPr>
          <p:spPr bwMode="auto">
            <a:xfrm>
              <a:off x="3197" y="3158"/>
              <a:ext cx="1996" cy="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光合作用不仅产生氧气，同时生成葡萄糖　</a:t>
              </a:r>
            </a:p>
          </p:txBody>
        </p:sp>
        <p:pic>
          <p:nvPicPr>
            <p:cNvPr id="24585" name="Picture 6" descr="标题：叶片进行光合作用的示意图&#10;(鼠标双击可自动放大和缩小)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971" y="1389"/>
              <a:ext cx="2223" cy="1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/>
          <p:cNvGrpSpPr/>
          <p:nvPr/>
        </p:nvGrpSpPr>
        <p:grpSpPr>
          <a:xfrm>
            <a:off x="767408" y="2589851"/>
            <a:ext cx="3966136" cy="4248298"/>
            <a:chOff x="793" y="1389"/>
            <a:chExt cx="1828" cy="2379"/>
          </a:xfrm>
        </p:grpSpPr>
        <p:pic>
          <p:nvPicPr>
            <p:cNvPr id="24582" name="Picture 8" descr="20-10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93" y="1389"/>
              <a:ext cx="1828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3" name="Text Box 9"/>
            <p:cNvSpPr txBox="1">
              <a:spLocks noChangeArrowheads="1"/>
            </p:cNvSpPr>
            <p:nvPr/>
          </p:nvSpPr>
          <p:spPr bwMode="auto">
            <a:xfrm>
              <a:off x="1020" y="3158"/>
              <a:ext cx="1361" cy="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太阳能是地球上的主要能源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9336" y="29556"/>
            <a:ext cx="3528392" cy="840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99456" y="970928"/>
            <a:ext cx="7848872" cy="63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en-US" altLang="zh-CN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地球上的大多数能量都来源于太阳</a:t>
            </a:r>
          </a:p>
        </p:txBody>
      </p:sp>
      <p:grpSp>
        <p:nvGrpSpPr>
          <p:cNvPr id="2" name="Group 4"/>
          <p:cNvGrpSpPr/>
          <p:nvPr/>
        </p:nvGrpSpPr>
        <p:grpSpPr>
          <a:xfrm>
            <a:off x="6348191" y="2158167"/>
            <a:ext cx="5113262" cy="4292600"/>
            <a:chOff x="3061" y="1616"/>
            <a:chExt cx="2132" cy="2112"/>
          </a:xfrm>
        </p:grpSpPr>
        <p:sp>
          <p:nvSpPr>
            <p:cNvPr id="25608" name="Text Box 5"/>
            <p:cNvSpPr txBox="1">
              <a:spLocks noChangeArrowheads="1"/>
            </p:cNvSpPr>
            <p:nvPr/>
          </p:nvSpPr>
          <p:spPr bwMode="auto">
            <a:xfrm>
              <a:off x="3651" y="3414"/>
              <a:ext cx="1270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太阳能发电　</a:t>
              </a:r>
            </a:p>
          </p:txBody>
        </p:sp>
        <p:pic>
          <p:nvPicPr>
            <p:cNvPr id="25609" name="Picture 6" descr="标题：《火红的太阳》太阳能发电板&#10;(鼠标双击可自动放大和缩小)"/>
            <p:cNvPicPr>
              <a:picLocks noChangeAspect="1" noChangeArrowheads="1"/>
            </p:cNvPicPr>
            <p:nvPr/>
          </p:nvPicPr>
          <p:blipFill>
            <a:blip r:embed="rId3">
              <a:lum bright="6000"/>
            </a:blip>
            <a:stretch>
              <a:fillRect/>
            </a:stretch>
          </p:blipFill>
          <p:spPr bwMode="auto">
            <a:xfrm>
              <a:off x="3061" y="1616"/>
              <a:ext cx="2132" cy="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/>
          <p:cNvGrpSpPr/>
          <p:nvPr/>
        </p:nvGrpSpPr>
        <p:grpSpPr>
          <a:xfrm>
            <a:off x="875383" y="2132856"/>
            <a:ext cx="4968428" cy="4031952"/>
            <a:chOff x="612" y="1616"/>
            <a:chExt cx="2404" cy="2128"/>
          </a:xfrm>
        </p:grpSpPr>
        <p:sp>
          <p:nvSpPr>
            <p:cNvPr id="25606" name="Text Box 8"/>
            <p:cNvSpPr txBox="1">
              <a:spLocks noChangeArrowheads="1"/>
            </p:cNvSpPr>
            <p:nvPr/>
          </p:nvSpPr>
          <p:spPr bwMode="auto">
            <a:xfrm>
              <a:off x="930" y="3430"/>
              <a:ext cx="1769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生命中的能量转换　</a:t>
              </a:r>
            </a:p>
          </p:txBody>
        </p:sp>
        <p:pic>
          <p:nvPicPr>
            <p:cNvPr id="25607" name="Picture 9" descr="狮子斑马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lum bright="12000"/>
            </a:blip>
            <a:stretch>
              <a:fillRect/>
            </a:stretch>
          </p:blipFill>
          <p:spPr bwMode="auto">
            <a:xfrm>
              <a:off x="612" y="1616"/>
              <a:ext cx="2404" cy="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实验探讨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3352" y="168982"/>
            <a:ext cx="3099664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415480" y="1628800"/>
            <a:ext cx="2664296" cy="59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en-US" altLang="zh-CN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A.</a:t>
            </a: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实验设计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65919" y="831107"/>
            <a:ext cx="57961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实验探究</a:t>
            </a:r>
            <a:r>
              <a:rPr kumimoji="1" lang="en-US" altLang="zh-CN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:</a:t>
            </a: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能量的转化</a:t>
            </a:r>
            <a:endParaRPr kumimoji="1" lang="zh-CN" altLang="en-US" sz="3600" dirty="0">
              <a:latin typeface="Times New Roman" panose="02020603050405020304" pitchFamily="18" charset="0"/>
            </a:endParaRPr>
          </a:p>
        </p:txBody>
      </p:sp>
      <p:pic>
        <p:nvPicPr>
          <p:cNvPr id="20485" name="Picture 5" descr="20-1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</a:blip>
          <a:stretch>
            <a:fillRect/>
          </a:stretch>
        </p:blipFill>
        <p:spPr bwMode="auto">
          <a:xfrm>
            <a:off x="4079776" y="1926926"/>
            <a:ext cx="6336480" cy="471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实验探讨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88008"/>
            <a:ext cx="3601712" cy="73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43472" y="1728573"/>
            <a:ext cx="2520950" cy="59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en-US" altLang="zh-CN" sz="32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B.</a:t>
            </a:r>
            <a:r>
              <a:rPr kumimoji="1" lang="zh-CN" altLang="en-US" sz="32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实验结论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03275" y="942974"/>
            <a:ext cx="4644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32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实验探究</a:t>
            </a:r>
            <a:r>
              <a:rPr kumimoji="1" lang="en-US" altLang="zh-CN" sz="32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:</a:t>
            </a:r>
            <a:r>
              <a:rPr kumimoji="1" lang="zh-CN" altLang="en-US" sz="32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能量的转化</a:t>
            </a:r>
            <a:endParaRPr kumimoji="1" lang="zh-CN" altLang="en-US" sz="3200">
              <a:latin typeface="Times New Roman" panose="02020603050405020304" pitchFamily="18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782888" y="2984501"/>
            <a:ext cx="69850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　①重物下落，重物的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重力势能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转化为重物的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动能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；电机将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动能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转化为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；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通过导线传输到灯泡，灯泡发光发热，灯泡将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转化为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光能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和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内能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；电机转动一段时间后会发热，电动机还将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转化为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内能。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071813" y="2430464"/>
            <a:ext cx="2520950" cy="47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先释放重物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3141663" y="4962526"/>
            <a:ext cx="5618162" cy="987425"/>
            <a:chOff x="748" y="3051"/>
            <a:chExt cx="3539" cy="622"/>
          </a:xfrm>
        </p:grpSpPr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748" y="3219"/>
              <a:ext cx="12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重力势能</a:t>
              </a:r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1973" y="3219"/>
              <a:ext cx="7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动能</a:t>
              </a:r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2789" y="3219"/>
              <a:ext cx="7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电能</a:t>
              </a: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3560" y="3051"/>
              <a:ext cx="7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光能</a:t>
              </a:r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3560" y="3385"/>
              <a:ext cx="7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内能</a:t>
              </a:r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1610" y="3355"/>
              <a:ext cx="323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>
              <a:off x="2472" y="3355"/>
              <a:ext cx="323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 flipV="1">
              <a:off x="3243" y="3249"/>
              <a:ext cx="317" cy="9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>
              <a:off x="3243" y="3430"/>
              <a:ext cx="317" cy="9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9" grpId="0"/>
      <p:bldP spid="215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实验探讨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9336" y="60617"/>
            <a:ext cx="3866951" cy="7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992313" y="1601897"/>
            <a:ext cx="2159000" cy="47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en-US" altLang="zh-CN" sz="24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B.</a:t>
            </a:r>
            <a:r>
              <a:rPr kumimoji="1" lang="zh-CN" altLang="en-US" sz="24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实验结论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521618" y="922697"/>
            <a:ext cx="55824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实验探究</a:t>
            </a:r>
            <a:r>
              <a:rPr kumimoji="1" lang="en-US" altLang="zh-CN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:</a:t>
            </a: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能量的转化</a:t>
            </a:r>
            <a:endParaRPr kumimoji="1" lang="zh-CN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855913" y="2636838"/>
            <a:ext cx="6769100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　②电机转动，电池中的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化学能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转化为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；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通过导线传送给电机，电机转动将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转化为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动能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；转轴的转动将重物提起，重物上升过程中将获得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动能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和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重力势能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；电机转动一段时间后还会发热，则电机还将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电能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转化为</a:t>
            </a:r>
            <a:r>
              <a:rPr kumimoji="1"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内能</a:t>
            </a: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kumimoji="1" lang="zh-CN" altLang="en-US" sz="24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071813" y="2205039"/>
            <a:ext cx="4895850" cy="47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将灯泡转换为电池供电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3286125" y="4724401"/>
            <a:ext cx="4249738" cy="1439863"/>
            <a:chOff x="793" y="3022"/>
            <a:chExt cx="2677" cy="907"/>
          </a:xfrm>
        </p:grpSpPr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793" y="3339"/>
              <a:ext cx="6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化学能</a:t>
              </a:r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1791" y="3339"/>
              <a:ext cx="5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电能</a:t>
              </a:r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2608" y="3022"/>
              <a:ext cx="5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动能</a:t>
              </a:r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2582" y="3339"/>
              <a:ext cx="8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重力势能</a:t>
              </a:r>
            </a:p>
          </p:txBody>
        </p:sp>
        <p:sp>
          <p:nvSpPr>
            <p:cNvPr id="28684" name="Rectangle 12"/>
            <p:cNvSpPr>
              <a:spLocks noChangeArrowheads="1"/>
            </p:cNvSpPr>
            <p:nvPr/>
          </p:nvSpPr>
          <p:spPr bwMode="auto">
            <a:xfrm>
              <a:off x="2605" y="3641"/>
              <a:ext cx="5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内能</a:t>
              </a:r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>
              <a:off x="1474" y="3475"/>
              <a:ext cx="36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6" name="Line 14"/>
            <p:cNvSpPr>
              <a:spLocks noChangeShapeType="1"/>
            </p:cNvSpPr>
            <p:nvPr/>
          </p:nvSpPr>
          <p:spPr bwMode="auto">
            <a:xfrm>
              <a:off x="2290" y="3521"/>
              <a:ext cx="36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7" name="Line 15"/>
            <p:cNvSpPr>
              <a:spLocks noChangeShapeType="1"/>
            </p:cNvSpPr>
            <p:nvPr/>
          </p:nvSpPr>
          <p:spPr bwMode="auto">
            <a:xfrm flipV="1">
              <a:off x="2290" y="3249"/>
              <a:ext cx="409" cy="22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688" name="Line 16"/>
            <p:cNvSpPr>
              <a:spLocks noChangeShapeType="1"/>
            </p:cNvSpPr>
            <p:nvPr/>
          </p:nvSpPr>
          <p:spPr bwMode="auto">
            <a:xfrm>
              <a:off x="2290" y="3566"/>
              <a:ext cx="363" cy="1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169322" y="1992083"/>
            <a:ext cx="2808288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en-US" altLang="zh-CN" sz="28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kumimoji="1" lang="zh-CN" altLang="en-US" sz="28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能量守恒定律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919536" y="1234897"/>
            <a:ext cx="5976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36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三、能量守恒定律</a:t>
            </a:r>
            <a:endParaRPr kumimoji="1" lang="zh-CN" altLang="en-US" sz="360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pic>
        <p:nvPicPr>
          <p:cNvPr id="29700" name="Picture 4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5400" y="287340"/>
            <a:ext cx="2989790" cy="712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930152" y="2462340"/>
            <a:ext cx="7270303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8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大量的研究表明：自然界的能量是守恒的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071812" y="3789364"/>
            <a:ext cx="7560691" cy="222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　能量既不会</a:t>
            </a:r>
            <a:r>
              <a:rPr kumimoji="1" lang="zh-CN" altLang="en-US" sz="32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消灭</a:t>
            </a: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，也不会</a:t>
            </a:r>
            <a:r>
              <a:rPr kumimoji="1" lang="zh-CN" altLang="en-US" sz="32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创生</a:t>
            </a: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，它只会从一种形式</a:t>
            </a:r>
            <a:r>
              <a:rPr kumimoji="1" lang="zh-CN" altLang="en-US" sz="32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转化</a:t>
            </a: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为另一种形式，或者从一个物体</a:t>
            </a:r>
            <a:r>
              <a:rPr kumimoji="1" lang="zh-CN" altLang="en-US" sz="32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转移</a:t>
            </a: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到另一个物体，而能的总量保持不变。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071814" y="3213101"/>
            <a:ext cx="2808287" cy="47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能量守恒定律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57" grpId="0"/>
      <p:bldP spid="23558" grpId="0"/>
      <p:bldP spid="235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711450" y="1484313"/>
            <a:ext cx="2808288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en-US" altLang="zh-CN" sz="28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kumimoji="1" lang="zh-CN" altLang="en-US" sz="28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能量守恒定律</a:t>
            </a:r>
          </a:p>
        </p:txBody>
      </p:sp>
      <p:pic>
        <p:nvPicPr>
          <p:cNvPr id="30723" name="Picture 3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01876" y="903288"/>
            <a:ext cx="196532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872038" y="3644900"/>
            <a:ext cx="3168178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8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动能和势能的转化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711450" y="1435101"/>
            <a:ext cx="6769100" cy="100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8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　想一想：玩具小丑在跳动过程中，能量是如何转化的？它遵守能量守恒定律吗？</a:t>
            </a:r>
          </a:p>
        </p:txBody>
      </p:sp>
      <p:pic>
        <p:nvPicPr>
          <p:cNvPr id="31747" name="Picture 3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01876" y="903288"/>
            <a:ext cx="196532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20-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tretch>
            <a:fillRect/>
          </a:stretch>
        </p:blipFill>
        <p:spPr bwMode="auto">
          <a:xfrm>
            <a:off x="3788595" y="2708920"/>
            <a:ext cx="4968875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631504" y="1124744"/>
            <a:ext cx="8209086" cy="72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en-US" altLang="zh-CN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kumimoji="1" lang="en-US" altLang="zh-CN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“</a:t>
            </a:r>
            <a:r>
              <a:rPr kumimoji="1" lang="zh-CN" altLang="en-US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永动机</a:t>
            </a:r>
            <a:r>
              <a:rPr kumimoji="1" lang="zh-CN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”</a:t>
            </a:r>
            <a:r>
              <a:rPr kumimoji="1" lang="zh-CN" altLang="en-US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是不存在的</a:t>
            </a:r>
          </a:p>
        </p:txBody>
      </p:sp>
      <p:pic>
        <p:nvPicPr>
          <p:cNvPr id="32771" name="Picture 3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67408" y="404664"/>
            <a:ext cx="2275657" cy="542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223792" y="6165304"/>
            <a:ext cx="2663825" cy="47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4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假想中的永动机</a:t>
            </a:r>
          </a:p>
        </p:txBody>
      </p:sp>
      <p:pic>
        <p:nvPicPr>
          <p:cNvPr id="26629" name="Picture 5" descr="标题：假想中的永动机&#10;(鼠标双击可自动放大和缩小)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11623" y="2033616"/>
            <a:ext cx="5947379" cy="398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431925" y="1229518"/>
            <a:ext cx="55281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GB" sz="40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一、</a:t>
            </a:r>
            <a:r>
              <a:rPr kumimoji="1" lang="zh-CN" altLang="en-US" sz="40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多种形式的能量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013468" y="2094240"/>
            <a:ext cx="4586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6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kumimoji="1" lang="zh-CN" altLang="en-US" sz="36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能量的表现形式</a:t>
            </a:r>
          </a:p>
        </p:txBody>
      </p:sp>
      <p:pic>
        <p:nvPicPr>
          <p:cNvPr id="9220" name="Picture 4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1663" y="431006"/>
            <a:ext cx="2754784" cy="656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/>
          <p:nvPr/>
        </p:nvGrpSpPr>
        <p:grpSpPr>
          <a:xfrm>
            <a:off x="1969562" y="2897407"/>
            <a:ext cx="8518926" cy="3960593"/>
            <a:chOff x="567" y="1706"/>
            <a:chExt cx="4717" cy="1951"/>
          </a:xfrm>
        </p:grpSpPr>
        <p:pic>
          <p:nvPicPr>
            <p:cNvPr id="15366" name="Picture 6" descr="标题：城市上空的闪电&#10;(鼠标双击可自动放大和缩小)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67" y="1706"/>
              <a:ext cx="2268" cy="1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7" name="Picture 7" descr="标题：奔跑的棕熊&#10;(鼠标双击可自动放大和缩小)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2925" y="1706"/>
              <a:ext cx="2359" cy="1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351224" y="922821"/>
            <a:ext cx="6409072" cy="72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en-US" altLang="zh-CN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kumimoji="1" lang="en-US" altLang="zh-CN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“</a:t>
            </a:r>
            <a:r>
              <a:rPr kumimoji="1" lang="zh-CN" altLang="en-US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永动机</a:t>
            </a:r>
            <a:r>
              <a:rPr kumimoji="1" lang="zh-CN" altLang="en-US" sz="40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”</a:t>
            </a:r>
            <a:r>
              <a:rPr kumimoji="1" lang="zh-CN" altLang="en-US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是不存在的</a:t>
            </a:r>
          </a:p>
        </p:txBody>
      </p:sp>
      <p:pic>
        <p:nvPicPr>
          <p:cNvPr id="33795" name="Picture 3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51384" y="169791"/>
            <a:ext cx="2500897" cy="59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259771" y="6093296"/>
            <a:ext cx="3600450" cy="47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kumimoji="1" lang="zh-CN" altLang="en-US" sz="24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一种永动机的设计模型</a:t>
            </a:r>
          </a:p>
        </p:txBody>
      </p:sp>
      <p:pic>
        <p:nvPicPr>
          <p:cNvPr id="27653" name="Picture 5" descr="20-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935760" y="1748631"/>
            <a:ext cx="4248472" cy="40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03迁移运用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51384" y="260648"/>
            <a:ext cx="2787204" cy="7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940196" y="1340768"/>
            <a:ext cx="8548292" cy="83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zh-CN" altLang="en-US" sz="44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原子弹为什么有那么大的威力？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487488" y="1131486"/>
            <a:ext cx="3600400" cy="63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绿色能源－氢能 </a:t>
            </a:r>
          </a:p>
        </p:txBody>
      </p:sp>
      <p:pic>
        <p:nvPicPr>
          <p:cNvPr id="29700" name="Picture 4" descr="st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9376" y="260648"/>
            <a:ext cx="6310505" cy="649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927648" y="1764673"/>
            <a:ext cx="680564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5697200" y="10947400"/>
            <a:ext cx="330200" cy="241300"/>
          </a:xfrm>
          <a:prstGeom prst="cub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691856" y="3411267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fontAlgn="auto">
              <a:defRPr/>
            </a:pP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模板：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www.1ppt.com/moban/                  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素材：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www.1ppt.com/sucai/</a:t>
            </a:r>
          </a:p>
          <a:p>
            <a:pPr fontAlgn="auto">
              <a:defRPr/>
            </a:pP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背景：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www.1ppt.com/beijing/                   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图表：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www.1ppt.com/tubiao/      </a:t>
            </a:r>
          </a:p>
          <a:p>
            <a:pPr fontAlgn="auto">
              <a:defRPr/>
            </a:pP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下载：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www.1ppt.com/xiazai/                     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教程： 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www.1ppt.com/powerpoint/      </a:t>
            </a:r>
          </a:p>
          <a:p>
            <a:pPr fontAlgn="auto">
              <a:defRPr/>
            </a:pP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资料下载：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www.1ppt.com/ziliao/                   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范文下载：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www.1ppt.com/fanwen/             </a:t>
            </a:r>
          </a:p>
          <a:p>
            <a:pPr fontAlgn="auto">
              <a:defRPr/>
            </a:pP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试卷下载：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www.1ppt.com/shiti/                     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教案下载：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www.1ppt.com/jiaoan/               </a:t>
            </a:r>
          </a:p>
          <a:p>
            <a:pPr fontAlgn="auto">
              <a:defRPr/>
            </a:pP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论坛：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www.1ppt.cn                                     PPT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 </a:t>
            </a:r>
          </a:p>
          <a:p>
            <a:pPr fontAlgn="auto">
              <a:defRPr/>
            </a:pP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语文课件：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www.1ppt.com/kejian/yuwen/    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数学课件：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www.1ppt.com/kejian/shuxue/ </a:t>
            </a:r>
          </a:p>
          <a:p>
            <a:pPr fontAlgn="auto">
              <a:defRPr/>
            </a:pP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英语课件：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www.1ppt.com/kejian/yingyu/    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美术课件：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www.1ppt.com/kejian/meishu/ </a:t>
            </a:r>
          </a:p>
          <a:p>
            <a:pPr fontAlgn="auto">
              <a:defRPr/>
            </a:pP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科学课件：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www.1ppt.com/kejian/kexue/     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物理课件：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www.1ppt.com/kejian/wuli/ </a:t>
            </a:r>
          </a:p>
          <a:p>
            <a:pPr fontAlgn="auto">
              <a:defRPr/>
            </a:pP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化学课件：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www.1ppt.com/kejian/huaxue/  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生物课件：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www.1ppt.com/kejian/shengwu/ </a:t>
            </a:r>
          </a:p>
          <a:p>
            <a:pPr fontAlgn="auto">
              <a:defRPr/>
            </a:pP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地理课件：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www.1ppt.com/kejian/dili/          </a:t>
            </a:r>
            <a:r>
              <a:rPr lang="zh-CN" altLang="en-US" sz="100" kern="0">
                <a:solidFill>
                  <a:sysClr val="window" lastClr="FFFFFF"/>
                </a:solidFill>
                <a:latin typeface="Calibri" panose="020F0502020204030204"/>
              </a:rPr>
              <a:t>历史课件：</a:t>
            </a:r>
            <a:r>
              <a:rPr lang="en-US" altLang="zh-CN" sz="100" kern="0">
                <a:solidFill>
                  <a:sysClr val="window" lastClr="FFFFFF"/>
                </a:solidFill>
                <a:latin typeface="Calibri" panose="020F0502020204030204"/>
              </a:rPr>
              <a:t>www.1ppt.com/kejian/lishi/        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47527" y="1159504"/>
            <a:ext cx="46088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能量的表现形式</a:t>
            </a:r>
          </a:p>
        </p:txBody>
      </p:sp>
      <p:pic>
        <p:nvPicPr>
          <p:cNvPr id="16387" name="Picture 3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3352" y="404664"/>
            <a:ext cx="2818707" cy="6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/>
          <p:nvPr/>
        </p:nvGrpSpPr>
        <p:grpSpPr>
          <a:xfrm>
            <a:off x="2279576" y="2060848"/>
            <a:ext cx="8280920" cy="4536504"/>
            <a:chOff x="884" y="1344"/>
            <a:chExt cx="4401" cy="2497"/>
          </a:xfrm>
        </p:grpSpPr>
        <p:pic>
          <p:nvPicPr>
            <p:cNvPr id="16389" name="Picture 5" descr="标题：菜市场&#10;(鼠标双击可自动放大和缩小)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653" y="2205"/>
              <a:ext cx="2632" cy="1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6" descr="标题：冲浪运动&#10;(鼠标双击可自动放大和缩小)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884" y="1344"/>
              <a:ext cx="2223" cy="1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343024" y="1234687"/>
            <a:ext cx="44649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2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kumimoji="1" lang="zh-CN" altLang="en-US" sz="32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自然界的能量类别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71329" y="4033419"/>
            <a:ext cx="6120680" cy="222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　木材燃烧时产生光和热就来源于木材里储存的化学能。人体运动所消耗的能量都来源于食物里储存的化学能。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47528" y="1951435"/>
            <a:ext cx="90730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32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机械能、电磁能、内能、化学能、核能等</a:t>
            </a:r>
          </a:p>
        </p:txBody>
      </p:sp>
      <p:pic>
        <p:nvPicPr>
          <p:cNvPr id="17413" name="Picture 5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07368" y="171756"/>
            <a:ext cx="3624301" cy="8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127448" y="2536210"/>
            <a:ext cx="66960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①</a:t>
            </a:r>
            <a:r>
              <a:rPr kumimoji="1" lang="zh-CN" altLang="en-US" sz="28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化学能</a:t>
            </a:r>
            <a:r>
              <a:rPr kumimoji="1" lang="en-US" altLang="zh-CN" sz="28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:</a:t>
            </a:r>
            <a:br>
              <a:rPr kumimoji="1" lang="en-US" altLang="zh-CN" sz="28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</a:br>
            <a:r>
              <a:rPr kumimoji="1" lang="zh-CN" altLang="en-US" sz="28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　发生化学反应时，由于物质的分子结构变化而产生的能量</a:t>
            </a:r>
          </a:p>
        </p:txBody>
      </p:sp>
      <p:pic>
        <p:nvPicPr>
          <p:cNvPr id="11271" name="Picture 7" descr="20-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889135" y="3232842"/>
            <a:ext cx="3431704" cy="3625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02新知探究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2624" y="320993"/>
            <a:ext cx="3482959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15480" y="1268760"/>
            <a:ext cx="19020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②</a:t>
            </a: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核能</a:t>
            </a:r>
            <a:endParaRPr kumimoji="1" lang="zh-CN" altLang="en-US" sz="3600" dirty="0">
              <a:latin typeface="Times New Roman" panose="02020603050405020304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33923" y="2370138"/>
            <a:ext cx="68405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4000" b="1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　由于核反应，物质的原子核结构发生变化而释放的能量</a:t>
            </a:r>
            <a:endParaRPr kumimoji="1" lang="zh-CN" altLang="en-US" sz="4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74688" y="404664"/>
            <a:ext cx="33240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91128" y="1258236"/>
            <a:ext cx="18766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②</a:t>
            </a: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核能</a:t>
            </a:r>
            <a:endParaRPr kumimoji="1" lang="zh-CN" altLang="en-US" sz="3600" dirty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6744072" y="1923481"/>
            <a:ext cx="5112568" cy="4673871"/>
            <a:chOff x="2608" y="1389"/>
            <a:chExt cx="2676" cy="2465"/>
          </a:xfrm>
        </p:grpSpPr>
        <p:sp>
          <p:nvSpPr>
            <p:cNvPr id="19464" name="Text Box 5"/>
            <p:cNvSpPr txBox="1">
              <a:spLocks noChangeArrowheads="1"/>
            </p:cNvSpPr>
            <p:nvPr/>
          </p:nvSpPr>
          <p:spPr bwMode="auto">
            <a:xfrm>
              <a:off x="3515" y="3566"/>
              <a:ext cx="131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秦山核电站</a:t>
              </a:r>
              <a:endParaRPr kumimoji="1" lang="zh-CN" altLang="en-US" sz="2400">
                <a:latin typeface="Times New Roman" panose="02020603050405020304" pitchFamily="18" charset="0"/>
              </a:endParaRPr>
            </a:p>
          </p:txBody>
        </p:sp>
        <p:pic>
          <p:nvPicPr>
            <p:cNvPr id="19465" name="Picture 6" descr="标题：秦山核电站&#10;(鼠标双击可自动放大和缩小)"/>
            <p:cNvPicPr>
              <a:picLocks noChangeAspect="1" noChangeArrowheads="1"/>
            </p:cNvPicPr>
            <p:nvPr/>
          </p:nvPicPr>
          <p:blipFill>
            <a:blip r:embed="rId3">
              <a:lum bright="-6000" contrast="6000"/>
            </a:blip>
            <a:stretch>
              <a:fillRect/>
            </a:stretch>
          </p:blipFill>
          <p:spPr bwMode="auto">
            <a:xfrm>
              <a:off x="2608" y="1389"/>
              <a:ext cx="2676" cy="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7"/>
          <p:cNvGrpSpPr/>
          <p:nvPr/>
        </p:nvGrpSpPr>
        <p:grpSpPr>
          <a:xfrm>
            <a:off x="1927511" y="1980561"/>
            <a:ext cx="4320405" cy="4536329"/>
            <a:chOff x="476" y="1389"/>
            <a:chExt cx="2223" cy="2465"/>
          </a:xfrm>
        </p:grpSpPr>
        <p:sp>
          <p:nvSpPr>
            <p:cNvPr id="19462" name="Text Box 8"/>
            <p:cNvSpPr txBox="1">
              <a:spLocks noChangeArrowheads="1"/>
            </p:cNvSpPr>
            <p:nvPr/>
          </p:nvSpPr>
          <p:spPr bwMode="auto">
            <a:xfrm>
              <a:off x="476" y="3566"/>
              <a:ext cx="2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我国第一颗原子弹爆炸</a:t>
              </a:r>
              <a:endParaRPr kumimoji="1" lang="zh-CN" altLang="en-US" sz="2400">
                <a:latin typeface="Times New Roman" panose="02020603050405020304" pitchFamily="18" charset="0"/>
              </a:endParaRPr>
            </a:p>
          </p:txBody>
        </p:sp>
        <p:pic>
          <p:nvPicPr>
            <p:cNvPr id="19463" name="Picture 9" descr="U868P1T1D6425891F21DT20050419081325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lum bright="12000"/>
            </a:blip>
            <a:stretch>
              <a:fillRect/>
            </a:stretch>
          </p:blipFill>
          <p:spPr bwMode="auto">
            <a:xfrm>
              <a:off x="793" y="1389"/>
              <a:ext cx="1490" cy="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487488" y="1219777"/>
            <a:ext cx="9480376" cy="700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你能说出下列物体所具有的能量吗？</a:t>
            </a:r>
          </a:p>
        </p:txBody>
      </p:sp>
      <p:pic>
        <p:nvPicPr>
          <p:cNvPr id="20483" name="Picture 3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07368" y="314263"/>
            <a:ext cx="3755668" cy="894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20-7"/>
          <p:cNvPicPr>
            <a:picLocks noChangeAspect="1" noChangeArrowheads="1"/>
          </p:cNvPicPr>
          <p:nvPr/>
        </p:nvPicPr>
        <p:blipFill>
          <a:blip r:embed="rId3">
            <a:lum bright="-12000" contrast="12000"/>
          </a:blip>
          <a:stretch>
            <a:fillRect/>
          </a:stretch>
        </p:blipFill>
        <p:spPr bwMode="auto">
          <a:xfrm>
            <a:off x="2927648" y="1931132"/>
            <a:ext cx="6912297" cy="4820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35933" y="962374"/>
            <a:ext cx="5982317" cy="768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zh-CN" altLang="en-US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二、能量的转移与转化</a:t>
            </a:r>
          </a:p>
        </p:txBody>
      </p:sp>
      <p:pic>
        <p:nvPicPr>
          <p:cNvPr id="21507" name="Picture 3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9336" y="118228"/>
            <a:ext cx="3222778" cy="767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306596" y="1679417"/>
            <a:ext cx="10225755" cy="768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en-US" altLang="zh-CN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kumimoji="1" lang="zh-CN" altLang="en-US" sz="40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各种形式的能量是可以相互转化的</a:t>
            </a:r>
          </a:p>
        </p:txBody>
      </p:sp>
      <p:grpSp>
        <p:nvGrpSpPr>
          <p:cNvPr id="2" name="Group 5"/>
          <p:cNvGrpSpPr/>
          <p:nvPr/>
        </p:nvGrpSpPr>
        <p:grpSpPr>
          <a:xfrm>
            <a:off x="3575050" y="2708275"/>
            <a:ext cx="4800600" cy="3200400"/>
            <a:chOff x="1296" y="1641"/>
            <a:chExt cx="3024" cy="2016"/>
          </a:xfrm>
        </p:grpSpPr>
        <p:sp>
          <p:nvSpPr>
            <p:cNvPr id="21510" name="Oval 6"/>
            <p:cNvSpPr>
              <a:spLocks noChangeArrowheads="1"/>
            </p:cNvSpPr>
            <p:nvPr/>
          </p:nvSpPr>
          <p:spPr bwMode="auto">
            <a:xfrm>
              <a:off x="2304" y="1641"/>
              <a:ext cx="816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r>
                <a:rPr kumimoji="1" lang="zh-CN" altLang="en-US" sz="2400" b="1">
                  <a:latin typeface="Times New Roman" panose="02020603050405020304" pitchFamily="18" charset="0"/>
                  <a:ea typeface="楷体_GB2312" panose="02010609030101010101" pitchFamily="49" charset="-122"/>
                </a:rPr>
                <a:t>内能</a:t>
              </a:r>
              <a:endParaRPr kumimoji="1"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1296" y="3017"/>
              <a:ext cx="816" cy="6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r>
                <a:rPr kumimoji="1" lang="zh-CN" altLang="en-US" sz="2400" b="1">
                  <a:latin typeface="Times New Roman" panose="02020603050405020304" pitchFamily="18" charset="0"/>
                  <a:ea typeface="楷体_GB2312" panose="02010609030101010101" pitchFamily="49" charset="-122"/>
                </a:rPr>
                <a:t>电能</a:t>
              </a:r>
              <a:endParaRPr kumimoji="1"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3504" y="3017"/>
              <a:ext cx="816" cy="6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r>
                <a:rPr kumimoji="1" lang="zh-CN" altLang="en-US" sz="2400" b="1">
                  <a:latin typeface="Times New Roman" panose="02020603050405020304" pitchFamily="18" charset="0"/>
                  <a:ea typeface="楷体_GB2312" panose="02010609030101010101" pitchFamily="49" charset="-122"/>
                </a:rPr>
                <a:t>机械能</a:t>
              </a:r>
              <a:endParaRPr kumimoji="1"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flipH="1">
              <a:off x="1776" y="2169"/>
              <a:ext cx="672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 flipV="1">
              <a:off x="1920" y="2217"/>
              <a:ext cx="672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 rot="-3291610">
              <a:off x="1475" y="2374"/>
              <a:ext cx="10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火力发电机</a:t>
              </a:r>
              <a:endParaRPr kumimoji="1" lang="zh-CN" altLang="en-US" sz="240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 rot="-2992811">
              <a:off x="1975" y="2551"/>
              <a:ext cx="8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电　炉</a:t>
              </a:r>
              <a:endParaRPr kumimoji="1" lang="zh-CN" altLang="en-US" sz="240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160" y="3321"/>
              <a:ext cx="129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 flipH="1">
              <a:off x="2160" y="3417"/>
              <a:ext cx="129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2400" y="3033"/>
              <a:ext cx="6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电动机</a:t>
              </a:r>
              <a:endParaRPr kumimoji="1" lang="zh-CN" altLang="en-US" sz="240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2256" y="3369"/>
              <a:ext cx="10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风力发电机</a:t>
              </a:r>
              <a:endParaRPr kumimoji="1" lang="zh-CN" altLang="en-US" sz="240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 flipH="1" flipV="1">
              <a:off x="2928" y="2169"/>
              <a:ext cx="720" cy="91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>
              <a:off x="3024" y="2073"/>
              <a:ext cx="768" cy="96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 rot="3205177">
              <a:off x="2627" y="2518"/>
              <a:ext cx="10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火箭发动机</a:t>
              </a:r>
              <a:endParaRPr kumimoji="1" lang="zh-CN" altLang="en-US" sz="240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sp>
          <p:nvSpPr>
            <p:cNvPr id="21524" name="Text Box 20"/>
            <p:cNvSpPr txBox="1">
              <a:spLocks noChangeArrowheads="1"/>
            </p:cNvSpPr>
            <p:nvPr/>
          </p:nvSpPr>
          <p:spPr bwMode="auto">
            <a:xfrm rot="3211089">
              <a:off x="3108" y="2373"/>
              <a:ext cx="8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solidFill>
                    <a:schemeClr val="accent2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摩擦生热</a:t>
              </a:r>
              <a:endParaRPr kumimoji="1" lang="zh-CN" altLang="en-US" sz="240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02新知探究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9376" y="202645"/>
            <a:ext cx="2851721" cy="67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487488" y="1006475"/>
            <a:ext cx="9217024" cy="700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en-US" altLang="zh-CN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kumimoji="1" lang="zh-CN" altLang="en-US" sz="3600" b="1" dirty="0">
                <a:solidFill>
                  <a:schemeClr val="accent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各种形式的能量是可以相互转化的</a:t>
            </a:r>
          </a:p>
        </p:txBody>
      </p:sp>
      <p:grpSp>
        <p:nvGrpSpPr>
          <p:cNvPr id="2" name="Group 4"/>
          <p:cNvGrpSpPr/>
          <p:nvPr/>
        </p:nvGrpSpPr>
        <p:grpSpPr>
          <a:xfrm>
            <a:off x="1704206" y="1862862"/>
            <a:ext cx="4895365" cy="4589747"/>
            <a:chOff x="884" y="1544"/>
            <a:chExt cx="1894" cy="2157"/>
          </a:xfrm>
        </p:grpSpPr>
        <p:pic>
          <p:nvPicPr>
            <p:cNvPr id="22536" name="Picture 5" descr="火力发电站外景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84" y="1888"/>
              <a:ext cx="1573" cy="18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1191" y="1544"/>
              <a:ext cx="1587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 dirty="0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内能转化成电能　</a:t>
              </a:r>
            </a:p>
          </p:txBody>
        </p:sp>
      </p:grpSp>
      <p:grpSp>
        <p:nvGrpSpPr>
          <p:cNvPr id="3" name="Group 7"/>
          <p:cNvGrpSpPr/>
          <p:nvPr/>
        </p:nvGrpSpPr>
        <p:grpSpPr>
          <a:xfrm>
            <a:off x="6888088" y="1988840"/>
            <a:ext cx="4046691" cy="4168617"/>
            <a:chOff x="3061" y="1977"/>
            <a:chExt cx="2021" cy="1709"/>
          </a:xfrm>
        </p:grpSpPr>
        <p:pic>
          <p:nvPicPr>
            <p:cNvPr id="22534" name="Picture 8" descr="电炉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061" y="2296"/>
              <a:ext cx="1824" cy="13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35" name="Text Box 9"/>
            <p:cNvSpPr txBox="1">
              <a:spLocks noChangeArrowheads="1"/>
            </p:cNvSpPr>
            <p:nvPr/>
          </p:nvSpPr>
          <p:spPr bwMode="auto">
            <a:xfrm>
              <a:off x="3313" y="1977"/>
              <a:ext cx="1769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kumimoji="1" lang="zh-CN" altLang="en-US" sz="2400" b="1" dirty="0">
                  <a:solidFill>
                    <a:schemeClr val="accent2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</a:rPr>
                <a:t>电能转化成内能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799</Words>
  <Application>Microsoft Office PowerPoint</Application>
  <PresentationFormat>宽屏</PresentationFormat>
  <Paragraphs>84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华文楷体</vt:lpstr>
      <vt:lpstr>楷体_GB2312</vt:lpstr>
      <vt:lpstr>微软雅黑</vt:lpstr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cp:lastPrinted>2020-12-31T11:00:00Z</cp:lastPrinted>
  <dcterms:created xsi:type="dcterms:W3CDTF">2020-12-31T11:00:00Z</dcterms:created>
  <dcterms:modified xsi:type="dcterms:W3CDTF">2025-02-18T06:59:16Z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EE692DDC8C1744D5B08112EC781A4630_12</vt:lpwstr>
  </property>
  <property fmtid="{D5CDD505-2E9C-101B-9397-08002B2CF9AE}" pid="7" name="KSOProductBuildVer">
    <vt:lpwstr>2052-12.1.0.18912</vt:lpwstr>
  </property>
</Properties>
</file>