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heme/theme3.xml" ContentType="application/vnd.openxmlformats-officedocument.them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notesSlides/notesSlide1.xml" ContentType="application/vnd.openxmlformats-officedocument.presentationml.notesSlide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notesSlides/notesSlide2.xml" ContentType="application/vnd.openxmlformats-officedocument.presentationml.notesSlide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notesSlides/notesSlide3.xml" ContentType="application/vnd.openxmlformats-officedocument.presentationml.notesSlide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notesSlides/notesSlide4.xml" ContentType="application/vnd.openxmlformats-officedocument.presentationml.notesSlide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notesSlides/notesSlide5.xml" ContentType="application/vnd.openxmlformats-officedocument.presentationml.notesSlide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notesSlides/notesSlide6.xml" ContentType="application/vnd.openxmlformats-officedocument.presentationml.notesSlide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notesSlides/notesSlide7.xml" ContentType="application/vnd.openxmlformats-officedocument.presentationml.notesSlide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notesSlides/notesSlide8.xml" ContentType="application/vnd.openxmlformats-officedocument.presentationml.notesSlide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20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8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410.xml" ContentType="application/vnd.openxmlformats-officedocument.presentationml.tags+xml"/>
  <Override PartName="/ppt/tags/tag416.xml" ContentType="application/vnd.openxmlformats-officedocument.presentationml.tags+xml"/>
  <Override PartName="/ppt/tags/tag419.xml" ContentType="application/vnd.openxmlformats-officedocument.presentationml.tags+xml"/>
  <Override PartName="/ppt/tags/tag421.xml" ContentType="application/vnd.openxmlformats-officedocument.presentationml.tags+xml"/>
  <Override PartName="/ppt/tags/tag433.xml" ContentType="application/vnd.openxmlformats-officedocument.presentationml.tags+xml"/>
  <Override PartName="/ppt/tags/tag454.xml" ContentType="application/vnd.openxmlformats-officedocument.presentationml.tags+xml"/>
  <Override PartName="/ppt/tags/tag457.xml" ContentType="application/vnd.openxmlformats-officedocument.presentationml.tags+xml"/>
  <Override PartName="/ppt/tags/tag459.xml" ContentType="application/vnd.openxmlformats-officedocument.presentationml.tags+xml"/>
  <Override PartName="/ppt/tags/tag462.xml" ContentType="application/vnd.openxmlformats-officedocument.presentationml.tags+xml"/>
  <Override PartName="/ppt/tags/tag548.xml" ContentType="application/vnd.openxmlformats-officedocument.presentationml.tags+xml"/>
  <Override PartName="/ppt/tags/tag564.xml" ContentType="application/vnd.openxmlformats-officedocument.presentationml.tags+xml"/>
  <Override PartName="/ppt/tags/tag566.xml" ContentType="application/vnd.openxmlformats-officedocument.presentationml.tags+xml"/>
  <Override PartName="/ppt/tags/tag572.xml" ContentType="application/vnd.openxmlformats-officedocument.presentationml.tags+xml"/>
  <Override PartName="/ppt/tags/tag576.xml" ContentType="application/vnd.openxmlformats-officedocument.presentationml.tags+xml"/>
  <Override PartName="/ppt/tags/tag578.xml" ContentType="application/vnd.openxmlformats-officedocument.presentationml.tags+xml"/>
  <Override PartName="/ppt/tags/tag593.xml" ContentType="application/vnd.openxmlformats-officedocument.presentationml.tags+xml"/>
  <Override PartName="/ppt/tags/tag595.xml" ContentType="application/vnd.openxmlformats-officedocument.presentationml.tags+xml"/>
  <Override PartName="/ppt/tags/tag598.xml" ContentType="application/vnd.openxmlformats-officedocument.presentationml.tags+xml"/>
  <Override PartName="/ppt/tags/tag602.xml" ContentType="application/vnd.openxmlformats-officedocument.presentationml.tags+xml"/>
  <Override PartName="/ppt/tags/tag60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257" r:id="rId4"/>
    <p:sldId id="258" r:id="rId5"/>
    <p:sldId id="284" r:id="rId6"/>
    <p:sldId id="259" r:id="rId7"/>
    <p:sldId id="285" r:id="rId8"/>
    <p:sldId id="260" r:id="rId9"/>
    <p:sldId id="706" r:id="rId10"/>
    <p:sldId id="261" r:id="rId11"/>
    <p:sldId id="262" r:id="rId12"/>
    <p:sldId id="288" r:id="rId13"/>
    <p:sldId id="263" r:id="rId14"/>
    <p:sldId id="286" r:id="rId15"/>
    <p:sldId id="287" r:id="rId16"/>
    <p:sldId id="289" r:id="rId17"/>
    <p:sldId id="264" r:id="rId18"/>
    <p:sldId id="265" r:id="rId19"/>
    <p:sldId id="708" r:id="rId20"/>
    <p:sldId id="267" r:id="rId21"/>
    <p:sldId id="707" r:id="rId22"/>
    <p:sldId id="279" r:id="rId23"/>
    <p:sldId id="290" r:id="rId24"/>
    <p:sldId id="273" r:id="rId25"/>
    <p:sldId id="281" r:id="rId26"/>
    <p:sldId id="282" r:id="rId27"/>
    <p:sldId id="291" r:id="rId28"/>
    <p:sldId id="283" r:id="rId29"/>
    <p:sldId id="705" r:id="rId30"/>
    <p:sldId id="271" r:id="rId31"/>
    <p:sldId id="268" r:id="rId32"/>
    <p:sldId id="269" r:id="rId33"/>
    <p:sldId id="272" r:id="rId34"/>
    <p:sldId id="280" r:id="rId35"/>
    <p:sldId id="292" r:id="rId36"/>
    <p:sldId id="293" r:id="rId37"/>
    <p:sldId id="294" r:id="rId38"/>
    <p:sldId id="295" r:id="rId39"/>
    <p:sldId id="276" r:id="rId40"/>
    <p:sldId id="277" r:id="rId41"/>
    <p:sldId id="278" r:id="rId42"/>
    <p:sldId id="296" r:id="rId43"/>
  </p:sldIdLst>
  <p:sldSz cx="12192000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/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73406" autoAdjust="0"/>
  </p:normalViewPr>
  <p:slideViewPr>
    <p:cSldViewPr snapToGrid="0">
      <p:cViewPr varScale="1">
        <p:scale>
          <a:sx n="63" d="100"/>
          <a:sy n="63" d="100"/>
        </p:scale>
        <p:origin x="51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7" Type="http://schemas.openxmlformats.org/officeDocument/2006/relationships/tags" Target="../tags/tag152.xml"/><Relationship Id="rId2" Type="http://schemas.openxmlformats.org/officeDocument/2006/relationships/tags" Target="../tags/tag147.xml"/><Relationship Id="rId1" Type="http://schemas.openxmlformats.org/officeDocument/2006/relationships/theme" Target="../theme/theme3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6E18D-D4BF-4DEA-98E4-DFA692FF1871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92597-BAC0-4A1A-B6FE-87418175E5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7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5" Type="http://schemas.openxmlformats.org/officeDocument/2006/relationships/slide" Target="../slides/slide3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5" Type="http://schemas.openxmlformats.org/officeDocument/2006/relationships/slide" Target="../slides/slide5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5" Type="http://schemas.openxmlformats.org/officeDocument/2006/relationships/slide" Target="../slides/slide7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5" Type="http://schemas.openxmlformats.org/officeDocument/2006/relationships/slide" Target="../slides/slide10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5" Type="http://schemas.openxmlformats.org/officeDocument/2006/relationships/slide" Target="../slides/slide11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5" Type="http://schemas.openxmlformats.org/officeDocument/2006/relationships/slide" Target="../slides/slide14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22.xml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5" Type="http://schemas.openxmlformats.org/officeDocument/2006/relationships/slide" Target="../slides/slide16.xml"/><Relationship Id="rId4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87.xml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5" Type="http://schemas.openxmlformats.org/officeDocument/2006/relationships/slide" Target="../slides/slide24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3C492597-BAC0-4A1A-B6FE-87418175E5F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342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3C492597-BAC0-4A1A-B6FE-87418175E5F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6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3C492597-BAC0-4A1A-B6FE-87418175E5F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84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3C492597-BAC0-4A1A-B6FE-87418175E5F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706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3C492597-BAC0-4A1A-B6FE-87418175E5F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155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3C492597-BAC0-4A1A-B6FE-87418175E5F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763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3C492597-BAC0-4A1A-B6FE-87418175E5F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249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3C492597-BAC0-4A1A-B6FE-87418175E5F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47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74.xml"/><Relationship Id="rId7" Type="http://schemas.openxmlformats.org/officeDocument/2006/relationships/image" Target="../media/image2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4" Type="http://schemas.openxmlformats.org/officeDocument/2006/relationships/image" Target="../media/image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4" Type="http://schemas.openxmlformats.org/officeDocument/2006/relationships/image" Target="../media/image3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9.xml"/><Relationship Id="rId4" Type="http://schemas.openxmlformats.org/officeDocument/2006/relationships/tags" Target="../tags/tag8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4.xml"/><Relationship Id="rId4" Type="http://schemas.openxmlformats.org/officeDocument/2006/relationships/tags" Target="../tags/tag9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9.xml"/><Relationship Id="rId4" Type="http://schemas.openxmlformats.org/officeDocument/2006/relationships/tags" Target="../tags/tag9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3" Type="http://schemas.openxmlformats.org/officeDocument/2006/relationships/tags" Target="../tags/tag108.xml"/><Relationship Id="rId7" Type="http://schemas.openxmlformats.org/officeDocument/2006/relationships/tags" Target="../tags/tag11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9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4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37.xml"/><Relationship Id="rId4" Type="http://schemas.openxmlformats.org/officeDocument/2006/relationships/tags" Target="../tags/tag13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42.xml"/><Relationship Id="rId4" Type="http://schemas.openxmlformats.org/officeDocument/2006/relationships/tags" Target="../tags/tag14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4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DCBB6B-71C1-3ECC-2677-9FE7E95195EF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89B50E-09B0-B506-2A62-343F82F1F80C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35EACE-C004-A9F9-1BDE-91388162A524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A0B8962-8709-4131-B1F4-88D6D1C7521B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B16965-FC93-DC58-0D3E-9687A2CFA6F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042176-9E18-718F-A814-1E6465A12F7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66FD4E8D-D2F3-47D9-868C-8419A3CB8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37548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0942EE-7FF9-3480-88FE-2824B2F9D42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CAF3E43-4BAB-1232-92CF-6AB7751DA77A}"/>
              </a:ext>
            </a:extLst>
          </p:cNvPr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9377BD-32E5-3538-1264-9AF2C892197E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A0B8962-8709-4131-B1F4-88D6D1C7521B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91F738-B430-CE40-85C6-E58292D8E92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50AFCC-DCE3-62AA-416F-2DE3310E95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66FD4E8D-D2F3-47D9-868C-8419A3CB8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84788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92966F1-EB9F-2C46-F945-70C887935D13}"/>
              </a:ext>
            </a:extLst>
          </p:cNvPr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33611B-DCC1-ABEA-6A78-C4E6191DF06C}"/>
              </a:ext>
            </a:extLst>
          </p:cNvPr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D8AFF6-BBFC-7C54-BE03-3B8C3DB9CC6F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A0B8962-8709-4131-B1F4-88D6D1C7521B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82B6A4-1A88-3D86-549D-F6BA9E63923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9D5EB1-7AF0-9850-4B1E-0413E8837CA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66FD4E8D-D2F3-47D9-868C-8419A3CB8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85446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4" name="文本框 10" descr="7b0a2020202022776f7264617274223a20227b5c2269645c223a343532343831352c5c227469645c223a31333437377d220a7d0a"/>
          <p:cNvSpPr txBox="1"/>
          <p:nvPr userDrawn="1">
            <p:custDataLst>
              <p:tags r:id="rId4"/>
            </p:custDataLst>
          </p:nvPr>
        </p:nvSpPr>
        <p:spPr>
          <a:xfrm>
            <a:off x="492126" y="80660"/>
            <a:ext cx="1847215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7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3000" b="0" noProof="1">
                <a:ln w="2128" cmpd="sng">
                  <a:solidFill>
                    <a:srgbClr val="C11B19"/>
                  </a:solidFill>
                  <a:prstDash val="solid"/>
                </a:ln>
                <a:gradFill>
                  <a:gsLst>
                    <a:gs pos="50000">
                      <a:srgbClr val="FFF6B9">
                        <a:alpha val="100000"/>
                      </a:srgbClr>
                    </a:gs>
                    <a:gs pos="0">
                      <a:srgbClr val="FFF39F"/>
                    </a:gs>
                    <a:gs pos="50000">
                      <a:srgbClr val="FFE471"/>
                    </a:gs>
                  </a:gsLst>
                  <a:lin ang="4800000" scaled="0"/>
                </a:gradFill>
                <a:effectLst>
                  <a:outerShdw dist="63500" dir="2700000" algn="tl" rotWithShape="0">
                    <a:srgbClr val="B53823">
                      <a:alpha val="100000"/>
                    </a:srgbClr>
                  </a:outerShdw>
                  <a:reflection blurRad="1064" stA="55000" endA="300" endPos="77000" dir="5400000" sy="-100000" algn="bl" rotWithShape="0"/>
                </a:effectLst>
                <a:latin typeface="汉仪力量黑简" panose="00020600040101010101" charset="-122"/>
                <a:ea typeface="汉仪力量黑简" panose="00020600040101010101" charset="-122"/>
                <a:cs typeface="+mn-cs"/>
                <a:sym typeface="+mn-ea"/>
              </a:rPr>
              <a:t>新课导入</a:t>
            </a:r>
            <a:endParaRPr lang="zh-CN" altLang="en-US" sz="3000" b="1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汉仪综艺体简" panose="02010600000101010101" charset="-122"/>
              <a:ea typeface="汉仪综艺体简" panose="02010600000101010101" charset="-122"/>
              <a:cs typeface="+mn-cs"/>
              <a:sym typeface="+mn-ea"/>
            </a:endParaRPr>
          </a:p>
        </p:txBody>
      </p:sp>
      <p:pic>
        <p:nvPicPr>
          <p:cNvPr id="102" name="图片 10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715" y="68593"/>
            <a:ext cx="546100" cy="54619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213461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" descr="7b0a2020202022776f7264617274223a20227b5c2269645c223a343532343831352c5c227469645c223a31333437377d220a7d0a"/>
          <p:cNvSpPr txBox="1"/>
          <p:nvPr userDrawn="1">
            <p:custDataLst>
              <p:tags r:id="rId1"/>
            </p:custDataLst>
          </p:nvPr>
        </p:nvSpPr>
        <p:spPr>
          <a:xfrm>
            <a:off x="492126" y="80660"/>
            <a:ext cx="1847215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75000"/>
                  </a:schemeClr>
                </a:solidFill>
              </a14:hiddenFill>
            </a:ext>
          </a:ex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zh-CN" altLang="en-US" sz="3000" b="0" noProof="1">
                <a:ln w="2128" cmpd="sng">
                  <a:solidFill>
                    <a:srgbClr val="C11B19"/>
                  </a:solidFill>
                  <a:prstDash val="solid"/>
                </a:ln>
                <a:gradFill>
                  <a:gsLst>
                    <a:gs pos="50000">
                      <a:srgbClr val="FFF6B9">
                        <a:alpha val="100000"/>
                      </a:srgbClr>
                    </a:gs>
                    <a:gs pos="0">
                      <a:srgbClr val="FFF39F"/>
                    </a:gs>
                    <a:gs pos="50000">
                      <a:srgbClr val="FFE471"/>
                    </a:gs>
                  </a:gsLst>
                  <a:lin ang="4800000" scaled="0"/>
                </a:gradFill>
                <a:effectLst>
                  <a:outerShdw dist="63500" dir="2700000" algn="tl" rotWithShape="0">
                    <a:srgbClr val="B53823">
                      <a:alpha val="100000"/>
                    </a:srgbClr>
                  </a:outerShdw>
                  <a:reflection blurRad="1064" stA="55000" endA="300" endPos="77000" dir="5400000" sy="-100000" algn="bl" rotWithShape="0"/>
                </a:effectLst>
                <a:latin typeface="汉仪力量黑简" panose="00020600040101010101" charset="-122"/>
                <a:ea typeface="汉仪力量黑简" panose="00020600040101010101" charset="-122"/>
                <a:cs typeface="+mn-cs"/>
                <a:sym typeface="+mn-ea"/>
              </a:rPr>
              <a:t>新课讲授</a:t>
            </a:r>
          </a:p>
        </p:txBody>
      </p:sp>
      <p:pic>
        <p:nvPicPr>
          <p:cNvPr id="102" name="图片 10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715" y="68593"/>
            <a:ext cx="546100" cy="54619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197765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" descr="7b0a2020202022776f7264617274223a20227b5c2269645c223a343532343831352c5c227469645c223a31333437377d220a7d0a"/>
          <p:cNvSpPr txBox="1"/>
          <p:nvPr userDrawn="1">
            <p:custDataLst>
              <p:tags r:id="rId1"/>
            </p:custDataLst>
          </p:nvPr>
        </p:nvSpPr>
        <p:spPr>
          <a:xfrm>
            <a:off x="492126" y="80660"/>
            <a:ext cx="1847215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7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000" b="0" noProof="1">
                <a:ln w="2128" cmpd="sng">
                  <a:solidFill>
                    <a:srgbClr val="C11B19"/>
                  </a:solidFill>
                  <a:prstDash val="solid"/>
                </a:ln>
                <a:gradFill>
                  <a:gsLst>
                    <a:gs pos="50000">
                      <a:srgbClr val="FFF6B9">
                        <a:alpha val="100000"/>
                      </a:srgbClr>
                    </a:gs>
                    <a:gs pos="0">
                      <a:srgbClr val="FFF39F"/>
                    </a:gs>
                    <a:gs pos="50000">
                      <a:srgbClr val="FFE471"/>
                    </a:gs>
                  </a:gsLst>
                  <a:lin ang="4800000" scaled="0"/>
                </a:gradFill>
                <a:effectLst>
                  <a:outerShdw dist="63500" dir="2700000" algn="tl" rotWithShape="0">
                    <a:srgbClr val="B53823">
                      <a:alpha val="100000"/>
                    </a:srgbClr>
                  </a:outerShdw>
                  <a:reflection blurRad="1064" stA="55000" endA="300" endPos="77000" dir="5400000" sy="-100000" algn="bl" rotWithShape="0"/>
                </a:effectLst>
                <a:latin typeface="汉仪力量黑简" panose="00020600040101010101" charset="-122"/>
                <a:ea typeface="汉仪力量黑简" panose="00020600040101010101" charset="-122"/>
                <a:cs typeface="+mn-cs"/>
                <a:sym typeface="+mn-ea"/>
              </a:rPr>
              <a:t>课堂小结</a:t>
            </a:r>
          </a:p>
        </p:txBody>
      </p:sp>
      <p:pic>
        <p:nvPicPr>
          <p:cNvPr id="102" name="图片 10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715" y="68593"/>
            <a:ext cx="546100" cy="54619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3863103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0" descr="7b0a2020202022776f7264617274223a20227b5c2269645c223a343532343831352c5c227469645c223a31333437377d220a7d0a"/>
          <p:cNvSpPr txBox="1"/>
          <p:nvPr userDrawn="1">
            <p:custDataLst>
              <p:tags r:id="rId1"/>
            </p:custDataLst>
          </p:nvPr>
        </p:nvSpPr>
        <p:spPr>
          <a:xfrm>
            <a:off x="492126" y="80660"/>
            <a:ext cx="1847215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7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000" b="0" noProof="1">
                <a:ln w="2128" cmpd="sng">
                  <a:solidFill>
                    <a:srgbClr val="C11B19"/>
                  </a:solidFill>
                  <a:prstDash val="solid"/>
                </a:ln>
                <a:gradFill>
                  <a:gsLst>
                    <a:gs pos="50000">
                      <a:srgbClr val="FFF6B9">
                        <a:alpha val="100000"/>
                      </a:srgbClr>
                    </a:gs>
                    <a:gs pos="0">
                      <a:srgbClr val="FFF39F"/>
                    </a:gs>
                    <a:gs pos="50000">
                      <a:srgbClr val="FFE471"/>
                    </a:gs>
                  </a:gsLst>
                  <a:lin ang="4800000" scaled="0"/>
                </a:gradFill>
                <a:effectLst>
                  <a:outerShdw dist="63500" dir="2700000" algn="tl" rotWithShape="0">
                    <a:srgbClr val="B53823">
                      <a:alpha val="100000"/>
                    </a:srgbClr>
                  </a:outerShdw>
                  <a:reflection blurRad="1064" stA="55000" endA="300" endPos="77000" dir="5400000" sy="-100000" algn="bl" rotWithShape="0"/>
                </a:effectLst>
                <a:latin typeface="汉仪力量黑简" panose="00020600040101010101" charset="-122"/>
                <a:ea typeface="汉仪力量黑简" panose="00020600040101010101" charset="-122"/>
                <a:cs typeface="+mn-cs"/>
                <a:sym typeface="+mn-ea"/>
              </a:rPr>
              <a:t>当堂小练</a:t>
            </a:r>
          </a:p>
        </p:txBody>
      </p:sp>
      <p:pic>
        <p:nvPicPr>
          <p:cNvPr id="102" name="图片 10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15" y="68593"/>
            <a:ext cx="546100" cy="54619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8546211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0" descr="7b0a2020202022776f7264617274223a20227b5c2269645c223a343532343831352c5c227469645c223a31333437377d220a7d0a"/>
          <p:cNvSpPr txBox="1"/>
          <p:nvPr userDrawn="1">
            <p:custDataLst>
              <p:tags r:id="rId1"/>
            </p:custDataLst>
          </p:nvPr>
        </p:nvSpPr>
        <p:spPr>
          <a:xfrm>
            <a:off x="492125" y="80660"/>
            <a:ext cx="2274571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75000"/>
                  </a:schemeClr>
                </a:solidFill>
              </a14:hiddenFill>
            </a:ext>
          </a:ex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zh-CN" altLang="en-US" sz="3000" b="0" noProof="1">
                <a:ln w="2128" cmpd="sng">
                  <a:solidFill>
                    <a:srgbClr val="C11B19"/>
                  </a:solidFill>
                  <a:prstDash val="solid"/>
                </a:ln>
                <a:gradFill>
                  <a:gsLst>
                    <a:gs pos="50000">
                      <a:srgbClr val="FFF6B9">
                        <a:alpha val="100000"/>
                      </a:srgbClr>
                    </a:gs>
                    <a:gs pos="0">
                      <a:srgbClr val="FFF39F"/>
                    </a:gs>
                    <a:gs pos="50000">
                      <a:srgbClr val="FFE471"/>
                    </a:gs>
                  </a:gsLst>
                  <a:lin ang="4800000" scaled="0"/>
                </a:gradFill>
                <a:effectLst>
                  <a:outerShdw dist="63500" dir="2700000" algn="tl" rotWithShape="0">
                    <a:srgbClr val="B53823">
                      <a:alpha val="100000"/>
                    </a:srgbClr>
                  </a:outerShdw>
                  <a:reflection blurRad="1064" stA="55000" endA="300" endPos="77000" dir="5400000" sy="-100000" algn="bl" rotWithShape="0"/>
                </a:effectLst>
                <a:latin typeface="汉仪力量黑简" panose="00020600040101010101" charset="-122"/>
                <a:ea typeface="汉仪力量黑简" panose="00020600040101010101" charset="-122"/>
                <a:cs typeface="+mn-cs"/>
                <a:sym typeface="+mn-ea"/>
              </a:rPr>
              <a:t>拓展与延伸</a:t>
            </a:r>
          </a:p>
        </p:txBody>
      </p:sp>
      <p:pic>
        <p:nvPicPr>
          <p:cNvPr id="102" name="图片 10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15" y="68593"/>
            <a:ext cx="546100" cy="54619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1123108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561"/>
            <a:ext cx="9144000" cy="238801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669"/>
            <a:ext cx="9144000" cy="165605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978" indent="0" algn="ctr">
              <a:buNone/>
              <a:defRPr sz="1600"/>
            </a:lvl7pPr>
            <a:lvl8pPr marL="3201167" indent="0" algn="ctr">
              <a:buNone/>
              <a:defRPr sz="1600"/>
            </a:lvl8pPr>
            <a:lvl9pPr marL="36583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32644-89B9-4D1E-95CF-74E500372462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62732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1337E-9B39-4D70-97FD-739EB6DF2D9B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64941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10038"/>
            <a:ext cx="10515600" cy="285323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1" y="4590266"/>
            <a:ext cx="10515600" cy="15004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61252-9E5E-4CEB-9300-162820EC6D54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91215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4A925A-AC9E-922D-6581-8A58F68F42C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09C88E-447A-076E-D55E-89B4386F57DE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B5F8D8-9278-EB80-DBDE-DE6D6D3887F2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A0B8962-8709-4131-B1F4-88D6D1C7521B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168455-226E-68C7-75AE-8FABC262557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38D255-C631-5FDA-4801-E15A69E87D9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66FD4E8D-D2F3-47D9-868C-8419A3CB8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10681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944"/>
            <a:ext cx="5181600" cy="435209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944"/>
            <a:ext cx="5181600" cy="435209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E4C41-7D0E-42B8-B2C0-62823F33AD3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75334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89"/>
            <a:ext cx="10515600" cy="13257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457"/>
            <a:ext cx="5157787" cy="8240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978" indent="0">
              <a:buNone/>
              <a:defRPr sz="1600" b="1"/>
            </a:lvl7pPr>
            <a:lvl8pPr marL="3201167" indent="0">
              <a:buNone/>
              <a:defRPr sz="1600" b="1"/>
            </a:lvl8pPr>
            <a:lvl9pPr marL="36583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513"/>
            <a:ext cx="5157787" cy="36852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1" y="1681457"/>
            <a:ext cx="5183188" cy="8240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978" indent="0">
              <a:buNone/>
              <a:defRPr sz="1600" b="1"/>
            </a:lvl7pPr>
            <a:lvl8pPr marL="3201167" indent="0">
              <a:buNone/>
              <a:defRPr sz="1600" b="1"/>
            </a:lvl8pPr>
            <a:lvl9pPr marL="36583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1" y="2505513"/>
            <a:ext cx="5183188" cy="36852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DEE7A-8451-4A0F-A64E-E0A0FDAF6AA5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69006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A2577-F534-4C08-AC2B-489492E9067F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61221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ECE40-D143-4931-86AD-6975D90A6509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42211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80"/>
            <a:ext cx="3932237" cy="16004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598"/>
            <a:ext cx="6172200" cy="487447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761"/>
            <a:ext cx="3932237" cy="3812255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978" indent="0">
              <a:buNone/>
              <a:defRPr sz="1000"/>
            </a:lvl7pPr>
            <a:lvl8pPr marL="3201167" indent="0">
              <a:buNone/>
              <a:defRPr sz="1000"/>
            </a:lvl8pPr>
            <a:lvl9pPr marL="365835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D8707-2820-42F1-AE90-9F7E617CD7D2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84828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80"/>
            <a:ext cx="3932237" cy="16004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598"/>
            <a:ext cx="6172200" cy="487447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978" indent="0">
              <a:buNone/>
              <a:defRPr sz="2000"/>
            </a:lvl7pPr>
            <a:lvl8pPr marL="3201167" indent="0">
              <a:buNone/>
              <a:defRPr sz="2000"/>
            </a:lvl8pPr>
            <a:lvl9pPr marL="3658355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761"/>
            <a:ext cx="3932237" cy="3812255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978" indent="0">
              <a:buNone/>
              <a:defRPr sz="1000"/>
            </a:lvl7pPr>
            <a:lvl8pPr marL="3201167" indent="0">
              <a:buNone/>
              <a:defRPr sz="1000"/>
            </a:lvl8pPr>
            <a:lvl9pPr marL="365835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23C00-1555-4411-B5C3-73DBA442E543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57893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C1ACD-EEA3-48AB-8C95-BCCED3478ACF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48708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1" y="365190"/>
            <a:ext cx="2628900" cy="581285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1" y="365190"/>
            <a:ext cx="7734300" cy="581285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6196C-4CF6-48D5-9803-D2E9965191D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60074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87"/>
            <a:ext cx="10972800" cy="11432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1EF3A-BA68-4267-8B67-FA4E02C8158F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6871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77953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DCC7DA-BBBA-2E97-DF89-92572F5554A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84B3F5-2E68-1699-EFEF-DC0D3AC0278C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6A28B7-BEDA-D147-91AB-365C64F5C4E2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A0B8962-8709-4131-B1F4-88D6D1C7521B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504AD-06A5-CF16-D675-E0B627B2F0A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F7E726-FB37-02E0-9465-9D643BC9111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66FD4E8D-D2F3-47D9-868C-8419A3CB8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4873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F1869-5A67-D767-1635-4350B2C88A95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959355-9BF1-A7F8-09AC-71E755A261DB}"/>
              </a:ext>
            </a:extLst>
          </p:cNvPr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FCA052-F97E-CA12-AA7B-A95B8F35447A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A7973A-EA59-CB09-F649-E49D42C64030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A0B8962-8709-4131-B1F4-88D6D1C7521B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6F92D-8148-5130-62C5-76C656AD445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1BB7C4-8C94-53B0-2C68-402538FA545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66FD4E8D-D2F3-47D9-868C-8419A3CB8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115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BE2DA5-7326-59EB-3334-8AD7E63721B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83E192-471A-BDC0-CE32-967ACDEAD1DC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5E8622-7E20-09A5-CFE4-4A7068B4D44F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7BB223-16E5-4B84-3649-0077D2DBC0EE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BF04179-511F-32C6-0415-21A6EC210321}"/>
              </a:ext>
            </a:extLst>
          </p:cNvPr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CC8949-6CB3-13E9-04D8-75CCBE79C5C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6A0B8962-8709-4131-B1F4-88D6D1C7521B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9423C82-D0FF-8F00-B93C-5A8A983C273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CAFBAC2-5CDE-D756-AD0A-AF42C6D0779C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66FD4E8D-D2F3-47D9-868C-8419A3CB8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05408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7CCAE1-FBA9-C9FD-6115-BDF24F9B14C5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A461831-A9BF-7034-B126-1B2153EB085C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A0B8962-8709-4131-B1F4-88D6D1C7521B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0267601-F8D2-0134-E7E3-0C971EEA5B33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8AA8536-389A-D7D5-4838-FC96720577C3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66FD4E8D-D2F3-47D9-868C-8419A3CB8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86171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BD6559-7BF7-7C5B-3AA0-AA0FFF064294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6A0B8962-8709-4131-B1F4-88D6D1C7521B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84F0E9-7A46-AC78-00E1-8514C371950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2226E5-42E6-6BDF-ACFF-D3B5C1A2BF2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66FD4E8D-D2F3-47D9-868C-8419A3CB8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4096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71FE1D-F878-D6AB-5647-F5E0E2B6D98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3971A1-8A6E-0D72-F926-608F267D603B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EAB4491-662C-9AB7-F401-FE811F847E4E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2340E-77B0-BE13-4F41-27B1286FBE8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A0B8962-8709-4131-B1F4-88D6D1C7521B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F921311-500B-780E-DF92-35A0EBF1C14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4A5BE06-F6E8-4F39-67CF-9A4ACE0EF2D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66FD4E8D-D2F3-47D9-868C-8419A3CB8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64566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D32A8-0383-759B-CF42-E72158CAAEB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9FA9065-DF86-A87E-2E77-A3D4D7E2E86C}"/>
              </a:ext>
            </a:extLst>
          </p:cNvPr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447343B-521F-80B2-99CB-91993E75E391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E01307-7ED3-49AD-B73F-B413BDA607B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A0B8962-8709-4131-B1F4-88D6D1C7521B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47B27F-E614-C0F6-36A5-14F51EE0944D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DA4993-0CFA-CE43-3D7B-5DEF572D98FC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66FD4E8D-D2F3-47D9-868C-8419A3CB8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47317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67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ags" Target="../tags/tag71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ags" Target="../tags/tag66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ags" Target="../tags/tag70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ags" Target="../tags/tag69.xml"/><Relationship Id="rId28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ags" Target="../tags/tag68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DE92167-D110-3578-50A2-49BEBAC3F833}"/>
              </a:ext>
            </a:extLst>
          </p:cNvPr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D75664-8FBB-CBD9-040A-99DB4A549F25}"/>
              </a:ext>
            </a:extLst>
          </p:cNvPr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9B21C-C230-F2F4-ED33-C9FB001B7DBB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B8962-8709-4131-B1F4-88D6D1C7521B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8C71C4-BAD1-18A8-E22F-0CB25F9AA7C0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C061CA-CD9D-922F-D944-A4E7706FE74C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4E8D-D2F3-47D9-868C-8419A3CB88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54733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 bwMode="auto">
          <a:xfrm>
            <a:off x="505691" y="854717"/>
            <a:ext cx="10515600" cy="132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 bwMode="auto">
          <a:xfrm>
            <a:off x="838200" y="1825944"/>
            <a:ext cx="10515600" cy="435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38200" y="6357462"/>
            <a:ext cx="27432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038600" y="6357462"/>
            <a:ext cx="41148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57462"/>
            <a:ext cx="27432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A99EA9CC-155D-4032-B818-8E9A962C37E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7" r:link="rId2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83215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609585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1219170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2438339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538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572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76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78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16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55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6.png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12" Type="http://schemas.microsoft.com/office/2007/relationships/hdphoto" Target="../media/hdphoto1.wdp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11" Type="http://schemas.openxmlformats.org/officeDocument/2006/relationships/image" Target="../media/image5.png"/><Relationship Id="rId5" Type="http://schemas.openxmlformats.org/officeDocument/2006/relationships/tags" Target="../tags/tag157.xml"/><Relationship Id="rId10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tags" Target="../tags/tag156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37.xml"/><Relationship Id="rId13" Type="http://schemas.openxmlformats.org/officeDocument/2006/relationships/tags" Target="../tags/tag242.xml"/><Relationship Id="rId18" Type="http://schemas.openxmlformats.org/officeDocument/2006/relationships/tags" Target="../tags/tag247.xml"/><Relationship Id="rId3" Type="http://schemas.openxmlformats.org/officeDocument/2006/relationships/tags" Target="../tags/tag232.xml"/><Relationship Id="rId21" Type="http://schemas.openxmlformats.org/officeDocument/2006/relationships/image" Target="../media/image29.jpeg"/><Relationship Id="rId7" Type="http://schemas.openxmlformats.org/officeDocument/2006/relationships/tags" Target="../tags/tag236.xml"/><Relationship Id="rId12" Type="http://schemas.openxmlformats.org/officeDocument/2006/relationships/tags" Target="../tags/tag241.xml"/><Relationship Id="rId17" Type="http://schemas.openxmlformats.org/officeDocument/2006/relationships/tags" Target="../tags/tag246.xml"/><Relationship Id="rId2" Type="http://schemas.openxmlformats.org/officeDocument/2006/relationships/tags" Target="../tags/tag231.xml"/><Relationship Id="rId16" Type="http://schemas.openxmlformats.org/officeDocument/2006/relationships/tags" Target="../tags/tag245.xml"/><Relationship Id="rId20" Type="http://schemas.openxmlformats.org/officeDocument/2006/relationships/notesSlide" Target="../notesSlides/notesSlide4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tags" Target="../tags/tag240.xml"/><Relationship Id="rId5" Type="http://schemas.openxmlformats.org/officeDocument/2006/relationships/tags" Target="../tags/tag234.xml"/><Relationship Id="rId15" Type="http://schemas.openxmlformats.org/officeDocument/2006/relationships/tags" Target="../tags/tag244.xml"/><Relationship Id="rId10" Type="http://schemas.openxmlformats.org/officeDocument/2006/relationships/tags" Target="../tags/tag239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233.xml"/><Relationship Id="rId9" Type="http://schemas.openxmlformats.org/officeDocument/2006/relationships/tags" Target="../tags/tag238.xml"/><Relationship Id="rId14" Type="http://schemas.openxmlformats.org/officeDocument/2006/relationships/tags" Target="../tags/tag24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53.xml"/><Relationship Id="rId7" Type="http://schemas.openxmlformats.org/officeDocument/2006/relationships/tags" Target="../tags/tag257.xml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tags" Target="../tags/tag256.xml"/><Relationship Id="rId5" Type="http://schemas.openxmlformats.org/officeDocument/2006/relationships/tags" Target="../tags/tag255.xml"/><Relationship Id="rId10" Type="http://schemas.openxmlformats.org/officeDocument/2006/relationships/image" Target="../media/image30.png"/><Relationship Id="rId4" Type="http://schemas.openxmlformats.org/officeDocument/2006/relationships/tags" Target="../tags/tag254.xml"/><Relationship Id="rId9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68.xml"/><Relationship Id="rId13" Type="http://schemas.openxmlformats.org/officeDocument/2006/relationships/tags" Target="../tags/tag273.xml"/><Relationship Id="rId18" Type="http://schemas.openxmlformats.org/officeDocument/2006/relationships/tags" Target="../tags/tag278.xml"/><Relationship Id="rId26" Type="http://schemas.openxmlformats.org/officeDocument/2006/relationships/image" Target="../media/image31.png"/><Relationship Id="rId3" Type="http://schemas.openxmlformats.org/officeDocument/2006/relationships/tags" Target="../tags/tag263.xml"/><Relationship Id="rId21" Type="http://schemas.openxmlformats.org/officeDocument/2006/relationships/tags" Target="../tags/tag281.xml"/><Relationship Id="rId7" Type="http://schemas.openxmlformats.org/officeDocument/2006/relationships/tags" Target="../tags/tag267.xml"/><Relationship Id="rId12" Type="http://schemas.openxmlformats.org/officeDocument/2006/relationships/tags" Target="../tags/tag272.xml"/><Relationship Id="rId17" Type="http://schemas.openxmlformats.org/officeDocument/2006/relationships/tags" Target="../tags/tag277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262.xml"/><Relationship Id="rId16" Type="http://schemas.openxmlformats.org/officeDocument/2006/relationships/tags" Target="../tags/tag276.xml"/><Relationship Id="rId20" Type="http://schemas.openxmlformats.org/officeDocument/2006/relationships/tags" Target="../tags/tag280.xml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11" Type="http://schemas.openxmlformats.org/officeDocument/2006/relationships/tags" Target="../tags/tag271.xml"/><Relationship Id="rId24" Type="http://schemas.openxmlformats.org/officeDocument/2006/relationships/tags" Target="../tags/tag284.xml"/><Relationship Id="rId5" Type="http://schemas.openxmlformats.org/officeDocument/2006/relationships/tags" Target="../tags/tag265.xml"/><Relationship Id="rId15" Type="http://schemas.openxmlformats.org/officeDocument/2006/relationships/tags" Target="../tags/tag275.xml"/><Relationship Id="rId23" Type="http://schemas.openxmlformats.org/officeDocument/2006/relationships/tags" Target="../tags/tag283.xml"/><Relationship Id="rId10" Type="http://schemas.openxmlformats.org/officeDocument/2006/relationships/tags" Target="../tags/tag270.xml"/><Relationship Id="rId19" Type="http://schemas.openxmlformats.org/officeDocument/2006/relationships/tags" Target="../tags/tag279.xml"/><Relationship Id="rId4" Type="http://schemas.openxmlformats.org/officeDocument/2006/relationships/tags" Target="../tags/tag264.xml"/><Relationship Id="rId9" Type="http://schemas.openxmlformats.org/officeDocument/2006/relationships/tags" Target="../tags/tag269.xml"/><Relationship Id="rId14" Type="http://schemas.openxmlformats.org/officeDocument/2006/relationships/tags" Target="../tags/tag274.xml"/><Relationship Id="rId22" Type="http://schemas.openxmlformats.org/officeDocument/2006/relationships/tags" Target="../tags/tag282.xml"/><Relationship Id="rId27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92.xml"/><Relationship Id="rId3" Type="http://schemas.openxmlformats.org/officeDocument/2006/relationships/tags" Target="../tags/tag287.xml"/><Relationship Id="rId7" Type="http://schemas.openxmlformats.org/officeDocument/2006/relationships/tags" Target="../tags/tag291.xml"/><Relationship Id="rId2" Type="http://schemas.openxmlformats.org/officeDocument/2006/relationships/tags" Target="../tags/tag286.xml"/><Relationship Id="rId1" Type="http://schemas.openxmlformats.org/officeDocument/2006/relationships/tags" Target="../tags/tag285.xml"/><Relationship Id="rId6" Type="http://schemas.openxmlformats.org/officeDocument/2006/relationships/tags" Target="../tags/tag290.xml"/><Relationship Id="rId11" Type="http://schemas.openxmlformats.org/officeDocument/2006/relationships/image" Target="../media/image32.jpeg"/><Relationship Id="rId5" Type="http://schemas.openxmlformats.org/officeDocument/2006/relationships/tags" Target="../tags/tag28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88.xml"/><Relationship Id="rId9" Type="http://schemas.openxmlformats.org/officeDocument/2006/relationships/tags" Target="../tags/tag29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01.xml"/><Relationship Id="rId13" Type="http://schemas.openxmlformats.org/officeDocument/2006/relationships/notesSlide" Target="../notesSlides/notesSlide6.xml"/><Relationship Id="rId3" Type="http://schemas.openxmlformats.org/officeDocument/2006/relationships/tags" Target="../tags/tag296.xml"/><Relationship Id="rId7" Type="http://schemas.openxmlformats.org/officeDocument/2006/relationships/tags" Target="../tags/tag300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36.jpeg"/><Relationship Id="rId2" Type="http://schemas.openxmlformats.org/officeDocument/2006/relationships/tags" Target="../tags/tag295.xml"/><Relationship Id="rId16" Type="http://schemas.openxmlformats.org/officeDocument/2006/relationships/image" Target="../media/image35.jpeg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11" Type="http://schemas.openxmlformats.org/officeDocument/2006/relationships/tags" Target="../tags/tag304.xml"/><Relationship Id="rId5" Type="http://schemas.openxmlformats.org/officeDocument/2006/relationships/tags" Target="../tags/tag298.xml"/><Relationship Id="rId15" Type="http://schemas.openxmlformats.org/officeDocument/2006/relationships/image" Target="../media/image34.jpeg"/><Relationship Id="rId10" Type="http://schemas.openxmlformats.org/officeDocument/2006/relationships/tags" Target="../tags/tag303.xml"/><Relationship Id="rId4" Type="http://schemas.openxmlformats.org/officeDocument/2006/relationships/tags" Target="../tags/tag297.xml"/><Relationship Id="rId9" Type="http://schemas.openxmlformats.org/officeDocument/2006/relationships/tags" Target="../tags/tag302.xml"/><Relationship Id="rId1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9.xml"/><Relationship Id="rId1" Type="http://schemas.openxmlformats.org/officeDocument/2006/relationships/tags" Target="../tags/tag30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13" Type="http://schemas.openxmlformats.org/officeDocument/2006/relationships/notesSlide" Target="../notesSlides/notesSlide7.xml"/><Relationship Id="rId3" Type="http://schemas.openxmlformats.org/officeDocument/2006/relationships/tags" Target="../tags/tag312.xml"/><Relationship Id="rId7" Type="http://schemas.openxmlformats.org/officeDocument/2006/relationships/tags" Target="../tags/tag315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39.jpeg"/><Relationship Id="rId2" Type="http://schemas.openxmlformats.org/officeDocument/2006/relationships/tags" Target="../tags/tag311.xml"/><Relationship Id="rId16" Type="http://schemas.openxmlformats.org/officeDocument/2006/relationships/image" Target="../media/image38.wmf"/><Relationship Id="rId1" Type="http://schemas.openxmlformats.org/officeDocument/2006/relationships/tags" Target="../tags/tag310.xml"/><Relationship Id="rId6" Type="http://schemas.openxmlformats.org/officeDocument/2006/relationships/tags" Target="../tags/tag314.xml"/><Relationship Id="rId11" Type="http://schemas.openxmlformats.org/officeDocument/2006/relationships/tags" Target="../tags/tag319.xml"/><Relationship Id="rId5" Type="http://schemas.openxmlformats.org/officeDocument/2006/relationships/video" Target="file:///I:\&#20061;&#24180;&#32423;&#29289;&#29702;&#35838;&#20214;&#12304;&#38472;&#24198;&#24609;&#21407;&#21019;&#12305;\&#31532;&#21313;&#19977;&#31456;&#12298;&#20869;&#33021;&#12299;\&#31532;&#19977;&#33410;&#12298;&#27604;&#28909;&#23481;&#12299;\&#27604;&#28909;&#23481;&#24341;&#20837;.mp4" TargetMode="External"/><Relationship Id="rId15" Type="http://schemas.openxmlformats.org/officeDocument/2006/relationships/oleObject" Target="../embeddings/oleObject1.bin"/><Relationship Id="rId10" Type="http://schemas.openxmlformats.org/officeDocument/2006/relationships/tags" Target="../tags/tag318.xml"/><Relationship Id="rId4" Type="http://schemas.openxmlformats.org/officeDocument/2006/relationships/tags" Target="../tags/tag313.xml"/><Relationship Id="rId9" Type="http://schemas.openxmlformats.org/officeDocument/2006/relationships/tags" Target="../tags/tag317.xml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25.xml"/><Relationship Id="rId7" Type="http://schemas.openxmlformats.org/officeDocument/2006/relationships/image" Target="../media/image40.emf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7.xml"/><Relationship Id="rId4" Type="http://schemas.openxmlformats.org/officeDocument/2006/relationships/tags" Target="../tags/tag3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30.xml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2.xml"/><Relationship Id="rId4" Type="http://schemas.openxmlformats.org/officeDocument/2006/relationships/tags" Target="../tags/tag3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35.xml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67.xml"/><Relationship Id="rId13" Type="http://schemas.openxmlformats.org/officeDocument/2006/relationships/image" Target="../media/image7.jpeg"/><Relationship Id="rId3" Type="http://schemas.openxmlformats.org/officeDocument/2006/relationships/tags" Target="../tags/tag162.xml"/><Relationship Id="rId7" Type="http://schemas.openxmlformats.org/officeDocument/2006/relationships/tags" Target="../tags/tag166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tags" Target="../tags/tag170.xml"/><Relationship Id="rId5" Type="http://schemas.openxmlformats.org/officeDocument/2006/relationships/tags" Target="../tags/tag164.xml"/><Relationship Id="rId10" Type="http://schemas.openxmlformats.org/officeDocument/2006/relationships/tags" Target="../tags/tag169.xml"/><Relationship Id="rId4" Type="http://schemas.openxmlformats.org/officeDocument/2006/relationships/tags" Target="../tags/tag163.xml"/><Relationship Id="rId9" Type="http://schemas.openxmlformats.org/officeDocument/2006/relationships/tags" Target="../tags/tag168.xml"/><Relationship Id="rId1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44.xml"/><Relationship Id="rId13" Type="http://schemas.openxmlformats.org/officeDocument/2006/relationships/tags" Target="../tags/tag349.xml"/><Relationship Id="rId18" Type="http://schemas.openxmlformats.org/officeDocument/2006/relationships/tags" Target="../tags/tag354.xml"/><Relationship Id="rId3" Type="http://schemas.openxmlformats.org/officeDocument/2006/relationships/tags" Target="../tags/tag339.xml"/><Relationship Id="rId21" Type="http://schemas.openxmlformats.org/officeDocument/2006/relationships/image" Target="../media/image42.jpeg"/><Relationship Id="rId7" Type="http://schemas.openxmlformats.org/officeDocument/2006/relationships/tags" Target="../tags/tag343.xml"/><Relationship Id="rId12" Type="http://schemas.openxmlformats.org/officeDocument/2006/relationships/tags" Target="../tags/tag348.xml"/><Relationship Id="rId17" Type="http://schemas.openxmlformats.org/officeDocument/2006/relationships/tags" Target="../tags/tag353.xml"/><Relationship Id="rId2" Type="http://schemas.openxmlformats.org/officeDocument/2006/relationships/tags" Target="../tags/tag338.xml"/><Relationship Id="rId16" Type="http://schemas.openxmlformats.org/officeDocument/2006/relationships/tags" Target="../tags/tag352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337.xml"/><Relationship Id="rId6" Type="http://schemas.openxmlformats.org/officeDocument/2006/relationships/tags" Target="../tags/tag342.xml"/><Relationship Id="rId11" Type="http://schemas.openxmlformats.org/officeDocument/2006/relationships/tags" Target="../tags/tag347.xml"/><Relationship Id="rId5" Type="http://schemas.openxmlformats.org/officeDocument/2006/relationships/tags" Target="../tags/tag341.xml"/><Relationship Id="rId15" Type="http://schemas.openxmlformats.org/officeDocument/2006/relationships/tags" Target="../tags/tag351.xml"/><Relationship Id="rId10" Type="http://schemas.openxmlformats.org/officeDocument/2006/relationships/tags" Target="../tags/tag346.xml"/><Relationship Id="rId19" Type="http://schemas.openxmlformats.org/officeDocument/2006/relationships/tags" Target="../tags/tag355.xml"/><Relationship Id="rId4" Type="http://schemas.openxmlformats.org/officeDocument/2006/relationships/tags" Target="../tags/tag340.xml"/><Relationship Id="rId9" Type="http://schemas.openxmlformats.org/officeDocument/2006/relationships/tags" Target="../tags/tag345.xml"/><Relationship Id="rId14" Type="http://schemas.openxmlformats.org/officeDocument/2006/relationships/tags" Target="../tags/tag350.xml"/><Relationship Id="rId22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63.xml"/><Relationship Id="rId13" Type="http://schemas.openxmlformats.org/officeDocument/2006/relationships/slideLayout" Target="../slideLayouts/slideLayout7.xml"/><Relationship Id="rId18" Type="http://schemas.openxmlformats.org/officeDocument/2006/relationships/tags" Target="../tags/tag419.xml"/><Relationship Id="rId3" Type="http://schemas.openxmlformats.org/officeDocument/2006/relationships/tags" Target="../tags/tag358.xml"/><Relationship Id="rId21" Type="http://schemas.openxmlformats.org/officeDocument/2006/relationships/image" Target="../media/image45.png"/><Relationship Id="rId7" Type="http://schemas.openxmlformats.org/officeDocument/2006/relationships/tags" Target="../tags/tag362.xml"/><Relationship Id="rId12" Type="http://schemas.openxmlformats.org/officeDocument/2006/relationships/tags" Target="../tags/tag367.xml"/><Relationship Id="rId17" Type="http://schemas.openxmlformats.org/officeDocument/2006/relationships/image" Target="../media/image43.png"/><Relationship Id="rId2" Type="http://schemas.openxmlformats.org/officeDocument/2006/relationships/tags" Target="../tags/tag357.xml"/><Relationship Id="rId16" Type="http://schemas.openxmlformats.org/officeDocument/2006/relationships/tags" Target="../tags/tag416.xml"/><Relationship Id="rId20" Type="http://schemas.openxmlformats.org/officeDocument/2006/relationships/tags" Target="../tags/tag421.xml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11" Type="http://schemas.openxmlformats.org/officeDocument/2006/relationships/tags" Target="../tags/tag366.xml"/><Relationship Id="rId5" Type="http://schemas.openxmlformats.org/officeDocument/2006/relationships/tags" Target="../tags/tag360.xml"/><Relationship Id="rId15" Type="http://schemas.openxmlformats.org/officeDocument/2006/relationships/image" Target="../media/image42.png"/><Relationship Id="rId10" Type="http://schemas.openxmlformats.org/officeDocument/2006/relationships/tags" Target="../tags/tag365.xml"/><Relationship Id="rId19" Type="http://schemas.openxmlformats.org/officeDocument/2006/relationships/image" Target="../media/image44.png"/><Relationship Id="rId4" Type="http://schemas.openxmlformats.org/officeDocument/2006/relationships/tags" Target="../tags/tag359.xml"/><Relationship Id="rId9" Type="http://schemas.openxmlformats.org/officeDocument/2006/relationships/tags" Target="../tags/tag364.xml"/><Relationship Id="rId14" Type="http://schemas.openxmlformats.org/officeDocument/2006/relationships/tags" Target="../tags/tag4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76.xml"/><Relationship Id="rId13" Type="http://schemas.openxmlformats.org/officeDocument/2006/relationships/image" Target="../media/image47.png"/><Relationship Id="rId3" Type="http://schemas.openxmlformats.org/officeDocument/2006/relationships/tags" Target="../tags/tag371.xml"/><Relationship Id="rId7" Type="http://schemas.openxmlformats.org/officeDocument/2006/relationships/tags" Target="../tags/tag375.xml"/><Relationship Id="rId12" Type="http://schemas.openxmlformats.org/officeDocument/2006/relationships/tags" Target="../tags/tag433.xml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6" Type="http://schemas.openxmlformats.org/officeDocument/2006/relationships/tags" Target="../tags/tag374.xml"/><Relationship Id="rId11" Type="http://schemas.openxmlformats.org/officeDocument/2006/relationships/image" Target="../media/image46.png"/><Relationship Id="rId5" Type="http://schemas.openxmlformats.org/officeDocument/2006/relationships/tags" Target="../tags/tag37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72.xml"/><Relationship Id="rId9" Type="http://schemas.openxmlformats.org/officeDocument/2006/relationships/tags" Target="../tags/tag37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80.xml"/><Relationship Id="rId7" Type="http://schemas.openxmlformats.org/officeDocument/2006/relationships/tags" Target="../tags/tag384.xml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6" Type="http://schemas.openxmlformats.org/officeDocument/2006/relationships/tags" Target="../tags/tag383.xml"/><Relationship Id="rId5" Type="http://schemas.openxmlformats.org/officeDocument/2006/relationships/tags" Target="../tags/tag382.xml"/><Relationship Id="rId10" Type="http://schemas.openxmlformats.org/officeDocument/2006/relationships/image" Target="../media/image48.png"/><Relationship Id="rId4" Type="http://schemas.openxmlformats.org/officeDocument/2006/relationships/tags" Target="../tags/tag381.xml"/><Relationship Id="rId9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395.xml"/><Relationship Id="rId13" Type="http://schemas.openxmlformats.org/officeDocument/2006/relationships/tags" Target="../tags/tag457.xml"/><Relationship Id="rId18" Type="http://schemas.openxmlformats.org/officeDocument/2006/relationships/image" Target="../media/image52.png"/><Relationship Id="rId3" Type="http://schemas.openxmlformats.org/officeDocument/2006/relationships/tags" Target="../tags/tag390.xml"/><Relationship Id="rId7" Type="http://schemas.openxmlformats.org/officeDocument/2006/relationships/tags" Target="../tags/tag394.xml"/><Relationship Id="rId12" Type="http://schemas.openxmlformats.org/officeDocument/2006/relationships/image" Target="../media/image49.png"/><Relationship Id="rId17" Type="http://schemas.openxmlformats.org/officeDocument/2006/relationships/tags" Target="../tags/tag462.xml"/><Relationship Id="rId2" Type="http://schemas.openxmlformats.org/officeDocument/2006/relationships/tags" Target="../tags/tag389.xml"/><Relationship Id="rId16" Type="http://schemas.openxmlformats.org/officeDocument/2006/relationships/image" Target="../media/image51.png"/><Relationship Id="rId1" Type="http://schemas.openxmlformats.org/officeDocument/2006/relationships/tags" Target="../tags/tag388.xml"/><Relationship Id="rId6" Type="http://schemas.openxmlformats.org/officeDocument/2006/relationships/tags" Target="../tags/tag393.xml"/><Relationship Id="rId11" Type="http://schemas.openxmlformats.org/officeDocument/2006/relationships/tags" Target="../tags/tag454.xml"/><Relationship Id="rId5" Type="http://schemas.openxmlformats.org/officeDocument/2006/relationships/tags" Target="../tags/tag392.xml"/><Relationship Id="rId15" Type="http://schemas.openxmlformats.org/officeDocument/2006/relationships/tags" Target="../tags/tag45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91.xml"/><Relationship Id="rId9" Type="http://schemas.openxmlformats.org/officeDocument/2006/relationships/tags" Target="../tags/tag396.xml"/><Relationship Id="rId1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99.xml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0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08.xml"/><Relationship Id="rId13" Type="http://schemas.openxmlformats.org/officeDocument/2006/relationships/tags" Target="../tags/tag414.xml"/><Relationship Id="rId18" Type="http://schemas.openxmlformats.org/officeDocument/2006/relationships/tags" Target="../tags/tag422.xml"/><Relationship Id="rId3" Type="http://schemas.openxmlformats.org/officeDocument/2006/relationships/tags" Target="../tags/tag403.xml"/><Relationship Id="rId21" Type="http://schemas.openxmlformats.org/officeDocument/2006/relationships/image" Target="../media/image56.png"/><Relationship Id="rId7" Type="http://schemas.openxmlformats.org/officeDocument/2006/relationships/tags" Target="../tags/tag407.xml"/><Relationship Id="rId12" Type="http://schemas.openxmlformats.org/officeDocument/2006/relationships/tags" Target="../tags/tag413.xml"/><Relationship Id="rId17" Type="http://schemas.openxmlformats.org/officeDocument/2006/relationships/tags" Target="../tags/tag420.xml"/><Relationship Id="rId2" Type="http://schemas.openxmlformats.org/officeDocument/2006/relationships/tags" Target="../tags/tag402.xml"/><Relationship Id="rId16" Type="http://schemas.openxmlformats.org/officeDocument/2006/relationships/tags" Target="../tags/tag418.xml"/><Relationship Id="rId20" Type="http://schemas.openxmlformats.org/officeDocument/2006/relationships/image" Target="../media/image55.jpeg"/><Relationship Id="rId1" Type="http://schemas.openxmlformats.org/officeDocument/2006/relationships/tags" Target="../tags/tag401.xml"/><Relationship Id="rId6" Type="http://schemas.openxmlformats.org/officeDocument/2006/relationships/tags" Target="../tags/tag406.xml"/><Relationship Id="rId11" Type="http://schemas.openxmlformats.org/officeDocument/2006/relationships/tags" Target="../tags/tag412.xml"/><Relationship Id="rId24" Type="http://schemas.openxmlformats.org/officeDocument/2006/relationships/image" Target="../media/image59.jpeg"/><Relationship Id="rId5" Type="http://schemas.openxmlformats.org/officeDocument/2006/relationships/tags" Target="../tags/tag405.xml"/><Relationship Id="rId15" Type="http://schemas.openxmlformats.org/officeDocument/2006/relationships/tags" Target="../tags/tag417.xml"/><Relationship Id="rId23" Type="http://schemas.openxmlformats.org/officeDocument/2006/relationships/image" Target="../media/image58.jpeg"/><Relationship Id="rId10" Type="http://schemas.openxmlformats.org/officeDocument/2006/relationships/tags" Target="../tags/tag411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404.xml"/><Relationship Id="rId9" Type="http://schemas.openxmlformats.org/officeDocument/2006/relationships/tags" Target="../tags/tag409.xml"/><Relationship Id="rId14" Type="http://schemas.openxmlformats.org/officeDocument/2006/relationships/tags" Target="../tags/tag415.xml"/><Relationship Id="rId22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425.xml"/><Relationship Id="rId7" Type="http://schemas.openxmlformats.org/officeDocument/2006/relationships/image" Target="../media/image60.jpeg"/><Relationship Id="rId2" Type="http://schemas.openxmlformats.org/officeDocument/2006/relationships/tags" Target="../tags/tag424.xml"/><Relationship Id="rId1" Type="http://schemas.openxmlformats.org/officeDocument/2006/relationships/tags" Target="../tags/tag42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27.xml"/><Relationship Id="rId4" Type="http://schemas.openxmlformats.org/officeDocument/2006/relationships/tags" Target="../tags/tag4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13" Type="http://schemas.openxmlformats.org/officeDocument/2006/relationships/tags" Target="../tags/tag181.xml"/><Relationship Id="rId18" Type="http://schemas.openxmlformats.org/officeDocument/2006/relationships/image" Target="../media/image9.jpeg"/><Relationship Id="rId3" Type="http://schemas.openxmlformats.org/officeDocument/2006/relationships/tags" Target="../tags/tag173.xml"/><Relationship Id="rId21" Type="http://schemas.openxmlformats.org/officeDocument/2006/relationships/image" Target="../media/image12.png"/><Relationship Id="rId7" Type="http://schemas.openxmlformats.org/officeDocument/2006/relationships/tags" Target="../tags/tag177.xml"/><Relationship Id="rId12" Type="http://schemas.openxmlformats.org/officeDocument/2006/relationships/video" Target="../media/media1.mp4"/><Relationship Id="rId17" Type="http://schemas.openxmlformats.org/officeDocument/2006/relationships/notesSlide" Target="../notesSlides/notesSlide1.xml"/><Relationship Id="rId2" Type="http://schemas.openxmlformats.org/officeDocument/2006/relationships/tags" Target="../tags/tag172.xml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11.png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microsoft.com/office/2007/relationships/media" Target="../media/media1.mp4"/><Relationship Id="rId5" Type="http://schemas.openxmlformats.org/officeDocument/2006/relationships/tags" Target="../tags/tag175.xml"/><Relationship Id="rId15" Type="http://schemas.openxmlformats.org/officeDocument/2006/relationships/tags" Target="../tags/tag183.xml"/><Relationship Id="rId10" Type="http://schemas.openxmlformats.org/officeDocument/2006/relationships/tags" Target="../tags/tag180.xml"/><Relationship Id="rId19" Type="http://schemas.openxmlformats.org/officeDocument/2006/relationships/image" Target="../media/image10.png"/><Relationship Id="rId4" Type="http://schemas.openxmlformats.org/officeDocument/2006/relationships/tags" Target="../tags/tag174.xml"/><Relationship Id="rId9" Type="http://schemas.openxmlformats.org/officeDocument/2006/relationships/tags" Target="../tags/tag179.xml"/><Relationship Id="rId14" Type="http://schemas.openxmlformats.org/officeDocument/2006/relationships/tags" Target="../tags/tag18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436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430.xml"/><Relationship Id="rId7" Type="http://schemas.openxmlformats.org/officeDocument/2006/relationships/tags" Target="../tags/tag435.xml"/><Relationship Id="rId12" Type="http://schemas.openxmlformats.org/officeDocument/2006/relationships/tags" Target="../tags/tag440.xml"/><Relationship Id="rId2" Type="http://schemas.openxmlformats.org/officeDocument/2006/relationships/tags" Target="../tags/tag429.xml"/><Relationship Id="rId1" Type="http://schemas.openxmlformats.org/officeDocument/2006/relationships/tags" Target="../tags/tag428.xml"/><Relationship Id="rId6" Type="http://schemas.openxmlformats.org/officeDocument/2006/relationships/tags" Target="../tags/tag434.xml"/><Relationship Id="rId11" Type="http://schemas.openxmlformats.org/officeDocument/2006/relationships/tags" Target="../tags/tag439.xml"/><Relationship Id="rId5" Type="http://schemas.openxmlformats.org/officeDocument/2006/relationships/tags" Target="../tags/tag432.xml"/><Relationship Id="rId15" Type="http://schemas.openxmlformats.org/officeDocument/2006/relationships/image" Target="../media/image63.png"/><Relationship Id="rId10" Type="http://schemas.openxmlformats.org/officeDocument/2006/relationships/tags" Target="../tags/tag438.xml"/><Relationship Id="rId4" Type="http://schemas.openxmlformats.org/officeDocument/2006/relationships/tags" Target="../tags/tag431.xml"/><Relationship Id="rId9" Type="http://schemas.openxmlformats.org/officeDocument/2006/relationships/tags" Target="../tags/tag437.xml"/><Relationship Id="rId1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448.xml"/><Relationship Id="rId13" Type="http://schemas.openxmlformats.org/officeDocument/2006/relationships/tags" Target="../tags/tag453.xml"/><Relationship Id="rId18" Type="http://schemas.openxmlformats.org/officeDocument/2006/relationships/image" Target="../media/image66.gif"/><Relationship Id="rId3" Type="http://schemas.openxmlformats.org/officeDocument/2006/relationships/tags" Target="../tags/tag443.xml"/><Relationship Id="rId7" Type="http://schemas.openxmlformats.org/officeDocument/2006/relationships/tags" Target="../tags/tag447.xml"/><Relationship Id="rId12" Type="http://schemas.openxmlformats.org/officeDocument/2006/relationships/tags" Target="../tags/tag452.xml"/><Relationship Id="rId17" Type="http://schemas.openxmlformats.org/officeDocument/2006/relationships/image" Target="../media/image65.gif"/><Relationship Id="rId2" Type="http://schemas.openxmlformats.org/officeDocument/2006/relationships/tags" Target="../tags/tag442.xml"/><Relationship Id="rId16" Type="http://schemas.openxmlformats.org/officeDocument/2006/relationships/image" Target="../media/image64.gif"/><Relationship Id="rId1" Type="http://schemas.openxmlformats.org/officeDocument/2006/relationships/tags" Target="../tags/tag441.xml"/><Relationship Id="rId6" Type="http://schemas.openxmlformats.org/officeDocument/2006/relationships/tags" Target="../tags/tag446.xml"/><Relationship Id="rId11" Type="http://schemas.openxmlformats.org/officeDocument/2006/relationships/tags" Target="../tags/tag451.xml"/><Relationship Id="rId5" Type="http://schemas.openxmlformats.org/officeDocument/2006/relationships/tags" Target="../tags/tag445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450.xml"/><Relationship Id="rId19" Type="http://schemas.openxmlformats.org/officeDocument/2006/relationships/image" Target="../media/image67.gif"/><Relationship Id="rId4" Type="http://schemas.openxmlformats.org/officeDocument/2006/relationships/tags" Target="../tags/tag444.xml"/><Relationship Id="rId9" Type="http://schemas.openxmlformats.org/officeDocument/2006/relationships/tags" Target="../tags/tag449.xml"/><Relationship Id="rId14" Type="http://schemas.openxmlformats.org/officeDocument/2006/relationships/tags" Target="../tags/tag45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460.xml"/><Relationship Id="rId7" Type="http://schemas.openxmlformats.org/officeDocument/2006/relationships/image" Target="../media/image69.jpeg"/><Relationship Id="rId2" Type="http://schemas.openxmlformats.org/officeDocument/2006/relationships/tags" Target="../tags/tag458.xml"/><Relationship Id="rId1" Type="http://schemas.openxmlformats.org/officeDocument/2006/relationships/tags" Target="../tags/tag456.xml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6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70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465.xml"/><Relationship Id="rId7" Type="http://schemas.openxmlformats.org/officeDocument/2006/relationships/tags" Target="../tags/tag469.xml"/><Relationship Id="rId12" Type="http://schemas.openxmlformats.org/officeDocument/2006/relationships/tags" Target="../tags/tag474.xml"/><Relationship Id="rId2" Type="http://schemas.openxmlformats.org/officeDocument/2006/relationships/tags" Target="../tags/tag464.xml"/><Relationship Id="rId1" Type="http://schemas.openxmlformats.org/officeDocument/2006/relationships/tags" Target="../tags/tag463.xml"/><Relationship Id="rId6" Type="http://schemas.openxmlformats.org/officeDocument/2006/relationships/tags" Target="../tags/tag468.xml"/><Relationship Id="rId11" Type="http://schemas.openxmlformats.org/officeDocument/2006/relationships/tags" Target="../tags/tag473.xml"/><Relationship Id="rId5" Type="http://schemas.openxmlformats.org/officeDocument/2006/relationships/tags" Target="../tags/tag467.xml"/><Relationship Id="rId15" Type="http://schemas.openxmlformats.org/officeDocument/2006/relationships/image" Target="../media/image71.jpeg"/><Relationship Id="rId10" Type="http://schemas.openxmlformats.org/officeDocument/2006/relationships/tags" Target="../tags/tag472.xml"/><Relationship Id="rId4" Type="http://schemas.openxmlformats.org/officeDocument/2006/relationships/tags" Target="../tags/tag466.xml"/><Relationship Id="rId9" Type="http://schemas.openxmlformats.org/officeDocument/2006/relationships/tags" Target="../tags/tag471.xml"/><Relationship Id="rId1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tags" Target="../tags/tag487.xml"/><Relationship Id="rId18" Type="http://schemas.openxmlformats.org/officeDocument/2006/relationships/tags" Target="../tags/tag492.xml"/><Relationship Id="rId26" Type="http://schemas.openxmlformats.org/officeDocument/2006/relationships/tags" Target="../tags/tag500.xml"/><Relationship Id="rId21" Type="http://schemas.openxmlformats.org/officeDocument/2006/relationships/tags" Target="../tags/tag495.xml"/><Relationship Id="rId34" Type="http://schemas.openxmlformats.org/officeDocument/2006/relationships/image" Target="../media/image74.png"/><Relationship Id="rId7" Type="http://schemas.openxmlformats.org/officeDocument/2006/relationships/tags" Target="../tags/tag481.xml"/><Relationship Id="rId12" Type="http://schemas.openxmlformats.org/officeDocument/2006/relationships/tags" Target="../tags/tag486.xml"/><Relationship Id="rId17" Type="http://schemas.openxmlformats.org/officeDocument/2006/relationships/tags" Target="../tags/tag491.xml"/><Relationship Id="rId25" Type="http://schemas.openxmlformats.org/officeDocument/2006/relationships/tags" Target="../tags/tag499.xml"/><Relationship Id="rId33" Type="http://schemas.openxmlformats.org/officeDocument/2006/relationships/tags" Target="../tags/tag564.xml"/><Relationship Id="rId38" Type="http://schemas.openxmlformats.org/officeDocument/2006/relationships/image" Target="../media/image76.png"/><Relationship Id="rId2" Type="http://schemas.openxmlformats.org/officeDocument/2006/relationships/tags" Target="../tags/tag476.xml"/><Relationship Id="rId16" Type="http://schemas.openxmlformats.org/officeDocument/2006/relationships/tags" Target="../tags/tag490.xml"/><Relationship Id="rId20" Type="http://schemas.openxmlformats.org/officeDocument/2006/relationships/tags" Target="../tags/tag494.xml"/><Relationship Id="rId29" Type="http://schemas.openxmlformats.org/officeDocument/2006/relationships/slideLayout" Target="../slideLayouts/slideLayout7.xml"/><Relationship Id="rId1" Type="http://schemas.openxmlformats.org/officeDocument/2006/relationships/tags" Target="../tags/tag475.xml"/><Relationship Id="rId6" Type="http://schemas.openxmlformats.org/officeDocument/2006/relationships/tags" Target="../tags/tag480.xml"/><Relationship Id="rId11" Type="http://schemas.openxmlformats.org/officeDocument/2006/relationships/tags" Target="../tags/tag485.xml"/><Relationship Id="rId24" Type="http://schemas.openxmlformats.org/officeDocument/2006/relationships/tags" Target="../tags/tag498.xml"/><Relationship Id="rId32" Type="http://schemas.openxmlformats.org/officeDocument/2006/relationships/image" Target="../media/image72.jpeg"/><Relationship Id="rId37" Type="http://schemas.openxmlformats.org/officeDocument/2006/relationships/tags" Target="../tags/tag572.xml"/><Relationship Id="rId5" Type="http://schemas.openxmlformats.org/officeDocument/2006/relationships/tags" Target="../tags/tag479.xml"/><Relationship Id="rId15" Type="http://schemas.openxmlformats.org/officeDocument/2006/relationships/tags" Target="../tags/tag489.xml"/><Relationship Id="rId23" Type="http://schemas.openxmlformats.org/officeDocument/2006/relationships/tags" Target="../tags/tag497.xml"/><Relationship Id="rId28" Type="http://schemas.openxmlformats.org/officeDocument/2006/relationships/tags" Target="../tags/tag502.xml"/><Relationship Id="rId36" Type="http://schemas.openxmlformats.org/officeDocument/2006/relationships/image" Target="../media/image75.png"/><Relationship Id="rId10" Type="http://schemas.openxmlformats.org/officeDocument/2006/relationships/tags" Target="../tags/tag484.xml"/><Relationship Id="rId19" Type="http://schemas.openxmlformats.org/officeDocument/2006/relationships/tags" Target="../tags/tag493.xml"/><Relationship Id="rId31" Type="http://schemas.openxmlformats.org/officeDocument/2006/relationships/image" Target="../media/image72.png"/><Relationship Id="rId4" Type="http://schemas.openxmlformats.org/officeDocument/2006/relationships/tags" Target="../tags/tag478.xml"/><Relationship Id="rId9" Type="http://schemas.openxmlformats.org/officeDocument/2006/relationships/tags" Target="../tags/tag483.xml"/><Relationship Id="rId14" Type="http://schemas.openxmlformats.org/officeDocument/2006/relationships/tags" Target="../tags/tag488.xml"/><Relationship Id="rId22" Type="http://schemas.openxmlformats.org/officeDocument/2006/relationships/tags" Target="../tags/tag496.xml"/><Relationship Id="rId27" Type="http://schemas.openxmlformats.org/officeDocument/2006/relationships/tags" Target="../tags/tag501.xml"/><Relationship Id="rId30" Type="http://schemas.openxmlformats.org/officeDocument/2006/relationships/tags" Target="../tags/tag548.xml"/><Relationship Id="rId35" Type="http://schemas.openxmlformats.org/officeDocument/2006/relationships/tags" Target="../tags/tag566.xml"/><Relationship Id="rId8" Type="http://schemas.openxmlformats.org/officeDocument/2006/relationships/tags" Target="../tags/tag482.xml"/><Relationship Id="rId3" Type="http://schemas.openxmlformats.org/officeDocument/2006/relationships/tags" Target="../tags/tag47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tags" Target="../tags/tag505.xml"/><Relationship Id="rId7" Type="http://schemas.openxmlformats.org/officeDocument/2006/relationships/tags" Target="../tags/tag578.xml"/><Relationship Id="rId2" Type="http://schemas.openxmlformats.org/officeDocument/2006/relationships/tags" Target="../tags/tag504.xml"/><Relationship Id="rId1" Type="http://schemas.openxmlformats.org/officeDocument/2006/relationships/tags" Target="../tags/tag503.xml"/><Relationship Id="rId6" Type="http://schemas.openxmlformats.org/officeDocument/2006/relationships/image" Target="../media/image77.png"/><Relationship Id="rId5" Type="http://schemas.openxmlformats.org/officeDocument/2006/relationships/tags" Target="../tags/tag57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513.xml"/><Relationship Id="rId13" Type="http://schemas.openxmlformats.org/officeDocument/2006/relationships/tags" Target="../tags/tag518.xml"/><Relationship Id="rId18" Type="http://schemas.openxmlformats.org/officeDocument/2006/relationships/tags" Target="../tags/tag523.xml"/><Relationship Id="rId26" Type="http://schemas.openxmlformats.org/officeDocument/2006/relationships/tags" Target="../tags/tag598.xml"/><Relationship Id="rId3" Type="http://schemas.openxmlformats.org/officeDocument/2006/relationships/tags" Target="../tags/tag508.xml"/><Relationship Id="rId21" Type="http://schemas.openxmlformats.org/officeDocument/2006/relationships/image" Target="../media/image72.jpeg"/><Relationship Id="rId7" Type="http://schemas.openxmlformats.org/officeDocument/2006/relationships/tags" Target="../tags/tag512.xml"/><Relationship Id="rId12" Type="http://schemas.openxmlformats.org/officeDocument/2006/relationships/tags" Target="../tags/tag517.xml"/><Relationship Id="rId17" Type="http://schemas.openxmlformats.org/officeDocument/2006/relationships/tags" Target="../tags/tag522.xml"/><Relationship Id="rId25" Type="http://schemas.openxmlformats.org/officeDocument/2006/relationships/image" Target="../media/image81.png"/><Relationship Id="rId2" Type="http://schemas.openxmlformats.org/officeDocument/2006/relationships/tags" Target="../tags/tag507.xml"/><Relationship Id="rId16" Type="http://schemas.openxmlformats.org/officeDocument/2006/relationships/tags" Target="../tags/tag521.xml"/><Relationship Id="rId20" Type="http://schemas.openxmlformats.org/officeDocument/2006/relationships/slideLayout" Target="../slideLayouts/slideLayout7.xml"/><Relationship Id="rId29" Type="http://schemas.openxmlformats.org/officeDocument/2006/relationships/image" Target="../media/image83.png"/><Relationship Id="rId1" Type="http://schemas.openxmlformats.org/officeDocument/2006/relationships/tags" Target="../tags/tag506.xml"/><Relationship Id="rId6" Type="http://schemas.openxmlformats.org/officeDocument/2006/relationships/tags" Target="../tags/tag511.xml"/><Relationship Id="rId11" Type="http://schemas.openxmlformats.org/officeDocument/2006/relationships/tags" Target="../tags/tag516.xml"/><Relationship Id="rId24" Type="http://schemas.openxmlformats.org/officeDocument/2006/relationships/tags" Target="../tags/tag595.xml"/><Relationship Id="rId32" Type="http://schemas.openxmlformats.org/officeDocument/2006/relationships/image" Target="../media/image84.png"/><Relationship Id="rId5" Type="http://schemas.openxmlformats.org/officeDocument/2006/relationships/tags" Target="../tags/tag510.xml"/><Relationship Id="rId15" Type="http://schemas.openxmlformats.org/officeDocument/2006/relationships/tags" Target="../tags/tag520.xml"/><Relationship Id="rId23" Type="http://schemas.openxmlformats.org/officeDocument/2006/relationships/image" Target="../media/image80.png"/><Relationship Id="rId28" Type="http://schemas.openxmlformats.org/officeDocument/2006/relationships/tags" Target="../tags/tag602.xml"/><Relationship Id="rId10" Type="http://schemas.openxmlformats.org/officeDocument/2006/relationships/tags" Target="../tags/tag515.xml"/><Relationship Id="rId19" Type="http://schemas.openxmlformats.org/officeDocument/2006/relationships/tags" Target="../tags/tag524.xml"/><Relationship Id="rId31" Type="http://schemas.openxmlformats.org/officeDocument/2006/relationships/tags" Target="../tags/tag604.xml"/><Relationship Id="rId4" Type="http://schemas.openxmlformats.org/officeDocument/2006/relationships/tags" Target="../tags/tag509.xml"/><Relationship Id="rId9" Type="http://schemas.openxmlformats.org/officeDocument/2006/relationships/tags" Target="../tags/tag514.xml"/><Relationship Id="rId14" Type="http://schemas.openxmlformats.org/officeDocument/2006/relationships/tags" Target="../tags/tag519.xml"/><Relationship Id="rId22" Type="http://schemas.openxmlformats.org/officeDocument/2006/relationships/tags" Target="../tags/tag593.xml"/><Relationship Id="rId27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52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26.xml"/><Relationship Id="rId1" Type="http://schemas.openxmlformats.org/officeDocument/2006/relationships/tags" Target="../tags/tag525.xml"/><Relationship Id="rId6" Type="http://schemas.openxmlformats.org/officeDocument/2006/relationships/tags" Target="../tags/tag530.xml"/><Relationship Id="rId5" Type="http://schemas.openxmlformats.org/officeDocument/2006/relationships/tags" Target="../tags/tag529.xml"/><Relationship Id="rId4" Type="http://schemas.openxmlformats.org/officeDocument/2006/relationships/tags" Target="../tags/tag52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538.xml"/><Relationship Id="rId13" Type="http://schemas.openxmlformats.org/officeDocument/2006/relationships/tags" Target="../tags/tag543.xml"/><Relationship Id="rId3" Type="http://schemas.openxmlformats.org/officeDocument/2006/relationships/tags" Target="../tags/tag533.xml"/><Relationship Id="rId7" Type="http://schemas.openxmlformats.org/officeDocument/2006/relationships/tags" Target="../tags/tag537.xml"/><Relationship Id="rId12" Type="http://schemas.openxmlformats.org/officeDocument/2006/relationships/tags" Target="../tags/tag542.xml"/><Relationship Id="rId2" Type="http://schemas.openxmlformats.org/officeDocument/2006/relationships/tags" Target="../tags/tag532.xml"/><Relationship Id="rId1" Type="http://schemas.openxmlformats.org/officeDocument/2006/relationships/tags" Target="../tags/tag531.xml"/><Relationship Id="rId6" Type="http://schemas.openxmlformats.org/officeDocument/2006/relationships/tags" Target="../tags/tag536.xml"/><Relationship Id="rId11" Type="http://schemas.openxmlformats.org/officeDocument/2006/relationships/tags" Target="../tags/tag541.xml"/><Relationship Id="rId5" Type="http://schemas.openxmlformats.org/officeDocument/2006/relationships/tags" Target="../tags/tag535.xml"/><Relationship Id="rId15" Type="http://schemas.openxmlformats.org/officeDocument/2006/relationships/image" Target="../media/image85.png"/><Relationship Id="rId10" Type="http://schemas.openxmlformats.org/officeDocument/2006/relationships/tags" Target="../tags/tag540.xml"/><Relationship Id="rId4" Type="http://schemas.openxmlformats.org/officeDocument/2006/relationships/tags" Target="../tags/tag534.xml"/><Relationship Id="rId9" Type="http://schemas.openxmlformats.org/officeDocument/2006/relationships/tags" Target="../tags/tag539.xml"/><Relationship Id="rId14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3" Type="http://schemas.openxmlformats.org/officeDocument/2006/relationships/tags" Target="../tags/tag546.xml"/><Relationship Id="rId7" Type="http://schemas.openxmlformats.org/officeDocument/2006/relationships/image" Target="../media/image86.gif"/><Relationship Id="rId2" Type="http://schemas.openxmlformats.org/officeDocument/2006/relationships/tags" Target="../tags/tag545.xml"/><Relationship Id="rId1" Type="http://schemas.openxmlformats.org/officeDocument/2006/relationships/tags" Target="../tags/tag54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49.xml"/><Relationship Id="rId4" Type="http://schemas.openxmlformats.org/officeDocument/2006/relationships/tags" Target="../tags/tag5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51.xml"/><Relationship Id="rId1" Type="http://schemas.openxmlformats.org/officeDocument/2006/relationships/tags" Target="../tags/tag550.xml"/><Relationship Id="rId4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90.xml"/><Relationship Id="rId7" Type="http://schemas.openxmlformats.org/officeDocument/2006/relationships/tags" Target="../tags/tag194.xml"/><Relationship Id="rId12" Type="http://schemas.openxmlformats.org/officeDocument/2006/relationships/image" Target="../media/image15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14.png"/><Relationship Id="rId5" Type="http://schemas.openxmlformats.org/officeDocument/2006/relationships/tags" Target="../tags/tag192.xml"/><Relationship Id="rId10" Type="http://schemas.openxmlformats.org/officeDocument/2006/relationships/image" Target="../media/image13.png"/><Relationship Id="rId4" Type="http://schemas.openxmlformats.org/officeDocument/2006/relationships/tags" Target="../tags/tag191.xml"/><Relationship Id="rId9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13" Type="http://schemas.openxmlformats.org/officeDocument/2006/relationships/notesSlide" Target="../notesSlides/notesSlide3.xml"/><Relationship Id="rId18" Type="http://schemas.openxmlformats.org/officeDocument/2006/relationships/image" Target="../media/image21.gif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20.gif"/><Relationship Id="rId2" Type="http://schemas.openxmlformats.org/officeDocument/2006/relationships/tags" Target="../tags/tag203.xml"/><Relationship Id="rId16" Type="http://schemas.openxmlformats.org/officeDocument/2006/relationships/image" Target="../media/image19.gif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tags" Target="../tags/tag212.xml"/><Relationship Id="rId5" Type="http://schemas.openxmlformats.org/officeDocument/2006/relationships/tags" Target="../tags/tag206.xml"/><Relationship Id="rId15" Type="http://schemas.openxmlformats.org/officeDocument/2006/relationships/image" Target="../media/image18.gif"/><Relationship Id="rId10" Type="http://schemas.openxmlformats.org/officeDocument/2006/relationships/tags" Target="../tags/tag211.xml"/><Relationship Id="rId4" Type="http://schemas.openxmlformats.org/officeDocument/2006/relationships/tags" Target="../tags/tag205.xml"/><Relationship Id="rId9" Type="http://schemas.openxmlformats.org/officeDocument/2006/relationships/tags" Target="../tags/tag210.xml"/><Relationship Id="rId1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21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13" Type="http://schemas.openxmlformats.org/officeDocument/2006/relationships/image" Target="../media/image27.jpeg"/><Relationship Id="rId3" Type="http://schemas.openxmlformats.org/officeDocument/2006/relationships/tags" Target="../tags/tag224.xml"/><Relationship Id="rId7" Type="http://schemas.openxmlformats.org/officeDocument/2006/relationships/tags" Target="../tags/tag228.xml"/><Relationship Id="rId12" Type="http://schemas.openxmlformats.org/officeDocument/2006/relationships/image" Target="../media/image26.jpeg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image" Target="../media/image25.jpeg"/><Relationship Id="rId5" Type="http://schemas.openxmlformats.org/officeDocument/2006/relationships/tags" Target="../tags/tag226.xml"/><Relationship Id="rId10" Type="http://schemas.openxmlformats.org/officeDocument/2006/relationships/image" Target="../media/image24.png"/><Relationship Id="rId4" Type="http://schemas.openxmlformats.org/officeDocument/2006/relationships/tags" Target="../tags/tag22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C6290-17DD-3490-BF4D-01587F2AB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6496" y="3123909"/>
            <a:ext cx="9144000" cy="1459098"/>
          </a:xfrm>
        </p:spPr>
        <p:txBody>
          <a:bodyPr/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12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讲 内能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DB47A93-B371-8FA3-F363-0E923F6A111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11378" y="1285358"/>
            <a:ext cx="9939908" cy="1022587"/>
            <a:chOff x="150287" y="385641"/>
            <a:chExt cx="2501481" cy="608682"/>
          </a:xfrm>
        </p:grpSpPr>
        <p:sp>
          <p:nvSpPr>
            <p:cNvPr id="4" name="Shape 108">
              <a:extLst>
                <a:ext uri="{FF2B5EF4-FFF2-40B4-BE49-F238E27FC236}">
                  <a16:creationId xmlns:a16="http://schemas.microsoft.com/office/drawing/2014/main" id="{5227DE8D-170C-80CF-CFD0-3D0FD9B6EF3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50287" y="409549"/>
              <a:ext cx="2310500" cy="584774"/>
            </a:xfrm>
            <a:prstGeom prst="rect">
              <a:avLst/>
            </a:prstGeom>
            <a:solidFill>
              <a:srgbClr val="007E27">
                <a:alpha val="80000"/>
              </a:srgbClr>
            </a:solidFill>
            <a:ln w="12700">
              <a:noFill/>
              <a:miter lim="4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BAF85D85-9E23-6935-CDE3-7F527D33461C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246611" y="385641"/>
              <a:ext cx="2405157" cy="4213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2025</a:t>
              </a:r>
              <a:r>
                <a:rPr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年中考物理基础知识复习课件</a:t>
              </a:r>
            </a:p>
          </p:txBody>
        </p:sp>
      </p:grpSp>
      <p:pic>
        <p:nvPicPr>
          <p:cNvPr id="7" name="图片 1073743875" descr="学科网 zxxk.com">
            <a:extLst>
              <a:ext uri="{FF2B5EF4-FFF2-40B4-BE49-F238E27FC236}">
                <a16:creationId xmlns:a16="http://schemas.microsoft.com/office/drawing/2014/main" id="{49D0BEF2-FF85-4403-7092-2C570E322A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CE90B0-E8AE-A9D1-2F23-755AAFC981C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2" b="90000" l="1250" r="90000">
                        <a14:foregroundMark x1="9667" y1="2182" x2="11000" y2="13727"/>
                        <a14:foregroundMark x1="4917" y1="4091" x2="5083" y2="19455"/>
                        <a14:foregroundMark x1="1250" y1="4364" x2="1250" y2="4364"/>
                        <a14:foregroundMark x1="6583" y1="62727" x2="6583" y2="62727"/>
                        <a14:foregroundMark x1="10417" y1="61818" x2="10417" y2="61818"/>
                        <a14:foregroundMark x1="10583" y1="64636" x2="10583" y2="64636"/>
                        <a14:foregroundMark x1="12417" y1="63000" x2="12417" y2="63000"/>
                        <a14:foregroundMark x1="10000" y1="62818" x2="10000" y2="62818"/>
                        <a14:foregroundMark x1="21417" y1="37364" x2="33583" y2="60364"/>
                        <a14:foregroundMark x1="23250" y1="17273" x2="30833" y2="41000"/>
                        <a14:foregroundMark x1="23083" y1="4909" x2="12583" y2="31091"/>
                        <a14:foregroundMark x1="32833" y1="39000" x2="30667" y2="40000"/>
                        <a14:foregroundMark x1="30333" y1="40000" x2="26750" y2="48182"/>
                        <a14:backgroundMark x1="29167" y1="5636" x2="31167" y2="21182"/>
                        <a14:backgroundMark x1="26250" y1="12273" x2="26250" y2="1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42" b="30168"/>
          <a:stretch>
            <a:fillRect/>
          </a:stretch>
        </p:blipFill>
        <p:spPr>
          <a:xfrm>
            <a:off x="-50798" y="0"/>
            <a:ext cx="1662176" cy="32574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AAFFFE7-F212-D448-87FF-395F9B4A1B2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64" b="90364" l="10000" r="99750">
                        <a14:foregroundMark x1="38250" y1="6091" x2="96583" y2="8727"/>
                        <a14:foregroundMark x1="91750" y1="17273" x2="80250" y2="86545"/>
                        <a14:foregroundMark x1="98500" y1="2091" x2="99750" y2="72000"/>
                        <a14:foregroundMark x1="78333" y1="58364" x2="74333" y2="68000"/>
                        <a14:foregroundMark x1="74750" y1="78000" x2="84917" y2="90364"/>
                        <a14:foregroundMark x1="38917" y1="4182" x2="36000" y2="1364"/>
                        <a14:foregroundMark x1="27167" y1="11000" x2="61000" y2="31636"/>
                        <a14:foregroundMark x1="52000" y1="24818" x2="44833" y2="29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2679" y="2588682"/>
            <a:ext cx="4454941" cy="4083697"/>
          </a:xfrm>
          <a:prstGeom prst="rect">
            <a:avLst/>
          </a:prstGeom>
        </p:spPr>
      </p:pic>
      <p:pic>
        <p:nvPicPr>
          <p:cNvPr id="10" name="图片 1073743875" descr="学科网 zxxk.com">
            <a:extLst>
              <a:ext uri="{FF2B5EF4-FFF2-40B4-BE49-F238E27FC236}">
                <a16:creationId xmlns:a16="http://schemas.microsoft.com/office/drawing/2014/main" id="{41935C82-1207-DA05-2627-0CF3C2516DA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50691517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>
            <a:extLst>
              <a:ext uri="{FF2B5EF4-FFF2-40B4-BE49-F238E27FC236}">
                <a16:creationId xmlns:a16="http://schemas.microsoft.com/office/drawing/2014/main" id="{B62A2A6B-6DB0-4D82-F2DB-B222E831D6DA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7120" y="160021"/>
            <a:ext cx="31927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4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、物体内能的改变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E56B581-9389-AD6D-F33D-D96E214B43E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5551" y="670185"/>
            <a:ext cx="1847028" cy="510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1.热传递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2EFD3EE-093A-C15A-BFCA-BF8B8B93EB3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3" t="4041" r="23148" b="27341"/>
          <a:stretch>
            <a:fillRect/>
          </a:stretch>
        </p:blipFill>
        <p:spPr bwMode="auto">
          <a:xfrm>
            <a:off x="236285" y="1180646"/>
            <a:ext cx="3854450" cy="284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2">
            <a:extLst>
              <a:ext uri="{FF2B5EF4-FFF2-40B4-BE49-F238E27FC236}">
                <a16:creationId xmlns:a16="http://schemas.microsoft.com/office/drawing/2014/main" id="{FDAE084D-0040-81A7-4CD5-B39319BA317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4444" y="4932997"/>
            <a:ext cx="35796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热量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3996E49-E880-C9B8-C85D-8A6C8FA2D7B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29805" y="4363888"/>
            <a:ext cx="203421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）定义：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307FB61-1CF8-E3C1-18DD-728C1DCF9C1B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783210" y="1605255"/>
            <a:ext cx="6453717" cy="522288"/>
            <a:chOff x="913" y="2160"/>
            <a:chExt cx="3049" cy="329"/>
          </a:xfrm>
        </p:grpSpPr>
        <p:sp>
          <p:nvSpPr>
            <p:cNvPr id="10" name="Text Box 16">
              <a:extLst>
                <a:ext uri="{FF2B5EF4-FFF2-40B4-BE49-F238E27FC236}">
                  <a16:creationId xmlns:a16="http://schemas.microsoft.com/office/drawing/2014/main" id="{D54EB625-1FBF-F88E-26FF-EB6FFE68A0B0}"/>
                </a:ext>
              </a:extLst>
            </p:cNvPr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913" y="2160"/>
              <a:ext cx="871" cy="32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CN" alt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</a:rPr>
                <a:t>高温物体</a:t>
              </a:r>
            </a:p>
          </p:txBody>
        </p:sp>
        <p:sp>
          <p:nvSpPr>
            <p:cNvPr id="11" name="AutoShape 18">
              <a:extLst>
                <a:ext uri="{FF2B5EF4-FFF2-40B4-BE49-F238E27FC236}">
                  <a16:creationId xmlns:a16="http://schemas.microsoft.com/office/drawing/2014/main" id="{57198858-AFD2-9F64-343A-279D55294646}"/>
                </a:ext>
              </a:extLst>
            </p:cNvPr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096" y="2228"/>
              <a:ext cx="660" cy="192"/>
            </a:xfrm>
            <a:prstGeom prst="rightArrow">
              <a:avLst>
                <a:gd name="adj1" fmla="val 50000"/>
                <a:gd name="adj2" fmla="val 8589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eaLnBrk="0" hangingPunct="0"/>
              <a:endPara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2" name="Text Box 19">
              <a:extLst>
                <a:ext uri="{FF2B5EF4-FFF2-40B4-BE49-F238E27FC236}">
                  <a16:creationId xmlns:a16="http://schemas.microsoft.com/office/drawing/2014/main" id="{1164B815-D19F-78BB-3BBA-47AB7EAAE0B7}"/>
                </a:ext>
              </a:extLst>
            </p:cNvPr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971" y="2160"/>
              <a:ext cx="991" cy="329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</a:rPr>
                <a:t>低温物体</a:t>
              </a:r>
            </a:p>
          </p:txBody>
        </p:sp>
      </p:grpSp>
      <p:sp>
        <p:nvSpPr>
          <p:cNvPr id="14" name="文本框 72726">
            <a:extLst>
              <a:ext uri="{FF2B5EF4-FFF2-40B4-BE49-F238E27FC236}">
                <a16:creationId xmlns:a16="http://schemas.microsoft.com/office/drawing/2014/main" id="{35102153-A37C-CBE4-A370-E6AD93B6BA95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435394" y="1262987"/>
            <a:ext cx="8940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007E82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热量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35925E6-DB30-B60C-8B6C-6EBD2F58CE1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23758" y="2493328"/>
            <a:ext cx="24116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放出热量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内能减少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8A342C8-1E86-E1B8-263F-0971F460B8B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422116" y="2446579"/>
            <a:ext cx="27698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吸收热量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内能增加</a:t>
            </a:r>
          </a:p>
        </p:txBody>
      </p:sp>
      <p:sp>
        <p:nvSpPr>
          <p:cNvPr id="5" name="文本框 72726">
            <a:extLst>
              <a:ext uri="{FF2B5EF4-FFF2-40B4-BE49-F238E27FC236}">
                <a16:creationId xmlns:a16="http://schemas.microsoft.com/office/drawing/2014/main" id="{40372469-7BC9-171C-E92B-0C11E729DC5A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412110" y="2033879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传递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C80BA14-3331-79A3-9451-8DC3F719977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638697" y="4389145"/>
            <a:ext cx="747195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在热传递中，传递能量的多少叫热量，符号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Q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CFE7FE7-5C36-2764-06EE-10C93F2FC802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04205" y="5025858"/>
            <a:ext cx="213449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）单位：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826483B-CFA4-E4CE-3998-EA7B8E74EB36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511288" y="5697906"/>
            <a:ext cx="187125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）描述：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CF8A294-4B37-F69F-73A2-BA3428046DF0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2640541" y="5873579"/>
            <a:ext cx="88025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热量是过程量，只能用“吸收”或“放出”描述，不能用“具有”或“含有”等词描述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B4DC5D6-21DD-7B5D-4EB1-9A2881EDBF34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664469" y="5157153"/>
            <a:ext cx="74719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焦耳（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J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）。</a:t>
            </a:r>
          </a:p>
        </p:txBody>
      </p:sp>
    </p:spTree>
    <p:extLst>
      <p:ext uri="{BB962C8B-B14F-4D97-AF65-F5344CB8AC3E}">
        <p14:creationId xmlns:p14="http://schemas.microsoft.com/office/powerpoint/2010/main" val="3442357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1"/>
      <p:bldP spid="14" grpId="0"/>
      <p:bldP spid="16" grpId="0"/>
      <p:bldP spid="18" grpId="0"/>
      <p:bldP spid="5" grpId="0"/>
      <p:bldP spid="15" grpId="0"/>
      <p:bldP spid="19" grpId="0"/>
      <p:bldP spid="21" grpId="0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77826">
            <a:extLst>
              <a:ext uri="{FF2B5EF4-FFF2-40B4-BE49-F238E27FC236}">
                <a16:creationId xmlns:a16="http://schemas.microsoft.com/office/drawing/2014/main" id="{3FB782C1-73A1-F0AC-0180-3566ED16B5C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7335" y="4067175"/>
            <a:ext cx="12560391" cy="6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发高烧的病人常用湿毛巾冷敷，冷敷时，热量从</a:t>
            </a:r>
            <a:r>
              <a:rPr lang="zh-CN" altLang="en-US" sz="2800" u="sng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      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传给</a:t>
            </a:r>
            <a:r>
              <a:rPr lang="zh-CN" altLang="en-US" sz="2800" u="sng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     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343F57F-76A4-361D-E858-88C9E037B4D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88305" y="4174807"/>
            <a:ext cx="10699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毛巾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C633CD8-FB11-060F-4BE2-39D9186583D5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760185" y="4174807"/>
            <a:ext cx="110299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人体</a:t>
            </a:r>
          </a:p>
        </p:txBody>
      </p:sp>
      <p:sp>
        <p:nvSpPr>
          <p:cNvPr id="5" name="矩形 77829">
            <a:extLst>
              <a:ext uri="{FF2B5EF4-FFF2-40B4-BE49-F238E27FC236}">
                <a16:creationId xmlns:a16="http://schemas.microsoft.com/office/drawing/2014/main" id="{8DFF771B-A4F2-AB0B-8668-B141810A5B22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7255" y="5008060"/>
            <a:ext cx="777663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人体和毛巾的内能有改变吗？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D6DC58C-9492-7B58-4DF9-58B33BF3A691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75071" y="5683233"/>
            <a:ext cx="10560049" cy="6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有，人体的温度降低，内能减少，毛巾的温度升高，内能增多。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BA4FD94-65E2-B6EA-E3FE-E274212B9A10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3621" y="840386"/>
            <a:ext cx="4701368" cy="273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ED993F1-8ED7-C485-C3F3-B4CF16A9B52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75071" y="287383"/>
            <a:ext cx="2664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想一想</a:t>
            </a:r>
          </a:p>
        </p:txBody>
      </p:sp>
    </p:spTree>
    <p:extLst>
      <p:ext uri="{BB962C8B-B14F-4D97-AF65-F5344CB8AC3E}">
        <p14:creationId xmlns:p14="http://schemas.microsoft.com/office/powerpoint/2010/main" val="1402343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0B2070D-8FD0-A3CA-67C8-C3B85A68111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99473" y="136043"/>
            <a:ext cx="1152525" cy="510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.做功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04009A1-DC95-F18A-F516-DF9AE651C31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86544" y="873191"/>
            <a:ext cx="2087880" cy="269429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2D5E5592-734C-5701-53A8-C5FADD576D2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823302" y="883268"/>
            <a:ext cx="2796086" cy="2843011"/>
            <a:chOff x="9940" y="2521"/>
            <a:chExt cx="5606" cy="5709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52EEAA5-A6FD-2189-8140-00A3918FF5A2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9940" y="2521"/>
              <a:ext cx="5606" cy="57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glow rad="101600">
                <a:schemeClr val="bg1">
                  <a:lumMod val="75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外界对气体做功</a:t>
              </a:r>
            </a:p>
            <a:p>
              <a:pPr algn="ctr"/>
              <a:endParaRPr lang="zh-CN" altLang="en-US"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气体的内能增加，温度升高</a:t>
              </a:r>
            </a:p>
            <a:p>
              <a:pPr algn="ctr"/>
              <a:endParaRPr lang="zh-CN" altLang="en-US"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达到硝化棉的燃点</a:t>
              </a:r>
            </a:p>
            <a:p>
              <a:pPr algn="ctr"/>
              <a:endParaRPr lang="zh-CN" altLang="en-US"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硝化棉燃烧</a:t>
              </a:r>
            </a:p>
          </p:txBody>
        </p:sp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id="{A1BFB43E-66FF-4AE5-61B8-27F73A28E8A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2260" y="3451"/>
              <a:ext cx="577" cy="468"/>
            </a:xfrm>
            <a:prstGeom prst="flowChartMerge">
              <a:avLst/>
            </a:prstGeom>
            <a:solidFill>
              <a:srgbClr val="007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id="{9663C8F6-FFE0-E0F4-D209-D12F345B0CA7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2260" y="5424"/>
              <a:ext cx="577" cy="468"/>
            </a:xfrm>
            <a:prstGeom prst="flowChartMerge">
              <a:avLst/>
            </a:prstGeom>
            <a:solidFill>
              <a:srgbClr val="007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>
                <a:sym typeface="+mn-ea"/>
              </a:endParaRPr>
            </a:p>
          </p:txBody>
        </p:sp>
        <p:sp>
          <p:nvSpPr>
            <p:cNvPr id="12" name="流程图: 合并 11">
              <a:extLst>
                <a:ext uri="{FF2B5EF4-FFF2-40B4-BE49-F238E27FC236}">
                  <a16:creationId xmlns:a16="http://schemas.microsoft.com/office/drawing/2014/main" id="{7ACB7E9F-9EAA-3ADA-9007-B78D123CE5D3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2282" y="6821"/>
              <a:ext cx="577" cy="468"/>
            </a:xfrm>
            <a:prstGeom prst="flowChartMerge">
              <a:avLst/>
            </a:prstGeom>
            <a:solidFill>
              <a:srgbClr val="007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>
                <a:sym typeface="+mn-ea"/>
              </a:endParaRPr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A9B828C6-45D1-6DE9-257B-C6C9CC3D3584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7952" y="873191"/>
            <a:ext cx="3173198" cy="25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2A49AF05-901F-7EB2-DD77-F082179B0A9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8808151" y="1008722"/>
            <a:ext cx="3040531" cy="2757944"/>
            <a:chOff x="10007" y="2704"/>
            <a:chExt cx="7841" cy="5709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0ACDE4D-E435-CF39-2ABC-0E4C85377162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0007" y="2704"/>
              <a:ext cx="7841" cy="57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glow rad="101600">
                <a:schemeClr val="bg1">
                  <a:lumMod val="75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瓶内气体膨胀对外做功</a:t>
              </a:r>
            </a:p>
            <a:p>
              <a:pPr algn="ctr"/>
              <a:endParaRPr lang="zh-CN" altLang="en-US"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气体内能减小，温度降低</a:t>
              </a:r>
            </a:p>
            <a:p>
              <a:pPr algn="ctr"/>
              <a:endParaRPr lang="zh-CN" altLang="en-US"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瓶外水蒸气进入瓶内遇冷液化</a:t>
              </a:r>
            </a:p>
            <a:p>
              <a:pPr algn="ctr"/>
              <a:endParaRPr lang="zh-CN" altLang="en-US"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0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瓶内出现白雾</a:t>
              </a:r>
            </a:p>
          </p:txBody>
        </p:sp>
        <p:sp>
          <p:nvSpPr>
            <p:cNvPr id="16" name="流程图: 合并 15">
              <a:extLst>
                <a:ext uri="{FF2B5EF4-FFF2-40B4-BE49-F238E27FC236}">
                  <a16:creationId xmlns:a16="http://schemas.microsoft.com/office/drawing/2014/main" id="{D8518D42-1B66-F096-6A96-5CB8E32CA958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3699" y="3804"/>
              <a:ext cx="577" cy="468"/>
            </a:xfrm>
            <a:prstGeom prst="flowChartMerge">
              <a:avLst/>
            </a:prstGeom>
            <a:solidFill>
              <a:srgbClr val="007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流程图: 合并 16">
              <a:extLst>
                <a:ext uri="{FF2B5EF4-FFF2-40B4-BE49-F238E27FC236}">
                  <a16:creationId xmlns:a16="http://schemas.microsoft.com/office/drawing/2014/main" id="{F010F7A9-7A9A-7E1B-944B-5B83FCCB0BDC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3699" y="5090"/>
              <a:ext cx="577" cy="468"/>
            </a:xfrm>
            <a:prstGeom prst="flowChartMerge">
              <a:avLst/>
            </a:prstGeom>
            <a:solidFill>
              <a:srgbClr val="007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 sz="1400">
                <a:sym typeface="+mn-ea"/>
              </a:endParaRPr>
            </a:p>
          </p:txBody>
        </p:sp>
        <p:sp>
          <p:nvSpPr>
            <p:cNvPr id="18" name="流程图: 合并 17">
              <a:extLst>
                <a:ext uri="{FF2B5EF4-FFF2-40B4-BE49-F238E27FC236}">
                  <a16:creationId xmlns:a16="http://schemas.microsoft.com/office/drawing/2014/main" id="{0C76B8F5-D4A1-FC79-E4C7-2B82298A58E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3699" y="6912"/>
              <a:ext cx="577" cy="468"/>
            </a:xfrm>
            <a:prstGeom prst="flowChartMerge">
              <a:avLst/>
            </a:prstGeom>
            <a:solidFill>
              <a:srgbClr val="007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 sz="1400">
                <a:sym typeface="+mn-ea"/>
              </a:endParaRPr>
            </a:p>
          </p:txBody>
        </p:sp>
      </p:grpSp>
      <p:sp>
        <p:nvSpPr>
          <p:cNvPr id="19" name="内容占位符 3">
            <a:extLst>
              <a:ext uri="{FF2B5EF4-FFF2-40B4-BE49-F238E27FC236}">
                <a16:creationId xmlns:a16="http://schemas.microsoft.com/office/drawing/2014/main" id="{BC0FD22D-EA5B-2B95-97BE-8B393365C384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6110050" y="4008888"/>
            <a:ext cx="5396201" cy="4118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物体对外做功，物体的内能减小，温度降低</a:t>
            </a:r>
          </a:p>
        </p:txBody>
      </p:sp>
      <p:sp>
        <p:nvSpPr>
          <p:cNvPr id="20" name="内容占位符 3">
            <a:extLst>
              <a:ext uri="{FF2B5EF4-FFF2-40B4-BE49-F238E27FC236}">
                <a16:creationId xmlns:a16="http://schemas.microsoft.com/office/drawing/2014/main" id="{C1781099-607B-ABA9-C330-58E938C7723E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25685" y="3980150"/>
            <a:ext cx="575226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外界对物体做功，物体的内能增大，温度升高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34C84CF-F554-474B-FA09-DA2979B0798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54973" y="4895189"/>
            <a:ext cx="131561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机械能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9179A35-5AC0-A91E-5D79-D1C4D7F25CA9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88183" y="4882475"/>
            <a:ext cx="92360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内能</a:t>
            </a:r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D34D1F02-CBB0-29C2-6C55-A143D0A22F1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280113" y="4933330"/>
            <a:ext cx="1090135" cy="3569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729CE12-18C7-1DDD-44B5-33B286F2278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374424" y="4543648"/>
            <a:ext cx="89775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转化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D85CCA3-0904-900E-56AC-67FA0303DB02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632753" y="4949861"/>
            <a:ext cx="131561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机械能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ABA367C-A18E-03D8-5168-7D2498475229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371718" y="5005313"/>
            <a:ext cx="92360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内能</a:t>
            </a:r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46B9C9C6-ED42-ECE4-9C82-786E09D113EA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439123" y="5116155"/>
            <a:ext cx="1090135" cy="3569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DC591F0-93AF-E7FC-4358-7D903C8D90F5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8533434" y="4726473"/>
            <a:ext cx="89775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转化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0294FD83-3EFE-C55C-1C9E-6F3A6B7C68F6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530713" y="5764337"/>
            <a:ext cx="9509760" cy="62549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>
            <a:solidFill>
              <a:schemeClr val="bg1">
                <a:lumMod val="65000"/>
              </a:schemeClr>
            </a:solidFill>
            <a:round/>
          </a:ln>
        </p:spPr>
        <p:txBody>
          <a:bodyPr wrap="square">
            <a:spAutoFit/>
          </a:bodyPr>
          <a:lstStyle/>
          <a:p>
            <a:pPr lvl="0" algn="l">
              <a:lnSpc>
                <a:spcPct val="120000"/>
              </a:lnSpc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    做功改变内能的本质：机械能与内能的相互转化。</a:t>
            </a:r>
          </a:p>
        </p:txBody>
      </p:sp>
    </p:spTree>
    <p:extLst>
      <p:ext uri="{BB962C8B-B14F-4D97-AF65-F5344CB8AC3E}">
        <p14:creationId xmlns:p14="http://schemas.microsoft.com/office/powerpoint/2010/main" val="1959682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6D0C789-1BC2-E7F8-0DC7-991850A61E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543108" y="946986"/>
            <a:ext cx="3593355" cy="35715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67FC11E-7B19-8898-A548-EC8C3440849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29090" y="946986"/>
            <a:ext cx="8182156" cy="44941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老师在做“向装有少量水的瓶子内打气”的实验过程中，不断的向瓶内打气，使得瓶内的水蒸气气压增大，水蒸气的内能</a:t>
            </a:r>
            <a:r>
              <a:rPr lang="zh-CN" altLang="en-US" sz="2800" b="1" u="sng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（填“增加”或“减少”），温度</a:t>
            </a:r>
            <a:r>
              <a:rPr lang="zh-CN" altLang="en-US" sz="2800" b="1" u="sng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（填“升高”或“降低”）。当瓶塞跳起来时，可以看到瓶内出现</a:t>
            </a:r>
            <a:r>
              <a:rPr lang="zh-CN" altLang="en-US" sz="2800" b="1" u="sng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，这是因为空气对塞</a:t>
            </a:r>
            <a:r>
              <a:rPr lang="zh-CN" altLang="en-US" sz="2800" b="1" u="sng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，内能</a:t>
            </a:r>
            <a:r>
              <a:rPr lang="zh-CN" altLang="en-US" sz="2800" b="1" u="sng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（填“增加”或“减少”），温度</a:t>
            </a:r>
            <a:r>
              <a:rPr lang="zh-CN" altLang="en-US" sz="2800" b="1" u="sng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（填“升高”或“降低”）， 水蒸气</a:t>
            </a:r>
            <a:r>
              <a:rPr lang="zh-CN" altLang="en-US" sz="2800" b="1" u="sng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而成小液滴。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09F509F8-EA8F-4CD7-8CD3-82563DA9ED6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23020" y="2124844"/>
            <a:ext cx="1141731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增加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578A446-DC60-A5F2-B6CC-3E4AA7EA3A0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037281" y="2651590"/>
            <a:ext cx="1141731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升高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CD6105B9-3509-3711-AA17-B2623BF77B8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87203" y="3239433"/>
            <a:ext cx="1141731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白雾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CC299D7-10F7-4BD8-9FDE-DB94DD340BA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752154" y="3751192"/>
            <a:ext cx="1141731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做功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C1E837-D416-54B8-FF85-EF88C55429B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711470" y="3717822"/>
            <a:ext cx="114109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减少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DDCD135-3398-AC07-B6CA-8269FE8E314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990037" y="4274412"/>
            <a:ext cx="114109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降低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7E6C059-864C-9FA6-8DAC-CF1950F98CE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608464" y="4850794"/>
            <a:ext cx="114109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液化</a:t>
            </a:r>
          </a:p>
        </p:txBody>
      </p:sp>
    </p:spTree>
    <p:extLst>
      <p:ext uri="{BB962C8B-B14F-4D97-AF65-F5344CB8AC3E}">
        <p14:creationId xmlns:p14="http://schemas.microsoft.com/office/powerpoint/2010/main" val="24170412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B7F17B4-9F58-0633-4C35-9865534840F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 bwMode="auto">
          <a:xfrm>
            <a:off x="1229711" y="1145550"/>
            <a:ext cx="2997200" cy="1597025"/>
          </a:xfrm>
          <a:prstGeom prst="rect">
            <a:avLst/>
          </a:prstGeom>
          <a:noFill/>
          <a:ln w="25400">
            <a:noFill/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2221E3C-254E-DCA2-32A5-0E92E09DC8B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 bwMode="auto">
          <a:xfrm>
            <a:off x="7710135" y="4038206"/>
            <a:ext cx="3005137" cy="1598612"/>
          </a:xfrm>
          <a:prstGeom prst="rect">
            <a:avLst/>
          </a:prstGeom>
          <a:noFill/>
          <a:ln w="25400">
            <a:noFill/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2245C0B6-B857-1E02-E23B-AC711131AC3A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6020" y="298808"/>
            <a:ext cx="105792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2</a:t>
            </a:r>
            <a:r>
              <a:rPr lang="zh-CN" altLang="en-US" sz="2400" u="none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、在下列选项中，物体内能的改变是通过做功实现的是（     </a:t>
            </a:r>
            <a:r>
              <a:rPr lang="zh-CN" altLang="en-US" sz="2400" u="none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   </a:t>
            </a:r>
            <a:r>
              <a:rPr lang="zh-CN" altLang="en-US" sz="2400" u="none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  ）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9204A7F-6A25-3DA9-517E-CC0DC3B85824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05543" y="2945675"/>
            <a:ext cx="5207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sz="2400" u="none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400" u="none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．在炎热的夏天，在啤酒中放入一些冰块，啤酒变凉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05C8514-F6E8-9D1C-7F9F-5F1DDD0E3B7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 bwMode="auto">
          <a:xfrm>
            <a:off x="1266223" y="4119230"/>
            <a:ext cx="2924175" cy="1517650"/>
          </a:xfrm>
          <a:prstGeom prst="rect">
            <a:avLst/>
          </a:prstGeom>
          <a:noFill/>
          <a:ln w="25400">
            <a:noFill/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3EA65090-B3D9-86D7-BA7E-E53BE9F8A9B6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17303" y="5832385"/>
            <a:ext cx="47859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u="none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C．行驶的汽车，轮胎会变热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9AB3A407-B455-0065-6A5D-C36D25BAE7D9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07628" y="5276773"/>
            <a:ext cx="3385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u="none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</a:rPr>
              <a:t> </a:t>
            </a:r>
            <a:endParaRPr lang="zh-CN" altLang="en-US" sz="2400" u="none"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</a:endParaRPr>
          </a:p>
          <a:p>
            <a:pPr algn="ctr"/>
            <a:endParaRPr lang="zh-CN" altLang="en-US" sz="2400" u="none"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0F586006-50F3-45D0-64D1-08D67E9C943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/>
          <a:stretch>
            <a:fillRect/>
          </a:stretch>
        </p:blipFill>
        <p:spPr bwMode="auto">
          <a:xfrm>
            <a:off x="7511698" y="1145642"/>
            <a:ext cx="2835275" cy="1612900"/>
          </a:xfrm>
          <a:prstGeom prst="rect">
            <a:avLst/>
          </a:prstGeom>
          <a:noFill/>
          <a:ln w="25400">
            <a:noFill/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5157BD4B-D4E2-1801-A357-09EFC4A865BC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036798" y="2945675"/>
            <a:ext cx="46215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u="none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B．太阳能热水器水箱中的水被晒热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04B6608B-C31A-E217-A7FC-2F47F60F49A9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396843" y="5832385"/>
            <a:ext cx="43395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sz="2400" u="none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D</a:t>
            </a:r>
            <a:r>
              <a:rPr lang="zh-CN" altLang="en-US" sz="2400" u="none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．划火柴，火柴燃烧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06889B55-516A-A9A1-9202-85BDACAEE2AD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594690" y="300098"/>
            <a:ext cx="10779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u="none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  D</a:t>
            </a:r>
          </a:p>
        </p:txBody>
      </p:sp>
    </p:spTree>
    <p:extLst>
      <p:ext uri="{BB962C8B-B14F-4D97-AF65-F5344CB8AC3E}">
        <p14:creationId xmlns:p14="http://schemas.microsoft.com/office/powerpoint/2010/main" val="3603058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2945">
            <a:extLst>
              <a:ext uri="{FF2B5EF4-FFF2-40B4-BE49-F238E27FC236}">
                <a16:creationId xmlns:a16="http://schemas.microsoft.com/office/drawing/2014/main" id="{599E3911-F2F3-8AA2-4DEF-E6B65A7775C9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31690" y="1210208"/>
            <a:ext cx="10170584" cy="345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60000"/>
              </a:lnSpc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下列关于温度、热量和内能的说法正确的是（      ）</a:t>
            </a:r>
          </a:p>
          <a:p>
            <a:pPr>
              <a:lnSpc>
                <a:spcPct val="160000"/>
              </a:lnSpc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A.0℃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的冰可从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0℃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的水中吸热   </a:t>
            </a:r>
          </a:p>
          <a:p>
            <a:pPr>
              <a:lnSpc>
                <a:spcPct val="160000"/>
              </a:lnSpc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B.100℃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水的内能比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0℃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水的内能大</a:t>
            </a:r>
          </a:p>
          <a:p>
            <a:pPr>
              <a:lnSpc>
                <a:spcPct val="160000"/>
              </a:lnSpc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水的温度越高，所含热量越多</a:t>
            </a:r>
          </a:p>
          <a:p>
            <a:pPr>
              <a:lnSpc>
                <a:spcPct val="160000"/>
              </a:lnSpc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物体的内能不会为零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0EA5835-8619-7072-10BE-4F2A6F0E44CF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086483" y="1445995"/>
            <a:ext cx="4443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25369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C94E4E0F-EF5B-E94D-DB79-C75CBE8551C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54469" y="335842"/>
            <a:ext cx="2412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eaLnBrk="1" fontAlgn="auto" hangingPunct="1">
              <a:buClrTx/>
              <a:buSzTx/>
              <a:buFontTx/>
            </a:pPr>
            <a:r>
              <a:rPr lang="zh-CN" altLang="en-US" sz="2400" b="1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三、比热容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9339696-0F1A-B074-5A33-501E5245359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04055" y="3865690"/>
            <a:ext cx="4290631" cy="2545105"/>
          </a:xfrm>
          <a:prstGeom prst="rect">
            <a:avLst/>
          </a:prstGeom>
        </p:spPr>
      </p:pic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7DA4E871-BEBB-879F-AEE3-3074812ACFA9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119660" y="1020527"/>
            <a:ext cx="1400883" cy="73207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Font typeface="Arial"/>
              <a:buNone/>
              <a:defRPr/>
            </a:pPr>
            <a:r>
              <a:rPr lang="en-US" altLang="zh-CN" sz="24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．定义：</a:t>
            </a:r>
            <a:endParaRPr lang="en-US" altLang="zh-CN" sz="2400" b="1">
              <a:solidFill>
                <a:sysClr val="windowText" lastClr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12">
            <a:extLst>
              <a:ext uri="{FF2B5EF4-FFF2-40B4-BE49-F238E27FC236}">
                <a16:creationId xmlns:a16="http://schemas.microsoft.com/office/drawing/2014/main" id="{B25873EE-03C3-7198-A406-ECB4CA7386F3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294829352"/>
              </p:ext>
            </p:extLst>
          </p:nvPr>
        </p:nvGraphicFramePr>
        <p:xfrm>
          <a:off x="6762508" y="3496634"/>
          <a:ext cx="1198563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15" imgW="545863" imgH="393529" progId="Equation.3">
                  <p:embed/>
                </p:oleObj>
              </mc:Choice>
              <mc:Fallback>
                <p:oleObj name="公式" r:id="rId15" imgW="545863" imgH="393529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762508" y="3496634"/>
                        <a:ext cx="1198563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比热容引入.mp4">
            <a:hlinkClick r:id="" action="ppaction://media"/>
            <a:extLst>
              <a:ext uri="{FF2B5EF4-FFF2-40B4-BE49-F238E27FC236}">
                <a16:creationId xmlns:a16="http://schemas.microsoft.com/office/drawing/2014/main" id="{C9DCE79F-7818-30BD-11C7-0CF8265F62EE}"/>
              </a:ext>
            </a:extLst>
          </p:cNvPr>
          <p:cNvPicPr>
            <a:picLocks noRot="1" noChangeAspect="1"/>
          </p:cNvPicPr>
          <p:nvPr>
            <a:videoFile r:link="rId5"/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947" y="1083275"/>
            <a:ext cx="4290631" cy="241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BED37A7-5571-0D75-EFF2-82B63F5D6C9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334524" y="1017387"/>
            <a:ext cx="6458529" cy="1701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                一定质量的某种物质，在温度升高时吸收的热量与它的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质量和升高的温度乘积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之比。（比值定义法）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EB4555B-CFF6-6355-0CA4-2D8D864A998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170715" y="3599607"/>
            <a:ext cx="1775646" cy="59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2.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定义式：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10B014B-CCD9-61C0-1642-CB715254A68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371620" y="2791668"/>
            <a:ext cx="6128656" cy="59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符号：表示比热容的符号是</a:t>
            </a: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C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F680F12-DB76-EA74-929A-A994152CC7A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208177" y="4777051"/>
            <a:ext cx="1775646" cy="59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</a:rPr>
              <a:t>．单位：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ED9127C-69A8-B435-1573-4435ED95B7A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6675990" y="4908946"/>
            <a:ext cx="6128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</a:rPr>
              <a:t>焦每千克摄氏度，符号为 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J/(kg·℃)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6035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51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1"/>
      <p:bldP spid="4" grpId="0"/>
      <p:bldP spid="7" grpId="0"/>
      <p:bldP spid="14" grpId="0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C60818-0A0A-E2D3-03C2-AF9818ACC06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728" y="206614"/>
            <a:ext cx="7500601" cy="315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9D68C1F7-1D72-7C87-BEE6-77B42AB994DD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2981" y="5009292"/>
            <a:ext cx="11789019" cy="17015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kumimoji="1"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水的比热容是：</a:t>
            </a:r>
            <a:r>
              <a:rPr kumimoji="1" lang="en-US" altLang="zh-CN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4.2×10</a:t>
            </a:r>
            <a:r>
              <a:rPr kumimoji="1" lang="en-US" altLang="zh-CN" sz="2400" b="1" baseline="300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kumimoji="1" lang="en-US" altLang="zh-CN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J</a:t>
            </a:r>
            <a:r>
              <a:rPr kumimoji="1"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／</a:t>
            </a:r>
            <a:r>
              <a:rPr kumimoji="1" lang="en-US" altLang="zh-CN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(kg·℃)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kumimoji="1"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读作</a:t>
            </a:r>
            <a:r>
              <a:rPr kumimoji="1"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:</a:t>
            </a:r>
            <a:r>
              <a:rPr kumimoji="1" lang="en-US" altLang="zh-CN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4.2×10</a:t>
            </a:r>
            <a:r>
              <a:rPr kumimoji="1" lang="en-US" altLang="zh-CN" sz="2400" b="1" baseline="300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kumimoji="1"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焦耳每千克摄氏度</a:t>
            </a:r>
            <a:endParaRPr kumimoji="1" lang="en-US" altLang="zh-CN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kumimoji="1"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表示的物理意义是：</a:t>
            </a:r>
            <a:r>
              <a:rPr kumimoji="1"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1kg</a:t>
            </a:r>
            <a:r>
              <a:rPr kumimoji="1"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水温度每升高</a:t>
            </a:r>
            <a:r>
              <a:rPr kumimoji="1"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(</a:t>
            </a:r>
            <a:r>
              <a:rPr kumimoji="1"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或降低）</a:t>
            </a:r>
            <a:r>
              <a:rPr kumimoji="1"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1℃</a:t>
            </a:r>
            <a:r>
              <a:rPr kumimoji="1"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需吸收</a:t>
            </a:r>
            <a:r>
              <a:rPr kumimoji="1"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（或放出）</a:t>
            </a:r>
            <a:r>
              <a:rPr kumimoji="1"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热量</a:t>
            </a:r>
            <a:r>
              <a:rPr kumimoji="1"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4.2×10</a:t>
            </a:r>
            <a:r>
              <a:rPr kumimoji="1" lang="en-US" altLang="zh-CN" sz="2400" b="1" baseline="30000"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kumimoji="1"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J</a:t>
            </a:r>
            <a:r>
              <a:rPr kumimoji="1"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49DB82F-A846-EE2F-1373-C31C5C3082F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13528" y="4691149"/>
            <a:ext cx="3662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5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、水的比热容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09A440C-38BD-25F2-17E3-BCB90E7E02B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02981" y="3498747"/>
            <a:ext cx="10658344" cy="1147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1"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比热容是物质的</a:t>
            </a:r>
            <a:r>
              <a:rPr kumimoji="1"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特性，</a:t>
            </a:r>
            <a:r>
              <a:rPr kumimoji="1"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它仅与物质的</a:t>
            </a:r>
            <a:r>
              <a:rPr kumimoji="1"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种类和状态</a:t>
            </a:r>
            <a:r>
              <a:rPr kumimoji="1"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有关</a:t>
            </a:r>
            <a:r>
              <a:rPr kumimoji="1"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,</a:t>
            </a:r>
            <a:r>
              <a:rPr kumimoji="1"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跟物体质量的大小</a:t>
            </a:r>
            <a:r>
              <a:rPr kumimoji="1"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,</a:t>
            </a:r>
            <a:r>
              <a:rPr kumimoji="1"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温度改变的多少，物体的形状、体积、位置等无关。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DB0BBDE-56B1-5989-B358-AF0301DADED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0691" y="3133115"/>
            <a:ext cx="2003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 4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、特点</a:t>
            </a:r>
          </a:p>
        </p:txBody>
      </p:sp>
    </p:spTree>
    <p:extLst>
      <p:ext uri="{BB962C8B-B14F-4D97-AF65-F5344CB8AC3E}">
        <p14:creationId xmlns:p14="http://schemas.microsoft.com/office/powerpoint/2010/main" val="1566613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3759E76-4562-097B-ED87-9ACF0D30377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58057" y="676409"/>
            <a:ext cx="10254377" cy="2576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一杯水倒掉一半，剩下半杯水的比热容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__________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，若水凝固成冰，则比热容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__________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（以上两空均选填“改变”或“不变”）。水的 </a:t>
            </a:r>
            <a:r>
              <a:rPr lang="zh-CN" altLang="en-US" sz="2800" b="1" u="sng">
                <a:latin typeface="Times New Roman" panose="02020603050405020304" pitchFamily="18" charset="0"/>
                <a:ea typeface="楷体" panose="02010609060101010101" pitchFamily="49" charset="-122"/>
              </a:rPr>
              <a:t>    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较大，它可以使地球昼夜及四季的温度变化较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</a:rPr>
              <a:t>______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（选填“大”或“小”），从而有效的调节气温。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3F5C6A8-4D12-52A1-D614-02417F3F103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50758" y="839709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不变</a:t>
            </a:r>
            <a:endParaRPr lang="zh-CN" altLang="en-US" sz="32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242D536-9453-111D-4B32-234F2EF3F96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800103" y="1381775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改变</a:t>
            </a:r>
            <a:endParaRPr lang="zh-CN" altLang="en-US" sz="32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0DBE8D2-C4E7-1389-1928-A2C930B6342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781871" y="2668301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小</a:t>
            </a:r>
            <a:endParaRPr lang="zh-CN" altLang="en-US" sz="32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F6CADEC-7746-8F66-EA81-C52B2FA0AE0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16728" y="1978229"/>
            <a:ext cx="13552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比热容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9906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D57A54-4BB3-F7A9-4289-FE0415A149F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2221" y="225354"/>
            <a:ext cx="6651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6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、比热容的应用</a:t>
            </a:r>
          </a:p>
        </p:txBody>
      </p:sp>
      <p:sp>
        <p:nvSpPr>
          <p:cNvPr id="6" name="矩形 72708">
            <a:extLst>
              <a:ext uri="{FF2B5EF4-FFF2-40B4-BE49-F238E27FC236}">
                <a16:creationId xmlns:a16="http://schemas.microsoft.com/office/drawing/2014/main" id="{3C12FE9A-6C3B-14AF-2483-5C40E66C0E4E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95235" y="924473"/>
            <a:ext cx="11135783" cy="1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如图，水稻是喜温作物，在每年三四月份育秧时，为了防止霜冻，傍晚常常在秧田里灌一些水过夜，第二天太阳升起后，再把秧田里的水放掉，你能解释原因吗？</a:t>
            </a: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842D232B-09D1-274F-31A1-67812276F57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5505" y="2475684"/>
            <a:ext cx="5513936" cy="230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3729">
            <a:extLst>
              <a:ext uri="{FF2B5EF4-FFF2-40B4-BE49-F238E27FC236}">
                <a16:creationId xmlns:a16="http://schemas.microsoft.com/office/drawing/2014/main" id="{7E0A49CC-64BA-75BB-1D2A-136B0DEF8AAC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66442" y="5202255"/>
            <a:ext cx="10800750" cy="1082925"/>
          </a:xfrm>
          <a:prstGeom prst="rect">
            <a:avLst/>
          </a:prstGeom>
          <a:ln>
            <a:solidFill>
              <a:srgbClr val="22898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水稻是喜温作物，在每年三四月份育苗的时候，为了防止霜冻，夜晚降温时，由于水比热容较大，放出一定热量时，温度降低得少，对秧苗起了保温作用。</a:t>
            </a:r>
          </a:p>
        </p:txBody>
      </p:sp>
    </p:spTree>
    <p:extLst>
      <p:ext uri="{BB962C8B-B14F-4D97-AF65-F5344CB8AC3E}">
        <p14:creationId xmlns:p14="http://schemas.microsoft.com/office/powerpoint/2010/main" val="2769935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F26C256-0C95-68EA-D0DD-1CB21EEA8D2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13955" y="132321"/>
            <a:ext cx="4563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600">
                <a:solidFill>
                  <a:srgbClr val="4274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一、分子动理论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CA5367D-C38F-708B-30D8-532CF2EF0B8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298121" y="1593070"/>
            <a:ext cx="4646201" cy="2483783"/>
            <a:chOff x="1530" y="2433"/>
            <a:chExt cx="6439" cy="49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C794D70-1143-92C0-05FB-95EF58225416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/>
            <a:stretch>
              <a:fillRect/>
            </a:stretch>
          </p:blipFill>
          <p:spPr bwMode="auto">
            <a:xfrm>
              <a:off x="1530" y="2433"/>
              <a:ext cx="6439" cy="3685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4EC0BC83-74FC-AA49-8F91-A632829B0487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2764" y="6205"/>
              <a:ext cx="4719" cy="1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>
                <a:lnSpc>
                  <a:spcPct val="120000"/>
                </a:lnSpc>
                <a:buClrTx/>
                <a:buSzTx/>
                <a:buFont typeface="Arial" panose="020B0604020202020204" pitchFamily="34" charset="0"/>
              </a:pPr>
              <a:r>
                <a:rPr lang="zh-CN" altLang="en-US" sz="2800" b="1">
                  <a:latin typeface="Times New Roman" panose="02020603050405020304" pitchFamily="18" charset="0"/>
                  <a:ea typeface="楷体" panose="02010609060101010101" pitchFamily="49" charset="-122"/>
                  <a:sym typeface="+mn-ea"/>
                </a:rPr>
                <a:t>水是由水分子构成的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019E6B17-1EDE-5018-E319-94E2C7F3EA33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915142" y="1305621"/>
            <a:ext cx="3405353" cy="2629489"/>
            <a:chOff x="9184" y="2433"/>
            <a:chExt cx="4315" cy="4840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F6A5645-F5B8-7B94-F252-B78FE1A93000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9184" y="6205"/>
              <a:ext cx="4315" cy="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 eaLnBrk="1" hangingPunct="1">
                <a:lnSpc>
                  <a:spcPct val="120000"/>
                </a:lnSpc>
                <a:buClrTx/>
                <a:buSzTx/>
                <a:buFont typeface="Arial" panose="020B0604020202020204" pitchFamily="34" charset="0"/>
              </a:pPr>
              <a:r>
                <a:rPr lang="zh-CN" altLang="en-US" sz="2800" b="1">
                  <a:latin typeface="Times New Roman" panose="02020603050405020304" pitchFamily="18" charset="0"/>
                  <a:ea typeface="楷体" panose="02010609060101010101" pitchFamily="49" charset="-122"/>
                  <a:sym typeface="+mn-ea"/>
                </a:rPr>
                <a:t>金是由金原子构成的</a:t>
              </a: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23C8BE5-A17D-2D87-66A4-F8ECB324B09D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0303" r="8499"/>
            <a:stretch>
              <a:fillRect/>
            </a:stretch>
          </p:blipFill>
          <p:spPr>
            <a:xfrm>
              <a:off x="9205" y="2433"/>
              <a:ext cx="3928" cy="368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05748AD3-17BE-181F-1ABB-977232A6162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8120" y="4186321"/>
            <a:ext cx="9100747" cy="5801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eaLnBrk="1" latinLnBrk="0" hangingPunct="1">
              <a:lnSpc>
                <a:spcPct val="12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物质是由极其微小的粒子——分子、原子构成的。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E7C3D0E3-1D2C-B251-52C9-FFD108E4B3D5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98120" y="4879942"/>
            <a:ext cx="8935377" cy="58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如果把分子设想成球形，分子的直径大约为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en-US" altLang="zh-CN" sz="2800" baseline="300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-10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m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F9B69D5-142A-C7DB-0B23-D736F4E15A14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1709236" y="5686795"/>
            <a:ext cx="3823970" cy="502920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rgbClr val="7030A0"/>
            </a:solidFill>
            <a:prstDash val="solid"/>
            <a:headEnd type="none" w="med" len="med"/>
            <a:tailEnd type="none" w="med" len="med"/>
          </a:ln>
        </p:spPr>
        <p:txBody>
          <a:bodyPr wrap="square" lIns="91440" tIns="45720" rIns="91440" bIns="45720" rtlCol="0" anchor="t">
            <a:noAutofit/>
          </a:bodyPr>
          <a:lstStyle/>
          <a:p>
            <a:pPr lvl="0" algn="ctr" eaLnBrk="0" hangingPunct="0"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分子之间存在间隙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F5C4C06-37A8-88FE-63C2-B3C68759E2A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40920" y="782401"/>
            <a:ext cx="2943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、物质构成</a:t>
            </a:r>
          </a:p>
        </p:txBody>
      </p:sp>
    </p:spTree>
    <p:extLst>
      <p:ext uri="{BB962C8B-B14F-4D97-AF65-F5344CB8AC3E}">
        <p14:creationId xmlns:p14="http://schemas.microsoft.com/office/powerpoint/2010/main" val="2481171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AFCE242-359D-BA33-CB2C-5EBFA39910E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>
            <a:lum bright="-6000" contrast="6000"/>
          </a:blip>
          <a:stretch>
            <a:fillRect/>
          </a:stretch>
        </p:blipFill>
        <p:spPr>
          <a:xfrm>
            <a:off x="-14817" y="2940595"/>
            <a:ext cx="4349147" cy="2880000"/>
          </a:xfrm>
          <a:prstGeom prst="rect">
            <a:avLst/>
          </a:prstGeom>
          <a:noFill/>
          <a:ln w="9525">
            <a:noFill/>
          </a:ln>
          <a:effectLst>
            <a:softEdge rad="254000"/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C3F3F46-BA23-375C-BF86-DE9674A20A9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>
            <a:lum bright="-6000" contrast="6000"/>
          </a:blip>
          <a:srcRect r="16344"/>
          <a:stretch>
            <a:fillRect/>
          </a:stretch>
        </p:blipFill>
        <p:spPr>
          <a:xfrm>
            <a:off x="7904057" y="718095"/>
            <a:ext cx="4272957" cy="2880000"/>
          </a:xfrm>
          <a:prstGeom prst="rect">
            <a:avLst/>
          </a:prstGeom>
          <a:noFill/>
          <a:ln w="9525">
            <a:noFill/>
          </a:ln>
          <a:effectLst>
            <a:softEdge rad="254000"/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76789D1-9893-AB32-C3BC-10DB7FD2A63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105150" y="153369"/>
            <a:ext cx="5981700" cy="6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</a:rPr>
              <a:t>某一天我国几个城市的气温情况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873E97F-DFDA-8F5E-862B-20723463E27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3668184" y="1072849"/>
            <a:ext cx="4552527" cy="672253"/>
            <a:chOff x="4254" y="2486"/>
            <a:chExt cx="5377" cy="794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C8CA06F3-1ED0-6B08-1B0A-9FCDCD866444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4254" y="2486"/>
              <a:ext cx="2551" cy="79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50800"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buFont typeface="Arial" panose="020B0604020202020204" pitchFamily="34" charset="0"/>
                <a:defRPr/>
              </a:pPr>
              <a:r>
                <a:rPr lang="en-US" altLang="zh-CN" sz="3733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  <a:sym typeface="+mn-ea"/>
                </a:rPr>
                <a:t>海口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360448EA-E9D5-6F9E-B1B2-89991F69FBBA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797" y="2486"/>
              <a:ext cx="2835" cy="794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buFont typeface="Arial" panose="020B0604020202020204" pitchFamily="34" charset="0"/>
                <a:defRPr/>
              </a:pPr>
              <a:r>
                <a:rPr lang="zh-CN" altLang="en-US" sz="3733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  <a:sym typeface="+mn-ea"/>
                </a:rPr>
                <a:t>23</a:t>
              </a:r>
              <a:r>
                <a:rPr lang="en-US" altLang="zh-CN" sz="3733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  <a:sym typeface="+mn-ea"/>
                </a:rPr>
                <a:t>~</a:t>
              </a:r>
              <a:r>
                <a:rPr lang="zh-CN" altLang="en-US" sz="3733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  <a:sym typeface="+mn-ea"/>
                </a:rPr>
                <a:t>27</a:t>
              </a:r>
              <a:r>
                <a:rPr lang="en-US" altLang="zh-CN" sz="3733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  <a:sym typeface="+mn-ea"/>
                </a:rPr>
                <a:t>℃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759FAA4F-1B4D-DD4F-280E-3E6B56385CAF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3668184" y="2005875"/>
            <a:ext cx="4552527" cy="670560"/>
            <a:chOff x="4254" y="3588"/>
            <a:chExt cx="5377" cy="792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BE6A0A1-B3BE-A59E-8C8D-AABF364D802D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4254" y="3588"/>
              <a:ext cx="2551" cy="79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50800"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buFont typeface="Arial" panose="020B0604020202020204" pitchFamily="34" charset="0"/>
                <a:defRPr/>
              </a:pPr>
              <a:r>
                <a:rPr lang="en-US" altLang="zh-CN" sz="3733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  <a:sym typeface="+mn-ea"/>
                </a:rPr>
                <a:t>福州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8FBB9D7-6A41-A32C-4998-00D93595DC6A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6797" y="3588"/>
              <a:ext cx="2835" cy="793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buFont typeface="Arial" panose="020B0604020202020204" pitchFamily="34" charset="0"/>
                <a:defRPr/>
              </a:pPr>
              <a:r>
                <a:rPr lang="zh-CN" altLang="en-US" sz="3733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  <a:sym typeface="+mn-ea"/>
                </a:rPr>
                <a:t>25</a:t>
              </a:r>
              <a:r>
                <a:rPr lang="en-US" altLang="zh-CN" sz="3733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  <a:sym typeface="+mn-ea"/>
                </a:rPr>
                <a:t>~</a:t>
              </a:r>
              <a:r>
                <a:rPr lang="zh-CN" altLang="en-US" sz="3733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  <a:sym typeface="+mn-ea"/>
                </a:rPr>
                <a:t>30</a:t>
              </a:r>
              <a:r>
                <a:rPr lang="en-US" altLang="zh-CN" sz="3733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  <a:sym typeface="+mn-ea"/>
                </a:rPr>
                <a:t>℃</a:t>
              </a:r>
              <a:endParaRPr lang="zh-CN" altLang="en-US" sz="3733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6046A59-2FC4-3886-8F22-7C64DC96631C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3668184" y="2938055"/>
            <a:ext cx="4552527" cy="670560"/>
            <a:chOff x="4254" y="4689"/>
            <a:chExt cx="5377" cy="792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7F1DA51-D6F7-91C5-C743-5A86D392FBBD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4254" y="4689"/>
              <a:ext cx="2551" cy="79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50800"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buFont typeface="Arial" panose="020B0604020202020204" pitchFamily="34" charset="0"/>
                <a:defRPr/>
              </a:pPr>
              <a:r>
                <a:rPr lang="en-US" altLang="zh-CN" sz="3733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  <a:sym typeface="+mn-ea"/>
                </a:rPr>
                <a:t>香港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5560337-B172-DBE2-7481-3758E29173D8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6797" y="4689"/>
              <a:ext cx="2835" cy="793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buFont typeface="Arial" panose="020B0604020202020204" pitchFamily="34" charset="0"/>
                <a:defRPr/>
              </a:pPr>
              <a:r>
                <a:rPr lang="zh-CN" altLang="en-US" sz="3733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  <a:sym typeface="+mn-ea"/>
                </a:rPr>
                <a:t>25</a:t>
              </a:r>
              <a:r>
                <a:rPr lang="en-US" altLang="zh-CN" sz="3733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  <a:sym typeface="+mn-ea"/>
                </a:rPr>
                <a:t>~</a:t>
              </a:r>
              <a:r>
                <a:rPr lang="zh-CN" altLang="en-US" sz="3733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  <a:sym typeface="+mn-ea"/>
                </a:rPr>
                <a:t>29</a:t>
              </a:r>
              <a:r>
                <a:rPr lang="en-US" altLang="zh-CN" sz="3733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  <a:sym typeface="+mn-ea"/>
                </a:rPr>
                <a:t>℃</a:t>
              </a:r>
              <a:endParaRPr lang="zh-CN" altLang="en-US" sz="3733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D91B2DB-E56B-248A-301D-37FDF63094D8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3668184" y="3870235"/>
            <a:ext cx="4552527" cy="670560"/>
            <a:chOff x="4254" y="5790"/>
            <a:chExt cx="5377" cy="792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E8E16B0-3C51-AA0E-2673-048D17452DDB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254" y="5790"/>
              <a:ext cx="2551" cy="79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50800"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buFont typeface="Arial" panose="020B0604020202020204" pitchFamily="34" charset="0"/>
                <a:defRPr/>
              </a:pPr>
              <a:r>
                <a:rPr lang="en-US" altLang="zh-CN" sz="3733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  <a:sym typeface="+mn-ea"/>
                </a:rPr>
                <a:t>乌鲁木齐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7E060D3-3CBC-DED5-53FA-7C76D722D534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6797" y="5790"/>
              <a:ext cx="2835" cy="793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buFont typeface="Arial" panose="020B0604020202020204" pitchFamily="34" charset="0"/>
                <a:defRPr/>
              </a:pPr>
              <a:r>
                <a:rPr lang="zh-CN" altLang="en-US" sz="3733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  <a:sym typeface="+mn-ea"/>
                </a:rPr>
                <a:t>7</a:t>
              </a:r>
              <a:r>
                <a:rPr lang="en-US" altLang="zh-CN" sz="3733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  <a:sym typeface="+mn-ea"/>
                </a:rPr>
                <a:t>~32℃</a:t>
              </a:r>
              <a:endParaRPr lang="zh-CN" altLang="en-US" sz="3733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8C58EF3-639B-D62B-F482-835BA2EC9F61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3668184" y="4802415"/>
            <a:ext cx="4552527" cy="670560"/>
            <a:chOff x="4254" y="6891"/>
            <a:chExt cx="5377" cy="792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0E6B567-F47C-DE0F-ED1F-292708979E45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4254" y="6891"/>
              <a:ext cx="2551" cy="79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50800"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buFont typeface="Arial" panose="020B0604020202020204" pitchFamily="34" charset="0"/>
                <a:defRPr/>
              </a:pPr>
              <a:r>
                <a:rPr lang="en-US" altLang="zh-CN" sz="3733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  <a:sym typeface="+mn-ea"/>
                </a:rPr>
                <a:t>拉萨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60827DC-2BC9-0A1E-0204-EDA54073F318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6797" y="6891"/>
              <a:ext cx="2835" cy="793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buFont typeface="Arial" panose="020B0604020202020204" pitchFamily="34" charset="0"/>
                <a:defRPr/>
              </a:pPr>
              <a:r>
                <a:rPr lang="zh-CN" altLang="en-US" sz="3733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  <a:sym typeface="+mn-ea"/>
                </a:rPr>
                <a:t>8</a:t>
              </a:r>
              <a:r>
                <a:rPr lang="en-US" altLang="zh-CN" sz="3733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" panose="02010609060101010101" pitchFamily="49" charset="-122"/>
                  <a:cs typeface="微软雅黑" panose="020B0503020204020204" pitchFamily="34" charset="-122"/>
                  <a:sym typeface="+mn-ea"/>
                </a:rPr>
                <a:t>~25℃</a:t>
              </a:r>
              <a:endParaRPr lang="zh-CN" altLang="en-US" sz="3733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A1914125-DED8-977C-8ADA-4FFEEB0FCDF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506703" y="6072413"/>
            <a:ext cx="10108607" cy="6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</a:rPr>
              <a:t>思考：</a:t>
            </a: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</a:rPr>
              <a:t>你发现什么规律了吗？为什么出现这种情况？</a:t>
            </a:r>
          </a:p>
        </p:txBody>
      </p:sp>
    </p:spTree>
    <p:extLst>
      <p:ext uri="{BB962C8B-B14F-4D97-AF65-F5344CB8AC3E}">
        <p14:creationId xmlns:p14="http://schemas.microsoft.com/office/powerpoint/2010/main" val="280823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12">
                <a:extLst>
                  <a:ext uri="{FF2B5EF4-FFF2-40B4-BE49-F238E27FC236}">
                    <a16:creationId xmlns:a16="http://schemas.microsoft.com/office/drawing/2014/main" id="{E648DBA2-39D8-BD3F-A7AE-859F62F66F23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 bwMode="auto">
              <a:xfrm>
                <a:off x="1127125" y="1581150"/>
                <a:ext cx="1662306" cy="8651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zh-CN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zh-CN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zh-CN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 lang="zh-CN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2400"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" name="Object 12">
                <a:extLst>
                  <a:ext uri="{FF2B5EF4-FFF2-40B4-BE49-F238E27FC236}">
                    <a16:creationId xmlns:a16="http://schemas.microsoft.com/office/drawing/2014/main" id="{E648DBA2-39D8-BD3F-A7AE-859F62F66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127125" y="1581150"/>
                <a:ext cx="1662306" cy="86518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A5D3CF59-4B9A-F99C-E6FD-0F87D9D22B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0195" y="291830"/>
            <a:ext cx="3900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7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、物质吸放热计算</a:t>
            </a:r>
          </a:p>
        </p:txBody>
      </p:sp>
      <p:sp>
        <p:nvSpPr>
          <p:cNvPr id="4" name="箭头: 右 3">
            <a:extLst>
              <a:ext uri="{FF2B5EF4-FFF2-40B4-BE49-F238E27FC236}">
                <a16:creationId xmlns:a16="http://schemas.microsoft.com/office/drawing/2014/main" id="{941C05AF-2281-36F8-CD56-4FF72E69438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568103" y="1906739"/>
            <a:ext cx="826851" cy="21400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0439875A-AC63-BCC3-A019-6E2B3624D20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704114" y="1025216"/>
            <a:ext cx="30956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</a:t>
            </a:r>
            <a:r>
              <a:rPr lang="zh-CN" altLang="en-US" sz="2800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吸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 </a:t>
            </a:r>
            <a:r>
              <a:rPr lang="en-US" sz="280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cm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sz="280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sz="280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en-US" sz="2800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AD587B1D-EF1C-F3A1-175D-C122C4A6964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04114" y="2158388"/>
            <a:ext cx="32051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</a:t>
            </a:r>
            <a:r>
              <a:rPr lang="zh-CN" altLang="en-US" sz="2800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放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 </a:t>
            </a:r>
            <a:r>
              <a:rPr lang="en-US" sz="280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cm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sz="280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en-US" sz="2800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sz="280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8">
                <a:extLst>
                  <a:ext uri="{FF2B5EF4-FFF2-40B4-BE49-F238E27FC236}">
                    <a16:creationId xmlns:a16="http://schemas.microsoft.com/office/drawing/2014/main" id="{F5E3FB6F-0BB1-6FC1-D1E0-E691266CC0CF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3725694" y="1752133"/>
                <a:ext cx="3095625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/>
                <a:r>
                  <a:rPr lang="en-US" sz="28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Q</a:t>
                </a:r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= </a:t>
                </a:r>
                <a:r>
                  <a:rPr lang="en-US" sz="28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cm</a:t>
                </a:r>
                <a:r>
                  <a:rPr lang="zh-CN" alt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𝛥</m:t>
                    </m:r>
                    <m:r>
                      <a:rPr lang="zh-CN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7" name="Text Box 8">
                <a:extLst>
                  <a:ext uri="{FF2B5EF4-FFF2-40B4-BE49-F238E27FC236}">
                    <a16:creationId xmlns:a16="http://schemas.microsoft.com/office/drawing/2014/main" id="{F5E3FB6F-0BB1-6FC1-D1E0-E691266CC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725694" y="1752133"/>
                <a:ext cx="3095625" cy="523220"/>
              </a:xfrm>
              <a:prstGeom prst="rect">
                <a:avLst/>
              </a:prstGeom>
              <a:blipFill>
                <a:blip r:embed="rId17"/>
                <a:stretch>
                  <a:fillRect l="-3937"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左大括号 9">
            <a:extLst>
              <a:ext uri="{FF2B5EF4-FFF2-40B4-BE49-F238E27FC236}">
                <a16:creationId xmlns:a16="http://schemas.microsoft.com/office/drawing/2014/main" id="{E8DDC64F-77F9-A0BB-C525-D271442E4BD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343845" y="1271633"/>
            <a:ext cx="168791" cy="1420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12">
                <a:extLst>
                  <a:ext uri="{FF2B5EF4-FFF2-40B4-BE49-F238E27FC236}">
                    <a16:creationId xmlns:a16="http://schemas.microsoft.com/office/drawing/2014/main" id="{94562A14-164B-D329-ECC4-0EF2E133788F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 bwMode="auto">
              <a:xfrm>
                <a:off x="4399914" y="2996406"/>
                <a:ext cx="1662306" cy="8651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zh-CN" alt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zh-CN" alt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zh-CN" alt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6" name="Object 12">
                <a:extLst>
                  <a:ext uri="{FF2B5EF4-FFF2-40B4-BE49-F238E27FC236}">
                    <a16:creationId xmlns:a16="http://schemas.microsoft.com/office/drawing/2014/main" id="{94562A14-164B-D329-ECC4-0EF2E1337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399914" y="2996406"/>
                <a:ext cx="1662306" cy="86518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ject 12">
                <a:extLst>
                  <a:ext uri="{FF2B5EF4-FFF2-40B4-BE49-F238E27FC236}">
                    <a16:creationId xmlns:a16="http://schemas.microsoft.com/office/drawing/2014/main" id="{43338774-E5AC-9957-E677-BFDF53343E17}"/>
                  </a:ext>
                </a:extLst>
              </p:cNvPr>
              <p:cNvSpPr txBox="1"/>
              <p:nvPr>
                <p:custDataLst>
                  <p:tags r:id="rId9"/>
                </p:custDataLst>
              </p:nvPr>
            </p:nvSpPr>
            <p:spPr bwMode="auto">
              <a:xfrm>
                <a:off x="2274196" y="2949337"/>
                <a:ext cx="1662306" cy="8651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zh-CN" alt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zh-CN" alt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zh-CN" alt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 lang="zh-CN" alt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8" name="Object 12">
                <a:extLst>
                  <a:ext uri="{FF2B5EF4-FFF2-40B4-BE49-F238E27FC236}">
                    <a16:creationId xmlns:a16="http://schemas.microsoft.com/office/drawing/2014/main" id="{43338774-E5AC-9957-E677-BFDF53343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274196" y="2949337"/>
                <a:ext cx="1662306" cy="86518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18">
            <a:extLst>
              <a:ext uri="{FF2B5EF4-FFF2-40B4-BE49-F238E27FC236}">
                <a16:creationId xmlns:a16="http://schemas.microsoft.com/office/drawing/2014/main" id="{BE802F23-8E64-AB06-B8B5-D8403194C049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966211" y="4250470"/>
            <a:ext cx="6062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注意：“升高（了）”和“升高到”的区别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E0EE294-12AE-A8DF-D9D2-BECCC6BF7AC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092287" y="5204648"/>
            <a:ext cx="44238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升高（了）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50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℃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el-GR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Δ</a:t>
            </a:r>
            <a:r>
              <a:rPr lang="en-US" altLang="zh-CN" sz="24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=50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℃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657C058-6E6A-9209-F7E2-78E19B073BE3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3092286" y="5818713"/>
            <a:ext cx="44238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升高到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50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℃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末温是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50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℃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20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/>
      <p:bldP spid="7" grpId="0"/>
      <p:bldP spid="10" grpId="0" animBg="1"/>
      <p:bldP spid="16" grpId="0"/>
      <p:bldP spid="18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E890444-7D1B-FDE0-2603-E7B367C25FC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0484" y="754885"/>
            <a:ext cx="11179630" cy="3889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一个质量为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500g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的钢件，先将其加热到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520℃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，然后放在室温为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20℃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的空气中让其自然冷却。求：</a:t>
            </a:r>
          </a:p>
          <a:p>
            <a:pPr algn="just">
              <a:lnSpc>
                <a:spcPct val="150000"/>
              </a:lnSpc>
            </a:pP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）该钢件在冷却的过程中所释放的热量；</a:t>
            </a:r>
          </a:p>
          <a:p>
            <a:pPr algn="just">
              <a:lnSpc>
                <a:spcPct val="150000"/>
              </a:lnSpc>
            </a:pP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）如果这些热量被质量为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1kg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，初温为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30℃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的水吸收，最多能使水的温度升高到多少摄氏度？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[</a:t>
            </a:r>
            <a:r>
              <a:rPr lang="en-US" altLang="zh-CN" sz="2800" i="1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zh-CN" sz="2800" kern="100" baseline="-250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钢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=4.2×10</a:t>
            </a:r>
            <a:r>
              <a:rPr lang="en-US" altLang="zh-CN" sz="2800" kern="100" baseline="300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J/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kg•℃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），</a:t>
            </a:r>
            <a:endParaRPr lang="en-US" altLang="zh-CN" sz="2800" kern="100">
              <a:effectLst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800" i="1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zh-CN" sz="2800" kern="100" baseline="-250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水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=4.2×10</a:t>
            </a:r>
            <a:r>
              <a:rPr lang="en-US" altLang="zh-CN" sz="2800" kern="100" baseline="300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J/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kg•℃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），计算结果保留一位小数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]</a:t>
            </a:r>
            <a:endParaRPr lang="zh-CN" altLang="zh-CN" sz="2800" kern="100">
              <a:effectLst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0894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66E3AD6-3B54-D70E-468C-3735AEFBD9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858522" y="951185"/>
            <a:ext cx="3871296" cy="4224894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D4D4AD73-67D1-8517-8DF2-1B431DD9EC6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2148" y="149867"/>
            <a:ext cx="6651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四、燃料的热值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867043E-EF6A-181C-3A90-CBEE2C99B2E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92149" y="951185"/>
            <a:ext cx="1164616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定义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: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endParaRPr lang="en-US" altLang="zh-CN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7FC23DD-1649-804F-6C9D-7B31098313A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64144" y="952606"/>
            <a:ext cx="6094378" cy="1147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某种燃料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完全燃烧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放出的热量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Q</a:t>
            </a:r>
            <a:r>
              <a:rPr lang="zh-CN" altLang="en-US" sz="2400" b="1" baseline="-25000">
                <a:latin typeface="Times New Roman" panose="02020603050405020304" pitchFamily="18" charset="0"/>
                <a:ea typeface="楷体" panose="02010609060101010101" pitchFamily="49" charset="-122"/>
              </a:rPr>
              <a:t>放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与其质量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m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(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气体为体积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V)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之比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，叫做这种燃料的热值。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9F184284-3EAD-9DE9-D789-00B3E45B3E0B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933636" y="2616598"/>
                <a:ext cx="6094378" cy="17150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zh-CN" altLang="en-US" sz="2400">
                    <a:latin typeface="Times New Roman" panose="02020603050405020304" pitchFamily="18" charset="0"/>
                    <a:ea typeface="楷体" panose="02010609060101010101" pitchFamily="49" charset="-122"/>
                  </a:rPr>
                  <a:t>固液燃料</a:t>
                </a:r>
                <a:r>
                  <a:rPr lang="en-US" altLang="zh-CN" sz="2400">
                    <a:latin typeface="Times New Roman" panose="02020603050405020304" pitchFamily="18" charset="0"/>
                    <a:ea typeface="楷体" panose="02010609060101010101" pitchFamily="49" charset="-122"/>
                  </a:rPr>
                  <a:t>:</a:t>
                </a:r>
                <a:r>
                  <a:rPr lang="en-US" altLang="zh-CN" sz="2400" b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q=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fPr>
                      <m:num>
                        <m:r>
                          <a:rPr lang="en-US" altLang="zh-CN" sz="24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𝑸</m:t>
                        </m:r>
                        <m:r>
                          <a:rPr lang="zh-CN" altLang="en-US" sz="2400" b="1" i="1" baseline="-25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放</m:t>
                        </m:r>
                      </m:num>
                      <m:den>
                        <m:r>
                          <a:rPr lang="en-US" altLang="zh-CN" sz="24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𝒎</m:t>
                        </m:r>
                      </m:den>
                    </m:f>
                  </m:oMath>
                </a14:m>
                <a:r>
                  <a:rPr lang="zh-CN" altLang="en-US" sz="2400">
                    <a:latin typeface="Times New Roman" panose="02020603050405020304" pitchFamily="18" charset="0"/>
                    <a:ea typeface="楷体" panose="02010609060101010101" pitchFamily="49" charset="-122"/>
                  </a:rPr>
                  <a:t>； </a:t>
                </a:r>
                <a:endParaRPr lang="en-US" altLang="zh-CN" sz="2400"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zh-CN" altLang="en-US" sz="2400">
                    <a:latin typeface="Times New Roman" panose="02020603050405020304" pitchFamily="18" charset="0"/>
                    <a:ea typeface="楷体" panose="02010609060101010101" pitchFamily="49" charset="-122"/>
                  </a:rPr>
                  <a:t> 气体燃料</a:t>
                </a:r>
                <a:r>
                  <a:rPr lang="en-US" altLang="zh-CN" sz="2400">
                    <a:latin typeface="Times New Roman" panose="02020603050405020304" pitchFamily="18" charset="0"/>
                    <a:ea typeface="楷体" panose="02010609060101010101" pitchFamily="49" charset="-122"/>
                  </a:rPr>
                  <a:t>: </a:t>
                </a:r>
                <a:r>
                  <a:rPr lang="en-US" altLang="zh-CN" sz="2400" b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q=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fPr>
                      <m:num>
                        <m:r>
                          <a:rPr lang="en-US" altLang="zh-CN" sz="2400" b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𝐐</m:t>
                        </m:r>
                        <m:r>
                          <a:rPr lang="zh-CN" altLang="en-US" sz="2400" b="1" baseline="-25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放</m:t>
                        </m:r>
                      </m:num>
                      <m:den>
                        <m:r>
                          <a:rPr lang="en-US" altLang="zh-CN" sz="2400" b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𝐕</m:t>
                        </m:r>
                      </m:den>
                    </m:f>
                  </m:oMath>
                </a14:m>
                <a:endParaRPr lang="en-US" altLang="zh-CN" sz="24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9F184284-3EAD-9DE9-D789-00B3E45B3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1933636" y="2616598"/>
                <a:ext cx="6094378" cy="1715021"/>
              </a:xfrm>
              <a:prstGeom prst="rect">
                <a:avLst/>
              </a:prstGeom>
              <a:blipFill>
                <a:blip r:embed="rId13"/>
                <a:stretch>
                  <a:fillRect l="-1500" b="-17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9DFD07EA-40CA-396A-196B-0CD659F1684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917834" y="4378123"/>
            <a:ext cx="6094378" cy="1147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固液燃料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: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焦每千克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;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符号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:</a:t>
            </a: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J/kg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气体燃料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: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焦每立方米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;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符号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:</a:t>
            </a: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J/m</a:t>
            </a:r>
            <a:r>
              <a:rPr lang="en-US" altLang="zh-CN" sz="2400" b="1" baseline="300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8740C0B-03D2-07F6-059D-FF6F87AD637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961609" y="2317926"/>
            <a:ext cx="1345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 符号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:</a:t>
            </a: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q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3D21C91-1DB5-884E-2E60-3989D95029D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08215" y="2824104"/>
            <a:ext cx="1553394" cy="576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定义式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: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endParaRPr lang="en-US" altLang="zh-CN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9A2E8C1-670E-7DC4-29EA-F8A6CFF7C959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08215" y="4376131"/>
            <a:ext cx="1218041" cy="576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单位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: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endParaRPr lang="en-US" altLang="zh-CN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9882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3" grpId="0"/>
      <p:bldP spid="5" grpId="0"/>
      <p:bldP spid="10" grpId="0"/>
      <p:bldP spid="14" grpId="0"/>
      <p:bldP spid="4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B59D629C-EFCC-9096-0959-7B2AAC97490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05641590"/>
              </p:ext>
            </p:extLst>
          </p:nvPr>
        </p:nvGraphicFramePr>
        <p:xfrm>
          <a:off x="1704295" y="420687"/>
          <a:ext cx="8088312" cy="3200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1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11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975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燃料</a:t>
                      </a:r>
                    </a:p>
                  </a:txBody>
                  <a:tcPr marL="91443" marR="91443" marT="45710" marB="45710" anchor="ctr">
                    <a:solidFill>
                      <a:srgbClr val="EDF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热值</a:t>
                      </a:r>
                    </a:p>
                  </a:txBody>
                  <a:tcPr marL="91443" marR="91443" marT="45710" marB="45710" anchor="ctr">
                    <a:solidFill>
                      <a:srgbClr val="EDF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燃料</a:t>
                      </a:r>
                    </a:p>
                  </a:txBody>
                  <a:tcPr marL="91443" marR="91443" marT="45710" marB="45710" anchor="ctr">
                    <a:solidFill>
                      <a:srgbClr val="EDFB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热值</a:t>
                      </a:r>
                    </a:p>
                  </a:txBody>
                  <a:tcPr marL="91443" marR="91443" marT="45710" marB="45710" anchor="ctr">
                    <a:solidFill>
                      <a:srgbClr val="ED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75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干木柴</a:t>
                      </a:r>
                    </a:p>
                  </a:txBody>
                  <a:tcPr marL="91443" marR="91443" marT="45710" marB="4571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约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1.2×10</a:t>
                      </a:r>
                      <a:r>
                        <a:rPr lang="en-US" altLang="zh-CN" sz="240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7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J/kg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91443" marR="91443" marT="45710" marB="4571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kern="1200" baseline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+mn-cs"/>
                        </a:rPr>
                        <a:t>柴油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91443" marR="91443" marT="45710" marB="4571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kern="1200" baseline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+mn-cs"/>
                        </a:rPr>
                        <a:t>4.3×10</a:t>
                      </a:r>
                      <a:r>
                        <a:rPr lang="en-US" altLang="zh-CN" sz="2400" kern="1200" baseline="3000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+mn-cs"/>
                        </a:rPr>
                        <a:t>7</a:t>
                      </a:r>
                      <a:r>
                        <a:rPr lang="en-US" altLang="zh-CN" sz="2400" kern="1200" baseline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+mn-cs"/>
                        </a:rPr>
                        <a:t>J/kg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91443" marR="91443" marT="45710" marB="4571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75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烟煤</a:t>
                      </a:r>
                    </a:p>
                  </a:txBody>
                  <a:tcPr marL="91443" marR="91443" marT="45710" marB="4571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约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2.9×10</a:t>
                      </a:r>
                      <a:r>
                        <a:rPr lang="en-US" altLang="zh-CN" sz="240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7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J/kg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91443" marR="91443" marT="45710" marB="4571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煤油</a:t>
                      </a:r>
                    </a:p>
                  </a:txBody>
                  <a:tcPr marL="91443" marR="91443" marT="45710" marB="4571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kern="1200" baseline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+mn-cs"/>
                        </a:rPr>
                        <a:t>4.6×10</a:t>
                      </a:r>
                      <a:r>
                        <a:rPr lang="en-US" altLang="zh-CN" sz="2400" kern="1200" baseline="3000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+mn-cs"/>
                        </a:rPr>
                        <a:t>7</a:t>
                      </a:r>
                      <a:r>
                        <a:rPr lang="en-US" altLang="zh-CN" sz="2400" kern="1200" baseline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+mn-cs"/>
                        </a:rPr>
                        <a:t>J/kg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91443" marR="91443" marT="45710" marB="4571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7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无烟煤</a:t>
                      </a:r>
                    </a:p>
                  </a:txBody>
                  <a:tcPr marL="91443" marR="91443" marT="45710" marB="4571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约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3.4×10</a:t>
                      </a:r>
                      <a:r>
                        <a:rPr lang="en-US" altLang="zh-CN" sz="240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7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J/kg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91443" marR="91443" marT="45710" marB="4571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汽油</a:t>
                      </a:r>
                    </a:p>
                  </a:txBody>
                  <a:tcPr marL="91443" marR="91443" marT="45710" marB="4571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kern="1200" baseline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+mn-cs"/>
                        </a:rPr>
                        <a:t>4.6×10</a:t>
                      </a:r>
                      <a:r>
                        <a:rPr lang="en-US" altLang="zh-CN" sz="2400" kern="1200" baseline="3000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+mn-cs"/>
                        </a:rPr>
                        <a:t>7</a:t>
                      </a:r>
                      <a:r>
                        <a:rPr lang="en-US" altLang="zh-CN" sz="2400" kern="1200" baseline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+mn-cs"/>
                        </a:rPr>
                        <a:t>J/kg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91443" marR="91443" marT="45710" marB="4571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7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焦炭</a:t>
                      </a:r>
                    </a:p>
                  </a:txBody>
                  <a:tcPr marL="91443" marR="91443" marT="45710" marB="4571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3.0×10</a:t>
                      </a:r>
                      <a:r>
                        <a:rPr lang="en-US" altLang="zh-CN" sz="240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7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J/kg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91443" marR="91443" marT="45710" marB="4571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氢</a:t>
                      </a:r>
                    </a:p>
                  </a:txBody>
                  <a:tcPr marL="91443" marR="91443" marT="45710" marB="4571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kern="1200" baseline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+mn-cs"/>
                        </a:rPr>
                        <a:t>1.4×10</a:t>
                      </a:r>
                      <a:r>
                        <a:rPr lang="en-US" altLang="zh-CN" sz="2400" kern="1200" baseline="3000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+mn-cs"/>
                        </a:rPr>
                        <a:t>8</a:t>
                      </a:r>
                      <a:r>
                        <a:rPr lang="en-US" altLang="zh-CN" sz="2400" kern="1200" baseline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+mn-cs"/>
                        </a:rPr>
                        <a:t>J/kg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91443" marR="91443" marT="45710" marB="4571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7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木炭</a:t>
                      </a:r>
                    </a:p>
                  </a:txBody>
                  <a:tcPr marL="91443" marR="91443" marT="45710" marB="4571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3.4×10</a:t>
                      </a:r>
                      <a:r>
                        <a:rPr lang="en-US" altLang="zh-CN" sz="240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7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J/kg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91443" marR="91443" marT="45710" marB="4571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煤气</a:t>
                      </a:r>
                    </a:p>
                  </a:txBody>
                  <a:tcPr marL="91443" marR="91443" marT="45710" marB="4571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约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3.9×10</a:t>
                      </a:r>
                      <a:r>
                        <a:rPr lang="en-US" altLang="zh-CN" sz="240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7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J/m</a:t>
                      </a:r>
                      <a:r>
                        <a:rPr lang="en-US" altLang="zh-CN" sz="240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3</a:t>
                      </a:r>
                      <a:endParaRPr lang="zh-CN" altLang="en-US" sz="2400" baseline="30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91443" marR="91443" marT="45710" marB="4571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7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酒精</a:t>
                      </a:r>
                    </a:p>
                  </a:txBody>
                  <a:tcPr marL="91443" marR="91443" marT="45710" marB="4571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3.0×10</a:t>
                      </a:r>
                      <a:r>
                        <a:rPr lang="en-US" altLang="zh-CN" sz="240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7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J/kg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91443" marR="91443" marT="45710" marB="4571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沼气</a:t>
                      </a:r>
                    </a:p>
                  </a:txBody>
                  <a:tcPr marL="91443" marR="91443" marT="45710" marB="4571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约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1.9×10</a:t>
                      </a:r>
                      <a:r>
                        <a:rPr lang="en-US" altLang="zh-CN" sz="240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7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J/m</a:t>
                      </a:r>
                      <a:r>
                        <a:rPr lang="en-US" altLang="zh-CN" sz="240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3</a:t>
                      </a:r>
                      <a:endParaRPr lang="zh-CN" altLang="en-US" sz="2400" baseline="30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91443" marR="91443" marT="45710" marB="4571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62ECC23-0460-E03A-D1FC-1C9DDEF3F740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66154" y="3798467"/>
            <a:ext cx="6213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表中热值最大的燃料是什么？有什么意义？</a:t>
            </a:r>
            <a:endParaRPr lang="en-US" altLang="zh-CN" sz="2400" b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123CCE6-F2C2-D85A-4D0D-CB501E9B3CD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748451" y="2303353"/>
            <a:ext cx="3776663" cy="37623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3564C60-78DE-961B-E428-252CF24C98E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191414" y="4338408"/>
            <a:ext cx="6447255" cy="11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氢的热值是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q=1.4×10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8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J/kg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，物理意义是：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完全燃烧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1kg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的氢放出的热量是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1.4×10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8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6139397-142D-4F41-71E0-AD289F149EC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066154" y="5629694"/>
            <a:ext cx="9555888" cy="113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热值是燃料自身固有属性，其大小与燃料的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种类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有关，与燃料的质量（或体积）、燃烧情况无关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B30307E-21CA-622F-B61C-265B89D1C90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6408" y="5724912"/>
            <a:ext cx="1605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4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、特点：</a:t>
            </a:r>
          </a:p>
        </p:txBody>
      </p:sp>
      <p:pic>
        <p:nvPicPr>
          <p:cNvPr id="6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11709400" y="108204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4005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5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E35BA4D-2EA1-7103-7BBD-7D949A0AC3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7936" y="363684"/>
            <a:ext cx="4208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5</a:t>
            </a:r>
            <a:r>
              <a:rPr lang="zh-CN" altLang="en-US" sz="2400" b="1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、燃料燃烧放出热量的计算</a:t>
            </a:r>
            <a:r>
              <a:rPr lang="en-US" altLang="zh-CN" sz="2400" b="1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: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F4AAF71-BE26-57FC-42D5-A8B699D3427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76139" y="1405434"/>
            <a:ext cx="1053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qm</a:t>
            </a:r>
            <a:endParaRPr lang="en-US" altLang="zh-CN" sz="2400" b="1" i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49FAD6E-C068-616F-FBDE-57A9F074984D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2798752" y="1096684"/>
                <a:ext cx="2609491" cy="13939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en-US" altLang="zh-CN" sz="2400" b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q=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fPr>
                      <m:num>
                        <m:r>
                          <a:rPr lang="en-US" altLang="zh-CN" sz="24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𝑸</m:t>
                        </m:r>
                        <m:r>
                          <a:rPr lang="zh-CN" altLang="en-US" sz="2400" b="1" i="1" baseline="-25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放</m:t>
                        </m:r>
                      </m:num>
                      <m:den>
                        <m:r>
                          <a:rPr lang="en-US" altLang="zh-CN" sz="24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𝒎</m:t>
                        </m:r>
                      </m:den>
                    </m:f>
                  </m:oMath>
                </a14:m>
                <a:r>
                  <a:rPr lang="zh-CN" altLang="en-US" sz="2400">
                    <a:latin typeface="Times New Roman" panose="02020603050405020304" pitchFamily="18" charset="0"/>
                    <a:ea typeface="楷体" panose="02010609060101010101" pitchFamily="49" charset="-122"/>
                  </a:rPr>
                  <a:t>； </a:t>
                </a:r>
                <a:endParaRPr lang="en-US" altLang="zh-CN" sz="2400"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zh-CN" altLang="en-US" sz="2400">
                    <a:latin typeface="Times New Roman" panose="02020603050405020304" pitchFamily="18" charset="0"/>
                    <a:ea typeface="楷体" panose="02010609060101010101" pitchFamily="49" charset="-122"/>
                  </a:rPr>
                  <a:t> </a:t>
                </a:r>
                <a:endParaRPr lang="en-US" altLang="zh-CN" sz="24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49FAD6E-C068-616F-FBDE-57A9F0749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2798752" y="1096684"/>
                <a:ext cx="2609491" cy="1393971"/>
              </a:xfrm>
              <a:prstGeom prst="rect">
                <a:avLst/>
              </a:prstGeom>
              <a:blipFill>
                <a:blip r:embed="rId12"/>
                <a:stretch>
                  <a:fillRect l="-35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AD17732C-623B-9863-0AE1-3DDBBC5A70A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600959" y="3156746"/>
            <a:ext cx="1053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qV</a:t>
            </a:r>
            <a:endParaRPr lang="en-US" altLang="zh-CN" sz="2400" b="1" i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A215C54-BCC3-88BC-4E61-4E153E1E418C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6353526" y="1039776"/>
                <a:ext cx="1053337" cy="1507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Font typeface="Arial" panose="020B0604020202020204" pitchFamily="34" charset="0"/>
                  <a:buNone/>
                  <a:defRPr/>
                </a:pPr>
                <a14:m>
                  <m:oMath xmlns:m="http://schemas.openxmlformats.org/officeDocument/2006/math">
                    <m:r>
                      <a:rPr lang="en-US" altLang="zh-CN" sz="2400" b="1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𝒎</m:t>
                    </m:r>
                  </m:oMath>
                </a14:m>
                <a:r>
                  <a:rPr lang="en-US" altLang="zh-CN" sz="2400" b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fPr>
                      <m:num>
                        <m:r>
                          <a:rPr lang="en-US" altLang="zh-CN" sz="24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𝑸</m:t>
                        </m:r>
                        <m:r>
                          <a:rPr lang="zh-CN" altLang="en-US" sz="2400" b="1" i="1" baseline="-25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放</m:t>
                        </m:r>
                      </m:num>
                      <m:den>
                        <m:r>
                          <a:rPr lang="en-US" altLang="zh-CN" sz="2400" b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𝐪</m:t>
                        </m:r>
                      </m:den>
                    </m:f>
                  </m:oMath>
                </a14:m>
                <a:r>
                  <a:rPr lang="zh-CN" altLang="en-US" sz="2400">
                    <a:latin typeface="Times New Roman" panose="02020603050405020304" pitchFamily="18" charset="0"/>
                    <a:ea typeface="楷体" panose="02010609060101010101" pitchFamily="49" charset="-122"/>
                  </a:rPr>
                  <a:t>； </a:t>
                </a:r>
                <a:endParaRPr lang="en-US" altLang="zh-CN" sz="2400"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  <a:p>
                <a:pPr>
                  <a:lnSpc>
                    <a:spcPct val="150000"/>
                  </a:lnSpc>
                  <a:buFont typeface="Arial" panose="020B0604020202020204" pitchFamily="34" charset="0"/>
                  <a:buNone/>
                  <a:defRPr/>
                </a:pPr>
                <a:endParaRPr lang="en-US" altLang="zh-CN" sz="24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A215C54-BCC3-88BC-4E61-4E153E1E4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6353526" y="1039776"/>
                <a:ext cx="1053337" cy="1507785"/>
              </a:xfrm>
              <a:prstGeom prst="rect">
                <a:avLst/>
              </a:prstGeom>
              <a:blipFill>
                <a:blip r:embed="rId14"/>
                <a:stretch>
                  <a:fillRect r="-381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AC01FC0-815F-7F97-4FE6-AC14098A63A5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6353526" y="2972176"/>
                <a:ext cx="1183784" cy="747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n-US" altLang="zh-CN" sz="2400" b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𝐕</m:t>
                    </m:r>
                  </m:oMath>
                </a14:m>
                <a:r>
                  <a:rPr lang="en-US" altLang="zh-CN" sz="2400" b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fPr>
                      <m:num>
                        <m:r>
                          <a:rPr lang="en-US" altLang="zh-CN" sz="2400" b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𝐐</m:t>
                        </m:r>
                        <m:r>
                          <a:rPr lang="zh-CN" altLang="en-US" sz="2400" b="1" baseline="-25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放</m:t>
                        </m:r>
                      </m:num>
                      <m:den>
                        <m:r>
                          <a:rPr lang="en-US" altLang="zh-CN" sz="2400" b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𝐪</m:t>
                        </m:r>
                      </m:den>
                    </m:f>
                  </m:oMath>
                </a14:m>
                <a:endParaRPr lang="zh-CN" altLang="en-US" sz="2400"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AC01FC0-815F-7F97-4FE6-AC14098A6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6353526" y="2972176"/>
                <a:ext cx="1183784" cy="74776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919E970A-001D-0F14-EEAA-0D7B1B23A76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70187" y="3167390"/>
            <a:ext cx="16192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气体燃料：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BE4EC14-9EB7-CC3C-7FFB-F56831979041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2742401" y="3090381"/>
                <a:ext cx="1159328" cy="68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altLang="zh-CN" sz="2400" b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q=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fPr>
                      <m:num>
                        <m:r>
                          <a:rPr lang="en-US" altLang="zh-CN" sz="2400" b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𝐐</m:t>
                        </m:r>
                        <m:r>
                          <a:rPr lang="zh-CN" altLang="en-US" sz="2400" b="1" baseline="-25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放</m:t>
                        </m:r>
                      </m:num>
                      <m:den>
                        <m:r>
                          <a:rPr lang="en-US" altLang="zh-CN" sz="2400" b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𝐕</m:t>
                        </m:r>
                      </m:den>
                    </m:f>
                  </m:oMath>
                </a14:m>
                <a:endParaRPr lang="zh-CN" altLang="en-US" sz="2400"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BE4EC14-9EB7-CC3C-7FFB-F56831979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2742401" y="3090381"/>
                <a:ext cx="1159328" cy="685701"/>
              </a:xfrm>
              <a:prstGeom prst="rect">
                <a:avLst/>
              </a:prstGeom>
              <a:blipFill>
                <a:blip r:embed="rId18"/>
                <a:stretch>
                  <a:fillRect l="-8421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57B3226B-7354-B3CE-F7CC-375396DAD01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0187" y="1412982"/>
            <a:ext cx="16192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固液燃料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: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0374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6E1841E-EBF8-29CE-E418-E50B9865496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9715" y="1510490"/>
            <a:ext cx="685965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如图所示，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2022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冬奥会主火炬以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微火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取代熊熊燃烧的大火，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微火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由清洁氢能源作为燃料供给。氢燃料流量约为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1.2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立方米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/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小时。氢气的热值为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1.4×10</a:t>
            </a:r>
            <a:r>
              <a:rPr lang="en-US" altLang="zh-CN" sz="2800" kern="100" baseline="3000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8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J/kg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，它表示的物理意义是</a:t>
            </a:r>
            <a:r>
              <a:rPr lang="en-US" altLang="zh-CN" sz="2800" u="sng" kern="10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          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；若氢气的密度为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0.09kg/m</a:t>
            </a:r>
            <a:r>
              <a:rPr lang="en-US" altLang="zh-CN" sz="2800" kern="100" baseline="3000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，每小时流过的氢气完全燃烧放出</a:t>
            </a:r>
            <a:r>
              <a:rPr lang="en-US" altLang="zh-CN" sz="2800" u="sng" kern="10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          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J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的热量。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6CAABCC-F6EC-93FE-EE92-6A6E32C18E3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99069" y="1619901"/>
            <a:ext cx="3863216" cy="331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3719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E509DAB-C5AA-E3AA-4264-31D542C6C98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5021" y="233464"/>
            <a:ext cx="200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五、热机</a:t>
            </a:r>
          </a:p>
        </p:txBody>
      </p:sp>
      <p:pic>
        <p:nvPicPr>
          <p:cNvPr id="3" name="汽油机">
            <a:hlinkClick r:id="" action="ppaction://media"/>
            <a:extLst>
              <a:ext uri="{FF2B5EF4-FFF2-40B4-BE49-F238E27FC236}">
                <a16:creationId xmlns:a16="http://schemas.microsoft.com/office/drawing/2014/main" id="{413F3BDB-8CA9-F546-9F20-345FEC325E38}"/>
              </a:ext>
            </a:extLst>
          </p:cNvPr>
          <p:cNvPicPr>
            <a:picLocks noChangeAspect="1"/>
          </p:cNvPicPr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549" y="896937"/>
            <a:ext cx="9991149" cy="562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613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EBDEBB4-931C-85CA-C05F-8D443AD839C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31825" y="875427"/>
            <a:ext cx="136594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．热机：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C9892C0-AB27-027D-C193-E7044C2F6171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41243" y="1986893"/>
            <a:ext cx="2688094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热机的工作原理：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FBB2AC1-20F8-D153-E693-5F1050E96F88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0484" y="3155207"/>
            <a:ext cx="23079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、热机的种类：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77B54DE8-CBDC-897A-9883-B6E5157F0C3E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535021" y="4088214"/>
            <a:ext cx="2396336" cy="2258807"/>
            <a:chOff x="102" y="0"/>
            <a:chExt cx="1499" cy="141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442516F7-C854-1608-8C76-26C22CF5A648}"/>
                </a:ext>
              </a:extLst>
            </p:cNvPr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31" y="1123"/>
              <a:ext cx="1270" cy="28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4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 蒸汽机车</a:t>
              </a:r>
            </a:p>
          </p:txBody>
        </p:sp>
        <p:pic>
          <p:nvPicPr>
            <p:cNvPr id="7" name="Picture 5" descr="火车89">
              <a:extLst>
                <a:ext uri="{FF2B5EF4-FFF2-40B4-BE49-F238E27FC236}">
                  <a16:creationId xmlns:a16="http://schemas.microsoft.com/office/drawing/2014/main" id="{3A2C6489-A19C-910B-AF85-2F46560031C3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" y="0"/>
              <a:ext cx="1499" cy="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11">
            <a:extLst>
              <a:ext uri="{FF2B5EF4-FFF2-40B4-BE49-F238E27FC236}">
                <a16:creationId xmlns:a16="http://schemas.microsoft.com/office/drawing/2014/main" id="{3648A6D0-0680-0809-431F-DC10A645DF09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62736" y="5867320"/>
            <a:ext cx="2376487" cy="46158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喷气发动机</a:t>
            </a: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DC8254A7-C5B3-2B16-975B-14570C2003EA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768457" y="5894018"/>
            <a:ext cx="3168650" cy="46158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火电站的汽轮机</a:t>
            </a:r>
          </a:p>
        </p:txBody>
      </p:sp>
      <p:sp>
        <p:nvSpPr>
          <p:cNvPr id="14" name="圆角矩形 21">
            <a:extLst>
              <a:ext uri="{FF2B5EF4-FFF2-40B4-BE49-F238E27FC236}">
                <a16:creationId xmlns:a16="http://schemas.microsoft.com/office/drawing/2014/main" id="{47010E69-86A7-DF75-86FA-ABFBE77C960C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867124" y="3193256"/>
            <a:ext cx="1112838" cy="471488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D78483A-21E9-5EA2-CCE2-53537186AAB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35021" y="233464"/>
            <a:ext cx="200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热机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4E5AEB3-51E2-1F16-AB80-1F8E0004532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817" y="313663"/>
            <a:ext cx="1576469" cy="26493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E6C3577-AF97-A86C-9DB1-1DA03CD5090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48" y="4088214"/>
            <a:ext cx="2400834" cy="17631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91E783A-492C-92AE-D5D6-9A2595C1C3E0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324" y="4088214"/>
            <a:ext cx="2366962" cy="176834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8E3881F-9711-0746-2D77-8C1A008CF1B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519" y="4101474"/>
            <a:ext cx="2366962" cy="1749939"/>
          </a:xfrm>
          <a:prstGeom prst="rect">
            <a:avLst/>
          </a:prstGeom>
        </p:spPr>
      </p:pic>
      <p:sp>
        <p:nvSpPr>
          <p:cNvPr id="26" name="Rectangle 11">
            <a:extLst>
              <a:ext uri="{FF2B5EF4-FFF2-40B4-BE49-F238E27FC236}">
                <a16:creationId xmlns:a16="http://schemas.microsoft.com/office/drawing/2014/main" id="{0D0B48EA-698E-FFF8-6940-872AF2D6DFA3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758795" y="5910661"/>
            <a:ext cx="2376487" cy="46158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火箭发动机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71AFF98-7A92-1A6C-5450-4232ACA2262C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2026896" y="894621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利用内能做功的机械。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76DB3F9-2557-D63C-E2B9-90A15C00BD39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3284023" y="1959632"/>
            <a:ext cx="29577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ker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内能转化为机械能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D898777-74F4-20BA-675C-56187208D048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768457" y="3162924"/>
            <a:ext cx="78769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蒸汽机、汽轮机、喷气发动机、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火箭发动机、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内燃机等。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4471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10" grpId="0"/>
      <p:bldP spid="13" grpId="0"/>
      <p:bldP spid="14" grpId="1" animBg="1"/>
      <p:bldP spid="26" grpId="0"/>
      <p:bldP spid="28" grpId="0"/>
      <p:bldP spid="30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35A9735-6CEC-D844-6DB1-AF79A99B8A2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8813" y="1157122"/>
            <a:ext cx="1002215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燃料直接在发动机</a:t>
            </a:r>
            <a:r>
              <a:rPr lang="zh-CN" altLang="en-US" sz="28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汽缸内燃烧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产生动力的热机叫做内燃机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6627A54-9F0F-3134-FEEF-7EDD224384E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t="8095" r="2966" b="11609"/>
          <a:stretch>
            <a:fillRect/>
          </a:stretch>
        </p:blipFill>
        <p:spPr bwMode="auto">
          <a:xfrm>
            <a:off x="5045075" y="1887991"/>
            <a:ext cx="3925181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135D5A17-1A77-97D4-1675-32C5AE20011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850" y="1729241"/>
            <a:ext cx="3944938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5A45719-CC57-D98C-3A37-FE60D8157192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76263" y="4332741"/>
            <a:ext cx="9832333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内燃机分为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汽油机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和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柴油机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，分别用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汽油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和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柴油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作燃料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F11C4B9-A194-DDB0-BF04-3B470C070EC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8813" y="252919"/>
            <a:ext cx="2337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、内燃机</a:t>
            </a:r>
          </a:p>
        </p:txBody>
      </p:sp>
    </p:spTree>
    <p:extLst>
      <p:ext uri="{BB962C8B-B14F-4D97-AF65-F5344CB8AC3E}">
        <p14:creationId xmlns:p14="http://schemas.microsoft.com/office/powerpoint/2010/main" val="42022084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19F721-3317-CFBA-02F0-A525886A5C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29889" y="268438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扩散现象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D35D6-87C7-6E9D-17DC-0FFCB70B082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r="15114"/>
          <a:stretch>
            <a:fillRect/>
          </a:stretch>
        </p:blipFill>
        <p:spPr bwMode="auto">
          <a:xfrm>
            <a:off x="509064" y="639865"/>
            <a:ext cx="1760151" cy="183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0B5C74-8A62-E7EC-6F6B-E6031216012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500133" y="639865"/>
            <a:ext cx="3480409" cy="20511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22C18DA-5477-66AE-914C-EC0D3C8A2FC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6094428" y="666261"/>
            <a:ext cx="2820524" cy="1885297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3A2FB3FF-F812-84FC-D597-657DF628FDD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50839" y="5164178"/>
            <a:ext cx="97979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）说明的微观本质：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A61C22D-701C-C6F5-B863-1B86EE4755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59087" y="3139452"/>
            <a:ext cx="2275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）定义：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82A921F-5CBF-6C52-34D4-DB5B876E001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59087" y="4410142"/>
            <a:ext cx="3277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）影响因素：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4ABB0B8-772F-61F2-D10C-B979A4E6170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561482" y="5634746"/>
            <a:ext cx="74965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①一切物质的分子都在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永不停息地做无规则的运动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ADB684C-5371-8D1B-2839-83AA5E2B8FE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561482" y="6149046"/>
            <a:ext cx="6084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②分子间存在空隙。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BB090B4-E7C0-FB88-1D94-4F3065A8640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25465" y="81486"/>
            <a:ext cx="3480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、分子状态</a:t>
            </a:r>
          </a:p>
        </p:txBody>
      </p:sp>
      <p:pic>
        <p:nvPicPr>
          <p:cNvPr id="36" name="扩散快慢与温度的关系">
            <a:hlinkClick r:id="" action="ppaction://media"/>
            <a:extLst>
              <a:ext uri="{FF2B5EF4-FFF2-40B4-BE49-F238E27FC236}">
                <a16:creationId xmlns:a16="http://schemas.microsoft.com/office/drawing/2014/main" id="{E0A52D5D-53E8-4B24-7061-FDB445487A0A}"/>
              </a:ext>
            </a:extLst>
          </p:cNvPr>
          <p:cNvPicPr>
            <a:picLocks noChangeAspect="1"/>
          </p:cNvPicPr>
          <p:nvPr>
            <a:videoFile r:link="rId12"/>
            <p:custDataLst>
              <p:tags r:id="rId13"/>
            </p:custDataLst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00409" y="750911"/>
            <a:ext cx="2513331" cy="1746015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5C16FD8-59D6-4375-0546-4AC823A48A25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527343" y="4804463"/>
            <a:ext cx="91341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扩散的快慢与物体的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温度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有关，温度越高，扩散进行得越快。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79CF7AC-2CD3-65B7-FAD3-959129E4E0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71331" y="3590131"/>
            <a:ext cx="105520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不同的物质在相互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接触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时，彼此进入对方的现象，叫做扩散。气体、液体和固体之间都可以发生扩散现象。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6573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57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2" grpId="0"/>
      <p:bldP spid="28" grpId="0"/>
      <p:bldP spid="31" grpId="0"/>
      <p:bldP spid="32" grpId="0"/>
      <p:bldP spid="33" grpId="0"/>
      <p:bldP spid="34" grpId="0"/>
      <p:bldP spid="8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B2583A9B-E6CC-BE3A-8480-986C7C4B0AD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81013" y="1149350"/>
            <a:ext cx="2411412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．构造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FBB69A0A-3B65-005E-DCB1-6BD57DFF63C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880" y="399928"/>
            <a:ext cx="11811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8C8FA96B-0EC2-4B7B-5AB6-3A396E40AD8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5255" y="2265485"/>
            <a:ext cx="22764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FBE9128C-1FE2-DEBD-F649-0A0E9F5CB6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061430" y="2360735"/>
            <a:ext cx="990600" cy="523220"/>
          </a:xfrm>
          <a:prstGeom prst="wedgeRectCallout">
            <a:avLst>
              <a:gd name="adj1" fmla="val 71475"/>
              <a:gd name="adj2" fmla="val 19926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气缸</a:t>
            </a: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9E5F867E-10E0-079A-BC85-D29AA5D76E7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42692" y="3752973"/>
            <a:ext cx="990600" cy="523220"/>
          </a:xfrm>
          <a:prstGeom prst="wedgeRectCallout">
            <a:avLst>
              <a:gd name="adj1" fmla="val -159295"/>
              <a:gd name="adj2" fmla="val 1062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活塞</a:t>
            </a: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217F27EB-4C6B-7877-52C0-C5F6CC8C69D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76030" y="4799135"/>
            <a:ext cx="990600" cy="523220"/>
          </a:xfrm>
          <a:prstGeom prst="wedgeRectCallout">
            <a:avLst>
              <a:gd name="adj1" fmla="val -147207"/>
              <a:gd name="adj2" fmla="val -823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连杆</a:t>
            </a: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40CBCC1A-1087-5012-4001-8D396E055B0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299430" y="4864223"/>
            <a:ext cx="990600" cy="523220"/>
          </a:xfrm>
          <a:prstGeom prst="wedgeRectCallout">
            <a:avLst>
              <a:gd name="adj1" fmla="val 140705"/>
              <a:gd name="adj2" fmla="val 4363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曲轴</a:t>
            </a: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3798C85E-5105-5320-6129-6AF0027B1C3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20005" y="3035423"/>
            <a:ext cx="1360487" cy="523220"/>
          </a:xfrm>
          <a:prstGeom prst="wedgeRectCallout">
            <a:avLst>
              <a:gd name="adj1" fmla="val 97566"/>
              <a:gd name="adj2" fmla="val 2477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进气门</a:t>
            </a: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FC098853-F9E5-8143-F8E7-41800991143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509355" y="3035423"/>
            <a:ext cx="1285875" cy="523220"/>
          </a:xfrm>
          <a:prstGeom prst="wedgeRectCallout">
            <a:avLst>
              <a:gd name="adj1" fmla="val -103037"/>
              <a:gd name="adj2" fmla="val 3184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排气门</a:t>
            </a: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6378970A-2902-2563-09E9-32E439D85C2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150580" y="2338510"/>
            <a:ext cx="1284287" cy="523220"/>
          </a:xfrm>
          <a:prstGeom prst="wedgeRectCallout">
            <a:avLst>
              <a:gd name="adj1" fmla="val -114053"/>
              <a:gd name="adj2" fmla="val 15681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火花塞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A5B6A680-17B5-4170-80AF-7EE398203D26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407644" y="1150510"/>
            <a:ext cx="2411413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8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．工作原理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9F4CCC9-251B-CB2B-004C-E8CC660FD43D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7513881" y="2822698"/>
            <a:ext cx="4198938" cy="2616101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汽油在汽缸里面燃烧时生成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高温高压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的燃气，推动活塞做功，</a:t>
            </a:r>
            <a:r>
              <a:rPr lang="zh-CN" altLang="en-US" sz="28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把内能转化为机械能。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5927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4">
            <a:extLst>
              <a:ext uri="{FF2B5EF4-FFF2-40B4-BE49-F238E27FC236}">
                <a16:creationId xmlns:a16="http://schemas.microsoft.com/office/drawing/2014/main" id="{545F737B-9031-07B1-0CF2-C1310FAE10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31626" y="236027"/>
            <a:ext cx="32623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演示：气体扩散的实验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09A94BF-AD7B-EA18-9F25-21EE0730256A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9522" y="50964"/>
            <a:ext cx="6343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．汽油机的工作过程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7F475E64-F455-0EEC-BC9E-820D5C33208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462058" y="3601589"/>
            <a:ext cx="223043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压缩冲程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D3D69341-629A-85B8-3FC1-DDF6D284B45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598613" y="3544377"/>
            <a:ext cx="223043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做功冲程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89F290E-F1AF-D268-19ED-75C39E088C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9064" y="663065"/>
            <a:ext cx="157480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AD0B9C-2686-D799-5DFC-DA9D9BE0E27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3939" y="663065"/>
            <a:ext cx="1573212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779637F-F312-8E88-735A-313F8A91A46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7226" y="663065"/>
            <a:ext cx="1573213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F501299-9A5C-19ED-905C-752760B4D86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0514" y="663065"/>
            <a:ext cx="1573212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7EC81A3E-0E9C-0EB5-5D39-F675F110320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252038" y="3544377"/>
            <a:ext cx="223043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吸气冲程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931031B0-4840-2F3C-C183-31EEB8BE3D3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808634" y="3572983"/>
            <a:ext cx="22320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排气冲程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CE54B09-D565-F820-E4A5-5DC2A51D65CC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606741" y="4213690"/>
            <a:ext cx="19410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机械能转化为内能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8EB7CD3-A890-F7DC-6A35-E0DECD07581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995361" y="4140603"/>
            <a:ext cx="1717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内能转化为机械能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0444E7C-8A8C-AB7A-39D0-DCBC72C27CE0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81737" y="4877231"/>
            <a:ext cx="10726084" cy="59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、在一个工作循环中，曲轴和飞轮均转动</a:t>
            </a:r>
            <a:r>
              <a:rPr lang="en-US" altLang="zh-CN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周，活塞往复</a:t>
            </a:r>
            <a:r>
              <a:rPr lang="en-US" altLang="zh-CN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次，对外做</a:t>
            </a:r>
            <a:r>
              <a:rPr lang="en-US" altLang="zh-CN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次</a:t>
            </a:r>
            <a:r>
              <a:rPr lang="en-US" altLang="zh-CN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;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9C57C46-073E-F9A1-BB15-8B0A6B567A74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781736" y="5473695"/>
            <a:ext cx="10726083" cy="1147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、在四个冲程中，只有做功冲程是燃气对外做功，将机械能转化内能，</a:t>
            </a:r>
            <a:r>
              <a:rPr lang="en-US" altLang="zh-CN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其他三个冲程是辅助冲程，靠安装在曲轴上的飞轮的惯性来完成。</a:t>
            </a:r>
          </a:p>
        </p:txBody>
      </p:sp>
    </p:spTree>
    <p:extLst>
      <p:ext uri="{BB962C8B-B14F-4D97-AF65-F5344CB8AC3E}">
        <p14:creationId xmlns:p14="http://schemas.microsoft.com/office/powerpoint/2010/main" val="3177829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5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717DE57C-FF16-B682-00B1-4B183F2EB4B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80913364"/>
              </p:ext>
            </p:extLst>
          </p:nvPr>
        </p:nvGraphicFramePr>
        <p:xfrm>
          <a:off x="710119" y="892871"/>
          <a:ext cx="9943783" cy="577529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64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5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3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热机</a:t>
                      </a:r>
                    </a:p>
                  </a:txBody>
                  <a:tcPr marL="91433" marR="91433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汽油机</a:t>
                      </a:r>
                    </a:p>
                  </a:txBody>
                  <a:tcPr marL="91433" marR="91433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柴油机</a:t>
                      </a:r>
                    </a:p>
                  </a:txBody>
                  <a:tcPr marL="91433" marR="91433" marT="45723" marB="4572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2593">
                <a:tc>
                  <a:txBody>
                    <a:bodyPr/>
                    <a:lstStyle/>
                    <a:p>
                      <a:pPr algn="ctr"/>
                      <a:endParaRPr lang="zh-CN" altLang="en-US" sz="2400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91433" marR="91433" marT="45723" marB="4572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91433" marR="91433" marT="45723" marB="4572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91433" marR="91433" marT="45723" marB="4572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8946724"/>
                  </a:ext>
                </a:extLst>
              </a:tr>
              <a:tr h="47518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构造</a:t>
                      </a:r>
                    </a:p>
                  </a:txBody>
                  <a:tcPr marL="91433" marR="91433" marT="45723" marB="4572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火花塞</a:t>
                      </a:r>
                    </a:p>
                  </a:txBody>
                  <a:tcPr marL="91433" marR="91433" marT="45723" marB="4572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喷油嘴</a:t>
                      </a:r>
                    </a:p>
                  </a:txBody>
                  <a:tcPr marL="91433" marR="91433" marT="45723" marB="4572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7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燃料</a:t>
                      </a:r>
                    </a:p>
                  </a:txBody>
                  <a:tcPr marL="91433" marR="91433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汽油</a:t>
                      </a:r>
                    </a:p>
                  </a:txBody>
                  <a:tcPr marL="91433" marR="91433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柴油</a:t>
                      </a:r>
                    </a:p>
                  </a:txBody>
                  <a:tcPr marL="91433" marR="91433" marT="45723" marB="4572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7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吸入气体</a:t>
                      </a:r>
                    </a:p>
                  </a:txBody>
                  <a:tcPr marL="91433" marR="91433" marT="45723" marB="4572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汽油和空气</a:t>
                      </a:r>
                    </a:p>
                  </a:txBody>
                  <a:tcPr marL="91433" marR="91433" marT="45723" marB="4572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空气</a:t>
                      </a:r>
                    </a:p>
                  </a:txBody>
                  <a:tcPr marL="91433" marR="91433" marT="45723" marB="4572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7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点火方式</a:t>
                      </a:r>
                    </a:p>
                  </a:txBody>
                  <a:tcPr marL="91433" marR="91433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点燃式</a:t>
                      </a:r>
                    </a:p>
                  </a:txBody>
                  <a:tcPr marL="91433" marR="91433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压燃式</a:t>
                      </a:r>
                    </a:p>
                  </a:txBody>
                  <a:tcPr marL="91433" marR="91433" marT="45723" marB="4572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DBC005DF-3A48-2BC3-71D0-9C4AEDF39CF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23736" y="126459"/>
            <a:ext cx="3385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4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、柴油机与汽油机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4B3B7F9-029F-0E6A-D575-16DF81C4C61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440" y="1252172"/>
            <a:ext cx="2688011" cy="30198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77602F0-6837-4C44-B3AC-369745B553F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777" y="1434679"/>
            <a:ext cx="2688011" cy="283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2611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F04D2C9-E723-E59D-9B5D-E953159CE13E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4433" y="725084"/>
            <a:ext cx="9274512" cy="139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zh-CN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如图</a:t>
            </a: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0" lang="zh-CN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所示，某四冲程汽油机此时正处于</a:t>
            </a:r>
            <a:r>
              <a:rPr kumimoji="0" lang="zh-CN" altLang="en-US" sz="24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kumimoji="0" lang="zh-CN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冲程，该冲程的能量转化是</a:t>
            </a:r>
            <a:r>
              <a:rPr kumimoji="0" lang="zh-CN" altLang="en-US" sz="24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kumimoji="0" lang="zh-CN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能转化为</a:t>
            </a:r>
            <a:r>
              <a:rPr kumimoji="0" lang="zh-CN" altLang="en-US" sz="24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kumimoji="0" lang="zh-CN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能。</a:t>
            </a: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5" name="图片 100003">
            <a:extLst>
              <a:ext uri="{FF2B5EF4-FFF2-40B4-BE49-F238E27FC236}">
                <a16:creationId xmlns:a16="http://schemas.microsoft.com/office/drawing/2014/main" id="{4E5316D1-E435-47F1-B0FD-A0A4EE7D052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6390" y="2925211"/>
            <a:ext cx="1594425" cy="284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ADFDEA8-20A6-235F-1AA9-E11BAA30C26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64814" y="731014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kern="100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做功</a:t>
            </a:r>
            <a:r>
              <a:rPr lang="en-US" altLang="zh-CN" sz="2400" b="1" kern="100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2400" b="1">
              <a:solidFill>
                <a:srgbClr val="FF33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0B3A392-E740-524C-2667-67192DFC8DC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65827" y="1156487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kern="100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内</a:t>
            </a:r>
            <a:endParaRPr lang="zh-CN" altLang="en-US" sz="2400" b="1">
              <a:solidFill>
                <a:srgbClr val="FF33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345F05D-4CC0-84C2-5209-6F5225BE8AF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780815" y="1192679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kern="100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机械</a:t>
            </a:r>
            <a:r>
              <a:rPr lang="en-US" altLang="zh-CN" sz="2400" b="1" kern="100">
                <a:solidFill>
                  <a:srgbClr val="FF33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2400" b="1">
              <a:solidFill>
                <a:srgbClr val="FF33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25E2392-52FF-9A73-2859-180B84F82AB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64433" y="1873729"/>
            <a:ext cx="9556614" cy="1277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latinLnBrk="0" hangingPunct="0">
              <a:lnSpc>
                <a:spcPct val="110000"/>
              </a:lnSpc>
            </a:pPr>
            <a:r>
              <a:rPr lang="zh-CN" altLang="en-US" sz="24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图中所示为汽油机的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⁠</a:t>
            </a:r>
            <a:r>
              <a:rPr lang="zh-CN" altLang="en-US" sz="2400"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   </a:t>
            </a:r>
            <a:r>
              <a:rPr lang="zh-CN" altLang="en-US" sz="24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冲程，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该冲程将</a:t>
            </a:r>
            <a:r>
              <a:rPr lang="zh-CN" altLang="en-US" sz="2400" b="1" u="sng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              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转化为</a:t>
            </a:r>
            <a:r>
              <a:rPr lang="zh-CN" altLang="en-US" sz="2400" b="1" u="sng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              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。 </a:t>
            </a:r>
            <a:r>
              <a:rPr lang="zh-CN" altLang="en-US" sz="24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若该汽油机飞轮转速为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3 600</a:t>
            </a:r>
            <a:r>
              <a:rPr lang="en-US" altLang="zh-CN" sz="24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r/min</a:t>
            </a:r>
            <a:r>
              <a:rPr lang="zh-CN" altLang="en-US" sz="24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，则该汽油机每秒对外做功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⁠</a:t>
            </a:r>
            <a:r>
              <a:rPr lang="zh-CN" altLang="en-US" sz="2400"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</a:rPr>
              <a:t>       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⁠</a:t>
            </a:r>
            <a:r>
              <a:rPr lang="zh-CN" altLang="en-US" sz="24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次。</a:t>
            </a:r>
            <a:r>
              <a:rPr lang="zh-CN" altLang="en-US" sz="2400" b="1" i="0" u="none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,isEnd"/>
              </a:rPr>
              <a:t> </a:t>
            </a:r>
          </a:p>
        </p:txBody>
      </p:sp>
      <p:pic>
        <p:nvPicPr>
          <p:cNvPr id="14" name="yt_image_12784">
            <a:extLst>
              <a:ext uri="{FF2B5EF4-FFF2-40B4-BE49-F238E27FC236}">
                <a16:creationId xmlns:a16="http://schemas.microsoft.com/office/drawing/2014/main" id="{5E6B5B0C-B056-47AE-5459-60B073106624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8440"/>
          <a:stretch>
            <a:fillRect/>
          </a:stretch>
        </p:blipFill>
        <p:spPr bwMode="auto">
          <a:xfrm>
            <a:off x="5765839" y="2802991"/>
            <a:ext cx="2028675" cy="325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A511580-5CC0-D489-7520-C43D6B26E9E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82111" y="5875506"/>
            <a:ext cx="85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图</a:t>
            </a:r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endParaRPr lang="zh-CN" altLang="en-US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5A88DF1-5BDF-0016-0AD3-FE1675A4BC3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433788" y="1692978"/>
            <a:ext cx="1246887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压缩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F8B8158-3403-3912-23B7-CBA133DAF97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8687367" y="2154643"/>
            <a:ext cx="891286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30</a:t>
            </a:r>
            <a:r>
              <a:rPr kumimoji="0" lang="zh-CN" altLang="zh-CN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　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6761608-5A96-864F-60B4-42782AD854D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6464814" y="1728005"/>
            <a:ext cx="1602487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机械能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6E0EB62-26AE-626C-956A-168AE211B06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577509" y="1733981"/>
            <a:ext cx="1602487" cy="64834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内能</a:t>
            </a:r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3202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6" grpId="0" build="allAtOnce"/>
      <p:bldP spid="17" grpId="0" build="allAtOnce"/>
      <p:bldP spid="18" grpId="0" build="allAtOnce"/>
      <p:bldP spid="19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5962DF2E-285B-5114-1B14-11048F9D517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7992" y="3706901"/>
            <a:ext cx="1896161" cy="5935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/>
              <a:buNone/>
              <a:defRPr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定义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sz="24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id="{767E3C1A-C8CB-4E1F-4393-84ED27C60FF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8519" y="5411357"/>
            <a:ext cx="409676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  <a:defRPr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）提高热机效率的方法</a:t>
            </a:r>
            <a:r>
              <a:rPr lang="en-US" altLang="zh-CN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6B8F951-AC21-EBC5-BBCA-E961B963A0D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867814" y="5314205"/>
            <a:ext cx="3866928" cy="59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40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尽可能使燃料充分燃烧；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62580BC-4256-EE8B-CF0E-C61157FB1D6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88534" y="109367"/>
            <a:ext cx="2247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六、效率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484F116-70C9-E779-05D8-3D7FA3E27A4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104153" y="3801665"/>
            <a:ext cx="100690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用来做有用功的那部分能量和燃料完全燃烧放出的能量之比。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74735FF-0BD6-8402-3402-EC4D3030DC23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2067939" y="4444395"/>
                <a:ext cx="1363426" cy="7433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l-GR" altLang="zh-CN" sz="240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 η</a:t>
                </a:r>
                <a:r>
                  <a:rPr lang="en-US" altLang="zh-CN" sz="240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40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itchFamily="18" charset="0"/>
                          </a:rPr>
                          <m:t>W</m:t>
                        </m:r>
                        <m:r>
                          <a:rPr lang="zh-CN" altLang="en-US" sz="2400" baseline="-25000" smtClean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itchFamily="18" charset="0"/>
                          </a:rPr>
                          <m:t>有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itchFamily="18" charset="0"/>
                          </a:rPr>
                          <m:t>Q</m:t>
                        </m:r>
                        <m:r>
                          <a:rPr lang="zh-CN" altLang="en-US" sz="2400" i="1" baseline="-2500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itchFamily="18" charset="0"/>
                          </a:rPr>
                          <m:t>放</m:t>
                        </m:r>
                      </m:den>
                    </m:f>
                  </m:oMath>
                </a14:m>
                <a:endParaRPr lang="zh-CN" altLang="en-US" sz="2400"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74735FF-0BD6-8402-3402-EC4D3030D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0"/>
                </p:custDataLst>
              </p:nvPr>
            </p:nvSpPr>
            <p:spPr>
              <a:xfrm>
                <a:off x="2067939" y="4444395"/>
                <a:ext cx="1363426" cy="743345"/>
              </a:xfrm>
              <a:prstGeom prst="rect">
                <a:avLst/>
              </a:prstGeom>
              <a:blipFill>
                <a:blip r:embed="rId31"/>
                <a:stretch>
                  <a:fillRect l="-1339" r="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0956C116-B17E-944E-113D-C136C456887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4" y="1048628"/>
            <a:ext cx="9335445" cy="2739253"/>
          </a:xfrm>
          <a:prstGeom prst="rect">
            <a:avLst/>
          </a:prstGeom>
        </p:spPr>
      </p:pic>
      <p:sp>
        <p:nvSpPr>
          <p:cNvPr id="9" name="矩形 74781">
            <a:extLst>
              <a:ext uri="{FF2B5EF4-FFF2-40B4-BE49-F238E27FC236}">
                <a16:creationId xmlns:a16="http://schemas.microsoft.com/office/drawing/2014/main" id="{0845088C-52B8-0A3D-55C6-853B38272203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243107" y="184826"/>
            <a:ext cx="383117" cy="42528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CADB5CC-0FE4-FD6F-162B-97B1B84DC393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483147" y="2649462"/>
            <a:ext cx="14545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t"/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燃气内能</a:t>
            </a:r>
          </a:p>
        </p:txBody>
      </p:sp>
      <p:sp>
        <p:nvSpPr>
          <p:cNvPr id="12" name="矩形 74782">
            <a:extLst>
              <a:ext uri="{FF2B5EF4-FFF2-40B4-BE49-F238E27FC236}">
                <a16:creationId xmlns:a16="http://schemas.microsoft.com/office/drawing/2014/main" id="{2F4138CF-FA38-9BBF-DA6F-70770E0F4AA8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56257" y="2659123"/>
            <a:ext cx="200949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机械能</a:t>
            </a:r>
            <a:endParaRPr lang="en-US" altLang="zh-CN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3" name="矩形 74779">
            <a:extLst>
              <a:ext uri="{FF2B5EF4-FFF2-40B4-BE49-F238E27FC236}">
                <a16:creationId xmlns:a16="http://schemas.microsoft.com/office/drawing/2014/main" id="{3558A5F0-883D-6EB4-019E-D66F903A1AAC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864302" y="1404112"/>
            <a:ext cx="145453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尾气带走</a:t>
            </a:r>
            <a:endParaRPr lang="en-US" altLang="zh-CN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4" name="矩形 74779">
            <a:extLst>
              <a:ext uri="{FF2B5EF4-FFF2-40B4-BE49-F238E27FC236}">
                <a16:creationId xmlns:a16="http://schemas.microsoft.com/office/drawing/2014/main" id="{CDC2209E-CA68-3B2E-22AC-5AEF3094A2C0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27248" y="1183714"/>
            <a:ext cx="180080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未充分燃烧</a:t>
            </a:r>
            <a:endParaRPr lang="en-US" altLang="zh-CN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687B436-1C12-9B24-99C6-F13926DDD74D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450720" y="2649462"/>
            <a:ext cx="17202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t"/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燃料化学能</a:t>
            </a:r>
          </a:p>
        </p:txBody>
      </p:sp>
      <p:sp>
        <p:nvSpPr>
          <p:cNvPr id="16" name="矩形 74779">
            <a:extLst>
              <a:ext uri="{FF2B5EF4-FFF2-40B4-BE49-F238E27FC236}">
                <a16:creationId xmlns:a16="http://schemas.microsoft.com/office/drawing/2014/main" id="{50059B5E-38C5-4096-4A58-B944338E5B51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318839" y="1956590"/>
            <a:ext cx="1807331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克服摩擦力</a:t>
            </a:r>
            <a:endParaRPr lang="en-US" altLang="zh-CN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38D6A003-4335-0B4A-2CA5-9E022A1752E0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3097328" y="2739138"/>
            <a:ext cx="321215" cy="1963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05BC381C-7E82-F88F-67C2-4CF9A6235B7F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4850338" y="2800788"/>
            <a:ext cx="759558" cy="1428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矩形 74782">
            <a:extLst>
              <a:ext uri="{FF2B5EF4-FFF2-40B4-BE49-F238E27FC236}">
                <a16:creationId xmlns:a16="http://schemas.microsoft.com/office/drawing/2014/main" id="{A8521C1A-E535-2A19-7CB4-32CBC3A90DC7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138675" y="2693649"/>
            <a:ext cx="1469152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</a:rPr>
              <a:t>有用机械能</a:t>
            </a:r>
            <a:endParaRPr lang="en-US" altLang="zh-CN" sz="20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F24F0DB-789B-E6A3-C878-719B925124B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856627" y="570188"/>
            <a:ext cx="211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、热机效率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FC89DBC-398A-E48A-801B-7E05D7D33C9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3839043" y="5812855"/>
            <a:ext cx="6643615" cy="59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40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尽量减少各种热量损失</a:t>
            </a:r>
            <a:r>
              <a:rPr lang="en-US" altLang="zh-CN" sz="240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(</a:t>
            </a:r>
            <a:r>
              <a:rPr lang="zh-CN" altLang="en-US" sz="240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利用废气来供热</a:t>
            </a:r>
            <a:r>
              <a:rPr lang="en-US" altLang="zh-CN" sz="240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)</a:t>
            </a:r>
            <a:r>
              <a:rPr lang="zh-CN" altLang="en-US" sz="240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；</a:t>
            </a:r>
            <a:endParaRPr lang="en-US" altLang="zh-CN" sz="2400">
              <a:solidFill>
                <a:sysClr val="windowText" lastClr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4C9353F-EEC0-27C5-B2E0-BEB6F8C042EA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3827651" y="6227904"/>
            <a:ext cx="6971842" cy="59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40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在热机的设计和制造过程中尽量减小摩擦等阻力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6920E71B-FB13-A006-C5EF-96724E3F1028}"/>
                  </a:ext>
                </a:extLst>
              </p:cNvPr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3789928" y="4298030"/>
                <a:ext cx="78340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楷体" panose="02010609060101010101" pitchFamily="49" charset="-122"/>
                          <a:cs typeface="Times New Roman" pitchFamily="18" charset="0"/>
                        </a:rPr>
                        <m:t>W</m:t>
                      </m:r>
                      <m:r>
                        <a:rPr lang="zh-CN" altLang="en-US" sz="2400" baseline="-25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楷体" panose="02010609060101010101" pitchFamily="49" charset="-122"/>
                          <a:cs typeface="Times New Roman" pitchFamily="18" charset="0"/>
                        </a:rPr>
                        <m:t>有</m:t>
                      </m:r>
                      <m:r>
                        <a:rPr lang="zh-CN" alt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  <a:cs typeface="Times New Roman" pitchFamily="18" charset="0"/>
                        </a:rPr>
                        <m:t>：</m:t>
                      </m:r>
                    </m:oMath>
                  </m:oMathPara>
                </a14:m>
                <a:endPara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6920E71B-FB13-A006-C5EF-96724E3F1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3"/>
                </p:custDataLst>
              </p:nvPr>
            </p:nvSpPr>
            <p:spPr>
              <a:xfrm>
                <a:off x="3789928" y="4298030"/>
                <a:ext cx="783409" cy="461665"/>
              </a:xfrm>
              <a:prstGeom prst="rect">
                <a:avLst/>
              </a:prstGeom>
              <a:blipFill>
                <a:blip r:embed="rId34"/>
                <a:stretch>
                  <a:fillRect l="-2344" r="-23438" b="-15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32CFBE2-1859-D29D-7E29-871D021738B8}"/>
                  </a:ext>
                </a:extLst>
              </p:cNvPr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3867814" y="4840672"/>
                <a:ext cx="78340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楷体" panose="02010609060101010101" pitchFamily="49" charset="-122"/>
                          <a:cs typeface="Times New Roman" pitchFamily="18" charset="0"/>
                        </a:rPr>
                        <m:t>Q</m:t>
                      </m:r>
                      <m:r>
                        <a:rPr lang="zh-CN" altLang="en-US" sz="2400" i="1" baseline="-25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  <a:cs typeface="Times New Roman" pitchFamily="18" charset="0"/>
                        </a:rPr>
                        <m:t>放</m:t>
                      </m:r>
                      <m:r>
                        <a:rPr lang="zh-CN" alt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  <a:cs typeface="Times New Roman" pitchFamily="18" charset="0"/>
                        </a:rPr>
                        <m:t>：</m:t>
                      </m:r>
                    </m:oMath>
                  </m:oMathPara>
                </a14:m>
                <a:endPara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32CFBE2-1859-D29D-7E29-871D02173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5"/>
                </p:custDataLst>
              </p:nvPr>
            </p:nvSpPr>
            <p:spPr>
              <a:xfrm>
                <a:off x="3867814" y="4840672"/>
                <a:ext cx="783409" cy="461665"/>
              </a:xfrm>
              <a:prstGeom prst="rect">
                <a:avLst/>
              </a:prstGeom>
              <a:blipFill>
                <a:blip r:embed="rId36"/>
                <a:stretch>
                  <a:fillRect l="-5426" r="-13953" b="-144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本框 29">
            <a:extLst>
              <a:ext uri="{FF2B5EF4-FFF2-40B4-BE49-F238E27FC236}">
                <a16:creationId xmlns:a16="http://schemas.microsoft.com/office/drawing/2014/main" id="{CEC287DD-F0FE-4E6C-6C63-0DC0767AB63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4693674" y="4316018"/>
            <a:ext cx="300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用来做有用功的能量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834390E-9512-3546-849D-8027F7DFD7CC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7809493" y="4296900"/>
            <a:ext cx="1147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W=Fs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26F4758-96E5-3EF0-4245-B436165FB309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8956888" y="4344196"/>
            <a:ext cx="1500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W=Pt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5AB13AD-EBEE-3DA3-2099-C5F64EEF1EBB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4651223" y="4840672"/>
            <a:ext cx="3739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燃料完全燃烧放出的能量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1203C7FE-B433-F528-589C-FE3FFAA0DB91}"/>
                  </a:ext>
                </a:extLst>
              </p:cNvPr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8260122" y="4770068"/>
                <a:ext cx="3286009" cy="5519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2400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itchFamily="18" charset="0"/>
                          </a:rPr>
                          <m:t>𝑄</m:t>
                        </m:r>
                      </m:e>
                      <m:sub>
                        <m:r>
                          <a:rPr lang="zh-CN" altLang="zh-CN" sz="2400" i="1" kern="1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放</m:t>
                        </m:r>
                      </m:sub>
                    </m:sSub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=</m:t>
                    </m:r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𝑚𝑞</m:t>
                    </m:r>
                  </m:oMath>
                </a14:m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或</a:t>
                </a: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Q</a:t>
                </a:r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放</a:t>
                </a: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=qV,</a:t>
                </a:r>
                <a:endParaRPr lang="zh-CN" altLang="en-US" sz="2400"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1203C7FE-B433-F528-589C-FE3FFAA0D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7"/>
                </p:custDataLst>
              </p:nvPr>
            </p:nvSpPr>
            <p:spPr>
              <a:xfrm>
                <a:off x="8260122" y="4770068"/>
                <a:ext cx="3286009" cy="551946"/>
              </a:xfrm>
              <a:prstGeom prst="rect">
                <a:avLst/>
              </a:prstGeom>
              <a:blipFill>
                <a:blip r:embed="rId38"/>
                <a:stretch>
                  <a:fillRect l="-1299" t="-12088" b="-175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文本框 36">
            <a:extLst>
              <a:ext uri="{FF2B5EF4-FFF2-40B4-BE49-F238E27FC236}">
                <a16:creationId xmlns:a16="http://schemas.microsoft.com/office/drawing/2014/main" id="{8E053F1D-BCE4-880B-A272-58D419B1FEA3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178255" y="4477944"/>
            <a:ext cx="1896161" cy="59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/>
              <a:buNone/>
              <a:defRPr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公式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sz="24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436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0"/>
      <p:bldP spid="8" grpId="0"/>
      <p:bldP spid="10" grpId="0"/>
      <p:bldP spid="11" grpId="0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 animBg="1"/>
      <p:bldP spid="25" grpId="0"/>
      <p:bldP spid="29" grpId="0"/>
      <p:bldP spid="30" grpId="0"/>
      <p:bldP spid="31" grpId="0"/>
      <p:bldP spid="32" grpId="0"/>
      <p:bldP spid="33" grpId="0"/>
      <p:bldP spid="35" grpId="0"/>
      <p:bldP spid="3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F00F95C-E3D6-C681-26D7-876617231C6A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749300" y="443132"/>
                <a:ext cx="7023100" cy="2425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altLang="zh-CN" sz="24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21.(4</a:t>
                </a:r>
                <a:r>
                  <a:rPr lang="zh-CN" altLang="zh-CN" sz="24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分</a:t>
                </a:r>
                <a:r>
                  <a:rPr lang="en-US" altLang="zh-CN" sz="24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)</a:t>
                </a:r>
                <a:r>
                  <a:rPr lang="zh-CN" altLang="zh-CN" sz="24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热机的效率是衡量汽车发动机性能的关键指标，某型号载重汽车安装了全球首款热机效率突破</a:t>
                </a:r>
                <a:r>
                  <a:rPr lang="en-US" altLang="zh-CN" sz="24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50%</a:t>
                </a:r>
                <a:r>
                  <a:rPr lang="zh-CN" altLang="zh-CN" sz="24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的商用柴油机，测试中，该载重汽车在一段平直的公路上匀速行驶</a:t>
                </a:r>
                <a:r>
                  <a:rPr lang="en-US" altLang="zh-CN" sz="24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 10 km</a:t>
                </a:r>
                <a:r>
                  <a:rPr lang="zh-CN" altLang="zh-CN" sz="24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，牵引力做功</a:t>
                </a:r>
                <a14:m>
                  <m:oMath xmlns:m="http://schemas.openxmlformats.org/officeDocument/2006/math">
                    <m:r>
                      <a:rPr lang="en-US" altLang="zh-CN" sz="2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itchFamily="18" charset="0"/>
                      </a:rPr>
                      <m:t>4.4×10⁷</m:t>
                    </m:r>
                    <m:r>
                      <a:rPr lang="en-US" altLang="zh-CN" sz="2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itchFamily="18" charset="0"/>
                      </a:rPr>
                      <m:t>𝐽</m:t>
                    </m:r>
                    <m:r>
                      <a:rPr lang="en-US" altLang="zh-CN" sz="2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itchFamily="18" charset="0"/>
                      </a:rPr>
                      <m:t>,</m:t>
                    </m:r>
                  </m:oMath>
                </a14:m>
                <a:r>
                  <a:rPr lang="zh-CN" altLang="zh-CN" sz="24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消耗柴油</a:t>
                </a:r>
                <a:r>
                  <a:rPr lang="en-US" altLang="zh-CN" sz="24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2k g</a:t>
                </a:r>
                <a:r>
                  <a:rPr lang="zh-CN" altLang="zh-CN" sz="24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。柴油的热值取</a:t>
                </a:r>
                <a:r>
                  <a:rPr lang="zh-CN" altLang="zh-CN" sz="240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 </a:t>
                </a:r>
                <a:r>
                  <a:rPr lang="en-US" altLang="zh-CN" sz="240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   </a:t>
                </a:r>
                <a:r>
                  <a:rPr lang="en-US" altLang="zh-CN" sz="240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itchFamily="18" charset="0"/>
                      </a:rPr>
                      <m:t>4.3×10⁷</m:t>
                    </m:r>
                    <m:r>
                      <a:rPr lang="en-US" altLang="zh-CN" sz="2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itchFamily="18" charset="0"/>
                      </a:rPr>
                      <m:t>𝐽</m:t>
                    </m:r>
                    <m:r>
                      <a:rPr lang="en-US" altLang="zh-CN" sz="2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itchFamily="18" charset="0"/>
                      </a:rPr>
                      <m:t>/</m:t>
                    </m:r>
                    <m:r>
                      <a:rPr lang="en-US" altLang="zh-CN" sz="2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itchFamily="18" charset="0"/>
                      </a:rPr>
                      <m:t>𝑘𝑔</m:t>
                    </m:r>
                    <m:r>
                      <a:rPr lang="en-US" altLang="zh-CN" sz="2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itchFamily="18" charset="0"/>
                      </a:rPr>
                      <m:t>,</m:t>
                    </m:r>
                  </m:oMath>
                </a14:m>
                <a:r>
                  <a:rPr lang="zh-CN" altLang="zh-CN" sz="24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水的比热容</a:t>
                </a:r>
                <a:r>
                  <a:rPr lang="en-US" altLang="zh-CN" sz="240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   </a:t>
                </a:r>
                <a:r>
                  <a:rPr lang="en-US" altLang="zh-CN" sz="240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𝑐</m:t>
                        </m:r>
                      </m:e>
                      <m:sub>
                        <m: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水</m:t>
                        </m:r>
                      </m:sub>
                    </m:sSub>
                    <m:r>
                      <a:rPr lang="en-US" altLang="zh-CN" sz="2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itchFamily="18" charset="0"/>
                      </a:rPr>
                      <m:t>=4.2×</m:t>
                    </m:r>
                    <m:sSup>
                      <m:sSup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sz="2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itchFamily="18" charset="0"/>
                      </a:rPr>
                      <m:t>𝐽</m:t>
                    </m:r>
                    <m:r>
                      <a:rPr lang="en-US" altLang="zh-CN" sz="2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itchFamily="18" charset="0"/>
                      </a:rPr>
                      <m:t>/</m:t>
                    </m:r>
                    <m:d>
                      <m:d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𝑘𝑔</m:t>
                        </m:r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⋅0</m:t>
                        </m:r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zh-CN" altLang="en-US" sz="2400"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F00F95C-E3D6-C681-26D7-876617231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749300" y="443132"/>
                <a:ext cx="7023100" cy="2425023"/>
              </a:xfrm>
              <a:prstGeom prst="rect">
                <a:avLst/>
              </a:prstGeom>
              <a:blipFill>
                <a:blip r:embed="rId6"/>
                <a:stretch>
                  <a:fillRect l="-1389" t="-2771" r="-1302" b="-27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7151BA3-7FA0-4F37-AE2E-05104A30DE02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453416" y="3154588"/>
                <a:ext cx="11151682" cy="17876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17500" algn="just">
                  <a:spcBef>
                    <a:spcPts val="200"/>
                  </a:spcBef>
                  <a:spcAft>
                    <a:spcPts val="800"/>
                  </a:spcAft>
                </a:pP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(1)</a:t>
                </a:r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给载重汽车提供动力的是四冲程柴油机的</a:t>
                </a:r>
                <a:r>
                  <a:rPr lang="en-US" altLang="zh-CN" sz="2400" u="sng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         </a:t>
                </a:r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冲程。</a:t>
                </a:r>
                <a:endParaRPr lang="zh-CN" altLang="zh-CN" sz="2400" kern="100">
                  <a:effectLst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17500" algn="just">
                  <a:spcBef>
                    <a:spcPts val="100"/>
                  </a:spcBef>
                  <a:spcAft>
                    <a:spcPts val="800"/>
                  </a:spcAft>
                </a:pP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(2)</a:t>
                </a:r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该测试过程柴油机的效率约为多少</a:t>
                </a: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? (</a:t>
                </a:r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精确到</a:t>
                </a: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0.1%)</a:t>
                </a:r>
                <a:endParaRPr lang="zh-CN" altLang="zh-CN" sz="2400" kern="100">
                  <a:effectLst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R="317500" indent="317500" algn="just">
                  <a:spcAft>
                    <a:spcPts val="800"/>
                  </a:spcAft>
                </a:pP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(3)</a:t>
                </a:r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若将此过程中消耗柴油释放的热量全部收集，能让质量为</a:t>
                </a: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430 kg</a:t>
                </a:r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、初温为</a:t>
                </a:r>
                <a:r>
                  <a:rPr lang="en-US" altLang="zh-CN" sz="2400" kern="10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                </a:t>
                </a:r>
                <a:r>
                  <a:rPr lang="en-US" altLang="zh-CN" sz="2400" kern="10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20°</m:t>
                    </m:r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𝐶</m:t>
                    </m:r>
                  </m:oMath>
                </a14:m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的水温度升高多少</a:t>
                </a: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? (</a:t>
                </a:r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结果保留整数</a:t>
                </a: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)</a:t>
                </a:r>
                <a:endParaRPr lang="zh-CN" altLang="zh-CN" sz="2400" kern="100">
                  <a:effectLst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7151BA3-7FA0-4F37-AE2E-05104A30D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453416" y="3154588"/>
                <a:ext cx="11151682" cy="1787669"/>
              </a:xfrm>
              <a:prstGeom prst="rect">
                <a:avLst/>
              </a:prstGeom>
              <a:blipFill>
                <a:blip r:embed="rId8"/>
                <a:stretch>
                  <a:fillRect l="-109" t="-3741" b="-68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Drawing 5">
            <a:extLst>
              <a:ext uri="{FF2B5EF4-FFF2-40B4-BE49-F238E27FC236}">
                <a16:creationId xmlns:a16="http://schemas.microsoft.com/office/drawing/2014/main" id="{317E169E-7F04-37F1-985E-B6A299EE086A}"/>
              </a:ext>
            </a:extLst>
          </p:cNvPr>
          <p:cNvPicPr/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284182" y="364535"/>
            <a:ext cx="3408465" cy="234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4285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2B3196F-4F8A-01C5-1D97-A2E1D0A0765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69651" y="204600"/>
            <a:ext cx="1770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、热效率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9B12B66-A5D2-25D2-2FED-2267889640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2" y="703246"/>
            <a:ext cx="9335445" cy="273925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DF9EF56-65E6-4C31-BE42-02A09AB19A09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17640" y="2304903"/>
            <a:ext cx="14545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t"/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内能</a:t>
            </a:r>
          </a:p>
        </p:txBody>
      </p:sp>
      <p:sp>
        <p:nvSpPr>
          <p:cNvPr id="5" name="矩形 74782">
            <a:extLst>
              <a:ext uri="{FF2B5EF4-FFF2-40B4-BE49-F238E27FC236}">
                <a16:creationId xmlns:a16="http://schemas.microsoft.com/office/drawing/2014/main" id="{9B25B815-0737-6381-ACCB-0C73C31585D8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363241" y="2339666"/>
            <a:ext cx="200949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有效利用</a:t>
            </a:r>
            <a:endParaRPr lang="en-US" altLang="zh-CN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D235199-2733-06D8-825E-9FBEB439D50B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09086" y="2347905"/>
            <a:ext cx="17202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t"/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燃料化学能</a:t>
            </a: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A14C5936-7D2E-9A56-D4A8-8B7D2B121F6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155694" y="2437581"/>
            <a:ext cx="686732" cy="1963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2C83985E-DE5F-0EB8-2288-27F8379D864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303669" y="2499229"/>
            <a:ext cx="759558" cy="1428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74779">
            <a:extLst>
              <a:ext uri="{FF2B5EF4-FFF2-40B4-BE49-F238E27FC236}">
                <a16:creationId xmlns:a16="http://schemas.microsoft.com/office/drawing/2014/main" id="{596B4D9A-4CBD-DB96-7F5A-34FE9B25D9D4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68731" y="1453472"/>
            <a:ext cx="145453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热量散失</a:t>
            </a:r>
            <a:endParaRPr lang="en-US" altLang="zh-CN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0" name="矩形 74779">
            <a:extLst>
              <a:ext uri="{FF2B5EF4-FFF2-40B4-BE49-F238E27FC236}">
                <a16:creationId xmlns:a16="http://schemas.microsoft.com/office/drawing/2014/main" id="{A06A5A9D-A534-198F-5D9F-CD6177CB31A2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704409" y="1132957"/>
            <a:ext cx="180080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未充分燃烧</a:t>
            </a:r>
            <a:endParaRPr lang="en-US" altLang="zh-CN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86D8673-2DBE-29B0-5FB4-96862A301FB8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41979" y="3679197"/>
            <a:ext cx="1403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 latinLnBrk="1">
              <a:spcBef>
                <a:spcPts val="600"/>
              </a:spcBef>
              <a:spcAft>
                <a:spcPts val="800"/>
              </a:spcAft>
            </a:pPr>
            <a:r>
              <a:rPr lang="en-US" altLang="zh-CN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1.</a:t>
            </a:r>
            <a:r>
              <a:rPr lang="zh-CN" altLang="zh-CN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定义：</a:t>
            </a:r>
            <a:endParaRPr lang="en-US" altLang="zh-CN" sz="2400" kern="100">
              <a:solidFill>
                <a:srgbClr val="000000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1DD5AF2-B581-AF88-843B-FAC639C86AC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792320" y="3687544"/>
            <a:ext cx="79839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 latinLnBrk="1">
              <a:spcBef>
                <a:spcPts val="600"/>
              </a:spcBef>
              <a:spcAft>
                <a:spcPts val="800"/>
              </a:spcAft>
            </a:pPr>
            <a:r>
              <a:rPr lang="zh-CN" altLang="zh-CN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有效利用的热量与燃料完全燃烧释放的总热量的比值。</a:t>
            </a:r>
            <a:endParaRPr lang="zh-CN" altLang="zh-CN" sz="2400" kern="100">
              <a:effectLst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7E4BB6-D606-B771-C629-ED5776ED31F3}"/>
                  </a:ext>
                </a:extLst>
              </p:cNvPr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945532" y="4607554"/>
                <a:ext cx="2011193" cy="7841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i="1" kern="10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itchFamily="18" charset="0"/>
                        </a:rPr>
                        <m:t>𝜂</m:t>
                      </m:r>
                      <m:r>
                        <a:rPr lang="en-US" altLang="zh-CN" sz="1800" i="1" kern="10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sz="1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zh-CN" altLang="zh-CN" sz="18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itchFamily="18" charset="0"/>
                                </a:rPr>
                                <m:t>吸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zh-CN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zh-CN" altLang="zh-CN" sz="18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itchFamily="18" charset="0"/>
                                </a:rPr>
                                <m:t>放</m:t>
                              </m:r>
                            </m:sub>
                          </m:sSub>
                        </m:den>
                      </m:f>
                      <m:r>
                        <a:rPr lang="en-US" altLang="zh-CN" sz="1800" i="1" kern="1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itchFamily="18" charset="0"/>
                        </a:rPr>
                        <m:t>×100%,</m:t>
                      </m:r>
                    </m:oMath>
                  </m:oMathPara>
                </a14:m>
                <a:endParaRPr lang="zh-CN" altLang="en-US"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7E4BB6-D606-B771-C629-ED5776ED3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2"/>
                </p:custDataLst>
              </p:nvPr>
            </p:nvSpPr>
            <p:spPr>
              <a:xfrm>
                <a:off x="1945532" y="4607554"/>
                <a:ext cx="2011193" cy="78418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DBF0744-2BA9-2F01-9E51-02672B9C6910}"/>
                  </a:ext>
                </a:extLst>
              </p:cNvPr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4645657" y="4449735"/>
                <a:ext cx="6094378" cy="544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物体温度升高吸热</a:t>
                </a:r>
                <a:r>
                  <a:rPr lang="zh-CN" altLang="zh-CN" sz="2400" kern="10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2400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itchFamily="18" charset="0"/>
                          </a:rPr>
                          <m:t>𝑄</m:t>
                        </m:r>
                      </m:e>
                      <m:sub>
                        <m:r>
                          <a:rPr lang="zh-CN" altLang="zh-CN" sz="2400" i="1" kern="1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吸</m:t>
                        </m:r>
                      </m:sub>
                    </m:sSub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=</m:t>
                    </m:r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𝑐𝑚</m:t>
                    </m:r>
                    <m:r>
                      <a:rPr lang="zh-CN" altLang="en-US" sz="2400" i="1" kern="100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（</m:t>
                    </m:r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𝑡</m:t>
                    </m:r>
                    <m:r>
                      <a:rPr lang="en-US" altLang="zh-CN" sz="2400" i="1" kern="100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−</m:t>
                    </m:r>
                    <m:r>
                      <a:rPr lang="en-US" altLang="zh-CN" sz="2400" b="0" i="1" kern="100" smtClean="0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𝑡</m:t>
                    </m:r>
                    <m:r>
                      <a:rPr lang="en-US" altLang="zh-CN" sz="2400" b="0" i="1" kern="100" baseline="-25000" smtClean="0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0</m:t>
                    </m:r>
                    <m:r>
                      <a:rPr lang="en-US" altLang="zh-CN" sz="2400" b="0" i="1" kern="100" smtClean="0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)</m:t>
                    </m:r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,</m:t>
                    </m:r>
                  </m:oMath>
                </a14:m>
                <a:endParaRPr lang="zh-CN" altLang="en-US" sz="2400"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DBF0744-2BA9-2F01-9E51-02672B9C6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4"/>
                </p:custDataLst>
              </p:nvPr>
            </p:nvSpPr>
            <p:spPr>
              <a:xfrm>
                <a:off x="4645657" y="4449735"/>
                <a:ext cx="6094378" cy="544701"/>
              </a:xfrm>
              <a:prstGeom prst="rect">
                <a:avLst/>
              </a:prstGeom>
              <a:blipFill>
                <a:blip r:embed="rId25"/>
                <a:stretch>
                  <a:fillRect l="-1500" t="-12360" b="-179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BDBDD751-4CB1-77B0-57D8-8CFB02F0BB6B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57623" y="4757099"/>
            <a:ext cx="1582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 latinLnBrk="1">
              <a:spcBef>
                <a:spcPts val="600"/>
              </a:spcBef>
              <a:spcAft>
                <a:spcPts val="800"/>
              </a:spcAft>
            </a:pPr>
            <a:r>
              <a:rPr lang="en-US" altLang="zh-CN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2.</a:t>
            </a:r>
            <a:r>
              <a:rPr lang="zh-CN" altLang="zh-CN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公式</a:t>
            </a:r>
            <a:r>
              <a:rPr lang="en-US" altLang="zh-CN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:</a:t>
            </a:r>
            <a:endParaRPr lang="zh-CN" altLang="zh-CN" sz="2400" kern="100">
              <a:effectLst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91AE269-9748-453D-7453-82C8565CAAA1}"/>
                  </a:ext>
                </a:extLst>
              </p:cNvPr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4645657" y="5206446"/>
                <a:ext cx="6094378" cy="428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65100" indent="-165100" algn="just" fontAlgn="base" latinLnBrk="1">
                  <a:lnSpc>
                    <a:spcPts val="2300"/>
                  </a:lnSpc>
                  <a:spcAft>
                    <a:spcPts val="800"/>
                  </a:spcAft>
                </a:pPr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燃料燃烧放热</a:t>
                </a:r>
                <a:r>
                  <a:rPr lang="zh-CN" altLang="zh-CN" sz="2400" kern="10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2400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itchFamily="18" charset="0"/>
                          </a:rPr>
                          <m:t>𝑄</m:t>
                        </m:r>
                      </m:e>
                      <m:sub>
                        <m:r>
                          <a:rPr lang="zh-CN" altLang="zh-CN" sz="2400" i="1" kern="1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放</m:t>
                        </m:r>
                      </m:sub>
                    </m:sSub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=</m:t>
                    </m:r>
                    <m:r>
                      <a:rPr lang="en-US" altLang="zh-CN" sz="2400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itchFamily="18" charset="0"/>
                      </a:rPr>
                      <m:t>𝑚𝑞</m:t>
                    </m:r>
                  </m:oMath>
                </a14:m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或</a:t>
                </a: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Q</a:t>
                </a:r>
                <a:r>
                  <a:rPr lang="zh-CN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放</a:t>
                </a:r>
                <a:r>
                  <a:rPr lang="en-US" altLang="zh-CN" sz="2400" kern="1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宋体" panose="02010600030101010101" pitchFamily="2" charset="-122"/>
                  </a:rPr>
                  <a:t>=qV,</a:t>
                </a:r>
                <a:endParaRPr lang="zh-CN" altLang="zh-CN" sz="2400" kern="100">
                  <a:effectLst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91AE269-9748-453D-7453-82C8565CA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6"/>
                </p:custDataLst>
              </p:nvPr>
            </p:nvSpPr>
            <p:spPr>
              <a:xfrm>
                <a:off x="4645657" y="5206446"/>
                <a:ext cx="6094378" cy="428451"/>
              </a:xfrm>
              <a:prstGeom prst="rect">
                <a:avLst/>
              </a:prstGeom>
              <a:blipFill>
                <a:blip r:embed="rId27"/>
                <a:stretch>
                  <a:fillRect l="-1500" t="-44286" b="-2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5FD7DD61-27B8-DBE2-F9AE-E5BD444A6ACB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557623" y="5757500"/>
            <a:ext cx="1582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易错提醒</a:t>
            </a:r>
            <a:r>
              <a:rPr lang="en-US" altLang="zh-CN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: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5D1FD37-91E2-7EA9-FD3D-93F7E62D2E8C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2321542" y="5759095"/>
            <a:ext cx="6094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完全燃烧</a:t>
            </a:r>
            <a:r>
              <a:rPr lang="en-US" altLang="zh-CN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→</a:t>
            </a:r>
            <a:r>
              <a:rPr lang="zh-CN" altLang="zh-CN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燃料的化学能全部转化为内能；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17A858B9-AE86-034F-4632-77AC26F29028}"/>
                  </a:ext>
                </a:extLst>
              </p:cNvPr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956725" y="4449735"/>
                <a:ext cx="795237" cy="43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80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1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itchFamily="18" charset="0"/>
                          </a:rPr>
                          <m:t>𝑄</m:t>
                        </m:r>
                      </m:e>
                      <m:sub>
                        <m:r>
                          <a:rPr lang="zh-CN" altLang="zh-CN" sz="1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itchFamily="18" charset="0"/>
                          </a:rPr>
                          <m:t>吸</m:t>
                        </m:r>
                      </m:sub>
                    </m:sSub>
                  </m:oMath>
                </a14:m>
                <a:r>
                  <a:rPr lang="en-US" altLang="zh-CN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:</a:t>
                </a:r>
                <a:endParaRPr lang="zh-CN" altLang="en-US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17A858B9-AE86-034F-4632-77AC26F29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8"/>
                </p:custDataLst>
              </p:nvPr>
            </p:nvSpPr>
            <p:spPr>
              <a:xfrm>
                <a:off x="3956725" y="4449735"/>
                <a:ext cx="795237" cy="431593"/>
              </a:xfrm>
              <a:prstGeom prst="rect">
                <a:avLst/>
              </a:prstGeom>
              <a:blipFill>
                <a:blip r:embed="rId29"/>
                <a:stretch>
                  <a:fillRect l="-1527" t="-8451" b="-140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5391688F-4585-00F3-DAD2-019AEF2D3FF9}"/>
                  </a:ext>
                </a:extLst>
              </p:cNvPr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3713659" y="5076440"/>
                <a:ext cx="1170451" cy="4370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800" i="1" kern="10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zh-CN" altLang="zh-CN" sz="1800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itchFamily="18" charset="0"/>
                            </a:rPr>
                            <m:t>放</m:t>
                          </m:r>
                          <m:r>
                            <a:rPr lang="en-US" altLang="zh-CN" sz="1800" b="0" i="1" kern="10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itchFamily="18" charset="0"/>
                            </a:rPr>
                            <m:t>:</m:t>
                          </m:r>
                        </m:sub>
                      </m:sSub>
                    </m:oMath>
                  </m:oMathPara>
                </a14:m>
                <a:endParaRPr lang="zh-CN" altLang="en-US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5391688F-4585-00F3-DAD2-019AEF2D3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1"/>
                </p:custDataLst>
              </p:nvPr>
            </p:nvSpPr>
            <p:spPr>
              <a:xfrm>
                <a:off x="3713659" y="5076440"/>
                <a:ext cx="1170451" cy="437043"/>
              </a:xfrm>
              <a:prstGeom prst="rect">
                <a:avLst/>
              </a:prstGeom>
              <a:blipFill>
                <a:blip r:embed="rId32"/>
                <a:stretch>
                  <a:fillRect b="-154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3235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2" grpId="0"/>
      <p:bldP spid="14" grpId="0"/>
      <p:bldP spid="16" grpId="0"/>
      <p:bldP spid="18" grpId="0"/>
      <p:bldP spid="20" grpId="0"/>
      <p:bldP spid="24" grpId="0"/>
      <p:bldP spid="26" grpId="0"/>
      <p:bldP spid="30" grpId="0"/>
      <p:bldP spid="32" grpId="0"/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43BA64D-B7C7-B9BE-4DFA-846F031F31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32105" y="198755"/>
            <a:ext cx="11527790" cy="2803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(2022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陕西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23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题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9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分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)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今年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“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五一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”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假期，小刚同学家购买了一款如图甲所示户外分体式燃气炉，准备去户外野炊．该燃气炉的铭牌如图乙所示，其中功率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4 500 W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是</a:t>
            </a:r>
            <a:r>
              <a:rPr lang="zh-CN" sz="2400" b="1" spc="-1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指气体燃料完全燃烧时燃气炉每秒放出</a:t>
            </a:r>
            <a:r>
              <a:rPr lang="en-US" sz="2400" b="1" spc="-1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4 500 J</a:t>
            </a:r>
            <a:r>
              <a:rPr lang="zh-CN" sz="2400" b="1" spc="-1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的热量．</a:t>
            </a:r>
          </a:p>
          <a:p>
            <a:pPr>
              <a:lnSpc>
                <a:spcPct val="150000"/>
              </a:lnSpc>
            </a:pP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(1)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气体燃料在常温下是通过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_________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的方式液化存储在储气罐内．使用过程中，罐体温度变低是因为燃料发生汽化时要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_____(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选填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“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吸收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”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或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“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放出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”)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热量．</a:t>
            </a:r>
            <a:endParaRPr lang="zh-CN" altLang="en-US" sz="2400" b="1" spc="-1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9D0075C-0C88-FF7C-1EA0-55DD4EFB7B8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008755" y="1829754"/>
            <a:ext cx="16129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压缩体积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62A0BCF-9AB5-3935-7218-55360537D01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359400" y="248062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吸收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5" name="图片 -2147482470">
            <a:extLst>
              <a:ext uri="{FF2B5EF4-FFF2-40B4-BE49-F238E27FC236}">
                <a16:creationId xmlns:a16="http://schemas.microsoft.com/office/drawing/2014/main" id="{937EBB7D-027A-5F7B-7AFA-E80068EFF3A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209790" y="3002599"/>
            <a:ext cx="3986746" cy="20217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C615370-558C-2895-9617-242876B6545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32105" y="3002599"/>
            <a:ext cx="6877685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(2)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在标准大气压下，用该燃气炉将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1 L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水从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25 ℃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加热到沸腾用时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140 s 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，燃气炉烧水时的效率是多少？已知水的密度为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1.0×10</a:t>
            </a:r>
            <a:r>
              <a:rPr lang="en-US" sz="2400" b="1" baseline="300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3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 kg/m</a:t>
            </a:r>
            <a:r>
              <a:rPr lang="en-US" sz="2400" b="1" baseline="300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3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，水的比热容为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4.2×10</a:t>
            </a:r>
            <a:r>
              <a:rPr lang="en-US" sz="2400" b="1" baseline="300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3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 J/(kg·℃).</a:t>
            </a:r>
            <a:endParaRPr lang="zh-CN" altLang="en-US" sz="2400" b="1">
              <a:solidFill>
                <a:srgbClr val="0000FA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B0DE4B2-4B52-3056-8AC1-61888076C65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32105" y="5047509"/>
            <a:ext cx="11527790" cy="1695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(3)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小刚注意到炉头上标有参数：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15 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字样，他查阅说明书得知，该参数表示的是：燃气炉功率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[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单位：瓦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(W)]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与耗气量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[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单位：克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/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时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(g/h)]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之比的数值为</a:t>
            </a:r>
            <a:r>
              <a:rPr 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15</a:t>
            </a: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，计算该燃气炉所使用燃料的热值是多少？</a:t>
            </a:r>
            <a:endParaRPr lang="zh-CN" altLang="en-US" sz="2400" b="1">
              <a:solidFill>
                <a:srgbClr val="0000FA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456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9D3F3FA6-81F1-4F3E-7EC6-8D57F570354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4438" y="1818835"/>
            <a:ext cx="41973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标注 19">
            <a:extLst>
              <a:ext uri="{FF2B5EF4-FFF2-40B4-BE49-F238E27FC236}">
                <a16:creationId xmlns:a16="http://schemas.microsoft.com/office/drawing/2014/main" id="{44224465-5CF4-64BC-8927-F24895C8E79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37401" y="1872810"/>
            <a:ext cx="2274887" cy="461962"/>
          </a:xfrm>
          <a:prstGeom prst="wedgeRectCallout">
            <a:avLst>
              <a:gd name="adj1" fmla="val -67723"/>
              <a:gd name="adj2" fmla="val 412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高温物体发光</a:t>
            </a:r>
          </a:p>
        </p:txBody>
      </p:sp>
      <p:sp>
        <p:nvSpPr>
          <p:cNvPr id="4" name="矩形标注 22">
            <a:extLst>
              <a:ext uri="{FF2B5EF4-FFF2-40B4-BE49-F238E27FC236}">
                <a16:creationId xmlns:a16="http://schemas.microsoft.com/office/drawing/2014/main" id="{757A1718-6A4F-6FF0-883F-AF385A3A57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642201" y="2395097"/>
            <a:ext cx="2274887" cy="461963"/>
          </a:xfrm>
          <a:prstGeom prst="wedgeRectCallout">
            <a:avLst>
              <a:gd name="adj1" fmla="val -67723"/>
              <a:gd name="adj2" fmla="val 412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太阳能热水器</a:t>
            </a:r>
          </a:p>
        </p:txBody>
      </p:sp>
      <p:sp>
        <p:nvSpPr>
          <p:cNvPr id="5" name="矩形标注 23">
            <a:extLst>
              <a:ext uri="{FF2B5EF4-FFF2-40B4-BE49-F238E27FC236}">
                <a16:creationId xmlns:a16="http://schemas.microsoft.com/office/drawing/2014/main" id="{CBE57A2E-8A78-8DC7-F55C-095B423CB0F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471713" y="1861697"/>
            <a:ext cx="2274888" cy="461963"/>
          </a:xfrm>
          <a:prstGeom prst="wedgeRectCallout">
            <a:avLst>
              <a:gd name="adj1" fmla="val 69598"/>
              <a:gd name="adj2" fmla="val 3656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摩擦生热</a:t>
            </a:r>
          </a:p>
        </p:txBody>
      </p:sp>
      <p:sp>
        <p:nvSpPr>
          <p:cNvPr id="6" name="矩形标注 24">
            <a:extLst>
              <a:ext uri="{FF2B5EF4-FFF2-40B4-BE49-F238E27FC236}">
                <a16:creationId xmlns:a16="http://schemas.microsoft.com/office/drawing/2014/main" id="{A740650C-28E5-37F9-6185-EE7ABAF007D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200251" y="2383985"/>
            <a:ext cx="2274887" cy="461962"/>
          </a:xfrm>
          <a:prstGeom prst="wedgeRectCallout">
            <a:avLst>
              <a:gd name="adj1" fmla="val 69598"/>
              <a:gd name="adj2" fmla="val 3656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蒸汽机</a:t>
            </a:r>
          </a:p>
        </p:txBody>
      </p:sp>
      <p:sp>
        <p:nvSpPr>
          <p:cNvPr id="7" name="矩形标注 25">
            <a:extLst>
              <a:ext uri="{FF2B5EF4-FFF2-40B4-BE49-F238E27FC236}">
                <a16:creationId xmlns:a16="http://schemas.microsoft.com/office/drawing/2014/main" id="{F2D8F7B4-1C1D-0C56-22FE-4910E556CE0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220051" y="3657160"/>
            <a:ext cx="1828800" cy="461962"/>
          </a:xfrm>
          <a:prstGeom prst="wedgeRectCallout">
            <a:avLst>
              <a:gd name="adj1" fmla="val -67723"/>
              <a:gd name="adj2" fmla="val 412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光合作用</a:t>
            </a:r>
          </a:p>
        </p:txBody>
      </p:sp>
      <p:sp>
        <p:nvSpPr>
          <p:cNvPr id="8" name="矩形标注 26">
            <a:extLst>
              <a:ext uri="{FF2B5EF4-FFF2-40B4-BE49-F238E27FC236}">
                <a16:creationId xmlns:a16="http://schemas.microsoft.com/office/drawing/2014/main" id="{D4D45089-35CC-DB0C-CA27-84F7D8F2BEC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220051" y="4342960"/>
            <a:ext cx="1828800" cy="461962"/>
          </a:xfrm>
          <a:prstGeom prst="wedgeRectCallout">
            <a:avLst>
              <a:gd name="adj1" fmla="val -90342"/>
              <a:gd name="adj2" fmla="val -352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燃料燃烧</a:t>
            </a:r>
          </a:p>
        </p:txBody>
      </p:sp>
      <p:sp>
        <p:nvSpPr>
          <p:cNvPr id="9" name="矩形标注 27">
            <a:extLst>
              <a:ext uri="{FF2B5EF4-FFF2-40B4-BE49-F238E27FC236}">
                <a16:creationId xmlns:a16="http://schemas.microsoft.com/office/drawing/2014/main" id="{44476E7A-4A1A-E217-15DF-D4557062AF7C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362176" y="3690497"/>
            <a:ext cx="1676400" cy="461963"/>
          </a:xfrm>
          <a:prstGeom prst="wedgeRectCallout">
            <a:avLst>
              <a:gd name="adj1" fmla="val 69598"/>
              <a:gd name="adj2" fmla="val 3656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电动机</a:t>
            </a:r>
          </a:p>
        </p:txBody>
      </p:sp>
      <p:sp>
        <p:nvSpPr>
          <p:cNvPr id="10" name="矩形标注 28">
            <a:extLst>
              <a:ext uri="{FF2B5EF4-FFF2-40B4-BE49-F238E27FC236}">
                <a16:creationId xmlns:a16="http://schemas.microsoft.com/office/drawing/2014/main" id="{9EE6B420-2EED-74BA-AAB3-990DD5E88BCE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362176" y="4376297"/>
            <a:ext cx="1676400" cy="461963"/>
          </a:xfrm>
          <a:prstGeom prst="wedgeRectCallout">
            <a:avLst>
              <a:gd name="adj1" fmla="val 87780"/>
              <a:gd name="adj2" fmla="val -1059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发电机</a:t>
            </a:r>
          </a:p>
        </p:txBody>
      </p:sp>
      <p:sp>
        <p:nvSpPr>
          <p:cNvPr id="11" name="矩形标注 29">
            <a:extLst>
              <a:ext uri="{FF2B5EF4-FFF2-40B4-BE49-F238E27FC236}">
                <a16:creationId xmlns:a16="http://schemas.microsoft.com/office/drawing/2014/main" id="{D91B8118-71D6-261E-B7E3-D2D5A29B6836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7208938" y="4985897"/>
            <a:ext cx="1828800" cy="461963"/>
          </a:xfrm>
          <a:prstGeom prst="wedgeRectCallout">
            <a:avLst>
              <a:gd name="adj1" fmla="val -167723"/>
              <a:gd name="adj2" fmla="val 3420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充电器</a:t>
            </a:r>
          </a:p>
        </p:txBody>
      </p:sp>
      <p:sp>
        <p:nvSpPr>
          <p:cNvPr id="12" name="矩形标注 30">
            <a:extLst>
              <a:ext uri="{FF2B5EF4-FFF2-40B4-BE49-F238E27FC236}">
                <a16:creationId xmlns:a16="http://schemas.microsoft.com/office/drawing/2014/main" id="{53F299F9-F563-8FAC-8C5C-AC6202871DB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362176" y="4985897"/>
            <a:ext cx="1676400" cy="461963"/>
          </a:xfrm>
          <a:prstGeom prst="wedgeRectCallout">
            <a:avLst>
              <a:gd name="adj1" fmla="val 175442"/>
              <a:gd name="adj2" fmla="val 7664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电池供电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53DDFDC-280F-3B9E-C006-B3E0D575049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59876" y="424088"/>
            <a:ext cx="2694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能量转化与守恒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464D9FB-5B06-C922-A5F0-5DD9AC5EB544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052039" y="1128322"/>
            <a:ext cx="2180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、能量转化</a:t>
            </a:r>
          </a:p>
        </p:txBody>
      </p:sp>
    </p:spTree>
    <p:extLst>
      <p:ext uri="{BB962C8B-B14F-4D97-AF65-F5344CB8AC3E}">
        <p14:creationId xmlns:p14="http://schemas.microsoft.com/office/powerpoint/2010/main" val="2807682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82D268F5-2362-433E-EE56-2D96447C9E6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1832" y="983531"/>
            <a:ext cx="4348851" cy="237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6">
            <a:extLst>
              <a:ext uri="{FF2B5EF4-FFF2-40B4-BE49-F238E27FC236}">
                <a16:creationId xmlns:a16="http://schemas.microsoft.com/office/drawing/2014/main" id="{1398F7AB-0DFA-347F-0524-5127317067A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1833" y="3734353"/>
            <a:ext cx="4348851" cy="244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3A1831A-B10C-C687-9DD2-3E5379FFC8D6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50111" y="983531"/>
            <a:ext cx="4858876" cy="22520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它们的高度逐渐降低，说明机械能减少了，但能量并没有丢失，而是通过摩擦或碰撞把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机械能转化成了内能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7F42BD-D428-871D-0F8A-86BE4435C17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250111" y="4009293"/>
            <a:ext cx="48588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能量既不会凭空消灭，也不会凭空产生，它只会从一种形式转化为其他形式，或者从一个物体转移到其他物体，而在转化和转移的过程中，能量的总量保持不变。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这就是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能量守恒定律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10578A3-F1EB-013D-83B2-C3148139BF1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0196" y="243191"/>
            <a:ext cx="3365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、能量守恒</a:t>
            </a:r>
          </a:p>
        </p:txBody>
      </p:sp>
    </p:spTree>
    <p:extLst>
      <p:ext uri="{BB962C8B-B14F-4D97-AF65-F5344CB8AC3E}">
        <p14:creationId xmlns:p14="http://schemas.microsoft.com/office/powerpoint/2010/main" val="20280722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4CA278-8A4D-3D79-F159-1BEBC9391E7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50815" y="914584"/>
            <a:ext cx="11077663" cy="279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下列现象用分子动理论解释，其中正确的是（     ）</a:t>
            </a: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A. 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石灰石能被粉碎成粉末，说明物质是由分子组成的</a:t>
            </a: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B. 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墨水在热水中比在冷水中扩散快，说明温度越高，分子运动越剧</a:t>
            </a: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C. 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用手捏海绵，海绵的体积变小了，说明分子间有间隙</a:t>
            </a:r>
            <a:endParaRPr lang="en-US" altLang="zh-CN" sz="24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D. 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扫地时尘土飞扬，说明分子在不停地运动</a:t>
            </a:r>
          </a:p>
        </p:txBody>
      </p:sp>
    </p:spTree>
    <p:extLst>
      <p:ext uri="{BB962C8B-B14F-4D97-AF65-F5344CB8AC3E}">
        <p14:creationId xmlns:p14="http://schemas.microsoft.com/office/powerpoint/2010/main" val="229657990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BF56D197-0AE4-B93D-1827-57E2B35D182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65"/>
          <a:stretch>
            <a:fillRect/>
          </a:stretch>
        </p:blipFill>
        <p:spPr bwMode="auto">
          <a:xfrm>
            <a:off x="813656" y="1461721"/>
            <a:ext cx="2574925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4">
            <a:extLst>
              <a:ext uri="{FF2B5EF4-FFF2-40B4-BE49-F238E27FC236}">
                <a16:creationId xmlns:a16="http://schemas.microsoft.com/office/drawing/2014/main" id="{658B7257-E47B-6011-3BCD-CFBA020A3BB4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01709" y="1461721"/>
            <a:ext cx="8027987" cy="230822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anchor="ctr">
            <a:spAutoFit/>
          </a:bodyPr>
          <a:lstStyle/>
          <a:p>
            <a:pPr indent="457200">
              <a:lnSpc>
                <a:spcPct val="150000"/>
              </a:lnSpc>
              <a:defRPr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这个装置不能实现“永动”，因为由于摩擦的存在，有一部分机械能转化为内能，同时机器又要对外做功，当高处的水全部流下后，被抽上去的水比流下来的水少，最终会停止。它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违背了能量守恒定律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。 </a:t>
            </a:r>
          </a:p>
        </p:txBody>
      </p:sp>
    </p:spTree>
    <p:extLst>
      <p:ext uri="{BB962C8B-B14F-4D97-AF65-F5344CB8AC3E}">
        <p14:creationId xmlns:p14="http://schemas.microsoft.com/office/powerpoint/2010/main" val="4019002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42262E5-9E3B-9C1F-3E67-787647003EB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1371" y="753964"/>
            <a:ext cx="11703799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2022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年世界在建规模最大、综合技术难度最高的水电工程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白鹤滩水电站截止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日累计生产清洁电能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100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亿千瓦时，下列说法正确的是（　　）</a:t>
            </a:r>
          </a:p>
          <a:p>
            <a:pPr algn="just">
              <a:lnSpc>
                <a:spcPct val="150000"/>
              </a:lnSpc>
            </a:pP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．水电站通过将水的机械能转化为内能来进行发电</a:t>
            </a:r>
          </a:p>
          <a:p>
            <a:pPr algn="just">
              <a:lnSpc>
                <a:spcPct val="150000"/>
              </a:lnSpc>
            </a:pP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．泄洪时，水奔涌而下，水的重力势能减小，动能增大</a:t>
            </a:r>
          </a:p>
          <a:p>
            <a:pPr algn="just">
              <a:lnSpc>
                <a:spcPct val="150000"/>
              </a:lnSpc>
            </a:pP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．科技进步可以使水电站的能源利用率达到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100%</a:t>
            </a:r>
            <a:endParaRPr lang="zh-CN" altLang="zh-CN" sz="2800" kern="100">
              <a:effectLst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．因为能量在转化过程中是守恒的，所以能源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取之不尽，用之不竭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endParaRPr lang="zh-CN" altLang="zh-CN" sz="2800" kern="100">
              <a:effectLst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01682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E2A8FC-9804-2F32-BB2F-5FE5A018189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lum bright="-6000" contrast="12000"/>
          </a:blip>
          <a:stretch>
            <a:fillRect/>
          </a:stretch>
        </p:blipFill>
        <p:spPr>
          <a:xfrm>
            <a:off x="1114176" y="1590259"/>
            <a:ext cx="2004060" cy="28962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AC92E55-FD25-8C67-B103-B5002E6B0DF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lum bright="-12000" contrast="12000"/>
          </a:blip>
          <a:stretch>
            <a:fillRect/>
          </a:stretch>
        </p:blipFill>
        <p:spPr>
          <a:xfrm>
            <a:off x="3118236" y="1913010"/>
            <a:ext cx="2004060" cy="27365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B4974E91-3B44-A1FC-E799-C98787525DF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8421" y="2393216"/>
            <a:ext cx="3600450" cy="129032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04192-1821-F1D4-796E-C60126268D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43361" y="5829411"/>
            <a:ext cx="6751553" cy="52272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lvl="0" algn="l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分子间同时存在相互作用的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引力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也有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斥力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BCD0F14-7CE9-815B-25F0-C77586C8870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6718" y="683975"/>
            <a:ext cx="2514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、相互作用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93576C3-4E37-2BE1-A39F-F994BDBAD66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98887" y="4748450"/>
            <a:ext cx="2638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分子间存在引力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ADB463A-5D2C-04B2-D6EE-8A458E6A541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917355" y="4748450"/>
            <a:ext cx="2638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分子间存在斥力</a:t>
            </a:r>
          </a:p>
        </p:txBody>
      </p:sp>
    </p:spTree>
    <p:extLst>
      <p:ext uri="{BB962C8B-B14F-4D97-AF65-F5344CB8AC3E}">
        <p14:creationId xmlns:p14="http://schemas.microsoft.com/office/powerpoint/2010/main" val="3352424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2B64A5F-0EDA-1048-A04F-B3FE8EE7D10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3628" y="419153"/>
            <a:ext cx="10885377" cy="3222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如图甲所示，在注射器中先吸入适量的水，再用橡皮帽将针管的管口封住，发现很难把活塞压进去，这说明分子之间存</a:t>
            </a:r>
            <a:r>
              <a:rPr lang="zh-CN" altLang="en-US" sz="2800" u="sng">
                <a:latin typeface="Times New Roman" panose="02020603050405020304" pitchFamily="18" charset="0"/>
                <a:ea typeface="楷体" panose="02010609060101010101" pitchFamily="49" charset="-122"/>
              </a:rPr>
              <a:t>          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；如图乙所示，“天宫课堂”中，太空教师将两个平板上的液滴靠得很近时，两个液滴会自动“搭接”成“液桥”，“液桥”的形成表明了分子间存在</a:t>
            </a:r>
            <a:r>
              <a:rPr lang="en-US" altLang="zh-CN" sz="2800" u="sng">
                <a:latin typeface="Times New Roman" panose="02020603050405020304" pitchFamily="18" charset="0"/>
                <a:ea typeface="楷体" panose="02010609060101010101" pitchFamily="49" charset="-122"/>
              </a:rPr>
              <a:t>___________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。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(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均选填“引力”或“斥力”）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6E798E9-F62E-F2E9-4A11-DB5D7B8F678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314242" y="3029037"/>
            <a:ext cx="10533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引力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50BE124-C88E-7DDF-772F-FD7AA9ACE52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425686" y="1055389"/>
            <a:ext cx="10533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斥力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069F0D8-50B3-2189-C18A-02726A2EA92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065381" y="3985583"/>
            <a:ext cx="6535818" cy="223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47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D712F0D4-297E-44C2-F56C-57A1FAD7E58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4569" y="6020891"/>
            <a:ext cx="9048753" cy="5759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lvl="0" algn="l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内能：</a:t>
            </a: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构成物体的所有分子，其热运动的</a:t>
            </a:r>
            <a:r>
              <a:rPr 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动能</a:t>
            </a: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分子势能</a:t>
            </a: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的</a:t>
            </a:r>
            <a:r>
              <a:rPr 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总和</a:t>
            </a: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CE3B8FC-F93F-A1FC-CF7E-E1F166A0E23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610995" y="6020891"/>
            <a:ext cx="2303145" cy="5759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lvl="0" algn="l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单位：</a:t>
            </a: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焦耳（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J</a:t>
            </a: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）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EB99B1F-318C-9AA2-EEF2-1BD6735A44F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39192" y="131194"/>
            <a:ext cx="290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二、内能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52A1DDD-7D03-7F3E-D1F2-3DDB11C9626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269740" y="1104026"/>
            <a:ext cx="3652519" cy="232497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E37A49B-3D84-53C0-C865-8085A22837A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76582" y="1073299"/>
            <a:ext cx="3389028" cy="232497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8BE002B-3C59-1233-D4BC-282A4EF5F2D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156747" y="3729643"/>
            <a:ext cx="2206304" cy="205000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C0C4CD7-3EA5-EFCF-714D-C69B542D29E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441730" y="3680976"/>
            <a:ext cx="2501486" cy="214734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A0D678A-C2F3-0372-F120-A7739BDA7DA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76582" y="3734692"/>
            <a:ext cx="2501487" cy="205000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45EE0B3-FB83-53CE-B06F-FA05F2E1CF1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238400" y="4132237"/>
            <a:ext cx="335280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2400" b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互相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作用</a:t>
            </a:r>
            <a:r>
              <a:rPr lang="en-US" sz="2400" b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的</a:t>
            </a:r>
            <a:r>
              <a:rPr lang="en-US" altLang="zh-CN" sz="2400" b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分子也具有</a:t>
            </a:r>
            <a:r>
              <a:rPr lang="en-US" altLang="zh-CN" sz="2400" b="1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势能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，叫做分子势能</a:t>
            </a:r>
            <a:endParaRPr lang="zh-CN" altLang="en-US" sz="2400" b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BF9B182-7912-7C4F-1CF8-FFD161C544C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8123610" y="1851541"/>
            <a:ext cx="3652520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2400" b="1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运动着的分子也具有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动能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，叫做分子动能</a:t>
            </a:r>
            <a:endParaRPr lang="zh-CN" altLang="en-US" sz="2400" b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DFCEBA2-B577-C5E6-65EE-520D7A31B447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362162" y="261164"/>
            <a:ext cx="30008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zh-CN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内能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定义</a:t>
            </a:r>
            <a:r>
              <a:rPr lang="zh-CN" altLang="zh-CN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：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489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614">
            <a:extLst>
              <a:ext uri="{FF2B5EF4-FFF2-40B4-BE49-F238E27FC236}">
                <a16:creationId xmlns:a16="http://schemas.microsoft.com/office/drawing/2014/main" id="{34BFC514-3A87-B4A7-7D0C-BDB56D36633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1471238" y="1419515"/>
            <a:ext cx="3368135" cy="2227500"/>
          </a:xfrm>
          <a:prstGeom prst="rect">
            <a:avLst/>
          </a:prstGeom>
          <a:noFill/>
          <a:ln w="25400">
            <a:noFill/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68615">
            <a:extLst>
              <a:ext uri="{FF2B5EF4-FFF2-40B4-BE49-F238E27FC236}">
                <a16:creationId xmlns:a16="http://schemas.microsoft.com/office/drawing/2014/main" id="{E7A5F652-CAC0-0AA2-336B-82B7BC4B0A8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6744045" y="1378040"/>
            <a:ext cx="3953317" cy="2268975"/>
          </a:xfrm>
          <a:prstGeom prst="rect">
            <a:avLst/>
          </a:prstGeom>
          <a:noFill/>
          <a:ln w="25400">
            <a:noFill/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68616">
            <a:extLst>
              <a:ext uri="{FF2B5EF4-FFF2-40B4-BE49-F238E27FC236}">
                <a16:creationId xmlns:a16="http://schemas.microsoft.com/office/drawing/2014/main" id="{9D36E0BD-606A-F804-8736-BC2BF2E9034E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90651" y="4078924"/>
            <a:ext cx="37388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炽热的铁水有内能吗？</a:t>
            </a:r>
          </a:p>
        </p:txBody>
      </p:sp>
      <p:sp>
        <p:nvSpPr>
          <p:cNvPr id="5" name="矩形 68617">
            <a:extLst>
              <a:ext uri="{FF2B5EF4-FFF2-40B4-BE49-F238E27FC236}">
                <a16:creationId xmlns:a16="http://schemas.microsoft.com/office/drawing/2014/main" id="{534D124C-A4D1-8376-6B70-90CAC35CDE2B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696624" y="4078795"/>
            <a:ext cx="40944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</a:rPr>
              <a:t>北极的冰山也有内能吗？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A968FD-7BB9-1A69-F575-8C936CC63634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31107" y="5014110"/>
            <a:ext cx="8064500" cy="119153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>
            <a:solidFill>
              <a:schemeClr val="bg1">
                <a:lumMod val="65000"/>
              </a:schemeClr>
            </a:solidFill>
            <a:round/>
          </a:ln>
        </p:spPr>
        <p:txBody>
          <a:bodyPr wrap="square">
            <a:spAutoFit/>
          </a:bodyPr>
          <a:lstStyle/>
          <a:p>
            <a:pPr lvl="0" algn="l">
              <a:lnSpc>
                <a:spcPct val="120000"/>
              </a:lnSpc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　　因为所有的物体的分子都在不停地做无规则运动，所以</a:t>
            </a:r>
            <a:r>
              <a:rPr lang="zh-CN" altLang="en-US" sz="2800">
                <a:solidFill>
                  <a:srgbClr val="0066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一切物体都具有内能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B1D3DBB-84DF-495A-47EA-6B1D88D3B9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40056" y="366798"/>
            <a:ext cx="3864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、影响内能大小因素</a:t>
            </a:r>
          </a:p>
        </p:txBody>
      </p:sp>
    </p:spTree>
    <p:extLst>
      <p:ext uri="{BB962C8B-B14F-4D97-AF65-F5344CB8AC3E}">
        <p14:creationId xmlns:p14="http://schemas.microsoft.com/office/powerpoint/2010/main" val="2182116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F27CF89-2C0A-82C0-08B1-BCA07EAA16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lum bright="-12000" contrast="18000"/>
          </a:blip>
          <a:stretch>
            <a:fillRect/>
          </a:stretch>
        </p:blipFill>
        <p:spPr bwMode="auto">
          <a:xfrm>
            <a:off x="769293" y="1699583"/>
            <a:ext cx="4581469" cy="2577484"/>
          </a:xfrm>
          <a:prstGeom prst="rect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E8EDFED9-3D00-8309-62E2-B9E5D7104001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18879" y="4966954"/>
            <a:ext cx="4581469" cy="9363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l">
              <a:lnSpc>
                <a:spcPct val="120000"/>
              </a:lnSpc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同一物体的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温度越高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内能越大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；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温度越低，内能越小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微软雅黑" panose="020B0503020204020204" pitchFamily="34" charset="-122"/>
                <a:sym typeface="+mn-ea"/>
              </a:rPr>
              <a:t>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9A8A37C-4FF2-55A7-790A-83AF49DC424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12000"/>
          </a:blip>
          <a:stretch>
            <a:fillRect/>
          </a:stretch>
        </p:blipFill>
        <p:spPr>
          <a:xfrm>
            <a:off x="6291943" y="1776955"/>
            <a:ext cx="1939925" cy="1939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2CD56AD-88B8-EDD2-ED2C-D3446DE1228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t="13846" b="14272"/>
          <a:stretch>
            <a:fillRect/>
          </a:stretch>
        </p:blipFill>
        <p:spPr>
          <a:xfrm>
            <a:off x="8534112" y="2291095"/>
            <a:ext cx="1939925" cy="13944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847875-0555-C6C4-9B26-33F84C2DA146}"/>
              </a:ext>
            </a:extLst>
          </p:cNvPr>
          <p:cNvPicPr/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lum bright="-18000" contrast="12000"/>
          </a:blip>
          <a:srcRect l="47520" r="4026" b="67537"/>
          <a:stretch>
            <a:fillRect/>
          </a:stretch>
        </p:blipFill>
        <p:spPr>
          <a:xfrm>
            <a:off x="10180526" y="2485897"/>
            <a:ext cx="2127885" cy="1310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3ED20D1-EA77-881D-682D-C886AC4C7FD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5763279" y="2619732"/>
            <a:ext cx="533947" cy="8790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82AECE3-F0C4-3276-7E84-3F5FB833A3D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525466" y="4966954"/>
            <a:ext cx="4467860" cy="5104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l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质量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、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状态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也会影响物质的内能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4100EB2-3F02-034B-C935-015A0B3BDDC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49210" y="414277"/>
            <a:ext cx="9048753" cy="5759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lvl="0" algn="l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内能：</a:t>
            </a: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构成物体的所有分子，其热运动的</a:t>
            </a:r>
            <a:r>
              <a:rPr 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动能</a:t>
            </a: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分子势能</a:t>
            </a: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的</a:t>
            </a:r>
            <a:r>
              <a:rPr 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总和</a:t>
            </a: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00500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7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9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8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9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3"/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0"/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1"/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7"/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8"/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1"/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4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6"/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8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9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7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7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7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7"/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8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9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9"/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8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9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7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6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7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8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8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2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0"/>
  <p:tag name="KSO_WM_BEAUTIFY_FLAG" val="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8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4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3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7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8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9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4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2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3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4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5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6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5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6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7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8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2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3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3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7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6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7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8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9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7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8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8"/>
  <p:tag name="KSO_WM_BEAUTIFY_FLAG" val="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9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5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6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9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4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5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6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9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2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3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0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5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7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8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9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0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3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5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8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7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8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9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5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2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2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3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9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0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6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7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2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3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7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8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3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3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5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5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9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2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4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7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3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5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6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7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7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9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0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8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7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9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9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5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8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0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1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8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4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6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7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8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9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2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3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4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5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0"/>
</p:tagLst>
</file>

<file path=ppt/tags/tag410.xml><?xml version="1.0" encoding="utf-8"?>
<p:tagLst xmlns:p="http://schemas.openxmlformats.org/presentationml/2006/main">
  <p:tag name="AS_UNIQUEID" val="570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7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8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9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0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1"/>
</p:tagLst>
</file>

<file path=ppt/tags/tag416.xml><?xml version="1.0" encoding="utf-8"?>
<p:tagLst xmlns:p="http://schemas.openxmlformats.org/presentationml/2006/main">
  <p:tag name="AS_UNIQUEID" val="5709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3"/>
</p:tagLst>
</file>

<file path=ppt/tags/tag419.xml><?xml version="1.0" encoding="utf-8"?>
<p:tagLst xmlns:p="http://schemas.openxmlformats.org/presentationml/2006/main">
  <p:tag name="AS_UNIQUEID" val="571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0"/>
</p:tagLst>
</file>

<file path=ppt/tags/tag421.xml><?xml version="1.0" encoding="utf-8"?>
<p:tagLst xmlns:p="http://schemas.openxmlformats.org/presentationml/2006/main">
  <p:tag name="AS_UNIQUEID" val="5714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1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5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6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7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8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9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1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2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3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4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5"/>
</p:tagLst>
</file>

<file path=ppt/tags/tag433.xml><?xml version="1.0" encoding="utf-8"?>
<p:tagLst xmlns:p="http://schemas.openxmlformats.org/presentationml/2006/main">
  <p:tag name="AS_UNIQUEID" val="5723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6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7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8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9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0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4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2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4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5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6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7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8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9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0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1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5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3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4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6"/>
</p:tagLst>
</file>

<file path=ppt/tags/tag454.xml><?xml version="1.0" encoding="utf-8"?>
<p:tagLst xmlns:p="http://schemas.openxmlformats.org/presentationml/2006/main">
  <p:tag name="AS_UNIQUEID" val="5740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7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9"/>
</p:tagLst>
</file>

<file path=ppt/tags/tag457.xml><?xml version="1.0" encoding="utf-8"?>
<p:tagLst xmlns:p="http://schemas.openxmlformats.org/presentationml/2006/main">
  <p:tag name="AS_UNIQUEID" val="5742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0"/>
</p:tagLst>
</file>

<file path=ppt/tags/tag459.xml><?xml version="1.0" encoding="utf-8"?>
<p:tagLst xmlns:p="http://schemas.openxmlformats.org/presentationml/2006/main">
  <p:tag name="AS_UNIQUEID" val="574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1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2"/>
</p:tagLst>
</file>

<file path=ppt/tags/tag462.xml><?xml version="1.0" encoding="utf-8"?>
<p:tagLst xmlns:p="http://schemas.openxmlformats.org/presentationml/2006/main">
  <p:tag name="AS_UNIQUEID" val="5747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6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7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2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3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4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7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6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7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8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9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0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2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3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4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5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8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7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9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0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1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2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3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4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5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6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9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8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9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0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2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3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5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7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8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0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3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5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7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9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1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2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3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5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6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7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8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9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0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1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2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4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3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7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9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0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1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3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6"/>
  <p:tag name="KSO_WM_BEAUTIFY_FLAG" val="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7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8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9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0"/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4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1"/>
  <p:tag name="KSO_WM_BEAUTIFY_FLAG" val="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3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4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5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6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7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8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9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0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5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2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3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4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5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7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8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9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0"/>
</p:tagLst>
</file>

<file path=ppt/tags/tag548.xml><?xml version="1.0" encoding="utf-8"?>
<p:tagLst xmlns:p="http://schemas.openxmlformats.org/presentationml/2006/main">
  <p:tag name="AS_UNIQUEID" val="5828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6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3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4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8"/>
</p:tagLst>
</file>

<file path=ppt/tags/tag564.xml><?xml version="1.0" encoding="utf-8"?>
<p:tagLst xmlns:p="http://schemas.openxmlformats.org/presentationml/2006/main">
  <p:tag name="AS_UNIQUEID" val="5844"/>
</p:tagLst>
</file>

<file path=ppt/tags/tag566.xml><?xml version="1.0" encoding="utf-8"?>
<p:tagLst xmlns:p="http://schemas.openxmlformats.org/presentationml/2006/main">
  <p:tag name="AS_UNIQUEID" val="584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9"/>
</p:tagLst>
</file>

<file path=ppt/tags/tag572.xml><?xml version="1.0" encoding="utf-8"?>
<p:tagLst xmlns:p="http://schemas.openxmlformats.org/presentationml/2006/main">
  <p:tag name="AS_UNIQUEID" val="5852"/>
</p:tagLst>
</file>

<file path=ppt/tags/tag576.xml><?xml version="1.0" encoding="utf-8"?>
<p:tagLst xmlns:p="http://schemas.openxmlformats.org/presentationml/2006/main">
  <p:tag name="AS_UNIQUEID" val="5856"/>
</p:tagLst>
</file>

<file path=ppt/tags/tag578.xml><?xml version="1.0" encoding="utf-8"?>
<p:tagLst xmlns:p="http://schemas.openxmlformats.org/presentationml/2006/main">
  <p:tag name="AS_UNIQUEID" val="585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1"/>
</p:tagLst>
</file>

<file path=ppt/tags/tag593.xml><?xml version="1.0" encoding="utf-8"?>
<p:tagLst xmlns:p="http://schemas.openxmlformats.org/presentationml/2006/main">
  <p:tag name="AS_UNIQUEID" val="5873"/>
</p:tagLst>
</file>

<file path=ppt/tags/tag595.xml><?xml version="1.0" encoding="utf-8"?>
<p:tagLst xmlns:p="http://schemas.openxmlformats.org/presentationml/2006/main">
  <p:tag name="AS_UNIQUEID" val="5875"/>
</p:tagLst>
</file>

<file path=ppt/tags/tag598.xml><?xml version="1.0" encoding="utf-8"?>
<p:tagLst xmlns:p="http://schemas.openxmlformats.org/presentationml/2006/main">
  <p:tag name="AS_UNIQUEID" val="587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2"/>
</p:tagLst>
</file>

<file path=ppt/tags/tag602.xml><?xml version="1.0" encoding="utf-8"?>
<p:tagLst xmlns:p="http://schemas.openxmlformats.org/presentationml/2006/main">
  <p:tag name="AS_UNIQUEID" val="5882"/>
</p:tagLst>
</file>

<file path=ppt/tags/tag604.xml><?xml version="1.0" encoding="utf-8"?>
<p:tagLst xmlns:p="http://schemas.openxmlformats.org/presentationml/2006/main">
  <p:tag name="AS_UNIQUEID" val="588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">
      <a:majorFont>
        <a:latin typeface="Times New Roman"/>
        <a:ea typeface="楷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">
      <a:majorFont>
        <a:latin typeface="Times New Roman"/>
        <a:ea typeface="楷体"/>
        <a:cs typeface="Arial"/>
      </a:majorFont>
      <a:minorFont>
        <a:latin typeface="Times New Roman"/>
        <a:ea typeface="楷体"/>
        <a:cs typeface="Arial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2989</Words>
  <Application>Microsoft Office PowerPoint</Application>
  <PresentationFormat>宽屏</PresentationFormat>
  <Paragraphs>352</Paragraphs>
  <Slides>41</Slides>
  <Notes>8</Notes>
  <HiddenSlides>0</HiddenSlides>
  <MMClips>3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4" baseType="lpstr">
      <vt:lpstr>等线</vt:lpstr>
      <vt:lpstr>汉仪力量黑简</vt:lpstr>
      <vt:lpstr>汉仪综艺体简</vt:lpstr>
      <vt:lpstr>华文楷体</vt:lpstr>
      <vt:lpstr>楷体</vt:lpstr>
      <vt:lpstr>微软雅黑</vt:lpstr>
      <vt:lpstr>Arial</vt:lpstr>
      <vt:lpstr>Calibri Light</vt:lpstr>
      <vt:lpstr>Cambria Math</vt:lpstr>
      <vt:lpstr>Times New Roman</vt:lpstr>
      <vt:lpstr>Office 主题​​</vt:lpstr>
      <vt:lpstr>默认设计模板</vt:lpstr>
      <vt:lpstr>公式</vt:lpstr>
      <vt:lpstr>第12讲 内能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2025-03-16T11:32:33Z</cp:lastPrinted>
  <dcterms:created xsi:type="dcterms:W3CDTF">2025-03-16T11:32:33Z</dcterms:created>
  <dcterms:modified xsi:type="dcterms:W3CDTF">2025-04-25T01:49:27Z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