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slide" Target="slide7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4.xml"/><Relationship Id="rId3" Type="http://schemas.openxmlformats.org/officeDocument/2006/relationships/slide" Target="slide2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" Target="slide2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" Target="slide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slide" Target="slide2.xml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5.xml"/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0.xml"/><Relationship Id="rId2" Type="http://schemas.openxmlformats.org/officeDocument/2006/relationships/tags" Target="../tags/tag6.xml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515870" y="370776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515870" y="466661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058035" y="1138555"/>
            <a:ext cx="832675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第五章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物体的运动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0990" y="2485390"/>
            <a:ext cx="947610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参照物的选取及运动状态的判断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5"/>
          <p:cNvGrpSpPr/>
          <p:nvPr/>
        </p:nvGrpSpPr>
        <p:grpSpPr>
          <a:xfrm>
            <a:off x="9949180" y="4436110"/>
            <a:ext cx="1620520" cy="1005840"/>
            <a:chOff x="15822" y="7072"/>
            <a:chExt cx="2552" cy="1584"/>
          </a:xfrm>
        </p:grpSpPr>
        <p:sp>
          <p:nvSpPr>
            <p:cNvPr id="193" name="MMConnector"/>
            <p:cNvSpPr/>
            <p:nvPr/>
          </p:nvSpPr>
          <p:spPr>
            <a:xfrm>
              <a:off x="15822" y="7072"/>
              <a:ext cx="572" cy="1585"/>
            </a:xfrm>
            <a:custGeom>
              <a:avLst/>
              <a:gdLst/>
              <a:ahLst/>
              <a:cxnLst/>
              <a:pathLst>
                <a:path w="250789" h="527250" fill="none">
                  <a:moveTo>
                    <a:pt x="-125394" y="-263625"/>
                  </a:moveTo>
                  <a:cubicBezTo>
                    <a:pt x="30216" y="-263625"/>
                    <a:pt x="-78865" y="263625"/>
                    <a:pt x="125394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2" name="SubTopic"/>
            <p:cNvSpPr/>
            <p:nvPr/>
          </p:nvSpPr>
          <p:spPr>
            <a:xfrm>
              <a:off x="16000" y="7370"/>
              <a:ext cx="2374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变速直线运动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01" name="MainIdea"/>
          <p:cNvSpPr/>
          <p:nvPr/>
        </p:nvSpPr>
        <p:spPr>
          <a:xfrm>
            <a:off x="5303520" y="3343910"/>
            <a:ext cx="2106930" cy="1043940"/>
          </a:xfrm>
          <a:custGeom>
            <a:avLst/>
            <a:gdLst>
              <a:gd name="rtl" fmla="*/ 224960 w 1456160"/>
              <a:gd name="rtt" fmla="*/ 132240 h 547200"/>
              <a:gd name="rtr" fmla="*/ 1228160 w 1456160"/>
              <a:gd name="rtb" fmla="*/ 428640 h 547200"/>
            </a:gdLst>
            <a:ahLst/>
            <a:cxnLst/>
            <a:rect l="rtl" t="rtt" r="rtr" b="rtb"/>
            <a:pathLst>
              <a:path w="1456160" h="547200">
                <a:moveTo>
                  <a:pt x="273600" y="0"/>
                </a:moveTo>
                <a:lnTo>
                  <a:pt x="1182560" y="0"/>
                </a:lnTo>
                <a:cubicBezTo>
                  <a:pt x="1333671" y="0"/>
                  <a:pt x="1456160" y="122491"/>
                  <a:pt x="1456160" y="273600"/>
                </a:cubicBezTo>
                <a:cubicBezTo>
                  <a:pt x="1456160" y="424709"/>
                  <a:pt x="1333671" y="547200"/>
                  <a:pt x="11825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机械运动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461250" y="1974850"/>
            <a:ext cx="2230120" cy="2235200"/>
            <a:chOff x="11904" y="3196"/>
            <a:chExt cx="3512" cy="3520"/>
          </a:xfrm>
          <a:solidFill>
            <a:schemeClr val="accent4"/>
          </a:solidFill>
        </p:grpSpPr>
        <p:sp>
          <p:nvSpPr>
            <p:cNvPr id="103" name="MMConnector"/>
            <p:cNvSpPr/>
            <p:nvPr/>
          </p:nvSpPr>
          <p:spPr>
            <a:xfrm>
              <a:off x="11904" y="4908"/>
              <a:ext cx="1371" cy="1808"/>
            </a:xfrm>
            <a:custGeom>
              <a:avLst/>
              <a:gdLst/>
              <a:ahLst/>
              <a:cxnLst/>
              <a:pathLst>
                <a:path w="941829" h="601722">
                  <a:moveTo>
                    <a:pt x="-196268" y="160345"/>
                  </a:moveTo>
                  <a:cubicBezTo>
                    <a:pt x="-210843" y="172770"/>
                    <a:pt x="-212464" y="190343"/>
                    <a:pt x="-202851" y="201371"/>
                  </a:cubicBezTo>
                  <a:cubicBezTo>
                    <a:pt x="-193237" y="212399"/>
                    <a:pt x="-175382" y="213440"/>
                    <a:pt x="-161310" y="200448"/>
                  </a:cubicBezTo>
                  <a:cubicBezTo>
                    <a:pt x="-148089" y="188241"/>
                    <a:pt x="-134867" y="176034"/>
                    <a:pt x="-121881" y="163638"/>
                  </a:cubicBezTo>
                  <a:cubicBezTo>
                    <a:pt x="-108895" y="151242"/>
                    <a:pt x="-96144" y="138657"/>
                    <a:pt x="-83517" y="125989"/>
                  </a:cubicBezTo>
                  <a:cubicBezTo>
                    <a:pt x="-70889" y="113321"/>
                    <a:pt x="-58383" y="100570"/>
                    <a:pt x="-45979" y="87759"/>
                  </a:cubicBezTo>
                  <a:cubicBezTo>
                    <a:pt x="-33575" y="74947"/>
                    <a:pt x="-21272" y="62074"/>
                    <a:pt x="-9024" y="49182"/>
                  </a:cubicBezTo>
                  <a:cubicBezTo>
                    <a:pt x="3224" y="36290"/>
                    <a:pt x="15417" y="23378"/>
                    <a:pt x="27593" y="10481"/>
                  </a:cubicBezTo>
                  <a:cubicBezTo>
                    <a:pt x="39770" y="-2416"/>
                    <a:pt x="51931" y="-15299"/>
                    <a:pt x="64117" y="-28130"/>
                  </a:cubicBezTo>
                  <a:cubicBezTo>
                    <a:pt x="76304" y="-40961"/>
                    <a:pt x="88515" y="-53741"/>
                    <a:pt x="100791" y="-66434"/>
                  </a:cubicBezTo>
                  <a:cubicBezTo>
                    <a:pt x="113068" y="-79126"/>
                    <a:pt x="125409" y="-91731"/>
                    <a:pt x="137855" y="-104208"/>
                  </a:cubicBezTo>
                  <a:cubicBezTo>
                    <a:pt x="150302" y="-116686"/>
                    <a:pt x="162853" y="-129036"/>
                    <a:pt x="175547" y="-141216"/>
                  </a:cubicBezTo>
                  <a:cubicBezTo>
                    <a:pt x="188242" y="-153395"/>
                    <a:pt x="201079" y="-165405"/>
                    <a:pt x="214097" y="-177197"/>
                  </a:cubicBezTo>
                  <a:cubicBezTo>
                    <a:pt x="227114" y="-188990"/>
                    <a:pt x="240312" y="-200565"/>
                    <a:pt x="253723" y="-211870"/>
                  </a:cubicBezTo>
                  <a:cubicBezTo>
                    <a:pt x="267134" y="-223176"/>
                    <a:pt x="280758" y="-234212"/>
                    <a:pt x="294625" y="-244923"/>
                  </a:cubicBezTo>
                  <a:cubicBezTo>
                    <a:pt x="308491" y="-255633"/>
                    <a:pt x="322600" y="-266018"/>
                    <a:pt x="336971" y="-276016"/>
                  </a:cubicBezTo>
                  <a:cubicBezTo>
                    <a:pt x="351342" y="-286015"/>
                    <a:pt x="365976" y="-295627"/>
                    <a:pt x="380885" y="-304792"/>
                  </a:cubicBezTo>
                  <a:cubicBezTo>
                    <a:pt x="395793" y="-313956"/>
                    <a:pt x="410977" y="-322674"/>
                    <a:pt x="426430" y="-330884"/>
                  </a:cubicBezTo>
                  <a:cubicBezTo>
                    <a:pt x="441884" y="-339095"/>
                    <a:pt x="457609" y="-346798"/>
                    <a:pt x="473597" y="-353944"/>
                  </a:cubicBezTo>
                  <a:cubicBezTo>
                    <a:pt x="489586" y="-361090"/>
                    <a:pt x="505838" y="-367678"/>
                    <a:pt x="522294" y="-373668"/>
                  </a:cubicBezTo>
                  <a:cubicBezTo>
                    <a:pt x="538749" y="-379658"/>
                    <a:pt x="555409" y="-385049"/>
                    <a:pt x="572350" y="-389825"/>
                  </a:cubicBezTo>
                  <a:cubicBezTo>
                    <a:pt x="589291" y="-394600"/>
                    <a:pt x="606514" y="-398759"/>
                    <a:pt x="623532" y="-402281"/>
                  </a:cubicBezTo>
                  <a:cubicBezTo>
                    <a:pt x="640551" y="-405802"/>
                    <a:pt x="657365" y="-408687"/>
                    <a:pt x="675571" y="-411011"/>
                  </a:cubicBezTo>
                  <a:cubicBezTo>
                    <a:pt x="693776" y="-413336"/>
                    <a:pt x="713373" y="-415101"/>
                    <a:pt x="728183" y="-416094"/>
                  </a:cubicBezTo>
                  <a:cubicBezTo>
                    <a:pt x="742994" y="-417086"/>
                    <a:pt x="753017" y="-417306"/>
                    <a:pt x="763040" y="-417525"/>
                  </a:cubicBezTo>
                  <a:cubicBezTo>
                    <a:pt x="765775" y="-417585"/>
                    <a:pt x="767600" y="-419235"/>
                    <a:pt x="767600" y="-421325"/>
                  </a:cubicBezTo>
                  <a:cubicBezTo>
                    <a:pt x="767600" y="-423415"/>
                    <a:pt x="765776" y="-425077"/>
                    <a:pt x="763040" y="-425125"/>
                  </a:cubicBezTo>
                  <a:cubicBezTo>
                    <a:pt x="752924" y="-425304"/>
                    <a:pt x="742808" y="-425483"/>
                    <a:pt x="727800" y="-425073"/>
                  </a:cubicBezTo>
                  <a:cubicBezTo>
                    <a:pt x="712792" y="-424662"/>
                    <a:pt x="692892" y="-423662"/>
                    <a:pt x="674344" y="-422036"/>
                  </a:cubicBezTo>
                  <a:cubicBezTo>
                    <a:pt x="655796" y="-420410"/>
                    <a:pt x="638599" y="-418158"/>
                    <a:pt x="621141" y="-415260"/>
                  </a:cubicBezTo>
                  <a:cubicBezTo>
                    <a:pt x="603683" y="-412363"/>
                    <a:pt x="585965" y="-408821"/>
                    <a:pt x="568483" y="-404631"/>
                  </a:cubicBezTo>
                  <a:cubicBezTo>
                    <a:pt x="551000" y="-400442"/>
                    <a:pt x="533754" y="-395607"/>
                    <a:pt x="516672" y="-390144"/>
                  </a:cubicBezTo>
                  <a:cubicBezTo>
                    <a:pt x="499590" y="-384682"/>
                    <a:pt x="482673" y="-378592"/>
                    <a:pt x="465992" y="-371915"/>
                  </a:cubicBezTo>
                  <a:cubicBezTo>
                    <a:pt x="449310" y="-365238"/>
                    <a:pt x="432865" y="-357974"/>
                    <a:pt x="416672" y="-350176"/>
                  </a:cubicBezTo>
                  <a:cubicBezTo>
                    <a:pt x="400480" y="-342378"/>
                    <a:pt x="384540" y="-334048"/>
                    <a:pt x="368868" y="-325248"/>
                  </a:cubicBezTo>
                  <a:cubicBezTo>
                    <a:pt x="353195" y="-316449"/>
                    <a:pt x="337790" y="-307180"/>
                    <a:pt x="322647" y="-297511"/>
                  </a:cubicBezTo>
                  <a:cubicBezTo>
                    <a:pt x="307504" y="-287842"/>
                    <a:pt x="292625" y="-277772"/>
                    <a:pt x="277994" y="-267369"/>
                  </a:cubicBezTo>
                  <a:cubicBezTo>
                    <a:pt x="263363" y="-256966"/>
                    <a:pt x="248981" y="-246229"/>
                    <a:pt x="234824" y="-235222"/>
                  </a:cubicBezTo>
                  <a:cubicBezTo>
                    <a:pt x="220666" y="-224214"/>
                    <a:pt x="206733" y="-212937"/>
                    <a:pt x="192995" y="-201448"/>
                  </a:cubicBezTo>
                  <a:cubicBezTo>
                    <a:pt x="179257" y="-189959"/>
                    <a:pt x="165714" y="-178259"/>
                    <a:pt x="152331" y="-166399"/>
                  </a:cubicBezTo>
                  <a:cubicBezTo>
                    <a:pt x="138949" y="-154539"/>
                    <a:pt x="125728" y="-142521"/>
                    <a:pt x="112631" y="-130392"/>
                  </a:cubicBezTo>
                  <a:cubicBezTo>
                    <a:pt x="99535" y="-118263"/>
                    <a:pt x="86564" y="-106024"/>
                    <a:pt x="73681" y="-93718"/>
                  </a:cubicBezTo>
                  <a:cubicBezTo>
                    <a:pt x="60799" y="-81413"/>
                    <a:pt x="48004" y="-69041"/>
                    <a:pt x="35261" y="-56644"/>
                  </a:cubicBezTo>
                  <a:cubicBezTo>
                    <a:pt x="22519" y="-44248"/>
                    <a:pt x="9827" y="-31827"/>
                    <a:pt x="-2850" y="-19423"/>
                  </a:cubicBezTo>
                  <a:cubicBezTo>
                    <a:pt x="-15527" y="-7018"/>
                    <a:pt x="-28189" y="5370"/>
                    <a:pt x="-40872" y="17704"/>
                  </a:cubicBezTo>
                  <a:cubicBezTo>
                    <a:pt x="-53554" y="30038"/>
                    <a:pt x="-66258" y="42318"/>
                    <a:pt x="-79020" y="54496"/>
                  </a:cubicBezTo>
                  <a:cubicBezTo>
                    <a:pt x="-91782" y="66674"/>
                    <a:pt x="-104603" y="78752"/>
                    <a:pt x="-117503" y="90707"/>
                  </a:cubicBezTo>
                  <a:cubicBezTo>
                    <a:pt x="-130404" y="102662"/>
                    <a:pt x="-143383" y="114494"/>
                    <a:pt x="-156523" y="126080"/>
                  </a:cubicBezTo>
                  <a:cubicBezTo>
                    <a:pt x="-169664" y="137666"/>
                    <a:pt x="-182966" y="149006"/>
                    <a:pt x="-196268" y="160345"/>
                  </a:cubicBezTo>
                  <a:close/>
                </a:path>
              </a:pathLst>
            </a:custGeom>
            <a:grpFill/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3078" y="3196"/>
              <a:ext cx="2338" cy="89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运动的描述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61250" y="3521710"/>
            <a:ext cx="2277110" cy="883920"/>
            <a:chOff x="11904" y="5632"/>
            <a:chExt cx="3586" cy="1392"/>
          </a:xfrm>
        </p:grpSpPr>
        <p:sp>
          <p:nvSpPr>
            <p:cNvPr id="105" name="MMConnector"/>
            <p:cNvSpPr/>
            <p:nvPr/>
          </p:nvSpPr>
          <p:spPr>
            <a:xfrm>
              <a:off x="11904" y="6251"/>
              <a:ext cx="828" cy="120"/>
            </a:xfrm>
            <a:custGeom>
              <a:avLst/>
              <a:gdLst/>
              <a:ahLst/>
              <a:cxnLst/>
              <a:pathLst>
                <a:path w="798776" h="30387">
                  <a:moveTo>
                    <a:pt x="-34415" y="-31303"/>
                  </a:moveTo>
                  <a:cubicBezTo>
                    <a:pt x="-53508" y="-32811"/>
                    <a:pt x="-66893" y="-20940"/>
                    <a:pt x="-67622" y="-6328"/>
                  </a:cubicBezTo>
                  <a:cubicBezTo>
                    <a:pt x="-68351" y="8284"/>
                    <a:pt x="-56215" y="21413"/>
                    <a:pt x="-37068" y="21830"/>
                  </a:cubicBezTo>
                  <a:cubicBezTo>
                    <a:pt x="-19343" y="22216"/>
                    <a:pt x="-1618" y="22602"/>
                    <a:pt x="16109" y="23000"/>
                  </a:cubicBezTo>
                  <a:cubicBezTo>
                    <a:pt x="33837" y="23398"/>
                    <a:pt x="51568" y="23809"/>
                    <a:pt x="69300" y="24222"/>
                  </a:cubicBezTo>
                  <a:cubicBezTo>
                    <a:pt x="87032" y="24636"/>
                    <a:pt x="104767" y="25052"/>
                    <a:pt x="122504" y="25467"/>
                  </a:cubicBezTo>
                  <a:cubicBezTo>
                    <a:pt x="140240" y="25883"/>
                    <a:pt x="157979" y="26297"/>
                    <a:pt x="175720" y="26705"/>
                  </a:cubicBezTo>
                  <a:cubicBezTo>
                    <a:pt x="193462" y="27113"/>
                    <a:pt x="211205" y="27514"/>
                    <a:pt x="228950" y="27903"/>
                  </a:cubicBezTo>
                  <a:cubicBezTo>
                    <a:pt x="246695" y="28292"/>
                    <a:pt x="264442" y="28669"/>
                    <a:pt x="282191" y="29027"/>
                  </a:cubicBezTo>
                  <a:cubicBezTo>
                    <a:pt x="299940" y="29385"/>
                    <a:pt x="317691" y="29725"/>
                    <a:pt x="335444" y="30040"/>
                  </a:cubicBezTo>
                  <a:cubicBezTo>
                    <a:pt x="353196" y="30355"/>
                    <a:pt x="370951" y="30645"/>
                    <a:pt x="388706" y="30905"/>
                  </a:cubicBezTo>
                  <a:cubicBezTo>
                    <a:pt x="406462" y="31164"/>
                    <a:pt x="424219" y="31392"/>
                    <a:pt x="441977" y="31582"/>
                  </a:cubicBezTo>
                  <a:cubicBezTo>
                    <a:pt x="459734" y="31773"/>
                    <a:pt x="477492" y="31926"/>
                    <a:pt x="495253" y="32034"/>
                  </a:cubicBezTo>
                  <a:cubicBezTo>
                    <a:pt x="513013" y="32142"/>
                    <a:pt x="530776" y="32206"/>
                    <a:pt x="548531" y="32219"/>
                  </a:cubicBezTo>
                  <a:cubicBezTo>
                    <a:pt x="566286" y="32231"/>
                    <a:pt x="584034" y="32193"/>
                    <a:pt x="601809" y="32096"/>
                  </a:cubicBezTo>
                  <a:cubicBezTo>
                    <a:pt x="619583" y="31999"/>
                    <a:pt x="637385" y="31842"/>
                    <a:pt x="655081" y="31627"/>
                  </a:cubicBezTo>
                  <a:cubicBezTo>
                    <a:pt x="672776" y="31411"/>
                    <a:pt x="690367" y="31137"/>
                    <a:pt x="708342" y="30771"/>
                  </a:cubicBezTo>
                  <a:cubicBezTo>
                    <a:pt x="726316" y="30405"/>
                    <a:pt x="744675" y="29948"/>
                    <a:pt x="763034" y="29491"/>
                  </a:cubicBezTo>
                  <a:cubicBezTo>
                    <a:pt x="765769" y="29423"/>
                    <a:pt x="767594" y="27740"/>
                    <a:pt x="767594" y="25650"/>
                  </a:cubicBezTo>
                  <a:cubicBezTo>
                    <a:pt x="767594" y="23560"/>
                    <a:pt x="765769" y="21891"/>
                    <a:pt x="763034" y="21809"/>
                  </a:cubicBezTo>
                  <a:cubicBezTo>
                    <a:pt x="744703" y="21254"/>
                    <a:pt x="726372" y="20700"/>
                    <a:pt x="708433" y="20055"/>
                  </a:cubicBezTo>
                  <a:cubicBezTo>
                    <a:pt x="690495" y="19409"/>
                    <a:pt x="672949" y="18672"/>
                    <a:pt x="655303" y="17877"/>
                  </a:cubicBezTo>
                  <a:cubicBezTo>
                    <a:pt x="637657" y="17082"/>
                    <a:pt x="619910" y="16228"/>
                    <a:pt x="602196" y="15315"/>
                  </a:cubicBezTo>
                  <a:cubicBezTo>
                    <a:pt x="584481" y="14402"/>
                    <a:pt x="566797" y="13429"/>
                    <a:pt x="549110" y="12406"/>
                  </a:cubicBezTo>
                  <a:cubicBezTo>
                    <a:pt x="531422" y="11384"/>
                    <a:pt x="513730" y="10310"/>
                    <a:pt x="496043" y="9192"/>
                  </a:cubicBezTo>
                  <a:cubicBezTo>
                    <a:pt x="478355" y="8075"/>
                    <a:pt x="460673" y="6913"/>
                    <a:pt x="442991" y="5713"/>
                  </a:cubicBezTo>
                  <a:cubicBezTo>
                    <a:pt x="425310" y="4513"/>
                    <a:pt x="407630" y="3276"/>
                    <a:pt x="389952" y="2007"/>
                  </a:cubicBezTo>
                  <a:cubicBezTo>
                    <a:pt x="372274" y="739"/>
                    <a:pt x="354597" y="-561"/>
                    <a:pt x="336921" y="-1885"/>
                  </a:cubicBezTo>
                  <a:cubicBezTo>
                    <a:pt x="319245" y="-3209"/>
                    <a:pt x="301569" y="-4558"/>
                    <a:pt x="283894" y="-5925"/>
                  </a:cubicBezTo>
                  <a:cubicBezTo>
                    <a:pt x="266218" y="-7292"/>
                    <a:pt x="248542" y="-8678"/>
                    <a:pt x="230866" y="-10076"/>
                  </a:cubicBezTo>
                  <a:cubicBezTo>
                    <a:pt x="213190" y="-11474"/>
                    <a:pt x="195512" y="-12885"/>
                    <a:pt x="177834" y="-14302"/>
                  </a:cubicBezTo>
                  <a:cubicBezTo>
                    <a:pt x="160155" y="-15720"/>
                    <a:pt x="142475" y="-17144"/>
                    <a:pt x="124793" y="-18570"/>
                  </a:cubicBezTo>
                  <a:cubicBezTo>
                    <a:pt x="107111" y="-19995"/>
                    <a:pt x="89427" y="-21422"/>
                    <a:pt x="71740" y="-22846"/>
                  </a:cubicBezTo>
                  <a:cubicBezTo>
                    <a:pt x="54053" y="-24269"/>
                    <a:pt x="36365" y="-25691"/>
                    <a:pt x="18672" y="-27100"/>
                  </a:cubicBezTo>
                  <a:cubicBezTo>
                    <a:pt x="979" y="-28509"/>
                    <a:pt x="-16718" y="-29906"/>
                    <a:pt x="-34415" y="-3130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734" y="5632"/>
              <a:ext cx="2756" cy="1393"/>
            </a:xfrm>
            <a:custGeom>
              <a:avLst/>
              <a:gdLst>
                <a:gd name="rtl" fmla="*/ 135280 w 959143"/>
                <a:gd name="rtt" fmla="*/ 71440 h 463600"/>
                <a:gd name="rtr" fmla="*/ 820824 w 959143"/>
                <a:gd name="rtb" fmla="*/ 405840 h 463600"/>
              </a:gdLst>
              <a:ahLst/>
              <a:cxnLst/>
              <a:rect l="rtl" t="rtt" r="rtr" b="rtb"/>
              <a:pathLst>
                <a:path w="959143" h="463600">
                  <a:moveTo>
                    <a:pt x="30400" y="0"/>
                  </a:moveTo>
                  <a:lnTo>
                    <a:pt x="928743" y="0"/>
                  </a:lnTo>
                  <a:cubicBezTo>
                    <a:pt x="945524" y="0"/>
                    <a:pt x="959143" y="13619"/>
                    <a:pt x="959143" y="30400"/>
                  </a:cubicBezTo>
                  <a:lnTo>
                    <a:pt x="959143" y="433200"/>
                  </a:lnTo>
                  <a:cubicBezTo>
                    <a:pt x="959143" y="449981"/>
                    <a:pt x="945524" y="463600"/>
                    <a:pt x="928743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运动的快慢：速度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89495" y="4718685"/>
            <a:ext cx="3913505" cy="1235710"/>
            <a:chOff x="11791" y="7517"/>
            <a:chExt cx="6163" cy="1946"/>
          </a:xfrm>
        </p:grpSpPr>
        <p:sp>
          <p:nvSpPr>
            <p:cNvPr id="107" name="MMConnector"/>
            <p:cNvSpPr/>
            <p:nvPr/>
          </p:nvSpPr>
          <p:spPr>
            <a:xfrm>
              <a:off x="11791" y="7517"/>
              <a:ext cx="1169" cy="1946"/>
            </a:xfrm>
            <a:custGeom>
              <a:avLst/>
              <a:gdLst/>
              <a:ahLst/>
              <a:cxnLst/>
              <a:pathLst>
                <a:path w="952482" h="647570">
                  <a:moveTo>
                    <a:pt x="-171436" y="-220175"/>
                  </a:moveTo>
                  <a:cubicBezTo>
                    <a:pt x="-185159" y="-233534"/>
                    <a:pt x="-203034" y="-232971"/>
                    <a:pt x="-212937" y="-222202"/>
                  </a:cubicBezTo>
                  <a:cubicBezTo>
                    <a:pt x="-222840" y="-211433"/>
                    <a:pt x="-221672" y="-193840"/>
                    <a:pt x="-207448" y="-181016"/>
                  </a:cubicBezTo>
                  <a:cubicBezTo>
                    <a:pt x="-194476" y="-169322"/>
                    <a:pt x="-181505" y="-157628"/>
                    <a:pt x="-168714" y="-145679"/>
                  </a:cubicBezTo>
                  <a:cubicBezTo>
                    <a:pt x="-155923" y="-133730"/>
                    <a:pt x="-143313" y="-121525"/>
                    <a:pt x="-130794" y="-109191"/>
                  </a:cubicBezTo>
                  <a:cubicBezTo>
                    <a:pt x="-118275" y="-96857"/>
                    <a:pt x="-105848" y="-84394"/>
                    <a:pt x="-93493" y="-71821"/>
                  </a:cubicBezTo>
                  <a:cubicBezTo>
                    <a:pt x="-81139" y="-59249"/>
                    <a:pt x="-68857" y="-46566"/>
                    <a:pt x="-56609" y="-33820"/>
                  </a:cubicBezTo>
                  <a:cubicBezTo>
                    <a:pt x="-44361" y="-21073"/>
                    <a:pt x="-32147" y="-8262"/>
                    <a:pt x="-19930" y="4577"/>
                  </a:cubicBezTo>
                  <a:cubicBezTo>
                    <a:pt x="-7714" y="17417"/>
                    <a:pt x="4504" y="30284"/>
                    <a:pt x="16760" y="43142"/>
                  </a:cubicBezTo>
                  <a:cubicBezTo>
                    <a:pt x="29016" y="56000"/>
                    <a:pt x="41311" y="68848"/>
                    <a:pt x="53682" y="81648"/>
                  </a:cubicBezTo>
                  <a:cubicBezTo>
                    <a:pt x="66053" y="94448"/>
                    <a:pt x="78500" y="107200"/>
                    <a:pt x="91059" y="119863"/>
                  </a:cubicBezTo>
                  <a:cubicBezTo>
                    <a:pt x="103619" y="132526"/>
                    <a:pt x="116293" y="145101"/>
                    <a:pt x="129116" y="157542"/>
                  </a:cubicBezTo>
                  <a:cubicBezTo>
                    <a:pt x="141940" y="169983"/>
                    <a:pt x="154914" y="182291"/>
                    <a:pt x="168075" y="194418"/>
                  </a:cubicBezTo>
                  <a:cubicBezTo>
                    <a:pt x="181236" y="206545"/>
                    <a:pt x="194583" y="218490"/>
                    <a:pt x="208151" y="230198"/>
                  </a:cubicBezTo>
                  <a:cubicBezTo>
                    <a:pt x="221719" y="241907"/>
                    <a:pt x="235507" y="253380"/>
                    <a:pt x="249545" y="264556"/>
                  </a:cubicBezTo>
                  <a:cubicBezTo>
                    <a:pt x="263583" y="275733"/>
                    <a:pt x="277870" y="286613"/>
                    <a:pt x="292430" y="297130"/>
                  </a:cubicBezTo>
                  <a:cubicBezTo>
                    <a:pt x="306989" y="307648"/>
                    <a:pt x="321821" y="317803"/>
                    <a:pt x="336936" y="327526"/>
                  </a:cubicBezTo>
                  <a:cubicBezTo>
                    <a:pt x="352052" y="337250"/>
                    <a:pt x="367451" y="346541"/>
                    <a:pt x="383135" y="355330"/>
                  </a:cubicBezTo>
                  <a:cubicBezTo>
                    <a:pt x="398818" y="364120"/>
                    <a:pt x="414785" y="372407"/>
                    <a:pt x="431015" y="380129"/>
                  </a:cubicBezTo>
                  <a:cubicBezTo>
                    <a:pt x="447245" y="387850"/>
                    <a:pt x="463739" y="395005"/>
                    <a:pt x="480478" y="401541"/>
                  </a:cubicBezTo>
                  <a:cubicBezTo>
                    <a:pt x="497218" y="408077"/>
                    <a:pt x="514204" y="413993"/>
                    <a:pt x="531333" y="419256"/>
                  </a:cubicBezTo>
                  <a:cubicBezTo>
                    <a:pt x="548462" y="424520"/>
                    <a:pt x="565734" y="429130"/>
                    <a:pt x="583314" y="433070"/>
                  </a:cubicBezTo>
                  <a:cubicBezTo>
                    <a:pt x="600893" y="437009"/>
                    <a:pt x="618780" y="440277"/>
                    <a:pt x="636108" y="442900"/>
                  </a:cubicBezTo>
                  <a:cubicBezTo>
                    <a:pt x="653436" y="445524"/>
                    <a:pt x="670205" y="447503"/>
                    <a:pt x="689395" y="448796"/>
                  </a:cubicBezTo>
                  <a:cubicBezTo>
                    <a:pt x="708586" y="450089"/>
                    <a:pt x="730197" y="450696"/>
                    <a:pt x="742875" y="450912"/>
                  </a:cubicBezTo>
                  <a:cubicBezTo>
                    <a:pt x="755553" y="451127"/>
                    <a:pt x="759296" y="450951"/>
                    <a:pt x="763040" y="450775"/>
                  </a:cubicBezTo>
                  <a:cubicBezTo>
                    <a:pt x="765773" y="450646"/>
                    <a:pt x="767600" y="449065"/>
                    <a:pt x="767600" y="446975"/>
                  </a:cubicBezTo>
                  <a:cubicBezTo>
                    <a:pt x="767600" y="444885"/>
                    <a:pt x="765776" y="443151"/>
                    <a:pt x="763040" y="443175"/>
                  </a:cubicBezTo>
                  <a:cubicBezTo>
                    <a:pt x="759322" y="443207"/>
                    <a:pt x="755603" y="443239"/>
                    <a:pt x="743081" y="442546"/>
                  </a:cubicBezTo>
                  <a:cubicBezTo>
                    <a:pt x="730560" y="441853"/>
                    <a:pt x="709235" y="440434"/>
                    <a:pt x="690364" y="438435"/>
                  </a:cubicBezTo>
                  <a:cubicBezTo>
                    <a:pt x="671494" y="436435"/>
                    <a:pt x="655077" y="433855"/>
                    <a:pt x="638161" y="430627"/>
                  </a:cubicBezTo>
                  <a:cubicBezTo>
                    <a:pt x="621244" y="427398"/>
                    <a:pt x="603828" y="423521"/>
                    <a:pt x="586766" y="419005"/>
                  </a:cubicBezTo>
                  <a:cubicBezTo>
                    <a:pt x="569705" y="414490"/>
                    <a:pt x="552998" y="409336"/>
                    <a:pt x="536476" y="403558"/>
                  </a:cubicBezTo>
                  <a:cubicBezTo>
                    <a:pt x="519954" y="397779"/>
                    <a:pt x="503616" y="391377"/>
                    <a:pt x="487556" y="384386"/>
                  </a:cubicBezTo>
                  <a:cubicBezTo>
                    <a:pt x="471495" y="377395"/>
                    <a:pt x="455712" y="369817"/>
                    <a:pt x="440212" y="361701"/>
                  </a:cubicBezTo>
                  <a:cubicBezTo>
                    <a:pt x="424712" y="353585"/>
                    <a:pt x="409495" y="344931"/>
                    <a:pt x="394571" y="335799"/>
                  </a:cubicBezTo>
                  <a:cubicBezTo>
                    <a:pt x="379648" y="326667"/>
                    <a:pt x="365018" y="317058"/>
                    <a:pt x="350673" y="307033"/>
                  </a:cubicBezTo>
                  <a:cubicBezTo>
                    <a:pt x="336328" y="297009"/>
                    <a:pt x="322269" y="286570"/>
                    <a:pt x="308477" y="275779"/>
                  </a:cubicBezTo>
                  <a:cubicBezTo>
                    <a:pt x="294684" y="264988"/>
                    <a:pt x="281158" y="253846"/>
                    <a:pt x="267873" y="242410"/>
                  </a:cubicBezTo>
                  <a:cubicBezTo>
                    <a:pt x="254587" y="230974"/>
                    <a:pt x="241541" y="219246"/>
                    <a:pt x="228702" y="207278"/>
                  </a:cubicBezTo>
                  <a:cubicBezTo>
                    <a:pt x="215863" y="195310"/>
                    <a:pt x="203231" y="183104"/>
                    <a:pt x="190770" y="170707"/>
                  </a:cubicBezTo>
                  <a:cubicBezTo>
                    <a:pt x="178309" y="158310"/>
                    <a:pt x="166019" y="145722"/>
                    <a:pt x="153861" y="132988"/>
                  </a:cubicBezTo>
                  <a:cubicBezTo>
                    <a:pt x="141704" y="120253"/>
                    <a:pt x="129679" y="107372"/>
                    <a:pt x="117747" y="94383"/>
                  </a:cubicBezTo>
                  <a:cubicBezTo>
                    <a:pt x="105815" y="81394"/>
                    <a:pt x="93976" y="68297"/>
                    <a:pt x="82190" y="55129"/>
                  </a:cubicBezTo>
                  <a:cubicBezTo>
                    <a:pt x="70405" y="41961"/>
                    <a:pt x="58672" y="28721"/>
                    <a:pt x="46953" y="15444"/>
                  </a:cubicBezTo>
                  <a:cubicBezTo>
                    <a:pt x="35233" y="2166"/>
                    <a:pt x="23527" y="-11149"/>
                    <a:pt x="11793" y="-24468"/>
                  </a:cubicBezTo>
                  <a:cubicBezTo>
                    <a:pt x="58" y="-37787"/>
                    <a:pt x="-11704" y="-51110"/>
                    <a:pt x="-23534" y="-64404"/>
                  </a:cubicBezTo>
                  <a:cubicBezTo>
                    <a:pt x="-35364" y="-77699"/>
                    <a:pt x="-47261" y="-90966"/>
                    <a:pt x="-59272" y="-104164"/>
                  </a:cubicBezTo>
                  <a:cubicBezTo>
                    <a:pt x="-71284" y="-117363"/>
                    <a:pt x="-83410" y="-130493"/>
                    <a:pt x="-95670" y="-143536"/>
                  </a:cubicBezTo>
                  <a:cubicBezTo>
                    <a:pt x="-107931" y="-156578"/>
                    <a:pt x="-120326" y="-169532"/>
                    <a:pt x="-132976" y="-182290"/>
                  </a:cubicBezTo>
                  <a:cubicBezTo>
                    <a:pt x="-145626" y="-195049"/>
                    <a:pt x="-158531" y="-207612"/>
                    <a:pt x="-171436" y="-22017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2668" y="8415"/>
              <a:ext cx="5287" cy="891"/>
            </a:xfrm>
            <a:custGeom>
              <a:avLst/>
              <a:gdLst>
                <a:gd name="rtl" fmla="*/ 135280 w 1892400"/>
                <a:gd name="rtt" fmla="*/ 71440 h 296400"/>
                <a:gd name="rtr" fmla="*/ 1754080 w 1892400"/>
                <a:gd name="rtb" fmla="*/ 238640 h 296400"/>
              </a:gdLst>
              <a:ahLst/>
              <a:cxnLst/>
              <a:rect l="rtl" t="rtt" r="rtr" b="rtb"/>
              <a:pathLst>
                <a:path w="1892400" h="296400">
                  <a:moveTo>
                    <a:pt x="30400" y="0"/>
                  </a:moveTo>
                  <a:lnTo>
                    <a:pt x="1862000" y="0"/>
                  </a:lnTo>
                  <a:cubicBezTo>
                    <a:pt x="1878781" y="0"/>
                    <a:pt x="1892400" y="13619"/>
                    <a:pt x="1892400" y="30400"/>
                  </a:cubicBezTo>
                  <a:lnTo>
                    <a:pt x="1892400" y="266000"/>
                  </a:lnTo>
                  <a:cubicBezTo>
                    <a:pt x="1892400" y="282781"/>
                    <a:pt x="1878781" y="296400"/>
                    <a:pt x="1862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测量物体运动的平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均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速度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91840" y="2387600"/>
            <a:ext cx="2646680" cy="1812925"/>
            <a:chOff x="5338" y="4298"/>
            <a:chExt cx="4168" cy="2855"/>
          </a:xfrm>
        </p:grpSpPr>
        <p:sp>
          <p:nvSpPr>
            <p:cNvPr id="117" name="MMConnector"/>
            <p:cNvSpPr/>
            <p:nvPr/>
          </p:nvSpPr>
          <p:spPr>
            <a:xfrm>
              <a:off x="8562" y="5923"/>
              <a:ext cx="944" cy="1230"/>
            </a:xfrm>
            <a:custGeom>
              <a:avLst/>
              <a:gdLst/>
              <a:ahLst/>
              <a:cxnLst/>
              <a:pathLst>
                <a:path w="841892" h="243673">
                  <a:moveTo>
                    <a:pt x="68815" y="72134"/>
                  </a:moveTo>
                  <a:cubicBezTo>
                    <a:pt x="86333" y="79876"/>
                    <a:pt x="102893" y="73086"/>
                    <a:pt x="108410" y="59536"/>
                  </a:cubicBezTo>
                  <a:cubicBezTo>
                    <a:pt x="113927" y="45986"/>
                    <a:pt x="106771" y="29690"/>
                    <a:pt x="88878" y="22862"/>
                  </a:cubicBezTo>
                  <a:cubicBezTo>
                    <a:pt x="72401" y="16575"/>
                    <a:pt x="55925" y="10288"/>
                    <a:pt x="39462" y="3889"/>
                  </a:cubicBezTo>
                  <a:cubicBezTo>
                    <a:pt x="23000" y="-2510"/>
                    <a:pt x="6552" y="-9020"/>
                    <a:pt x="-9903" y="-15564"/>
                  </a:cubicBezTo>
                  <a:cubicBezTo>
                    <a:pt x="-26358" y="-22107"/>
                    <a:pt x="-42819" y="-28683"/>
                    <a:pt x="-59300" y="-35262"/>
                  </a:cubicBezTo>
                  <a:cubicBezTo>
                    <a:pt x="-75781" y="-41841"/>
                    <a:pt x="-92281" y="-48422"/>
                    <a:pt x="-108816" y="-54961"/>
                  </a:cubicBezTo>
                  <a:cubicBezTo>
                    <a:pt x="-125351" y="-61499"/>
                    <a:pt x="-141921" y="-67995"/>
                    <a:pt x="-158540" y="-74405"/>
                  </a:cubicBezTo>
                  <a:cubicBezTo>
                    <a:pt x="-175158" y="-80815"/>
                    <a:pt x="-191825" y="-87139"/>
                    <a:pt x="-208554" y="-93332"/>
                  </a:cubicBezTo>
                  <a:cubicBezTo>
                    <a:pt x="-225283" y="-99525"/>
                    <a:pt x="-242072" y="-105587"/>
                    <a:pt x="-258934" y="-111474"/>
                  </a:cubicBezTo>
                  <a:cubicBezTo>
                    <a:pt x="-275795" y="-117360"/>
                    <a:pt x="-292728" y="-123071"/>
                    <a:pt x="-309739" y="-128562"/>
                  </a:cubicBezTo>
                  <a:cubicBezTo>
                    <a:pt x="-326749" y="-134053"/>
                    <a:pt x="-343837" y="-139325"/>
                    <a:pt x="-361006" y="-144334"/>
                  </a:cubicBezTo>
                  <a:cubicBezTo>
                    <a:pt x="-378175" y="-149343"/>
                    <a:pt x="-395425" y="-154091"/>
                    <a:pt x="-412750" y="-158537"/>
                  </a:cubicBezTo>
                  <a:cubicBezTo>
                    <a:pt x="-430075" y="-162984"/>
                    <a:pt x="-447476" y="-167130"/>
                    <a:pt x="-464955" y="-170941"/>
                  </a:cubicBezTo>
                  <a:cubicBezTo>
                    <a:pt x="-482434" y="-174752"/>
                    <a:pt x="-499992" y="-178229"/>
                    <a:pt x="-517579" y="-181344"/>
                  </a:cubicBezTo>
                  <a:cubicBezTo>
                    <a:pt x="-535166" y="-184459"/>
                    <a:pt x="-552783" y="-187213"/>
                    <a:pt x="-570551" y="-189584"/>
                  </a:cubicBezTo>
                  <a:cubicBezTo>
                    <a:pt x="-588320" y="-191954"/>
                    <a:pt x="-606240" y="-193941"/>
                    <a:pt x="-623784" y="-195541"/>
                  </a:cubicBezTo>
                  <a:cubicBezTo>
                    <a:pt x="-641327" y="-197141"/>
                    <a:pt x="-658493" y="-198355"/>
                    <a:pt x="-677172" y="-199147"/>
                  </a:cubicBezTo>
                  <a:cubicBezTo>
                    <a:pt x="-695850" y="-199939"/>
                    <a:pt x="-716042" y="-200310"/>
                    <a:pt x="-730606" y="-200378"/>
                  </a:cubicBezTo>
                  <a:cubicBezTo>
                    <a:pt x="-745171" y="-200446"/>
                    <a:pt x="-754108" y="-200211"/>
                    <a:pt x="-763046" y="-199975"/>
                  </a:cubicBezTo>
                  <a:cubicBezTo>
                    <a:pt x="-765781" y="-199903"/>
                    <a:pt x="-767606" y="-198265"/>
                    <a:pt x="-767606" y="-196175"/>
                  </a:cubicBezTo>
                  <a:cubicBezTo>
                    <a:pt x="-767606" y="-194085"/>
                    <a:pt x="-765781" y="-192444"/>
                    <a:pt x="-763046" y="-192375"/>
                  </a:cubicBezTo>
                  <a:cubicBezTo>
                    <a:pt x="-754163" y="-192151"/>
                    <a:pt x="-745281" y="-191926"/>
                    <a:pt x="-730853" y="-191113"/>
                  </a:cubicBezTo>
                  <a:cubicBezTo>
                    <a:pt x="-716425" y="-190301"/>
                    <a:pt x="-696453" y="-188900"/>
                    <a:pt x="-678023" y="-187163"/>
                  </a:cubicBezTo>
                  <a:cubicBezTo>
                    <a:pt x="-659593" y="-185426"/>
                    <a:pt x="-642705" y="-183352"/>
                    <a:pt x="-625480" y="-180879"/>
                  </a:cubicBezTo>
                  <a:cubicBezTo>
                    <a:pt x="-608256" y="-178407"/>
                    <a:pt x="-590695" y="-175536"/>
                    <a:pt x="-573319" y="-172298"/>
                  </a:cubicBezTo>
                  <a:cubicBezTo>
                    <a:pt x="-555943" y="-169061"/>
                    <a:pt x="-538751" y="-165456"/>
                    <a:pt x="-521617" y="-161500"/>
                  </a:cubicBezTo>
                  <a:cubicBezTo>
                    <a:pt x="-504483" y="-157544"/>
                    <a:pt x="-487406" y="-153236"/>
                    <a:pt x="-470429" y="-148605"/>
                  </a:cubicBezTo>
                  <a:cubicBezTo>
                    <a:pt x="-453452" y="-143974"/>
                    <a:pt x="-436574" y="-139020"/>
                    <a:pt x="-419785" y="-133774"/>
                  </a:cubicBezTo>
                  <a:cubicBezTo>
                    <a:pt x="-402996" y="-128529"/>
                    <a:pt x="-386296" y="-122992"/>
                    <a:pt x="-369683" y="-117199"/>
                  </a:cubicBezTo>
                  <a:cubicBezTo>
                    <a:pt x="-353069" y="-111406"/>
                    <a:pt x="-336542" y="-105359"/>
                    <a:pt x="-320091" y="-99094"/>
                  </a:cubicBezTo>
                  <a:cubicBezTo>
                    <a:pt x="-303640" y="-92829"/>
                    <a:pt x="-287265" y="-86348"/>
                    <a:pt x="-270952" y="-79690"/>
                  </a:cubicBezTo>
                  <a:cubicBezTo>
                    <a:pt x="-254639" y="-73033"/>
                    <a:pt x="-238389" y="-66199"/>
                    <a:pt x="-222184" y="-59229"/>
                  </a:cubicBezTo>
                  <a:cubicBezTo>
                    <a:pt x="-205979" y="-52260"/>
                    <a:pt x="-189819" y="-45155"/>
                    <a:pt x="-173686" y="-37955"/>
                  </a:cubicBezTo>
                  <a:cubicBezTo>
                    <a:pt x="-157552" y="-30756"/>
                    <a:pt x="-141446" y="-23462"/>
                    <a:pt x="-125346" y="-16114"/>
                  </a:cubicBezTo>
                  <a:cubicBezTo>
                    <a:pt x="-109245" y="-8766"/>
                    <a:pt x="-93152" y="-1363"/>
                    <a:pt x="-77044" y="6052"/>
                  </a:cubicBezTo>
                  <a:cubicBezTo>
                    <a:pt x="-60936" y="13467"/>
                    <a:pt x="-44812" y="20894"/>
                    <a:pt x="-28660" y="28303"/>
                  </a:cubicBezTo>
                  <a:cubicBezTo>
                    <a:pt x="-12508" y="35713"/>
                    <a:pt x="3673" y="43104"/>
                    <a:pt x="19924" y="50407"/>
                  </a:cubicBezTo>
                  <a:cubicBezTo>
                    <a:pt x="36174" y="57709"/>
                    <a:pt x="52495" y="64922"/>
                    <a:pt x="68815" y="7213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338" y="4298"/>
              <a:ext cx="2351" cy="1393"/>
            </a:xfrm>
            <a:custGeom>
              <a:avLst/>
              <a:gdLst>
                <a:gd name="rtl" fmla="*/ 135280 w 758456"/>
                <a:gd name="rtt" fmla="*/ 71440 h 463600"/>
                <a:gd name="rtr" fmla="*/ 620136 w 758456"/>
                <a:gd name="rtb" fmla="*/ 405840 h 463600"/>
              </a:gdLst>
              <a:ahLst/>
              <a:cxnLst/>
              <a:rect l="rtl" t="rtt" r="rtr" b="rtb"/>
              <a:pathLst>
                <a:path w="758456" h="463600">
                  <a:moveTo>
                    <a:pt x="30400" y="0"/>
                  </a:moveTo>
                  <a:lnTo>
                    <a:pt x="728056" y="0"/>
                  </a:lnTo>
                  <a:cubicBezTo>
                    <a:pt x="744837" y="0"/>
                    <a:pt x="758456" y="13619"/>
                    <a:pt x="758456" y="30400"/>
                  </a:cubicBezTo>
                  <a:lnTo>
                    <a:pt x="758456" y="433200"/>
                  </a:lnTo>
                  <a:cubicBezTo>
                    <a:pt x="758456" y="449981"/>
                    <a:pt x="744837" y="463600"/>
                    <a:pt x="728056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长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度和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时间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919335" y="2957830"/>
            <a:ext cx="731520" cy="1336675"/>
            <a:chOff x="15775" y="4744"/>
            <a:chExt cx="1152" cy="2105"/>
          </a:xfrm>
        </p:grpSpPr>
        <p:sp>
          <p:nvSpPr>
            <p:cNvPr id="177" name="MMConnector"/>
            <p:cNvSpPr/>
            <p:nvPr/>
          </p:nvSpPr>
          <p:spPr>
            <a:xfrm>
              <a:off x="15775" y="5807"/>
              <a:ext cx="572" cy="1042"/>
            </a:xfrm>
            <a:custGeom>
              <a:avLst/>
              <a:gdLst/>
              <a:ahLst/>
              <a:cxnLst/>
              <a:pathLst>
                <a:path w="250789" h="346750" fill="none">
                  <a:moveTo>
                    <a:pt x="-125394" y="173375"/>
                  </a:moveTo>
                  <a:cubicBezTo>
                    <a:pt x="13794" y="173375"/>
                    <a:pt x="-40545" y="-173375"/>
                    <a:pt x="125394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6061" y="4744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91090" y="3791585"/>
            <a:ext cx="1226820" cy="429895"/>
            <a:chOff x="15888" y="6057"/>
            <a:chExt cx="1932" cy="677"/>
          </a:xfrm>
        </p:grpSpPr>
        <p:sp>
          <p:nvSpPr>
            <p:cNvPr id="178" name="MMConnector"/>
            <p:cNvSpPr/>
            <p:nvPr/>
          </p:nvSpPr>
          <p:spPr>
            <a:xfrm>
              <a:off x="15888" y="6464"/>
              <a:ext cx="572" cy="271"/>
            </a:xfrm>
            <a:custGeom>
              <a:avLst/>
              <a:gdLst/>
              <a:ahLst/>
              <a:cxnLst/>
              <a:pathLst>
                <a:path w="250789" h="90250" fill="none">
                  <a:moveTo>
                    <a:pt x="-125394" y="-45125"/>
                  </a:moveTo>
                  <a:cubicBezTo>
                    <a:pt x="-14482" y="-45125"/>
                    <a:pt x="25431" y="45125"/>
                    <a:pt x="125394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" name="SubTopic"/>
            <p:cNvSpPr/>
            <p:nvPr/>
          </p:nvSpPr>
          <p:spPr>
            <a:xfrm>
              <a:off x="16162" y="6057"/>
              <a:ext cx="1658" cy="54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86255" y="1615440"/>
            <a:ext cx="1661795" cy="1649730"/>
            <a:chOff x="2967" y="3082"/>
            <a:chExt cx="2617" cy="2598"/>
          </a:xfrm>
        </p:grpSpPr>
        <p:sp>
          <p:nvSpPr>
            <p:cNvPr id="321" name="MMConnector"/>
            <p:cNvSpPr/>
            <p:nvPr/>
          </p:nvSpPr>
          <p:spPr>
            <a:xfrm>
              <a:off x="5012" y="4310"/>
              <a:ext cx="572" cy="1370"/>
            </a:xfrm>
            <a:custGeom>
              <a:avLst/>
              <a:gdLst/>
              <a:ahLst/>
              <a:cxnLst/>
              <a:pathLst>
                <a:path w="250812" h="456000" fill="none">
                  <a:moveTo>
                    <a:pt x="125406" y="228000"/>
                  </a:moveTo>
                  <a:cubicBezTo>
                    <a:pt x="-24191" y="228000"/>
                    <a:pt x="64806" y="-228000"/>
                    <a:pt x="-125406" y="-228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967" y="3082"/>
              <a:ext cx="1798" cy="54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基本单位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86255" y="2240915"/>
            <a:ext cx="1661795" cy="710565"/>
            <a:chOff x="2967" y="4067"/>
            <a:chExt cx="2617" cy="1119"/>
          </a:xfrm>
        </p:grpSpPr>
        <p:sp>
          <p:nvSpPr>
            <p:cNvPr id="322" name="MMConnector"/>
            <p:cNvSpPr/>
            <p:nvPr/>
          </p:nvSpPr>
          <p:spPr>
            <a:xfrm>
              <a:off x="5012" y="4802"/>
              <a:ext cx="572" cy="385"/>
            </a:xfrm>
            <a:custGeom>
              <a:avLst/>
              <a:gdLst/>
              <a:ahLst/>
              <a:cxnLst/>
              <a:pathLst>
                <a:path w="250812" h="128250" fill="none">
                  <a:moveTo>
                    <a:pt x="125406" y="64125"/>
                  </a:moveTo>
                  <a:cubicBezTo>
                    <a:pt x="10073" y="64125"/>
                    <a:pt x="-15144" y="-64125"/>
                    <a:pt x="-125406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967" y="4067"/>
              <a:ext cx="1798" cy="54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62710" y="2658110"/>
            <a:ext cx="2085340" cy="429260"/>
            <a:chOff x="2300" y="4724"/>
            <a:chExt cx="3284" cy="676"/>
          </a:xfrm>
        </p:grpSpPr>
        <p:sp>
          <p:nvSpPr>
            <p:cNvPr id="390" name="MMConnector"/>
            <p:cNvSpPr/>
            <p:nvPr/>
          </p:nvSpPr>
          <p:spPr>
            <a:xfrm>
              <a:off x="5012" y="5130"/>
              <a:ext cx="572" cy="271"/>
            </a:xfrm>
            <a:custGeom>
              <a:avLst/>
              <a:gdLst/>
              <a:ahLst/>
              <a:cxnLst/>
              <a:pathLst>
                <a:path w="250812" h="90250" fill="none">
                  <a:moveTo>
                    <a:pt x="125406" y="-45125"/>
                  </a:moveTo>
                  <a:cubicBezTo>
                    <a:pt x="14484" y="-45125"/>
                    <a:pt x="-25436" y="45125"/>
                    <a:pt x="-125406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300" y="4724"/>
              <a:ext cx="2353" cy="563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常考长度估测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53310" y="3437255"/>
            <a:ext cx="1094740" cy="1214120"/>
            <a:chOff x="3860" y="5951"/>
            <a:chExt cx="1724" cy="1912"/>
          </a:xfrm>
        </p:grpSpPr>
        <p:sp>
          <p:nvSpPr>
            <p:cNvPr id="147" name="MMConnector"/>
            <p:cNvSpPr/>
            <p:nvPr/>
          </p:nvSpPr>
          <p:spPr>
            <a:xfrm>
              <a:off x="5012" y="5951"/>
              <a:ext cx="572" cy="1913"/>
            </a:xfrm>
            <a:custGeom>
              <a:avLst/>
              <a:gdLst/>
              <a:ahLst/>
              <a:cxnLst/>
              <a:pathLst>
                <a:path w="250812" h="636500" fill="none">
                  <a:moveTo>
                    <a:pt x="125406" y="-318250"/>
                  </a:moveTo>
                  <a:cubicBezTo>
                    <a:pt x="-38094" y="-318250"/>
                    <a:pt x="97247" y="318250"/>
                    <a:pt x="-125406" y="318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3860" y="6365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19200" y="3074670"/>
            <a:ext cx="2228850" cy="639445"/>
            <a:chOff x="2074" y="5380"/>
            <a:chExt cx="3510" cy="1007"/>
          </a:xfrm>
        </p:grpSpPr>
        <p:sp>
          <p:nvSpPr>
            <p:cNvPr id="151" name="MMConnector"/>
            <p:cNvSpPr/>
            <p:nvPr/>
          </p:nvSpPr>
          <p:spPr>
            <a:xfrm>
              <a:off x="5012" y="5459"/>
              <a:ext cx="572" cy="928"/>
            </a:xfrm>
            <a:custGeom>
              <a:avLst/>
              <a:gdLst/>
              <a:ahLst/>
              <a:cxnLst/>
              <a:pathLst>
                <a:path w="250812" h="308750" fill="none">
                  <a:moveTo>
                    <a:pt x="125406" y="-154375"/>
                  </a:moveTo>
                  <a:cubicBezTo>
                    <a:pt x="-9892" y="-154375"/>
                    <a:pt x="31442" y="154375"/>
                    <a:pt x="-125406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2074" y="5380"/>
              <a:ext cx="2579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常考时间估测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600" y="3909060"/>
            <a:ext cx="1924685" cy="448310"/>
            <a:chOff x="1114" y="6694"/>
            <a:chExt cx="3031" cy="706"/>
          </a:xfrm>
        </p:grpSpPr>
        <p:sp>
          <p:nvSpPr>
            <p:cNvPr id="155" name="MMConnector"/>
            <p:cNvSpPr/>
            <p:nvPr/>
          </p:nvSpPr>
          <p:spPr>
            <a:xfrm>
              <a:off x="3575" y="7072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-54625"/>
                  </a:moveTo>
                  <a:cubicBezTo>
                    <a:pt x="12270" y="-54625"/>
                    <a:pt x="-20270" y="54625"/>
                    <a:pt x="-125389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114" y="6694"/>
              <a:ext cx="2175" cy="563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时间：秒表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7235" y="3491865"/>
            <a:ext cx="1797050" cy="657225"/>
            <a:chOff x="1315" y="6037"/>
            <a:chExt cx="2830" cy="1035"/>
          </a:xfrm>
        </p:grpSpPr>
        <p:sp>
          <p:nvSpPr>
            <p:cNvPr id="160" name="MMConnector"/>
            <p:cNvSpPr/>
            <p:nvPr/>
          </p:nvSpPr>
          <p:spPr>
            <a:xfrm>
              <a:off x="3575" y="6744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54625"/>
                  </a:moveTo>
                  <a:cubicBezTo>
                    <a:pt x="12270" y="54625"/>
                    <a:pt x="-20270" y="-54625"/>
                    <a:pt x="-125389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315" y="6037"/>
              <a:ext cx="1974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长度：刻度尺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2755265" y="4572635"/>
            <a:ext cx="1160780" cy="710565"/>
            <a:chOff x="4803" y="7739"/>
            <a:chExt cx="1724" cy="1119"/>
          </a:xfrm>
        </p:grpSpPr>
        <p:sp>
          <p:nvSpPr>
            <p:cNvPr id="175" name="MMConnector"/>
            <p:cNvSpPr/>
            <p:nvPr/>
          </p:nvSpPr>
          <p:spPr>
            <a:xfrm>
              <a:off x="5955" y="8474"/>
              <a:ext cx="572" cy="385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4803" y="7739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2755265" y="4898390"/>
            <a:ext cx="2887674" cy="521335"/>
            <a:chOff x="1960" y="8252"/>
            <a:chExt cx="4567" cy="821"/>
          </a:xfrm>
        </p:grpSpPr>
        <p:sp>
          <p:nvSpPr>
            <p:cNvPr id="179" name="MMConnector"/>
            <p:cNvSpPr/>
            <p:nvPr/>
          </p:nvSpPr>
          <p:spPr>
            <a:xfrm>
              <a:off x="5955" y="8802"/>
              <a:ext cx="572" cy="27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960" y="8252"/>
              <a:ext cx="3709" cy="687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误差与错误的区别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2683510" y="5406390"/>
            <a:ext cx="2365483" cy="638810"/>
            <a:chOff x="3778" y="9052"/>
            <a:chExt cx="2749" cy="1006"/>
          </a:xfrm>
        </p:grpSpPr>
        <p:sp>
          <p:nvSpPr>
            <p:cNvPr id="182" name="MMConnector"/>
            <p:cNvSpPr/>
            <p:nvPr/>
          </p:nvSpPr>
          <p:spPr>
            <a:xfrm>
              <a:off x="5955" y="9130"/>
              <a:ext cx="572" cy="92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1" name="SubTopic"/>
            <p:cNvSpPr/>
            <p:nvPr/>
          </p:nvSpPr>
          <p:spPr>
            <a:xfrm>
              <a:off x="3778" y="9052"/>
              <a:ext cx="1891" cy="543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减小误差方法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01225" y="1877060"/>
            <a:ext cx="1769110" cy="398780"/>
            <a:chOff x="15589" y="3042"/>
            <a:chExt cx="2786" cy="628"/>
          </a:xfrm>
        </p:grpSpPr>
        <p:sp>
          <p:nvSpPr>
            <p:cNvPr id="184" name="MMConnector"/>
            <p:cNvSpPr/>
            <p:nvPr/>
          </p:nvSpPr>
          <p:spPr>
            <a:xfrm>
              <a:off x="15589" y="3613"/>
              <a:ext cx="572" cy="57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5822" y="3042"/>
              <a:ext cx="2553" cy="54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运动和静止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872980" y="2249170"/>
            <a:ext cx="1849120" cy="579755"/>
            <a:chOff x="15702" y="3628"/>
            <a:chExt cx="2912" cy="913"/>
          </a:xfrm>
        </p:grpSpPr>
        <p:sp>
          <p:nvSpPr>
            <p:cNvPr id="186" name="MMConnector"/>
            <p:cNvSpPr/>
            <p:nvPr/>
          </p:nvSpPr>
          <p:spPr>
            <a:xfrm>
              <a:off x="15702" y="3941"/>
              <a:ext cx="572" cy="600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15887" y="3628"/>
              <a:ext cx="2727" cy="60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运动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的相对性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919335" y="3374390"/>
            <a:ext cx="731520" cy="710565"/>
            <a:chOff x="15775" y="5400"/>
            <a:chExt cx="1152" cy="1119"/>
          </a:xfrm>
        </p:grpSpPr>
        <p:sp>
          <p:nvSpPr>
            <p:cNvPr id="189" name="MMConnector"/>
            <p:cNvSpPr/>
            <p:nvPr/>
          </p:nvSpPr>
          <p:spPr>
            <a:xfrm>
              <a:off x="15775" y="6135"/>
              <a:ext cx="572" cy="385"/>
            </a:xfrm>
            <a:custGeom>
              <a:avLst/>
              <a:gdLst/>
              <a:ahLst/>
              <a:cxnLst/>
              <a:pathLst>
                <a:path w="250789" h="128250" fill="none">
                  <a:moveTo>
                    <a:pt x="-125394" y="64125"/>
                  </a:moveTo>
                  <a:cubicBezTo>
                    <a:pt x="-10071" y="64125"/>
                    <a:pt x="15140" y="-64125"/>
                    <a:pt x="125394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7" name="SubTopic"/>
            <p:cNvSpPr/>
            <p:nvPr/>
          </p:nvSpPr>
          <p:spPr>
            <a:xfrm>
              <a:off x="16061" y="5400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991090" y="4208780"/>
            <a:ext cx="1578610" cy="638810"/>
            <a:chOff x="15888" y="6714"/>
            <a:chExt cx="2486" cy="1006"/>
          </a:xfrm>
        </p:grpSpPr>
        <p:sp>
          <p:nvSpPr>
            <p:cNvPr id="191" name="MMConnector"/>
            <p:cNvSpPr/>
            <p:nvPr/>
          </p:nvSpPr>
          <p:spPr>
            <a:xfrm>
              <a:off x="15888" y="6792"/>
              <a:ext cx="572" cy="928"/>
            </a:xfrm>
            <a:custGeom>
              <a:avLst/>
              <a:gdLst/>
              <a:ahLst/>
              <a:cxnLst/>
              <a:pathLst>
                <a:path w="250789" h="308750" fill="none">
                  <a:moveTo>
                    <a:pt x="-125394" y="-154375"/>
                  </a:moveTo>
                  <a:cubicBezTo>
                    <a:pt x="9894" y="-154375"/>
                    <a:pt x="-31447" y="154375"/>
                    <a:pt x="125394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0" name="SubTopic"/>
            <p:cNvSpPr/>
            <p:nvPr/>
          </p:nvSpPr>
          <p:spPr>
            <a:xfrm>
              <a:off x="16160" y="6714"/>
              <a:ext cx="2214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匀速直线运动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9600" y="1407160"/>
            <a:ext cx="1357630" cy="656590"/>
            <a:chOff x="1114" y="2754"/>
            <a:chExt cx="2138" cy="1034"/>
          </a:xfrm>
        </p:grpSpPr>
        <p:sp>
          <p:nvSpPr>
            <p:cNvPr id="195" name="MMConnector"/>
            <p:cNvSpPr/>
            <p:nvPr/>
          </p:nvSpPr>
          <p:spPr>
            <a:xfrm>
              <a:off x="2682" y="3460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54625"/>
                  </a:moveTo>
                  <a:cubicBezTo>
                    <a:pt x="12270" y="54625"/>
                    <a:pt x="-20270" y="-54625"/>
                    <a:pt x="-125389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4" name="SubTopic"/>
            <p:cNvSpPr/>
            <p:nvPr/>
          </p:nvSpPr>
          <p:spPr>
            <a:xfrm>
              <a:off x="1114" y="2754"/>
              <a:ext cx="1282" cy="542"/>
            </a:xfrm>
            <a:custGeom>
              <a:avLst/>
              <a:gdLst>
                <a:gd name="rtl" fmla="*/ 54150 w 562400"/>
                <a:gd name="rtt" fmla="*/ 26030 h 180500"/>
                <a:gd name="rtr" fmla="*/ 510150 w 562400"/>
                <a:gd name="rtb" fmla="*/ 162830 h 180500"/>
              </a:gdLst>
              <a:ahLst/>
              <a:cxnLst/>
              <a:rect l="rtl" t="rtt" r="rtr" b="rtb"/>
              <a:pathLst>
                <a:path w="562400" h="180500" stroke="0">
                  <a:moveTo>
                    <a:pt x="0" y="0"/>
                  </a:moveTo>
                  <a:lnTo>
                    <a:pt x="562400" y="0"/>
                  </a:lnTo>
                  <a:lnTo>
                    <a:pt x="562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62400" h="180500" fill="none">
                  <a:moveTo>
                    <a:pt x="0" y="180500"/>
                  </a:moveTo>
                  <a:lnTo>
                    <a:pt x="562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长度：m</a:t>
              </a:r>
              <a:endParaRPr sz="240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9600" y="1823720"/>
            <a:ext cx="1357630" cy="448945"/>
            <a:chOff x="1114" y="3410"/>
            <a:chExt cx="2138" cy="707"/>
          </a:xfrm>
        </p:grpSpPr>
        <p:sp>
          <p:nvSpPr>
            <p:cNvPr id="197" name="MMConnector"/>
            <p:cNvSpPr/>
            <p:nvPr/>
          </p:nvSpPr>
          <p:spPr>
            <a:xfrm>
              <a:off x="2682" y="3789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-54625"/>
                  </a:moveTo>
                  <a:cubicBezTo>
                    <a:pt x="12270" y="-54625"/>
                    <a:pt x="-20270" y="54625"/>
                    <a:pt x="-125389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6" name="SubTopic"/>
            <p:cNvSpPr/>
            <p:nvPr/>
          </p:nvSpPr>
          <p:spPr>
            <a:xfrm>
              <a:off x="1114" y="3410"/>
              <a:ext cx="1282" cy="542"/>
            </a:xfrm>
            <a:custGeom>
              <a:avLst/>
              <a:gdLst>
                <a:gd name="rtl" fmla="*/ 54150 w 562400"/>
                <a:gd name="rtt" fmla="*/ 26030 h 180500"/>
                <a:gd name="rtr" fmla="*/ 510150 w 562400"/>
                <a:gd name="rtb" fmla="*/ 162830 h 180500"/>
              </a:gdLst>
              <a:ahLst/>
              <a:cxnLst/>
              <a:rect l="rtl" t="rtt" r="rtr" b="rtb"/>
              <a:pathLst>
                <a:path w="562400" h="180500" stroke="0">
                  <a:moveTo>
                    <a:pt x="0" y="0"/>
                  </a:moveTo>
                  <a:lnTo>
                    <a:pt x="562400" y="0"/>
                  </a:lnTo>
                  <a:lnTo>
                    <a:pt x="562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62400" h="180500" fill="none">
                  <a:moveTo>
                    <a:pt x="0" y="180500"/>
                  </a:moveTo>
                  <a:lnTo>
                    <a:pt x="562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时间：s</a:t>
              </a:r>
              <a:endParaRPr sz="240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71370" y="4032250"/>
            <a:ext cx="857250" cy="1411605"/>
            <a:chOff x="3416" y="6436"/>
            <a:chExt cx="1350" cy="2223"/>
          </a:xfrm>
        </p:grpSpPr>
        <p:sp>
          <p:nvSpPr>
            <p:cNvPr id="166" name="MainTopic"/>
            <p:cNvSpPr/>
            <p:nvPr/>
          </p:nvSpPr>
          <p:spPr>
            <a:xfrm>
              <a:off x="3416" y="7769"/>
              <a:ext cx="1351" cy="89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误差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5" name="右箭头 24"/>
            <p:cNvSpPr/>
            <p:nvPr/>
          </p:nvSpPr>
          <p:spPr>
            <a:xfrm rot="5400000">
              <a:off x="3370" y="6987"/>
              <a:ext cx="1332" cy="231"/>
            </a:xfrm>
            <a:prstGeom prst="rightArrow">
              <a:avLst>
                <a:gd name="adj1" fmla="val 29203"/>
                <a:gd name="adj2" fmla="val 143805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872980" y="1356995"/>
            <a:ext cx="1242060" cy="1193165"/>
            <a:chOff x="15775" y="4857"/>
            <a:chExt cx="1956" cy="1879"/>
          </a:xfrm>
        </p:grpSpPr>
        <p:sp>
          <p:nvSpPr>
            <p:cNvPr id="30" name="MMConnector"/>
            <p:cNvSpPr/>
            <p:nvPr/>
          </p:nvSpPr>
          <p:spPr>
            <a:xfrm>
              <a:off x="15775" y="5858"/>
              <a:ext cx="572" cy="878"/>
            </a:xfrm>
            <a:custGeom>
              <a:avLst/>
              <a:gdLst/>
              <a:ahLst/>
              <a:cxnLst/>
              <a:pathLst>
                <a:path w="250789" h="346750" fill="none">
                  <a:moveTo>
                    <a:pt x="-125394" y="173375"/>
                  </a:moveTo>
                  <a:cubicBezTo>
                    <a:pt x="13794" y="173375"/>
                    <a:pt x="-40545" y="-173375"/>
                    <a:pt x="125394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16061" y="4857"/>
              <a:ext cx="1670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参照物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67715" y="2846070"/>
            <a:ext cx="10241280" cy="523080"/>
            <a:chOff x="894" y="3246"/>
            <a:chExt cx="16128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2" y="3246"/>
              <a:ext cx="131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机械运动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722439" y="180340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50240" y="3614420"/>
            <a:ext cx="108832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物理学中，把一个物体相对于另一个物体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的过程叫做机械运动，简称运动．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1270" y="3727450"/>
            <a:ext cx="1548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位置改变</a:t>
            </a:r>
            <a:endParaRPr lang="zh-CN" altLang="en-US"/>
          </a:p>
        </p:txBody>
      </p:sp>
      <p:sp>
        <p:nvSpPr>
          <p:cNvPr id="35" name="流程图: 终止 34">
            <a:hlinkClick r:id="rId3" action="ppaction://hlinksldjump"/>
          </p:cNvPr>
          <p:cNvSpPr/>
          <p:nvPr/>
        </p:nvSpPr>
        <p:spPr>
          <a:xfrm>
            <a:off x="9498965" y="50520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71550" y="1608455"/>
            <a:ext cx="7421889" cy="521970"/>
            <a:chOff x="894" y="3246"/>
            <a:chExt cx="11575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956" y="3246"/>
              <a:ext cx="851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运动与静止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(6年5考)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28040" y="2240280"/>
            <a:ext cx="105124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参照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物：</a:t>
            </a:r>
            <a:r>
              <a:rPr lang="zh-CN" sz="2400">
                <a:ea typeface="宋体" panose="02010600030101010101" pitchFamily="2" charset="-122"/>
              </a:rPr>
              <a:t>在判断一个物体是否运动时，被选来作为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的另一个物体，叫做参照物．通常，我们选地面为参照物．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物体的运动和静止：</a:t>
            </a:r>
            <a:r>
              <a:rPr lang="zh-CN" sz="2400">
                <a:ea typeface="宋体" panose="02010600030101010101" pitchFamily="2" charset="-122"/>
              </a:rPr>
              <a:t>要判断一个物体是否运动，需要选择一个参照物．如果一个物体相对于参照物的位置改变，我们就说这个物体是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的，否则我们就说它是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055610" y="2355850"/>
            <a:ext cx="870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标准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961120" y="3993515"/>
            <a:ext cx="1125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72155" y="4554220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　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305925" y="51911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88695" y="1713230"/>
            <a:ext cx="10310495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44" y="3246"/>
              <a:ext cx="131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运动的相对性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17575" y="2307590"/>
            <a:ext cx="103104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对于同一个物体，由于选取的参照物不同，我们可以说它是运动的，也可以说它是静止的．机械运动的这种性质叫做运动的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我们处在一个不断运动和变化的世界，无论是微观粒子还是宇宙中的天体，都在不停地运动着．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(2016.4D)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769860" y="2952750"/>
            <a:ext cx="1249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相对性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019540" y="47339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308735" y="187642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65225" y="2458720"/>
            <a:ext cx="100711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1) </a:t>
            </a:r>
            <a:r>
              <a:rPr lang="zh-CN" sz="2400">
                <a:ea typeface="宋体" panose="02010600030101010101" pitchFamily="2" charset="-122"/>
              </a:rPr>
              <a:t>地球和行星都绕太阳运动，太阳在宇宙中是绝对不动的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2) </a:t>
            </a:r>
            <a:r>
              <a:rPr lang="zh-CN" sz="2400">
                <a:ea typeface="宋体" panose="02010600030101010101" pitchFamily="2" charset="-122"/>
              </a:rPr>
              <a:t>物体的运动或静止状态都是确定不变的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3) </a:t>
            </a:r>
            <a:r>
              <a:rPr lang="zh-CN" sz="2400">
                <a:ea typeface="宋体" panose="02010600030101010101" pitchFamily="2" charset="-122"/>
              </a:rPr>
              <a:t>只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能选静止不动的物体作为参照物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4) </a:t>
            </a:r>
            <a:r>
              <a:rPr lang="zh-CN" sz="2400">
                <a:ea typeface="宋体" panose="02010600030101010101" pitchFamily="2" charset="-122"/>
              </a:rPr>
              <a:t>选取不同的参照物观察到的物体运动是相同的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098280" y="2624455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000240" y="3196590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22695" y="3721100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874000" y="4305300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8860155" y="50717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33234" y="132588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7225" y="2179955"/>
            <a:ext cx="1653540" cy="460375"/>
            <a:chOff x="1586" y="2158"/>
            <a:chExt cx="2604" cy="725"/>
          </a:xfrm>
        </p:grpSpPr>
        <p:pic>
          <p:nvPicPr>
            <p:cNvPr id="6" name="图片 5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622300" y="278860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根据参照物判断物体的运动状态</a:t>
            </a:r>
            <a:endParaRPr lang="zh-CN" altLang="en-US" sz="2400">
              <a:solidFill>
                <a:srgbClr val="1D41D5"/>
              </a:solidFill>
              <a:ea typeface="黑体" panose="02010609060101010101" pitchFamily="49" charset="-122"/>
            </a:endParaRPr>
          </a:p>
        </p:txBody>
      </p:sp>
      <p:pic>
        <p:nvPicPr>
          <p:cNvPr id="2" name="图片 -21474823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775" y="3563620"/>
            <a:ext cx="4615815" cy="21355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388745" y="1040130"/>
            <a:ext cx="99898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根据物体的运动状态选择所需的参照物</a:t>
            </a:r>
            <a:endParaRPr lang="zh-CN" sz="2400">
              <a:solidFill>
                <a:srgbClr val="1D41D5"/>
              </a:solidFill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sz="2400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sz="2400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sz="2400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 (3)</a:t>
            </a: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参照物的选取要求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所选参照物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必须符合题目范围；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不能选择研究对象自身作为参照物．</a:t>
            </a:r>
            <a:endParaRPr lang="zh-CN" alt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-2147482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6220" y="1910080"/>
            <a:ext cx="4946015" cy="23120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44575" y="111633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901065" y="1605915"/>
            <a:ext cx="103892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1. 2019</a:t>
            </a:r>
            <a:r>
              <a:rPr lang="zh-CN" sz="2400">
                <a:ea typeface="宋体" panose="02010600030101010101" pitchFamily="2" charset="-122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>
                <a:ea typeface="宋体" panose="02010600030101010101" pitchFamily="2" charset="-122"/>
              </a:rPr>
              <a:t>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日上午，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400">
                <a:ea typeface="宋体" panose="02010600030101010101" pitchFamily="2" charset="-122"/>
              </a:rPr>
              <a:t>架直升机在空中组成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“70”</a:t>
            </a:r>
            <a:r>
              <a:rPr lang="zh-CN" sz="2400">
                <a:ea typeface="宋体" panose="02010600030101010101" pitchFamily="2" charset="-122"/>
              </a:rPr>
              <a:t>字样从天安门广场以相同速度飞过，若以其中一架直升机为参照物，其他飞机是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的．若以观众为参照物，飞机是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我们每天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背着书包上下学．</a:t>
            </a:r>
            <a:r>
              <a:rPr lang="zh-CN" sz="2400">
                <a:ea typeface="宋体" panose="02010600030101010101" pitchFamily="2" charset="-122"/>
              </a:rPr>
              <a:t>如果说书包是静止的，选择的参照物可能是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．放学走出校门时，若以教室为参照物，书包是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运动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静止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汽车通过高速收费站时，以收费站为参照物， 汽车是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的，以司机为参照物，汽车是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355330" y="2261870"/>
            <a:ext cx="134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27755" y="2794000"/>
            <a:ext cx="1122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30960" y="3883025"/>
            <a:ext cx="1123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人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21090" y="3883025"/>
            <a:ext cx="1361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　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466455" y="4995545"/>
            <a:ext cx="1233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　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41090" y="5495925"/>
            <a:ext cx="1252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1035</Words>
  <Application>WPS 演示</Application>
  <PresentationFormat>宽屏</PresentationFormat>
  <Paragraphs>163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Times New Roman</vt:lpstr>
      <vt:lpstr>黑体</vt:lpstr>
      <vt:lpstr>方正粗黑宋简体</vt:lpstr>
      <vt:lpstr>仿宋_GB2312</vt:lpstr>
      <vt:lpstr>仿宋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2019-12-28T02:16:47Z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