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5" r:id="rId3"/>
  </p:sldMasterIdLst>
  <p:notesMasterIdLst>
    <p:notesMasterId r:id="rId2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9" r:id="rId11"/>
    <p:sldId id="263" r:id="rId12"/>
    <p:sldId id="264" r:id="rId13"/>
    <p:sldId id="265" r:id="rId14"/>
    <p:sldId id="266" r:id="rId15"/>
    <p:sldId id="267" r:id="rId16"/>
    <p:sldId id="268" r:id="rId17"/>
    <p:sldId id="276" r:id="rId18"/>
    <p:sldId id="288" r:id="rId19"/>
    <p:sldId id="270" r:id="rId20"/>
    <p:sldId id="271" r:id="rId21"/>
    <p:sldId id="272" r:id="rId22"/>
    <p:sldId id="273" r:id="rId23"/>
    <p:sldId id="274" r:id="rId24"/>
    <p:sldId id="275" r:id="rId25"/>
    <p:sldId id="277" r:id="rId26"/>
    <p:sldId id="278" r:id="rId27"/>
    <p:sldId id="300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14" y="72"/>
      </p:cViewPr>
      <p:guideLst>
        <p:guide orient="horz" pos="2154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905114" y="5773420"/>
            <a:ext cx="636061" cy="514985"/>
            <a:chOff x="3590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90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RJ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/LOGO/木牍中考logo/木牍中考logo效果图/木牍中考logo-5%蓝-11.png木牍中考logo-5%蓝-11"/>
          <p:cNvPicPr>
            <a:picLocks noChangeAspect="1"/>
          </p:cNvPicPr>
          <p:nvPr userDrawn="1"/>
        </p:nvPicPr>
        <p:blipFill>
          <a:blip r:embed="rId5"/>
          <a:srcRect r="25347" b="26975"/>
          <a:stretch>
            <a:fillRect/>
          </a:stretch>
        </p:blipFill>
        <p:spPr>
          <a:xfrm>
            <a:off x="8159750" y="2906395"/>
            <a:ext cx="4032250" cy="3945255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0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4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image" Target="../media/image9.jpe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image" Target="../media/image8.jpeg"/><Relationship Id="rId2" Type="http://schemas.openxmlformats.org/officeDocument/2006/relationships/tags" Target="../tags/tag7.xml"/><Relationship Id="rId16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image" Target="../media/image6.jpe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image" Target="../media/image7.jpeg"/><Relationship Id="rId2" Type="http://schemas.openxmlformats.org/officeDocument/2006/relationships/tags" Target="../tags/tag22.xml"/><Relationship Id="rId16" Type="http://schemas.openxmlformats.org/officeDocument/2006/relationships/slideLayout" Target="../slideLayouts/slideLayout8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10" Type="http://schemas.openxmlformats.org/officeDocument/2006/relationships/tags" Target="../tags/tag30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8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 userDrawn="1"/>
        </p:nvSpPr>
        <p:spPr>
          <a:xfrm>
            <a:off x="-159798" y="2379628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8.2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二力平衡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2258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二力平衡的条件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4900" y="199551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758950"/>
            <a:ext cx="467169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/>
              <a:t>实验：探究二力平衡的条件</a:t>
            </a:r>
          </a:p>
        </p:txBody>
      </p:sp>
      <p:sp>
        <p:nvSpPr>
          <p:cNvPr id="5" name="TextBox 8"/>
          <p:cNvSpPr txBox="1"/>
          <p:nvPr/>
        </p:nvSpPr>
        <p:spPr>
          <a:xfrm>
            <a:off x="899795" y="2428240"/>
            <a:ext cx="3947795" cy="2676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>
              <a:lnSpc>
                <a:spcPct val="150000"/>
              </a:lnSpc>
              <a:defRPr/>
            </a:pPr>
            <a:r>
              <a:rPr lang="zh-CN" altLang="en-US" sz="2800" noProof="1">
                <a:solidFill>
                  <a:srgbClr val="000000"/>
                </a:solidFill>
                <a:latin typeface="宋体" panose="02010600030101010101" pitchFamily="2" charset="-122"/>
              </a:rPr>
              <a:t>实验方法</a:t>
            </a:r>
            <a:r>
              <a:rPr lang="zh-CN" altLang="en-US" sz="2800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800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改变物体受到的两个力的三要素，当物体处于</a:t>
            </a:r>
            <a:r>
              <a:rPr lang="zh-CN" altLang="en-US" sz="2800" b="1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静止</a:t>
            </a:r>
            <a:r>
              <a:rPr lang="zh-CN" altLang="en-US" sz="2800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时，二力平衡。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675" y="2428240"/>
            <a:ext cx="6291580" cy="29851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2" name="矩形 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99795" y="1025525"/>
            <a:ext cx="32258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二力平衡的条件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334900" y="1995517"/>
            <a:ext cx="295322" cy="210471"/>
            <a:chOff x="435463" y="1226414"/>
            <a:chExt cx="295380" cy="210512"/>
          </a:xfrm>
        </p:grpSpPr>
        <p:sp>
          <p:nvSpPr>
            <p:cNvPr id="29" name="矩形 2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899795" y="1758950"/>
            <a:ext cx="467169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/>
              <a:t>实验：探究二力平衡的条件</a:t>
            </a:r>
          </a:p>
        </p:txBody>
      </p:sp>
      <p:pic>
        <p:nvPicPr>
          <p:cNvPr id="33" name="实验活动3：探究二力平衡的条件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0140" y="2516505"/>
            <a:ext cx="7277100" cy="38709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99795" y="1025525"/>
            <a:ext cx="32258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二力平衡的条件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334900" y="1995517"/>
            <a:ext cx="295322" cy="210471"/>
            <a:chOff x="435463" y="1226414"/>
            <a:chExt cx="295380" cy="210512"/>
          </a:xfrm>
        </p:grpSpPr>
        <p:sp>
          <p:nvSpPr>
            <p:cNvPr id="29" name="矩形 2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899795" y="1758950"/>
            <a:ext cx="467169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/>
              <a:t>实验：探究二力平衡的条件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99795" y="2856230"/>
            <a:ext cx="10019030" cy="267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/>
              <a:t>注意事项</a:t>
            </a:r>
          </a:p>
          <a:p>
            <a:pPr>
              <a:lnSpc>
                <a:spcPct val="120000"/>
              </a:lnSpc>
            </a:pPr>
            <a:r>
              <a:rPr lang="zh-CN" altLang="en-US" sz="2800"/>
              <a:t>1．平板要光滑，砝码质量要大，避免小车受不平衡的二力过程中，</a:t>
            </a:r>
            <a:r>
              <a:rPr lang="zh-CN" altLang="en-US" sz="2800" b="1"/>
              <a:t>摩擦力</a:t>
            </a:r>
            <a:r>
              <a:rPr lang="zh-CN" altLang="en-US" sz="2800"/>
              <a:t>大，导致出现静止状态;</a:t>
            </a:r>
          </a:p>
          <a:p>
            <a:pPr>
              <a:lnSpc>
                <a:spcPct val="120000"/>
              </a:lnSpc>
            </a:pPr>
            <a:r>
              <a:rPr lang="zh-CN" altLang="en-US" sz="2800"/>
              <a:t>2．平板要水平放置，避免小车由于</a:t>
            </a:r>
            <a:r>
              <a:rPr lang="zh-CN" altLang="en-US" sz="2800" b="1"/>
              <a:t>重力的分力</a:t>
            </a:r>
            <a:r>
              <a:rPr lang="zh-CN" altLang="en-US" sz="2800"/>
              <a:t>作用，从而可能出现运动状态。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99795" y="1025525"/>
            <a:ext cx="32258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二力平衡的条件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334900" y="1995517"/>
            <a:ext cx="295322" cy="210471"/>
            <a:chOff x="435463" y="1226414"/>
            <a:chExt cx="295380" cy="210512"/>
          </a:xfrm>
        </p:grpSpPr>
        <p:sp>
          <p:nvSpPr>
            <p:cNvPr id="29" name="矩形 2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899795" y="1758950"/>
            <a:ext cx="467169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/>
              <a:t>实验：探究二力平衡的条件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445" y="2593340"/>
            <a:ext cx="9197975" cy="3557905"/>
          </a:xfrm>
          <a:prstGeom prst="rect">
            <a:avLst/>
          </a:prstGeom>
        </p:spPr>
      </p:pic>
      <p:pic>
        <p:nvPicPr>
          <p:cNvPr id="2" name="图片 1" descr="思考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17885" y="2012315"/>
            <a:ext cx="827405" cy="8274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545070" y="1466850"/>
            <a:ext cx="3531235" cy="997243"/>
          </a:xfrm>
          <a:prstGeom prst="roundRect">
            <a:avLst>
              <a:gd name="adj" fmla="val 27324"/>
            </a:avLst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通过实验现象可以总结出二力平衡的条件吗？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99795" y="1025525"/>
            <a:ext cx="32258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二力平衡的条件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334900" y="1995517"/>
            <a:ext cx="295322" cy="210471"/>
            <a:chOff x="435463" y="1226414"/>
            <a:chExt cx="295380" cy="210512"/>
          </a:xfrm>
        </p:grpSpPr>
        <p:sp>
          <p:nvSpPr>
            <p:cNvPr id="29" name="矩形 2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899795" y="1758950"/>
            <a:ext cx="467169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/>
              <a:t>实验：探究二力平衡的条件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6315" y="2475865"/>
            <a:ext cx="668274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实验结论：作用在</a:t>
            </a:r>
            <a:r>
              <a:rPr lang="zh-CN" altLang="en-US" sz="2800" b="1">
                <a:solidFill>
                  <a:schemeClr val="accent5"/>
                </a:solidFill>
              </a:rPr>
              <a:t>同一物体</a:t>
            </a:r>
            <a:r>
              <a:rPr lang="zh-CN" altLang="en-US" sz="2800"/>
              <a:t>上的两个力，如果</a:t>
            </a:r>
            <a:r>
              <a:rPr lang="zh-CN" altLang="en-US" sz="2800" b="1">
                <a:solidFill>
                  <a:schemeClr val="accent5"/>
                </a:solidFill>
              </a:rPr>
              <a:t>大小相等</a:t>
            </a:r>
            <a:r>
              <a:rPr lang="zh-CN" altLang="en-US" sz="2800"/>
              <a:t>、</a:t>
            </a:r>
            <a:r>
              <a:rPr lang="zh-CN" altLang="en-US" sz="2800" b="1">
                <a:solidFill>
                  <a:schemeClr val="accent5"/>
                </a:solidFill>
              </a:rPr>
              <a:t>方向相反</a:t>
            </a:r>
            <a:r>
              <a:rPr lang="zh-CN" altLang="en-US" sz="2800"/>
              <a:t>，并且在</a:t>
            </a:r>
            <a:r>
              <a:rPr lang="zh-CN" altLang="en-US" sz="2800" b="1">
                <a:solidFill>
                  <a:schemeClr val="accent5"/>
                </a:solidFill>
              </a:rPr>
              <a:t>同一条直线</a:t>
            </a:r>
            <a:r>
              <a:rPr lang="zh-CN" altLang="en-US" sz="2800"/>
              <a:t>上，这两个力就彼此平衡。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76175" y="2810857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769870" y="4984750"/>
            <a:ext cx="5770880" cy="706755"/>
          </a:xfrm>
          <a:prstGeom prst="rect">
            <a:avLst/>
          </a:prstGeom>
          <a:noFill/>
          <a:ln>
            <a:solidFill>
              <a:srgbClr val="036EB8"/>
            </a:solidFill>
            <a:prstDash val="dashDot"/>
          </a:ln>
        </p:spPr>
        <p:txBody>
          <a:bodyPr wrap="none" rtlCol="0" anchor="t">
            <a:spAutoFit/>
          </a:bodyPr>
          <a:lstStyle/>
          <a:p>
            <a:r>
              <a:rPr lang="zh-CN" altLang="en-US" sz="4000" b="1">
                <a:ln>
                  <a:solidFill>
                    <a:srgbClr val="BDD7EE"/>
                  </a:solidFill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仿宋" panose="02010609060101010101" charset="-122"/>
                <a:sym typeface="+mn-ea"/>
              </a:rPr>
              <a:t>同体、等大、反向、共线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050925" y="5076825"/>
            <a:ext cx="1515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简化为：</a:t>
            </a:r>
          </a:p>
        </p:txBody>
      </p:sp>
      <p:pic>
        <p:nvPicPr>
          <p:cNvPr id="9" name="https://docer-ks3.wpscdn.cn/picture/214177969/44e62bb130b81ddc476568089aef4425_612.jpg" descr="平衡二世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2825" y="1025525"/>
            <a:ext cx="3249295" cy="4906010"/>
          </a:xfrm>
          <a:prstGeom prst="rect">
            <a:avLst/>
          </a:prstGeom>
        </p:spPr>
      </p:pic>
      <p:pic>
        <p:nvPicPr>
          <p:cNvPr id="14" name="图片 13" descr="思考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4055" y="5877560"/>
            <a:ext cx="914400" cy="9144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953385" y="6071870"/>
            <a:ext cx="6285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平衡力和相互作用力有什么关系呢？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bldLvl="0" animBg="1"/>
      <p:bldP spid="2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163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二力平衡的条件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78715" y="203552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879600"/>
            <a:ext cx="5063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二力平衡与相互作用力的关系</a:t>
            </a:r>
          </a:p>
        </p:txBody>
      </p:sp>
      <p:pic>
        <p:nvPicPr>
          <p:cNvPr id="2" name="26718822_da3-1-16 (1)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6110" y="2401570"/>
            <a:ext cx="8399780" cy="42945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99094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803910"/>
            <a:ext cx="36163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二力平衡的条件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78715" y="181390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657985"/>
            <a:ext cx="5063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二力平衡与相互作用力的关系</a:t>
            </a:r>
          </a:p>
        </p:txBody>
      </p:sp>
      <p:pic>
        <p:nvPicPr>
          <p:cNvPr id="12" name="图片 11" descr="C:/Users/Administrator/Desktop/工作簿1_Sheet1.jpg工作簿1_Sheet1"/>
          <p:cNvPicPr>
            <a:picLocks noChangeAspect="1"/>
          </p:cNvPicPr>
          <p:nvPr/>
        </p:nvPicPr>
        <p:blipFill>
          <a:blip r:embed="rId3"/>
          <a:srcRect l="82" t="5" r="-82" b="17891"/>
          <a:stretch>
            <a:fillRect/>
          </a:stretch>
        </p:blipFill>
        <p:spPr>
          <a:xfrm>
            <a:off x="1626235" y="2179955"/>
            <a:ext cx="8522970" cy="43954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620" y="3907155"/>
            <a:ext cx="1038225" cy="11658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rcRect l="6667" b="7092"/>
          <a:stretch>
            <a:fillRect/>
          </a:stretch>
        </p:blipFill>
        <p:spPr>
          <a:xfrm>
            <a:off x="5468620" y="5163185"/>
            <a:ext cx="958215" cy="13144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6045" y="3817620"/>
            <a:ext cx="1060450" cy="125539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6045" y="5163185"/>
            <a:ext cx="1018540" cy="12776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34900" y="83156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99795" y="644525"/>
            <a:ext cx="39522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二力平衡条件的应用</a:t>
            </a:r>
          </a:p>
        </p:txBody>
      </p:sp>
      <p:pic>
        <p:nvPicPr>
          <p:cNvPr id="100" name="图片 99"/>
          <p:cNvPicPr>
            <a:picLocks noChangeAspect="1"/>
          </p:cNvPicPr>
          <p:nvPr/>
        </p:nvPicPr>
        <p:blipFill>
          <a:blip r:embed="rId3"/>
          <a:srcRect l="20917" r="23529"/>
          <a:stretch>
            <a:fillRect/>
          </a:stretch>
        </p:blipFill>
        <p:spPr>
          <a:xfrm>
            <a:off x="1541145" y="2083435"/>
            <a:ext cx="2670175" cy="47186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5670" y="1703705"/>
            <a:ext cx="5536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我们用弹簧测力计测量物体所受重力时，就利用了二力平衡的条件。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725670" y="3173095"/>
            <a:ext cx="553656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/>
              <a:t>物体静止时所受的</a:t>
            </a:r>
            <a:r>
              <a:rPr lang="zh-CN" altLang="en-US" sz="2400">
                <a:solidFill>
                  <a:schemeClr val="accent5"/>
                </a:solidFill>
              </a:rPr>
              <a:t>重力</a:t>
            </a:r>
            <a:r>
              <a:rPr lang="zh-CN" altLang="en-US" sz="2400"/>
              <a:t>与弹簧测力计对它的</a:t>
            </a:r>
            <a:r>
              <a:rPr lang="zh-CN" altLang="en-US" sz="2400">
                <a:solidFill>
                  <a:schemeClr val="accent5"/>
                </a:solidFill>
              </a:rPr>
              <a:t>拉力</a:t>
            </a:r>
            <a:r>
              <a:rPr lang="zh-CN" altLang="en-US" sz="2400"/>
              <a:t>大小相等、方向相反，作用在同一条直线上。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1090" y="144941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341755"/>
            <a:ext cx="4625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二力平衡条件在生活中的应用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99795" y="1025525"/>
            <a:ext cx="39522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二力平衡条件的应用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1090" y="190979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753870"/>
            <a:ext cx="5022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二力平衡条件在生活中的应用</a:t>
            </a:r>
          </a:p>
        </p:txBody>
      </p:sp>
      <p:pic>
        <p:nvPicPr>
          <p:cNvPr id="2" name="https://docer-ks3.wpscdn.cn/picture/28989545/abbeb1e70667f79edec997e6aa61237b_612.jpg" descr="Building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325" y="2275840"/>
            <a:ext cx="2846070" cy="37953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57300" y="6071235"/>
            <a:ext cx="40081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塔吊匀速上升运送货物</a:t>
            </a:r>
          </a:p>
        </p:txBody>
      </p:sp>
      <p:pic>
        <p:nvPicPr>
          <p:cNvPr id="106" name="图片 105"/>
          <p:cNvPicPr/>
          <p:nvPr/>
        </p:nvPicPr>
        <p:blipFill>
          <a:blip r:embed="rId4"/>
          <a:srcRect l="17485" t="17991" r="16250"/>
          <a:stretch>
            <a:fillRect/>
          </a:stretch>
        </p:blipFill>
        <p:spPr>
          <a:xfrm>
            <a:off x="6812280" y="2164080"/>
            <a:ext cx="4378960" cy="40506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ttps://docer-ks3.wpscdn.cn/picture/194772010/734dbc94e90685a65280fad7f92f13b6_612.jpg" descr="平衡"/>
          <p:cNvPicPr>
            <a:picLocks noChangeAspect="1"/>
          </p:cNvPicPr>
          <p:nvPr/>
        </p:nvPicPr>
        <p:blipFill>
          <a:blip r:embed="rId3">
            <a:alphaModFix amt="70000"/>
          </a:blip>
          <a:srcRect t="23033"/>
          <a:stretch>
            <a:fillRect/>
          </a:stretch>
        </p:blipFill>
        <p:spPr>
          <a:xfrm>
            <a:off x="0" y="615315"/>
            <a:ext cx="12191365" cy="624268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99795" y="1025525"/>
            <a:ext cx="39522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二力平衡条件的应用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1090" y="190979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753870"/>
            <a:ext cx="5608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利用二力平衡条件解决物理问题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84835" y="2420620"/>
            <a:ext cx="7108825" cy="3969385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</a:t>
            </a:r>
            <a:r>
              <a:rPr lang="zh-CN" altLang="en-US" sz="2800"/>
              <a:t>根据物体处于</a:t>
            </a:r>
            <a:r>
              <a:rPr lang="zh-CN" altLang="en-US" sz="2800">
                <a:solidFill>
                  <a:schemeClr val="accent5"/>
                </a:solidFill>
              </a:rPr>
              <a:t>平衡状态</a:t>
            </a:r>
            <a:r>
              <a:rPr lang="zh-CN" altLang="en-US" sz="2800"/>
              <a:t>，可以</a:t>
            </a:r>
            <a:r>
              <a:rPr lang="zh-CN" altLang="en-US" sz="2800">
                <a:solidFill>
                  <a:schemeClr val="accent5"/>
                </a:solidFill>
              </a:rPr>
              <a:t>由一个力的大小、方向确定另一个力的大小、方向</a:t>
            </a:r>
            <a:r>
              <a:rPr lang="zh-CN" altLang="en-US" sz="2800"/>
              <a:t>。</a:t>
            </a:r>
          </a:p>
          <a:p>
            <a:pPr>
              <a:lnSpc>
                <a:spcPct val="150000"/>
              </a:lnSpc>
            </a:pPr>
            <a:r>
              <a:rPr lang="en-US" altLang="zh-CN" sz="2800"/>
              <a:t>2. </a:t>
            </a:r>
            <a:r>
              <a:rPr lang="zh-CN" altLang="en-US" sz="2800"/>
              <a:t>根据物体的</a:t>
            </a:r>
            <a:r>
              <a:rPr lang="zh-CN" altLang="en-US" sz="2800">
                <a:solidFill>
                  <a:schemeClr val="accent5"/>
                </a:solidFill>
              </a:rPr>
              <a:t>受力情况判断物体所处的状态</a:t>
            </a:r>
            <a:r>
              <a:rPr lang="zh-CN" altLang="en-US" sz="2800"/>
              <a:t>：物体运动状态改变，则物体一定受到非平衡力的作用；而物体受平衡力作用时，将保持静止状态或匀速直线运动状态。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99795" y="1025525"/>
            <a:ext cx="39522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二力平衡条件的应用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1090" y="190979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84995" y="2393950"/>
            <a:ext cx="782000" cy="511810"/>
            <a:chOff x="434224" y="1226414"/>
            <a:chExt cx="321342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4224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18900000">
              <a:off x="545055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079500" y="2378710"/>
            <a:ext cx="101841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例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某新型电动自行车，质量为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40kg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，一质量为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60kg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的人驾驶该自行车在平直道路上匀速行驶，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20min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内通过了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6000m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，若该车在运动过程中受到的阻力为车总重的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0.03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倍，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取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10N/kg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。求此次行驶过程中车的牵引力。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473835" y="3621405"/>
            <a:ext cx="903287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</a:rPr>
              <a:t>解：据题意得，此次行驶中物体处于平衡状态</a:t>
            </a:r>
          </a:p>
          <a:p>
            <a:pPr algn="ctr"/>
            <a:r>
              <a:rPr lang="en-US" altLang="zh-CN" sz="2800">
                <a:solidFill>
                  <a:srgbClr val="FF0000"/>
                </a:solidFill>
              </a:rPr>
              <a:t>∴ F</a:t>
            </a:r>
            <a:r>
              <a:rPr lang="zh-CN" altLang="en-US" sz="2800" baseline="-25000">
                <a:solidFill>
                  <a:srgbClr val="FF0000"/>
                </a:solidFill>
              </a:rPr>
              <a:t>牵</a:t>
            </a:r>
            <a:r>
              <a:rPr lang="en-US" altLang="zh-CN" sz="2800">
                <a:solidFill>
                  <a:srgbClr val="FF0000"/>
                </a:solidFill>
              </a:rPr>
              <a:t> = F</a:t>
            </a:r>
            <a:r>
              <a:rPr lang="zh-CN" altLang="en-US" sz="2800" baseline="-25000">
                <a:solidFill>
                  <a:srgbClr val="FF0000"/>
                </a:solidFill>
              </a:rPr>
              <a:t>阻</a:t>
            </a:r>
            <a:endParaRPr lang="zh-CN" altLang="en-US" sz="2800">
              <a:solidFill>
                <a:srgbClr val="FF0000"/>
              </a:solidFill>
            </a:endParaRPr>
          </a:p>
          <a:p>
            <a:pPr indent="457200"/>
            <a:r>
              <a:rPr lang="zh-CN" altLang="en-US" sz="2800">
                <a:solidFill>
                  <a:srgbClr val="FF0000"/>
                </a:solidFill>
              </a:rPr>
              <a:t>又据题意得</a:t>
            </a:r>
          </a:p>
          <a:p>
            <a:pPr algn="ctr"/>
            <a:r>
              <a:rPr lang="en-US" altLang="zh-CN" sz="2800">
                <a:solidFill>
                  <a:srgbClr val="FF0000"/>
                </a:solidFill>
              </a:rPr>
              <a:t>F</a:t>
            </a:r>
            <a:r>
              <a:rPr lang="zh-CN" altLang="en-US" sz="2800" baseline="-25000">
                <a:solidFill>
                  <a:srgbClr val="FF0000"/>
                </a:solidFill>
              </a:rPr>
              <a:t>阻</a:t>
            </a:r>
            <a:r>
              <a:rPr lang="en-US" altLang="zh-CN" sz="2800">
                <a:solidFill>
                  <a:srgbClr val="FF0000"/>
                </a:solidFill>
              </a:rPr>
              <a:t> = (G</a:t>
            </a:r>
            <a:r>
              <a:rPr lang="zh-CN" altLang="en-US" sz="2800" baseline="-25000">
                <a:solidFill>
                  <a:srgbClr val="FF0000"/>
                </a:solidFill>
              </a:rPr>
              <a:t>人</a:t>
            </a:r>
            <a:r>
              <a:rPr lang="en-US" altLang="zh-CN" sz="2800">
                <a:solidFill>
                  <a:srgbClr val="FF0000"/>
                </a:solidFill>
              </a:rPr>
              <a:t> + G</a:t>
            </a:r>
            <a:r>
              <a:rPr lang="zh-CN" altLang="en-US" sz="2800" baseline="-25000">
                <a:solidFill>
                  <a:srgbClr val="FF0000"/>
                </a:solidFill>
              </a:rPr>
              <a:t>车</a:t>
            </a:r>
            <a:r>
              <a:rPr lang="en-US" altLang="zh-CN" sz="2800">
                <a:solidFill>
                  <a:srgbClr val="FF0000"/>
                </a:solidFill>
              </a:rPr>
              <a:t>) </a:t>
            </a:r>
            <a:r>
              <a:rPr lang="zh-CN" altLang="en-US" sz="2800">
                <a:solidFill>
                  <a:srgbClr val="FF0000"/>
                </a:solidFill>
              </a:rPr>
              <a:t>×</a:t>
            </a:r>
            <a:r>
              <a:rPr lang="en-US" altLang="zh-CN" sz="2800">
                <a:solidFill>
                  <a:srgbClr val="FF0000"/>
                </a:solidFill>
              </a:rPr>
              <a:t> 0.03 </a:t>
            </a:r>
          </a:p>
          <a:p>
            <a:pPr indent="457200"/>
            <a:r>
              <a:rPr lang="zh-CN" altLang="en-US" sz="2800">
                <a:solidFill>
                  <a:srgbClr val="FF0000"/>
                </a:solidFill>
              </a:rPr>
              <a:t>解得</a:t>
            </a:r>
            <a:endParaRPr lang="en-US" altLang="zh-CN" sz="2800">
              <a:solidFill>
                <a:srgbClr val="FF0000"/>
              </a:solidFill>
            </a:endParaRPr>
          </a:p>
          <a:p>
            <a:pPr algn="ctr"/>
            <a:r>
              <a:rPr lang="en-US" altLang="zh-CN" sz="2800">
                <a:solidFill>
                  <a:srgbClr val="FF0000"/>
                </a:solidFill>
              </a:rPr>
              <a:t>F</a:t>
            </a:r>
            <a:r>
              <a:rPr lang="zh-CN" altLang="en-US" sz="2800" baseline="-25000">
                <a:solidFill>
                  <a:srgbClr val="FF0000"/>
                </a:solidFill>
              </a:rPr>
              <a:t>牵</a:t>
            </a:r>
            <a:r>
              <a:rPr lang="en-US" altLang="zh-CN" sz="2800">
                <a:solidFill>
                  <a:srgbClr val="FF0000"/>
                </a:solidFill>
              </a:rPr>
              <a:t>=F</a:t>
            </a:r>
            <a:r>
              <a:rPr lang="zh-CN" altLang="en-US" sz="2800" baseline="-25000">
                <a:solidFill>
                  <a:srgbClr val="FF0000"/>
                </a:solidFill>
              </a:rPr>
              <a:t>阻</a:t>
            </a:r>
            <a:r>
              <a:rPr lang="en-US" altLang="zh-CN" sz="2800">
                <a:solidFill>
                  <a:srgbClr val="FF0000"/>
                </a:solidFill>
              </a:rPr>
              <a:t>=30N</a:t>
            </a:r>
          </a:p>
          <a:p>
            <a:pPr algn="ctr"/>
            <a:r>
              <a:rPr lang="zh-CN" altLang="en-US" sz="2800">
                <a:solidFill>
                  <a:srgbClr val="FF0000"/>
                </a:solidFill>
              </a:rPr>
              <a:t>答：此次行驶过程中车的牵引力为</a:t>
            </a:r>
            <a:r>
              <a:rPr lang="en-US" altLang="zh-CN" sz="2800">
                <a:solidFill>
                  <a:srgbClr val="FF0000"/>
                </a:solidFill>
              </a:rPr>
              <a:t>30N</a:t>
            </a:r>
            <a:r>
              <a:rPr lang="zh-CN" altLang="en-US" sz="2800">
                <a:solidFill>
                  <a:srgbClr val="FF0000"/>
                </a:solidFill>
              </a:rPr>
              <a:t>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99795" y="1753870"/>
            <a:ext cx="5608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利用二力平衡条件解决物理问题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99795" y="1025525"/>
            <a:ext cx="39522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二力平衡条件的应用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1090" y="190979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84995" y="2393950"/>
            <a:ext cx="782000" cy="511810"/>
            <a:chOff x="434224" y="1226414"/>
            <a:chExt cx="321342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4224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18900000">
              <a:off x="545055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079500" y="2378710"/>
            <a:ext cx="81514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例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 </a:t>
            </a:r>
            <a:r>
              <a:rPr 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如图所示是一辆在水平面上正在直线行驶的小车，请分析小车的受力情况，小车可能的运动情况并写出相应情况下受力大小关系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99795" y="1753870"/>
            <a:ext cx="5608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利用二力平衡条件解决物理问题</a:t>
            </a:r>
          </a:p>
        </p:txBody>
      </p:sp>
      <p:pic>
        <p:nvPicPr>
          <p:cNvPr id="15" name="https://docer-ks3.wpscdn.cn/picture/181316797/e83c925264127b1b723a827650355f95_612.jpg" descr="因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96070" y="1905000"/>
            <a:ext cx="2702560" cy="1490345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10615295" y="2588895"/>
            <a:ext cx="121285" cy="12128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0544810" y="2649855"/>
            <a:ext cx="1216660" cy="1541145"/>
            <a:chOff x="16606" y="4173"/>
            <a:chExt cx="1916" cy="2427"/>
          </a:xfrm>
        </p:grpSpPr>
        <p:cxnSp>
          <p:nvCxnSpPr>
            <p:cNvPr id="18" name="直接箭头连接符 17"/>
            <p:cNvCxnSpPr/>
            <p:nvPr/>
          </p:nvCxnSpPr>
          <p:spPr>
            <a:xfrm>
              <a:off x="16818" y="4173"/>
              <a:ext cx="0" cy="197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16606" y="5876"/>
              <a:ext cx="191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FF0000"/>
                  </a:solidFill>
                </a:rPr>
                <a:t>重力</a:t>
              </a:r>
              <a:r>
                <a:rPr lang="en-US" altLang="zh-CN" sz="2400" b="1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0679430" y="2128520"/>
            <a:ext cx="1273810" cy="527685"/>
            <a:chOff x="16818" y="3352"/>
            <a:chExt cx="2006" cy="831"/>
          </a:xfrm>
        </p:grpSpPr>
        <p:cxnSp>
          <p:nvCxnSpPr>
            <p:cNvPr id="19" name="直接箭头连接符 18"/>
            <p:cNvCxnSpPr/>
            <p:nvPr/>
          </p:nvCxnSpPr>
          <p:spPr>
            <a:xfrm flipV="1">
              <a:off x="16818" y="4173"/>
              <a:ext cx="1973" cy="1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16908" y="3352"/>
              <a:ext cx="1916" cy="72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FF0000"/>
                  </a:solidFill>
                </a:rPr>
                <a:t>阻力</a:t>
              </a:r>
              <a:r>
                <a:rPr lang="en-US" altLang="zh-CN" sz="2400" b="1" i="1">
                  <a:solidFill>
                    <a:srgbClr val="FF0000"/>
                  </a:solidFill>
                </a:rPr>
                <a:t>F</a:t>
              </a:r>
              <a:r>
                <a:rPr lang="zh-CN" altLang="en-US" sz="2400" b="1" i="1" baseline="-25000">
                  <a:solidFill>
                    <a:srgbClr val="FF0000"/>
                  </a:solidFill>
                </a:rPr>
                <a:t>阻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074785" y="2644140"/>
            <a:ext cx="1604010" cy="525780"/>
            <a:chOff x="14291" y="4164"/>
            <a:chExt cx="2526" cy="828"/>
          </a:xfrm>
        </p:grpSpPr>
        <p:cxnSp>
          <p:nvCxnSpPr>
            <p:cNvPr id="20" name="直接箭头连接符 19"/>
            <p:cNvCxnSpPr/>
            <p:nvPr/>
          </p:nvCxnSpPr>
          <p:spPr>
            <a:xfrm flipH="1" flipV="1">
              <a:off x="14845" y="4164"/>
              <a:ext cx="1973" cy="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4" name="文本框 23"/>
            <p:cNvSpPr txBox="1"/>
            <p:nvPr/>
          </p:nvSpPr>
          <p:spPr>
            <a:xfrm>
              <a:off x="14291" y="4268"/>
              <a:ext cx="2426" cy="72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FF0000"/>
                  </a:solidFill>
                </a:rPr>
                <a:t>牵引力</a:t>
              </a:r>
              <a:r>
                <a:rPr lang="en-US" altLang="zh-CN" sz="2400" b="1" i="1">
                  <a:solidFill>
                    <a:srgbClr val="FF0000"/>
                  </a:solidFill>
                </a:rPr>
                <a:t>F</a:t>
              </a:r>
              <a:r>
                <a:rPr lang="zh-CN" altLang="en-US" sz="2400" b="1" i="1" baseline="-25000">
                  <a:solidFill>
                    <a:srgbClr val="FF0000"/>
                  </a:solidFill>
                </a:rPr>
                <a:t>牵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009380" y="1293495"/>
            <a:ext cx="1670050" cy="1358900"/>
            <a:chOff x="14188" y="2037"/>
            <a:chExt cx="2630" cy="2140"/>
          </a:xfrm>
        </p:grpSpPr>
        <p:cxnSp>
          <p:nvCxnSpPr>
            <p:cNvPr id="21" name="直接箭头连接符 20"/>
            <p:cNvCxnSpPr/>
            <p:nvPr/>
          </p:nvCxnSpPr>
          <p:spPr>
            <a:xfrm flipV="1">
              <a:off x="16818" y="2205"/>
              <a:ext cx="0" cy="197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5" name="文本框 24"/>
            <p:cNvSpPr txBox="1"/>
            <p:nvPr/>
          </p:nvSpPr>
          <p:spPr>
            <a:xfrm>
              <a:off x="14188" y="2037"/>
              <a:ext cx="263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FF0000"/>
                  </a:solidFill>
                </a:rPr>
                <a:t>支持力</a:t>
              </a:r>
              <a:r>
                <a:rPr lang="en-US" altLang="zh-CN" sz="2400" b="1" i="1">
                  <a:solidFill>
                    <a:srgbClr val="FF0000"/>
                  </a:solidFill>
                </a:rPr>
                <a:t>F</a:t>
              </a:r>
              <a:r>
                <a:rPr lang="zh-CN" altLang="en-US" sz="2400" b="1" i="1" baseline="-25000">
                  <a:solidFill>
                    <a:srgbClr val="FF0000"/>
                  </a:solidFill>
                </a:rPr>
                <a:t>支</a:t>
              </a: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203325" y="4055745"/>
            <a:ext cx="9046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Calibri" panose="020F0502020204030204" charset="0"/>
              </a:rPr>
              <a:t>①</a:t>
            </a:r>
            <a:r>
              <a:rPr lang="zh-CN" altLang="en-US" sz="2800">
                <a:solidFill>
                  <a:srgbClr val="FF0000"/>
                </a:solidFill>
              </a:rPr>
              <a:t>小车可能处于匀速直线行驶中，此时</a:t>
            </a:r>
            <a:r>
              <a:rPr lang="en-US" altLang="zh-CN" sz="2800">
                <a:solidFill>
                  <a:srgbClr val="FF0000"/>
                </a:solidFill>
              </a:rPr>
              <a:t>G = F</a:t>
            </a:r>
            <a:r>
              <a:rPr lang="zh-CN" altLang="en-US" sz="2800" baseline="-25000">
                <a:solidFill>
                  <a:srgbClr val="FF0000"/>
                </a:solidFill>
              </a:rPr>
              <a:t>支</a:t>
            </a:r>
            <a:r>
              <a:rPr lang="zh-CN" altLang="en-US" sz="2800">
                <a:solidFill>
                  <a:srgbClr val="FF0000"/>
                </a:solidFill>
              </a:rPr>
              <a:t>，</a:t>
            </a:r>
            <a:r>
              <a:rPr lang="en-US" altLang="zh-CN" sz="2800">
                <a:solidFill>
                  <a:srgbClr val="FF0000"/>
                </a:solidFill>
              </a:rPr>
              <a:t>F</a:t>
            </a:r>
            <a:r>
              <a:rPr lang="zh-CN" altLang="en-US" sz="2800" baseline="-25000">
                <a:solidFill>
                  <a:srgbClr val="FF0000"/>
                </a:solidFill>
              </a:rPr>
              <a:t>牵</a:t>
            </a:r>
            <a:r>
              <a:rPr lang="en-US" altLang="zh-CN" sz="2800">
                <a:solidFill>
                  <a:srgbClr val="FF0000"/>
                </a:solidFill>
              </a:rPr>
              <a:t> = F</a:t>
            </a:r>
            <a:r>
              <a:rPr lang="zh-CN" altLang="en-US" sz="2800" baseline="-25000">
                <a:solidFill>
                  <a:srgbClr val="FF0000"/>
                </a:solidFill>
              </a:rPr>
              <a:t>阻</a:t>
            </a:r>
            <a:r>
              <a:rPr lang="zh-CN" altLang="en-US" sz="2800">
                <a:solidFill>
                  <a:srgbClr val="FF0000"/>
                </a:solidFill>
              </a:rPr>
              <a:t>。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1203325" y="4717415"/>
            <a:ext cx="9046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Calibri" panose="020F0502020204030204" charset="0"/>
              </a:rPr>
              <a:t>②</a:t>
            </a:r>
            <a:r>
              <a:rPr lang="zh-CN" altLang="en-US" sz="2800">
                <a:solidFill>
                  <a:srgbClr val="FF0000"/>
                </a:solidFill>
              </a:rPr>
              <a:t>小车可能处于加速直线行驶中，此时</a:t>
            </a:r>
            <a:r>
              <a:rPr lang="en-US" altLang="zh-CN" sz="2800">
                <a:solidFill>
                  <a:srgbClr val="FF0000"/>
                </a:solidFill>
              </a:rPr>
              <a:t>G = F</a:t>
            </a:r>
            <a:r>
              <a:rPr lang="zh-CN" altLang="en-US" sz="2800" baseline="-25000">
                <a:solidFill>
                  <a:srgbClr val="FF0000"/>
                </a:solidFill>
              </a:rPr>
              <a:t>支</a:t>
            </a:r>
            <a:r>
              <a:rPr lang="zh-CN" altLang="en-US" sz="2800">
                <a:solidFill>
                  <a:srgbClr val="FF0000"/>
                </a:solidFill>
              </a:rPr>
              <a:t>，</a:t>
            </a:r>
            <a:r>
              <a:rPr lang="en-US" altLang="zh-CN" sz="2800">
                <a:solidFill>
                  <a:srgbClr val="FF0000"/>
                </a:solidFill>
              </a:rPr>
              <a:t>F</a:t>
            </a:r>
            <a:r>
              <a:rPr lang="zh-CN" altLang="en-US" sz="2800" baseline="-25000">
                <a:solidFill>
                  <a:srgbClr val="FF0000"/>
                </a:solidFill>
              </a:rPr>
              <a:t>牵</a:t>
            </a:r>
            <a:r>
              <a:rPr lang="en-US" altLang="zh-CN" sz="2800">
                <a:solidFill>
                  <a:srgbClr val="FF0000"/>
                </a:solidFill>
              </a:rPr>
              <a:t> </a:t>
            </a:r>
            <a:r>
              <a:rPr lang="zh-CN" altLang="en-US" sz="2800">
                <a:solidFill>
                  <a:srgbClr val="FF0000"/>
                </a:solidFill>
              </a:rPr>
              <a:t>＞</a:t>
            </a:r>
            <a:r>
              <a:rPr lang="en-US" altLang="zh-CN" sz="2800">
                <a:solidFill>
                  <a:srgbClr val="FF0000"/>
                </a:solidFill>
              </a:rPr>
              <a:t> F</a:t>
            </a:r>
            <a:r>
              <a:rPr lang="zh-CN" altLang="en-US" sz="2800" baseline="-25000">
                <a:solidFill>
                  <a:srgbClr val="FF0000"/>
                </a:solidFill>
              </a:rPr>
              <a:t>阻</a:t>
            </a:r>
            <a:r>
              <a:rPr lang="zh-CN" altLang="en-US" sz="2800">
                <a:solidFill>
                  <a:srgbClr val="FF0000"/>
                </a:solidFill>
              </a:rPr>
              <a:t>。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212850" y="5367655"/>
            <a:ext cx="9046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Calibri" panose="020F0502020204030204" charset="0"/>
              </a:rPr>
              <a:t>③</a:t>
            </a:r>
            <a:r>
              <a:rPr lang="zh-CN" altLang="en-US" sz="2800">
                <a:solidFill>
                  <a:srgbClr val="FF0000"/>
                </a:solidFill>
              </a:rPr>
              <a:t>小车可能处于减速直线行驶中，此时</a:t>
            </a:r>
            <a:r>
              <a:rPr lang="en-US" altLang="zh-CN" sz="2800">
                <a:solidFill>
                  <a:srgbClr val="FF0000"/>
                </a:solidFill>
              </a:rPr>
              <a:t>G = F</a:t>
            </a:r>
            <a:r>
              <a:rPr lang="zh-CN" altLang="en-US" sz="2800" baseline="-25000">
                <a:solidFill>
                  <a:srgbClr val="FF0000"/>
                </a:solidFill>
              </a:rPr>
              <a:t>支</a:t>
            </a:r>
            <a:r>
              <a:rPr lang="zh-CN" altLang="en-US" sz="2800">
                <a:solidFill>
                  <a:srgbClr val="FF0000"/>
                </a:solidFill>
              </a:rPr>
              <a:t>，</a:t>
            </a:r>
            <a:r>
              <a:rPr lang="en-US" altLang="zh-CN" sz="2800">
                <a:solidFill>
                  <a:srgbClr val="FF0000"/>
                </a:solidFill>
              </a:rPr>
              <a:t>F</a:t>
            </a:r>
            <a:r>
              <a:rPr lang="zh-CN" altLang="en-US" sz="2800" baseline="-25000">
                <a:solidFill>
                  <a:srgbClr val="FF0000"/>
                </a:solidFill>
              </a:rPr>
              <a:t>牵</a:t>
            </a:r>
            <a:r>
              <a:rPr lang="en-US" altLang="zh-CN" sz="2800">
                <a:solidFill>
                  <a:srgbClr val="FF0000"/>
                </a:solidFill>
              </a:rPr>
              <a:t> </a:t>
            </a:r>
            <a:r>
              <a:rPr lang="zh-CN" altLang="en-US" sz="2800">
                <a:solidFill>
                  <a:srgbClr val="FF0000"/>
                </a:solidFill>
              </a:rPr>
              <a:t>＜</a:t>
            </a:r>
            <a:r>
              <a:rPr lang="en-US" altLang="zh-CN" sz="2800">
                <a:solidFill>
                  <a:srgbClr val="FF0000"/>
                </a:solidFill>
              </a:rPr>
              <a:t> F</a:t>
            </a:r>
            <a:r>
              <a:rPr lang="zh-CN" altLang="en-US" sz="2800" baseline="-25000">
                <a:solidFill>
                  <a:srgbClr val="FF0000"/>
                </a:solidFill>
              </a:rPr>
              <a:t>阻</a:t>
            </a:r>
            <a:r>
              <a:rPr lang="zh-CN" altLang="en-US" sz="2800">
                <a:solidFill>
                  <a:srgbClr val="FF0000"/>
                </a:solidFill>
              </a:rPr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0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67410" y="1277620"/>
            <a:ext cx="1074991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 </a:t>
            </a:r>
            <a:r>
              <a:rPr lang="zh-CN" altLang="en-US" sz="2800"/>
              <a:t>如图所示，小红站在水平放置的体重计上测量体重。下列说法正确的是（</a:t>
            </a:r>
            <a:r>
              <a:rPr lang="en-US" altLang="en-US" sz="2800"/>
              <a:t> </a:t>
            </a:r>
            <a:r>
              <a:rPr lang="en-US" sz="2800"/>
              <a:t>    </a:t>
            </a:r>
            <a:r>
              <a:rPr lang="en-US" altLang="en-US" sz="2800"/>
              <a:t>   </a:t>
            </a:r>
            <a:r>
              <a:rPr lang="zh-CN" altLang="en-US" sz="2800"/>
              <a:t>）</a:t>
            </a:r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．小红对体重计的压力就是小红受到的重力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．小红对体重计的压力与她受到的支持力是一对平衡力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．地面对体重计的支持力与体重计受到的重力是一对平衡力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D</a:t>
            </a:r>
            <a:r>
              <a:rPr lang="zh-CN" altLang="en-US" sz="2800"/>
              <a:t>．小红受到的重力与体重计对她的支持力是一对平衡力</a:t>
            </a:r>
          </a:p>
        </p:txBody>
      </p:sp>
      <p:pic>
        <p:nvPicPr>
          <p:cNvPr id="100003" name="图片 100003" descr="@@@9042f271-58ff-4c86-a2de-acc58de1d3b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620" y="1988185"/>
            <a:ext cx="1812290" cy="26898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41550" y="2085340"/>
            <a:ext cx="9829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51965" y="2307590"/>
            <a:ext cx="906272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2.   </a:t>
            </a:r>
            <a:r>
              <a:rPr lang="zh-CN" altLang="en-US" sz="2800"/>
              <a:t>若一滴雨天下落的雨滴质量为</a:t>
            </a:r>
            <a:r>
              <a:rPr lang="en-US" altLang="zh-CN" sz="2800"/>
              <a:t>0.01g</a:t>
            </a:r>
            <a:r>
              <a:rPr lang="zh-CN" altLang="en-US" sz="2800"/>
              <a:t>，在空气中以</a:t>
            </a:r>
            <a:r>
              <a:rPr lang="en-US" altLang="zh-CN" sz="2800"/>
              <a:t>2m/s</a:t>
            </a:r>
            <a:r>
              <a:rPr lang="zh-CN" altLang="en-US" sz="2800"/>
              <a:t>的速度匀速下落，则雨滴受到空气的阻力为</a:t>
            </a:r>
            <a:r>
              <a:rPr lang="en-US" altLang="zh-CN" sz="2800" u="sng"/>
              <a:t>                  </a:t>
            </a:r>
            <a:r>
              <a:rPr lang="en-US" altLang="zh-CN" sz="2800"/>
              <a:t>N</a:t>
            </a:r>
            <a:r>
              <a:rPr lang="zh-CN" altLang="en-US" sz="2800"/>
              <a:t>（</a:t>
            </a:r>
            <a:r>
              <a:rPr lang="en-US" altLang="zh-CN" sz="2800"/>
              <a:t>g</a:t>
            </a:r>
            <a:r>
              <a:rPr lang="zh-CN" altLang="en-US" sz="2800"/>
              <a:t>取</a:t>
            </a:r>
            <a:r>
              <a:rPr lang="en-US" altLang="zh-CN" sz="2800"/>
              <a:t>9.8N/kg</a:t>
            </a:r>
            <a:r>
              <a:rPr lang="zh-CN" altLang="en-US" sz="2800"/>
              <a:t>）；如果以</a:t>
            </a:r>
            <a:r>
              <a:rPr lang="en-US" altLang="zh-CN" sz="2800"/>
              <a:t>4m/s</a:t>
            </a:r>
            <a:r>
              <a:rPr lang="zh-CN" altLang="en-US" sz="2800"/>
              <a:t>速度匀速下落，则空气的阻力将</a:t>
            </a:r>
            <a:r>
              <a:rPr lang="en-US" altLang="zh-CN" sz="2800" u="sng"/>
              <a:t>           </a:t>
            </a:r>
            <a:r>
              <a:rPr lang="zh-CN" altLang="en-US" sz="2800"/>
              <a:t>（填</a:t>
            </a:r>
            <a:r>
              <a:rPr lang="en-US" altLang="zh-CN" sz="2800"/>
              <a:t>“</a:t>
            </a:r>
            <a:r>
              <a:rPr lang="zh-CN" altLang="en-US" sz="2800"/>
              <a:t>变大</a:t>
            </a:r>
            <a:r>
              <a:rPr lang="en-US" altLang="zh-CN" sz="2800"/>
              <a:t>”</a:t>
            </a:r>
            <a:r>
              <a:rPr lang="zh-CN" altLang="en-US" sz="2800"/>
              <a:t>、</a:t>
            </a:r>
            <a:r>
              <a:rPr lang="en-US" altLang="zh-CN" sz="2800"/>
              <a:t>“</a:t>
            </a:r>
            <a:r>
              <a:rPr lang="zh-CN" altLang="en-US" sz="2800"/>
              <a:t>变小</a:t>
            </a:r>
            <a:r>
              <a:rPr lang="en-US" altLang="zh-CN" sz="2800"/>
              <a:t>”</a:t>
            </a:r>
            <a:r>
              <a:rPr lang="zh-CN" altLang="en-US" sz="2800"/>
              <a:t>或</a:t>
            </a:r>
            <a:r>
              <a:rPr lang="en-US" altLang="zh-CN" sz="2800"/>
              <a:t>“</a:t>
            </a:r>
            <a:r>
              <a:rPr lang="zh-CN" altLang="en-US" sz="2800"/>
              <a:t>不变</a:t>
            </a:r>
            <a:r>
              <a:rPr lang="en-US" altLang="zh-CN" sz="2800"/>
              <a:t>”</a:t>
            </a:r>
            <a:r>
              <a:rPr lang="zh-CN" altLang="en-US" sz="2800"/>
              <a:t>）．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372475" y="3065145"/>
            <a:ext cx="20650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0.098</a:t>
            </a:r>
            <a:endParaRPr lang="en-US" sz="3200" baseline="3000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4292600"/>
            <a:ext cx="11163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200">
                <a:solidFill>
                  <a:srgbClr val="FF0000"/>
                </a:solidFill>
              </a:rPr>
              <a:t>不变</a:t>
            </a:r>
            <a:endParaRPr lang="zh-CN" sz="3200" baseline="3000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67410" y="1277620"/>
            <a:ext cx="1074991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3.  </a:t>
            </a:r>
            <a:r>
              <a:rPr lang="zh-CN" altLang="en-US" sz="2800"/>
              <a:t>关于运动和力的关系，下列说法中正确的是（　　）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．行驶中的汽车，若突然关闭发动机，汽车立即就停止运动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．在平衡力作用下，物体一定静止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．物体运动状态不变，说明它不受力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D</a:t>
            </a:r>
            <a:r>
              <a:rPr lang="zh-CN" altLang="en-US" sz="2800"/>
              <a:t>．物体运动速度改变，一定受到力的作用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372475" y="1418590"/>
            <a:ext cx="9829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044190" y="2339340"/>
            <a:ext cx="2526030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二力平衡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752590" y="1619250"/>
            <a:ext cx="208153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平衡的含义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908685" y="2374900"/>
            <a:ext cx="716280" cy="321754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二力平衡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1986915" y="2661285"/>
            <a:ext cx="906145" cy="2644140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左大括号 7"/>
          <p:cNvSpPr/>
          <p:nvPr/>
        </p:nvSpPr>
        <p:spPr>
          <a:xfrm>
            <a:off x="5786755" y="1877060"/>
            <a:ext cx="876935" cy="156845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044190" y="5009515"/>
            <a:ext cx="2986405" cy="578486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二力平衡的应用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752590" y="2395855"/>
            <a:ext cx="346900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探究二力平衡的条件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752590" y="3171825"/>
            <a:ext cx="415988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同体、等大、反向、共线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5" grpId="0" bldLvl="0" animBg="1"/>
      <p:bldP spid="8" grpId="0" bldLvl="0" animBg="1"/>
      <p:bldP spid="3" grpId="0" bldLvl="0" animBg="1"/>
      <p:bldP spid="4" grpId="0" bldLvl="0" animBg="1"/>
      <p:bldP spid="1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docer-ks3.wpscdn.cn/picture/42632173/1f5e89fe1a33f9373d988f8daa0a1170_612.jpg" descr="Paragliding tandem over the mountains"/>
          <p:cNvPicPr>
            <a:picLocks noChangeAspect="1"/>
          </p:cNvPicPr>
          <p:nvPr/>
        </p:nvPicPr>
        <p:blipFill>
          <a:blip r:embed="rId3">
            <a:alphaModFix amt="65000"/>
          </a:blip>
          <a:srcRect t="15194" b="7831"/>
          <a:stretch>
            <a:fillRect/>
          </a:stretch>
        </p:blipFill>
        <p:spPr>
          <a:xfrm>
            <a:off x="-635" y="597535"/>
            <a:ext cx="12192000" cy="62604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462905" y="850900"/>
            <a:ext cx="564515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/>
              <a:t>运动员跳伞时，它和伞在空中收到重力和阻力的作用。在这两个力的作用下，运动员和伞在某个阶段会沿竖直方向匀速下落。</a:t>
            </a: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/>
              <a:t>这种情况下，运动员和伞所受的重力和阻力应该有怎样的关系呢？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8505" y="1539240"/>
            <a:ext cx="53574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牛顿第一定律告诉我们，一切物体在没有受到力的作用时，总保持静止状态或匀速直线运动状态。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38505" y="3487420"/>
            <a:ext cx="535813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/>
              <a:t>然而我们周围的物体都受到力的作用，不受力的物体是不存在的，在受力情况下，</a:t>
            </a:r>
            <a:r>
              <a:rPr lang="zh-CN" altLang="en-US" sz="2400" b="1"/>
              <a:t>物体有时也会保持静止或匀速直线运动状态</a:t>
            </a:r>
            <a:r>
              <a:rPr lang="zh-CN" altLang="en-US" sz="2400"/>
              <a:t>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6669405" y="3725545"/>
            <a:ext cx="4945380" cy="3036570"/>
            <a:chOff x="10503" y="5867"/>
            <a:chExt cx="7788" cy="4782"/>
          </a:xfrm>
        </p:grpSpPr>
        <p:pic>
          <p:nvPicPr>
            <p:cNvPr id="5" name="https://docer-ks3.wpscdn.cn/picture/95804226/7b391db1adf6780fb89468bb6c67a3a5_612.jpg" descr="高速行驶的汽车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03" y="5867"/>
              <a:ext cx="7789" cy="478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2503" y="9765"/>
              <a:ext cx="417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</a:rPr>
                <a:t>匀速行驶的汽车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683375" y="887730"/>
            <a:ext cx="2839720" cy="2839720"/>
            <a:chOff x="10525" y="1398"/>
            <a:chExt cx="4472" cy="4472"/>
          </a:xfrm>
        </p:grpSpPr>
        <p:pic>
          <p:nvPicPr>
            <p:cNvPr id="4" name="https://docer-ks3.wpscdn.cn/picture/36905069/d74f1db04f0252ca5d04f31791d81e3f_612.jpg" descr="hanging pendant lamp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25" y="1398"/>
              <a:ext cx="4472" cy="447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0658" y="5050"/>
              <a:ext cx="417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</a:rPr>
                <a:t>悬挂的吊灯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509125" y="887730"/>
            <a:ext cx="2105660" cy="2837180"/>
            <a:chOff x="14975" y="1398"/>
            <a:chExt cx="3316" cy="4468"/>
          </a:xfrm>
        </p:grpSpPr>
        <p:pic>
          <p:nvPicPr>
            <p:cNvPr id="6" name="https://docer-ks3.wpscdn.cn/picture/197496593/edca0bc95f4f846650e28e9c50a58985_612.jpg" descr="新鲜花园花束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75" y="1398"/>
              <a:ext cx="3317" cy="4469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5090" y="5050"/>
              <a:ext cx="3088" cy="72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桌上的花瓶</a:t>
              </a:r>
            </a:p>
          </p:txBody>
        </p:sp>
      </p:grpSp>
      <p:sp>
        <p:nvSpPr>
          <p:cNvPr id="11" name="左大括号 10"/>
          <p:cNvSpPr/>
          <p:nvPr/>
        </p:nvSpPr>
        <p:spPr>
          <a:xfrm>
            <a:off x="6350000" y="1432560"/>
            <a:ext cx="164465" cy="5175250"/>
          </a:xfrm>
          <a:prstGeom prst="leftBrace">
            <a:avLst>
              <a:gd name="adj1" fmla="val 738996"/>
              <a:gd name="adj2" fmla="val 89325"/>
            </a:avLst>
          </a:prstGeom>
          <a:ln w="190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082290" y="5794375"/>
            <a:ext cx="3098800" cy="953135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它们的运动状态都</a:t>
            </a:r>
            <a:r>
              <a:rPr lang="zh-CN" altLang="en-US" sz="2800" b="1"/>
              <a:t>没有</a:t>
            </a:r>
            <a:r>
              <a:rPr lang="zh-CN" altLang="en-US" sz="2800"/>
              <a:t>发生改变</a:t>
            </a:r>
            <a:endParaRPr lang="zh-CN" altLang="en-US" sz="2800">
              <a:solidFill>
                <a:schemeClr val="accent5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矩形 17"/>
          <p:cNvSpPr/>
          <p:nvPr/>
        </p:nvSpPr>
        <p:spPr>
          <a:xfrm>
            <a:off x="899795" y="1025525"/>
            <a:ext cx="36163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平衡状态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163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平衡状态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899795" y="1781810"/>
            <a:ext cx="1015047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思考下列物品的运动状态，分析它们的受力情况，标出它们分别受到哪些力的作用。</a:t>
            </a:r>
          </a:p>
        </p:txBody>
      </p:sp>
      <p:pic>
        <p:nvPicPr>
          <p:cNvPr id="2" name="https://docer-ks3.wpscdn.cn/picture/36905069/d74f1db04f0252ca5d04f31791d81e3f_612.jpg" descr="hanging pendant la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529205" y="3132455"/>
            <a:ext cx="2839720" cy="2839720"/>
          </a:xfrm>
          <a:prstGeom prst="rect">
            <a:avLst/>
          </a:prstGeom>
        </p:spPr>
      </p:pic>
      <p:pic>
        <p:nvPicPr>
          <p:cNvPr id="3" name="https://docer-ks3.wpscdn.cn/picture/197496593/edca0bc95f4f846650e28e9c50a58985_612.jpg" descr="新鲜花园花束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553960" y="3132455"/>
            <a:ext cx="2106295" cy="2837815"/>
          </a:xfrm>
          <a:prstGeom prst="rect">
            <a:avLst/>
          </a:prstGeom>
        </p:spPr>
      </p:pic>
      <p:sp>
        <p:nvSpPr>
          <p:cNvPr id="9" name="椭圆 8"/>
          <p:cNvSpPr/>
          <p:nvPr>
            <p:custDataLst>
              <p:tags r:id="rId4"/>
            </p:custDataLst>
          </p:nvPr>
        </p:nvSpPr>
        <p:spPr>
          <a:xfrm>
            <a:off x="3941445" y="3625850"/>
            <a:ext cx="113665" cy="1136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5"/>
            </p:custDataLst>
          </p:nvPr>
        </p:nvSpPr>
        <p:spPr>
          <a:xfrm>
            <a:off x="8844280" y="5052060"/>
            <a:ext cx="113665" cy="1136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830705" y="3429000"/>
            <a:ext cx="58547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悬挂的吊灯</a:t>
            </a: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9931400" y="3429000"/>
            <a:ext cx="58547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桌上的花瓶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3998595" y="3663950"/>
            <a:ext cx="631825" cy="1007745"/>
            <a:chOff x="6297" y="5770"/>
            <a:chExt cx="995" cy="1587"/>
          </a:xfrm>
        </p:grpSpPr>
        <p:cxnSp>
          <p:nvCxnSpPr>
            <p:cNvPr id="14" name="直接箭头连接符 13"/>
            <p:cNvCxnSpPr/>
            <p:nvPr>
              <p:custDataLst>
                <p:tags r:id="rId14"/>
              </p:custDataLst>
            </p:nvPr>
          </p:nvCxnSpPr>
          <p:spPr>
            <a:xfrm>
              <a:off x="6297" y="5770"/>
              <a:ext cx="0" cy="15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6446" y="6535"/>
              <a:ext cx="847" cy="82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941445" y="2562225"/>
            <a:ext cx="905510" cy="1193165"/>
            <a:chOff x="6207" y="4035"/>
            <a:chExt cx="1426" cy="1879"/>
          </a:xfrm>
        </p:grpSpPr>
        <p:cxnSp>
          <p:nvCxnSpPr>
            <p:cNvPr id="16" name="直接箭头连接符 15"/>
            <p:cNvCxnSpPr/>
            <p:nvPr>
              <p:custDataLst>
                <p:tags r:id="rId12"/>
              </p:custDataLst>
            </p:nvPr>
          </p:nvCxnSpPr>
          <p:spPr>
            <a:xfrm flipV="1">
              <a:off x="6297" y="4328"/>
              <a:ext cx="0" cy="15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>
              <p:custDataLst>
                <p:tags r:id="rId13"/>
              </p:custDataLst>
            </p:nvPr>
          </p:nvSpPr>
          <p:spPr>
            <a:xfrm>
              <a:off x="6207" y="4035"/>
              <a:ext cx="14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rgbClr val="FF0000"/>
                  </a:solidFill>
                </a:rPr>
                <a:t>F</a:t>
              </a:r>
              <a:r>
                <a:rPr lang="zh-CN" altLang="en-US" sz="2800" b="1" i="1" baseline="-25000">
                  <a:solidFill>
                    <a:srgbClr val="FF0000"/>
                  </a:solidFill>
                </a:rPr>
                <a:t>拉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132445" y="3907155"/>
            <a:ext cx="768350" cy="1200150"/>
            <a:chOff x="12807" y="6153"/>
            <a:chExt cx="1210" cy="1890"/>
          </a:xfrm>
        </p:grpSpPr>
        <p:cxnSp>
          <p:nvCxnSpPr>
            <p:cNvPr id="15" name="直接箭头连接符 14"/>
            <p:cNvCxnSpPr/>
            <p:nvPr>
              <p:custDataLst>
                <p:tags r:id="rId10"/>
              </p:custDataLst>
            </p:nvPr>
          </p:nvCxnSpPr>
          <p:spPr>
            <a:xfrm flipV="1">
              <a:off x="14017" y="6457"/>
              <a:ext cx="0" cy="15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11"/>
              </p:custDataLst>
            </p:nvPr>
          </p:nvSpPr>
          <p:spPr>
            <a:xfrm>
              <a:off x="12807" y="6153"/>
              <a:ext cx="1120" cy="82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rgbClr val="FF0000"/>
                  </a:solidFill>
                </a:rPr>
                <a:t>F</a:t>
              </a:r>
              <a:r>
                <a:rPr lang="zh-CN" altLang="en-US" sz="2800" b="1" i="1" baseline="-25000">
                  <a:solidFill>
                    <a:srgbClr val="FF0000"/>
                  </a:solidFill>
                </a:rPr>
                <a:t>支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900795" y="5118100"/>
            <a:ext cx="594360" cy="1376045"/>
            <a:chOff x="14017" y="8060"/>
            <a:chExt cx="936" cy="2167"/>
          </a:xfrm>
        </p:grpSpPr>
        <p:cxnSp>
          <p:nvCxnSpPr>
            <p:cNvPr id="17" name="直接箭头连接符 16"/>
            <p:cNvCxnSpPr/>
            <p:nvPr>
              <p:custDataLst>
                <p:tags r:id="rId8"/>
              </p:custDataLst>
            </p:nvPr>
          </p:nvCxnSpPr>
          <p:spPr>
            <a:xfrm>
              <a:off x="14017" y="8060"/>
              <a:ext cx="0" cy="15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14107" y="9405"/>
              <a:ext cx="84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rgbClr val="FF0000"/>
                  </a:solidFill>
                </a:rPr>
                <a:t>G</a:t>
              </a: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4905375" y="2560320"/>
            <a:ext cx="3086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运动状态：静止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docer-ks3.wpscdn.cn/picture/95804226/7b391db1adf6780fb89468bb6c67a3a5_612.jpg" descr="高速行驶的汽车"/>
          <p:cNvPicPr>
            <a:picLocks noChangeAspect="1"/>
          </p:cNvPicPr>
          <p:nvPr/>
        </p:nvPicPr>
        <p:blipFill>
          <a:blip r:embed="rId17"/>
          <a:srcRect r="619"/>
          <a:stretch>
            <a:fillRect/>
          </a:stretch>
        </p:blipFill>
        <p:spPr>
          <a:xfrm>
            <a:off x="6370320" y="3132455"/>
            <a:ext cx="4593590" cy="283845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7493000" y="5052060"/>
            <a:ext cx="113665" cy="1136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/>
          <p:nvPr/>
        </p:nvCxnSpPr>
        <p:spPr>
          <a:xfrm>
            <a:off x="3998595" y="3663950"/>
            <a:ext cx="0" cy="10077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" name="https://docer-ks3.wpscdn.cn/picture/42632173/1f5e89fe1a33f9373d988f8daa0a1170_612.jpg" descr="Paragliding tandem over the mountains"/>
          <p:cNvPicPr>
            <a:picLocks noChangeAspect="1"/>
          </p:cNvPicPr>
          <p:nvPr/>
        </p:nvPicPr>
        <p:blipFill>
          <a:blip r:embed="rId18"/>
          <a:srcRect l="9377" t="15148" r="30049" b="22277"/>
          <a:stretch>
            <a:fillRect/>
          </a:stretch>
        </p:blipFill>
        <p:spPr>
          <a:xfrm>
            <a:off x="1301750" y="3132455"/>
            <a:ext cx="4118610" cy="28384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163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平衡状态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899795" y="1619885"/>
            <a:ext cx="1015047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思考下列物品的运动状态，分析它们的受力情况，标出它们分别受到哪些力的作用。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86740" y="3213735"/>
            <a:ext cx="58547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匀速下落的人</a:t>
            </a: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10963910" y="3213735"/>
            <a:ext cx="58547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匀速行驶的车</a:t>
            </a:r>
          </a:p>
        </p:txBody>
      </p:sp>
      <p:sp>
        <p:nvSpPr>
          <p:cNvPr id="10" name="椭圆 9"/>
          <p:cNvSpPr/>
          <p:nvPr/>
        </p:nvSpPr>
        <p:spPr>
          <a:xfrm>
            <a:off x="3133090" y="5411470"/>
            <a:ext cx="113665" cy="1136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3093085" y="4219575"/>
            <a:ext cx="905510" cy="1229360"/>
            <a:chOff x="4871" y="6645"/>
            <a:chExt cx="1426" cy="1936"/>
          </a:xfrm>
        </p:grpSpPr>
        <p:cxnSp>
          <p:nvCxnSpPr>
            <p:cNvPr id="16" name="直接箭头连接符 15"/>
            <p:cNvCxnSpPr/>
            <p:nvPr>
              <p:custDataLst>
                <p:tags r:id="rId14"/>
              </p:custDataLst>
            </p:nvPr>
          </p:nvCxnSpPr>
          <p:spPr>
            <a:xfrm flipV="1">
              <a:off x="5024" y="6995"/>
              <a:ext cx="0" cy="15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>
              <p:custDataLst>
                <p:tags r:id="rId15"/>
              </p:custDataLst>
            </p:nvPr>
          </p:nvSpPr>
          <p:spPr>
            <a:xfrm>
              <a:off x="4871" y="6645"/>
              <a:ext cx="14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rgbClr val="FF0000"/>
                  </a:solidFill>
                </a:rPr>
                <a:t>F</a:t>
              </a:r>
              <a:r>
                <a:rPr lang="zh-CN" altLang="en-US" sz="2800" b="1" i="1" baseline="-25000">
                  <a:solidFill>
                    <a:srgbClr val="FF0000"/>
                  </a:solidFill>
                </a:rPr>
                <a:t>阻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190240" y="5468620"/>
            <a:ext cx="612775" cy="1167765"/>
            <a:chOff x="5024" y="8612"/>
            <a:chExt cx="965" cy="1839"/>
          </a:xfrm>
        </p:grpSpPr>
        <p:cxnSp>
          <p:nvCxnSpPr>
            <p:cNvPr id="15" name="直接箭头连接符 14"/>
            <p:cNvCxnSpPr/>
            <p:nvPr>
              <p:custDataLst>
                <p:tags r:id="rId12"/>
              </p:custDataLst>
            </p:nvPr>
          </p:nvCxnSpPr>
          <p:spPr>
            <a:xfrm>
              <a:off x="5024" y="8612"/>
              <a:ext cx="0" cy="15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>
              <p:custDataLst>
                <p:tags r:id="rId13"/>
              </p:custDataLst>
            </p:nvPr>
          </p:nvSpPr>
          <p:spPr>
            <a:xfrm>
              <a:off x="5113" y="9629"/>
              <a:ext cx="87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>
                  <a:solidFill>
                    <a:srgbClr val="FF0000"/>
                  </a:solidFill>
                </a:rPr>
                <a:t>G</a:t>
              </a:r>
              <a:endParaRPr lang="en-US" sz="2800" b="1" i="1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087235" y="5106035"/>
            <a:ext cx="519430" cy="1386840"/>
            <a:chOff x="11161" y="8041"/>
            <a:chExt cx="818" cy="2184"/>
          </a:xfrm>
        </p:grpSpPr>
        <p:cxnSp>
          <p:nvCxnSpPr>
            <p:cNvPr id="17" name="直接箭头连接符 16"/>
            <p:cNvCxnSpPr/>
            <p:nvPr>
              <p:custDataLst>
                <p:tags r:id="rId10"/>
              </p:custDataLst>
            </p:nvPr>
          </p:nvCxnSpPr>
          <p:spPr>
            <a:xfrm>
              <a:off x="11889" y="8041"/>
              <a:ext cx="0" cy="15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1161" y="9403"/>
              <a:ext cx="8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>
                  <a:solidFill>
                    <a:srgbClr val="FF0000"/>
                  </a:solidFill>
                </a:rPr>
                <a:t>G</a:t>
              </a:r>
              <a:endParaRPr lang="en-US" sz="2800" b="1" i="1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549515" y="4530090"/>
            <a:ext cx="1377950" cy="585470"/>
            <a:chOff x="11889" y="7134"/>
            <a:chExt cx="2170" cy="922"/>
          </a:xfrm>
        </p:grpSpPr>
        <p:cxnSp>
          <p:nvCxnSpPr>
            <p:cNvPr id="18" name="直接箭头连接符 17"/>
            <p:cNvCxnSpPr/>
            <p:nvPr>
              <p:custDataLst>
                <p:tags r:id="rId8"/>
              </p:custDataLst>
            </p:nvPr>
          </p:nvCxnSpPr>
          <p:spPr>
            <a:xfrm>
              <a:off x="11889" y="8049"/>
              <a:ext cx="1587" cy="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12633" y="7134"/>
              <a:ext cx="14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rgbClr val="FF0000"/>
                  </a:solidFill>
                </a:rPr>
                <a:t>F</a:t>
              </a:r>
              <a:r>
                <a:rPr lang="zh-CN" altLang="en-US" sz="2800" b="1" i="1" baseline="-25000">
                  <a:solidFill>
                    <a:srgbClr val="FF0000"/>
                  </a:solidFill>
                </a:rPr>
                <a:t>阻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885815" y="4584065"/>
            <a:ext cx="1663065" cy="527050"/>
            <a:chOff x="9269" y="7219"/>
            <a:chExt cx="2619" cy="830"/>
          </a:xfrm>
        </p:grpSpPr>
        <p:cxnSp>
          <p:nvCxnSpPr>
            <p:cNvPr id="20" name="直接箭头连接符 19"/>
            <p:cNvCxnSpPr/>
            <p:nvPr>
              <p:custDataLst>
                <p:tags r:id="rId6"/>
              </p:custDataLst>
            </p:nvPr>
          </p:nvCxnSpPr>
          <p:spPr>
            <a:xfrm flipH="1" flipV="1">
              <a:off x="10302" y="8041"/>
              <a:ext cx="1587" cy="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5" name="文本框 24"/>
            <p:cNvSpPr txBox="1"/>
            <p:nvPr>
              <p:custDataLst>
                <p:tags r:id="rId7"/>
              </p:custDataLst>
            </p:nvPr>
          </p:nvSpPr>
          <p:spPr>
            <a:xfrm>
              <a:off x="9269" y="7219"/>
              <a:ext cx="14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rgbClr val="FF0000"/>
                  </a:solidFill>
                </a:rPr>
                <a:t>F</a:t>
              </a:r>
              <a:r>
                <a:rPr lang="zh-CN" altLang="en-US" sz="2800" b="1" i="1" baseline="-25000">
                  <a:solidFill>
                    <a:srgbClr val="FF0000"/>
                  </a:solidFill>
                </a:rPr>
                <a:t>拉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493000" y="3824605"/>
            <a:ext cx="905510" cy="1283335"/>
            <a:chOff x="11800" y="6023"/>
            <a:chExt cx="1426" cy="2021"/>
          </a:xfrm>
        </p:grpSpPr>
        <p:cxnSp>
          <p:nvCxnSpPr>
            <p:cNvPr id="13" name="直接箭头连接符 12"/>
            <p:cNvCxnSpPr/>
            <p:nvPr>
              <p:custDataLst>
                <p:tags r:id="rId4"/>
              </p:custDataLst>
            </p:nvPr>
          </p:nvCxnSpPr>
          <p:spPr>
            <a:xfrm flipV="1">
              <a:off x="11889" y="6458"/>
              <a:ext cx="0" cy="15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>
              <p:custDataLst>
                <p:tags r:id="rId5"/>
              </p:custDataLst>
            </p:nvPr>
          </p:nvSpPr>
          <p:spPr>
            <a:xfrm>
              <a:off x="11800" y="6023"/>
              <a:ext cx="14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rgbClr val="FF0000"/>
                  </a:solidFill>
                </a:rPr>
                <a:t>F</a:t>
              </a:r>
              <a:r>
                <a:rPr lang="zh-CN" altLang="en-US" sz="2800" b="1" i="1" baseline="-25000">
                  <a:solidFill>
                    <a:srgbClr val="FF0000"/>
                  </a:solidFill>
                </a:rPr>
                <a:t>支</a:t>
              </a: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3430905" y="2597150"/>
            <a:ext cx="4880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运动状态：做匀速直线运动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标注 12"/>
          <p:cNvSpPr/>
          <p:nvPr/>
        </p:nvSpPr>
        <p:spPr>
          <a:xfrm>
            <a:off x="8961120" y="599440"/>
            <a:ext cx="2470150" cy="1300480"/>
          </a:xfrm>
          <a:prstGeom prst="wedgeRoundRectCallout">
            <a:avLst>
              <a:gd name="adj1" fmla="val -79614"/>
              <a:gd name="adj2" fmla="val 107958"/>
              <a:gd name="adj3" fmla="val 16667"/>
            </a:avLst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2800"/>
              <a:t>物体静止或做</a:t>
            </a:r>
          </a:p>
          <a:p>
            <a:pPr algn="ctr"/>
            <a:r>
              <a:rPr lang="zh-CN" sz="2800"/>
              <a:t>匀速直线运动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163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平衡状态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86790" y="1820545"/>
            <a:ext cx="968502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物体受到几个力作用时，如果</a:t>
            </a:r>
            <a:r>
              <a:rPr lang="zh-CN" altLang="en-US" sz="2800" b="1"/>
              <a:t>保持</a:t>
            </a:r>
            <a:r>
              <a:rPr lang="zh-CN" altLang="en-US" sz="2800"/>
              <a:t>静止或匀速直线状态，我们就说这几个力互相</a:t>
            </a:r>
            <a:r>
              <a:rPr lang="zh-CN" altLang="en-US" sz="2800" b="1"/>
              <a:t>平衡</a:t>
            </a:r>
            <a:r>
              <a:rPr lang="zh-CN" altLang="en-US" sz="2800"/>
              <a:t>，物体处于</a:t>
            </a:r>
            <a:r>
              <a:rPr lang="zh-CN" altLang="en-US" sz="2800" b="1"/>
              <a:t>平衡状态</a:t>
            </a:r>
            <a:r>
              <a:rPr lang="zh-CN" altLang="en-US" sz="2800"/>
              <a:t>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78715" y="216887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圆角矩形 9"/>
          <p:cNvSpPr/>
          <p:nvPr/>
        </p:nvSpPr>
        <p:spPr>
          <a:xfrm>
            <a:off x="2511425" y="2033270"/>
            <a:ext cx="1057275" cy="1162685"/>
          </a:xfrm>
          <a:prstGeom prst="roundRect">
            <a:avLst/>
          </a:prstGeom>
          <a:ln w="28575">
            <a:prstDash val="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6747510" y="2605405"/>
            <a:ext cx="1483995" cy="599440"/>
          </a:xfrm>
          <a:prstGeom prst="roundRect">
            <a:avLst/>
          </a:prstGeom>
          <a:ln w="28575">
            <a:prstDash val="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标注 11"/>
          <p:cNvSpPr/>
          <p:nvPr/>
        </p:nvSpPr>
        <p:spPr>
          <a:xfrm>
            <a:off x="3199765" y="599440"/>
            <a:ext cx="2896235" cy="1300480"/>
          </a:xfrm>
          <a:prstGeom prst="wedgeRoundRectCallout">
            <a:avLst>
              <a:gd name="adj1" fmla="val -42260"/>
              <a:gd name="adj2" fmla="val 60986"/>
              <a:gd name="adj3" fmla="val 16667"/>
            </a:avLst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/>
              <a:t>物体受到的</a:t>
            </a:r>
          </a:p>
          <a:p>
            <a:pPr algn="ctr"/>
            <a:r>
              <a:rPr lang="zh-CN" altLang="en-US" sz="2800"/>
              <a:t>力的数量</a:t>
            </a:r>
            <a:r>
              <a:rPr lang="en-US" altLang="zh-CN" sz="2800" b="1"/>
              <a:t>≥2</a:t>
            </a:r>
          </a:p>
        </p:txBody>
      </p:sp>
      <p:pic>
        <p:nvPicPr>
          <p:cNvPr id="17" name="https://docer-ks3.wpscdn.cn/picture/20704000/2c7bb23393bf3eac78bb12dc535b2fbd_612.jpg" descr="Conveyor Belt with Box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910" y="3415665"/>
            <a:ext cx="4084320" cy="2851785"/>
          </a:xfrm>
          <a:prstGeom prst="rect">
            <a:avLst/>
          </a:prstGeom>
        </p:spPr>
      </p:pic>
      <p:pic>
        <p:nvPicPr>
          <p:cNvPr id="18" name="https://docer-ks3.wpscdn.cn/picture/204399587/549d1c42adee938fd0a0482185c982eb_612.jpg" descr="白色背景下的小椅子特写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195" y="3415665"/>
            <a:ext cx="4291330" cy="286004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859280" y="6268085"/>
            <a:ext cx="27349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匀速运行的传送带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418070" y="6275705"/>
            <a:ext cx="27349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静止的课桌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199765" y="599440"/>
            <a:ext cx="2896235" cy="1300480"/>
          </a:xfrm>
          <a:prstGeom prst="roundRect">
            <a:avLst>
              <a:gd name="adj" fmla="val 32177"/>
            </a:avLst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/>
              <a:t>这几个力应该叫什么呢？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10" grpId="0" animBg="1"/>
      <p:bldP spid="11" grpId="0" animBg="1"/>
      <p:bldP spid="12" grpId="0" animBg="1"/>
      <p:bldP spid="22" grpId="0"/>
      <p:bldP spid="23" grpId="0"/>
      <p:bldP spid="24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163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平衡状态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78715" y="203552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879600"/>
            <a:ext cx="1548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平衡力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99795" y="2550795"/>
            <a:ext cx="503428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如果一个物体在几个力的作用下，</a:t>
            </a:r>
            <a:r>
              <a:rPr lang="zh-CN" altLang="en-US" sz="2800" b="1"/>
              <a:t>保持静止或匀速直线运动状态</a:t>
            </a:r>
            <a:r>
              <a:rPr lang="zh-CN" altLang="en-US" sz="2800"/>
              <a:t>，则这几个力的</a:t>
            </a:r>
            <a:r>
              <a:rPr lang="zh-CN" altLang="en-US" sz="2800" b="1"/>
              <a:t>作用效果相互抵消</a:t>
            </a:r>
            <a:r>
              <a:rPr lang="zh-CN" altLang="en-US" sz="2800"/>
              <a:t>，我们就说这</a:t>
            </a:r>
            <a:r>
              <a:rPr lang="zh-CN" altLang="en-US" sz="2800" b="1"/>
              <a:t>几个力平衡</a:t>
            </a:r>
            <a:r>
              <a:rPr lang="zh-CN" altLang="en-US" sz="2800"/>
              <a:t>。</a:t>
            </a:r>
          </a:p>
        </p:txBody>
      </p:sp>
      <p:pic>
        <p:nvPicPr>
          <p:cNvPr id="13" name="https://docer-ks3.wpscdn.cn/picture/109157937/f25eb454d16f17b7075637f4c821a3a9_612.jpg" descr="平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255" y="1991995"/>
            <a:ext cx="5532120" cy="368744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6055360" y="3434715"/>
            <a:ext cx="5565140" cy="3069590"/>
            <a:chOff x="9536" y="5409"/>
            <a:chExt cx="8764" cy="4834"/>
          </a:xfrm>
        </p:grpSpPr>
        <p:sp>
          <p:nvSpPr>
            <p:cNvPr id="19" name="文本框 18"/>
            <p:cNvSpPr txBox="1"/>
            <p:nvPr/>
          </p:nvSpPr>
          <p:spPr>
            <a:xfrm>
              <a:off x="9536" y="5409"/>
              <a:ext cx="7606" cy="1462"/>
            </a:xfrm>
            <a:prstGeom prst="wedgeRoundRectCallout">
              <a:avLst>
                <a:gd name="adj1" fmla="val 51998"/>
                <a:gd name="adj2" fmla="val 128933"/>
                <a:gd name="adj3" fmla="val 16667"/>
              </a:avLst>
            </a:prstGeom>
            <a:solidFill>
              <a:schemeClr val="bg1">
                <a:alpha val="65000"/>
              </a:schemeClr>
            </a:solidFill>
            <a:ln w="19050">
              <a:solidFill>
                <a:schemeClr val="accent2"/>
              </a:solidFill>
              <a:prstDash val="lgDashDot"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</a:rPr>
                <a:t>最简单的平衡状态是什么状态？</a:t>
              </a:r>
            </a:p>
            <a:p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</a:rPr>
                <a:t>物体处于平衡状态最少受几个力？</a:t>
              </a:r>
            </a:p>
          </p:txBody>
        </p:sp>
        <p:pic>
          <p:nvPicPr>
            <p:cNvPr id="20" name="https://docer-ks3.wpscdn.cn/picture/176597638/40858704ba50d53403050bcad0a3e9e6_612.jpg" descr="3D人拿着一个红色的问号飞走了。"/>
            <p:cNvPicPr>
              <a:picLocks noChangeAspect="1"/>
            </p:cNvPicPr>
            <p:nvPr/>
          </p:nvPicPr>
          <p:blipFill>
            <a:blip r:embed="rId4"/>
            <a:srcRect l="23896" r="23194"/>
            <a:stretch>
              <a:fillRect/>
            </a:stretch>
          </p:blipFill>
          <p:spPr>
            <a:xfrm>
              <a:off x="17018" y="7013"/>
              <a:ext cx="1282" cy="3231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/>
        </p:nvSpPr>
        <p:spPr>
          <a:xfrm>
            <a:off x="6104255" y="3484880"/>
            <a:ext cx="4702175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最简单的平衡状态是静止；</a:t>
            </a:r>
          </a:p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物体处于平衡状态最少受两个力。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163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平衡状态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78715" y="203552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899795" y="1781810"/>
            <a:ext cx="1042098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物体受到几个力作用时，如果保持静止或匀速直线运动状态，我们就说这几个力相互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平衡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，物体处在平衡状态。</a:t>
            </a:r>
          </a:p>
        </p:txBody>
      </p:sp>
      <p:sp>
        <p:nvSpPr>
          <p:cNvPr id="11" name="直角三角形 10"/>
          <p:cNvSpPr/>
          <p:nvPr/>
        </p:nvSpPr>
        <p:spPr>
          <a:xfrm>
            <a:off x="1133475" y="3843655"/>
            <a:ext cx="3675380" cy="1329055"/>
          </a:xfrm>
          <a:prstGeom prst="rtTriangle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&amp;pky8536021689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0F0F1">
                  <a:alpha val="100000"/>
                </a:srgbClr>
              </a:clrFrom>
              <a:clrTo>
                <a:srgbClr val="F0F0F1">
                  <a:alpha val="100000"/>
                  <a:alpha val="0"/>
                </a:srgbClr>
              </a:clrTo>
            </a:clrChange>
          </a:blip>
          <a:srcRect l="29221" t="16708" r="29491" b="20947"/>
          <a:stretch>
            <a:fillRect/>
          </a:stretch>
        </p:blipFill>
        <p:spPr>
          <a:xfrm rot="1260000">
            <a:off x="2498090" y="3602355"/>
            <a:ext cx="855980" cy="870585"/>
          </a:xfrm>
          <a:prstGeom prst="ellipse">
            <a:avLst/>
          </a:prstGeom>
        </p:spPr>
      </p:pic>
      <p:cxnSp>
        <p:nvCxnSpPr>
          <p:cNvPr id="17" name="直接箭头连接符 16"/>
          <p:cNvCxnSpPr/>
          <p:nvPr/>
        </p:nvCxnSpPr>
        <p:spPr>
          <a:xfrm>
            <a:off x="3439160" y="4235450"/>
            <a:ext cx="810895" cy="3619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132840" y="5447030"/>
            <a:ext cx="3860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斜面上的小球加速向下运动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2465705" y="4089400"/>
            <a:ext cx="460375" cy="1264920"/>
            <a:chOff x="3883" y="6440"/>
            <a:chExt cx="725" cy="1992"/>
          </a:xfrm>
        </p:grpSpPr>
        <p:cxnSp>
          <p:nvCxnSpPr>
            <p:cNvPr id="27" name="直接箭头连接符 26"/>
            <p:cNvCxnSpPr/>
            <p:nvPr/>
          </p:nvCxnSpPr>
          <p:spPr>
            <a:xfrm>
              <a:off x="4608" y="6440"/>
              <a:ext cx="0" cy="1722"/>
            </a:xfrm>
            <a:prstGeom prst="straightConnector1">
              <a:avLst/>
            </a:prstGeom>
            <a:ln w="28575">
              <a:solidFill>
                <a:srgbClr val="036EB8"/>
              </a:solidFill>
              <a:headEnd type="oval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3883" y="7708"/>
              <a:ext cx="64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i="1"/>
                <a:t>G</a:t>
              </a:r>
              <a:endParaRPr lang="en-US" altLang="zh-CN" sz="2400" i="1" baseline="-250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926080" y="3108960"/>
            <a:ext cx="1109980" cy="970280"/>
            <a:chOff x="4608" y="4896"/>
            <a:chExt cx="1748" cy="1528"/>
          </a:xfrm>
        </p:grpSpPr>
        <p:cxnSp>
          <p:nvCxnSpPr>
            <p:cNvPr id="22" name="直接箭头连接符 21"/>
            <p:cNvCxnSpPr/>
            <p:nvPr/>
          </p:nvCxnSpPr>
          <p:spPr>
            <a:xfrm flipV="1">
              <a:off x="4608" y="5084"/>
              <a:ext cx="703" cy="1341"/>
            </a:xfrm>
            <a:prstGeom prst="straightConnector1">
              <a:avLst/>
            </a:prstGeom>
            <a:ln w="28575">
              <a:solidFill>
                <a:srgbClr val="036EB8"/>
              </a:solidFill>
              <a:headEnd type="oval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5416" y="4896"/>
              <a:ext cx="94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i="1"/>
                <a:t>F</a:t>
              </a:r>
              <a:r>
                <a:rPr lang="zh-CN" altLang="en-US" sz="2400" baseline="-25000"/>
                <a:t>支</a:t>
              </a: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1875155" y="5999480"/>
            <a:ext cx="2101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非平衡状态</a:t>
            </a:r>
          </a:p>
        </p:txBody>
      </p:sp>
      <p:pic>
        <p:nvPicPr>
          <p:cNvPr id="29" name="图片 28" descr="&amp;pky8454420405&amp;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6361" t="2167" r="33430" b="51222"/>
          <a:stretch>
            <a:fillRect/>
          </a:stretch>
        </p:blipFill>
        <p:spPr>
          <a:xfrm>
            <a:off x="7840980" y="3205480"/>
            <a:ext cx="1635760" cy="1682750"/>
          </a:xfrm>
          <a:prstGeom prst="rect">
            <a:avLst/>
          </a:prstGeom>
        </p:spPr>
      </p:pic>
      <p:cxnSp>
        <p:nvCxnSpPr>
          <p:cNvPr id="35" name="直接箭头连接符 34"/>
          <p:cNvCxnSpPr/>
          <p:nvPr/>
        </p:nvCxnSpPr>
        <p:spPr>
          <a:xfrm>
            <a:off x="9793605" y="3651250"/>
            <a:ext cx="1270" cy="79057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7379335" y="5456555"/>
            <a:ext cx="2414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加速下落的篮球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7607935" y="6009005"/>
            <a:ext cx="2101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非平衡状态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8164830" y="3904615"/>
            <a:ext cx="421005" cy="1497330"/>
            <a:chOff x="12858" y="6149"/>
            <a:chExt cx="663" cy="2358"/>
          </a:xfrm>
        </p:grpSpPr>
        <p:cxnSp>
          <p:nvCxnSpPr>
            <p:cNvPr id="39" name="直接箭头连接符 38"/>
            <p:cNvCxnSpPr>
              <a:endCxn id="40" idx="3"/>
            </p:cNvCxnSpPr>
            <p:nvPr/>
          </p:nvCxnSpPr>
          <p:spPr>
            <a:xfrm flipH="1">
              <a:off x="13507" y="6149"/>
              <a:ext cx="15" cy="1997"/>
            </a:xfrm>
            <a:prstGeom prst="straightConnector1">
              <a:avLst/>
            </a:prstGeom>
            <a:ln w="28575">
              <a:solidFill>
                <a:srgbClr val="036EB8"/>
              </a:solidFill>
              <a:headEnd type="oval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12858" y="7783"/>
              <a:ext cx="64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i="1"/>
                <a:t>G</a:t>
              </a:r>
              <a:endParaRPr lang="en-US" altLang="zh-CN" sz="2400" i="1" baseline="-250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586470" y="2745105"/>
            <a:ext cx="485775" cy="1149350"/>
            <a:chOff x="13522" y="4323"/>
            <a:chExt cx="765" cy="1810"/>
          </a:xfrm>
        </p:grpSpPr>
        <p:cxnSp>
          <p:nvCxnSpPr>
            <p:cNvPr id="41" name="直接箭头连接符 40"/>
            <p:cNvCxnSpPr/>
            <p:nvPr/>
          </p:nvCxnSpPr>
          <p:spPr>
            <a:xfrm flipV="1">
              <a:off x="13522" y="4795"/>
              <a:ext cx="0" cy="1339"/>
            </a:xfrm>
            <a:prstGeom prst="straightConnector1">
              <a:avLst/>
            </a:prstGeom>
            <a:ln w="28575">
              <a:solidFill>
                <a:srgbClr val="036EB8"/>
              </a:solidFill>
              <a:headEnd type="oval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/>
            <p:nvPr/>
          </p:nvSpPr>
          <p:spPr>
            <a:xfrm>
              <a:off x="13749" y="4323"/>
              <a:ext cx="53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i="1"/>
                <a:t>f</a:t>
              </a:r>
              <a:endParaRPr lang="zh-CN" altLang="en-US" sz="2400" baseline="-25000"/>
            </a:p>
          </p:txBody>
        </p:sp>
      </p:grpSp>
      <p:grpSp>
        <p:nvGrpSpPr>
          <p:cNvPr id="44" name="组合 43" descr="7b0a202020202274657874626f78223a20227b5c2263617465676f72795f69645c223a31303339392c5c2269645c223a32303334363235397d220a7d0a"/>
          <p:cNvGrpSpPr/>
          <p:nvPr/>
        </p:nvGrpSpPr>
        <p:grpSpPr>
          <a:xfrm>
            <a:off x="4661535" y="3164840"/>
            <a:ext cx="3047365" cy="2282190"/>
            <a:chOff x="7136" y="3501"/>
            <a:chExt cx="5043" cy="3907"/>
          </a:xfrm>
        </p:grpSpPr>
        <p:pic>
          <p:nvPicPr>
            <p:cNvPr id="45" name="图片 44" descr="资源 8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36" y="3501"/>
              <a:ext cx="5043" cy="3907"/>
            </a:xfrm>
            <a:prstGeom prst="rect">
              <a:avLst/>
            </a:prstGeom>
            <a:pattFill>
              <a:fgClr>
                <a:srgbClr val="FFFFFF"/>
              </a:fgClr>
              <a:bgClr>
                <a:srgbClr val="FFFFFF"/>
              </a:bgClr>
            </a:pattFill>
          </p:spPr>
        </p:pic>
        <p:pic>
          <p:nvPicPr>
            <p:cNvPr id="46" name="图片 45" descr="资源 7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05" y="3615"/>
              <a:ext cx="4807" cy="3586"/>
            </a:xfrm>
            <a:prstGeom prst="rect">
              <a:avLst/>
            </a:prstGeom>
            <a:pattFill>
              <a:fgClr>
                <a:srgbClr val="FFFFFF"/>
              </a:fgClr>
              <a:bgClr>
                <a:srgbClr val="FFFFFF"/>
              </a:bgClr>
            </a:pattFill>
          </p:spPr>
        </p:pic>
        <p:sp>
          <p:nvSpPr>
            <p:cNvPr id="47" name="文本框 46"/>
            <p:cNvSpPr txBox="1"/>
            <p:nvPr/>
          </p:nvSpPr>
          <p:spPr>
            <a:xfrm>
              <a:off x="7692" y="4334"/>
              <a:ext cx="3909" cy="236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fontAlgn="auto">
                <a:lnSpc>
                  <a:spcPts val="3360"/>
                </a:lnSpc>
              </a:pPr>
              <a:r>
                <a:rPr lang="zh-CN" altLang="en-US" sz="2800">
                  <a:solidFill>
                    <a:srgbClr val="036EB8"/>
                  </a:solidFill>
                  <a:latin typeface="微软雅黑" panose="020B0503020204020204" charset="-122"/>
                  <a:ea typeface="微软雅黑" panose="020B0503020204020204" charset="-122"/>
                </a:rPr>
                <a:t>那怎么样的两个力能让物体平衡呢？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19966149,50020018,21569129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21569129],&quot;65&quot;:[20205081]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19966149],&quot;65&quot;:[20205081]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50020018],&quot;65&quot;:[20205081]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6,&quot;left&quot;:144.15,&quot;top&quot;:201.75,&quot;width&quot;:683.95}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1331</Words>
  <Application>Microsoft Office PowerPoint</Application>
  <PresentationFormat>宽屏</PresentationFormat>
  <Paragraphs>136</Paragraphs>
  <Slides>25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25</vt:i4>
      </vt:variant>
    </vt:vector>
  </HeadingPairs>
  <TitlesOfParts>
    <vt:vector size="33" baseType="lpstr">
      <vt:lpstr>宋体</vt:lpstr>
      <vt:lpstr>微软雅黑</vt:lpstr>
      <vt:lpstr>Arial</vt:lpstr>
      <vt:lpstr>Calibri</vt:lpstr>
      <vt:lpstr>Times New Roman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1</cp:revision>
  <dcterms:created xsi:type="dcterms:W3CDTF">2019-06-19T02:08:00Z</dcterms:created>
  <dcterms:modified xsi:type="dcterms:W3CDTF">2025-03-03T07:44:35Z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BDCA6CC7CC9A40ECAF8CDAC1377E0517_11</vt:lpwstr>
  </property>
</Properties>
</file>