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docx" ContentType="application/vnd.openxmlformats-officedocument.wordprocessingml.document"/>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handoutMasterIdLst>
    <p:handoutMasterId r:id="rId3"/>
  </p:handoutMasterIdLst>
  <p:sldIdLst>
    <p:sldId id="261" r:id="rId4"/>
    <p:sldId id="260" r:id="rId5"/>
    <p:sldId id="339" r:id="rId6"/>
    <p:sldId id="265" r:id="rId7"/>
    <p:sldId id="306" r:id="rId8"/>
    <p:sldId id="343" r:id="rId9"/>
    <p:sldId id="344" r:id="rId10"/>
    <p:sldId id="345" r:id="rId11"/>
    <p:sldId id="430" r:id="rId12"/>
    <p:sldId id="346" r:id="rId13"/>
    <p:sldId id="431" r:id="rId14"/>
    <p:sldId id="347" r:id="rId15"/>
    <p:sldId id="432" r:id="rId16"/>
    <p:sldId id="348" r:id="rId17"/>
    <p:sldId id="349" r:id="rId18"/>
    <p:sldId id="350" r:id="rId19"/>
    <p:sldId id="290" r:id="rId20"/>
    <p:sldId id="324" r:id="rId21"/>
    <p:sldId id="359" r:id="rId22"/>
    <p:sldId id="361" r:id="rId23"/>
    <p:sldId id="434" r:id="rId24"/>
    <p:sldId id="362" r:id="rId25"/>
    <p:sldId id="366" r:id="rId26"/>
    <p:sldId id="392" r:id="rId27"/>
    <p:sldId id="394" r:id="rId28"/>
    <p:sldId id="395" r:id="rId29"/>
    <p:sldId id="396" r:id="rId30"/>
    <p:sldId id="397" r:id="rId31"/>
    <p:sldId id="374" r:id="rId32"/>
    <p:sldId id="375" r:id="rId33"/>
    <p:sldId id="376" r:id="rId34"/>
    <p:sldId id="377" r:id="rId35"/>
    <p:sldId id="378" r:id="rId36"/>
    <p:sldId id="433" r:id="rId37"/>
    <p:sldId id="380" r:id="rId38"/>
    <p:sldId id="381" r:id="rId39"/>
    <p:sldId id="382" r:id="rId40"/>
    <p:sldId id="384" r:id="rId41"/>
    <p:sldId id="386" r:id="rId42"/>
    <p:sldId id="387" r:id="rId43"/>
    <p:sldId id="409" r:id="rId44"/>
    <p:sldId id="414" r:id="rId45"/>
    <p:sldId id="367" r:id="rId46"/>
    <p:sldId id="435" r:id="rId47"/>
    <p:sldId id="368" r:id="rId48"/>
    <p:sldId id="436" r:id="rId49"/>
    <p:sldId id="406" r:id="rId50"/>
    <p:sldId id="404" r:id="rId51"/>
    <p:sldId id="408" r:id="rId52"/>
    <p:sldId id="407" r:id="rId53"/>
    <p:sldId id="415" r:id="rId54"/>
    <p:sldId id="421" r:id="rId55"/>
    <p:sldId id="422" r:id="rId56"/>
    <p:sldId id="424" r:id="rId57"/>
    <p:sldId id="425" r:id="rId58"/>
    <p:sldId id="426" r:id="rId59"/>
    <p:sldId id="427" r:id="rId60"/>
    <p:sldId id="428" r:id="rId61"/>
    <p:sldId id="283" r:id="rId62"/>
  </p:sldIdLst>
  <p:sldSz cx="12190095" cy="6859270"/>
  <p:notesSz cx="6858000" cy="9144000"/>
  <p:custDataLst>
    <p:tags r:id="rId63"/>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2" autoAdjust="0"/>
    <p:restoredTop sz="94712" autoAdjust="0"/>
  </p:normalViewPr>
  <p:slideViewPr>
    <p:cSldViewPr>
      <p:cViewPr>
        <p:scale>
          <a:sx n="100" d="100"/>
          <a:sy n="100" d="100"/>
        </p:scale>
        <p:origin x="864" y="936"/>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340" y="-84"/>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slide" Target="slides/slide52.xml" /><Relationship Id="rId56" Type="http://schemas.openxmlformats.org/officeDocument/2006/relationships/slide" Target="slides/slide53.xml" /><Relationship Id="rId57" Type="http://schemas.openxmlformats.org/officeDocument/2006/relationships/slide" Target="slides/slide54.xml" /><Relationship Id="rId58" Type="http://schemas.openxmlformats.org/officeDocument/2006/relationships/slide" Target="slides/slide55.xml" /><Relationship Id="rId59" Type="http://schemas.openxmlformats.org/officeDocument/2006/relationships/slide" Target="slides/slide56.xml" /><Relationship Id="rId6" Type="http://schemas.openxmlformats.org/officeDocument/2006/relationships/slide" Target="slides/slide3.xml" /><Relationship Id="rId60" Type="http://schemas.openxmlformats.org/officeDocument/2006/relationships/slide" Target="slides/slide57.xml" /><Relationship Id="rId61" Type="http://schemas.openxmlformats.org/officeDocument/2006/relationships/slide" Target="slides/slide58.xml" /><Relationship Id="rId62" Type="http://schemas.openxmlformats.org/officeDocument/2006/relationships/slide" Target="slides/slide59.xml" /><Relationship Id="rId63" Type="http://schemas.openxmlformats.org/officeDocument/2006/relationships/tags" Target="tags/tag63.xml" /><Relationship Id="rId64" Type="http://schemas.openxmlformats.org/officeDocument/2006/relationships/presProps" Target="presProps.xml" /><Relationship Id="rId65" Type="http://schemas.openxmlformats.org/officeDocument/2006/relationships/viewProps" Target="viewProps.xml" /><Relationship Id="rId66" Type="http://schemas.openxmlformats.org/officeDocument/2006/relationships/theme" Target="theme/theme1.xml" /><Relationship Id="rId67" Type="http://schemas.openxmlformats.org/officeDocument/2006/relationships/tableStyles" Target="tableStyles.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2.emf"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3C0901-3DCA-48F9-B0CB-D8F0D1E6B365}"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4D9095-D5A4-4D04-8CEB-69FB25E1308C}"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4836C-7D3D-44DD-AD4F-98DBA4D10582}"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C9960B-A742-4F79-9BC8-14A4E9893419}"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31</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34</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35</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36</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37</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38</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39</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40</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41</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42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22</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1.xml" /></Relationships>
</file>

<file path=ppt/slideLayouts/_rels/slideLayout7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hasCustomPrompt="1"/>
            <p:custDataLst>
              <p:tags r:id="rId1"/>
            </p:custDataLst>
          </p:nvPr>
        </p:nvSpPr>
        <p:spPr>
          <a:xfrm>
            <a:off x="1198613" y="914569"/>
            <a:ext cx="9797669" cy="2570876"/>
          </a:xfrm>
        </p:spPr>
        <p:txBody>
          <a:bodyPr lIns="90000" tIns="46800" rIns="90000" bIns="46800" anchor="b" anchorCtr="0">
            <a:normAutofit/>
          </a:bodyPr>
          <a:lstStyle>
            <a:lvl1pPr algn="ctr">
              <a:defRPr sz="6000"/>
            </a:lvl1pPr>
          </a:lstStyle>
          <a:p>
            <a:r>
              <a:rPr lang="zh-CN" altLang="en-US"/>
              <a:t>单击此处编辑标题</a:t>
            </a:r>
            <a:endParaRPr lang="zh-CN" altLang="en-US"/>
          </a:p>
        </p:txBody>
      </p:sp>
      <p:sp>
        <p:nvSpPr>
          <p:cNvPr id="3" name="副标题 2"/>
          <p:cNvSpPr>
            <a:spLocks noGrp="1"/>
          </p:cNvSpPr>
          <p:nvPr>
            <p:ph type="subTitle" idx="1" hasCustomPrompt="1"/>
            <p:custDataLst>
              <p:tags r:id="rId2"/>
            </p:custDataLst>
          </p:nvPr>
        </p:nvSpPr>
        <p:spPr>
          <a:xfrm>
            <a:off x="1198613" y="3561059"/>
            <a:ext cx="9797669" cy="1472673"/>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305" y="774143"/>
            <a:ext cx="10971086" cy="548381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613" y="2484460"/>
            <a:ext cx="9797669" cy="1018989"/>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5"/>
            </p:custDataLst>
          </p:nvPr>
        </p:nvSpPr>
        <p:spPr>
          <a:xfrm>
            <a:off x="1198613" y="3561059"/>
            <a:ext cx="9797669" cy="471687"/>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idx="1"/>
            <p:custDataLst>
              <p:tags r:id="rId2"/>
            </p:custDataLst>
          </p:nvPr>
        </p:nvSpPr>
        <p:spPr>
          <a:xfrm>
            <a:off x="608305" y="1490676"/>
            <a:ext cx="10967486" cy="4760081"/>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489" y="3849113"/>
            <a:ext cx="7767586" cy="766942"/>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489" y="4616055"/>
            <a:ext cx="7767586" cy="867761"/>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2"/>
            </p:custDataLst>
          </p:nvPr>
        </p:nvSpPr>
        <p:spPr>
          <a:xfrm>
            <a:off x="608305" y="1501478"/>
            <a:ext cx="5175991" cy="4749279"/>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3"/>
            </p:custDataLst>
          </p:nvPr>
        </p:nvSpPr>
        <p:spPr>
          <a:xfrm>
            <a:off x="6410598" y="1501478"/>
            <a:ext cx="5175991" cy="4749279"/>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2"/>
            </p:custDataLst>
          </p:nvPr>
        </p:nvSpPr>
        <p:spPr>
          <a:xfrm>
            <a:off x="608305" y="1429465"/>
            <a:ext cx="5341565" cy="381671"/>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305" y="1854343"/>
            <a:ext cx="5341565" cy="4396414"/>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4"/>
            </p:custDataLst>
          </p:nvPr>
        </p:nvSpPr>
        <p:spPr>
          <a:xfrm>
            <a:off x="6234776" y="1421992"/>
            <a:ext cx="5341565" cy="381671"/>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5"/>
            </p:custDataLst>
          </p:nvPr>
        </p:nvSpPr>
        <p:spPr>
          <a:xfrm>
            <a:off x="6234776" y="1854343"/>
            <a:ext cx="5341565" cy="4396414"/>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305" y="1555488"/>
            <a:ext cx="5232259" cy="4608853"/>
          </a:xfrm>
        </p:spPr>
        <p:txBody>
          <a:bodyPr vert="horz" lIns="90000" tIns="46800" rIns="90000" bIns="46800" rtlCol="0">
            <a:normAutofit/>
          </a:bodyPr>
          <a:lstStyle>
            <a:lvl1pPr>
              <a:buNone/>
              <a:defRPr sz="1600"/>
            </a:lvl1pPr>
          </a:lstStyle>
          <a:p>
            <a:pPr lvl="0"/>
            <a:endParaRPr>
              <a:sym typeface="+mn-ea"/>
            </a:endParaRPr>
          </a:p>
        </p:txBody>
      </p:sp>
      <p:sp>
        <p:nvSpPr>
          <p:cNvPr id="4" name="文本占位符 3"/>
          <p:cNvSpPr>
            <a:spLocks noGrp="1"/>
          </p:cNvSpPr>
          <p:nvPr>
            <p:ph type="body" sz="half" idx="2"/>
            <p:custDataLst>
              <p:tags r:id="rId2"/>
            </p:custDataLst>
          </p:nvPr>
        </p:nvSpPr>
        <p:spPr>
          <a:xfrm>
            <a:off x="6349408" y="1555488"/>
            <a:ext cx="5226383" cy="4608853"/>
          </a:xfrm>
        </p:spPr>
        <p:txBody>
          <a:bodyPr vert="horz" lIns="90000" tIns="46800" rIns="90000" bIns="46800" rtlCol="0">
            <a:normAutofit/>
          </a:bodyPr>
          <a:lstStyle>
            <a:lvl1pPr>
              <a:buNone/>
              <a:defRPr sz="1600"/>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3201" y="914569"/>
            <a:ext cx="1043837" cy="5030131"/>
          </a:xfrm>
        </p:spPr>
        <p:txBody>
          <a:bodyPr vert="eaVert" lIns="90000" tIns="46800" rIns="90000" bIns="46800" rtlCol="0" anchor="ctr" anchorCtr="0">
            <a:normAutofit/>
          </a:bodyPr>
          <a:lstStyle>
            <a:lvl1pPr>
              <a:buNone/>
              <a:defRPr sz="2800"/>
            </a:lvl1pPr>
          </a:lstStyle>
          <a:p>
            <a:pPr lvl="0"/>
            <a:r>
              <a:rPr>
                <a:sym typeface="+mn-ea"/>
              </a:rPr>
              <a:t>单击此处编辑标题</a:t>
            </a:r>
            <a:endParaRPr>
              <a:sym typeface="+mn-ea"/>
            </a:endParaRPr>
          </a:p>
        </p:txBody>
      </p:sp>
      <p:sp>
        <p:nvSpPr>
          <p:cNvPr id="3" name="竖排文字占位符 2"/>
          <p:cNvSpPr>
            <a:spLocks noGrp="1"/>
          </p:cNvSpPr>
          <p:nvPr>
            <p:ph type="body" orient="vert" idx="1"/>
            <p:custDataLst>
              <p:tags r:id="rId2"/>
            </p:custDataLst>
          </p:nvPr>
        </p:nvSpPr>
        <p:spPr>
          <a:xfrm>
            <a:off x="914257" y="914569"/>
            <a:ext cx="9167767" cy="5030131"/>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6765"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slideLayout" Target="../slideLayouts/slideLayout37.xml" /><Relationship Id="rId38" Type="http://schemas.openxmlformats.org/officeDocument/2006/relationships/slideLayout" Target="../slideLayouts/slideLayout38.xml" /><Relationship Id="rId39" Type="http://schemas.openxmlformats.org/officeDocument/2006/relationships/slideLayout" Target="../slideLayouts/slideLayout39.xml" /><Relationship Id="rId4" Type="http://schemas.openxmlformats.org/officeDocument/2006/relationships/slideLayout" Target="../slideLayouts/slideLayout4.xml" /><Relationship Id="rId40" Type="http://schemas.openxmlformats.org/officeDocument/2006/relationships/slideLayout" Target="../slideLayouts/slideLayout40.xml" /><Relationship Id="rId41" Type="http://schemas.openxmlformats.org/officeDocument/2006/relationships/slideLayout" Target="../slideLayouts/slideLayout41.xml" /><Relationship Id="rId42" Type="http://schemas.openxmlformats.org/officeDocument/2006/relationships/slideLayout" Target="../slideLayouts/slideLayout42.xml" /><Relationship Id="rId43" Type="http://schemas.openxmlformats.org/officeDocument/2006/relationships/slideLayout" Target="../slideLayouts/slideLayout43.xml" /><Relationship Id="rId44" Type="http://schemas.openxmlformats.org/officeDocument/2006/relationships/slideLayout" Target="../slideLayouts/slideLayout44.xml" /><Relationship Id="rId45" Type="http://schemas.openxmlformats.org/officeDocument/2006/relationships/slideLayout" Target="../slideLayouts/slideLayout45.xml" /><Relationship Id="rId46" Type="http://schemas.openxmlformats.org/officeDocument/2006/relationships/slideLayout" Target="../slideLayouts/slideLayout46.xml" /><Relationship Id="rId47" Type="http://schemas.openxmlformats.org/officeDocument/2006/relationships/slideLayout" Target="../slideLayouts/slideLayout47.xml" /><Relationship Id="rId48" Type="http://schemas.openxmlformats.org/officeDocument/2006/relationships/slideLayout" Target="../slideLayouts/slideLayout48.xml" /><Relationship Id="rId49" Type="http://schemas.openxmlformats.org/officeDocument/2006/relationships/slideLayout" Target="../slideLayouts/slideLayout49.xml" /><Relationship Id="rId5" Type="http://schemas.openxmlformats.org/officeDocument/2006/relationships/slideLayout" Target="../slideLayouts/slideLayout5.xml" /><Relationship Id="rId50" Type="http://schemas.openxmlformats.org/officeDocument/2006/relationships/slideLayout" Target="../slideLayouts/slideLayout50.xml" /><Relationship Id="rId51" Type="http://schemas.openxmlformats.org/officeDocument/2006/relationships/slideLayout" Target="../slideLayouts/slideLayout51.xml" /><Relationship Id="rId52" Type="http://schemas.openxmlformats.org/officeDocument/2006/relationships/slideLayout" Target="../slideLayouts/slideLayout52.xml" /><Relationship Id="rId53" Type="http://schemas.openxmlformats.org/officeDocument/2006/relationships/slideLayout" Target="../slideLayouts/slideLayout53.xml" /><Relationship Id="rId54" Type="http://schemas.openxmlformats.org/officeDocument/2006/relationships/slideLayout" Target="../slideLayouts/slideLayout54.xml" /><Relationship Id="rId55" Type="http://schemas.openxmlformats.org/officeDocument/2006/relationships/slideLayout" Target="../slideLayouts/slideLayout55.xml" /><Relationship Id="rId56" Type="http://schemas.openxmlformats.org/officeDocument/2006/relationships/slideLayout" Target="../slideLayouts/slideLayout56.xml" /><Relationship Id="rId57" Type="http://schemas.openxmlformats.org/officeDocument/2006/relationships/slideLayout" Target="../slideLayouts/slideLayout57.xml" /><Relationship Id="rId58" Type="http://schemas.openxmlformats.org/officeDocument/2006/relationships/slideLayout" Target="../slideLayouts/slideLayout58.xml" /><Relationship Id="rId59" Type="http://schemas.openxmlformats.org/officeDocument/2006/relationships/slideLayout" Target="../slideLayouts/slideLayout59.xml" /><Relationship Id="rId6" Type="http://schemas.openxmlformats.org/officeDocument/2006/relationships/slideLayout" Target="../slideLayouts/slideLayout6.xml" /><Relationship Id="rId60" Type="http://schemas.openxmlformats.org/officeDocument/2006/relationships/slideLayout" Target="../slideLayouts/slideLayout60.xml" /><Relationship Id="rId61" Type="http://schemas.openxmlformats.org/officeDocument/2006/relationships/slideLayout" Target="../slideLayouts/slideLayout61.xml" /><Relationship Id="rId62" Type="http://schemas.openxmlformats.org/officeDocument/2006/relationships/slideLayout" Target="../slideLayouts/slideLayout62.xml" /><Relationship Id="rId63" Type="http://schemas.openxmlformats.org/officeDocument/2006/relationships/slideLayout" Target="../slideLayouts/slideLayout63.xml" /><Relationship Id="rId64" Type="http://schemas.openxmlformats.org/officeDocument/2006/relationships/slideLayout" Target="../slideLayouts/slideLayout64.xml" /><Relationship Id="rId65" Type="http://schemas.openxmlformats.org/officeDocument/2006/relationships/slideLayout" Target="../slideLayouts/slideLayout65.xml" /><Relationship Id="rId66" Type="http://schemas.openxmlformats.org/officeDocument/2006/relationships/slideLayout" Target="../slideLayouts/slideLayout66.xml" /><Relationship Id="rId67" Type="http://schemas.openxmlformats.org/officeDocument/2006/relationships/slideLayout" Target="../slideLayouts/slideLayout67.xml" /><Relationship Id="rId68" Type="http://schemas.openxmlformats.org/officeDocument/2006/relationships/slideLayout" Target="../slideLayouts/slideLayout68.xml" /><Relationship Id="rId69" Type="http://schemas.openxmlformats.org/officeDocument/2006/relationships/slideLayout" Target="../slideLayouts/slideLayout69.xml" /><Relationship Id="rId7" Type="http://schemas.openxmlformats.org/officeDocument/2006/relationships/slideLayout" Target="../slideLayouts/slideLayout7.xml" /><Relationship Id="rId70" Type="http://schemas.openxmlformats.org/officeDocument/2006/relationships/slideLayout" Target="../slideLayouts/slideLayout70.xml" /><Relationship Id="rId71" Type="http://schemas.openxmlformats.org/officeDocument/2006/relationships/tags" Target="../tags/tag57.xml" /><Relationship Id="rId72" Type="http://schemas.openxmlformats.org/officeDocument/2006/relationships/tags" Target="../tags/tag58.xml" /><Relationship Id="rId73" Type="http://schemas.openxmlformats.org/officeDocument/2006/relationships/tags" Target="../tags/tag59.xml" /><Relationship Id="rId74" Type="http://schemas.openxmlformats.org/officeDocument/2006/relationships/tags" Target="../tags/tag60.xml" /><Relationship Id="rId75" Type="http://schemas.openxmlformats.org/officeDocument/2006/relationships/tags" Target="../tags/tag61.xml" /><Relationship Id="rId76" Type="http://schemas.openxmlformats.org/officeDocument/2006/relationships/tags" Target="../tags/tag62.xml" /><Relationship Id="rId77" Type="http://schemas.openxmlformats.org/officeDocument/2006/relationships/theme" Target="../theme/theme1.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sp>
        <p:nvSpPr>
          <p:cNvPr id="2" name="标题占位符 1"/>
          <p:cNvSpPr>
            <a:spLocks noGrp="1"/>
          </p:cNvSpPr>
          <p:nvPr>
            <p:ph type="title"/>
            <p:custDataLst>
              <p:tags r:id="rId71"/>
            </p:custDataLst>
          </p:nvPr>
        </p:nvSpPr>
        <p:spPr>
          <a:xfrm>
            <a:off x="608305" y="608513"/>
            <a:ext cx="10967486" cy="705731"/>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72"/>
            </p:custDataLst>
          </p:nvPr>
        </p:nvSpPr>
        <p:spPr>
          <a:xfrm>
            <a:off x="608305" y="1490676"/>
            <a:ext cx="10967486" cy="4760081"/>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73"/>
            </p:custDataLst>
          </p:nvPr>
        </p:nvSpPr>
        <p:spPr>
          <a:xfrm>
            <a:off x="611904" y="6315569"/>
            <a:ext cx="2699578" cy="316859"/>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74"/>
            </p:custDataLst>
          </p:nvPr>
        </p:nvSpPr>
        <p:spPr>
          <a:xfrm>
            <a:off x="4115357" y="6315569"/>
            <a:ext cx="3959381" cy="316859"/>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75"/>
            </p:custDataLst>
          </p:nvPr>
        </p:nvSpPr>
        <p:spPr>
          <a:xfrm>
            <a:off x="8876213" y="6315569"/>
            <a:ext cx="2699578" cy="316859"/>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0</a:t>
            </a:fld>
            <a:endParaRPr lang="zh-CN" altLang="en-US"/>
          </a:p>
        </p:txBody>
      </p:sp>
    </p:spTree>
    <p:custDataLst>
      <p:tags r:id="rId76"/>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image" Target="../media/image7.jpeg" /><Relationship Id="rId3" Type="http://schemas.openxmlformats.org/officeDocument/2006/relationships/image" Target="../media/image8.jpeg" /><Relationship Id="rId4" Type="http://schemas.openxmlformats.org/officeDocument/2006/relationships/image" Target="../media/image9.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image" Target="../media/image10.jpeg" /><Relationship Id="rId3" Type="http://schemas.openxmlformats.org/officeDocument/2006/relationships/image" Target="../media/image11.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image" Target="../media/image12.jpeg" /><Relationship Id="rId3"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5.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6.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7.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notesSlide" Target="../notesSlides/notesSlide4.xml" /><Relationship Id="rId3" Type="http://schemas.openxmlformats.org/officeDocument/2006/relationships/image" Target="../media/image14.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notesSlide" Target="../notesSlides/notesSlide5.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notesSlide" Target="../notesSlides/notesSlide6.xml" /><Relationship Id="rId3" Type="http://schemas.openxmlformats.org/officeDocument/2006/relationships/image" Target="../media/image1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1.xml" /><Relationship Id="rId2" Type="http://schemas.openxmlformats.org/officeDocument/2006/relationships/notesSlide" Target="../notesSlides/notesSlide7.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2.xml" /><Relationship Id="rId2" Type="http://schemas.openxmlformats.org/officeDocument/2006/relationships/notesSlide" Target="../notesSlides/notesSlide8.xml" /><Relationship Id="rId3" Type="http://schemas.openxmlformats.org/officeDocument/2006/relationships/image" Target="../media/image16.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3.xml" /><Relationship Id="rId2" Type="http://schemas.openxmlformats.org/officeDocument/2006/relationships/notesSlide" Target="../notesSlides/notesSlide9.xml" /><Relationship Id="rId3" Type="http://schemas.openxmlformats.org/officeDocument/2006/relationships/image" Target="../media/image17.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4.xml" /><Relationship Id="rId2" Type="http://schemas.openxmlformats.org/officeDocument/2006/relationships/notesSlide" Target="../notesSlides/notesSlide10.xml" /><Relationship Id="rId3" Type="http://schemas.openxmlformats.org/officeDocument/2006/relationships/image" Target="../media/image18.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5.xml" /><Relationship Id="rId2" Type="http://schemas.openxmlformats.org/officeDocument/2006/relationships/notesSlide" Target="../notesSlides/notesSlide11.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1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7.xml" /><Relationship Id="rId2" Type="http://schemas.openxmlformats.org/officeDocument/2006/relationships/notesSlide" Target="../notesSlides/notesSlide13.xml" /><Relationship Id="rId3" Type="http://schemas.openxmlformats.org/officeDocument/2006/relationships/image" Target="../media/image19.jpeg" /><Relationship Id="rId4" Type="http://schemas.openxmlformats.org/officeDocument/2006/relationships/image" Target="../media/image20.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8.xml" /><Relationship Id="rId2" Type="http://schemas.openxmlformats.org/officeDocument/2006/relationships/notesSlide" Target="../notesSlides/notesSlide14.xml" /><Relationship Id="rId3" Type="http://schemas.openxmlformats.org/officeDocument/2006/relationships/image" Target="../media/image21.jpeg" /><Relationship Id="rId4" Type="http://schemas.openxmlformats.org/officeDocument/2006/relationships/image" Target="../media/image22.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15.xml" /><Relationship Id="rId3" Type="http://schemas.openxmlformats.org/officeDocument/2006/relationships/image" Target="../media/image23.jpeg" /><Relationship Id="rId4" Type="http://schemas.openxmlformats.org/officeDocument/2006/relationships/image" Target="../media/image24.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40.xml" /><Relationship Id="rId2" Type="http://schemas.openxmlformats.org/officeDocument/2006/relationships/notesSlide" Target="../notesSlides/notesSlide16.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xml" /><Relationship Id="rId3" Type="http://schemas.openxmlformats.org/officeDocument/2006/relationships/image" Target="../media/image1.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notesSlide" Target="../notesSlides/notesSlide17.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42.xml" /><Relationship Id="rId2" Type="http://schemas.openxmlformats.org/officeDocument/2006/relationships/notesSlide" Target="../notesSlides/notesSlide18.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9.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44.xml" /><Relationship Id="rId2" Type="http://schemas.openxmlformats.org/officeDocument/2006/relationships/notesSlide" Target="../notesSlides/notesSlide20.xml" /><Relationship Id="rId3" Type="http://schemas.openxmlformats.org/officeDocument/2006/relationships/image" Target="../media/image25.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notesSlide" Target="../notesSlides/notesSlide21.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notesSlide" Target="../notesSlides/notesSlide22.xml" /><Relationship Id="rId3" Type="http://schemas.openxmlformats.org/officeDocument/2006/relationships/image" Target="../media/image26.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47.xml" /><Relationship Id="rId2" Type="http://schemas.openxmlformats.org/officeDocument/2006/relationships/notesSlide" Target="../notesSlides/notesSlide23.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48.xml" /><Relationship Id="rId2" Type="http://schemas.openxmlformats.org/officeDocument/2006/relationships/notesSlide" Target="../notesSlides/notesSlide24.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49.xml" /><Relationship Id="rId2" Type="http://schemas.openxmlformats.org/officeDocument/2006/relationships/notesSlide" Target="../notesSlides/notesSlide25.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26.xml" /><Relationship Id="rId3" Type="http://schemas.openxmlformats.org/officeDocument/2006/relationships/image" Target="../media/image27.png" /><Relationship Id="rId4" Type="http://schemas.openxmlformats.org/officeDocument/2006/relationships/image" Target="../media/image28.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3.xml" /><Relationship Id="rId3" Type="http://schemas.openxmlformats.org/officeDocument/2006/relationships/package" Target="../embeddings/Document1.docx" TargetMode="Internal" /><Relationship Id="rId4" Type="http://schemas.openxmlformats.org/officeDocument/2006/relationships/image" Target="../media/image2.emf" /><Relationship Id="rId5" Type="http://schemas.openxmlformats.org/officeDocument/2006/relationships/vmlDrawing" Target="../drawings/vmlDrawing1.v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51.xml" /><Relationship Id="rId2" Type="http://schemas.openxmlformats.org/officeDocument/2006/relationships/notesSlide" Target="../notesSlides/notesSlide27.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52.xml" /><Relationship Id="rId2" Type="http://schemas.openxmlformats.org/officeDocument/2006/relationships/notesSlide" Target="../notesSlides/notesSlide28.xml" /><Relationship Id="rId3" Type="http://schemas.openxmlformats.org/officeDocument/2006/relationships/image" Target="../media/image29.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53.xml" /><Relationship Id="rId2" Type="http://schemas.openxmlformats.org/officeDocument/2006/relationships/notesSlide" Target="../notesSlides/notesSlide29.xml" /><Relationship Id="rId3" Type="http://schemas.openxmlformats.org/officeDocument/2006/relationships/image" Target="../media/image30.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54.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55.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56.xml" /><Relationship Id="rId2" Type="http://schemas.openxmlformats.org/officeDocument/2006/relationships/image" Target="../media/image31.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57.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58.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59.xml" /><Relationship Id="rId2" Type="http://schemas.openxmlformats.org/officeDocument/2006/relationships/image" Target="../media/image32.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60.xml" /><Relationship Id="rId2" Type="http://schemas.openxmlformats.org/officeDocument/2006/relationships/image" Target="../media/image3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61.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62.xml" /><Relationship Id="rId2" Type="http://schemas.openxmlformats.org/officeDocument/2006/relationships/image" Target="../media/image34.png" /><Relationship Id="rId3" Type="http://schemas.openxmlformats.org/officeDocument/2006/relationships/image" Target="../media/image35.pn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63.xml" /><Relationship Id="rId2" Type="http://schemas.openxmlformats.org/officeDocument/2006/relationships/image" Target="../media/image36.jpeg" /><Relationship Id="rId3" Type="http://schemas.openxmlformats.org/officeDocument/2006/relationships/image" Target="../media/image37.pn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64.xml" /><Relationship Id="rId2" Type="http://schemas.openxmlformats.org/officeDocument/2006/relationships/image" Target="../media/image38.jpeg" /><Relationship Id="rId3" Type="http://schemas.openxmlformats.org/officeDocument/2006/relationships/image" Target="../media/image39.pn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65.xml" /><Relationship Id="rId2" Type="http://schemas.openxmlformats.org/officeDocument/2006/relationships/image" Target="../media/image40.jpe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66.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68.xml" /><Relationship Id="rId2" Type="http://schemas.openxmlformats.org/officeDocument/2006/relationships/image" Target="../media/image41.jpe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69.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70.xml" /><Relationship Id="rId2" Type="http://schemas.openxmlformats.org/officeDocument/2006/relationships/image" Target="../media/image42.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7.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3.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image" Target="../media/image4.jpeg" /><Relationship Id="rId3" Type="http://schemas.openxmlformats.org/officeDocument/2006/relationships/image" Target="../media/image5.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 name="组合 3"/>
          <p:cNvGrpSpPr/>
          <p:nvPr/>
        </p:nvGrpSpPr>
        <p:grpSpPr>
          <a:xfrm>
            <a:off x="1523174" y="2501100"/>
            <a:ext cx="9144064" cy="1846659"/>
            <a:chOff x="1523174" y="2501100"/>
            <a:chExt cx="9144064" cy="1846659"/>
          </a:xfrm>
        </p:grpSpPr>
        <p:sp>
          <p:nvSpPr>
            <p:cNvPr id="2" name="文本框 5"/>
            <p:cNvSpPr txBox="1"/>
            <p:nvPr/>
          </p:nvSpPr>
          <p:spPr>
            <a:xfrm>
              <a:off x="1951802" y="2501100"/>
              <a:ext cx="8406064" cy="18466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fontAlgn="auto" hangingPunct="1">
                <a:lnSpc>
                  <a:spcPct val="150000"/>
                </a:lnSpc>
                <a:spcBef>
                  <a:spcPct val="0"/>
                </a:spcBef>
                <a:spcAft>
                  <a:spcPct val="0"/>
                </a:spcAft>
                <a:defRPr/>
              </a:pPr>
              <a:r>
                <a:rPr lang="zh-CN" altLang="en-US" sz="4400" b="1" spc="200">
                  <a:solidFill>
                    <a:srgbClr val="1BB18D"/>
                  </a:solidFill>
                  <a:latin typeface="微软雅黑" panose="020b0503020204020204" pitchFamily="34" charset="-122"/>
                  <a:ea typeface="微软雅黑" panose="020b0503020204020204" pitchFamily="34" charset="-122"/>
                </a:rPr>
                <a:t>第 </a:t>
              </a:r>
              <a:r>
                <a:rPr lang="en-US" altLang="zh-CN" sz="4400" b="1" spc="200" smtClean="0">
                  <a:solidFill>
                    <a:srgbClr val="1BB18D"/>
                  </a:solidFill>
                  <a:latin typeface="微软雅黑" panose="020b0503020204020204" pitchFamily="34" charset="-122"/>
                  <a:ea typeface="微软雅黑" panose="020b0503020204020204" pitchFamily="34" charset="-122"/>
                </a:rPr>
                <a:t>2 </a:t>
              </a:r>
              <a:r>
                <a:rPr lang="zh-CN" altLang="en-US" sz="4400" b="1" spc="200" smtClean="0">
                  <a:solidFill>
                    <a:srgbClr val="1BB18D"/>
                  </a:solidFill>
                  <a:latin typeface="微软雅黑" panose="020b0503020204020204" pitchFamily="34" charset="-122"/>
                  <a:ea typeface="微软雅黑" panose="020b0503020204020204" pitchFamily="34" charset="-122"/>
                </a:rPr>
                <a:t>课时</a:t>
              </a:r>
              <a:endParaRPr lang="en-US" altLang="zh-CN" sz="4400" b="1" spc="200" smtClean="0">
                <a:solidFill>
                  <a:srgbClr val="1BB18D"/>
                </a:solidFill>
                <a:latin typeface="微软雅黑" panose="020b0503020204020204" pitchFamily="34" charset="-122"/>
                <a:ea typeface="微软雅黑" panose="020b0503020204020204" pitchFamily="34" charset="-122"/>
              </a:endParaRPr>
            </a:p>
            <a:p>
              <a:pPr algn="ctr">
                <a:lnSpc>
                  <a:spcPct val="150000"/>
                </a:lnSpc>
                <a:defRPr/>
              </a:pPr>
              <a:r>
                <a:rPr lang="zh-CN" altLang="en-US" sz="3200" spc="200" smtClean="0">
                  <a:latin typeface="微软雅黑" panose="020b0503020204020204" pitchFamily="34" charset="-122"/>
                  <a:ea typeface="微软雅黑" panose="020b0503020204020204" pitchFamily="34" charset="-122"/>
                </a:rPr>
                <a:t>光现象</a:t>
              </a:r>
              <a:endParaRPr lang="zh-CN" altLang="en-US" sz="3200" spc="200" smtClean="0">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1523174" y="3501232"/>
              <a:ext cx="914406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808794" y="643712"/>
            <a:ext cx="10858576" cy="719034"/>
          </a:xfrm>
          <a:prstGeom prst="rect">
            <a:avLst/>
          </a:prstGeom>
          <a:noFill/>
          <a:ln w="9525">
            <a:noFill/>
            <a:miter lim="800000"/>
          </a:ln>
        </p:spPr>
        <p:txBody>
          <a:bodyPr wrap="square" lIns="36000" tIns="36000" rIns="36000" bIns="36000">
            <a:spAutoFit/>
          </a:bodyPr>
          <a:lstStyle/>
          <a:p>
            <a:pPr algn="just" eaLnBrk="0" hangingPunct="0">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考点四　平面镜成像的特点</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1094546" y="1572406"/>
          <a:ext cx="9929882" cy="4937759"/>
        </p:xfrm>
        <a:graphic>
          <a:graphicData uri="http://schemas.openxmlformats.org/drawingml/2006/table">
            <a:tbl>
              <a:tblPr/>
              <a:tblGrid>
                <a:gridCol w="785818"/>
                <a:gridCol w="9144064"/>
              </a:tblGrid>
              <a:tr h="1970168">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原理</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平面镜所成的像是由反射光线的反向延长线相交形成的虚像。光路如图所示</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示例</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：画出图中</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点发出的光线经平面镜反射后过</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P</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点的光</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路</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59858" marR="5985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82946" name="21FAWLS7.EPS"/>
          <p:cNvPicPr>
            <a:picLocks noChangeAspect="1" noChangeArrowheads="1"/>
          </p:cNvPicPr>
          <p:nvPr/>
        </p:nvPicPr>
        <p:blipFill>
          <a:blip r:embed="rId2">
            <a:clrChange>
              <a:clrFrom>
                <a:srgbClr val="FFFFFF"/>
              </a:clrFrom>
              <a:clrTo>
                <a:srgbClr val="FFFFFF">
                  <a:alpha val="0"/>
                </a:srgbClr>
              </a:clrTo>
            </a:clrChange>
          </a:blip>
          <a:stretch>
            <a:fillRect/>
          </a:stretch>
        </p:blipFill>
        <p:spPr bwMode="auto">
          <a:xfrm>
            <a:off x="4023504" y="2286787"/>
            <a:ext cx="1643074" cy="1774520"/>
          </a:xfrm>
          <a:prstGeom prst="rect">
            <a:avLst/>
          </a:prstGeom>
          <a:noFill/>
        </p:spPr>
      </p:pic>
      <p:pic>
        <p:nvPicPr>
          <p:cNvPr id="82945" name="QZ91.EPS"/>
          <p:cNvPicPr>
            <a:picLocks noChangeAspect="1" noChangeArrowheads="1"/>
          </p:cNvPicPr>
          <p:nvPr/>
        </p:nvPicPr>
        <p:blipFill>
          <a:blip r:embed="rId3"/>
          <a:stretch>
            <a:fillRect/>
          </a:stretch>
        </p:blipFill>
        <p:spPr bwMode="auto">
          <a:xfrm>
            <a:off x="2237554" y="5501496"/>
            <a:ext cx="1785950" cy="733179"/>
          </a:xfrm>
          <a:prstGeom prst="rect">
            <a:avLst/>
          </a:prstGeom>
          <a:noFill/>
        </p:spPr>
      </p:pic>
      <p:grpSp>
        <p:nvGrpSpPr>
          <p:cNvPr id="10" name="组合 9"/>
          <p:cNvGrpSpPr/>
          <p:nvPr/>
        </p:nvGrpSpPr>
        <p:grpSpPr>
          <a:xfrm>
            <a:off x="5380826" y="5001430"/>
            <a:ext cx="3357586" cy="1367001"/>
            <a:chOff x="5380826" y="5001430"/>
            <a:chExt cx="3357586" cy="1367001"/>
          </a:xfrm>
        </p:grpSpPr>
        <p:sp>
          <p:nvSpPr>
            <p:cNvPr id="8" name="文本框 1"/>
            <p:cNvSpPr txBox="1">
              <a:spLocks noChangeArrowheads="1"/>
            </p:cNvSpPr>
            <p:nvPr/>
          </p:nvSpPr>
          <p:spPr bwMode="auto">
            <a:xfrm>
              <a:off x="5380826" y="5001430"/>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如图所示</a:t>
              </a:r>
              <a:endParaRPr lang="en-US" altLang="zh-CN" sz="2400" b="1">
                <a:solidFill>
                  <a:srgbClr val="A50021"/>
                </a:solidFill>
                <a:latin typeface="微软雅黑" panose="020b0503020204020204" pitchFamily="34" charset="-122"/>
                <a:ea typeface="微软雅黑" panose="020b0503020204020204" pitchFamily="34" charset="-122"/>
              </a:endParaRPr>
            </a:p>
          </p:txBody>
        </p:sp>
        <p:pic>
          <p:nvPicPr>
            <p:cNvPr id="9" name="QZ94.EPS" descr="id:2147488066;FounderCES"/>
            <p:cNvPicPr/>
            <p:nvPr/>
          </p:nvPicPr>
          <p:blipFill>
            <a:blip r:embed="rId4"/>
            <a:stretch>
              <a:fillRect/>
            </a:stretch>
          </p:blipFill>
          <p:spPr>
            <a:xfrm>
              <a:off x="6809586" y="5072868"/>
              <a:ext cx="1928826" cy="1295563"/>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1237422" y="1000902"/>
          <a:ext cx="10287072" cy="5486399"/>
        </p:xfrm>
        <a:graphic>
          <a:graphicData uri="http://schemas.openxmlformats.org/drawingml/2006/table">
            <a:tbl>
              <a:tblPr/>
              <a:tblGrid>
                <a:gridCol w="928694"/>
                <a:gridCol w="9358378"/>
              </a:tblGrid>
              <a:tr h="3447793">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特点</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平面镜所成像的大小与物体的大小</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，像和物体到平面镜的距离</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；像和物体的连线与镜面</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；平面镜成的像</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是</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像。即平面镜所成的像与物体关于镜面</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示例</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：一棵小树生长在水塘中，图中用带箭头的线段</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AB</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表示小树露出水面的部分。请在图中画出</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AB</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通过水面反射所成的像</a:t>
                      </a:r>
                      <a:r>
                        <a:rPr lang="en-US" sz="2400" kern="100" err="1" smtClean="0">
                          <a:solidFill>
                            <a:srgbClr val="000000"/>
                          </a:solidFill>
                          <a:latin typeface="微软雅黑" panose="020b0503020204020204" pitchFamily="34" charset="-122"/>
                          <a:ea typeface="微软雅黑" panose="020b0503020204020204" pitchFamily="34" charset="-122"/>
                          <a:cs typeface="Times New Roman" panose="02020603050405020304"/>
                        </a:rPr>
                        <a:t>A'B‘</a:t>
                      </a: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59858" marR="59858"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8" name="QZ92.EPS"/>
          <p:cNvPicPr>
            <a:picLocks noChangeAspect="1" noChangeArrowheads="1"/>
          </p:cNvPicPr>
          <p:nvPr/>
        </p:nvPicPr>
        <p:blipFill>
          <a:blip r:embed="rId2">
            <a:clrChange>
              <a:clrFrom>
                <a:srgbClr val="FFFFFF"/>
              </a:clrFrom>
              <a:clrTo>
                <a:srgbClr val="FFFFFF">
                  <a:alpha val="0"/>
                </a:srgbClr>
              </a:clrTo>
            </a:clrChange>
          </a:blip>
          <a:stretch>
            <a:fillRect/>
          </a:stretch>
        </p:blipFill>
        <p:spPr bwMode="auto">
          <a:xfrm>
            <a:off x="2523306" y="3929860"/>
            <a:ext cx="2786082" cy="2196719"/>
          </a:xfrm>
          <a:prstGeom prst="rect">
            <a:avLst/>
          </a:prstGeom>
          <a:noFill/>
        </p:spPr>
      </p:pic>
      <p:sp>
        <p:nvSpPr>
          <p:cNvPr id="5" name="矩形 4"/>
          <p:cNvSpPr/>
          <p:nvPr/>
        </p:nvSpPr>
        <p:spPr>
          <a:xfrm>
            <a:off x="10452924" y="357960"/>
            <a:ext cx="1415772" cy="581057"/>
          </a:xfrm>
          <a:prstGeom prst="rect">
            <a:avLst/>
          </a:prstGeom>
        </p:spPr>
        <p:txBody>
          <a:bodyPr wrap="none">
            <a:spAutoFit/>
          </a:bodyPr>
          <a:lstStyle/>
          <a:p>
            <a:pPr>
              <a:lnSpc>
                <a:spcPct val="150000"/>
              </a:lnSpc>
            </a:pPr>
            <a:r>
              <a:rPr lang="zh-CN" altLang="en-US" smtClean="0">
                <a:latin typeface="微软雅黑" panose="020b0503020204020204" pitchFamily="34" charset="-122"/>
                <a:ea typeface="微软雅黑" panose="020b0503020204020204" pitchFamily="34" charset="-122"/>
              </a:rPr>
              <a:t>（续表）</a:t>
            </a:r>
            <a:endParaRPr lang="zh-CN" altLang="en-US">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7309652" y="92946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相等</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3166248" y="1429530"/>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相等</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7666842" y="1429530"/>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垂直</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2666182" y="2001034"/>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虚</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738412" y="200103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对称</a:t>
            </a:r>
            <a:endParaRPr lang="en-US" altLang="zh-CN" sz="2400" b="1">
              <a:solidFill>
                <a:srgbClr val="A5002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6238082" y="4072736"/>
            <a:ext cx="4029943" cy="2071702"/>
            <a:chOff x="6238082" y="4072736"/>
            <a:chExt cx="4029943" cy="2071702"/>
          </a:xfrm>
        </p:grpSpPr>
        <p:sp>
          <p:nvSpPr>
            <p:cNvPr id="13" name="文本框 1"/>
            <p:cNvSpPr txBox="1">
              <a:spLocks noChangeArrowheads="1"/>
            </p:cNvSpPr>
            <p:nvPr/>
          </p:nvSpPr>
          <p:spPr bwMode="auto">
            <a:xfrm>
              <a:off x="6238082" y="4072736"/>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如图所示</a:t>
              </a:r>
              <a:endParaRPr lang="en-US" altLang="zh-CN" sz="2400" b="1">
                <a:solidFill>
                  <a:srgbClr val="A50021"/>
                </a:solidFill>
                <a:latin typeface="微软雅黑" panose="020b0503020204020204" pitchFamily="34" charset="-122"/>
                <a:ea typeface="微软雅黑" panose="020b0503020204020204" pitchFamily="34" charset="-122"/>
              </a:endParaRPr>
            </a:p>
          </p:txBody>
        </p:sp>
        <p:pic>
          <p:nvPicPr>
            <p:cNvPr id="14" name="QZ95.EPS" descr="id:2147488073;FounderCES"/>
            <p:cNvPicPr/>
            <p:nvPr/>
          </p:nvPicPr>
          <p:blipFill>
            <a:blip r:embed="rId3"/>
            <a:stretch>
              <a:fillRect/>
            </a:stretch>
          </p:blipFill>
          <p:spPr>
            <a:xfrm>
              <a:off x="7738280" y="4144174"/>
              <a:ext cx="2529745" cy="2000264"/>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452924" y="643712"/>
            <a:ext cx="1415772" cy="461665"/>
          </a:xfrm>
          <a:prstGeom prst="rect">
            <a:avLst/>
          </a:prstGeom>
        </p:spPr>
        <p:txBody>
          <a:bodyPr wrap="none">
            <a:spAutoFit/>
          </a:bodyPr>
          <a:lstStyle/>
          <a:p>
            <a:r>
              <a:rPr lang="zh-CN" altLang="en-US" smtClean="0">
                <a:latin typeface="微软雅黑" panose="020b0503020204020204" pitchFamily="34" charset="-122"/>
                <a:ea typeface="微软雅黑" panose="020b0503020204020204" pitchFamily="34" charset="-122"/>
              </a:rPr>
              <a:t>（续表）</a:t>
            </a:r>
            <a:endParaRPr lang="zh-CN" altLang="en-US">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237422" y="1358092"/>
          <a:ext cx="9429816" cy="5009759"/>
        </p:xfrm>
        <a:graphic>
          <a:graphicData uri="http://schemas.openxmlformats.org/drawingml/2006/table">
            <a:tbl>
              <a:tblPr/>
              <a:tblGrid>
                <a:gridCol w="1214446"/>
                <a:gridCol w="8215370"/>
              </a:tblGrid>
              <a:tr h="1693113">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应用</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成像，如梳妆镜等；</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改变光的传播方向，如潜望镜等。</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示例</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：如图所示，一束光线与水平方向成</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60°</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角，请你放置一块平面镜使它的传播方向变为水平向右，画出平面镜的位置，并标出反射角的</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度数</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7" name="QZ93.EPS"/>
          <p:cNvPicPr>
            <a:picLocks noChangeAspect="1" noChangeArrowheads="1"/>
          </p:cNvPicPr>
          <p:nvPr/>
        </p:nvPicPr>
        <p:blipFill>
          <a:blip r:embed="rId2">
            <a:clrChange>
              <a:clrFrom>
                <a:srgbClr val="FFFFFF"/>
              </a:clrFrom>
              <a:clrTo>
                <a:srgbClr val="FFFFFF">
                  <a:alpha val="0"/>
                </a:srgbClr>
              </a:clrTo>
            </a:clrChange>
          </a:blip>
          <a:stretch>
            <a:fillRect/>
          </a:stretch>
        </p:blipFill>
        <p:spPr bwMode="auto">
          <a:xfrm>
            <a:off x="3166248" y="4358488"/>
            <a:ext cx="2000264" cy="1784851"/>
          </a:xfrm>
          <a:prstGeom prst="rect">
            <a:avLst/>
          </a:prstGeom>
          <a:noFill/>
        </p:spPr>
      </p:pic>
      <p:grpSp>
        <p:nvGrpSpPr>
          <p:cNvPr id="15" name="组合 14"/>
          <p:cNvGrpSpPr/>
          <p:nvPr/>
        </p:nvGrpSpPr>
        <p:grpSpPr>
          <a:xfrm>
            <a:off x="5809454" y="4144174"/>
            <a:ext cx="4248262" cy="1928826"/>
            <a:chOff x="5809454" y="4144174"/>
            <a:chExt cx="4248262" cy="1928826"/>
          </a:xfrm>
        </p:grpSpPr>
        <p:sp>
          <p:nvSpPr>
            <p:cNvPr id="13" name="文本框 1"/>
            <p:cNvSpPr txBox="1">
              <a:spLocks noChangeArrowheads="1"/>
            </p:cNvSpPr>
            <p:nvPr/>
          </p:nvSpPr>
          <p:spPr bwMode="auto">
            <a:xfrm>
              <a:off x="5809454" y="4215612"/>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如图所示</a:t>
              </a:r>
              <a:endParaRPr lang="en-US" altLang="zh-CN" sz="2400" b="1">
                <a:solidFill>
                  <a:srgbClr val="A50021"/>
                </a:solidFill>
                <a:latin typeface="微软雅黑" panose="020b0503020204020204" pitchFamily="34" charset="-122"/>
                <a:ea typeface="微软雅黑" panose="020b0503020204020204" pitchFamily="34" charset="-122"/>
              </a:endParaRPr>
            </a:p>
          </p:txBody>
        </p:sp>
        <p:pic>
          <p:nvPicPr>
            <p:cNvPr id="14" name="QZ96.EPS" descr="id:2147488080;FounderCES"/>
            <p:cNvPicPr/>
            <p:nvPr/>
          </p:nvPicPr>
          <p:blipFill>
            <a:blip r:embed="rId3"/>
            <a:stretch>
              <a:fillRect/>
            </a:stretch>
          </p:blipFill>
          <p:spPr>
            <a:xfrm>
              <a:off x="7309652" y="4144174"/>
              <a:ext cx="2748064" cy="1928826"/>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452924" y="643712"/>
            <a:ext cx="1415772" cy="581057"/>
          </a:xfrm>
          <a:prstGeom prst="rect">
            <a:avLst/>
          </a:prstGeom>
        </p:spPr>
        <p:txBody>
          <a:bodyPr wrap="none">
            <a:spAutoFit/>
          </a:bodyPr>
          <a:lstStyle/>
          <a:p>
            <a:pPr>
              <a:lnSpc>
                <a:spcPct val="150000"/>
              </a:lnSpc>
            </a:pPr>
            <a:r>
              <a:rPr lang="zh-CN" altLang="en-US" smtClean="0">
                <a:latin typeface="微软雅黑" panose="020b0503020204020204" pitchFamily="34" charset="-122"/>
                <a:ea typeface="微软雅黑" panose="020b0503020204020204" pitchFamily="34" charset="-122"/>
              </a:rPr>
              <a:t>（续表）</a:t>
            </a:r>
            <a:endParaRPr lang="zh-CN" altLang="en-US">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308860" y="1206678"/>
          <a:ext cx="8786874" cy="4937760"/>
        </p:xfrm>
        <a:graphic>
          <a:graphicData uri="http://schemas.openxmlformats.org/drawingml/2006/table">
            <a:tbl>
              <a:tblPr/>
              <a:tblGrid>
                <a:gridCol w="1643074"/>
                <a:gridCol w="7143800"/>
              </a:tblGrid>
              <a:tr h="1015868">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球面镜</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凸面镜：对光有</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作用，起到扩大视野的作用，如汽车后视镜、路口转弯镜等；</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凹面镜：对光有</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作用，应用有太阳灶等</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41152" marR="4115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2031735">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实像</a:t>
                      </a: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与虚像</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实像是实际光会聚而成，可以用光屏承接，作图时用实线表示；虚像是实际光的反向延长线相交而成，不能用光屏承接，但人眼能看到，作图时用虚线表示。如平面镜成的是正立、等大的虚像；岸上看鱼鱼变浅，水下看树树更高，是折射形成的物体的虚像；放大镜成的是正立、放大的虚像</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41152" marR="41152"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6" name="文本框 1"/>
          <p:cNvSpPr txBox="1">
            <a:spLocks noChangeArrowheads="1"/>
          </p:cNvSpPr>
          <p:nvPr/>
        </p:nvSpPr>
        <p:spPr bwMode="auto">
          <a:xfrm>
            <a:off x="6023768" y="1072340"/>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发散</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5809454" y="221534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会聚</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51670" y="786588"/>
            <a:ext cx="8072494" cy="523220"/>
          </a:xfrm>
          <a:prstGeom prst="rect">
            <a:avLst/>
          </a:prstGeom>
        </p:spPr>
        <p:txBody>
          <a:bodyPr wrap="squar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考点五　光的色散（实质：折射；实例：彩虹）</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165984" y="1786720"/>
          <a:ext cx="10001320" cy="3723840"/>
        </p:xfrm>
        <a:graphic>
          <a:graphicData uri="http://schemas.openxmlformats.org/drawingml/2006/table">
            <a:tbl>
              <a:tblPr/>
              <a:tblGrid>
                <a:gridCol w="1557417"/>
                <a:gridCol w="8443903"/>
              </a:tblGrid>
              <a:tr h="1143008">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光</a:t>
                      </a: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的色散</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08000" marR="108000" marT="72000" marB="72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太阳光被分解成红、橙、黄、绿、蓝、靛、紫七种色光的现象叫光的色散</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08000" marR="108000" marT="72000" marB="72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643074">
                <a:tc>
                  <a:txBody>
                    <a:bodyPr vert="horz" wrap="square"/>
                    <a:lstStyle/>
                    <a:p>
                      <a:pPr algn="ctr">
                        <a:lnSpc>
                          <a:spcPct val="150000"/>
                        </a:lnSpc>
                        <a:spcAft>
                          <a:spcPct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实验结论</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08000" marR="108000" marT="72000" marB="72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色散现象说明：白光是由各种单色光</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而成的，白光是复色光；不同色光通过棱镜时偏折程度不同，红光偏折程度最</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，紫光偏折程度最</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08000" marR="108000" marT="72000" marB="72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642942">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三原色</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08000" marR="108000" marT="72000" marB="72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色光的三原色：</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08000" marR="108000" marT="72000" marB="72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6" name="文本框 1"/>
          <p:cNvSpPr txBox="1">
            <a:spLocks noChangeArrowheads="1"/>
          </p:cNvSpPr>
          <p:nvPr/>
        </p:nvSpPr>
        <p:spPr bwMode="auto">
          <a:xfrm>
            <a:off x="8166908" y="300116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混合</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3809190" y="4072736"/>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小</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7095338" y="4072736"/>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大</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5666578" y="4797193"/>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红</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7121462" y="478711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绿　</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9850" y="4787116"/>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蓝</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23108" y="786588"/>
            <a:ext cx="3589444"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考点六　看不见的光</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237422" y="1715282"/>
          <a:ext cx="9286939" cy="3455858"/>
        </p:xfrm>
        <a:graphic>
          <a:graphicData uri="http://schemas.openxmlformats.org/drawingml/2006/table">
            <a:tbl>
              <a:tblPr/>
              <a:tblGrid>
                <a:gridCol w="1285883"/>
                <a:gridCol w="3929090"/>
                <a:gridCol w="4071966"/>
              </a:tblGrid>
              <a:tr h="528622">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项目</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红外线</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紫外线</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r>
              <a:tr h="857256">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定义</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可见光谱上红光以外的光</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可见光谱上紫光以外的光</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571504">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特性</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热作用强</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化学作用强</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357322">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应用</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检测病情；制成红外线夜视仪；遥控等</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使荧光物质发光；合成维生素</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；杀死微生物等</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cSld>
  <p:clrMapOvr>
    <a:masterClrMapping/>
  </p:clrMapOvr>
  <p:transition>
    <p:fade/>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80232" y="858026"/>
            <a:ext cx="2528256" cy="461665"/>
          </a:xfrm>
          <a:prstGeom prst="rect">
            <a:avLst/>
          </a:prstGeom>
        </p:spPr>
        <p:txBody>
          <a:bodyPr wrap="none">
            <a:spAutoFit/>
          </a:bodyPr>
          <a:lstStyle/>
          <a:p>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知识纵横</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latin typeface="微软雅黑" panose="020b0503020204020204" pitchFamily="34" charset="-122"/>
                <a:ea typeface="微软雅黑" panose="020b0503020204020204" pitchFamily="34" charset="-122"/>
              </a:rPr>
              <a:t>影与像</a:t>
            </a:r>
            <a:endParaRPr lang="zh-CN" altLang="en-US">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880232" y="1643844"/>
          <a:ext cx="10787138" cy="3507840"/>
        </p:xfrm>
        <a:graphic>
          <a:graphicData uri="http://schemas.openxmlformats.org/drawingml/2006/table">
            <a:tbl>
              <a:tblPr/>
              <a:tblGrid>
                <a:gridCol w="857256"/>
                <a:gridCol w="4000528"/>
                <a:gridCol w="5929354"/>
              </a:tblGrid>
              <a:tr h="500066">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项目</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影子</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像</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094434">
                <a:tc>
                  <a:txBody>
                    <a:bodyPr vert="horz" wrap="square"/>
                    <a:lstStyle/>
                    <a:p>
                      <a:pPr algn="ctr">
                        <a:lnSpc>
                          <a:spcPct val="150000"/>
                        </a:lnSpc>
                        <a:spcAft>
                          <a:spcPct val="0"/>
                        </a:spcAft>
                      </a:pP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形成原理</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在障碍物后面出现的光照不到的阴影区便是影子</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有三种方式：由光的直线传播成像；光的反射成像；折射成像，如透镜成像</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285884">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位置</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位于光源照射的物体之后</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小孔成像和面镜成像，像与物体分居于小孔和面镜两侧；透镜成像，像与物体分居于透镜两侧或在同一侧</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6" name="文本框 1"/>
          <p:cNvSpPr txBox="1">
            <a:spLocks noChangeArrowheads="1"/>
          </p:cNvSpPr>
          <p:nvPr/>
        </p:nvSpPr>
        <p:spPr bwMode="auto">
          <a:xfrm>
            <a:off x="831771" y="5392367"/>
            <a:ext cx="10335533" cy="1180699"/>
          </a:xfrm>
          <a:prstGeom prst="rect">
            <a:avLst/>
          </a:prstGeom>
          <a:solidFill>
            <a:schemeClr val="bg1">
              <a:lumMod val="95000"/>
            </a:schemeClr>
          </a:solidFill>
          <a:ln w="9525">
            <a:noFill/>
            <a:miter lim="800000"/>
          </a:ln>
        </p:spPr>
        <p:txBody>
          <a:bodyPr wrap="square" lIns="36000" tIns="36000" rIns="36000" bIns="36000">
            <a:spAutoFit/>
          </a:bodyPr>
          <a:lstStyle/>
          <a:p>
            <a:pPr algn="just" eaLnBrk="0" hangingPunct="0">
              <a:lnSpc>
                <a:spcPct val="150000"/>
              </a:lnSpc>
            </a:pP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注意</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latin typeface="微软雅黑" panose="020b0503020204020204" pitchFamily="34" charset="-122"/>
                <a:ea typeface="微软雅黑" panose="020b0503020204020204" pitchFamily="34" charset="-122"/>
              </a:rPr>
              <a:t>我们日常所说的“倒影”“电影”和“摄影”中的“影”都不是影子，而是像。</a:t>
            </a:r>
            <a:endParaRPr lang="zh-CN" altLang="en-US" smtClean="0">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951670" y="500836"/>
            <a:ext cx="4000528" cy="719034"/>
          </a:xfrm>
          <a:prstGeom prst="rect">
            <a:avLst/>
          </a:prstGeom>
          <a:solidFill>
            <a:schemeClr val="bg1"/>
          </a:solidFill>
        </p:spPr>
        <p:txBody>
          <a:bodyPr wrap="square" lIns="36000" tIns="36000" rIns="36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重难一　光现象辨识</a:t>
            </a:r>
            <a:endParaRPr lang="zh-CN" altLang="en-US" sz="2800" b="1" spc="150" smtClean="0">
              <a:solidFill>
                <a:srgbClr val="FF000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808794" y="1246907"/>
            <a:ext cx="10572824" cy="5058683"/>
            <a:chOff x="808794" y="1246907"/>
            <a:chExt cx="10572824" cy="5058683"/>
          </a:xfrm>
        </p:grpSpPr>
        <p:sp>
          <p:nvSpPr>
            <p:cNvPr id="7" name="文本框 1"/>
            <p:cNvSpPr txBox="1">
              <a:spLocks noChangeArrowheads="1"/>
            </p:cNvSpPr>
            <p:nvPr/>
          </p:nvSpPr>
          <p:spPr bwMode="auto">
            <a:xfrm>
              <a:off x="808794" y="1246907"/>
              <a:ext cx="7358114" cy="5058683"/>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 </a:t>
              </a:r>
              <a:r>
                <a:rPr lang="en-US" smtClean="0">
                  <a:solidFill>
                    <a:srgbClr val="18B48F"/>
                  </a:solidFill>
                  <a:latin typeface="微软雅黑" panose="020b0503020204020204" pitchFamily="34" charset="-122"/>
                  <a:ea typeface="微软雅黑" panose="020b0503020204020204" pitchFamily="34" charset="-122"/>
                </a:rPr>
                <a:t>[2020</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山西适应性训练</a:t>
              </a:r>
              <a:r>
                <a:rPr lang="en-US" smtClean="0">
                  <a:solidFill>
                    <a:srgbClr val="18B48F"/>
                  </a:solidFill>
                  <a:latin typeface="微软雅黑" panose="020b0503020204020204" pitchFamily="34" charset="-122"/>
                  <a:ea typeface="微软雅黑" panose="020b0503020204020204" pitchFamily="34" charset="-122"/>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2019</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年</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月</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日，罕见的“水星凌日”现象震撼上演，地球上部分地区可以观察到。如图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所示，某些特殊时刻，从地球上可以看到水星就像一个小黑点在太阳表面缓慢移动。下列现象中与“水星凌日”现象原理相同的是（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“海市蜃楼”现象</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雨后天空出现彩虹</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路灯下人在地面上的影子</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湖边的树在湖水中的“倒影”</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21FAWLS8.EPS" descr="id:2147504008;FounderCES"/>
            <p:cNvPicPr/>
            <p:nvPr/>
          </p:nvPicPr>
          <p:blipFill>
            <a:blip r:embed="rId3"/>
            <a:stretch>
              <a:fillRect/>
            </a:stretch>
          </p:blipFill>
          <p:spPr>
            <a:xfrm>
              <a:off x="8590913" y="1429530"/>
              <a:ext cx="2790705" cy="1357322"/>
            </a:xfrm>
            <a:prstGeom prst="rect">
              <a:avLst/>
            </a:prstGeom>
          </p:spPr>
        </p:pic>
        <p:sp>
          <p:nvSpPr>
            <p:cNvPr id="8" name="矩形 7"/>
            <p:cNvSpPr/>
            <p:nvPr/>
          </p:nvSpPr>
          <p:spPr>
            <a:xfrm>
              <a:off x="9452792" y="2858290"/>
              <a:ext cx="987771"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2-2</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10" name="文本框 1"/>
          <p:cNvSpPr txBox="1">
            <a:spLocks noChangeArrowheads="1"/>
          </p:cNvSpPr>
          <p:nvPr/>
        </p:nvSpPr>
        <p:spPr bwMode="auto">
          <a:xfrm>
            <a:off x="6523834" y="3501232"/>
            <a:ext cx="27949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C</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880232" y="1215216"/>
            <a:ext cx="10858576" cy="3396690"/>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2. </a:t>
            </a:r>
            <a:r>
              <a:rPr lang="en-US" smtClean="0">
                <a:solidFill>
                  <a:srgbClr val="18B48F"/>
                </a:solidFill>
                <a:latin typeface="微软雅黑" panose="020b0503020204020204" pitchFamily="34" charset="-122"/>
                <a:ea typeface="微软雅黑" panose="020b0503020204020204" pitchFamily="34" charset="-122"/>
              </a:rPr>
              <a:t>[2020</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山西调研检测</a:t>
            </a:r>
            <a:r>
              <a:rPr lang="en-US" smtClean="0">
                <a:solidFill>
                  <a:srgbClr val="18B48F"/>
                </a:solidFill>
                <a:latin typeface="微软雅黑" panose="020b0503020204020204" pitchFamily="34" charset="-122"/>
                <a:ea typeface="微软雅黑" panose="020b0503020204020204" pitchFamily="34" charset="-122"/>
              </a:rPr>
              <a:t>]</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中国诗词大会</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深受观众喜爱，下列诗句中有关光现象的说法正确的是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“绿树阴浓夏日长”，“树阴”是光的反射形成的</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“楼台倒影入池塘”，“楼台倒影”是光的折射形成的</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“瀑水喷成虹”，彩虹是光的直线传播形成的</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“潭清疑水浅”，“水浅”是光的折射形成的</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5166512" y="1786720"/>
            <a:ext cx="31636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D</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023108" y="858026"/>
            <a:ext cx="10787138" cy="5058683"/>
            <a:chOff x="1023108" y="858026"/>
            <a:chExt cx="10787138" cy="5058683"/>
          </a:xfrm>
        </p:grpSpPr>
        <p:sp>
          <p:nvSpPr>
            <p:cNvPr id="19" name="文本框 1"/>
            <p:cNvSpPr txBox="1">
              <a:spLocks noChangeArrowheads="1"/>
            </p:cNvSpPr>
            <p:nvPr/>
          </p:nvSpPr>
          <p:spPr bwMode="auto">
            <a:xfrm>
              <a:off x="1023108" y="858026"/>
              <a:ext cx="7000924" cy="5058683"/>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3. </a:t>
              </a:r>
              <a:r>
                <a:rPr lang="en-US" smtClean="0">
                  <a:solidFill>
                    <a:srgbClr val="18B48F"/>
                  </a:solidFill>
                  <a:latin typeface="微软雅黑" panose="020b0503020204020204" pitchFamily="34" charset="-122"/>
                  <a:ea typeface="微软雅黑" panose="020b0503020204020204" pitchFamily="34" charset="-122"/>
                </a:rPr>
                <a:t>[2020</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山西模拟</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的四幅图均选自我们的物理课本，下列说法错误的是（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图甲是手影游戏，说明光沿直线传播</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图乙是潜望镜的光路图，潜望镜是利用平面镜来改变光的传播方向</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图丙是平面镜成像的光路图，蜡烛发出的光线经平面镜反射后进入人眼，说明平面镜成的是实像</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图丁是渔民叉鱼的图片，渔民看到的鱼比实际位置浅一些</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21FAWLS9.EPS" descr="id:2147504015;FounderCES"/>
            <p:cNvPicPr/>
            <p:nvPr/>
          </p:nvPicPr>
          <p:blipFill>
            <a:blip r:embed="rId3"/>
            <a:stretch>
              <a:fillRect/>
            </a:stretch>
          </p:blipFill>
          <p:spPr>
            <a:xfrm>
              <a:off x="8238346" y="1072340"/>
              <a:ext cx="3571900" cy="2286016"/>
            </a:xfrm>
            <a:prstGeom prst="rect">
              <a:avLst/>
            </a:prstGeom>
          </p:spPr>
        </p:pic>
        <p:sp>
          <p:nvSpPr>
            <p:cNvPr id="6" name="矩形 5"/>
            <p:cNvSpPr/>
            <p:nvPr/>
          </p:nvSpPr>
          <p:spPr>
            <a:xfrm>
              <a:off x="9738544" y="3358356"/>
              <a:ext cx="987770" cy="646331"/>
            </a:xfrm>
            <a:prstGeom prst="rect">
              <a:avLst/>
            </a:prstGeom>
          </p:spPr>
          <p:txBody>
            <a:bodyPr wrap="none">
              <a:spAutoFit/>
            </a:bodyPr>
            <a:lstStyle/>
            <a:p>
              <a:pPr lvl="0" algn="ctr">
                <a:lnSpc>
                  <a:spcPct val="150000"/>
                </a:lnSpc>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2-3</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8" name="文本框 1"/>
          <p:cNvSpPr txBox="1">
            <a:spLocks noChangeArrowheads="1"/>
          </p:cNvSpPr>
          <p:nvPr/>
        </p:nvSpPr>
        <p:spPr bwMode="auto">
          <a:xfrm>
            <a:off x="5166512" y="1429530"/>
            <a:ext cx="27949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C</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3997"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思维导图 构建体系</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1023108" y="1247550"/>
            <a:ext cx="10001320" cy="3396690"/>
          </a:xfrm>
          <a:prstGeom prst="rect">
            <a:avLst/>
          </a:prstGeom>
          <a:noFill/>
        </p:spPr>
        <p:txBody>
          <a:bodyPr wrap="square" lIns="36000" tIns="36000" rIns="36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pPr>
            <a:r>
              <a:rPr lang="en-US" altLang="zh-CN" sz="2400" b="1" spc="150" smtClean="0">
                <a:solidFill>
                  <a:srgbClr val="1BB18D"/>
                </a:solidFill>
                <a:latin typeface="微软雅黑" panose="020b0503020204020204" pitchFamily="34" charset="-122"/>
                <a:ea typeface="微软雅黑" panose="020b0503020204020204" pitchFamily="34" charset="-122"/>
              </a:rPr>
              <a:t>|</a:t>
            </a:r>
            <a:r>
              <a:rPr lang="zh-CN" altLang="en-US" sz="2400" b="1" spc="150" smtClean="0">
                <a:solidFill>
                  <a:srgbClr val="1BB18D"/>
                </a:solidFill>
                <a:latin typeface="微软雅黑" panose="020b0503020204020204" pitchFamily="34" charset="-122"/>
                <a:ea typeface="微软雅黑" panose="020b0503020204020204" pitchFamily="34" charset="-122"/>
              </a:rPr>
              <a:t>课标要求</a:t>
            </a:r>
            <a:r>
              <a:rPr lang="en-US" altLang="zh-CN" sz="2400" b="1" spc="150" smtClean="0">
                <a:solidFill>
                  <a:srgbClr val="1BB18D"/>
                </a:solidFill>
                <a:latin typeface="微软雅黑" panose="020b0503020204020204" pitchFamily="34" charset="-122"/>
                <a:ea typeface="微软雅黑" panose="020b0503020204020204" pitchFamily="34" charset="-122"/>
              </a:rPr>
              <a:t>|</a:t>
            </a:r>
            <a:endParaRPr lang="en-US" altLang="zh-CN" sz="2400" b="1" spc="150" smtClean="0">
              <a:solidFill>
                <a:srgbClr val="1BB18D"/>
              </a:solidFill>
              <a:latin typeface="微软雅黑" panose="020b0503020204020204" pitchFamily="34" charset="-122"/>
              <a:ea typeface="微软雅黑" panose="020b0503020204020204" pitchFamily="34" charset="-122"/>
            </a:endParaRPr>
          </a:p>
          <a:p>
            <a:pPr algn="just">
              <a:lnSpc>
                <a:spcPct val="150000"/>
              </a:lnSpc>
            </a:pPr>
            <a:r>
              <a:rPr lang="en-US" altLang="zh-CN" sz="2400" spc="150" smtClean="0">
                <a:latin typeface="微软雅黑" panose="020b0503020204020204" pitchFamily="34" charset="-122"/>
                <a:ea typeface="微软雅黑" panose="020b0503020204020204" pitchFamily="34" charset="-122"/>
              </a:rPr>
              <a:t>1.</a:t>
            </a:r>
            <a:r>
              <a:rPr lang="zh-CN" altLang="en-US" sz="2400" spc="150" smtClean="0">
                <a:latin typeface="微软雅黑" panose="020b0503020204020204" pitchFamily="34" charset="-122"/>
                <a:ea typeface="微软雅黑" panose="020b0503020204020204" pitchFamily="34" charset="-122"/>
              </a:rPr>
              <a:t>通过实验，探究并了解光的反射定律，探究并了解光的折射现象及其特点。</a:t>
            </a:r>
            <a:endParaRPr lang="zh-CN" altLang="en-US" sz="2400" spc="150" smtClean="0">
              <a:latin typeface="微软雅黑" panose="020b0503020204020204" pitchFamily="34" charset="-122"/>
              <a:ea typeface="微软雅黑" panose="020b0503020204020204" pitchFamily="34" charset="-122"/>
            </a:endParaRPr>
          </a:p>
          <a:p>
            <a:pPr algn="just">
              <a:lnSpc>
                <a:spcPct val="150000"/>
              </a:lnSpc>
            </a:pPr>
            <a:r>
              <a:rPr lang="en-US" altLang="zh-CN" sz="2400" spc="150" smtClean="0">
                <a:latin typeface="微软雅黑" panose="020b0503020204020204" pitchFamily="34" charset="-122"/>
                <a:ea typeface="微软雅黑" panose="020b0503020204020204" pitchFamily="34" charset="-122"/>
              </a:rPr>
              <a:t>2.</a:t>
            </a:r>
            <a:r>
              <a:rPr lang="zh-CN" altLang="en-US" sz="2400" spc="150" smtClean="0">
                <a:latin typeface="微软雅黑" panose="020b0503020204020204" pitchFamily="34" charset="-122"/>
                <a:ea typeface="微软雅黑" panose="020b0503020204020204" pitchFamily="34" charset="-122"/>
              </a:rPr>
              <a:t>通过实验，探究平面镜成像时像与物的关系。知道平面镜成像的特点及应用。</a:t>
            </a:r>
            <a:endParaRPr lang="zh-CN" altLang="en-US" sz="2400" spc="150" smtClean="0">
              <a:latin typeface="微软雅黑" panose="020b0503020204020204" pitchFamily="34" charset="-122"/>
              <a:ea typeface="微软雅黑" panose="020b0503020204020204" pitchFamily="34" charset="-122"/>
            </a:endParaRPr>
          </a:p>
          <a:p>
            <a:pPr algn="just">
              <a:lnSpc>
                <a:spcPct val="150000"/>
              </a:lnSpc>
            </a:pPr>
            <a:r>
              <a:rPr lang="en-US" altLang="zh-CN" sz="2400" spc="150" smtClean="0">
                <a:latin typeface="微软雅黑" panose="020b0503020204020204" pitchFamily="34" charset="-122"/>
                <a:ea typeface="微软雅黑" panose="020b0503020204020204" pitchFamily="34" charset="-122"/>
              </a:rPr>
              <a:t>3.</a:t>
            </a:r>
            <a:r>
              <a:rPr lang="zh-CN" altLang="en-US" sz="2400" spc="150" smtClean="0">
                <a:latin typeface="微软雅黑" panose="020b0503020204020204" pitchFamily="34" charset="-122"/>
                <a:ea typeface="微软雅黑" panose="020b0503020204020204" pitchFamily="34" charset="-122"/>
              </a:rPr>
              <a:t>通过实验，了解白光的组成和不同色光混合的现象。</a:t>
            </a:r>
            <a:endParaRPr lang="zh-CN" altLang="en-US" sz="2400" spc="150" smtClean="0">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4" name="TextBox 26"/>
          <p:cNvSpPr txBox="1">
            <a:spLocks noChangeArrowheads="1"/>
          </p:cNvSpPr>
          <p:nvPr/>
        </p:nvSpPr>
        <p:spPr bwMode="auto">
          <a:xfrm>
            <a:off x="1237422" y="1000902"/>
            <a:ext cx="10001320" cy="4439411"/>
          </a:xfrm>
          <a:prstGeom prst="rect">
            <a:avLst/>
          </a:prstGeom>
          <a:solidFill>
            <a:schemeClr val="bg1">
              <a:lumMod val="95000"/>
            </a:schemeClr>
          </a:solidFill>
          <a:ln w="9525">
            <a:noFill/>
            <a:miter lim="800000"/>
          </a:ln>
        </p:spPr>
        <p:txBody>
          <a:bodyPr wrap="square" lIns="36000" tIns="36000" rIns="36000" bIns="36000">
            <a:spAutoFit/>
          </a:bodyPr>
          <a:lstStyle/>
          <a:p>
            <a:pPr algn="just">
              <a:lnSpc>
                <a:spcPct val="150000"/>
              </a:lnSpc>
            </a:pP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解析</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手影是光传播时遇到不透明的物体时在其后面留下的影子，说明光沿直线传播，故</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正确，不符合题意。潜望镜是利用两块平面镜改变了光的传播方向，使人在水面下看到了水面上的物体，故</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B</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正确，不符合题意。蜡烛发出的光线经平面镜反射后进入人眼，人逆着反射光线看过去，看到了蜡烛在平面镜中的像，该像并不是实际光线会聚而成的，因此是虚像，故</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C</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错误，符合题意。渔民叉鱼时，鱼反射的光在水面处发生折射，折射光线进入渔民的眼睛，由于此时折射角大于入射角，渔民逆着折射光线看过去，看到的鱼比实际位置浅一些，故</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D</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正确，不符合题意。</a:t>
            </a:r>
            <a:endParaRPr lang="en-US" altLang="zh-CN">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fade/>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2" name="组合 6"/>
          <p:cNvGrpSpPr/>
          <p:nvPr/>
        </p:nvGrpSpPr>
        <p:grpSpPr>
          <a:xfrm>
            <a:off x="951670" y="786588"/>
            <a:ext cx="10858576" cy="5533763"/>
            <a:chOff x="951670" y="786588"/>
            <a:chExt cx="10858576" cy="5533763"/>
          </a:xfrm>
        </p:grpSpPr>
        <p:sp>
          <p:nvSpPr>
            <p:cNvPr id="19" name="文本框 1"/>
            <p:cNvSpPr txBox="1">
              <a:spLocks noChangeArrowheads="1"/>
            </p:cNvSpPr>
            <p:nvPr/>
          </p:nvSpPr>
          <p:spPr bwMode="auto">
            <a:xfrm>
              <a:off x="951670" y="786588"/>
              <a:ext cx="10858576" cy="28426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4. </a:t>
              </a:r>
              <a:r>
                <a:rPr lang="en-US" smtClean="0">
                  <a:solidFill>
                    <a:srgbClr val="18B48F"/>
                  </a:solidFill>
                  <a:latin typeface="微软雅黑" panose="020b0503020204020204" pitchFamily="34" charset="-122"/>
                  <a:ea typeface="微软雅黑" panose="020b0503020204020204" pitchFamily="34" charset="-122"/>
                </a:rPr>
                <a:t>[2020</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山西三模</a:t>
              </a:r>
              <a:r>
                <a:rPr lang="en-US" smtClean="0">
                  <a:solidFill>
                    <a:srgbClr val="18B48F"/>
                  </a:solidFill>
                  <a:latin typeface="微软雅黑" panose="020b0503020204020204" pitchFamily="34" charset="-122"/>
                  <a:ea typeface="微软雅黑" panose="020b0503020204020204" pitchFamily="34" charset="-122"/>
                </a:rPr>
                <a:t>]</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康熙几暇格物编</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中记载：“置钱碗底，远视若无，及盛满水时，则钱随水光而显现矣。”造成“看不见”的原因是光的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所示，把铜钱放在碗底</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处后加适量水，从</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处恰好看到铜钱的像在</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E</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处，用激光笔从</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点向</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（填字母）处照射可照亮铜钱，理由是</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21FAWLS10.EPS" descr="id:2147504022;FounderCES"/>
            <p:cNvPicPr/>
            <p:nvPr/>
          </p:nvPicPr>
          <p:blipFill>
            <a:blip r:embed="rId3"/>
            <a:stretch>
              <a:fillRect/>
            </a:stretch>
          </p:blipFill>
          <p:spPr>
            <a:xfrm>
              <a:off x="1880364" y="3929860"/>
              <a:ext cx="2214578" cy="1653212"/>
            </a:xfrm>
            <a:prstGeom prst="rect">
              <a:avLst/>
            </a:prstGeom>
          </p:spPr>
        </p:pic>
        <p:sp>
          <p:nvSpPr>
            <p:cNvPr id="6" name="矩形 5"/>
            <p:cNvSpPr/>
            <p:nvPr/>
          </p:nvSpPr>
          <p:spPr>
            <a:xfrm>
              <a:off x="2308992" y="5858686"/>
              <a:ext cx="987771" cy="461665"/>
            </a:xfrm>
            <a:prstGeom prst="rect">
              <a:avLst/>
            </a:prstGeom>
          </p:spPr>
          <p:txBody>
            <a:bodyPr wrap="none">
              <a:spAutoFit/>
            </a:bodyPr>
            <a:lstStyle/>
            <a:p>
              <a:r>
                <a:rPr lang="zh-CN" altLang="en-US" smtClean="0">
                  <a:latin typeface="微软雅黑" panose="020b0503020204020204" pitchFamily="34" charset="-122"/>
                  <a:ea typeface="微软雅黑" panose="020b0503020204020204" pitchFamily="34" charset="-122"/>
                </a:rPr>
                <a:t>图</a:t>
              </a:r>
              <a:r>
                <a:rPr lang="en-US" smtClean="0">
                  <a:latin typeface="微软雅黑" panose="020b0503020204020204" pitchFamily="34" charset="-122"/>
                  <a:ea typeface="微软雅黑" panose="020b0503020204020204" pitchFamily="34" charset="-122"/>
                </a:rPr>
                <a:t>2-4</a:t>
              </a:r>
              <a:endParaRPr lang="zh-CN" altLang="en-US">
                <a:latin typeface="微软雅黑" panose="020b0503020204020204" pitchFamily="34" charset="-122"/>
                <a:ea typeface="微软雅黑" panose="020b0503020204020204" pitchFamily="34" charset="-122"/>
              </a:endParaRPr>
            </a:p>
          </p:txBody>
        </p:sp>
      </p:grpSp>
      <p:sp>
        <p:nvSpPr>
          <p:cNvPr id="8" name="文本框 1"/>
          <p:cNvSpPr txBox="1">
            <a:spLocks noChangeArrowheads="1"/>
          </p:cNvSpPr>
          <p:nvPr/>
        </p:nvSpPr>
        <p:spPr bwMode="auto">
          <a:xfrm>
            <a:off x="9738544" y="1215216"/>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直线传播</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3594876" y="2358224"/>
            <a:ext cx="24903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E</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1594612" y="2858290"/>
            <a:ext cx="315046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折射现象中，光路可逆</a:t>
            </a:r>
            <a:endParaRPr lang="en-US" altLang="zh-CN" sz="2400" b="1">
              <a:solidFill>
                <a:srgbClr val="A5002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9452792" y="2929728"/>
            <a:ext cx="2143140" cy="1588"/>
          </a:xfrm>
          <a:prstGeom prst="line">
            <a:avLst/>
          </a:prstGeom>
          <a:ln w="19050" cmpd="sng">
            <a:solidFill>
              <a:schemeClr val="tx1"/>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51670" y="691996"/>
            <a:ext cx="4346062"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重难二　平面镜成像特点</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023108" y="1500968"/>
            <a:ext cx="10358510" cy="3396690"/>
            <a:chOff x="1023108" y="1143778"/>
            <a:chExt cx="10358510" cy="3396690"/>
          </a:xfrm>
        </p:grpSpPr>
        <p:sp>
          <p:nvSpPr>
            <p:cNvPr id="19" name="文本框 1"/>
            <p:cNvSpPr txBox="1">
              <a:spLocks noChangeArrowheads="1"/>
            </p:cNvSpPr>
            <p:nvPr/>
          </p:nvSpPr>
          <p:spPr bwMode="auto">
            <a:xfrm>
              <a:off x="1023108" y="1143778"/>
              <a:ext cx="10358510" cy="3396690"/>
            </a:xfrm>
            <a:prstGeom prst="rect">
              <a:avLst/>
            </a:prstGeom>
            <a:noFill/>
            <a:ln w="9525">
              <a:noFill/>
              <a:miter lim="800000"/>
            </a:ln>
          </p:spPr>
          <p:txBody>
            <a:bodyPr wrap="square" lIns="36000" tIns="36000" rIns="36000" bIns="36000">
              <a:spAutoFit/>
            </a:bodyPr>
            <a:lstStyle/>
            <a:p>
              <a:pPr algn="just" eaLnBrk="0" hangingPunct="0">
                <a:lnSpc>
                  <a:spcPct val="150000"/>
                </a:lnSpc>
              </a:pPr>
              <a:r>
                <a:rPr lang="en-US" altLang="zh-CN" b="1" smtClean="0">
                  <a:latin typeface="微软雅黑" panose="020b0503020204020204" pitchFamily="34" charset="-122"/>
                  <a:ea typeface="微软雅黑" panose="020b0503020204020204" pitchFamily="34" charset="-122"/>
                </a:rPr>
                <a:t>5.</a:t>
              </a:r>
              <a:r>
                <a:rPr lang="zh-CN" altLang="en-US" smtClean="0">
                  <a:latin typeface="微软雅黑" panose="020b0503020204020204" pitchFamily="34" charset="-122"/>
                  <a:ea typeface="微软雅黑" panose="020b0503020204020204" pitchFamily="34" charset="-122"/>
                </a:rPr>
                <a:t>王佳同学参加校文艺汇演，图</a:t>
              </a:r>
              <a:r>
                <a:rPr lang="en-US" altLang="zh-CN" smtClean="0">
                  <a:latin typeface="微软雅黑" panose="020b0503020204020204" pitchFamily="34" charset="-122"/>
                  <a:ea typeface="微软雅黑" panose="020b0503020204020204" pitchFamily="34" charset="-122"/>
                </a:rPr>
                <a:t>2-5</a:t>
              </a:r>
              <a:r>
                <a:rPr lang="zh-CN" altLang="en-US" smtClean="0">
                  <a:latin typeface="微软雅黑" panose="020b0503020204020204" pitchFamily="34" charset="-122"/>
                  <a:ea typeface="微软雅黑" panose="020b0503020204020204" pitchFamily="34" charset="-122"/>
                </a:rPr>
                <a:t>是她演出前化妆时的照片，下列关于她在平面镜中像的说法正确的是（　　）</a:t>
              </a:r>
              <a:endParaRPr lang="zh-CN" altLang="en-US" smtClean="0">
                <a:latin typeface="微软雅黑" panose="020b0503020204020204" pitchFamily="34" charset="-122"/>
                <a:ea typeface="微软雅黑" panose="020b0503020204020204" pitchFamily="34" charset="-122"/>
              </a:endParaRPr>
            </a:p>
            <a:p>
              <a:pPr algn="just" eaLnBrk="0" hangingPunct="0">
                <a:lnSpc>
                  <a:spcPct val="150000"/>
                </a:lnSpc>
              </a:pPr>
              <a:r>
                <a:rPr lang="en-US" altLang="zh-CN" smtClean="0">
                  <a:latin typeface="微软雅黑" panose="020b0503020204020204" pitchFamily="34" charset="-122"/>
                  <a:ea typeface="微软雅黑" panose="020b0503020204020204" pitchFamily="34" charset="-122"/>
                </a:rPr>
                <a:t>A.</a:t>
              </a:r>
              <a:r>
                <a:rPr lang="zh-CN" altLang="en-US" smtClean="0">
                  <a:latin typeface="微软雅黑" panose="020b0503020204020204" pitchFamily="34" charset="-122"/>
                  <a:ea typeface="微软雅黑" panose="020b0503020204020204" pitchFamily="34" charset="-122"/>
                </a:rPr>
                <a:t>她越靠近平面镜，其像越大</a:t>
              </a:r>
              <a:endParaRPr lang="zh-CN" altLang="en-US" smtClean="0">
                <a:latin typeface="微软雅黑" panose="020b0503020204020204" pitchFamily="34" charset="-122"/>
                <a:ea typeface="微软雅黑" panose="020b0503020204020204" pitchFamily="34" charset="-122"/>
              </a:endParaRPr>
            </a:p>
            <a:p>
              <a:pPr algn="just" eaLnBrk="0" hangingPunct="0">
                <a:lnSpc>
                  <a:spcPct val="150000"/>
                </a:lnSpc>
              </a:pPr>
              <a:r>
                <a:rPr lang="en-US" altLang="zh-CN" smtClean="0">
                  <a:latin typeface="微软雅黑" panose="020b0503020204020204" pitchFamily="34" charset="-122"/>
                  <a:ea typeface="微软雅黑" panose="020b0503020204020204" pitchFamily="34" charset="-122"/>
                </a:rPr>
                <a:t>B.</a:t>
              </a:r>
              <a:r>
                <a:rPr lang="zh-CN" altLang="en-US" smtClean="0">
                  <a:latin typeface="微软雅黑" panose="020b0503020204020204" pitchFamily="34" charset="-122"/>
                  <a:ea typeface="微软雅黑" panose="020b0503020204020204" pitchFamily="34" charset="-122"/>
                </a:rPr>
                <a:t>用手电筒对她脸部照射，其在镜中的像也会变亮</a:t>
              </a:r>
              <a:endParaRPr lang="zh-CN" altLang="en-US" smtClean="0">
                <a:latin typeface="微软雅黑" panose="020b0503020204020204" pitchFamily="34" charset="-122"/>
                <a:ea typeface="微软雅黑" panose="020b0503020204020204" pitchFamily="34" charset="-122"/>
              </a:endParaRPr>
            </a:p>
            <a:p>
              <a:pPr algn="just" eaLnBrk="0" hangingPunct="0">
                <a:lnSpc>
                  <a:spcPct val="150000"/>
                </a:lnSpc>
              </a:pPr>
              <a:r>
                <a:rPr lang="en-US" altLang="zh-CN" smtClean="0">
                  <a:latin typeface="微软雅黑" panose="020b0503020204020204" pitchFamily="34" charset="-122"/>
                  <a:ea typeface="微软雅黑" panose="020b0503020204020204" pitchFamily="34" charset="-122"/>
                </a:rPr>
                <a:t>C.</a:t>
              </a:r>
              <a:r>
                <a:rPr lang="zh-CN" altLang="en-US" smtClean="0">
                  <a:latin typeface="微软雅黑" panose="020b0503020204020204" pitchFamily="34" charset="-122"/>
                  <a:ea typeface="微软雅黑" panose="020b0503020204020204" pitchFamily="34" charset="-122"/>
                </a:rPr>
                <a:t>平面镜小像也小 </a:t>
              </a:r>
              <a:endParaRPr lang="zh-CN" altLang="en-US" smtClean="0">
                <a:latin typeface="微软雅黑" panose="020b0503020204020204" pitchFamily="34" charset="-122"/>
                <a:ea typeface="微软雅黑" panose="020b0503020204020204" pitchFamily="34" charset="-122"/>
              </a:endParaRPr>
            </a:p>
            <a:p>
              <a:pPr algn="just" eaLnBrk="0" hangingPunct="0">
                <a:lnSpc>
                  <a:spcPct val="150000"/>
                </a:lnSpc>
              </a:pPr>
              <a:r>
                <a:rPr lang="en-US" altLang="zh-CN" smtClean="0">
                  <a:latin typeface="微软雅黑" panose="020b0503020204020204" pitchFamily="34" charset="-122"/>
                  <a:ea typeface="微软雅黑" panose="020b0503020204020204" pitchFamily="34" charset="-122"/>
                </a:rPr>
                <a:t>D.</a:t>
              </a:r>
              <a:r>
                <a:rPr lang="zh-CN" altLang="en-US" smtClean="0">
                  <a:latin typeface="微软雅黑" panose="020b0503020204020204" pitchFamily="34" charset="-122"/>
                  <a:ea typeface="微软雅黑" panose="020b0503020204020204" pitchFamily="34" charset="-122"/>
                </a:rPr>
                <a:t>她在如图所示的位置照镜子，其脸部只能部分成像</a:t>
              </a:r>
              <a:endParaRPr lang="zh-CN" altLang="en-US" smtClean="0">
                <a:latin typeface="微软雅黑" panose="020b0503020204020204" pitchFamily="34" charset="-122"/>
                <a:ea typeface="微软雅黑" panose="020b0503020204020204" pitchFamily="34" charset="-122"/>
              </a:endParaRPr>
            </a:p>
          </p:txBody>
        </p:sp>
        <p:pic>
          <p:nvPicPr>
            <p:cNvPr id="6" name="sx9.jpg" descr="id:2147504036;FounderCES"/>
            <p:cNvPicPr/>
            <p:nvPr/>
          </p:nvPicPr>
          <p:blipFill>
            <a:blip r:embed="rId3"/>
            <a:stretch>
              <a:fillRect/>
            </a:stretch>
          </p:blipFill>
          <p:spPr>
            <a:xfrm>
              <a:off x="8952726" y="2176177"/>
              <a:ext cx="1357322" cy="1336570"/>
            </a:xfrm>
            <a:prstGeom prst="rect">
              <a:avLst/>
            </a:prstGeom>
          </p:spPr>
        </p:pic>
        <p:sp>
          <p:nvSpPr>
            <p:cNvPr id="9" name="矩形 8"/>
            <p:cNvSpPr/>
            <p:nvPr/>
          </p:nvSpPr>
          <p:spPr>
            <a:xfrm>
              <a:off x="9167040" y="3747813"/>
              <a:ext cx="987771" cy="461665"/>
            </a:xfrm>
            <a:prstGeom prst="rect">
              <a:avLst/>
            </a:prstGeom>
          </p:spPr>
          <p:txBody>
            <a:bodyPr wrap="none">
              <a:spAutoFit/>
            </a:bodyPr>
            <a:lstStyle/>
            <a:p>
              <a:r>
                <a:rPr lang="zh-CN" altLang="en-US" smtClean="0">
                  <a:solidFill>
                    <a:prstClr val="black"/>
                  </a:solidFill>
                  <a:latin typeface="微软雅黑" panose="020b0503020204020204" pitchFamily="34" charset="-122"/>
                  <a:ea typeface="微软雅黑" panose="020b0503020204020204" pitchFamily="34" charset="-122"/>
                </a:rPr>
                <a:t>图</a:t>
              </a:r>
              <a:r>
                <a:rPr lang="en-US" altLang="zh-CN" smtClean="0">
                  <a:solidFill>
                    <a:prstClr val="black"/>
                  </a:solidFill>
                  <a:latin typeface="微软雅黑" panose="020b0503020204020204" pitchFamily="34" charset="-122"/>
                  <a:ea typeface="微软雅黑" panose="020b0503020204020204" pitchFamily="34" charset="-122"/>
                </a:rPr>
                <a:t>2-5</a:t>
              </a:r>
              <a:endParaRPr lang="zh-CN" altLang="en-US"/>
            </a:p>
          </p:txBody>
        </p:sp>
      </p:grpSp>
      <p:sp>
        <p:nvSpPr>
          <p:cNvPr id="8" name="文本框 1"/>
          <p:cNvSpPr txBox="1">
            <a:spLocks noChangeArrowheads="1"/>
          </p:cNvSpPr>
          <p:nvPr/>
        </p:nvSpPr>
        <p:spPr bwMode="auto">
          <a:xfrm>
            <a:off x="5237950" y="2072472"/>
            <a:ext cx="28269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B</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023108" y="1014317"/>
            <a:ext cx="10072758" cy="5058683"/>
            <a:chOff x="880232" y="929464"/>
            <a:chExt cx="10072758" cy="5058683"/>
          </a:xfrm>
        </p:grpSpPr>
        <p:sp>
          <p:nvSpPr>
            <p:cNvPr id="19" name="文本框 1"/>
            <p:cNvSpPr txBox="1">
              <a:spLocks noChangeArrowheads="1"/>
            </p:cNvSpPr>
            <p:nvPr/>
          </p:nvSpPr>
          <p:spPr bwMode="auto">
            <a:xfrm>
              <a:off x="880232" y="929464"/>
              <a:ext cx="7429552" cy="5058683"/>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6. </a:t>
              </a:r>
              <a:r>
                <a:rPr lang="en-US" smtClean="0">
                  <a:solidFill>
                    <a:srgbClr val="18B48F"/>
                  </a:solidFill>
                  <a:latin typeface="微软雅黑" panose="020b0503020204020204" pitchFamily="34" charset="-122"/>
                  <a:ea typeface="微软雅黑" panose="020b0503020204020204" pitchFamily="34" charset="-122"/>
                </a:rPr>
                <a:t>[2019</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山西百校联考二</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秦始皇兵马俑被誉为“世界第八大奇迹”，已经成为中国的一张金字名片。导游介绍说兵马俑与当时的真人一样大时，游客特别想通过兵马俑了解秦朝时人的身高。为满足游客的这一愿望，博物馆计划建一个体验馆，让游人近距离观察，并与兵马俑比身高。方案是把兵马俑放在馆内玻璃橱窗里，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所示，当游客站在玻璃橱窗前某一位置时，观察橱窗玻璃上自己的像和兵马俑就可以体验了。请你帮助博物馆完善以下设计。</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sx10.jpg" descr="id:2147504043;FounderCES"/>
            <p:cNvPicPr/>
            <p:nvPr/>
          </p:nvPicPr>
          <p:blipFill>
            <a:blip r:embed="rId3"/>
            <a:stretch>
              <a:fillRect/>
            </a:stretch>
          </p:blipFill>
          <p:spPr>
            <a:xfrm>
              <a:off x="9167040" y="1643844"/>
              <a:ext cx="1785950" cy="1901567"/>
            </a:xfrm>
            <a:prstGeom prst="rect">
              <a:avLst/>
            </a:prstGeom>
          </p:spPr>
        </p:pic>
        <p:sp>
          <p:nvSpPr>
            <p:cNvPr id="6" name="矩形 5"/>
            <p:cNvSpPr/>
            <p:nvPr/>
          </p:nvSpPr>
          <p:spPr>
            <a:xfrm>
              <a:off x="9452792" y="3825385"/>
              <a:ext cx="987771" cy="461665"/>
            </a:xfrm>
            <a:prstGeom prst="rect">
              <a:avLst/>
            </a:prstGeom>
          </p:spPr>
          <p:txBody>
            <a:bodyPr wrap="none">
              <a:spAutoFit/>
            </a:bodyPr>
            <a:lstStyle/>
            <a:p>
              <a:r>
                <a:rPr lang="zh-CN" altLang="en-US" smtClean="0">
                  <a:latin typeface="微软雅黑" panose="020b0503020204020204" pitchFamily="34" charset="-122"/>
                  <a:ea typeface="微软雅黑" panose="020b0503020204020204" pitchFamily="34" charset="-122"/>
                </a:rPr>
                <a:t>图</a:t>
              </a:r>
              <a:r>
                <a:rPr lang="en-US" smtClean="0">
                  <a:latin typeface="微软雅黑" panose="020b0503020204020204" pitchFamily="34" charset="-122"/>
                  <a:ea typeface="微软雅黑" panose="020b0503020204020204" pitchFamily="34" charset="-122"/>
                </a:rPr>
                <a:t>2-6</a:t>
              </a: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951670" y="1000902"/>
            <a:ext cx="10858576" cy="3950688"/>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）为方便比较身高，最好在橱窗外地面上画个标记，当站在这个标记上时，游客在橱窗玻璃上的像会与兵马俑有部分重合。这个标记到玻璃的距离应</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（选填“大于”“等于”或“小于”）兵马俑到玻璃的距离，你这样选择的依据是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）为方便游客观赏，橱窗里的展品一般放在高出橱窗外地面的台子上。你觉得体验馆橱窗里的兵马俑应放在</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（选填“高出地面的台子上”或 “与地面一样高的平面上”），更能方便游客体验。</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1237422" y="200103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等于</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3523438" y="2572538"/>
            <a:ext cx="4381575"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平面镜成像特点是像距等于物距</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5666578" y="3644108"/>
            <a:ext cx="315046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与地面一样高的平面上</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1237422" y="929464"/>
            <a:ext cx="9929882" cy="3396690"/>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）关于体验馆橱窗周围的环境灯光设计应该采用以下四个方案中的</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方案。</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橱窗内外都比较明亮</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橱窗内外都比较黑暗</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橱窗内较亮，橱窗外较暗</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橱窗内较暗，橱窗外较亮</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1808926" y="1429530"/>
            <a:ext cx="31636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D</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94546" y="858026"/>
            <a:ext cx="3589444"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重难三　光现象作图</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237422" y="1572406"/>
            <a:ext cx="9072626" cy="4432545"/>
            <a:chOff x="1023108" y="1643844"/>
            <a:chExt cx="9072626" cy="4432545"/>
          </a:xfrm>
        </p:grpSpPr>
        <p:sp>
          <p:nvSpPr>
            <p:cNvPr id="19" name="文本框 1"/>
            <p:cNvSpPr txBox="1">
              <a:spLocks noChangeArrowheads="1"/>
            </p:cNvSpPr>
            <p:nvPr/>
          </p:nvSpPr>
          <p:spPr bwMode="auto">
            <a:xfrm>
              <a:off x="1023108" y="1643844"/>
              <a:ext cx="9072626" cy="626701"/>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7. </a:t>
              </a:r>
              <a:r>
                <a:rPr lang="en-US" smtClean="0">
                  <a:solidFill>
                    <a:srgbClr val="18B48F"/>
                  </a:solidFill>
                  <a:latin typeface="微软雅黑" panose="020b0503020204020204" pitchFamily="34" charset="-122"/>
                  <a:ea typeface="微软雅黑" panose="020b0503020204020204" pitchFamily="34" charset="-122"/>
                </a:rPr>
                <a:t>[2020</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盐城</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2-7</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中画出物体</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在平面镜中所成的像</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21BJZTWLS141.EPS" descr="id:2147504057;FounderCES"/>
            <p:cNvPicPr/>
            <p:nvPr/>
          </p:nvPicPr>
          <p:blipFill>
            <a:blip r:embed="rId3"/>
            <a:stretch>
              <a:fillRect/>
            </a:stretch>
          </p:blipFill>
          <p:spPr>
            <a:xfrm>
              <a:off x="2166116" y="2572539"/>
              <a:ext cx="2000264" cy="2699600"/>
            </a:xfrm>
            <a:prstGeom prst="rect">
              <a:avLst/>
            </a:prstGeom>
          </p:spPr>
        </p:pic>
        <p:sp>
          <p:nvSpPr>
            <p:cNvPr id="7" name="矩形 6"/>
            <p:cNvSpPr/>
            <p:nvPr/>
          </p:nvSpPr>
          <p:spPr>
            <a:xfrm>
              <a:off x="3023372" y="5430058"/>
              <a:ext cx="987770" cy="646331"/>
            </a:xfrm>
            <a:prstGeom prst="rect">
              <a:avLst/>
            </a:prstGeom>
          </p:spPr>
          <p:txBody>
            <a:bodyPr wrap="none">
              <a:spAutoFit/>
            </a:bodyPr>
            <a:lstStyle/>
            <a:p>
              <a:pPr lvl="0" algn="ctr">
                <a:lnSpc>
                  <a:spcPct val="150000"/>
                </a:lnSpc>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2-7</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grpSp>
        <p:nvGrpSpPr>
          <p:cNvPr id="10" name="组合 9"/>
          <p:cNvGrpSpPr/>
          <p:nvPr/>
        </p:nvGrpSpPr>
        <p:grpSpPr>
          <a:xfrm>
            <a:off x="5738016" y="2429662"/>
            <a:ext cx="4888141" cy="2928958"/>
            <a:chOff x="5738016" y="2429662"/>
            <a:chExt cx="4888141" cy="2928958"/>
          </a:xfrm>
        </p:grpSpPr>
        <p:sp>
          <p:nvSpPr>
            <p:cNvPr id="9" name="文本框 1"/>
            <p:cNvSpPr txBox="1">
              <a:spLocks noChangeArrowheads="1"/>
            </p:cNvSpPr>
            <p:nvPr/>
          </p:nvSpPr>
          <p:spPr bwMode="auto">
            <a:xfrm>
              <a:off x="5738016" y="2429662"/>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如图所示</a:t>
              </a:r>
              <a:endParaRPr lang="en-US" altLang="zh-CN" sz="2400" b="1">
                <a:solidFill>
                  <a:srgbClr val="A50021"/>
                </a:solidFill>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4"/>
            <a:stretch>
              <a:fillRect/>
            </a:stretch>
          </p:blipFill>
          <p:spPr bwMode="auto">
            <a:xfrm>
              <a:off x="7023900" y="2501100"/>
              <a:ext cx="3602257" cy="2857520"/>
            </a:xfrm>
            <a:prstGeom prst="rect">
              <a:avLst/>
            </a:prstGeom>
            <a:noFill/>
            <a:ln w="9525">
              <a:noFill/>
              <a:miter lim="800000"/>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80232" y="786588"/>
            <a:ext cx="10858576" cy="5075487"/>
            <a:chOff x="880232" y="786588"/>
            <a:chExt cx="10858576" cy="5075487"/>
          </a:xfrm>
        </p:grpSpPr>
        <p:sp>
          <p:nvSpPr>
            <p:cNvPr id="19" name="文本框 1"/>
            <p:cNvSpPr txBox="1">
              <a:spLocks noChangeArrowheads="1"/>
            </p:cNvSpPr>
            <p:nvPr/>
          </p:nvSpPr>
          <p:spPr bwMode="auto">
            <a:xfrm>
              <a:off x="880232" y="786588"/>
              <a:ext cx="10858576" cy="1734697"/>
            </a:xfrm>
            <a:prstGeom prst="rect">
              <a:avLst/>
            </a:prstGeom>
            <a:noFill/>
            <a:ln w="9525">
              <a:noFill/>
              <a:miter lim="800000"/>
            </a:ln>
          </p:spPr>
          <p:txBody>
            <a:bodyPr wrap="square" lIns="36000" tIns="36000" rIns="36000" bIns="36000">
              <a:spAutoFit/>
            </a:bodyPr>
            <a:lstStyle/>
            <a:p>
              <a:pPr algn="just" eaLnBrk="0" hangingPunct="0">
                <a:lnSpc>
                  <a:spcPct val="150000"/>
                </a:lnSpc>
              </a:pPr>
              <a:r>
                <a:rPr lang="en-US" altLang="zh-CN" b="1" smtClean="0">
                  <a:latin typeface="微软雅黑" panose="020b0503020204020204" pitchFamily="34" charset="-122"/>
                  <a:ea typeface="微软雅黑" panose="020b0503020204020204" pitchFamily="34" charset="-122"/>
                </a:rPr>
                <a:t>8. </a:t>
              </a:r>
              <a:r>
                <a:rPr lang="en-US" altLang="zh-CN" smtClean="0">
                  <a:solidFill>
                    <a:srgbClr val="18B48F"/>
                  </a:solidFill>
                  <a:latin typeface="微软雅黑" panose="020b0503020204020204" pitchFamily="34" charset="-122"/>
                  <a:ea typeface="微软雅黑" panose="020b0503020204020204" pitchFamily="34" charset="-122"/>
                </a:rPr>
                <a:t>[2020·</a:t>
              </a:r>
              <a:r>
                <a:rPr lang="zh-CN" altLang="en-US" smtClean="0">
                  <a:solidFill>
                    <a:srgbClr val="18B48F"/>
                  </a:solidFill>
                  <a:latin typeface="微软雅黑" panose="020b0503020204020204" pitchFamily="34" charset="-122"/>
                  <a:ea typeface="微软雅黑" panose="020b0503020204020204" pitchFamily="34" charset="-122"/>
                </a:rPr>
                <a:t>山西在线模拟</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latin typeface="微软雅黑" panose="020b0503020204020204" pitchFamily="34" charset="-122"/>
                  <a:ea typeface="微软雅黑" panose="020b0503020204020204" pitchFamily="34" charset="-122"/>
                </a:rPr>
                <a:t>同学们都听说过“猴子捞月亮”的故事吧</a:t>
              </a:r>
              <a:r>
                <a:rPr lang="en-US" altLang="zh-CN" smtClean="0">
                  <a:latin typeface="微软雅黑" panose="020b0503020204020204" pitchFamily="34" charset="-122"/>
                  <a:ea typeface="微软雅黑" panose="020b0503020204020204" pitchFamily="34" charset="-122"/>
                </a:rPr>
                <a:t>!</a:t>
              </a:r>
              <a:r>
                <a:rPr lang="zh-CN" altLang="en-US" smtClean="0">
                  <a:latin typeface="微软雅黑" panose="020b0503020204020204" pitchFamily="34" charset="-122"/>
                  <a:ea typeface="微软雅黑" panose="020b0503020204020204" pitchFamily="34" charset="-122"/>
                </a:rPr>
                <a:t>如图</a:t>
              </a:r>
              <a:r>
                <a:rPr lang="en-US" altLang="zh-CN" smtClean="0">
                  <a:latin typeface="微软雅黑" panose="020b0503020204020204" pitchFamily="34" charset="-122"/>
                  <a:ea typeface="微软雅黑" panose="020b0503020204020204" pitchFamily="34" charset="-122"/>
                </a:rPr>
                <a:t>2-8</a:t>
              </a:r>
              <a:r>
                <a:rPr lang="zh-CN" altLang="en-US" smtClean="0">
                  <a:latin typeface="微软雅黑" panose="020b0503020204020204" pitchFamily="34" charset="-122"/>
                  <a:ea typeface="微软雅黑" panose="020b0503020204020204" pitchFamily="34" charset="-122"/>
                </a:rPr>
                <a:t>所示，若猴子的眼睛用点</a:t>
              </a:r>
              <a:r>
                <a:rPr lang="en-US" altLang="zh-CN" smtClean="0">
                  <a:latin typeface="微软雅黑" panose="020b0503020204020204" pitchFamily="34" charset="-122"/>
                  <a:ea typeface="微软雅黑" panose="020b0503020204020204" pitchFamily="34" charset="-122"/>
                </a:rPr>
                <a:t>A</a:t>
              </a:r>
              <a:r>
                <a:rPr lang="zh-CN" altLang="en-US" smtClean="0">
                  <a:latin typeface="微软雅黑" panose="020b0503020204020204" pitchFamily="34" charset="-122"/>
                  <a:ea typeface="微软雅黑" panose="020b0503020204020204" pitchFamily="34" charset="-122"/>
                </a:rPr>
                <a:t>表示，空中的月亮用点</a:t>
              </a:r>
              <a:r>
                <a:rPr lang="en-US" altLang="zh-CN" smtClean="0">
                  <a:latin typeface="微软雅黑" panose="020b0503020204020204" pitchFamily="34" charset="-122"/>
                  <a:ea typeface="微软雅黑" panose="020b0503020204020204" pitchFamily="34" charset="-122"/>
                </a:rPr>
                <a:t>B</a:t>
              </a:r>
              <a:r>
                <a:rPr lang="zh-CN" altLang="en-US" smtClean="0">
                  <a:latin typeface="微软雅黑" panose="020b0503020204020204" pitchFamily="34" charset="-122"/>
                  <a:ea typeface="微软雅黑" panose="020b0503020204020204" pitchFamily="34" charset="-122"/>
                </a:rPr>
                <a:t>表示，请你画出猴子看见水中月亮的光路图。</a:t>
              </a:r>
              <a:endParaRPr lang="zh-CN" altLang="en-US" smtClean="0">
                <a:latin typeface="微软雅黑" panose="020b0503020204020204" pitchFamily="34" charset="-122"/>
                <a:ea typeface="微软雅黑" panose="020b0503020204020204" pitchFamily="34" charset="-122"/>
              </a:endParaRPr>
            </a:p>
          </p:txBody>
        </p:sp>
        <p:pic>
          <p:nvPicPr>
            <p:cNvPr id="4" name="21FAWLS11.EPS" descr="id:2147504064;FounderCES"/>
            <p:cNvPicPr/>
            <p:nvPr/>
          </p:nvPicPr>
          <p:blipFill>
            <a:blip r:embed="rId3"/>
            <a:stretch>
              <a:fillRect/>
            </a:stretch>
          </p:blipFill>
          <p:spPr>
            <a:xfrm>
              <a:off x="1737488" y="2572538"/>
              <a:ext cx="3414141" cy="2643206"/>
            </a:xfrm>
            <a:prstGeom prst="rect">
              <a:avLst/>
            </a:prstGeom>
          </p:spPr>
        </p:pic>
        <p:sp>
          <p:nvSpPr>
            <p:cNvPr id="6" name="矩形 5"/>
            <p:cNvSpPr/>
            <p:nvPr/>
          </p:nvSpPr>
          <p:spPr>
            <a:xfrm>
              <a:off x="3023372" y="5215744"/>
              <a:ext cx="987771" cy="646331"/>
            </a:xfrm>
            <a:prstGeom prst="rect">
              <a:avLst/>
            </a:prstGeom>
          </p:spPr>
          <p:txBody>
            <a:bodyPr wrap="none">
              <a:spAutoFit/>
            </a:bodyPr>
            <a:lstStyle/>
            <a:p>
              <a:pPr lvl="0" algn="just" eaLnBrk="0" hangingPunct="0">
                <a:lnSpc>
                  <a:spcPct val="150000"/>
                </a:lnSpc>
              </a:pPr>
              <a:r>
                <a:rPr lang="zh-CN" altLang="en-US" smtClean="0">
                  <a:solidFill>
                    <a:prstClr val="black"/>
                  </a:solidFill>
                  <a:latin typeface="微软雅黑" panose="020b0503020204020204" pitchFamily="34" charset="-122"/>
                  <a:ea typeface="微软雅黑" panose="020b0503020204020204" pitchFamily="34" charset="-122"/>
                </a:rPr>
                <a:t>图</a:t>
              </a:r>
              <a:r>
                <a:rPr lang="en-US" altLang="zh-CN" smtClean="0">
                  <a:solidFill>
                    <a:prstClr val="black"/>
                  </a:solidFill>
                  <a:latin typeface="微软雅黑" panose="020b0503020204020204" pitchFamily="34" charset="-122"/>
                  <a:ea typeface="微软雅黑" panose="020b0503020204020204" pitchFamily="34" charset="-122"/>
                </a:rPr>
                <a:t>2-8</a:t>
              </a:r>
              <a:endParaRPr lang="en-US" altLang="zh-CN" smtClean="0">
                <a:solidFill>
                  <a:prstClr val="black"/>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738016" y="2429662"/>
            <a:ext cx="4949549" cy="3360797"/>
            <a:chOff x="5738016" y="2429662"/>
            <a:chExt cx="4949549" cy="3360797"/>
          </a:xfrm>
        </p:grpSpPr>
        <p:sp>
          <p:nvSpPr>
            <p:cNvPr id="8" name="文本框 1"/>
            <p:cNvSpPr txBox="1">
              <a:spLocks noChangeArrowheads="1"/>
            </p:cNvSpPr>
            <p:nvPr/>
          </p:nvSpPr>
          <p:spPr bwMode="auto">
            <a:xfrm>
              <a:off x="5738016" y="2429662"/>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如图所示</a:t>
              </a:r>
              <a:endParaRPr lang="en-US" altLang="zh-CN" sz="2400" b="1">
                <a:solidFill>
                  <a:srgbClr val="A50021"/>
                </a:solidFill>
                <a:latin typeface="微软雅黑" panose="020b0503020204020204" pitchFamily="34" charset="-122"/>
                <a:ea typeface="微软雅黑" panose="020b0503020204020204" pitchFamily="34" charset="-122"/>
              </a:endParaRPr>
            </a:p>
          </p:txBody>
        </p:sp>
        <p:pic>
          <p:nvPicPr>
            <p:cNvPr id="3074" name="Picture 2"/>
            <p:cNvPicPr>
              <a:picLocks noChangeAspect="1" noChangeArrowheads="1"/>
            </p:cNvPicPr>
            <p:nvPr/>
          </p:nvPicPr>
          <p:blipFill>
            <a:blip r:embed="rId4"/>
            <a:stretch>
              <a:fillRect/>
            </a:stretch>
          </p:blipFill>
          <p:spPr bwMode="auto">
            <a:xfrm>
              <a:off x="7381090" y="2643976"/>
              <a:ext cx="3306475" cy="3146483"/>
            </a:xfrm>
            <a:prstGeom prst="rect">
              <a:avLst/>
            </a:prstGeom>
            <a:noFill/>
            <a:ln w="9525">
              <a:noFill/>
              <a:miter lim="800000"/>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951670" y="929464"/>
            <a:ext cx="10858576" cy="4718297"/>
            <a:chOff x="951670" y="929464"/>
            <a:chExt cx="10858576" cy="4718297"/>
          </a:xfrm>
        </p:grpSpPr>
        <p:sp>
          <p:nvSpPr>
            <p:cNvPr id="19" name="文本框 1"/>
            <p:cNvSpPr txBox="1">
              <a:spLocks noChangeArrowheads="1"/>
            </p:cNvSpPr>
            <p:nvPr/>
          </p:nvSpPr>
          <p:spPr bwMode="auto">
            <a:xfrm>
              <a:off x="951670" y="929464"/>
              <a:ext cx="10858576" cy="1180699"/>
            </a:xfrm>
            <a:prstGeom prst="rect">
              <a:avLst/>
            </a:prstGeom>
            <a:noFill/>
            <a:ln w="9525">
              <a:noFill/>
              <a:miter lim="800000"/>
            </a:ln>
          </p:spPr>
          <p:txBody>
            <a:bodyPr wrap="square" lIns="36000" tIns="36000" rIns="36000" bIns="36000">
              <a:spAutoFit/>
            </a:bodyPr>
            <a:lstStyle/>
            <a:p>
              <a:pPr algn="just" eaLnBrk="0" hangingPunct="0">
                <a:lnSpc>
                  <a:spcPct val="150000"/>
                </a:lnSpc>
              </a:pPr>
              <a:r>
                <a:rPr lang="en-US" altLang="zh-CN" b="1" smtClean="0">
                  <a:latin typeface="微软雅黑" panose="020b0503020204020204" pitchFamily="34" charset="-122"/>
                  <a:ea typeface="微软雅黑" panose="020b0503020204020204" pitchFamily="34" charset="-122"/>
                </a:rPr>
                <a:t>9. </a:t>
              </a:r>
              <a:r>
                <a:rPr lang="en-US" altLang="zh-CN" smtClean="0">
                  <a:solidFill>
                    <a:srgbClr val="18B48F"/>
                  </a:solidFill>
                  <a:latin typeface="微软雅黑" panose="020b0503020204020204" pitchFamily="34" charset="-122"/>
                  <a:ea typeface="微软雅黑" panose="020b0503020204020204" pitchFamily="34" charset="-122"/>
                </a:rPr>
                <a:t>[2020·</a:t>
              </a:r>
              <a:r>
                <a:rPr lang="zh-CN" altLang="en-US" smtClean="0">
                  <a:solidFill>
                    <a:srgbClr val="18B48F"/>
                  </a:solidFill>
                  <a:latin typeface="微软雅黑" panose="020b0503020204020204" pitchFamily="34" charset="-122"/>
                  <a:ea typeface="微软雅黑" panose="020b0503020204020204" pitchFamily="34" charset="-122"/>
                </a:rPr>
                <a:t>黔西南州</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latin typeface="微软雅黑" panose="020b0503020204020204" pitchFamily="34" charset="-122"/>
                  <a:ea typeface="微软雅黑" panose="020b0503020204020204" pitchFamily="34" charset="-122"/>
                </a:rPr>
                <a:t>如图</a:t>
              </a:r>
              <a:r>
                <a:rPr lang="en-US" altLang="zh-CN" smtClean="0">
                  <a:latin typeface="微软雅黑" panose="020b0503020204020204" pitchFamily="34" charset="-122"/>
                  <a:ea typeface="微软雅黑" panose="020b0503020204020204" pitchFamily="34" charset="-122"/>
                </a:rPr>
                <a:t>2-9</a:t>
              </a:r>
              <a:r>
                <a:rPr lang="zh-CN" altLang="en-US" smtClean="0">
                  <a:latin typeface="微软雅黑" panose="020b0503020204020204" pitchFamily="34" charset="-122"/>
                  <a:ea typeface="微软雅黑" panose="020b0503020204020204" pitchFamily="34" charset="-122"/>
                </a:rPr>
                <a:t>所示，装有水的烧杯底部有一枚硬币</a:t>
              </a:r>
              <a:r>
                <a:rPr lang="en-US" altLang="zh-CN" smtClean="0">
                  <a:latin typeface="微软雅黑" panose="020b0503020204020204" pitchFamily="34" charset="-122"/>
                  <a:ea typeface="微软雅黑" panose="020b0503020204020204" pitchFamily="34" charset="-122"/>
                </a:rPr>
                <a:t>A</a:t>
              </a:r>
              <a:r>
                <a:rPr lang="zh-CN" altLang="en-US" smtClean="0">
                  <a:latin typeface="微软雅黑" panose="020b0503020204020204" pitchFamily="34" charset="-122"/>
                  <a:ea typeface="微软雅黑" panose="020b0503020204020204" pitchFamily="34" charset="-122"/>
                </a:rPr>
                <a:t>，眼睛在</a:t>
              </a:r>
              <a:r>
                <a:rPr lang="en-US" altLang="zh-CN" smtClean="0">
                  <a:latin typeface="微软雅黑" panose="020b0503020204020204" pitchFamily="34" charset="-122"/>
                  <a:ea typeface="微软雅黑" panose="020b0503020204020204" pitchFamily="34" charset="-122"/>
                </a:rPr>
                <a:t>B</a:t>
              </a:r>
              <a:r>
                <a:rPr lang="zh-CN" altLang="en-US" smtClean="0">
                  <a:latin typeface="微软雅黑" panose="020b0503020204020204" pitchFamily="34" charset="-122"/>
                  <a:ea typeface="微软雅黑" panose="020b0503020204020204" pitchFamily="34" charset="-122"/>
                </a:rPr>
                <a:t>处看到硬币在</a:t>
              </a:r>
              <a:r>
                <a:rPr lang="en-US" altLang="zh-CN" smtClean="0">
                  <a:latin typeface="微软雅黑" panose="020b0503020204020204" pitchFamily="34" charset="-122"/>
                  <a:ea typeface="微软雅黑" panose="020b0503020204020204" pitchFamily="34" charset="-122"/>
                </a:rPr>
                <a:t>C</a:t>
              </a:r>
              <a:r>
                <a:rPr lang="zh-CN" altLang="en-US" smtClean="0">
                  <a:latin typeface="微软雅黑" panose="020b0503020204020204" pitchFamily="34" charset="-122"/>
                  <a:ea typeface="微软雅黑" panose="020b0503020204020204" pitchFamily="34" charset="-122"/>
                </a:rPr>
                <a:t>处。画出人眼看到硬币的光路图。</a:t>
              </a:r>
              <a:endParaRPr lang="zh-CN" altLang="en-US" smtClean="0">
                <a:latin typeface="微软雅黑" panose="020b0503020204020204" pitchFamily="34" charset="-122"/>
                <a:ea typeface="微软雅黑" panose="020b0503020204020204" pitchFamily="34" charset="-122"/>
              </a:endParaRPr>
            </a:p>
          </p:txBody>
        </p:sp>
        <p:pic>
          <p:nvPicPr>
            <p:cNvPr id="4" name="21FAWLS13.EPS" descr="id:2147504071;FounderCES"/>
            <p:cNvPicPr/>
            <p:nvPr/>
          </p:nvPicPr>
          <p:blipFill>
            <a:blip r:embed="rId3"/>
            <a:stretch>
              <a:fillRect/>
            </a:stretch>
          </p:blipFill>
          <p:spPr>
            <a:xfrm>
              <a:off x="2023240" y="2643976"/>
              <a:ext cx="2143140" cy="2132166"/>
            </a:xfrm>
            <a:prstGeom prst="rect">
              <a:avLst/>
            </a:prstGeom>
          </p:spPr>
        </p:pic>
        <p:sp>
          <p:nvSpPr>
            <p:cNvPr id="6" name="矩形 5"/>
            <p:cNvSpPr/>
            <p:nvPr/>
          </p:nvSpPr>
          <p:spPr>
            <a:xfrm>
              <a:off x="2523306" y="5001430"/>
              <a:ext cx="987771" cy="646331"/>
            </a:xfrm>
            <a:prstGeom prst="rect">
              <a:avLst/>
            </a:prstGeom>
          </p:spPr>
          <p:txBody>
            <a:bodyPr wrap="none">
              <a:spAutoFit/>
            </a:bodyPr>
            <a:lstStyle/>
            <a:p>
              <a:pPr algn="just" eaLnBrk="0" hangingPunct="0">
                <a:lnSpc>
                  <a:spcPct val="150000"/>
                </a:lnSpc>
              </a:pPr>
              <a:r>
                <a:rPr lang="zh-CN" altLang="en-US" smtClean="0">
                  <a:latin typeface="微软雅黑" panose="020b0503020204020204" pitchFamily="34" charset="-122"/>
                  <a:ea typeface="微软雅黑" panose="020b0503020204020204" pitchFamily="34" charset="-122"/>
                </a:rPr>
                <a:t>图</a:t>
              </a:r>
              <a:r>
                <a:rPr lang="en-US" altLang="zh-CN" smtClean="0">
                  <a:latin typeface="微软雅黑" panose="020b0503020204020204" pitchFamily="34" charset="-122"/>
                  <a:ea typeface="微软雅黑" panose="020b0503020204020204" pitchFamily="34" charset="-122"/>
                </a:rPr>
                <a:t>2-9</a:t>
              </a:r>
              <a:endParaRPr lang="en-US" altLang="zh-CN" smtClean="0">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738016" y="2429662"/>
            <a:ext cx="4482472" cy="2441368"/>
            <a:chOff x="5738016" y="2429662"/>
            <a:chExt cx="4482472" cy="2441368"/>
          </a:xfrm>
        </p:grpSpPr>
        <p:sp>
          <p:nvSpPr>
            <p:cNvPr id="8" name="文本框 1"/>
            <p:cNvSpPr txBox="1">
              <a:spLocks noChangeArrowheads="1"/>
            </p:cNvSpPr>
            <p:nvPr/>
          </p:nvSpPr>
          <p:spPr bwMode="auto">
            <a:xfrm>
              <a:off x="5738016" y="2429662"/>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如图所示</a:t>
              </a:r>
              <a:endParaRPr lang="en-US" altLang="zh-CN" sz="2400" b="1">
                <a:solidFill>
                  <a:srgbClr val="A50021"/>
                </a:solidFill>
                <a:latin typeface="微软雅黑" panose="020b0503020204020204" pitchFamily="34" charset="-122"/>
                <a:ea typeface="微软雅黑" panose="020b0503020204020204" pitchFamily="34" charset="-122"/>
              </a:endParaRPr>
            </a:p>
          </p:txBody>
        </p:sp>
        <p:pic>
          <p:nvPicPr>
            <p:cNvPr id="4098" name="Picture 2"/>
            <p:cNvPicPr>
              <a:picLocks noChangeAspect="1" noChangeArrowheads="1"/>
            </p:cNvPicPr>
            <p:nvPr/>
          </p:nvPicPr>
          <p:blipFill>
            <a:blip r:embed="rId4"/>
            <a:stretch>
              <a:fillRect/>
            </a:stretch>
          </p:blipFill>
          <p:spPr bwMode="auto">
            <a:xfrm>
              <a:off x="7523966" y="2429662"/>
              <a:ext cx="2696522" cy="2441368"/>
            </a:xfrm>
            <a:prstGeom prst="rect">
              <a:avLst/>
            </a:prstGeom>
            <a:noFill/>
            <a:ln w="9525">
              <a:noFill/>
              <a:miter lim="800000"/>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880232" y="1715282"/>
            <a:ext cx="10858576" cy="3950688"/>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设计和进行实验</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实验主要器材：可转折的纸板（作用：</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显示光的传播路径；</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探究反射光线、入射光线和法线是否在</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同一平面</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内。注意：纸板与镜面要</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垂直</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放置，否则</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不能在纸板上看到反射光线</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）、量角器。</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实验时让入射光</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贴着</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纸板入射，这是为了</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显示入射光线</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。从不同位置都能看到光的传播路径是因为光在纸板上发生了</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漫反射</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光路的确定：在纸板的光线上取两点，用实线连接两点并标出方向。</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矩形 3"/>
          <p:cNvSpPr/>
          <p:nvPr/>
        </p:nvSpPr>
        <p:spPr>
          <a:xfrm>
            <a:off x="808794" y="858026"/>
            <a:ext cx="5102679"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突破一　探究光反射时的规律</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3997"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思维导图 构建体系</a:t>
            </a:r>
            <a:endParaRPr lang="zh-CN" altLang="en-US" sz="2200" spc="600">
              <a:solidFill>
                <a:schemeClr val="bg1"/>
              </a:solidFill>
              <a:latin typeface="微软雅黑" panose="020b0503020204020204" pitchFamily="34" charset="-122"/>
              <a:ea typeface="微软雅黑" panose="020b0503020204020204" pitchFamily="34" charset="-122"/>
            </a:endParaRPr>
          </a:p>
        </p:txBody>
      </p:sp>
      <p:pic>
        <p:nvPicPr>
          <p:cNvPr id="3" name="21RJWL-18.EPS" descr="id:2147503852;FounderCES"/>
          <p:cNvPicPr/>
          <p:nvPr/>
        </p:nvPicPr>
        <p:blipFill>
          <a:blip r:embed="rId3">
            <a:clrChange>
              <a:clrFrom>
                <a:srgbClr val="FFFFFF"/>
              </a:clrFrom>
              <a:clrTo>
                <a:srgbClr val="FFFFFF">
                  <a:alpha val="0"/>
                </a:srgbClr>
              </a:clrTo>
            </a:clrChange>
          </a:blip>
          <a:stretch>
            <a:fillRect/>
          </a:stretch>
        </p:blipFill>
        <p:spPr>
          <a:xfrm>
            <a:off x="1165984" y="1500968"/>
            <a:ext cx="10601230" cy="3571900"/>
          </a:xfrm>
          <a:prstGeom prst="rect">
            <a:avLst/>
          </a:prstGeom>
        </p:spPr>
      </p:pic>
    </p:spTree>
  </p:cSld>
  <p:clrMapOvr>
    <a:masterClrMapping/>
  </p:clrMapOvr>
  <p:transition>
    <p:fade/>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880232" y="1429530"/>
            <a:ext cx="10858576" cy="3330198"/>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旋转反射光线所在的纸板，纸板上</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反射光线消失</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，其目的是验证</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反射光线、入射光线和法线是否在同一平面内</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。（此时反射光线和入射光线</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仍然在</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同一平面内）</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改变入射角的大小，进行多次实验，用量角器量出入射角和反射角的大小，使结论具有普遍性。</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将激光笔逆着原反射光线射入，反射光线逆着原入射光线射出，说明</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光路是可逆的</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Tree>
  </p:cSld>
  <p:clrMapOvr>
    <a:masterClrMapping/>
  </p:clrMapOvr>
  <p:transition>
    <p:fade/>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880232" y="1143778"/>
            <a:ext cx="10858576" cy="1734697"/>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数据处理和分析</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7.</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设计实验数据记录表格（如下表所示），分析表格数据，得出反射角与入射角的大小关系。</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aphicFrame>
        <p:nvGraphicFramePr>
          <p:cNvPr id="4" name="表格 3"/>
          <p:cNvGraphicFramePr>
            <a:graphicFrameLocks noGrp="1"/>
          </p:cNvGraphicFramePr>
          <p:nvPr/>
        </p:nvGraphicFramePr>
        <p:xfrm>
          <a:off x="1237422" y="3072604"/>
          <a:ext cx="8126941" cy="2743200"/>
        </p:xfrm>
        <a:graphic>
          <a:graphicData uri="http://schemas.openxmlformats.org/drawingml/2006/table">
            <a:tbl>
              <a:tblPr/>
              <a:tblGrid>
                <a:gridCol w="1500198"/>
                <a:gridCol w="2857520"/>
                <a:gridCol w="3769223"/>
              </a:tblGrid>
              <a:tr h="0">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次数</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入射角∠</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i</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反射角∠</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r</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cSld>
  <p:clrMapOvr>
    <a:masterClrMapping/>
  </p:clrMapOvr>
  <p:transition>
    <p:fade/>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880232" y="1215216"/>
            <a:ext cx="10858576" cy="2288694"/>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交流与反思</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8.</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实验要在</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较暗</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的环境中进行，目的是使</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光线更清晰、明显</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9.</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反射角与入射角不相等的原因：可能将入射光线与平面镜的夹角当成了</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入射角</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或将反射光线与平面镜的夹角当成了</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反射角</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Tree>
  </p:cSld>
  <p:clrMapOvr>
    <a:masterClrMapping/>
  </p:clrMapOvr>
  <p:transition>
    <p:fade/>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08794" y="572274"/>
            <a:ext cx="10858576" cy="5612681"/>
            <a:chOff x="808794" y="572274"/>
            <a:chExt cx="10858576" cy="5612681"/>
          </a:xfrm>
        </p:grpSpPr>
        <p:sp>
          <p:nvSpPr>
            <p:cNvPr id="19" name="文本框 1"/>
            <p:cNvSpPr txBox="1">
              <a:spLocks noChangeArrowheads="1"/>
            </p:cNvSpPr>
            <p:nvPr/>
          </p:nvSpPr>
          <p:spPr bwMode="auto">
            <a:xfrm>
              <a:off x="808794" y="572274"/>
              <a:ext cx="10858576" cy="5612681"/>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例</a:t>
              </a: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“探究光的反射规律”的实验装置如图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2-10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甲所示，平面镜放在水平桌面上，标有刻度（图中未画出）的白色纸板</a:t>
              </a:r>
              <a:r>
                <a:rPr lang="en-US" err="1" smtClean="0">
                  <a:solidFill>
                    <a:srgbClr val="000000"/>
                  </a:solidFill>
                  <a:latin typeface="微软雅黑" panose="020b0503020204020204" pitchFamily="34" charset="-122"/>
                  <a:ea typeface="微软雅黑" panose="020b0503020204020204" pitchFamily="34" charset="-122"/>
                  <a:cs typeface="Times New Roman" panose="02020603050405020304"/>
                </a:rPr>
                <a:t>ABCD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能绕垂直于</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ON</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轴翻转，在纸板上安装一支可在纸板平面内自由移动的激光笔。</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）为了显示光路，纸板的表面应</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（选填“粗糙”或“光滑”）些。实验前，应将纸板</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放置于平面镜上，移动激光笔，使入射光束绕入射点</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O</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沿逆时针方向转动，可观察到反射光束沿</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时针方向转动。</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21FAWLS15.EPS" descr="id:2147504114;FounderCES"/>
            <p:cNvPicPr/>
            <p:nvPr/>
          </p:nvPicPr>
          <p:blipFill>
            <a:blip r:embed="rId3">
              <a:clrChange>
                <a:clrFrom>
                  <a:srgbClr val="FFFFFF"/>
                </a:clrFrom>
                <a:clrTo>
                  <a:srgbClr val="FFFFFF">
                    <a:alpha val="0"/>
                  </a:srgbClr>
                </a:clrTo>
              </a:clrChange>
            </a:blip>
            <a:stretch>
              <a:fillRect/>
            </a:stretch>
          </p:blipFill>
          <p:spPr>
            <a:xfrm>
              <a:off x="3809190" y="2429662"/>
              <a:ext cx="4151697" cy="1500198"/>
            </a:xfrm>
            <a:prstGeom prst="rect">
              <a:avLst/>
            </a:prstGeom>
          </p:spPr>
        </p:pic>
        <p:sp>
          <p:nvSpPr>
            <p:cNvPr id="6" name="矩形 5"/>
            <p:cNvSpPr/>
            <p:nvPr/>
          </p:nvSpPr>
          <p:spPr>
            <a:xfrm>
              <a:off x="5166512" y="3858422"/>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2-10</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5880892" y="435848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粗糙</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3523438" y="485855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垂直</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7023900" y="5430058"/>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顺</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880232" y="800003"/>
            <a:ext cx="10858576" cy="5058683"/>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）移动激光笔，使入射角为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，测得反射角也为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。由此就得出“光反射时，反射角等于入射角”的结论，你认为有何不妥之处</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）如图乙所示，将纸板右半部分绕</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ON</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向后翻转任意角度，发现纸板上均无反射光束呈现，此现象说明了：</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）在图甲中，若将纸板（连同激光笔）绕</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向后倾斜，此时反射光束</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仍在纸板上呈现</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被纸板挡住</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在纸板前方</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1594612" y="1786720"/>
            <a:ext cx="4381575"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一次实验得到的结论具有偶然性</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5166512" y="2929728"/>
            <a:ext cx="561268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反射光线、入射光线和法线在同一平面内</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10810114" y="3501232"/>
            <a:ext cx="27949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C</a:t>
            </a:r>
            <a:endParaRPr lang="en-US" altLang="zh-CN" sz="2400" b="1">
              <a:solidFill>
                <a:srgbClr val="A5002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8452660" y="1857120"/>
            <a:ext cx="3071834" cy="2626"/>
          </a:xfrm>
          <a:prstGeom prst="line">
            <a:avLst/>
          </a:prstGeom>
          <a:ln w="19050" cmpd="sng">
            <a:solidFill>
              <a:schemeClr val="tx1"/>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51670" y="715150"/>
            <a:ext cx="10644262" cy="62177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2600" b="1" spc="150" smtClean="0">
                <a:solidFill>
                  <a:srgbClr val="18B48F"/>
                </a:solidFill>
                <a:latin typeface="微软雅黑" panose="020b0503020204020204" pitchFamily="34" charset="-122"/>
                <a:ea typeface="微软雅黑" panose="020b0503020204020204" pitchFamily="34" charset="-122"/>
              </a:rPr>
              <a:t>◀ 实验拓展 ▶</a:t>
            </a:r>
            <a:endParaRPr lang="en-US" altLang="zh-CN" sz="2600" spc="150" smtClean="0">
              <a:solidFill>
                <a:srgbClr val="18B48F"/>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80232" y="1572406"/>
            <a:ext cx="10858576" cy="4504686"/>
            <a:chOff x="880232" y="1572406"/>
            <a:chExt cx="10858576" cy="4504686"/>
          </a:xfrm>
        </p:grpSpPr>
        <p:sp>
          <p:nvSpPr>
            <p:cNvPr id="19" name="文本框 1"/>
            <p:cNvSpPr txBox="1">
              <a:spLocks noChangeArrowheads="1"/>
            </p:cNvSpPr>
            <p:nvPr/>
          </p:nvSpPr>
          <p:spPr bwMode="auto">
            <a:xfrm>
              <a:off x="880232" y="1572406"/>
              <a:ext cx="7715304" cy="4504686"/>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）接下来老师进行了如下演示：先用加湿器使整个教室充满雾气，将平面镜放在一能转动的水平圆台上，在柱</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M</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上固定一红色激光笔，使其发出的光垂直射向平面镜上的</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O’</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点，其作用是显示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的位置，然后打开固定在柱</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N</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上的绿色激光笔，使绿色激光射向</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O’</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点，出现了如图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2-11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所示的情景，老师沿水平方向缓缓转动圆台，当我们观察到</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时，可判断出反射光线、入射光线和法线在同一平面内。</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QW6.EPS" descr="id:2147504128;FounderCES"/>
            <p:cNvPicPr/>
            <p:nvPr/>
          </p:nvPicPr>
          <p:blipFill>
            <a:blip r:embed="rId3"/>
            <a:stretch>
              <a:fillRect/>
            </a:stretch>
          </p:blipFill>
          <p:spPr>
            <a:xfrm>
              <a:off x="9024164" y="2215348"/>
              <a:ext cx="2714644" cy="1734431"/>
            </a:xfrm>
            <a:prstGeom prst="rect">
              <a:avLst/>
            </a:prstGeom>
          </p:spPr>
        </p:pic>
        <p:sp>
          <p:nvSpPr>
            <p:cNvPr id="7" name="矩形 6"/>
            <p:cNvSpPr/>
            <p:nvPr/>
          </p:nvSpPr>
          <p:spPr>
            <a:xfrm>
              <a:off x="9952858" y="4069347"/>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2-11</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4621132" y="314404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法线</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2951934" y="4715678"/>
            <a:ext cx="468935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反射的绿光挡住红光和入射的绿光</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951670" y="1429530"/>
            <a:ext cx="10858576" cy="4504686"/>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设计和进行实验</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实验主要器材：用</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有色玻璃板</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代替平面镜（好处：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便于确定像的位置</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。理解：有色玻璃板透明，在看到蜡烛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的像的同时也能看到蜡烛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）；选择薄玻璃板（好处：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避免有重影</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。理解：厚玻璃板前后表面都会发生反射，成两个像，会造成重影）；两支完全相同的蜡烛（目的：比较像与物的大小关系，这用到了</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等效替代法</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）；刻度尺（目的：测量像和物到玻璃板的距离）。</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在水平桌面上放一张白纸，玻璃板应与水平桌面</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垂直</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放置于白纸之上，否则在桌面上</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像与物不能重合</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矩形 3"/>
          <p:cNvSpPr/>
          <p:nvPr/>
        </p:nvSpPr>
        <p:spPr>
          <a:xfrm>
            <a:off x="880232" y="715150"/>
            <a:ext cx="5480988"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突破二　探究平面镜成像的特点</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880232" y="500836"/>
            <a:ext cx="10858576" cy="28426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眼观察像的位置：在</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物体一侧</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多角度观察。将一张白纸放在像的位置上，在玻璃板后面观察白纸，</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白纸上没有蜡烛</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A</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的像</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，说明像是虚像。</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数据处理和分析</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设计实验数据记录表格（如下表所示），分析表格数据，可得出像与物到镜面的距离关系及像与物的大小关系。</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aphicFrame>
        <p:nvGraphicFramePr>
          <p:cNvPr id="4" name="表格 3"/>
          <p:cNvGraphicFramePr>
            <a:graphicFrameLocks noGrp="1"/>
          </p:cNvGraphicFramePr>
          <p:nvPr/>
        </p:nvGraphicFramePr>
        <p:xfrm>
          <a:off x="1380298" y="3286918"/>
          <a:ext cx="9841454" cy="3291840"/>
        </p:xfrm>
        <a:graphic>
          <a:graphicData uri="http://schemas.openxmlformats.org/drawingml/2006/table">
            <a:tbl>
              <a:tblPr/>
              <a:tblGrid>
                <a:gridCol w="1357322"/>
                <a:gridCol w="2500330"/>
                <a:gridCol w="3143272"/>
                <a:gridCol w="2840530"/>
              </a:tblGrid>
              <a:tr h="857256">
                <a:tc>
                  <a:txBody>
                    <a:bodyPr vert="horz" wrap="square"/>
                    <a:lstStyle/>
                    <a:p>
                      <a:pPr algn="ctr">
                        <a:lnSpc>
                          <a:spcPct val="150000"/>
                        </a:lnSpc>
                        <a:spcAft>
                          <a:spcPct val="0"/>
                        </a:spcAft>
                      </a:pP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实验次数</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蜡烛到平面</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镜的距离</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/cm</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蜡烛的像到</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平面镜</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的距离</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/cm</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蜡烛的像和蜡</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烛的大小关系</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96123">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418987">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513289">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cSld>
  <p:clrMapOvr>
    <a:masterClrMapping/>
  </p:clrMapOvr>
  <p:transition>
    <p:fade/>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880232" y="786588"/>
            <a:ext cx="10858576" cy="5612681"/>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交流与反思</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选用蜡烛做实验时，选择较暗环境的目的：使像更清晰。若选用棋子做实验，需用光源照亮棋子。</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若玻璃板与水平桌面不垂直，则：</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玻璃板向远离蜡烛方向倾斜时</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像向下移</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玻璃板向靠近蜡烛方向倾斜时</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像向上移</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7.</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像与物到玻璃板距离不相等的可能原因：蜡烛和像没有完全重合、玻璃板有厚度、测量的长度存在误差。</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8.</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改变蜡烛到平面镜的距离，多次实验的目的：使实验结论具有普遍性。</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9.</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实验改进：选用带方格的纸做实验更好，可以</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直接得出像与物到平面镜的距离</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关系。</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Tree>
  </p:cSld>
  <p:clrMapOvr>
    <a:masterClrMapping/>
  </p:clrMapOvr>
  <p:transition>
    <p:fade/>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08794" y="715150"/>
            <a:ext cx="10580536" cy="5612681"/>
            <a:chOff x="880232" y="715150"/>
            <a:chExt cx="10580536" cy="5612681"/>
          </a:xfrm>
        </p:grpSpPr>
        <p:sp>
          <p:nvSpPr>
            <p:cNvPr id="19" name="文本框 1"/>
            <p:cNvSpPr txBox="1">
              <a:spLocks noChangeArrowheads="1"/>
            </p:cNvSpPr>
            <p:nvPr/>
          </p:nvSpPr>
          <p:spPr bwMode="auto">
            <a:xfrm>
              <a:off x="880232" y="715150"/>
              <a:ext cx="8072494" cy="5612681"/>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例</a:t>
              </a: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2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2-12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甲是小滨做“探究平面镜成像特点”实验时的实验装置图。</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）实验时，不采用平面镜而采用透明玻璃板，不仅能观察到蜡烛的像，也便于</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）在竖立的玻璃板前点燃蜡烛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，可以看到蜡烛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在玻璃板后面的像，取一支外形相同但不点燃的蜡烛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在玻璃板后面移动，直到看上去它跟蜡烛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的像完全重合，在比较像与物的大小关系时，蜡烛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替代的是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（选填“蜡烛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”或“蜡烛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的像”），看到的蜡烛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的像是由光的</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（选填“反射”或“折射”）形成的。</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21RJWL-22.EPS" descr="id:2147504157;FounderCES"/>
            <p:cNvPicPr/>
            <p:nvPr/>
          </p:nvPicPr>
          <p:blipFill>
            <a:blip r:embed="rId3"/>
            <a:stretch>
              <a:fillRect/>
            </a:stretch>
          </p:blipFill>
          <p:spPr>
            <a:xfrm>
              <a:off x="9309916" y="1143778"/>
              <a:ext cx="2150852" cy="1745858"/>
            </a:xfrm>
            <a:prstGeom prst="rect">
              <a:avLst/>
            </a:prstGeom>
          </p:spPr>
        </p:pic>
        <p:sp>
          <p:nvSpPr>
            <p:cNvPr id="6" name="矩形 5"/>
            <p:cNvSpPr/>
            <p:nvPr/>
          </p:nvSpPr>
          <p:spPr>
            <a:xfrm>
              <a:off x="9926956" y="4855165"/>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2-12</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8" name="文本框 1"/>
          <p:cNvSpPr txBox="1">
            <a:spLocks noChangeArrowheads="1"/>
          </p:cNvSpPr>
          <p:nvPr/>
        </p:nvSpPr>
        <p:spPr bwMode="auto">
          <a:xfrm>
            <a:off x="4595008" y="2296863"/>
            <a:ext cx="191936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确定像的位置</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5880892" y="4429926"/>
            <a:ext cx="91908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蜡烛</a:t>
            </a:r>
            <a:r>
              <a:rPr lang="en-US" altLang="zh-CN" sz="2400" b="1" smtClean="0">
                <a:solidFill>
                  <a:srgbClr val="A50021"/>
                </a:solidFill>
                <a:latin typeface="微软雅黑" panose="020b0503020204020204" pitchFamily="34" charset="-122"/>
                <a:ea typeface="微软雅黑" panose="020b0503020204020204" pitchFamily="34" charset="-122"/>
              </a:rPr>
              <a:t>A</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1192108" y="550149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反射</a:t>
            </a:r>
            <a:endParaRPr lang="en-US" altLang="zh-CN" sz="2400" b="1">
              <a:solidFill>
                <a:srgbClr val="A50021"/>
              </a:solidFill>
              <a:latin typeface="微软雅黑" panose="020b0503020204020204" pitchFamily="34" charset="-122"/>
              <a:ea typeface="微软雅黑" panose="020b0503020204020204" pitchFamily="34" charset="-122"/>
            </a:endParaRPr>
          </a:p>
        </p:txBody>
      </p:sp>
      <p:pic>
        <p:nvPicPr>
          <p:cNvPr id="11" name="21RJWL-22.EPS" descr="id:2147504157;FounderCES"/>
          <p:cNvPicPr/>
          <p:nvPr/>
        </p:nvPicPr>
        <p:blipFill>
          <a:blip r:embed="rId4"/>
          <a:stretch>
            <a:fillRect/>
          </a:stretch>
        </p:blipFill>
        <p:spPr>
          <a:xfrm>
            <a:off x="9024163" y="3001166"/>
            <a:ext cx="2822777" cy="185738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本框 16"/>
          <p:cNvSpPr txBox="1">
            <a:spLocks noChangeArrowheads="1"/>
          </p:cNvSpPr>
          <p:nvPr/>
        </p:nvSpPr>
        <p:spPr bwMode="auto">
          <a:xfrm>
            <a:off x="951670" y="500836"/>
            <a:ext cx="10644262" cy="642924"/>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考点一　光源、光线、光速、光年</a:t>
            </a:r>
            <a:endParaRPr lang="zh-CN" altLang="en-US" sz="2800" b="1" spc="150" smtClean="0">
              <a:solidFill>
                <a:srgbClr val="FF0000"/>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4001"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023108" y="1395880"/>
          <a:ext cx="10215634" cy="5225760"/>
        </p:xfrm>
        <a:graphic>
          <a:graphicData uri="http://schemas.openxmlformats.org/drawingml/2006/table">
            <a:tbl>
              <a:tblPr/>
              <a:tblGrid>
                <a:gridCol w="1131001"/>
                <a:gridCol w="9084633"/>
              </a:tblGrid>
              <a:tr h="557225">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光源</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能自行发光的物体叫光源，如太阳、发光的白炽灯等，但是</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月亮</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光源</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光线</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用来表示光的传播径迹和方向的带箭头的直线叫光线。光线的引入利用了理想模型法，实际上是</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的</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光速</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光不仅能在介质中传播，还能在真空中传播。真空中的光速</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m/s=</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km/s</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。光在各介质中的传播速度一般</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为</a:t>
                      </a:r>
                      <a:r>
                        <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v</a:t>
                      </a:r>
                      <a:r>
                        <a:rPr lang="zh-CN" sz="2400" kern="100"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气</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&gt;v</a:t>
                      </a:r>
                      <a:r>
                        <a:rPr lang="zh-CN" sz="2400" kern="100"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液</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&gt;v</a:t>
                      </a:r>
                      <a:r>
                        <a:rPr lang="zh-CN" sz="2400" kern="100"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固</a:t>
                      </a:r>
                      <a:r>
                        <a:rPr lang="en-US"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光年</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光在一年内传播的距离，是</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（选填“长度”或“时间”）单位</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9" name="文本框 1"/>
          <p:cNvSpPr txBox="1">
            <a:spLocks noChangeArrowheads="1"/>
          </p:cNvSpPr>
          <p:nvPr/>
        </p:nvSpPr>
        <p:spPr bwMode="auto">
          <a:xfrm>
            <a:off x="2666182" y="185815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不是</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6809586" y="3001166"/>
            <a:ext cx="99603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不存在</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4" name="文本框 1"/>
          <p:cNvSpPr txBox="1">
            <a:spLocks noChangeArrowheads="1"/>
          </p:cNvSpPr>
          <p:nvPr/>
        </p:nvSpPr>
        <p:spPr bwMode="auto">
          <a:xfrm>
            <a:off x="6595272" y="5368697"/>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长度</a:t>
            </a:r>
            <a:endParaRPr lang="en-US" altLang="zh-CN" sz="2400" b="1">
              <a:solidFill>
                <a:srgbClr val="A50021"/>
              </a:solidFill>
              <a:latin typeface="微软雅黑" panose="020b0503020204020204" pitchFamily="34" charset="-122"/>
              <a:ea typeface="微软雅黑" panose="020b0503020204020204" pitchFamily="34" charset="-122"/>
            </a:endParaRPr>
          </a:p>
        </p:txBody>
      </p:sp>
      <p:graphicFrame>
        <p:nvGraphicFramePr>
          <p:cNvPr id="1026" name="Object 2"/>
          <p:cNvGraphicFramePr>
            <a:graphicFrameLocks noChangeAspect="1"/>
          </p:cNvGraphicFramePr>
          <p:nvPr/>
        </p:nvGraphicFramePr>
        <p:xfrm>
          <a:off x="2590800" y="4152900"/>
          <a:ext cx="2419350" cy="1181100"/>
        </p:xfrm>
        <a:graphic>
          <a:graphicData uri="http://schemas.openxmlformats.org/presentationml/2006/ole">
            <mc:AlternateContent>
              <mc:Choice xmlns:v="urn:schemas-microsoft-com:vml" Requires="v">
                <p:oleObj spid="_x0000_s1038" name="文档" r:id="rId3" imgW="2424430" imgH="1191895" progId="Word.Document.12">
                  <p:embed/>
                </p:oleObj>
              </mc:Choice>
              <mc:Fallback>
                <p:oleObj name="文档" r:id="rId3" imgW="2424430" imgH="1191895" progId="Word.Document.12">
                  <p:embed/>
                  <p:pic>
                    <p:nvPicPr>
                      <p:cNvPr id="0" name="OLE substitute image"/>
                      <p:cNvPicPr/>
                      <p:nvPr/>
                    </p:nvPicPr>
                    <p:blipFill>
                      <a:blip r:embed="rId4"/>
                      <a:stretch>
                        <a:fillRect/>
                      </a:stretch>
                    </p:blipFill>
                    <p:spPr>
                      <a:xfrm>
                        <a:off x="2590800" y="4152900"/>
                        <a:ext cx="2419350" cy="1181100"/>
                      </a:xfrm>
                      <a:prstGeom prst="rect">
                        <a:avLst/>
                      </a:prstGeom>
                      <a:noFill/>
                      <a:ln w="9525">
                        <a:noFill/>
                      </a:ln>
                    </p:spPr>
                  </p:pic>
                </p:oleObj>
              </mc:Fallback>
            </mc:AlternateContent>
          </a:graphicData>
        </a:graphic>
      </p:graphicFrame>
      <p:sp>
        <p:nvSpPr>
          <p:cNvPr id="16" name="矩形 15"/>
          <p:cNvSpPr/>
          <p:nvPr/>
        </p:nvSpPr>
        <p:spPr>
          <a:xfrm>
            <a:off x="5095074" y="4215612"/>
            <a:ext cx="1383712" cy="461665"/>
          </a:xfrm>
          <a:prstGeom prst="rect">
            <a:avLst/>
          </a:prstGeom>
        </p:spPr>
        <p:txBody>
          <a:bodyPr wrap="none">
            <a:spAutoFit/>
          </a:bodyPr>
          <a:lstStyle/>
          <a:p>
            <a:r>
              <a:rPr lang="en-US" altLang="en-US" b="1" smtClean="0">
                <a:solidFill>
                  <a:srgbClr val="A50021"/>
                </a:solidFill>
                <a:latin typeface="微软雅黑" panose="020b0503020204020204" pitchFamily="34" charset="-122"/>
                <a:ea typeface="微软雅黑" panose="020b0503020204020204" pitchFamily="34" charset="-122"/>
              </a:rPr>
              <a:t>3.0×10</a:t>
            </a:r>
            <a:r>
              <a:rPr lang="en-US" baseline="30000" smtClean="0">
                <a:solidFill>
                  <a:srgbClr val="C00000"/>
                </a:solidFill>
                <a:latin typeface="微软雅黑" panose="020b0503020204020204" pitchFamily="34" charset="-122"/>
                <a:ea typeface="微软雅黑" panose="020b0503020204020204" pitchFamily="34" charset="-122"/>
              </a:rPr>
              <a:t>5</a:t>
            </a:r>
            <a:endParaRPr lang="zh-CN" altLang="en-US">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6"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9" name="文本框 1"/>
          <p:cNvSpPr txBox="1">
            <a:spLocks noChangeArrowheads="1"/>
          </p:cNvSpPr>
          <p:nvPr/>
        </p:nvSpPr>
        <p:spPr bwMode="auto">
          <a:xfrm>
            <a:off x="808794" y="1143778"/>
            <a:ext cx="10858576" cy="4504686"/>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）移去蜡烛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，在其原来位置上放置一块光屏，光屏上</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（选填“能”或“不能”）呈现蜡烛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的像。</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）实验过程中如果玻璃板没有垂直放置在白纸上，而是如图乙所示倾斜，蜡烛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的像应是图中的</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a:t>
            </a:r>
            <a:r>
              <a:rPr lang="en-US" err="1"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en-US" baseline="-25000" err="1"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err="1"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en-US" baseline="-25000" err="1"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或“</a:t>
            </a:r>
            <a:r>
              <a:rPr lang="en-US" err="1"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en-US" baseline="-25000" err="1"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”）。实验时，应使玻璃板与纸面垂直，若要检验玻璃板的放置是否符合要求，你的方法是</a:t>
            </a:r>
            <a:endPar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pPr>
            <a:endParaRPr lang="en-US" altLang="zh-CN"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8738412" y="100090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不能</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3952066" y="2643976"/>
            <a:ext cx="414143"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err="1" smtClean="0">
                <a:solidFill>
                  <a:srgbClr val="A50021"/>
                </a:solidFill>
                <a:latin typeface="微软雅黑" panose="020b0503020204020204" pitchFamily="34" charset="-122"/>
                <a:ea typeface="微软雅黑" panose="020b0503020204020204" pitchFamily="34" charset="-122"/>
              </a:rPr>
              <a:t>A</a:t>
            </a:r>
            <a:r>
              <a:rPr lang="en-US" altLang="zh-CN" sz="1400" b="1" err="1" smtClean="0">
                <a:solidFill>
                  <a:srgbClr val="A50021"/>
                </a:solidFill>
                <a:latin typeface="微软雅黑" panose="020b0503020204020204" pitchFamily="34" charset="-122"/>
                <a:ea typeface="微软雅黑" panose="020b0503020204020204" pitchFamily="34" charset="-122"/>
              </a:rPr>
              <a:t>2</a:t>
            </a:r>
            <a:endParaRPr lang="en-US" altLang="zh-CN" sz="1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880232" y="3286918"/>
            <a:ext cx="10572824" cy="1734697"/>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                                                                                                      用三角板两直角边分别靠在玻璃板与白纸上，观察两直角边是否同时与玻璃板和白纸紧密贴合</a:t>
            </a:r>
            <a:endParaRPr lang="en-US" altLang="zh-CN" sz="2400" b="1">
              <a:solidFill>
                <a:srgbClr val="A50021"/>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880232" y="4358488"/>
            <a:ext cx="10644262" cy="1621"/>
          </a:xfrm>
          <a:prstGeom prst="line">
            <a:avLst/>
          </a:prstGeom>
          <a:ln w="19050" cmpd="sng">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0024296" y="3858422"/>
            <a:ext cx="1500198" cy="1588"/>
          </a:xfrm>
          <a:prstGeom prst="line">
            <a:avLst/>
          </a:prstGeom>
          <a:ln w="19050" cmpd="sng">
            <a:solidFill>
              <a:schemeClr val="tx1"/>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80232" y="643712"/>
            <a:ext cx="10715700" cy="5844501"/>
            <a:chOff x="880232" y="643712"/>
            <a:chExt cx="10715700" cy="5844501"/>
          </a:xfrm>
        </p:grpSpPr>
        <p:sp>
          <p:nvSpPr>
            <p:cNvPr id="19" name="文本框 1"/>
            <p:cNvSpPr txBox="1">
              <a:spLocks noChangeArrowheads="1"/>
            </p:cNvSpPr>
            <p:nvPr/>
          </p:nvSpPr>
          <p:spPr bwMode="auto">
            <a:xfrm>
              <a:off x="880232" y="1429530"/>
              <a:ext cx="7572428" cy="5058683"/>
            </a:xfrm>
            <a:prstGeom prst="rect">
              <a:avLst/>
            </a:prstGeom>
            <a:noFill/>
            <a:ln w="9525">
              <a:noFill/>
              <a:miter lim="800000"/>
            </a:ln>
          </p:spPr>
          <p:txBody>
            <a:bodyPr wrap="square" lIns="36000" tIns="36000" rIns="36000" bIns="36000">
              <a:spAutoFit/>
            </a:bodyPr>
            <a:lstStyle/>
            <a:p>
              <a:pPr>
                <a:lnSpc>
                  <a:spcPct val="150000"/>
                </a:lnSpc>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）实验结束后，小滨无意间从平面镜中看到墙上钟表的像如图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2-13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所示，则这时的时间是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。小滨靠近实验楼的自动感应玻璃门时，门自动平移打开，则他在玻璃门中的像将</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（选填“随”或“不随”）门平移。</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）在实验室中做“探究平面镜成像特点”实验时所用的玻璃板是特制的，其中一面镀了膜。用这种玻璃板做实验时，镀膜的一面应该朝向</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（选填“物体”或“像”）一侧放置。</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新改1.EPS" descr="id:2147504171;FounderCES"/>
            <p:cNvPicPr/>
            <p:nvPr/>
          </p:nvPicPr>
          <p:blipFill>
            <a:blip r:embed="rId3"/>
            <a:stretch>
              <a:fillRect/>
            </a:stretch>
          </p:blipFill>
          <p:spPr>
            <a:xfrm>
              <a:off x="9452792" y="1715282"/>
              <a:ext cx="1785950" cy="1785950"/>
            </a:xfrm>
            <a:prstGeom prst="rect">
              <a:avLst/>
            </a:prstGeom>
          </p:spPr>
        </p:pic>
        <p:sp>
          <p:nvSpPr>
            <p:cNvPr id="6" name="矩形 5"/>
            <p:cNvSpPr/>
            <p:nvPr/>
          </p:nvSpPr>
          <p:spPr>
            <a:xfrm>
              <a:off x="9738544" y="3644108"/>
              <a:ext cx="1168910" cy="461665"/>
            </a:xfrm>
            <a:prstGeom prst="rect">
              <a:avLst/>
            </a:prstGeom>
          </p:spPr>
          <p:txBody>
            <a:bodyPr wrap="none">
              <a:spAutoFit/>
            </a:bodyPr>
            <a:lstStyle/>
            <a:p>
              <a:r>
                <a:rPr lang="zh-CN" altLang="en-US" smtClean="0">
                  <a:latin typeface="微软雅黑" panose="020b0503020204020204" pitchFamily="34" charset="-122"/>
                  <a:ea typeface="微软雅黑" panose="020b0503020204020204" pitchFamily="34" charset="-122"/>
                </a:rPr>
                <a:t>图</a:t>
              </a:r>
              <a:r>
                <a:rPr lang="en-US" smtClean="0">
                  <a:latin typeface="微软雅黑" panose="020b0503020204020204" pitchFamily="34" charset="-122"/>
                  <a:ea typeface="微软雅黑" panose="020b0503020204020204" pitchFamily="34" charset="-122"/>
                </a:rPr>
                <a:t>2-13</a:t>
              </a: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951670" y="643712"/>
              <a:ext cx="10644262" cy="62177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zh-CN" altLang="en-US" sz="2600" b="1" spc="150" smtClean="0">
                  <a:solidFill>
                    <a:srgbClr val="18B48F"/>
                  </a:solidFill>
                  <a:latin typeface="微软雅黑" panose="020b0503020204020204" pitchFamily="34" charset="-122"/>
                  <a:ea typeface="微软雅黑" panose="020b0503020204020204" pitchFamily="34" charset="-122"/>
                </a:rPr>
                <a:t>◀ 实验拓展 ▶</a:t>
              </a:r>
              <a:endParaRPr lang="en-US" altLang="zh-CN" sz="2600" spc="150" smtClean="0">
                <a:solidFill>
                  <a:srgbClr val="18B48F"/>
                </a:solidFill>
                <a:latin typeface="微软雅黑" panose="020b0503020204020204" pitchFamily="34" charset="-122"/>
                <a:ea typeface="微软雅黑" panose="020b0503020204020204" pitchFamily="34" charset="-122"/>
              </a:endParaRPr>
            </a:p>
          </p:txBody>
        </p:sp>
      </p:grpSp>
      <p:sp>
        <p:nvSpPr>
          <p:cNvPr id="9" name="文本框 1"/>
          <p:cNvSpPr txBox="1">
            <a:spLocks noChangeArrowheads="1"/>
          </p:cNvSpPr>
          <p:nvPr/>
        </p:nvSpPr>
        <p:spPr bwMode="auto">
          <a:xfrm>
            <a:off x="6023768" y="1929596"/>
            <a:ext cx="91748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10:35</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3666314" y="300116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不随</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5166512" y="5144306"/>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像</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80232" y="1000902"/>
            <a:ext cx="10858576" cy="3938643"/>
            <a:chOff x="880232" y="1000902"/>
            <a:chExt cx="10858576" cy="3938643"/>
          </a:xfrm>
        </p:grpSpPr>
        <p:sp>
          <p:nvSpPr>
            <p:cNvPr id="19" name="文本框 1"/>
            <p:cNvSpPr txBox="1">
              <a:spLocks noChangeArrowheads="1"/>
            </p:cNvSpPr>
            <p:nvPr/>
          </p:nvSpPr>
          <p:spPr bwMode="auto">
            <a:xfrm>
              <a:off x="880232" y="1000902"/>
              <a:ext cx="10858576" cy="1115424"/>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7</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）小滨把如图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2-14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所示的四个模型分别面对玻璃板竖立在桌面上，用于探究像与物左右位置的关系，其中能够达到实验目的的是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20RJW-38.EPS" descr="id:2147504178;FounderCES"/>
            <p:cNvPicPr/>
            <p:nvPr/>
          </p:nvPicPr>
          <p:blipFill>
            <a:blip r:embed="rId3"/>
            <a:stretch>
              <a:fillRect/>
            </a:stretch>
          </p:blipFill>
          <p:spPr>
            <a:xfrm>
              <a:off x="2737620" y="2643976"/>
              <a:ext cx="5838872" cy="1285884"/>
            </a:xfrm>
            <a:prstGeom prst="rect">
              <a:avLst/>
            </a:prstGeom>
          </p:spPr>
        </p:pic>
        <p:sp>
          <p:nvSpPr>
            <p:cNvPr id="6" name="矩形 5"/>
            <p:cNvSpPr/>
            <p:nvPr/>
          </p:nvSpPr>
          <p:spPr>
            <a:xfrm>
              <a:off x="4452132" y="4358488"/>
              <a:ext cx="1168910" cy="581057"/>
            </a:xfrm>
            <a:prstGeom prst="rect">
              <a:avLst/>
            </a:prstGeom>
          </p:spPr>
          <p:txBody>
            <a:bodyPr wrap="none">
              <a:spAutoFit/>
            </a:bodyPr>
            <a:lstStyle/>
            <a:p>
              <a:pPr>
                <a:lnSpc>
                  <a:spcPct val="150000"/>
                </a:lnSpc>
              </a:pPr>
              <a:r>
                <a:rPr lang="zh-CN" altLang="en-US" smtClean="0">
                  <a:latin typeface="微软雅黑" panose="020b0503020204020204" pitchFamily="34" charset="-122"/>
                  <a:ea typeface="微软雅黑" panose="020b0503020204020204" pitchFamily="34" charset="-122"/>
                </a:rPr>
                <a:t>图</a:t>
              </a:r>
              <a:r>
                <a:rPr lang="en-US" smtClean="0">
                  <a:latin typeface="微软雅黑" panose="020b0503020204020204" pitchFamily="34" charset="-122"/>
                  <a:ea typeface="微软雅黑" panose="020b0503020204020204" pitchFamily="34" charset="-122"/>
                </a:rPr>
                <a:t>2-14</a:t>
              </a:r>
              <a:endParaRPr lang="zh-CN" altLang="en-US">
                <a:latin typeface="微软雅黑" panose="020b0503020204020204" pitchFamily="34" charset="-122"/>
                <a:ea typeface="微软雅黑" panose="020b0503020204020204" pitchFamily="34" charset="-122"/>
              </a:endParaRPr>
            </a:p>
          </p:txBody>
        </p:sp>
      </p:grpSp>
      <p:sp>
        <p:nvSpPr>
          <p:cNvPr id="8" name="文本框 1"/>
          <p:cNvSpPr txBox="1">
            <a:spLocks noChangeArrowheads="1"/>
          </p:cNvSpPr>
          <p:nvPr/>
        </p:nvSpPr>
        <p:spPr bwMode="auto">
          <a:xfrm>
            <a:off x="8381222" y="1500968"/>
            <a:ext cx="30353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A</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1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设计实验 拓展提升</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836428"/>
            <a:ext cx="10858576" cy="3950688"/>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自制针孔照相机</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中华文化源远流长，早在</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2300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年前，墨子已在其著作</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墨经</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中记载了针孔成像的原理</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景到，在午有端，与景长，说在端。”现有下列物品：空易拉罐、缝衣针、半透明的塑料膜、剪刀、胶带。请你利用提供的物品自制“针孔照相机”。</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）制作方法：</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880232" y="3001166"/>
            <a:ext cx="10787138" cy="1734697"/>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                          ①用剪刀将空易拉罐开口一端剪掉，然后将半透明塑料膜用剪刀剪下一块，蒙在易拉罐的开口上，四周用胶带粘牢；②在易拉罐的底部，用针扎一个小孔</a:t>
            </a:r>
            <a:endParaRPr lang="en-US" altLang="zh-CN" sz="2400" b="1">
              <a:solidFill>
                <a:srgbClr val="A5002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880232" y="4142586"/>
            <a:ext cx="10715700" cy="1588"/>
          </a:xfrm>
          <a:prstGeom prst="line">
            <a:avLst/>
          </a:prstGeom>
          <a:ln w="19050" cmpd="sng">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166248" y="3572670"/>
            <a:ext cx="8429684" cy="1588"/>
          </a:xfrm>
          <a:prstGeom prst="line">
            <a:avLst/>
          </a:prstGeom>
          <a:ln w="19050" cmpd="sng">
            <a:solidFill>
              <a:schemeClr val="tx1"/>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1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设计实验 拓展提升</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836428"/>
            <a:ext cx="10858576" cy="2288694"/>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）为了得到更好的实验效果，对制作过程及实验环境等方面有哪些要求</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en-US" altLang="zh-CN"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（写出</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一条即可）。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1094546" y="1286654"/>
            <a:ext cx="10287072" cy="1180699"/>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孔不能太大，也不能太小（或增大小孔前面物体的亮度或尽量在黑暗环境下观察，可在塑料薄膜外，用纸围一圈做成一个遮光罩等，合理即可）</a:t>
            </a:r>
            <a:endParaRPr lang="en-US" altLang="zh-CN" sz="2400" b="1">
              <a:solidFill>
                <a:srgbClr val="A5002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1165984" y="1856570"/>
            <a:ext cx="10215634" cy="1588"/>
          </a:xfrm>
          <a:prstGeom prst="line">
            <a:avLst/>
          </a:prstGeom>
          <a:ln w="19050" cmpd="sng">
            <a:solidFill>
              <a:schemeClr val="tx1"/>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 name="文本框 1"/>
          <p:cNvSpPr txBox="1">
            <a:spLocks noChangeArrowheads="1"/>
          </p:cNvSpPr>
          <p:nvPr/>
        </p:nvSpPr>
        <p:spPr bwMode="auto">
          <a:xfrm>
            <a:off x="880232" y="786588"/>
            <a:ext cx="10858576" cy="2288694"/>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测地铁站广告牌到屏蔽门的距离</a:t>
            </a:r>
            <a:r>
              <a:rPr lang="en-US" altLang="zh-CN" b="1"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2-15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所示，小明站在地铁站台上，透过玻璃制成的屏蔽门可以看到车道另一侧竖直墙壁上的广告牌。请你帮他设计一个实验以测量出广告牌到屏蔽门的距离。</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）器材：</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1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设计实验 拓展提升</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666182" y="5787248"/>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2-15</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21FAWLS16.EPS" descr="id:2147504192;FounderCES"/>
          <p:cNvPicPr/>
          <p:nvPr/>
        </p:nvPicPr>
        <p:blipFill>
          <a:blip r:embed="rId2">
            <a:clrChange>
              <a:clrFrom>
                <a:srgbClr val="FFFFFF"/>
              </a:clrFrom>
              <a:clrTo>
                <a:srgbClr val="FFFFFF">
                  <a:alpha val="0"/>
                </a:srgbClr>
              </a:clrTo>
            </a:clrChange>
          </a:blip>
          <a:stretch>
            <a:fillRect/>
          </a:stretch>
        </p:blipFill>
        <p:spPr>
          <a:xfrm>
            <a:off x="1594612" y="3572670"/>
            <a:ext cx="3500462" cy="1857388"/>
          </a:xfrm>
          <a:prstGeom prst="rect">
            <a:avLst/>
          </a:prstGeom>
        </p:spPr>
      </p:pic>
      <p:sp>
        <p:nvSpPr>
          <p:cNvPr id="7" name="文本框 1"/>
          <p:cNvSpPr txBox="1">
            <a:spLocks noChangeArrowheads="1"/>
          </p:cNvSpPr>
          <p:nvPr/>
        </p:nvSpPr>
        <p:spPr bwMode="auto">
          <a:xfrm>
            <a:off x="2880496" y="235822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米尺</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 name="文本框 1"/>
          <p:cNvSpPr txBox="1">
            <a:spLocks noChangeArrowheads="1"/>
          </p:cNvSpPr>
          <p:nvPr/>
        </p:nvSpPr>
        <p:spPr bwMode="auto">
          <a:xfrm>
            <a:off x="880232" y="786588"/>
            <a:ext cx="10858576" cy="28426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）方法：</a:t>
            </a:r>
            <a:endParaRPr lang="en-US" altLang="zh-CN"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41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设计实验 拓展提升</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1023108" y="715150"/>
            <a:ext cx="10429948" cy="2842692"/>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                 ①小明面对着玻璃屏蔽门前后移动直到观察到小明在玻璃屏蔽门后所成的像与广告牌在同一竖直平面上，小明像的位置即为广告牌的位置；</a:t>
            </a:r>
            <a:endParaRPr lang="zh-CN" altLang="en-US" sz="2400" b="1" smtClean="0">
              <a:solidFill>
                <a:srgbClr val="A50021"/>
              </a:solidFill>
              <a:latin typeface="微软雅黑" panose="020b0503020204020204" pitchFamily="34" charset="-122"/>
              <a:ea typeface="微软雅黑" panose="020b0503020204020204" pitchFamily="34" charset="-122"/>
            </a:endParaRPr>
          </a:p>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②记录小明所在的位置；</a:t>
            </a:r>
            <a:endParaRPr lang="zh-CN" altLang="en-US" sz="2400" b="1" smtClean="0">
              <a:solidFill>
                <a:srgbClr val="A50021"/>
              </a:solidFill>
              <a:latin typeface="微软雅黑" panose="020b0503020204020204" pitchFamily="34" charset="-122"/>
              <a:ea typeface="微软雅黑" panose="020b0503020204020204" pitchFamily="34" charset="-122"/>
            </a:endParaRPr>
          </a:p>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③用米尺测量出小明的位置和玻璃屏蔽门之间的距离，根据平面镜成像的特点，像与物到平面镜的距离相等，即测量出广告牌到屏蔽门的距离</a:t>
            </a:r>
            <a:endParaRPr lang="zh-CN" altLang="en-US" sz="2400" b="1" smtClean="0">
              <a:solidFill>
                <a:srgbClr val="A5002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2594744" y="1286654"/>
            <a:ext cx="8643998" cy="1588"/>
          </a:xfrm>
          <a:prstGeom prst="line">
            <a:avLst/>
          </a:prstGeom>
          <a:ln w="19050" cmpd="sng">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023108" y="1858158"/>
            <a:ext cx="10215634" cy="1588"/>
          </a:xfrm>
          <a:prstGeom prst="line">
            <a:avLst/>
          </a:prstGeom>
          <a:ln w="19050" cmpd="sng">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23108" y="2358224"/>
            <a:ext cx="10215634" cy="1588"/>
          </a:xfrm>
          <a:prstGeom prst="line">
            <a:avLst/>
          </a:prstGeom>
          <a:ln w="19050" cmpd="sng">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23108" y="2929728"/>
            <a:ext cx="10215634" cy="1588"/>
          </a:xfrm>
          <a:prstGeom prst="line">
            <a:avLst/>
          </a:prstGeom>
          <a:ln w="19050" cmpd="sng">
            <a:solidFill>
              <a:schemeClr val="tx1"/>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951670" y="1572406"/>
            <a:ext cx="10072758" cy="2288694"/>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 </a:t>
            </a:r>
            <a:r>
              <a:rPr lang="en-US" smtClean="0">
                <a:solidFill>
                  <a:srgbClr val="18B48F"/>
                </a:solidFill>
                <a:latin typeface="微软雅黑" panose="020b0503020204020204" pitchFamily="34" charset="-122"/>
                <a:ea typeface="微软雅黑" panose="020b0503020204020204" pitchFamily="34" charset="-122"/>
              </a:rPr>
              <a:t>[2019</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16</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2</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中华文化博大精深，有些成语包含了大量的自然现象与物理规律。下列成语所描述的现象，能用光的反射解释的是（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一叶障目</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立竿见影</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镜花水月</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形影不离</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矩形 3"/>
          <p:cNvSpPr/>
          <p:nvPr/>
        </p:nvSpPr>
        <p:spPr>
          <a:xfrm>
            <a:off x="951670" y="786588"/>
            <a:ext cx="3589444"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考点一　光现象辨识</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9952858" y="2143910"/>
            <a:ext cx="27949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C</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165984" y="1068951"/>
            <a:ext cx="9501254" cy="5004049"/>
            <a:chOff x="1023108" y="858026"/>
            <a:chExt cx="9501254" cy="5004049"/>
          </a:xfrm>
        </p:grpSpPr>
        <p:sp>
          <p:nvSpPr>
            <p:cNvPr id="11" name="文本框 1"/>
            <p:cNvSpPr txBox="1">
              <a:spLocks noChangeArrowheads="1"/>
            </p:cNvSpPr>
            <p:nvPr/>
          </p:nvSpPr>
          <p:spPr bwMode="auto">
            <a:xfrm>
              <a:off x="1023108" y="858026"/>
              <a:ext cx="9501254" cy="1180699"/>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2. </a:t>
              </a:r>
              <a:r>
                <a:rPr lang="en-US" smtClean="0">
                  <a:solidFill>
                    <a:srgbClr val="18B48F"/>
                  </a:solidFill>
                  <a:latin typeface="微软雅黑" panose="020b0503020204020204" pitchFamily="34" charset="-122"/>
                  <a:ea typeface="微软雅黑" panose="020b0503020204020204" pitchFamily="34" charset="-122"/>
                </a:rPr>
                <a:t>[2017</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14</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3</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2-16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所示的四种情景中，属于光的反射现象的是（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Z4.EPS" descr="id:2147504213;FounderCES"/>
            <p:cNvPicPr/>
            <p:nvPr/>
          </p:nvPicPr>
          <p:blipFill>
            <a:blip r:embed="rId2">
              <a:clrChange>
                <a:clrFrom>
                  <a:srgbClr val="FFFFFF"/>
                </a:clrFrom>
                <a:clrTo>
                  <a:srgbClr val="FFFFFF">
                    <a:alpha val="0"/>
                  </a:srgbClr>
                </a:clrTo>
              </a:clrChange>
            </a:blip>
            <a:stretch>
              <a:fillRect/>
            </a:stretch>
          </p:blipFill>
          <p:spPr>
            <a:xfrm>
              <a:off x="2451868" y="2501099"/>
              <a:ext cx="7000924" cy="2389961"/>
            </a:xfrm>
            <a:prstGeom prst="rect">
              <a:avLst/>
            </a:prstGeom>
          </p:spPr>
        </p:pic>
        <p:sp>
          <p:nvSpPr>
            <p:cNvPr id="5" name="矩形 4"/>
            <p:cNvSpPr/>
            <p:nvPr/>
          </p:nvSpPr>
          <p:spPr>
            <a:xfrm>
              <a:off x="5237950" y="5215744"/>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2-16</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7" name="文本框 1"/>
          <p:cNvSpPr txBox="1">
            <a:spLocks noChangeArrowheads="1"/>
          </p:cNvSpPr>
          <p:nvPr/>
        </p:nvSpPr>
        <p:spPr bwMode="auto">
          <a:xfrm>
            <a:off x="2380430" y="1643844"/>
            <a:ext cx="27949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C</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80232" y="786588"/>
            <a:ext cx="4346062"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考点二　平面镜成像特点</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094546" y="1500968"/>
            <a:ext cx="9929882" cy="3396690"/>
            <a:chOff x="808794" y="1572406"/>
            <a:chExt cx="9929882" cy="3396690"/>
          </a:xfrm>
        </p:grpSpPr>
        <p:sp>
          <p:nvSpPr>
            <p:cNvPr id="11" name="文本框 1"/>
            <p:cNvSpPr txBox="1">
              <a:spLocks noChangeArrowheads="1"/>
            </p:cNvSpPr>
            <p:nvPr/>
          </p:nvSpPr>
          <p:spPr bwMode="auto">
            <a:xfrm>
              <a:off x="808794" y="1572406"/>
              <a:ext cx="7072362" cy="3396690"/>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3. </a:t>
              </a:r>
              <a:r>
                <a:rPr lang="en-US" smtClean="0">
                  <a:solidFill>
                    <a:srgbClr val="18B48F"/>
                  </a:solidFill>
                  <a:latin typeface="微软雅黑" panose="020b0503020204020204" pitchFamily="34" charset="-122"/>
                  <a:ea typeface="微软雅黑" panose="020b0503020204020204" pitchFamily="34" charset="-122"/>
                </a:rPr>
                <a:t>[2018</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17</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3</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2-17</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所示，暑假小明去五台山旅游。他站在清澈的湖边，望向平静的水面，看到“云在水中飘，鱼在云上游，鱼戏白塔绿树间”。这些景象中距离水面最远的是（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白云倒影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游动的鱼</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白塔倒影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绿树倒影</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wl6.jpg" descr="id:2147504227;FounderCES"/>
            <p:cNvPicPr/>
            <p:nvPr/>
          </p:nvPicPr>
          <p:blipFill>
            <a:blip r:embed="rId2"/>
            <a:stretch>
              <a:fillRect/>
            </a:stretch>
          </p:blipFill>
          <p:spPr>
            <a:xfrm>
              <a:off x="8595536" y="1858158"/>
              <a:ext cx="2143140" cy="2244181"/>
            </a:xfrm>
            <a:prstGeom prst="rect">
              <a:avLst/>
            </a:prstGeom>
          </p:spPr>
        </p:pic>
        <p:sp>
          <p:nvSpPr>
            <p:cNvPr id="6" name="矩形 5"/>
            <p:cNvSpPr/>
            <p:nvPr/>
          </p:nvSpPr>
          <p:spPr>
            <a:xfrm>
              <a:off x="9024164" y="4501364"/>
              <a:ext cx="1168910" cy="461665"/>
            </a:xfrm>
            <a:prstGeom prst="rect">
              <a:avLst/>
            </a:prstGeom>
          </p:spPr>
          <p:txBody>
            <a:bodyPr wrap="none">
              <a:spAutoFit/>
            </a:bodyPr>
            <a:lstStyle/>
            <a:p>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2-17</a:t>
              </a:r>
              <a:endParaRPr lang="zh-CN" altLang="en-US"/>
            </a:p>
          </p:txBody>
        </p:sp>
      </p:grpSp>
      <p:sp>
        <p:nvSpPr>
          <p:cNvPr id="8" name="文本框 1"/>
          <p:cNvSpPr txBox="1">
            <a:spLocks noChangeArrowheads="1"/>
          </p:cNvSpPr>
          <p:nvPr/>
        </p:nvSpPr>
        <p:spPr bwMode="auto">
          <a:xfrm>
            <a:off x="6452396" y="3144042"/>
            <a:ext cx="30353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A</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6" name="TextBox 26"/>
          <p:cNvSpPr txBox="1">
            <a:spLocks noChangeArrowheads="1"/>
          </p:cNvSpPr>
          <p:nvPr/>
        </p:nvSpPr>
        <p:spPr bwMode="auto">
          <a:xfrm>
            <a:off x="951670" y="5029014"/>
            <a:ext cx="10001320" cy="1115424"/>
          </a:xfrm>
          <a:prstGeom prst="rect">
            <a:avLst/>
          </a:prstGeom>
          <a:solidFill>
            <a:schemeClr val="bg1">
              <a:lumMod val="95000"/>
            </a:schemeClr>
          </a:solidFill>
          <a:ln w="9525">
            <a:noFill/>
            <a:miter lim="800000"/>
          </a:ln>
        </p:spPr>
        <p:txBody>
          <a:bodyPr wrap="square" lIns="36000" tIns="36000" rIns="36000" bIns="36000">
            <a:spAutoFit/>
          </a:bodyPr>
          <a:lstStyle/>
          <a:p>
            <a:pPr algn="just">
              <a:lnSpc>
                <a:spcPct val="150000"/>
              </a:lnSpc>
            </a:pP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解析</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平面镜成像时，像与物到平面镜的距离相等，由生活常识知，云距离水面最远，故白云的倒影距离水面最远，故选</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737356" y="786588"/>
            <a:ext cx="10858576" cy="642924"/>
          </a:xfrm>
          <a:prstGeom prst="rect">
            <a:avLst/>
          </a:prstGeom>
          <a:noFill/>
          <a:ln w="9525">
            <a:noFill/>
            <a:miter lim="800000"/>
          </a:ln>
        </p:spPr>
        <p:txBody>
          <a:bodyPr wrap="square" lIns="36000" tIns="36000" rIns="36000" bIns="36000">
            <a:spAutoFit/>
          </a:bodyPr>
          <a:lstStyle/>
          <a:p>
            <a:pPr algn="just" eaLnBrk="0" hangingPunct="0">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考点二　三种光现象</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1023108" y="1697027"/>
          <a:ext cx="10501386" cy="4661725"/>
        </p:xfrm>
        <a:graphic>
          <a:graphicData uri="http://schemas.openxmlformats.org/drawingml/2006/table">
            <a:tbl>
              <a:tblPr/>
              <a:tblGrid>
                <a:gridCol w="1428760"/>
                <a:gridCol w="2786082"/>
                <a:gridCol w="1714512"/>
                <a:gridCol w="1500198"/>
                <a:gridCol w="3071834"/>
              </a:tblGrid>
              <a:tr h="677245">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光现象</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定义</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传播介质</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传播方向</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举例</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r>
              <a:tr h="1108705">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光的直</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线传播</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光在</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介质中沿直线传播</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同种均</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匀介质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不变</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一叶障目；</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坐井观天；</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影子；</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④</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日食；</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⑤</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激光准直</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527692">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光的</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反射</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光射到物体表面被反射回去的现象</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同种介质</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改变</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镜花水月；</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看见不发光的物体；</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汽车后视镜；</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④</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自行车尾灯</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5" name="文本框 1"/>
          <p:cNvSpPr txBox="1">
            <a:spLocks noChangeArrowheads="1"/>
          </p:cNvSpPr>
          <p:nvPr/>
        </p:nvSpPr>
        <p:spPr bwMode="auto">
          <a:xfrm>
            <a:off x="3452000" y="2572538"/>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同种均匀</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1023108" y="1000902"/>
            <a:ext cx="10501386" cy="28426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4. </a:t>
            </a:r>
            <a:r>
              <a:rPr lang="en-US" smtClean="0">
                <a:solidFill>
                  <a:srgbClr val="18B48F"/>
                </a:solidFill>
                <a:latin typeface="微软雅黑" panose="020b0503020204020204" pitchFamily="34" charset="-122"/>
                <a:ea typeface="微软雅黑" panose="020b0503020204020204" pitchFamily="34" charset="-122"/>
              </a:rPr>
              <a:t>[2016</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16</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3</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资治通鉴</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中记载：“以铜为镜，可以正衣冠；以古为镜，可以知兴替”。表明我们的祖先就会用磨光的铜面作镜面，观察自己的像。则人在铜镜中所成的像是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缩小的实像</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等大的实像</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放大的虚像</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等大的虚像</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6309520" y="2143910"/>
            <a:ext cx="31636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D</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80232" y="763434"/>
            <a:ext cx="3589444"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考点三　光现象作图</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80232" y="1429530"/>
            <a:ext cx="10858576" cy="4861173"/>
            <a:chOff x="880232" y="1429530"/>
            <a:chExt cx="10858576" cy="4861173"/>
          </a:xfrm>
        </p:grpSpPr>
        <p:sp>
          <p:nvSpPr>
            <p:cNvPr id="11" name="文本框 1"/>
            <p:cNvSpPr txBox="1">
              <a:spLocks noChangeArrowheads="1"/>
            </p:cNvSpPr>
            <p:nvPr/>
          </p:nvSpPr>
          <p:spPr bwMode="auto">
            <a:xfrm>
              <a:off x="880232" y="1429530"/>
              <a:ext cx="10858576" cy="1180699"/>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5. </a:t>
              </a:r>
              <a:r>
                <a:rPr lang="en-US" smtClean="0">
                  <a:solidFill>
                    <a:srgbClr val="18B48F"/>
                  </a:solidFill>
                  <a:latin typeface="微软雅黑" panose="020b0503020204020204" pitchFamily="34" charset="-122"/>
                  <a:ea typeface="微软雅黑" panose="020b0503020204020204" pitchFamily="34" charset="-122"/>
                </a:rPr>
                <a:t>[2017</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33</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2</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2-18</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是光线经过平面镜反射后的光路图，请你在图中适当的位置画出平面镜，并标出反射角的度数。</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Z7.EPS" descr="id:2147504241;FounderCES"/>
            <p:cNvPicPr/>
            <p:nvPr/>
          </p:nvPicPr>
          <p:blipFill>
            <a:blip r:embed="rId2"/>
            <a:stretch>
              <a:fillRect/>
            </a:stretch>
          </p:blipFill>
          <p:spPr>
            <a:xfrm>
              <a:off x="1451736" y="3223716"/>
              <a:ext cx="2714644" cy="2344175"/>
            </a:xfrm>
            <a:prstGeom prst="rect">
              <a:avLst/>
            </a:prstGeom>
          </p:spPr>
        </p:pic>
        <p:sp>
          <p:nvSpPr>
            <p:cNvPr id="6" name="矩形 5"/>
            <p:cNvSpPr/>
            <p:nvPr/>
          </p:nvSpPr>
          <p:spPr>
            <a:xfrm>
              <a:off x="1951802" y="5644372"/>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2-18</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grpSp>
        <p:nvGrpSpPr>
          <p:cNvPr id="17" name="组合 16"/>
          <p:cNvGrpSpPr/>
          <p:nvPr/>
        </p:nvGrpSpPr>
        <p:grpSpPr>
          <a:xfrm>
            <a:off x="5095074" y="2858290"/>
            <a:ext cx="4643470" cy="2966843"/>
            <a:chOff x="5095074" y="2858290"/>
            <a:chExt cx="4643470" cy="2966843"/>
          </a:xfrm>
        </p:grpSpPr>
        <p:sp>
          <p:nvSpPr>
            <p:cNvPr id="16" name="文本框 1"/>
            <p:cNvSpPr txBox="1">
              <a:spLocks noChangeArrowheads="1"/>
            </p:cNvSpPr>
            <p:nvPr/>
          </p:nvSpPr>
          <p:spPr bwMode="auto">
            <a:xfrm>
              <a:off x="5095074" y="2858290"/>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如图所示</a:t>
              </a:r>
              <a:endParaRPr lang="en-US" altLang="zh-CN" sz="2400" b="1">
                <a:solidFill>
                  <a:srgbClr val="A50021"/>
                </a:solidFill>
                <a:latin typeface="微软雅黑" panose="020b0503020204020204" pitchFamily="34" charset="-122"/>
                <a:ea typeface="微软雅黑" panose="020b0503020204020204" pitchFamily="34" charset="-122"/>
              </a:endParaRPr>
            </a:p>
          </p:txBody>
        </p:sp>
        <p:pic>
          <p:nvPicPr>
            <p:cNvPr id="5122" name="Picture 2"/>
            <p:cNvPicPr>
              <a:picLocks noChangeAspect="1" noChangeArrowheads="1"/>
            </p:cNvPicPr>
            <p:nvPr/>
          </p:nvPicPr>
          <p:blipFill>
            <a:blip r:embed="rId3"/>
            <a:stretch>
              <a:fillRect/>
            </a:stretch>
          </p:blipFill>
          <p:spPr bwMode="auto">
            <a:xfrm>
              <a:off x="6682760" y="2858290"/>
              <a:ext cx="3055784" cy="2966843"/>
            </a:xfrm>
            <a:prstGeom prst="rect">
              <a:avLst/>
            </a:prstGeom>
            <a:noFill/>
            <a:ln w="9525">
              <a:noFill/>
              <a:miter lim="800000"/>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80232" y="715150"/>
            <a:ext cx="10858576" cy="5575553"/>
            <a:chOff x="880232" y="715150"/>
            <a:chExt cx="10858576" cy="5575553"/>
          </a:xfrm>
        </p:grpSpPr>
        <p:sp>
          <p:nvSpPr>
            <p:cNvPr id="11" name="文本框 1"/>
            <p:cNvSpPr txBox="1">
              <a:spLocks noChangeArrowheads="1"/>
            </p:cNvSpPr>
            <p:nvPr/>
          </p:nvSpPr>
          <p:spPr bwMode="auto">
            <a:xfrm>
              <a:off x="880232" y="715150"/>
              <a:ext cx="10858576" cy="28426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6. </a:t>
              </a:r>
              <a:r>
                <a:rPr lang="en-US" smtClean="0">
                  <a:solidFill>
                    <a:srgbClr val="18B48F"/>
                  </a:solidFill>
                  <a:latin typeface="微软雅黑" panose="020b0503020204020204" pitchFamily="34" charset="-122"/>
                  <a:ea typeface="微软雅黑" panose="020b0503020204020204" pitchFamily="34" charset="-122"/>
                </a:rPr>
                <a:t>[2020</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41</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2</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苹果受充足的阳光照射才会变红，有些部位阳光照射不到，因此苹果通常不是全红。小亮在苹果树下铺设一层银色地膜，如图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2-19</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甲所示。利用光的反射使苹果能接受更多的光照，大部分苹果会整个变红，甜度也会增加，这样的苹果市场价格变高，易于销售。这项小创意使他家苹果收益大幅提升。请你在图乙中画出一束太阳光经银色地膜反射至苹果</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的光路图。</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21ZTW-190.EPS" descr="id:2147504248;FounderCES"/>
            <p:cNvPicPr/>
            <p:nvPr/>
          </p:nvPicPr>
          <p:blipFill>
            <a:blip r:embed="rId2"/>
            <a:stretch>
              <a:fillRect/>
            </a:stretch>
          </p:blipFill>
          <p:spPr>
            <a:xfrm>
              <a:off x="1308860" y="3786984"/>
              <a:ext cx="4298045" cy="1643074"/>
            </a:xfrm>
            <a:prstGeom prst="rect">
              <a:avLst/>
            </a:prstGeom>
          </p:spPr>
        </p:pic>
        <p:sp>
          <p:nvSpPr>
            <p:cNvPr id="5" name="矩形 4"/>
            <p:cNvSpPr/>
            <p:nvPr/>
          </p:nvSpPr>
          <p:spPr>
            <a:xfrm>
              <a:off x="2737620" y="5644372"/>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2-19</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grpSp>
        <p:nvGrpSpPr>
          <p:cNvPr id="16" name="组合 15"/>
          <p:cNvGrpSpPr/>
          <p:nvPr/>
        </p:nvGrpSpPr>
        <p:grpSpPr>
          <a:xfrm>
            <a:off x="5952330" y="3501232"/>
            <a:ext cx="4857784" cy="2757361"/>
            <a:chOff x="5952330" y="3501232"/>
            <a:chExt cx="4857784" cy="2757361"/>
          </a:xfrm>
        </p:grpSpPr>
        <p:sp>
          <p:nvSpPr>
            <p:cNvPr id="15" name="文本框 1"/>
            <p:cNvSpPr txBox="1">
              <a:spLocks noChangeArrowheads="1"/>
            </p:cNvSpPr>
            <p:nvPr/>
          </p:nvSpPr>
          <p:spPr bwMode="auto">
            <a:xfrm>
              <a:off x="5952330" y="3501232"/>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如图所示</a:t>
              </a:r>
              <a:endParaRPr lang="en-US" altLang="zh-CN" sz="2400" b="1">
                <a:solidFill>
                  <a:srgbClr val="A50021"/>
                </a:solidFill>
                <a:latin typeface="微软雅黑" panose="020b0503020204020204" pitchFamily="34" charset="-122"/>
                <a:ea typeface="微软雅黑" panose="020b0503020204020204" pitchFamily="34" charset="-122"/>
              </a:endParaRPr>
            </a:p>
          </p:txBody>
        </p:sp>
        <p:pic>
          <p:nvPicPr>
            <p:cNvPr id="6146" name="Picture 2"/>
            <p:cNvPicPr>
              <a:picLocks noChangeAspect="1" noChangeArrowheads="1"/>
            </p:cNvPicPr>
            <p:nvPr/>
          </p:nvPicPr>
          <p:blipFill>
            <a:blip r:embed="rId3"/>
            <a:stretch>
              <a:fillRect/>
            </a:stretch>
          </p:blipFill>
          <p:spPr bwMode="auto">
            <a:xfrm>
              <a:off x="7523966" y="3644108"/>
              <a:ext cx="3286148" cy="2614485"/>
            </a:xfrm>
            <a:prstGeom prst="rect">
              <a:avLst/>
            </a:prstGeom>
            <a:noFill/>
            <a:ln w="9525">
              <a:noFill/>
              <a:miter lim="800000"/>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80232" y="783199"/>
            <a:ext cx="10858576" cy="5504115"/>
            <a:chOff x="880232" y="715150"/>
            <a:chExt cx="10858576" cy="5504115"/>
          </a:xfrm>
        </p:grpSpPr>
        <p:sp>
          <p:nvSpPr>
            <p:cNvPr id="11" name="文本框 1"/>
            <p:cNvSpPr txBox="1">
              <a:spLocks noChangeArrowheads="1"/>
            </p:cNvSpPr>
            <p:nvPr/>
          </p:nvSpPr>
          <p:spPr bwMode="auto">
            <a:xfrm>
              <a:off x="880232" y="715150"/>
              <a:ext cx="10858576" cy="2288694"/>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7. </a:t>
              </a:r>
              <a:r>
                <a:rPr lang="en-US" smtClean="0">
                  <a:solidFill>
                    <a:srgbClr val="18B48F"/>
                  </a:solidFill>
                  <a:latin typeface="微软雅黑" panose="020b0503020204020204" pitchFamily="34" charset="-122"/>
                  <a:ea typeface="微软雅黑" panose="020b0503020204020204" pitchFamily="34" charset="-122"/>
                </a:rPr>
                <a:t>[2019</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42</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2</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2-20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甲所示，家用小轿车的前挡风玻璃都是斜的，这样可以保证夜间行车时，车内景物通过挡风玻璃所成的像成在司机前面斜上方，避免干扰司机视线，保证驾驶安全。请你在图乙中画出司机眼睛（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点）通过挡风玻璃</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MN</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看到车内装饰物（</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点）的像的光路图。</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20WLZT1310.EPS" descr="id:2147504255;FounderCES"/>
            <p:cNvPicPr/>
            <p:nvPr/>
          </p:nvPicPr>
          <p:blipFill>
            <a:blip r:embed="rId2">
              <a:clrChange>
                <a:clrFrom>
                  <a:srgbClr val="FFFFFF"/>
                </a:clrFrom>
                <a:clrTo>
                  <a:srgbClr val="FFFFFF">
                    <a:alpha val="0"/>
                  </a:srgbClr>
                </a:clrTo>
              </a:clrChange>
            </a:blip>
            <a:stretch>
              <a:fillRect/>
            </a:stretch>
          </p:blipFill>
          <p:spPr>
            <a:xfrm>
              <a:off x="1237422" y="3429794"/>
              <a:ext cx="4274649" cy="1714512"/>
            </a:xfrm>
            <a:prstGeom prst="rect">
              <a:avLst/>
            </a:prstGeom>
          </p:spPr>
        </p:pic>
        <p:sp>
          <p:nvSpPr>
            <p:cNvPr id="5" name="矩形 4"/>
            <p:cNvSpPr/>
            <p:nvPr/>
          </p:nvSpPr>
          <p:spPr>
            <a:xfrm>
              <a:off x="2594744" y="5572934"/>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2-20</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grpSp>
        <p:nvGrpSpPr>
          <p:cNvPr id="9" name="组合 8"/>
          <p:cNvGrpSpPr/>
          <p:nvPr/>
        </p:nvGrpSpPr>
        <p:grpSpPr>
          <a:xfrm>
            <a:off x="5952330" y="3072604"/>
            <a:ext cx="5103779" cy="2357454"/>
            <a:chOff x="5952330" y="3072604"/>
            <a:chExt cx="5103779" cy="2357454"/>
          </a:xfrm>
        </p:grpSpPr>
        <p:sp>
          <p:nvSpPr>
            <p:cNvPr id="7" name="文本框 1"/>
            <p:cNvSpPr txBox="1">
              <a:spLocks noChangeArrowheads="1"/>
            </p:cNvSpPr>
            <p:nvPr/>
          </p:nvSpPr>
          <p:spPr bwMode="auto">
            <a:xfrm>
              <a:off x="5952330" y="3072604"/>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如图所示</a:t>
              </a:r>
              <a:endParaRPr lang="en-US" altLang="zh-CN" sz="2400" b="1">
                <a:solidFill>
                  <a:srgbClr val="A50021"/>
                </a:solidFill>
                <a:latin typeface="微软雅黑" panose="020b0503020204020204" pitchFamily="34" charset="-122"/>
                <a:ea typeface="微软雅黑" panose="020b0503020204020204" pitchFamily="34" charset="-122"/>
              </a:endParaRPr>
            </a:p>
          </p:txBody>
        </p:sp>
        <p:pic>
          <p:nvPicPr>
            <p:cNvPr id="7170" name="Picture 2"/>
            <p:cNvPicPr>
              <a:picLocks noChangeAspect="1" noChangeArrowheads="1"/>
            </p:cNvPicPr>
            <p:nvPr/>
          </p:nvPicPr>
          <p:blipFill>
            <a:blip r:embed="rId3"/>
            <a:stretch>
              <a:fillRect/>
            </a:stretch>
          </p:blipFill>
          <p:spPr bwMode="auto">
            <a:xfrm>
              <a:off x="7595404" y="3253056"/>
              <a:ext cx="3460705" cy="2177002"/>
            </a:xfrm>
            <a:prstGeom prst="rect">
              <a:avLst/>
            </a:prstGeom>
            <a:noFill/>
            <a:ln w="9525">
              <a:noFill/>
              <a:miter lim="800000"/>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1500968"/>
            <a:ext cx="10858576" cy="1180699"/>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8. </a:t>
            </a:r>
            <a:r>
              <a:rPr lang="en-US" smtClean="0">
                <a:solidFill>
                  <a:srgbClr val="18B48F"/>
                </a:solidFill>
                <a:latin typeface="微软雅黑" panose="020b0503020204020204" pitchFamily="34" charset="-122"/>
                <a:ea typeface="微软雅黑" panose="020b0503020204020204" pitchFamily="34" charset="-122"/>
              </a:rPr>
              <a:t>[2015</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36</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4</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2-21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所示是小明探究光的反射规律的实验装置，在平面镜上放置一块硬纸板，此纸板由可以绕</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ON</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转折的</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E</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F</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两部分组成。</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矩形 3"/>
          <p:cNvSpPr/>
          <p:nvPr/>
        </p:nvSpPr>
        <p:spPr>
          <a:xfrm>
            <a:off x="951670" y="643712"/>
            <a:ext cx="3211135"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考点四　光学实验</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pic>
        <p:nvPicPr>
          <p:cNvPr id="5" name="Z11.EPS" descr="id:2147504269;FounderCES"/>
          <p:cNvPicPr/>
          <p:nvPr/>
        </p:nvPicPr>
        <p:blipFill>
          <a:blip r:embed="rId2"/>
          <a:stretch>
            <a:fillRect/>
          </a:stretch>
        </p:blipFill>
        <p:spPr>
          <a:xfrm>
            <a:off x="1165984" y="3001166"/>
            <a:ext cx="2649846" cy="1857388"/>
          </a:xfrm>
          <a:prstGeom prst="rect">
            <a:avLst/>
          </a:prstGeom>
        </p:spPr>
      </p:pic>
      <p:graphicFrame>
        <p:nvGraphicFramePr>
          <p:cNvPr id="6" name="表格 5"/>
          <p:cNvGraphicFramePr>
            <a:graphicFrameLocks noGrp="1"/>
          </p:cNvGraphicFramePr>
          <p:nvPr/>
        </p:nvGraphicFramePr>
        <p:xfrm>
          <a:off x="4666446" y="2949746"/>
          <a:ext cx="5072098" cy="2194560"/>
        </p:xfrm>
        <a:graphic>
          <a:graphicData uri="http://schemas.openxmlformats.org/drawingml/2006/table">
            <a:tbl>
              <a:tblPr/>
              <a:tblGrid>
                <a:gridCol w="1643074"/>
                <a:gridCol w="1643074"/>
                <a:gridCol w="1785950"/>
              </a:tblGrid>
              <a:tr h="0">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实验次数</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入射角</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反射角</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70°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30°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60°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50°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40°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7" name="矩形 6"/>
          <p:cNvSpPr/>
          <p:nvPr/>
        </p:nvSpPr>
        <p:spPr>
          <a:xfrm>
            <a:off x="1737488" y="5287182"/>
            <a:ext cx="1476686" cy="461665"/>
          </a:xfrm>
          <a:prstGeom prst="rect">
            <a:avLst/>
          </a:prstGeom>
        </p:spPr>
        <p:txBody>
          <a:bodyPr wrap="none">
            <a:spAutoFit/>
          </a:bodyPr>
          <a:lstStyle/>
          <a:p>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2-21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a:p>
        </p:txBody>
      </p:sp>
    </p:spTree>
  </p:cSld>
  <p:clrMapOvr>
    <a:masterClrMapping/>
  </p:clrMapOvr>
  <p:transition>
    <p:fade/>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1286654"/>
            <a:ext cx="10858576" cy="4504686"/>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）要使入射光线和其反射光线的径迹同时在纸板上出现，你认为纸板与平面镜的位置关系是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（选填“垂直”或“不垂直”）。实验时，从纸板前不同的方向都能看到光的径迹，这是因为光在纸板上发生了</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反射。</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）小明让一束光沿</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AO</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贴着纸板</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E</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射到平面镜上，在纸板</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F</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上会看到反射光</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OB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的径迹。改变入射角的大小进行多次实验，实验所测得数据如上表所示。他根据表中数据得出的结论和其他同学的结论并不一致。请你分析小明测量实验数据过程中出现的问题可能是</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3166248" y="171528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垂直</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8524098" y="2286786"/>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漫</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0232" y="4501364"/>
            <a:ext cx="10715700" cy="1180699"/>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                                    误把反射光线与镜面的夹角当成了反射角（或误把入射光线与镜面的夹角当成了入射角）</a:t>
            </a:r>
            <a:endParaRPr lang="zh-CN" altLang="en-US" sz="2400" b="1" smtClean="0">
              <a:solidFill>
                <a:srgbClr val="A5002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4023504" y="5072868"/>
            <a:ext cx="7572428" cy="1588"/>
          </a:xfrm>
          <a:prstGeom prst="line">
            <a:avLst/>
          </a:prstGeom>
          <a:ln w="19050" cmpd="sng">
            <a:solidFill>
              <a:schemeClr val="tx1"/>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1000902"/>
            <a:ext cx="10858576" cy="2288694"/>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）三次实验中，总能在纸板上观察到入射光和反射光的径迹。由此小明得出结论：“在反射现象中，反射光线、入射光线和法线都在同一平面内”。请你评估小明的做法是否合理，并说明理由：</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951670" y="2001034"/>
            <a:ext cx="10673362" cy="1115424"/>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                                                          不合理；小明没有将纸板</a:t>
            </a:r>
            <a:r>
              <a:rPr lang="en-US" altLang="zh-CN" sz="2400" b="1" smtClean="0">
                <a:solidFill>
                  <a:srgbClr val="A50021"/>
                </a:solidFill>
                <a:latin typeface="微软雅黑" panose="020b0503020204020204" pitchFamily="34" charset="-122"/>
                <a:ea typeface="微软雅黑" panose="020b0503020204020204" pitchFamily="34" charset="-122"/>
              </a:rPr>
              <a:t>F</a:t>
            </a:r>
            <a:r>
              <a:rPr lang="zh-CN" altLang="en-US" sz="2400" b="1" smtClean="0">
                <a:solidFill>
                  <a:srgbClr val="A50021"/>
                </a:solidFill>
                <a:latin typeface="微软雅黑" panose="020b0503020204020204" pitchFamily="34" charset="-122"/>
                <a:ea typeface="微软雅黑" panose="020b0503020204020204" pitchFamily="34" charset="-122"/>
              </a:rPr>
              <a:t>绕</a:t>
            </a:r>
            <a:r>
              <a:rPr lang="en-US" altLang="zh-CN" sz="2400" b="1" smtClean="0">
                <a:solidFill>
                  <a:srgbClr val="A50021"/>
                </a:solidFill>
                <a:latin typeface="微软雅黑" panose="020b0503020204020204" pitchFamily="34" charset="-122"/>
                <a:ea typeface="微软雅黑" panose="020b0503020204020204" pitchFamily="34" charset="-122"/>
              </a:rPr>
              <a:t>ON</a:t>
            </a:r>
            <a:r>
              <a:rPr lang="zh-CN" altLang="en-US" sz="2400" b="1" smtClean="0">
                <a:solidFill>
                  <a:srgbClr val="A50021"/>
                </a:solidFill>
                <a:latin typeface="微软雅黑" panose="020b0503020204020204" pitchFamily="34" charset="-122"/>
                <a:ea typeface="微软雅黑" panose="020b0503020204020204" pitchFamily="34" charset="-122"/>
              </a:rPr>
              <a:t>折转，</a:t>
            </a:r>
            <a:endParaRPr lang="en-US" altLang="zh-CN" sz="2400" b="1" smtClean="0">
              <a:solidFill>
                <a:srgbClr val="A50021"/>
              </a:solidFill>
              <a:latin typeface="微软雅黑" panose="020b0503020204020204" pitchFamily="34" charset="-122"/>
              <a:ea typeface="微软雅黑" panose="020b0503020204020204" pitchFamily="34" charset="-122"/>
            </a:endParaRPr>
          </a:p>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再次观察纸板</a:t>
            </a:r>
            <a:r>
              <a:rPr lang="en-US" altLang="zh-CN" sz="2400" b="1" smtClean="0">
                <a:solidFill>
                  <a:srgbClr val="A50021"/>
                </a:solidFill>
                <a:latin typeface="微软雅黑" panose="020b0503020204020204" pitchFamily="34" charset="-122"/>
                <a:ea typeface="微软雅黑" panose="020b0503020204020204" pitchFamily="34" charset="-122"/>
              </a:rPr>
              <a:t>F</a:t>
            </a:r>
            <a:r>
              <a:rPr lang="zh-CN" altLang="en-US" sz="2400" b="1" smtClean="0">
                <a:solidFill>
                  <a:srgbClr val="A50021"/>
                </a:solidFill>
                <a:latin typeface="微软雅黑" panose="020b0503020204020204" pitchFamily="34" charset="-122"/>
                <a:ea typeface="微软雅黑" panose="020b0503020204020204" pitchFamily="34" charset="-122"/>
              </a:rPr>
              <a:t>上是否还能看到反射光线</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08794" y="929464"/>
            <a:ext cx="10752814" cy="5612681"/>
            <a:chOff x="737356" y="1000902"/>
            <a:chExt cx="10752814" cy="5612681"/>
          </a:xfrm>
        </p:grpSpPr>
        <p:sp>
          <p:nvSpPr>
            <p:cNvPr id="11" name="文本框 1"/>
            <p:cNvSpPr txBox="1">
              <a:spLocks noChangeArrowheads="1"/>
            </p:cNvSpPr>
            <p:nvPr/>
          </p:nvSpPr>
          <p:spPr bwMode="auto">
            <a:xfrm>
              <a:off x="737356" y="1000902"/>
              <a:ext cx="7180914" cy="5612681"/>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9. </a:t>
              </a:r>
              <a:r>
                <a:rPr lang="en-US" smtClean="0">
                  <a:solidFill>
                    <a:srgbClr val="18B48F"/>
                  </a:solidFill>
                  <a:latin typeface="微软雅黑" panose="020b0503020204020204" pitchFamily="34" charset="-122"/>
                  <a:ea typeface="微软雅黑" panose="020b0503020204020204" pitchFamily="34" charset="-122"/>
                </a:rPr>
                <a:t>[2020</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山西</a:t>
              </a:r>
              <a:r>
                <a:rPr lang="en-US" smtClean="0">
                  <a:solidFill>
                    <a:srgbClr val="18B48F"/>
                  </a:solidFill>
                  <a:latin typeface="微软雅黑" panose="020b0503020204020204" pitchFamily="34" charset="-122"/>
                  <a:ea typeface="微软雅黑" panose="020b0503020204020204" pitchFamily="34" charset="-122"/>
                </a:rPr>
                <a:t>31</a:t>
              </a:r>
              <a:r>
                <a:rPr lang="zh-CN" altLang="en-US" smtClean="0">
                  <a:solidFill>
                    <a:srgbClr val="18B48F"/>
                  </a:solidFill>
                  <a:latin typeface="微软雅黑" panose="020b0503020204020204" pitchFamily="34" charset="-122"/>
                  <a:ea typeface="微软雅黑" panose="020b0503020204020204" pitchFamily="34" charset="-122"/>
                </a:rPr>
                <a:t>题</a:t>
              </a:r>
              <a:r>
                <a:rPr lang="en-US" smtClean="0">
                  <a:solidFill>
                    <a:srgbClr val="18B48F"/>
                  </a:solidFill>
                  <a:latin typeface="微软雅黑" panose="020b0503020204020204" pitchFamily="34" charset="-122"/>
                  <a:ea typeface="微软雅黑" panose="020b0503020204020204" pitchFamily="34" charset="-122"/>
                </a:rPr>
                <a:t>4</a:t>
              </a:r>
              <a:r>
                <a:rPr lang="zh-CN" altLang="en-US" smtClean="0">
                  <a:solidFill>
                    <a:srgbClr val="18B48F"/>
                  </a:solidFill>
                  <a:latin typeface="微软雅黑" panose="020b0503020204020204" pitchFamily="34" charset="-122"/>
                  <a:ea typeface="微软雅黑" panose="020b0503020204020204" pitchFamily="34" charset="-122"/>
                </a:rPr>
                <a:t>分</a:t>
              </a:r>
              <a:r>
                <a:rPr lang="en-US"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2-22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甲所示，创新小组的同学们在“探究平面镜成像的特点”实验时，将点燃的蜡烛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放在玻璃板前面，能看到玻璃板后面有它的像。</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）再拿一支与</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完全相同的蜡烛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，目的是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。实验中，蜡烛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在玻璃板后的纸面上无论怎样移动，都无法让它与蜡烛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的像完全重合，其原因可能是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21ZTW-182.EPS" descr="id:2147504284;FounderCES"/>
            <p:cNvPicPr/>
            <p:nvPr/>
          </p:nvPicPr>
          <p:blipFill>
            <a:blip r:embed="rId2"/>
            <a:stretch>
              <a:fillRect/>
            </a:stretch>
          </p:blipFill>
          <p:spPr>
            <a:xfrm>
              <a:off x="7809718" y="1500968"/>
              <a:ext cx="3680452" cy="1928826"/>
            </a:xfrm>
            <a:prstGeom prst="rect">
              <a:avLst/>
            </a:prstGeom>
          </p:spPr>
        </p:pic>
        <p:sp>
          <p:nvSpPr>
            <p:cNvPr id="5" name="矩形 4"/>
            <p:cNvSpPr/>
            <p:nvPr/>
          </p:nvSpPr>
          <p:spPr>
            <a:xfrm>
              <a:off x="8809850" y="3783595"/>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2-22</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7" name="文本框 1"/>
          <p:cNvSpPr txBox="1">
            <a:spLocks noChangeArrowheads="1"/>
          </p:cNvSpPr>
          <p:nvPr/>
        </p:nvSpPr>
        <p:spPr bwMode="auto">
          <a:xfrm>
            <a:off x="1515977" y="3582747"/>
            <a:ext cx="315046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比较像与物的大小关系</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1308860" y="5225821"/>
            <a:ext cx="315046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　玻璃板没有竖直放置</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80232" y="1286654"/>
            <a:ext cx="10858576" cy="3396690"/>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）解决上述问题后，图乙是同学们经过三次实验，在白纸上记录的像与物对应点的位置。通过处理和分析这张“白纸”上的信息，可得出的结论是 </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（写出一条即可）。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）移开蜡烛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，把光屏放在像的位置处，光屏上</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（选填“能”或“不能”）承接到蜡烛</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的像。</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4" name="文本框 1"/>
          <p:cNvSpPr txBox="1">
            <a:spLocks noChangeArrowheads="1"/>
          </p:cNvSpPr>
          <p:nvPr/>
        </p:nvSpPr>
        <p:spPr bwMode="auto">
          <a:xfrm>
            <a:off x="1306460" y="2215348"/>
            <a:ext cx="8074894"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像和物的连线与镜面垂直（或像和物到平面镜的距离相等）</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5" name="文本框 1"/>
          <p:cNvSpPr txBox="1">
            <a:spLocks noChangeArrowheads="1"/>
          </p:cNvSpPr>
          <p:nvPr/>
        </p:nvSpPr>
        <p:spPr bwMode="auto">
          <a:xfrm>
            <a:off x="7952594" y="335835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不能</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extBox 2"/>
          <p:cNvSpPr txBox="1"/>
          <p:nvPr/>
        </p:nvSpPr>
        <p:spPr>
          <a:xfrm>
            <a:off x="1951802" y="2572538"/>
            <a:ext cx="8643998" cy="1550031"/>
          </a:xfrm>
          <a:prstGeom prst="rect">
            <a:avLst/>
          </a:prstGeom>
          <a:noFill/>
        </p:spPr>
        <p:txBody>
          <a:bodyPr wrap="square" lIns="36000" tIns="36000" rIns="36000" bIns="36000" rtlCol="0">
            <a:spAutoFit/>
          </a:bodyPr>
          <a:lstStyle/>
          <a:p>
            <a:pPr algn="ctr">
              <a:lnSpc>
                <a:spcPct val="150000"/>
              </a:lnSpc>
            </a:pPr>
            <a:r>
              <a:rPr lang="en-US" altLang="zh-CN" sz="3200" smtClean="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3200" smtClean="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课时训练</a:t>
            </a:r>
            <a:r>
              <a:rPr lang="en-US" altLang="zh-CN" sz="3200" smtClean="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3200" smtClean="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内容见</a:t>
            </a:r>
            <a:r>
              <a:rPr lang="en-US" altLang="zh-CN" sz="320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Word</a:t>
            </a:r>
            <a:r>
              <a:rPr lang="zh-CN" altLang="en-US" sz="320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版</a:t>
            </a:r>
            <a:r>
              <a:rPr lang="zh-CN" altLang="en-US" sz="3200" smtClean="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a:t>
            </a:r>
            <a:endParaRPr lang="en-US" altLang="zh-CN" sz="3200" smtClean="0">
              <a:solidFill>
                <a:srgbClr val="18B48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ct val="150000"/>
              </a:lnSpc>
              <a:defRPr/>
            </a:pPr>
            <a:r>
              <a:rPr lang="zh-CN" altLang="en-US" sz="320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课时训练（二）</a:t>
            </a:r>
            <a:r>
              <a:rPr lang="en-US" altLang="zh-CN" sz="320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光现象</a:t>
            </a:r>
            <a:endParaRPr lang="zh-CN" altLang="en-US" sz="320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 name="New picture"/>
          <p:cNvPicPr/>
          <p:nvPr/>
        </p:nvPicPr>
        <p:blipFill>
          <a:blip r:embed="rId2"/>
          <a:stretch>
            <a:fillRect/>
          </a:stretch>
        </p:blipFill>
        <p:spPr>
          <a:xfrm>
            <a:off x="11353800" y="10718800"/>
            <a:ext cx="330200" cy="241300"/>
          </a:xfrm>
          <a:prstGeom prst="cube">
            <a:avLst/>
          </a:prstGeom>
        </p:spPr>
      </p:pic>
    </p:spTree>
  </p:cSld>
  <p:clrMapOvr>
    <a:masterClrMapping/>
  </p:clrMapOvr>
  <p:transition>
    <p:fade/>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1308860" y="1572406"/>
          <a:ext cx="10144196" cy="3492445"/>
        </p:xfrm>
        <a:graphic>
          <a:graphicData uri="http://schemas.openxmlformats.org/drawingml/2006/table">
            <a:tbl>
              <a:tblPr/>
              <a:tblGrid>
                <a:gridCol w="1143008"/>
                <a:gridCol w="2571768"/>
                <a:gridCol w="2286016"/>
                <a:gridCol w="1857388"/>
                <a:gridCol w="2286016"/>
              </a:tblGrid>
              <a:tr h="677245">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光现象</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定义</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传播介质</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传播方向</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举例</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r>
              <a:tr h="2751779">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光的</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折射</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光从一种介质斜射入另一种介质时，传播方向会发生</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的现象</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同种密度不均匀的介质或两种介质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垂直时，不变；斜射时，改变</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海市蜃楼；</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潭清疑水浅；</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铅笔水中“折断”；</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④</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彩虹；</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⑤</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凸透镜成像</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5" name="矩形 4"/>
          <p:cNvSpPr/>
          <p:nvPr/>
        </p:nvSpPr>
        <p:spPr>
          <a:xfrm>
            <a:off x="10452924" y="643712"/>
            <a:ext cx="1415772" cy="581057"/>
          </a:xfrm>
          <a:prstGeom prst="rect">
            <a:avLst/>
          </a:prstGeom>
        </p:spPr>
        <p:txBody>
          <a:bodyPr wrap="none">
            <a:spAutoFit/>
          </a:bodyPr>
          <a:lstStyle/>
          <a:p>
            <a:pPr>
              <a:lnSpc>
                <a:spcPct val="150000"/>
              </a:lnSpc>
            </a:pPr>
            <a:r>
              <a:rPr lang="zh-CN" altLang="en-US" smtClean="0">
                <a:latin typeface="微软雅黑" panose="020b0503020204020204" pitchFamily="34" charset="-122"/>
                <a:ea typeface="微软雅黑" panose="020b0503020204020204" pitchFamily="34" charset="-122"/>
              </a:rPr>
              <a:t>（续表）</a:t>
            </a:r>
            <a:endParaRPr lang="zh-CN" altLang="en-US">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3594876" y="378698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偏折</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023108" y="1000902"/>
            <a:ext cx="10622797" cy="5058683"/>
            <a:chOff x="1023108" y="1000902"/>
            <a:chExt cx="10622797" cy="5058683"/>
          </a:xfrm>
        </p:grpSpPr>
        <p:sp>
          <p:nvSpPr>
            <p:cNvPr id="7" name="文本框 1"/>
            <p:cNvSpPr txBox="1">
              <a:spLocks noChangeArrowheads="1"/>
            </p:cNvSpPr>
            <p:nvPr/>
          </p:nvSpPr>
          <p:spPr bwMode="auto">
            <a:xfrm>
              <a:off x="1023108" y="1000902"/>
              <a:ext cx="6572296" cy="5058683"/>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18B48F"/>
                  </a:solidFill>
                  <a:latin typeface="微软雅黑" panose="020b0503020204020204" pitchFamily="34" charset="-122"/>
                  <a:ea typeface="微软雅黑" panose="020b0503020204020204" pitchFamily="34" charset="-122"/>
                </a:rPr>
                <a:t>点拨</a:t>
              </a:r>
              <a:r>
                <a:rPr lang="en-US" altLang="zh-CN"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所示，小孔成像成的是倒立的实像。</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像可能是放大的，也可能是缩小或等大的。当像距大于物距时，像大于物；当像距等于物距时，像等于物；当像距小于物距时，像小于物。</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小孔成像时，像与物体的形状相同，与小孔的形状无关。例如，树阴下的圆形光斑是太阳经过树叶的缝隙形成的实像。</a:t>
              </a:r>
              <a:endPar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altLang="zh-CN"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）光折射的应用有：眼镜、放大镜、投影仪、照相机、望远镜等。</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4" name="DZ1.EPS" descr="id:2147503911;FounderCES"/>
            <p:cNvPicPr/>
            <p:nvPr/>
          </p:nvPicPr>
          <p:blipFill>
            <a:blip r:embed="rId2"/>
            <a:stretch>
              <a:fillRect/>
            </a:stretch>
          </p:blipFill>
          <p:spPr>
            <a:xfrm>
              <a:off x="8095470" y="1643844"/>
              <a:ext cx="3550435" cy="2071702"/>
            </a:xfrm>
            <a:prstGeom prst="rect">
              <a:avLst/>
            </a:prstGeom>
          </p:spPr>
        </p:pic>
        <p:sp>
          <p:nvSpPr>
            <p:cNvPr id="5" name="矩形 4"/>
            <p:cNvSpPr/>
            <p:nvPr/>
          </p:nvSpPr>
          <p:spPr>
            <a:xfrm>
              <a:off x="9452792" y="4072736"/>
              <a:ext cx="987771" cy="581057"/>
            </a:xfrm>
            <a:prstGeom prst="rect">
              <a:avLst/>
            </a:prstGeom>
          </p:spPr>
          <p:txBody>
            <a:bodyPr wrap="none">
              <a:spAutoFit/>
            </a:bodyPr>
            <a:lstStyle/>
            <a:p>
              <a:pPr>
                <a:lnSpc>
                  <a:spcPct val="150000"/>
                </a:lnSpc>
              </a:pPr>
              <a:r>
                <a:rPr lang="zh-CN" altLang="en-US" smtClean="0">
                  <a:latin typeface="微软雅黑" panose="020b0503020204020204" pitchFamily="34" charset="-122"/>
                  <a:ea typeface="微软雅黑" panose="020b0503020204020204" pitchFamily="34" charset="-122"/>
                </a:rPr>
                <a:t>图</a:t>
              </a:r>
              <a:r>
                <a:rPr lang="en-US" smtClean="0">
                  <a:latin typeface="微软雅黑" panose="020b0503020204020204" pitchFamily="34" charset="-122"/>
                  <a:ea typeface="微软雅黑" panose="020b0503020204020204" pitchFamily="34" charset="-122"/>
                </a:rPr>
                <a:t>2-1</a:t>
              </a: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6809586" y="1143778"/>
              <a:ext cx="606256" cy="646331"/>
            </a:xfrm>
            <a:prstGeom prst="rect">
              <a:avLst/>
            </a:prstGeom>
          </p:spPr>
          <p:txBody>
            <a:bodyPr wrap="none">
              <a:spAutoFit/>
            </a:bodyPr>
            <a:lstStyle/>
            <a:p>
              <a:pPr>
                <a:lnSpc>
                  <a:spcPct val="150000"/>
                </a:lnSpc>
              </a:pPr>
              <a:r>
                <a:rPr lang="en-US" altLang="zh-CN" smtClean="0">
                  <a:latin typeface="微软雅黑" panose="020b0503020204020204" pitchFamily="34" charset="-122"/>
                  <a:ea typeface="微软雅黑" panose="020b0503020204020204" pitchFamily="34" charset="-122"/>
                </a:rPr>
                <a:t>.   .</a:t>
              </a:r>
              <a:endParaRPr lang="zh-CN" altLang="en-US">
                <a:latin typeface="微软雅黑" panose="020b0503020204020204" pitchFamily="34" charset="-122"/>
                <a:ea typeface="微软雅黑" panose="020b0503020204020204" pitchFamily="34" charset="-122"/>
              </a:endParaRPr>
            </a:p>
          </p:txBody>
        </p:sp>
        <p:sp>
          <p:nvSpPr>
            <p:cNvPr id="8" name="矩形 7"/>
            <p:cNvSpPr/>
            <p:nvPr/>
          </p:nvSpPr>
          <p:spPr>
            <a:xfrm>
              <a:off x="1094546" y="1711893"/>
              <a:ext cx="862737" cy="646331"/>
            </a:xfrm>
            <a:prstGeom prst="rect">
              <a:avLst/>
            </a:prstGeom>
          </p:spPr>
          <p:txBody>
            <a:bodyPr wrap="none">
              <a:spAutoFit/>
            </a:bodyPr>
            <a:lstStyle/>
            <a:p>
              <a:pPr>
                <a:lnSpc>
                  <a:spcPct val="150000"/>
                </a:lnSpc>
              </a:pPr>
              <a:r>
                <a:rPr lang="en-US" altLang="zh-CN" smtClean="0">
                  <a:latin typeface="微软雅黑" panose="020b0503020204020204" pitchFamily="34" charset="-122"/>
                  <a:ea typeface="微软雅黑" panose="020b0503020204020204" pitchFamily="34" charset="-122"/>
                </a:rPr>
                <a:t>.   .  .</a:t>
              </a: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6274768" y="3354967"/>
              <a:ext cx="606256" cy="581057"/>
            </a:xfrm>
            <a:prstGeom prst="rect">
              <a:avLst/>
            </a:prstGeom>
          </p:spPr>
          <p:txBody>
            <a:bodyPr wrap="none">
              <a:spAutoFit/>
            </a:bodyPr>
            <a:lstStyle/>
            <a:p>
              <a:pPr>
                <a:lnSpc>
                  <a:spcPct val="150000"/>
                </a:lnSpc>
              </a:pPr>
              <a:r>
                <a:rPr lang="en-US" altLang="zh-CN" smtClean="0">
                  <a:latin typeface="微软雅黑" panose="020b0503020204020204" pitchFamily="34" charset="-122"/>
                  <a:ea typeface="微软雅黑" panose="020b0503020204020204" pitchFamily="34" charset="-122"/>
                </a:rPr>
                <a:t>.   .</a:t>
              </a: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2594744" y="3858422"/>
              <a:ext cx="606256" cy="646331"/>
            </a:xfrm>
            <a:prstGeom prst="rect">
              <a:avLst/>
            </a:prstGeom>
          </p:spPr>
          <p:txBody>
            <a:bodyPr wrap="none">
              <a:spAutoFit/>
            </a:bodyPr>
            <a:lstStyle/>
            <a:p>
              <a:pPr>
                <a:lnSpc>
                  <a:spcPct val="150000"/>
                </a:lnSpc>
              </a:pPr>
              <a:r>
                <a:rPr lang="en-US" altLang="zh-CN" smtClean="0">
                  <a:latin typeface="微软雅黑" panose="020b0503020204020204" pitchFamily="34" charset="-122"/>
                  <a:ea typeface="微软雅黑" panose="020b0503020204020204" pitchFamily="34" charset="-122"/>
                </a:rPr>
                <a:t>.   .</a:t>
              </a:r>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808794" y="643712"/>
            <a:ext cx="10858576" cy="719034"/>
          </a:xfrm>
          <a:prstGeom prst="rect">
            <a:avLst/>
          </a:prstGeom>
          <a:noFill/>
          <a:ln w="9525">
            <a:noFill/>
            <a:miter lim="800000"/>
          </a:ln>
        </p:spPr>
        <p:txBody>
          <a:bodyPr wrap="square" lIns="36000" tIns="36000" rIns="36000" bIns="36000">
            <a:spAutoFit/>
          </a:bodyPr>
          <a:lstStyle/>
          <a:p>
            <a:pPr algn="just" eaLnBrk="0" hangingPunct="0">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考点三　光的反射定律、折射规律</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1023108" y="1500968"/>
          <a:ext cx="10572824" cy="5081759"/>
        </p:xfrm>
        <a:graphic>
          <a:graphicData uri="http://schemas.openxmlformats.org/drawingml/2006/table">
            <a:tbl>
              <a:tblPr/>
              <a:tblGrid>
                <a:gridCol w="928694"/>
                <a:gridCol w="3337402"/>
                <a:gridCol w="6306728"/>
              </a:tblGrid>
              <a:tr h="601996">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项目</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08000" marR="108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图示</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08000" marR="108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内容</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08000" marR="108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r>
              <a:tr h="1106853">
                <a:tc>
                  <a:txBody>
                    <a:bodyPr vert="horz" wrap="square"/>
                    <a:lstStyle/>
                    <a:p>
                      <a:pPr algn="ctr">
                        <a:lnSpc>
                          <a:spcPct val="150000"/>
                        </a:lnSpc>
                        <a:spcAft>
                          <a:spcPct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反射定律</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08000" marR="108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08000" marR="108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反射光线、入射光线、法线都</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在</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内（三线共面）；</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反射光线、入射光线分别位于</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法线</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（两线分居）；</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反射角</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入射角（两角相等）。</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补充：光路</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点拨：反射类型有镜面反射和漫反射，都遵循光的反射定律，光路都可逆</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08000" marR="108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83971" name="QZ89.EPS"/>
          <p:cNvPicPr>
            <a:picLocks noChangeAspect="1" noChangeArrowheads="1"/>
          </p:cNvPicPr>
          <p:nvPr/>
        </p:nvPicPr>
        <p:blipFill>
          <a:blip r:embed="rId2"/>
          <a:stretch>
            <a:fillRect/>
          </a:stretch>
        </p:blipFill>
        <p:spPr bwMode="auto">
          <a:xfrm>
            <a:off x="2380430" y="2215348"/>
            <a:ext cx="2424304" cy="1362565"/>
          </a:xfrm>
          <a:prstGeom prst="rect">
            <a:avLst/>
          </a:prstGeom>
          <a:noFill/>
        </p:spPr>
      </p:pic>
      <p:pic>
        <p:nvPicPr>
          <p:cNvPr id="83970" name="DZ2.EPS"/>
          <p:cNvPicPr>
            <a:picLocks noChangeAspect="1" noChangeArrowheads="1"/>
          </p:cNvPicPr>
          <p:nvPr/>
        </p:nvPicPr>
        <p:blipFill>
          <a:blip r:embed="rId3"/>
          <a:stretch>
            <a:fillRect/>
          </a:stretch>
        </p:blipFill>
        <p:spPr bwMode="auto">
          <a:xfrm>
            <a:off x="2594744" y="3705715"/>
            <a:ext cx="1928826" cy="2795913"/>
          </a:xfrm>
          <a:prstGeom prst="rect">
            <a:avLst/>
          </a:prstGeom>
          <a:noFill/>
        </p:spPr>
      </p:pic>
      <p:sp>
        <p:nvSpPr>
          <p:cNvPr id="8" name="文本框 1"/>
          <p:cNvSpPr txBox="1">
            <a:spLocks noChangeArrowheads="1"/>
          </p:cNvSpPr>
          <p:nvPr/>
        </p:nvSpPr>
        <p:spPr bwMode="auto">
          <a:xfrm>
            <a:off x="6166644" y="2572538"/>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同一平面</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5738016" y="364410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两侧</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7166776" y="421561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等于</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7238214" y="478711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可逆</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1237422" y="1215216"/>
          <a:ext cx="9929882" cy="4442475"/>
        </p:xfrm>
        <a:graphic>
          <a:graphicData uri="http://schemas.openxmlformats.org/drawingml/2006/table">
            <a:tbl>
              <a:tblPr/>
              <a:tblGrid>
                <a:gridCol w="1428760"/>
                <a:gridCol w="2837336"/>
                <a:gridCol w="5663786"/>
              </a:tblGrid>
              <a:tr h="601996">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项目</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图示</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内容</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580" marR="36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r>
              <a:tr h="1156838">
                <a:tc>
                  <a:txBody>
                    <a:bodyPr vert="horz" wrap="square"/>
                    <a:lstStyle/>
                    <a:p>
                      <a:pPr algn="ctr">
                        <a:lnSpc>
                          <a:spcPct val="150000"/>
                        </a:lnSpc>
                        <a:spcAft>
                          <a:spcPct val="0"/>
                        </a:spcAft>
                      </a:pPr>
                      <a:r>
                        <a:rPr lang="zh-CN"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折射规律</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折射光线、入射光线、法线都</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在</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内（三线共面）；</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折射光线、入射光线分别位于</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法线</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（两线分居）；</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该图中，折射角</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入射角（空气中的角始终是大角，垂直除外）。</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补充：光路</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6580" marR="3658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83969" name="QZ90.EPS"/>
          <p:cNvPicPr>
            <a:picLocks noChangeAspect="1" noChangeArrowheads="1"/>
          </p:cNvPicPr>
          <p:nvPr/>
        </p:nvPicPr>
        <p:blipFill>
          <a:blip r:embed="rId2"/>
          <a:stretch>
            <a:fillRect/>
          </a:stretch>
        </p:blipFill>
        <p:spPr bwMode="auto">
          <a:xfrm>
            <a:off x="2809058" y="2358224"/>
            <a:ext cx="2514618" cy="2286016"/>
          </a:xfrm>
          <a:prstGeom prst="rect">
            <a:avLst/>
          </a:prstGeom>
          <a:noFill/>
        </p:spPr>
      </p:pic>
      <p:sp>
        <p:nvSpPr>
          <p:cNvPr id="5" name="矩形 4"/>
          <p:cNvSpPr/>
          <p:nvPr/>
        </p:nvSpPr>
        <p:spPr>
          <a:xfrm>
            <a:off x="10452924" y="643712"/>
            <a:ext cx="1415772" cy="581057"/>
          </a:xfrm>
          <a:prstGeom prst="rect">
            <a:avLst/>
          </a:prstGeom>
        </p:spPr>
        <p:txBody>
          <a:bodyPr wrap="none">
            <a:spAutoFit/>
          </a:bodyPr>
          <a:lstStyle/>
          <a:p>
            <a:pPr>
              <a:lnSpc>
                <a:spcPct val="150000"/>
              </a:lnSpc>
            </a:pPr>
            <a:r>
              <a:rPr lang="zh-CN" altLang="en-US" smtClean="0">
                <a:latin typeface="微软雅黑" panose="020b0503020204020204" pitchFamily="34" charset="-122"/>
                <a:ea typeface="微软雅黑" panose="020b0503020204020204" pitchFamily="34" charset="-122"/>
              </a:rPr>
              <a:t>（续表）</a:t>
            </a:r>
            <a:endParaRPr lang="zh-CN" altLang="en-US">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5934405" y="2225425"/>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同一平面</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5692702" y="328691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两侧</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8524098" y="3929860"/>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小于</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7809718" y="492999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可逆</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3.xml><?xml version="1.0" encoding="utf-8"?>
<p:tagLst xmlns:p="http://schemas.openxmlformats.org/presentationml/2006/main">
  <p:tag name="AS_OS" val="Unix 3.10 unknown"/>
  <p:tag name="AS_RELEASE_DATE" val="2020.11.30"/>
  <p:tag name="AS_TITLE" val="Aspose.Slides for Java"/>
  <p:tag name="AS_VERSION" val="20.1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316</Paragraphs>
  <Slides>59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微软雅黑</vt:lpstr>
      <vt:lpstr>Wingdings</vt:lpstr>
      <vt:lpstr>Calibri</vt:lpstr>
      <vt:lpstr>Times New Roman</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20.1100</AppVersion>
  <TotalTime>0</TotalTime>
  <Application>Aspose.Slides for Java</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2021-02-05T08:50:16Z</cp:lastPrinted>
  <dcterms:created xsi:type="dcterms:W3CDTF">2021-02-05T08:50:16Z</dcterms:created>
  <dcterms:modified xsi:type="dcterms:W3CDTF">2021-02-05T00:50:17Z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