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activeX/activeX1.xml" ContentType="application/vnd.ms-office.activeX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Default Extension="wmv" ContentType="video/x-ms-wmv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ms-office.activeX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sldIdLst>
    <p:sldId id="305" r:id="rId2"/>
    <p:sldId id="307" r:id="rId3"/>
    <p:sldId id="309" r:id="rId4"/>
    <p:sldId id="310" r:id="rId5"/>
    <p:sldId id="311" r:id="rId6"/>
    <p:sldId id="312" r:id="rId7"/>
    <p:sldId id="313" r:id="rId8"/>
    <p:sldId id="314" r:id="rId9"/>
    <p:sldId id="315" r:id="rId10"/>
    <p:sldId id="316" r:id="rId11"/>
    <p:sldId id="317" r:id="rId12"/>
    <p:sldId id="318" r:id="rId13"/>
    <p:sldId id="319" r:id="rId14"/>
    <p:sldId id="320" r:id="rId15"/>
    <p:sldId id="322" r:id="rId16"/>
    <p:sldId id="323" r:id="rId17"/>
    <p:sldId id="324" r:id="rId18"/>
    <p:sldId id="325" r:id="rId19"/>
    <p:sldId id="302" r:id="rId20"/>
    <p:sldId id="326" r:id="rId21"/>
    <p:sldId id="327" r:id="rId22"/>
    <p:sldId id="328" r:id="rId23"/>
    <p:sldId id="329" r:id="rId24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45C7C4"/>
    <a:srgbClr val="FFCCFF"/>
    <a:srgbClr val="0066CC"/>
    <a:srgbClr val="990033"/>
    <a:srgbClr val="CC0000"/>
    <a:srgbClr val="000099"/>
    <a:srgbClr val="06070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7231"/>
  </p:normalViewPr>
  <p:slideViewPr>
    <p:cSldViewPr showGuides="1">
      <p:cViewPr varScale="1">
        <p:scale>
          <a:sx n="106" d="100"/>
          <a:sy n="106" d="100"/>
        </p:scale>
        <p:origin x="-642" y="-102"/>
      </p:cViewPr>
      <p:guideLst>
        <p:guide orient="horz" pos="778"/>
        <p:guide pos="22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编辑母版文本样式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</a:p>
          <a:p>
            <a:pPr marL="1371600" marR="0" lvl="3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</a:p>
          <a:p>
            <a:pPr marL="1828800" marR="0" lvl="4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/>
          <a:p>
            <a:pPr lvl="0" algn="r"/>
            <a:fld id="{9A0DB2DC-4C9A-4742-B13C-FB6460FD3503}" type="slidenum">
              <a:rPr lang="zh-CN" altLang="en-US" sz="1200" dirty="0"/>
              <a:pPr lvl="0" algn="r"/>
              <a:t>‹#›</a:t>
            </a:fld>
            <a:endParaRPr lang="zh-CN" alt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40962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0963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/>
            <a:fld id="{9A0DB2DC-4C9A-4742-B13C-FB6460FD3503}" type="slidenum">
              <a:rPr lang="zh-CN" altLang="en-US" sz="1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pPr lvl="0" algn="r"/>
              <a:t>1</a:t>
            </a:fld>
            <a:endParaRPr lang="zh-CN" altLang="en-US" sz="12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48130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48131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/>
            <a:fld id="{9A0DB2DC-4C9A-4742-B13C-FB6460FD3503}" type="slidenum">
              <a:rPr lang="zh-CN" altLang="en-US" sz="1200" dirty="0">
                <a:solidFill>
                  <a:srgbClr val="000000"/>
                </a:solidFill>
                <a:ea typeface="黑体" panose="02010609060101010101" pitchFamily="49" charset="-122"/>
              </a:rPr>
              <a:pPr lvl="0" algn="r"/>
              <a:t>4</a:t>
            </a:fld>
            <a:endParaRPr lang="zh-CN" altLang="en-US" sz="1200" dirty="0">
              <a:solidFill>
                <a:srgbClr val="000000"/>
              </a:solidFill>
              <a:ea typeface="黑体" panose="02010609060101010101" pitchFamily="49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56322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56323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/>
            <a:fld id="{9A0DB2DC-4C9A-4742-B13C-FB6460FD3503}" type="slidenum">
              <a:rPr lang="zh-CN" altLang="en-US" sz="1200" dirty="0">
                <a:solidFill>
                  <a:srgbClr val="000000"/>
                </a:solidFill>
                <a:ea typeface="黑体" panose="02010609060101010101" pitchFamily="49" charset="-122"/>
              </a:rPr>
              <a:pPr lvl="0" algn="r"/>
              <a:t>11</a:t>
            </a:fld>
            <a:endParaRPr lang="zh-CN" altLang="en-US" sz="1200" dirty="0">
              <a:solidFill>
                <a:srgbClr val="000000"/>
              </a:solidFill>
              <a:ea typeface="黑体" panose="02010609060101010101" pitchFamily="49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3"/>
          <p:cNvSpPr/>
          <p:nvPr userDrawn="1"/>
        </p:nvSpPr>
        <p:spPr>
          <a:xfrm rot="6238231" flipH="1">
            <a:off x="6910388" y="4381500"/>
            <a:ext cx="1169988" cy="877888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3765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 strike="noStrike" noProof="1"/>
          </a:p>
        </p:txBody>
      </p:sp>
      <p:sp>
        <p:nvSpPr>
          <p:cNvPr id="4" name="矩形 5"/>
          <p:cNvSpPr/>
          <p:nvPr userDrawn="1"/>
        </p:nvSpPr>
        <p:spPr>
          <a:xfrm rot="19041346" flipH="1">
            <a:off x="7566025" y="6107113"/>
            <a:ext cx="141288" cy="187325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3765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 strike="noStrike" noProof="1"/>
          </a:p>
        </p:txBody>
      </p:sp>
      <p:sp>
        <p:nvSpPr>
          <p:cNvPr id="5" name="矩形 6"/>
          <p:cNvSpPr/>
          <p:nvPr userDrawn="1"/>
        </p:nvSpPr>
        <p:spPr>
          <a:xfrm rot="998715" flipH="1">
            <a:off x="7880350" y="5621338"/>
            <a:ext cx="354013" cy="473075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3765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 strike="noStrike" noProof="1"/>
          </a:p>
        </p:txBody>
      </p:sp>
      <p:sp>
        <p:nvSpPr>
          <p:cNvPr id="6" name="矩形 7"/>
          <p:cNvSpPr/>
          <p:nvPr userDrawn="1"/>
        </p:nvSpPr>
        <p:spPr>
          <a:xfrm rot="19250941" flipH="1">
            <a:off x="7634288" y="5688013"/>
            <a:ext cx="168275" cy="22383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3765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 strike="noStrike" noProof="1"/>
          </a:p>
        </p:txBody>
      </p:sp>
      <p:sp>
        <p:nvSpPr>
          <p:cNvPr id="7" name="矩形 8"/>
          <p:cNvSpPr/>
          <p:nvPr userDrawn="1"/>
        </p:nvSpPr>
        <p:spPr>
          <a:xfrm rot="19628487" flipH="1">
            <a:off x="8374063" y="6592888"/>
            <a:ext cx="358775" cy="477838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3765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 strike="noStrike" noProof="1"/>
          </a:p>
        </p:txBody>
      </p:sp>
      <p:sp>
        <p:nvSpPr>
          <p:cNvPr id="8" name="矩形 1"/>
          <p:cNvSpPr/>
          <p:nvPr userDrawn="1"/>
        </p:nvSpPr>
        <p:spPr>
          <a:xfrm rot="1703810" flipH="1">
            <a:off x="8653463" y="2659063"/>
            <a:ext cx="503238" cy="669925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3765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 strike="noStrike" noProof="1"/>
          </a:p>
        </p:txBody>
      </p:sp>
      <p:sp>
        <p:nvSpPr>
          <p:cNvPr id="9" name="矩形 2"/>
          <p:cNvSpPr/>
          <p:nvPr userDrawn="1"/>
        </p:nvSpPr>
        <p:spPr>
          <a:xfrm rot="985914" flipH="1">
            <a:off x="8304213" y="5414963"/>
            <a:ext cx="995363" cy="1325563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3765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 strike="noStrike" noProof="1"/>
          </a:p>
        </p:txBody>
      </p:sp>
      <p:sp>
        <p:nvSpPr>
          <p:cNvPr id="10" name="矩形 4"/>
          <p:cNvSpPr/>
          <p:nvPr userDrawn="1"/>
        </p:nvSpPr>
        <p:spPr>
          <a:xfrm rot="3014278" flipH="1">
            <a:off x="7405688" y="3832225"/>
            <a:ext cx="1958975" cy="1466850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3765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 strike="noStrike" noProof="1"/>
          </a:p>
        </p:txBody>
      </p:sp>
      <p:sp>
        <p:nvSpPr>
          <p:cNvPr id="11" name="矩形 9"/>
          <p:cNvSpPr/>
          <p:nvPr userDrawn="1"/>
        </p:nvSpPr>
        <p:spPr>
          <a:xfrm rot="4169379" flipH="1">
            <a:off x="6690519" y="5487194"/>
            <a:ext cx="203200" cy="153988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3765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 strike="noStrike" noProof="1"/>
          </a:p>
        </p:txBody>
      </p:sp>
      <p:sp>
        <p:nvSpPr>
          <p:cNvPr id="12" name="矩形 10"/>
          <p:cNvSpPr/>
          <p:nvPr userDrawn="1"/>
        </p:nvSpPr>
        <p:spPr>
          <a:xfrm rot="1849597" flipH="1">
            <a:off x="7812088" y="6386513"/>
            <a:ext cx="501650" cy="669925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3765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 strike="noStrike" noProof="1"/>
          </a:p>
        </p:txBody>
      </p:sp>
      <p:sp>
        <p:nvSpPr>
          <p:cNvPr id="13" name="矩形 11"/>
          <p:cNvSpPr/>
          <p:nvPr userDrawn="1"/>
        </p:nvSpPr>
        <p:spPr>
          <a:xfrm rot="1703810" flipH="1">
            <a:off x="7539038" y="3232150"/>
            <a:ext cx="246063" cy="33020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3765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 strike="noStrike" noProof="1"/>
          </a:p>
        </p:txBody>
      </p:sp>
      <p:pic>
        <p:nvPicPr>
          <p:cNvPr id="72717" name="Picture 13" descr="湖北猎豹图书文化有限公司logo"/>
          <p:cNvPicPr>
            <a:picLocks noChangeAspect="1"/>
          </p:cNvPicPr>
          <p:nvPr userDrawn="1"/>
        </p:nvPicPr>
        <p:blipFill>
          <a:blip r:embed="rId14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74063" y="114300"/>
            <a:ext cx="744537" cy="8016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2718" name="Picture 16" descr="timg?image&amp;quality=80&amp;size=b9999_10000&amp;sec=1514455248577&amp;di=17a6aee7f6970fc09f61a1489a9c9b1a&amp;imgtype=0&amp;src=http%3A%2F%2Fpic2"/>
          <p:cNvPicPr>
            <a:picLocks noChangeAspect="1"/>
          </p:cNvPicPr>
          <p:nvPr userDrawn="1"/>
        </p:nvPicPr>
        <p:blipFill>
          <a:blip r:embed="rId15" cstate="print"/>
          <a:srcRect b="5328"/>
          <a:stretch>
            <a:fillRect/>
          </a:stretch>
        </p:blipFill>
        <p:spPr>
          <a:xfrm>
            <a:off x="0" y="5911850"/>
            <a:ext cx="666750" cy="8937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2719" name="图片 72718" descr="未标题-1"/>
          <p:cNvPicPr>
            <a:picLocks noChangeAspect="1"/>
          </p:cNvPicPr>
          <p:nvPr userDrawn="1"/>
        </p:nvPicPr>
        <p:blipFill>
          <a:blip r:embed="rId16" cstate="print"/>
          <a:stretch>
            <a:fillRect/>
          </a:stretch>
        </p:blipFill>
        <p:spPr>
          <a:xfrm>
            <a:off x="666750" y="6465888"/>
            <a:ext cx="3948113" cy="392112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l" defTabSz="914400" rtl="0" eaLnBrk="1" fontAlgn="base" latinLnBrk="0" hangingPunct="1">
        <a:lnSpc>
          <a:spcPct val="9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lvl="0" indent="-228600" algn="l" defTabSz="914400" rtl="0" eaLnBrk="1" fontAlgn="base" latinLnBrk="0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685800" lvl="1" indent="-228600" algn="l" defTabSz="914400" rtl="0" eaLnBrk="1" fontAlgn="base" latinLnBrk="0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rtl="0" eaLnBrk="1" fontAlgn="base" latinLnBrk="0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rtl="0" eaLnBrk="1" fontAlgn="base" latinLnBrk="0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rtl="0" eaLnBrk="1" fontAlgn="base" latinLnBrk="0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7.xml"/><Relationship Id="rId1" Type="http://schemas.openxmlformats.org/officeDocument/2006/relationships/video" Target="../media/media1.wmv"/><Relationship Id="rId6" Type="http://schemas.microsoft.com/office/2007/relationships/media" Target="../media/media1.wmv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hyperlink" Target="1.&#30005;&#21387;&#35270;&#39057;.wmv" TargetMode="External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4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文本框 1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676400" y="1808480"/>
            <a:ext cx="5776913" cy="82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ts val="1000"/>
              </a:spcBef>
            </a:pPr>
            <a:r>
              <a:rPr lang="zh-CN" altLang="en-US" sz="4800" b="1" dirty="0">
                <a:solidFill>
                  <a:srgbClr val="000000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第十六章 电压 电阻</a:t>
            </a:r>
          </a:p>
        </p:txBody>
      </p:sp>
      <p:sp>
        <p:nvSpPr>
          <p:cNvPr id="39948" name="副标题 2"/>
          <p:cNvSpPr/>
          <p:nvPr/>
        </p:nvSpPr>
        <p:spPr>
          <a:xfrm>
            <a:off x="1676083" y="3275965"/>
            <a:ext cx="5640387" cy="7239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algn="ctr">
              <a:spcBef>
                <a:spcPts val="1000"/>
              </a:spcBef>
            </a:pPr>
            <a:r>
              <a:rPr lang="en-US" altLang="en-US" sz="3200" b="1">
                <a:solidFill>
                  <a:srgbClr val="3333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3200" b="1">
                <a:solidFill>
                  <a:srgbClr val="3333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第一节  </a:t>
            </a:r>
            <a:r>
              <a:rPr lang="zh-CN" altLang="en-US" sz="3200" b="1" dirty="0">
                <a:solidFill>
                  <a:srgbClr val="3333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  压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/>
          <p:nvPr/>
        </p:nvSpPr>
        <p:spPr>
          <a:xfrm>
            <a:off x="4464050" y="1166813"/>
            <a:ext cx="4321175" cy="4619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电源之父：伏特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lang="zh-CN" altLang="en-US" sz="2400" b="1" dirty="0">
                <a:solidFill>
                  <a:srgbClr val="1F497D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（</a:t>
            </a:r>
            <a:r>
              <a:rPr lang="en-US" altLang="zh-CN" sz="2400" b="1">
                <a:solidFill>
                  <a:srgbClr val="1F497D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1745-1827</a:t>
            </a:r>
            <a:r>
              <a:rPr lang="zh-CN" altLang="en-US" sz="2400" b="1" dirty="0">
                <a:solidFill>
                  <a:srgbClr val="1F497D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）</a:t>
            </a:r>
          </a:p>
        </p:txBody>
      </p:sp>
      <p:sp>
        <p:nvSpPr>
          <p:cNvPr id="3" name="Rectangle 3"/>
          <p:cNvSpPr/>
          <p:nvPr/>
        </p:nvSpPr>
        <p:spPr>
          <a:xfrm>
            <a:off x="4248150" y="1628775"/>
            <a:ext cx="4645025" cy="42465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     伏特是意大利物理学家。善于思考、喜欢探求、勇于实践的他在青少年时期就开始了电学实验，他读了很多电学的书，他的实验超出了当时已知的一切电学知识。</a:t>
            </a:r>
            <a:r>
              <a:rPr lang="en-US" altLang="zh-CN" sz="20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1800</a:t>
            </a:r>
            <a:r>
              <a:rPr lang="zh-C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年</a:t>
            </a:r>
            <a:r>
              <a:rPr lang="en-US" altLang="zh-CN" sz="20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3</a:t>
            </a:r>
            <a:r>
              <a:rPr lang="zh-C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月</a:t>
            </a:r>
            <a:r>
              <a:rPr lang="en-US" altLang="zh-CN" sz="20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20</a:t>
            </a:r>
            <a:r>
              <a:rPr lang="zh-C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日他宣布发明了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伏打电堆</a:t>
            </a:r>
            <a:r>
              <a:rPr lang="zh-C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，这一神奇发明，对电学的研究具有划时代的意义</a:t>
            </a:r>
            <a:r>
              <a:rPr lang="en-US" altLang="zh-CN" sz="20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.</a:t>
            </a:r>
            <a:r>
              <a:rPr lang="zh-C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伏特被称为“电源之父”。后人为纪念这位著名的物理学家，把电压的单位规定为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伏特</a:t>
            </a:r>
            <a:r>
              <a:rPr lang="zh-C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。</a:t>
            </a:r>
            <a:r>
              <a:rPr lang="zh-CN" altLang="en-US" sz="2000" b="1" dirty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</a:p>
        </p:txBody>
      </p:sp>
      <p:pic>
        <p:nvPicPr>
          <p:cNvPr id="54275" name="图片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5613" y="908050"/>
            <a:ext cx="3779837" cy="51292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矩形 5"/>
          <p:cNvSpPr/>
          <p:nvPr/>
        </p:nvSpPr>
        <p:spPr>
          <a:xfrm>
            <a:off x="358775" y="873125"/>
            <a:ext cx="6530975" cy="2863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例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  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下列说法正确的是（      ）</a:t>
            </a:r>
            <a:endParaRPr lang="en-US" altLang="zh-CN" sz="2400" b="1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A.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电路中只要有电压，就会有电流</a:t>
            </a:r>
            <a:endParaRPr lang="en-US" altLang="zh-CN" sz="2400" b="1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B.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电压一定会使物体中的电子不断移动</a:t>
            </a:r>
          </a:p>
          <a:p>
            <a:pPr>
              <a:lnSpc>
                <a:spcPct val="150000"/>
              </a:lnSpc>
            </a:pP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C.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电路中有电流，电路两端一定有电压</a:t>
            </a:r>
          </a:p>
          <a:p>
            <a:pPr>
              <a:lnSpc>
                <a:spcPct val="150000"/>
              </a:lnSpc>
            </a:pP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D.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电流使导体中不断形成电压</a:t>
            </a:r>
          </a:p>
        </p:txBody>
      </p:sp>
      <p:sp>
        <p:nvSpPr>
          <p:cNvPr id="5" name="矩形 4"/>
          <p:cNvSpPr/>
          <p:nvPr/>
        </p:nvSpPr>
        <p:spPr>
          <a:xfrm>
            <a:off x="3857625" y="973138"/>
            <a:ext cx="468313" cy="4635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C</a:t>
            </a:r>
            <a:endParaRPr lang="zh-CN" altLang="en-US" sz="2400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9" name="圆角矩形标注 8"/>
          <p:cNvSpPr/>
          <p:nvPr/>
        </p:nvSpPr>
        <p:spPr bwMode="auto">
          <a:xfrm>
            <a:off x="5395913" y="706438"/>
            <a:ext cx="3614738" cy="1247775"/>
          </a:xfrm>
          <a:prstGeom prst="wedgeRoundRectCallout">
            <a:avLst>
              <a:gd name="adj1" fmla="val -59400"/>
              <a:gd name="adj2" fmla="val 38622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电路中有电压，但是不构成通路，就不会有电流。</a:t>
            </a:r>
          </a:p>
        </p:txBody>
      </p:sp>
      <p:sp>
        <p:nvSpPr>
          <p:cNvPr id="10" name="矩形标注 9"/>
          <p:cNvSpPr/>
          <p:nvPr/>
        </p:nvSpPr>
        <p:spPr bwMode="auto">
          <a:xfrm>
            <a:off x="6157913" y="1997075"/>
            <a:ext cx="2698750" cy="1906588"/>
          </a:xfrm>
          <a:prstGeom prst="wedgeRectCallout">
            <a:avLst>
              <a:gd name="adj1" fmla="val -70163"/>
              <a:gd name="adj2" fmla="val -24357"/>
            </a:avLst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电路中有电压，但是不构成通路，就不会使电子运动。</a:t>
            </a:r>
          </a:p>
        </p:txBody>
      </p:sp>
      <p:sp>
        <p:nvSpPr>
          <p:cNvPr id="11" name="圆角矩形标注 10"/>
          <p:cNvSpPr/>
          <p:nvPr/>
        </p:nvSpPr>
        <p:spPr bwMode="auto">
          <a:xfrm>
            <a:off x="4325938" y="4208463"/>
            <a:ext cx="3452813" cy="1884363"/>
          </a:xfrm>
          <a:prstGeom prst="wedgeRoundRectCallout">
            <a:avLst>
              <a:gd name="adj1" fmla="val -38367"/>
              <a:gd name="adj2" fmla="val -82014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电压是形成电流的原因，而电流不是形成电压的原因。</a:t>
            </a:r>
          </a:p>
        </p:txBody>
      </p:sp>
      <p:sp>
        <p:nvSpPr>
          <p:cNvPr id="8" name="矩形 7"/>
          <p:cNvSpPr/>
          <p:nvPr/>
        </p:nvSpPr>
        <p:spPr>
          <a:xfrm>
            <a:off x="5043488" y="1495425"/>
            <a:ext cx="596900" cy="584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×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526088" y="1954213"/>
            <a:ext cx="596900" cy="584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×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451350" y="3127375"/>
            <a:ext cx="596900" cy="584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×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5376863" y="2725738"/>
            <a:ext cx="596900" cy="58578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√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  <p:bldP spid="10" grpId="0" animBg="1"/>
      <p:bldP spid="11" grpId="0" animBg="1"/>
      <p:bldP spid="8" grpId="0"/>
      <p:bldP spid="12" grpId="0"/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2" name="矩形 3"/>
          <p:cNvSpPr/>
          <p:nvPr/>
        </p:nvSpPr>
        <p:spPr>
          <a:xfrm>
            <a:off x="995363" y="1806575"/>
            <a:ext cx="7124700" cy="28622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例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  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下列单位换算的过程和结果都正确的是（      ）</a:t>
            </a:r>
            <a:endParaRPr lang="en-US" altLang="zh-CN" sz="2400" b="1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 A. 36V=</a:t>
            </a:r>
            <a:r>
              <a:rPr lang="en-US" altLang="zh-CN" sz="2400" b="1" err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36V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÷1000V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＝</a:t>
            </a:r>
          </a:p>
          <a:p>
            <a:pPr>
              <a:lnSpc>
                <a:spcPct val="150000"/>
              </a:lnSpc>
            </a:pP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 B. 100V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＝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100V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×1000mV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＝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10</a:t>
            </a:r>
            <a:r>
              <a:rPr lang="en-US" altLang="zh-CN" sz="2400" b="1" baseline="3000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5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V·mV</a:t>
            </a:r>
            <a:endParaRPr lang="zh-CN" alt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 C. 150mV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＝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1500mV ×1000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＝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0.15V</a:t>
            </a:r>
            <a:endParaRPr lang="zh-CN" alt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 D. 3V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＝</a:t>
            </a:r>
          </a:p>
        </p:txBody>
      </p:sp>
      <p:graphicFrame>
        <p:nvGraphicFramePr>
          <p:cNvPr id="2080" name="对象 2079"/>
          <p:cNvGraphicFramePr>
            <a:graphicFrameLocks/>
          </p:cNvGraphicFramePr>
          <p:nvPr/>
        </p:nvGraphicFramePr>
        <p:xfrm>
          <a:off x="2493963" y="3952875"/>
          <a:ext cx="2911475" cy="817563"/>
        </p:xfrm>
        <a:graphic>
          <a:graphicData uri="http://schemas.openxmlformats.org/presentationml/2006/ole">
            <p:oleObj spid="_x0000_s23554" r:id="rId3" imgW="1562100" imgH="406400" progId="">
              <p:embed/>
            </p:oleObj>
          </a:graphicData>
        </a:graphic>
      </p:graphicFrame>
      <p:graphicFrame>
        <p:nvGraphicFramePr>
          <p:cNvPr id="2081" name="对象 2080"/>
          <p:cNvGraphicFramePr>
            <a:graphicFrameLocks/>
          </p:cNvGraphicFramePr>
          <p:nvPr/>
        </p:nvGraphicFramePr>
        <p:xfrm>
          <a:off x="4586288" y="2497138"/>
          <a:ext cx="1428750" cy="368300"/>
        </p:xfrm>
        <a:graphic>
          <a:graphicData uri="http://schemas.openxmlformats.org/presentationml/2006/ole">
            <p:oleObj spid="_x0000_s23553" r:id="rId4" imgW="850531" imgH="203112" progId="">
              <p:embed/>
            </p:oleObj>
          </a:graphicData>
        </a:graphic>
      </p:graphicFrame>
      <p:sp>
        <p:nvSpPr>
          <p:cNvPr id="7" name="矩形 6"/>
          <p:cNvSpPr/>
          <p:nvPr/>
        </p:nvSpPr>
        <p:spPr>
          <a:xfrm>
            <a:off x="7269163" y="1928813"/>
            <a:ext cx="531812" cy="4619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D</a:t>
            </a:r>
            <a:endParaRPr lang="zh-CN" altLang="en-US" sz="2400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4"/>
          <p:cNvSpPr>
            <a:spLocks noChangeArrowheads="1"/>
          </p:cNvSpPr>
          <p:nvPr/>
        </p:nvSpPr>
        <p:spPr bwMode="auto">
          <a:xfrm>
            <a:off x="719138" y="120650"/>
            <a:ext cx="1392238" cy="511175"/>
          </a:xfrm>
          <a:prstGeom prst="roundRect">
            <a:avLst>
              <a:gd name="adj" fmla="val 0"/>
            </a:avLst>
          </a:prstGeom>
          <a:solidFill>
            <a:srgbClr val="0066FF"/>
          </a:solidFill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/>
                <a:ea typeface="黑体" panose="02010609060101010101" pitchFamily="49" charset="-122"/>
                <a:cs typeface="+mn-cs"/>
              </a:rPr>
              <a:t>知识点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/>
                <a:ea typeface="黑体" panose="02010609060101010101" pitchFamily="49" charset="-122"/>
                <a:cs typeface="+mn-cs"/>
              </a:rPr>
              <a:t>2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3" name="矩形 4"/>
          <p:cNvSpPr>
            <a:spLocks noChangeArrowheads="1"/>
          </p:cNvSpPr>
          <p:nvPr/>
        </p:nvSpPr>
        <p:spPr bwMode="auto">
          <a:xfrm>
            <a:off x="2236788" y="107950"/>
            <a:ext cx="2092325" cy="5238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电压的测量</a:t>
            </a:r>
          </a:p>
        </p:txBody>
      </p:sp>
      <p:sp>
        <p:nvSpPr>
          <p:cNvPr id="21508" name="TextBox 3"/>
          <p:cNvSpPr txBox="1"/>
          <p:nvPr/>
        </p:nvSpPr>
        <p:spPr>
          <a:xfrm>
            <a:off x="611188" y="879475"/>
            <a:ext cx="426085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电压的高低可以用</a:t>
            </a:r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电压表</a:t>
            </a:r>
            <a:r>
              <a:rPr lang="zh-CN" alt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测量</a:t>
            </a:r>
          </a:p>
        </p:txBody>
      </p:sp>
      <p:pic>
        <p:nvPicPr>
          <p:cNvPr id="21509" name="Picture 1" descr="D:\搜狗高速下载\快速保存图片\W02014102936292852439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30963" y="1862138"/>
            <a:ext cx="2354262" cy="26066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0" name="Picture 6" descr="D:\搜狗高速下载\快速保存图片\W02014101568582868799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4788" y="1776413"/>
            <a:ext cx="2352675" cy="26193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矩形 3"/>
          <p:cNvSpPr/>
          <p:nvPr/>
        </p:nvSpPr>
        <p:spPr>
          <a:xfrm>
            <a:off x="287338" y="5075238"/>
            <a:ext cx="8677275" cy="64611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请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同学们从这两个电表中选出电压表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(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如图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)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 并说出选择的依据。</a:t>
            </a:r>
          </a:p>
        </p:txBody>
      </p:sp>
      <p:sp>
        <p:nvSpPr>
          <p:cNvPr id="7" name="矩形 6"/>
          <p:cNvSpPr/>
          <p:nvPr/>
        </p:nvSpPr>
        <p:spPr>
          <a:xfrm>
            <a:off x="2524125" y="1838325"/>
            <a:ext cx="1504950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安培</a:t>
            </a:r>
            <a:r>
              <a:rPr lang="en-US" altLang="zh-CN" sz="20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(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Ａ</a:t>
            </a:r>
            <a:r>
              <a:rPr lang="en-US" altLang="zh-CN" sz="20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)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，电流表</a:t>
            </a:r>
            <a:endParaRPr lang="zh-CN" altLang="en-US" sz="2000" b="1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529263" y="2349500"/>
            <a:ext cx="1446212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伏特</a:t>
            </a:r>
            <a:r>
              <a:rPr lang="en-US" altLang="zh-CN" sz="20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(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Ｖ</a:t>
            </a:r>
            <a:r>
              <a:rPr lang="en-US" altLang="zh-CN" sz="20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)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，电压表</a:t>
            </a:r>
            <a:endParaRPr lang="zh-CN" altLang="en-US" sz="2000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1068388" y="2060575"/>
            <a:ext cx="1447800" cy="712788"/>
            <a:chOff x="1711354" y="2088859"/>
            <a:chExt cx="1447101" cy="713064"/>
          </a:xfrm>
        </p:grpSpPr>
        <p:sp>
          <p:nvSpPr>
            <p:cNvPr id="59408" name="椭圆 5"/>
            <p:cNvSpPr/>
            <p:nvPr/>
          </p:nvSpPr>
          <p:spPr>
            <a:xfrm>
              <a:off x="1711354" y="2306973"/>
              <a:ext cx="654341" cy="494950"/>
            </a:xfrm>
            <a:prstGeom prst="ellipse">
              <a:avLst/>
            </a:prstGeom>
            <a:noFill/>
            <a:ln w="12700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49" charset="-122"/>
              </a:endParaRPr>
            </a:p>
          </p:txBody>
        </p:sp>
        <p:cxnSp>
          <p:nvCxnSpPr>
            <p:cNvPr id="59409" name="直接箭头连接符 13"/>
            <p:cNvCxnSpPr/>
            <p:nvPr/>
          </p:nvCxnSpPr>
          <p:spPr>
            <a:xfrm flipV="1">
              <a:off x="2323750" y="2088859"/>
              <a:ext cx="834705" cy="315220"/>
            </a:xfrm>
            <a:prstGeom prst="straightConnector1">
              <a:avLst/>
            </a:prstGeom>
            <a:ln w="19050" cap="flat" cmpd="sng">
              <a:solidFill>
                <a:srgbClr val="FF0000"/>
              </a:solidFill>
              <a:prstDash val="solid"/>
              <a:headEnd type="none" w="med" len="med"/>
              <a:tailEnd type="arrow" w="med" len="med"/>
            </a:ln>
          </p:spPr>
        </p:cxnSp>
      </p:grpSp>
      <p:grpSp>
        <p:nvGrpSpPr>
          <p:cNvPr id="19" name="组合 18"/>
          <p:cNvGrpSpPr/>
          <p:nvPr/>
        </p:nvGrpSpPr>
        <p:grpSpPr>
          <a:xfrm>
            <a:off x="6443663" y="2397125"/>
            <a:ext cx="1455737" cy="677863"/>
            <a:chOff x="4328719" y="2378912"/>
            <a:chExt cx="1634803" cy="770659"/>
          </a:xfrm>
        </p:grpSpPr>
        <p:sp>
          <p:nvSpPr>
            <p:cNvPr id="59406" name="椭圆 15"/>
            <p:cNvSpPr/>
            <p:nvPr/>
          </p:nvSpPr>
          <p:spPr>
            <a:xfrm>
              <a:off x="5309181" y="2378912"/>
              <a:ext cx="654341" cy="494950"/>
            </a:xfrm>
            <a:prstGeom prst="ellipse">
              <a:avLst/>
            </a:prstGeom>
            <a:noFill/>
            <a:ln w="12700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49" charset="-122"/>
              </a:endParaRPr>
            </a:p>
          </p:txBody>
        </p:sp>
        <p:cxnSp>
          <p:nvCxnSpPr>
            <p:cNvPr id="59407" name="直接箭头连接符 16"/>
            <p:cNvCxnSpPr>
              <a:stCxn id="59406" idx="2"/>
            </p:cNvCxnSpPr>
            <p:nvPr/>
          </p:nvCxnSpPr>
          <p:spPr>
            <a:xfrm flipH="1">
              <a:off x="4328719" y="2626387"/>
              <a:ext cx="980462" cy="523184"/>
            </a:xfrm>
            <a:prstGeom prst="straightConnector1">
              <a:avLst/>
            </a:prstGeom>
            <a:ln w="19050" cap="flat" cmpd="sng">
              <a:solidFill>
                <a:srgbClr val="FF0000"/>
              </a:solidFill>
              <a:prstDash val="solid"/>
              <a:headEnd type="none" w="med" len="med"/>
              <a:tailEnd type="arrow" w="med" len="med"/>
            </a:ln>
          </p:spPr>
        </p:cxnSp>
      </p:grpSp>
      <p:sp>
        <p:nvSpPr>
          <p:cNvPr id="5" name="矩形 4"/>
          <p:cNvSpPr/>
          <p:nvPr/>
        </p:nvSpPr>
        <p:spPr>
          <a:xfrm>
            <a:off x="5132388" y="882650"/>
            <a:ext cx="1414462" cy="46196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060707"/>
                </a:solidFill>
                <a:latin typeface="华文新魏" pitchFamily="2" charset="-122"/>
                <a:ea typeface="华文新魏" pitchFamily="2" charset="-122"/>
              </a:rPr>
              <a:t>电路符号</a:t>
            </a:r>
            <a:endParaRPr lang="zh-CN" altLang="en-US" dirty="0">
              <a:latin typeface="Arial" panose="020B0604020202020204" pitchFamily="34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89713" y="909638"/>
            <a:ext cx="952500" cy="6111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2.认识电压表">
            <a:hlinkClick r:id="" action="ppaction://media"/>
          </p:cNvPr>
          <p:cNvPicPr/>
          <p:nvPr>
            <a:videoFile r:link="rId1"/>
            <p:extLst>
              <p:ext uri="{DAA4B4D4-6D71-4841-9C94-3DE7FCFB9230}">
                <p14:media xmlns:p14="http://schemas.microsoft.com/office/powerpoint/2010/main" xmlns="" r:embed="rId6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2557780" y="1955800"/>
            <a:ext cx="3886200" cy="27273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1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4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55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60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1508" grpId="0"/>
      <p:bldP spid="4" grpId="0" animBg="1"/>
      <p:bldP spid="7" grpId="0"/>
      <p:bldP spid="11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/>
          <p:nvPr/>
        </p:nvSpPr>
        <p:spPr>
          <a:xfrm>
            <a:off x="4452938" y="2092325"/>
            <a:ext cx="4114800" cy="1200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（</a:t>
            </a:r>
            <a:r>
              <a:rPr lang="en-US" altLang="zh-CN" sz="20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</a:t>
            </a:r>
            <a:r>
              <a:rPr lang="zh-C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）测量直流低值电压的仪器；</a:t>
            </a:r>
          </a:p>
          <a:p>
            <a:pPr>
              <a:lnSpc>
                <a:spcPct val="120000"/>
              </a:lnSpc>
            </a:pPr>
            <a:r>
              <a:rPr lang="zh-C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（</a:t>
            </a:r>
            <a:r>
              <a:rPr lang="en-US" altLang="zh-CN" sz="20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r>
              <a:rPr lang="zh-C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）通常采用（</a:t>
            </a:r>
            <a:r>
              <a:rPr lang="en-US" altLang="zh-CN" sz="20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0~3 V</a:t>
            </a:r>
            <a:r>
              <a:rPr lang="zh-C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）（</a:t>
            </a:r>
            <a:r>
              <a:rPr lang="en-US" altLang="zh-CN" sz="20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0~15 V</a:t>
            </a:r>
            <a:r>
              <a:rPr lang="zh-C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）两个量程。</a:t>
            </a:r>
          </a:p>
        </p:txBody>
      </p:sp>
      <p:sp>
        <p:nvSpPr>
          <p:cNvPr id="3" name="Text Box 3"/>
          <p:cNvSpPr txBox="1"/>
          <p:nvPr/>
        </p:nvSpPr>
        <p:spPr>
          <a:xfrm>
            <a:off x="4657725" y="4699000"/>
            <a:ext cx="4202113" cy="1200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0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4</a:t>
            </a:r>
            <a:r>
              <a:rPr lang="zh-C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、接线柱分别标有</a:t>
            </a:r>
            <a:r>
              <a:rPr lang="zh-CN" altLang="en-US" sz="20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“</a:t>
            </a:r>
            <a:r>
              <a:rPr lang="en-US" altLang="zh-CN" sz="20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—</a:t>
            </a:r>
            <a:r>
              <a:rPr lang="en-US" altLang="zh-CN" sz="20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”</a:t>
            </a:r>
            <a:r>
              <a:rPr lang="zh-C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、</a:t>
            </a:r>
            <a:r>
              <a:rPr lang="zh-CN" altLang="en-US" sz="20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“</a:t>
            </a:r>
            <a:r>
              <a:rPr lang="en-US" altLang="zh-CN" sz="20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3</a:t>
            </a:r>
            <a:r>
              <a:rPr lang="en-US" altLang="zh-CN" sz="20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”</a:t>
            </a:r>
            <a:r>
              <a:rPr lang="zh-C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、</a:t>
            </a:r>
            <a:r>
              <a:rPr lang="zh-CN" altLang="en-US" sz="20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“</a:t>
            </a:r>
            <a:r>
              <a:rPr lang="en-US" altLang="zh-CN" sz="20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15</a:t>
            </a:r>
            <a:r>
              <a:rPr lang="en-US" altLang="zh-CN" sz="20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”</a:t>
            </a:r>
            <a:r>
              <a:rPr lang="zh-C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标记，其中</a:t>
            </a:r>
            <a:r>
              <a:rPr lang="zh-CN" altLang="en-US" sz="20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“</a:t>
            </a:r>
            <a:r>
              <a:rPr lang="en-US" altLang="zh-CN" sz="20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—</a:t>
            </a:r>
            <a:r>
              <a:rPr lang="en-US" altLang="zh-CN" sz="20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”</a:t>
            </a:r>
            <a:r>
              <a:rPr lang="zh-C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接线柱为公共端。</a:t>
            </a:r>
            <a:r>
              <a:rPr lang="zh-CN" altLang="en-US" sz="2000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 </a:t>
            </a:r>
          </a:p>
        </p:txBody>
      </p:sp>
      <p:sp>
        <p:nvSpPr>
          <p:cNvPr id="4" name="Rectangle 2"/>
          <p:cNvSpPr/>
          <p:nvPr/>
        </p:nvSpPr>
        <p:spPr>
          <a:xfrm>
            <a:off x="4216400" y="1530350"/>
            <a:ext cx="1154113" cy="461963"/>
          </a:xfrm>
          <a:prstGeom prst="rect">
            <a:avLst/>
          </a:prstGeom>
          <a:gradFill rotWithShape="0">
            <a:gsLst>
              <a:gs pos="0">
                <a:srgbClr val="D1E8FF"/>
              </a:gs>
              <a:gs pos="100000">
                <a:srgbClr val="99CCFF"/>
              </a:gs>
            </a:gsLst>
            <a:lin ang="5400000" scaled="1"/>
            <a:tileRect/>
          </a:gradFill>
          <a:ln w="19050" cap="flat" cmpd="sng">
            <a:solidFill>
              <a:schemeClr val="tx2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用　途</a:t>
            </a:r>
            <a:endParaRPr lang="en-US" altLang="zh-CN" sz="2400" b="1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5" name="Rectangle 2"/>
          <p:cNvSpPr/>
          <p:nvPr/>
        </p:nvSpPr>
        <p:spPr>
          <a:xfrm>
            <a:off x="4260850" y="3414713"/>
            <a:ext cx="1155700" cy="461962"/>
          </a:xfrm>
          <a:prstGeom prst="rect">
            <a:avLst/>
          </a:prstGeom>
          <a:gradFill rotWithShape="0">
            <a:gsLst>
              <a:gs pos="0">
                <a:srgbClr val="D1E8FF"/>
              </a:gs>
              <a:gs pos="100000">
                <a:srgbClr val="99CCFF"/>
              </a:gs>
            </a:gsLst>
            <a:lin ang="5400000" scaled="1"/>
            <a:tileRect/>
          </a:gradFill>
          <a:ln w="19050" cap="flat" cmpd="sng">
            <a:solidFill>
              <a:schemeClr val="tx2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结　构</a:t>
            </a:r>
            <a:endParaRPr lang="en-US" altLang="zh-CN" sz="2400" b="1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pic>
        <p:nvPicPr>
          <p:cNvPr id="22534" name="Picture 1" descr="D:\搜狗高速下载\快速保存图片\W020141029362928524390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4725" y="1878013"/>
            <a:ext cx="3278188" cy="36306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744538" y="112713"/>
            <a:ext cx="1536700" cy="523875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电压表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0" name="椭圆 9"/>
          <p:cNvSpPr/>
          <p:nvPr/>
        </p:nvSpPr>
        <p:spPr bwMode="auto">
          <a:xfrm>
            <a:off x="1533525" y="4144963"/>
            <a:ext cx="747713" cy="720725"/>
          </a:xfrm>
          <a:prstGeom prst="ellipse">
            <a:avLst/>
          </a:prstGeom>
          <a:noFill/>
          <a:ln>
            <a:solidFill>
              <a:srgbClr val="0000FF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8" name="弧形 7"/>
          <p:cNvSpPr/>
          <p:nvPr/>
        </p:nvSpPr>
        <p:spPr bwMode="auto">
          <a:xfrm rot="18710351">
            <a:off x="1227931" y="2648744"/>
            <a:ext cx="2757488" cy="2755900"/>
          </a:xfrm>
          <a:prstGeom prst="arc">
            <a:avLst>
              <a:gd name="adj1" fmla="val 17104989"/>
              <a:gd name="adj2" fmla="val 21087311"/>
            </a:avLst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oval" w="med" len="med"/>
            <a:tailEnd type="triangl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2" name="弧形 11"/>
          <p:cNvSpPr/>
          <p:nvPr/>
        </p:nvSpPr>
        <p:spPr bwMode="auto">
          <a:xfrm rot="18710351">
            <a:off x="1248569" y="1977231"/>
            <a:ext cx="2640013" cy="2638425"/>
          </a:xfrm>
          <a:prstGeom prst="arc">
            <a:avLst>
              <a:gd name="adj1" fmla="val 15788844"/>
              <a:gd name="adj2" fmla="val 809779"/>
            </a:avLst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oval" w="med" len="med"/>
            <a:tailEnd type="triangl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90538" y="2255838"/>
            <a:ext cx="803275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置零</a:t>
            </a:r>
            <a:endParaRPr lang="zh-CN" altLang="en-US" sz="2400" dirty="0">
              <a:solidFill>
                <a:srgbClr val="0000FF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14" name="椭圆 13"/>
          <p:cNvSpPr/>
          <p:nvPr/>
        </p:nvSpPr>
        <p:spPr bwMode="auto">
          <a:xfrm rot="19181484">
            <a:off x="1370013" y="2243138"/>
            <a:ext cx="585788" cy="688975"/>
          </a:xfrm>
          <a:prstGeom prst="ellipse">
            <a:avLst/>
          </a:prstGeom>
          <a:noFill/>
          <a:ln>
            <a:solidFill>
              <a:srgbClr val="0000FF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317875" y="2840038"/>
            <a:ext cx="946150" cy="46196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0~3 V</a:t>
            </a:r>
            <a:endParaRPr lang="zh-CN" altLang="en-US" sz="2400" dirty="0">
              <a:solidFill>
                <a:srgbClr val="FF000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2862263" y="1452563"/>
            <a:ext cx="1101725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0~15 V</a:t>
            </a:r>
            <a:endParaRPr lang="zh-CN" altLang="en-US" sz="2400" dirty="0">
              <a:solidFill>
                <a:srgbClr val="FF000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260350" y="3614738"/>
            <a:ext cx="1112838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调零器</a:t>
            </a:r>
            <a:endParaRPr lang="zh-CN" altLang="en-US" sz="2400" dirty="0">
              <a:solidFill>
                <a:srgbClr val="0000FF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18" name="椭圆 17"/>
          <p:cNvSpPr/>
          <p:nvPr/>
        </p:nvSpPr>
        <p:spPr bwMode="auto">
          <a:xfrm>
            <a:off x="2257425" y="3603625"/>
            <a:ext cx="635000" cy="525463"/>
          </a:xfrm>
          <a:prstGeom prst="ellipse">
            <a:avLst/>
          </a:prstGeom>
          <a:noFill/>
          <a:ln>
            <a:solidFill>
              <a:srgbClr val="0000FF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220663" y="5035550"/>
            <a:ext cx="1112837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公共端</a:t>
            </a:r>
            <a:endParaRPr lang="zh-CN" altLang="en-US" sz="2400" dirty="0">
              <a:solidFill>
                <a:srgbClr val="0000FF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cxnSp>
        <p:nvCxnSpPr>
          <p:cNvPr id="20" name="直接箭头连接符 19"/>
          <p:cNvCxnSpPr>
            <a:stCxn id="10" idx="3"/>
          </p:cNvCxnSpPr>
          <p:nvPr/>
        </p:nvCxnSpPr>
        <p:spPr>
          <a:xfrm flipH="1">
            <a:off x="1119188" y="4760913"/>
            <a:ext cx="523875" cy="274637"/>
          </a:xfrm>
          <a:prstGeom prst="straightConnector1">
            <a:avLst/>
          </a:prstGeom>
          <a:ln w="15875" cap="flat" cmpd="sng">
            <a:solidFill>
              <a:srgbClr val="0000FF"/>
            </a:solidFill>
            <a:prstDash val="solid"/>
            <a:headEnd type="none" w="med" len="med"/>
            <a:tailEnd type="arrow" w="med" len="med"/>
          </a:ln>
        </p:spPr>
      </p:cxnSp>
      <p:sp>
        <p:nvSpPr>
          <p:cNvPr id="21" name="矩形 20"/>
          <p:cNvSpPr/>
          <p:nvPr/>
        </p:nvSpPr>
        <p:spPr>
          <a:xfrm>
            <a:off x="4657725" y="3868738"/>
            <a:ext cx="3151188" cy="46196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0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</a:t>
            </a:r>
            <a:r>
              <a:rPr lang="zh-C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、指针在标尺左端置零。</a:t>
            </a:r>
            <a:endParaRPr lang="en-US" altLang="zh-CN" sz="2000" b="1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4657725" y="4294188"/>
            <a:ext cx="1603375" cy="46196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0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r>
              <a:rPr lang="zh-C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、两种刻度</a:t>
            </a:r>
            <a:endParaRPr lang="en-US" altLang="zh-CN" sz="2000" b="1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6367463" y="4283075"/>
            <a:ext cx="144145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0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3</a:t>
            </a:r>
            <a:r>
              <a:rPr lang="zh-C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、调零器</a:t>
            </a:r>
            <a:endParaRPr lang="en-US" altLang="zh-CN" sz="2000" b="1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cxnSp>
        <p:nvCxnSpPr>
          <p:cNvPr id="25" name="直接箭头连接符 24"/>
          <p:cNvCxnSpPr/>
          <p:nvPr/>
        </p:nvCxnSpPr>
        <p:spPr>
          <a:xfrm flipH="1" flipV="1">
            <a:off x="1293813" y="3867150"/>
            <a:ext cx="952500" cy="11113"/>
          </a:xfrm>
          <a:prstGeom prst="straightConnector1">
            <a:avLst/>
          </a:prstGeom>
          <a:ln w="15875" cap="flat" cmpd="sng">
            <a:solidFill>
              <a:srgbClr val="0000FF"/>
            </a:solidFill>
            <a:prstDash val="solid"/>
            <a:headEnd type="none" w="med" len="med"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5" grpId="0" animBg="1"/>
      <p:bldP spid="10" grpId="0" animBg="1"/>
      <p:bldP spid="11" grpId="0"/>
      <p:bldP spid="14" grpId="0" animBg="1"/>
      <p:bldP spid="13" grpId="0"/>
      <p:bldP spid="15" grpId="0"/>
      <p:bldP spid="16" grpId="0"/>
      <p:bldP spid="18" grpId="0" animBg="1"/>
      <p:bldP spid="17" grpId="0"/>
      <p:bldP spid="21" grpId="0"/>
      <p:bldP spid="22" grpId="0"/>
      <p:bldP spid="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3" descr="D:\搜狗高速下载\快速保存图片\W020141029360120876872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46650" y="1233488"/>
            <a:ext cx="3262313" cy="24161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矩形 2"/>
          <p:cNvSpPr/>
          <p:nvPr/>
        </p:nvSpPr>
        <p:spPr>
          <a:xfrm>
            <a:off x="806450" y="1239838"/>
            <a:ext cx="1268413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、校零</a:t>
            </a:r>
            <a:endParaRPr lang="zh-CN" altLang="en-US" sz="2400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932113" y="1239838"/>
            <a:ext cx="1268412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、并联</a:t>
            </a:r>
            <a:endParaRPr lang="zh-CN" altLang="en-US" sz="2400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808038" y="1779588"/>
            <a:ext cx="1885950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3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、正入负出</a:t>
            </a:r>
            <a:endParaRPr lang="zh-CN" altLang="en-US" sz="2400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921000" y="1779588"/>
            <a:ext cx="1577975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4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、选量程</a:t>
            </a:r>
            <a:endParaRPr lang="zh-CN" altLang="en-US" sz="2400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0" name="圆角矩形标注 9"/>
          <p:cNvSpPr/>
          <p:nvPr/>
        </p:nvSpPr>
        <p:spPr bwMode="auto">
          <a:xfrm>
            <a:off x="4497388" y="3649663"/>
            <a:ext cx="3275013" cy="889000"/>
          </a:xfrm>
          <a:prstGeom prst="wedgeRoundRectCallout">
            <a:avLst>
              <a:gd name="adj1" fmla="val 25735"/>
              <a:gd name="adj2" fmla="val -76468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/>
                <a:ea typeface="黑体" panose="02010609060101010101" pitchFamily="49" charset="-122"/>
                <a:cs typeface="+mn-cs"/>
              </a:rPr>
              <a:t>如果正、负接线柱接反了会出现什么现象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/>
                <a:ea typeface="黑体" panose="02010609060101010101" pitchFamily="49" charset="-122"/>
                <a:cs typeface="+mn-cs"/>
              </a:rPr>
              <a:t>?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4516438" y="4849813"/>
            <a:ext cx="3563938" cy="9207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/>
                <a:ea typeface="黑体" panose="02010609060101010101" pitchFamily="49" charset="-122"/>
                <a:cs typeface="+mn-cs"/>
              </a:rPr>
              <a:t>指针会反向偏转即向没有刻度的方向偏转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/>
                <a:ea typeface="黑体" panose="02010609060101010101" pitchFamily="49" charset="-122"/>
                <a:cs typeface="+mn-cs"/>
              </a:rPr>
              <a:t>.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/>
              <a:ea typeface="黑体" panose="02010609060101010101" pitchFamily="49" charset="-122"/>
              <a:cs typeface="+mn-cs"/>
            </a:endParaRPr>
          </a:p>
        </p:txBody>
      </p:sp>
      <p:pic>
        <p:nvPicPr>
          <p:cNvPr id="13" name="Picture 1" descr="D:\搜狗高速下载\快速保存图片\W02014102936292852439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23975" y="2814638"/>
            <a:ext cx="2386013" cy="26431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" name="弧形 13"/>
          <p:cNvSpPr/>
          <p:nvPr/>
        </p:nvSpPr>
        <p:spPr bwMode="auto">
          <a:xfrm rot="18710351">
            <a:off x="1525588" y="3160713"/>
            <a:ext cx="423863" cy="423863"/>
          </a:xfrm>
          <a:prstGeom prst="arc">
            <a:avLst>
              <a:gd name="adj1" fmla="val 13244651"/>
              <a:gd name="adj2" fmla="val 18714804"/>
            </a:avLst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892175" y="4397375"/>
            <a:ext cx="3448050" cy="1333500"/>
            <a:chOff x="1082180" y="3590806"/>
            <a:chExt cx="3447875" cy="1333532"/>
          </a:xfrm>
        </p:grpSpPr>
        <p:sp>
          <p:nvSpPr>
            <p:cNvPr id="62477" name="矩形 16"/>
            <p:cNvSpPr/>
            <p:nvPr/>
          </p:nvSpPr>
          <p:spPr>
            <a:xfrm>
              <a:off x="3463309" y="3640020"/>
              <a:ext cx="438128" cy="64612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en-US" altLang="zh-CN" sz="3600" b="1">
                  <a:solidFill>
                    <a:srgbClr val="0000FF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+</a:t>
              </a:r>
              <a:endParaRPr lang="zh-CN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62478" name="矩形 17"/>
            <p:cNvSpPr/>
            <p:nvPr/>
          </p:nvSpPr>
          <p:spPr>
            <a:xfrm>
              <a:off x="1772708" y="3590806"/>
              <a:ext cx="203190" cy="64612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en-US" altLang="zh-CN" sz="3600" b="1">
                  <a:solidFill>
                    <a:srgbClr val="0000FF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-</a:t>
              </a:r>
              <a:endParaRPr lang="zh-CN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62479" name="任意多边形 7"/>
            <p:cNvSpPr/>
            <p:nvPr/>
          </p:nvSpPr>
          <p:spPr>
            <a:xfrm>
              <a:off x="1082180" y="4035105"/>
              <a:ext cx="1057013" cy="889233"/>
            </a:xfrm>
            <a:custGeom>
              <a:avLst/>
              <a:gdLst>
                <a:gd name="txL" fmla="*/ 0 w 1057013"/>
                <a:gd name="txT" fmla="*/ 0 h 889233"/>
                <a:gd name="txR" fmla="*/ 1057013 w 1057013"/>
                <a:gd name="txB" fmla="*/ 889233 h 889233"/>
              </a:gdLst>
              <a:ahLst/>
              <a:cxnLst>
                <a:cxn ang="0">
                  <a:pos x="1057013" y="0"/>
                </a:cxn>
                <a:cxn ang="0">
                  <a:pos x="335559" y="285225"/>
                </a:cxn>
                <a:cxn ang="0">
                  <a:pos x="0" y="889233"/>
                </a:cxn>
              </a:cxnLst>
              <a:rect l="txL" t="txT" r="txR" b="txB"/>
              <a:pathLst>
                <a:path w="1057013" h="889233">
                  <a:moveTo>
                    <a:pt x="1057013" y="0"/>
                  </a:moveTo>
                  <a:cubicBezTo>
                    <a:pt x="784370" y="68510"/>
                    <a:pt x="511728" y="137020"/>
                    <a:pt x="335559" y="285225"/>
                  </a:cubicBezTo>
                  <a:cubicBezTo>
                    <a:pt x="159390" y="433430"/>
                    <a:pt x="79695" y="661331"/>
                    <a:pt x="0" y="889233"/>
                  </a:cubicBezTo>
                </a:path>
              </a:pathLst>
            </a:custGeom>
            <a:noFill/>
            <a:ln w="19050" cap="flat" cmpd="sng">
              <a:solidFill>
                <a:schemeClr val="tx1">
                  <a:alpha val="10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2480" name="任意多边形 8"/>
            <p:cNvSpPr/>
            <p:nvPr/>
          </p:nvSpPr>
          <p:spPr>
            <a:xfrm>
              <a:off x="3296873" y="4043494"/>
              <a:ext cx="1233182" cy="847288"/>
            </a:xfrm>
            <a:custGeom>
              <a:avLst/>
              <a:gdLst>
                <a:gd name="txL" fmla="*/ 0 w 1233182"/>
                <a:gd name="txT" fmla="*/ 0 h 847288"/>
                <a:gd name="txR" fmla="*/ 1233182 w 1233182"/>
                <a:gd name="txB" fmla="*/ 847288 h 847288"/>
              </a:gdLst>
              <a:ahLst/>
              <a:cxnLst>
                <a:cxn ang="0">
                  <a:pos x="0" y="0"/>
                </a:cxn>
                <a:cxn ang="0">
                  <a:pos x="872455" y="184557"/>
                </a:cxn>
                <a:cxn ang="0">
                  <a:pos x="1233182" y="847288"/>
                </a:cxn>
              </a:cxnLst>
              <a:rect l="txL" t="txT" r="txR" b="txB"/>
              <a:pathLst>
                <a:path w="1233182" h="847288">
                  <a:moveTo>
                    <a:pt x="0" y="0"/>
                  </a:moveTo>
                  <a:cubicBezTo>
                    <a:pt x="333462" y="21671"/>
                    <a:pt x="666925" y="43342"/>
                    <a:pt x="872455" y="184557"/>
                  </a:cubicBezTo>
                  <a:cubicBezTo>
                    <a:pt x="1077985" y="325772"/>
                    <a:pt x="1177255" y="739629"/>
                    <a:pt x="1233182" y="847288"/>
                  </a:cubicBezTo>
                </a:path>
              </a:pathLst>
            </a:custGeom>
            <a:noFill/>
            <a:ln w="19050" cap="flat" cmpd="sng">
              <a:solidFill>
                <a:schemeClr val="tx1">
                  <a:alpha val="10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3717925" y="2706688"/>
            <a:ext cx="1477963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“试触”</a:t>
            </a:r>
          </a:p>
        </p:txBody>
      </p:sp>
      <p:sp>
        <p:nvSpPr>
          <p:cNvPr id="28" name="Rectangle 2"/>
          <p:cNvSpPr/>
          <p:nvPr/>
        </p:nvSpPr>
        <p:spPr>
          <a:xfrm>
            <a:off x="712788" y="115888"/>
            <a:ext cx="2430462" cy="522287"/>
          </a:xfrm>
          <a:prstGeom prst="rect">
            <a:avLst/>
          </a:prstGeom>
          <a:gradFill rotWithShape="0">
            <a:gsLst>
              <a:gs pos="0">
                <a:srgbClr val="D1E8FF"/>
              </a:gs>
              <a:gs pos="100000">
                <a:srgbClr val="99CCFF"/>
              </a:gs>
            </a:gsLst>
            <a:lin ang="5400000" scaled="1"/>
            <a:tileRect/>
          </a:gradFill>
          <a:ln w="19050">
            <a:noFill/>
          </a:ln>
        </p:spPr>
        <p:txBody>
          <a:bodyPr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电压表的连接</a:t>
            </a:r>
            <a:endParaRPr lang="en-US" altLang="zh-CN" sz="2800" b="1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10" grpId="0" animBg="1"/>
      <p:bldP spid="11" grpId="0" animBg="1"/>
      <p:bldP spid="12" grpId="0"/>
      <p:bldP spid="2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矩形 1"/>
          <p:cNvSpPr/>
          <p:nvPr/>
        </p:nvSpPr>
        <p:spPr>
          <a:xfrm>
            <a:off x="495300" y="633413"/>
            <a:ext cx="8037513" cy="13033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例</a:t>
            </a: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3</a:t>
            </a:r>
            <a:r>
              <a:rPr lang="zh-CN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如图所示的电路能用电压表测出灯泡 </a:t>
            </a: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L</a:t>
            </a:r>
            <a:r>
              <a:rPr lang="en-US" altLang="zh-CN" sz="2800" b="1" baseline="-2500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</a:t>
            </a:r>
            <a:r>
              <a:rPr lang="zh-CN" altLang="en-US" sz="28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两端电压的是（     ）</a:t>
            </a:r>
          </a:p>
        </p:txBody>
      </p:sp>
      <p:pic>
        <p:nvPicPr>
          <p:cNvPr id="63490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03288" y="1831975"/>
            <a:ext cx="7143750" cy="19589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矩形标注 3"/>
          <p:cNvSpPr/>
          <p:nvPr/>
        </p:nvSpPr>
        <p:spPr>
          <a:xfrm>
            <a:off x="6840538" y="3824288"/>
            <a:ext cx="1692275" cy="2309813"/>
          </a:xfrm>
          <a:prstGeom prst="wedgeRectCallout">
            <a:avLst>
              <a:gd name="adj1" fmla="val 299"/>
              <a:gd name="adj2" fmla="val -68383"/>
            </a:avLst>
          </a:prstGeom>
          <a:ln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/>
                <a:ea typeface="黑体" panose="02010609060101010101" pitchFamily="49" charset="-122"/>
                <a:cs typeface="+mn-cs"/>
              </a:rPr>
              <a:t>正负极接反，不能测出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/>
                <a:ea typeface="黑体" panose="02010609060101010101" pitchFamily="49" charset="-122"/>
                <a:cs typeface="+mn-cs"/>
              </a:rPr>
              <a:t>L</a:t>
            </a:r>
            <a:r>
              <a:rPr kumimoji="0" lang="en-US" altLang="zh-CN" sz="24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/>
                <a:ea typeface="黑体" panose="02010609060101010101" pitchFamily="49" charset="-122"/>
                <a:cs typeface="+mn-cs"/>
              </a:rPr>
              <a:t>1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/>
                <a:ea typeface="黑体" panose="02010609060101010101" pitchFamily="49" charset="-122"/>
                <a:cs typeface="+mn-cs"/>
              </a:rPr>
              <a:t>两端的电压</a:t>
            </a:r>
          </a:p>
        </p:txBody>
      </p:sp>
      <p:sp>
        <p:nvSpPr>
          <p:cNvPr id="6" name="矩形 5"/>
          <p:cNvSpPr/>
          <p:nvPr/>
        </p:nvSpPr>
        <p:spPr>
          <a:xfrm>
            <a:off x="2390775" y="1252538"/>
            <a:ext cx="593725" cy="6604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B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7" name="矩形标注 6"/>
          <p:cNvSpPr/>
          <p:nvPr/>
        </p:nvSpPr>
        <p:spPr>
          <a:xfrm>
            <a:off x="552450" y="3968750"/>
            <a:ext cx="1895475" cy="2308225"/>
          </a:xfrm>
          <a:prstGeom prst="wedgeRectCallout">
            <a:avLst>
              <a:gd name="adj1" fmla="val -13128"/>
              <a:gd name="adj2" fmla="val -68794"/>
            </a:avLst>
          </a:prstGeom>
          <a:ln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/>
                <a:ea typeface="黑体" panose="02010609060101010101" pitchFamily="49" charset="-122"/>
                <a:cs typeface="+mn-cs"/>
              </a:rPr>
              <a:t>与电源并联，电压表测的是电源两端的电压</a:t>
            </a:r>
          </a:p>
        </p:txBody>
      </p:sp>
      <p:sp>
        <p:nvSpPr>
          <p:cNvPr id="8" name="矩形标注 7"/>
          <p:cNvSpPr/>
          <p:nvPr/>
        </p:nvSpPr>
        <p:spPr>
          <a:xfrm>
            <a:off x="2879725" y="3897313"/>
            <a:ext cx="1619250" cy="2308225"/>
          </a:xfrm>
          <a:prstGeom prst="wedgeRectCallout">
            <a:avLst>
              <a:gd name="adj1" fmla="val -18647"/>
              <a:gd name="adj2" fmla="val -65072"/>
            </a:avLst>
          </a:prstGeom>
          <a:ln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/>
                <a:ea typeface="黑体" panose="02010609060101010101" pitchFamily="49" charset="-122"/>
                <a:cs typeface="+mn-cs"/>
              </a:rPr>
              <a:t>与 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/>
                <a:ea typeface="黑体" panose="02010609060101010101" pitchFamily="49" charset="-122"/>
                <a:cs typeface="+mn-cs"/>
              </a:rPr>
              <a:t>L</a:t>
            </a:r>
            <a:r>
              <a:rPr kumimoji="0" lang="en-US" altLang="zh-CN" sz="24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/>
                <a:ea typeface="黑体" panose="02010609060101010101" pitchFamily="49" charset="-122"/>
                <a:cs typeface="+mn-cs"/>
              </a:rPr>
              <a:t>1</a:t>
            </a:r>
            <a:r>
              <a:rPr kumimoji="0" lang="zh-CN" altLang="en-US" sz="24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/>
                <a:ea typeface="黑体" panose="02010609060101010101" pitchFamily="49" charset="-122"/>
                <a:cs typeface="+mn-cs"/>
              </a:rPr>
              <a:t> 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/>
                <a:ea typeface="黑体" panose="02010609060101010101" pitchFamily="49" charset="-122"/>
                <a:cs typeface="+mn-cs"/>
              </a:rPr>
              <a:t>并联正负接线柱的接法也正确</a:t>
            </a:r>
          </a:p>
        </p:txBody>
      </p:sp>
      <p:sp>
        <p:nvSpPr>
          <p:cNvPr id="9" name="矩形标注 8"/>
          <p:cNvSpPr/>
          <p:nvPr/>
        </p:nvSpPr>
        <p:spPr>
          <a:xfrm>
            <a:off x="4829175" y="3824288"/>
            <a:ext cx="1579563" cy="2309813"/>
          </a:xfrm>
          <a:prstGeom prst="wedgeRectCallout">
            <a:avLst>
              <a:gd name="adj1" fmla="val 11665"/>
              <a:gd name="adj2" fmla="val -62085"/>
            </a:avLst>
          </a:prstGeom>
          <a:ln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/>
                <a:ea typeface="黑体" panose="02010609060101010101" pitchFamily="49" charset="-122"/>
                <a:cs typeface="+mn-cs"/>
              </a:rPr>
              <a:t>与 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/>
                <a:ea typeface="黑体" panose="02010609060101010101" pitchFamily="49" charset="-122"/>
                <a:cs typeface="+mn-cs"/>
              </a:rPr>
              <a:t>L</a:t>
            </a:r>
            <a:r>
              <a:rPr kumimoji="0" lang="en-US" altLang="zh-CN" sz="24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/>
                <a:ea typeface="黑体" panose="02010609060101010101" pitchFamily="49" charset="-122"/>
                <a:cs typeface="+mn-cs"/>
              </a:rPr>
              <a:t>2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/>
                <a:ea typeface="黑体" panose="02010609060101010101" pitchFamily="49" charset="-122"/>
                <a:cs typeface="+mn-cs"/>
              </a:rPr>
              <a:t>并联测的是 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/>
                <a:ea typeface="黑体" panose="02010609060101010101" pitchFamily="49" charset="-122"/>
                <a:cs typeface="+mn-cs"/>
              </a:rPr>
              <a:t>L</a:t>
            </a:r>
            <a:r>
              <a:rPr kumimoji="0" lang="en-US" altLang="zh-CN" sz="24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/>
                <a:ea typeface="黑体" panose="02010609060101010101" pitchFamily="49" charset="-122"/>
                <a:cs typeface="+mn-cs"/>
              </a:rPr>
              <a:t>2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/>
                <a:ea typeface="黑体" panose="02010609060101010101" pitchFamily="49" charset="-122"/>
                <a:cs typeface="+mn-cs"/>
              </a:rPr>
              <a:t>两端的电压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 animBg="1"/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1865313" y="1454150"/>
            <a:ext cx="3390900" cy="1200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确认电压表的量程与分度值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(</a:t>
            </a:r>
            <a:r>
              <a:rPr lang="en-US" altLang="zh-CN" sz="2400" b="1" i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U</a:t>
            </a:r>
            <a:r>
              <a:rPr lang="en-US" altLang="zh-CN" sz="2400" b="1" baseline="-2500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0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)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；</a:t>
            </a:r>
            <a:endParaRPr lang="zh-CN" altLang="en-US" sz="2400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836738" y="2790825"/>
            <a:ext cx="3390900" cy="17541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根据电压表指针的位置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,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读取偏转的大格数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(</a:t>
            </a:r>
            <a:r>
              <a:rPr lang="en-US" altLang="zh-CN" sz="2400" b="1" i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n</a:t>
            </a:r>
            <a:r>
              <a:rPr lang="en-US" altLang="zh-CN" sz="2400" b="1" baseline="-2500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)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与小格数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(</a:t>
            </a:r>
            <a:r>
              <a:rPr lang="en-US" altLang="zh-CN" sz="2400" b="1" i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n</a:t>
            </a:r>
            <a:r>
              <a:rPr lang="en-US" altLang="zh-CN" sz="2400" b="1" baseline="-2500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)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；</a:t>
            </a:r>
            <a:endParaRPr lang="zh-CN" altLang="en-US" sz="2400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865313" y="4821238"/>
            <a:ext cx="3367087" cy="1200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求出被测电压的值：</a:t>
            </a:r>
            <a:r>
              <a:rPr lang="en-US" altLang="zh-CN" sz="2400" b="1" i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U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=10·</a:t>
            </a:r>
            <a:r>
              <a:rPr lang="en-US" altLang="zh-CN" sz="2400" b="1" i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n</a:t>
            </a:r>
            <a:r>
              <a:rPr lang="en-US" altLang="zh-CN" sz="2400" b="1" baseline="-2500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·</a:t>
            </a:r>
            <a:r>
              <a:rPr lang="en-US" altLang="zh-CN" sz="2400" b="1" i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U</a:t>
            </a:r>
            <a:r>
              <a:rPr lang="en-US" altLang="zh-CN" sz="2400" b="1" baseline="-2500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0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+</a:t>
            </a:r>
            <a:r>
              <a:rPr lang="en-US" altLang="zh-CN" sz="2400" b="1" i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n</a:t>
            </a:r>
            <a:r>
              <a:rPr lang="en-US" altLang="zh-CN" sz="2400" b="1" baseline="-2500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·</a:t>
            </a:r>
            <a:r>
              <a:rPr lang="en-US" altLang="zh-CN" sz="2400" b="1" i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U</a:t>
            </a:r>
            <a:r>
              <a:rPr lang="en-US" altLang="zh-CN" sz="2400" b="1" baseline="-2500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0</a:t>
            </a:r>
            <a:endParaRPr lang="zh-CN" altLang="en-US" sz="2400" b="1" baseline="-25000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8325" y="1504950"/>
            <a:ext cx="1204913" cy="64611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第一步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9750" y="2822575"/>
            <a:ext cx="1204913" cy="64611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第二步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68325" y="4775200"/>
            <a:ext cx="1204913" cy="64611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第三步</a:t>
            </a:r>
          </a:p>
        </p:txBody>
      </p:sp>
      <p:sp>
        <p:nvSpPr>
          <p:cNvPr id="15" name="矩形 4"/>
          <p:cNvSpPr>
            <a:spLocks noChangeArrowheads="1"/>
          </p:cNvSpPr>
          <p:nvPr/>
        </p:nvSpPr>
        <p:spPr bwMode="auto">
          <a:xfrm>
            <a:off x="569913" y="122238"/>
            <a:ext cx="1392238" cy="511175"/>
          </a:xfrm>
          <a:prstGeom prst="roundRect">
            <a:avLst>
              <a:gd name="adj" fmla="val 0"/>
            </a:avLst>
          </a:prstGeom>
          <a:solidFill>
            <a:srgbClr val="0066FF"/>
          </a:solidFill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/>
                <a:ea typeface="黑体" panose="02010609060101010101" pitchFamily="49" charset="-122"/>
                <a:cs typeface="+mn-cs"/>
              </a:rPr>
              <a:t>知识点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/>
                <a:ea typeface="黑体" panose="02010609060101010101" pitchFamily="49" charset="-122"/>
                <a:cs typeface="+mn-cs"/>
              </a:rPr>
              <a:t>3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6" name="矩形 4"/>
          <p:cNvSpPr>
            <a:spLocks noChangeArrowheads="1"/>
          </p:cNvSpPr>
          <p:nvPr/>
        </p:nvSpPr>
        <p:spPr bwMode="auto">
          <a:xfrm>
            <a:off x="1962150" y="122238"/>
            <a:ext cx="2501900" cy="5238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电压表的读数</a:t>
            </a:r>
          </a:p>
        </p:txBody>
      </p:sp>
      <p:pic>
        <p:nvPicPr>
          <p:cNvPr id="64521" name="Picture 1" descr="D:\搜狗高速下载\快速保存图片\W02014102936292852439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49863" y="1360488"/>
            <a:ext cx="3182937" cy="35258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 animBg="1"/>
      <p:bldP spid="11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矩形 1"/>
          <p:cNvSpPr/>
          <p:nvPr/>
        </p:nvSpPr>
        <p:spPr>
          <a:xfrm>
            <a:off x="323850" y="674688"/>
            <a:ext cx="8496300" cy="28622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例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4</a:t>
            </a:r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如图所示电压表，若选用“ － ”和“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15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”两个接线柱，它的量程是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_______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，表盘上每一大格表示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______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，每一小格表示 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______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，指针所指的示数是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______ 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，若选用“ － ”和“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3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”两个接线柱，它的量程是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______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，表盘上每一大格表示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______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，每一小格表示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______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，电压表的示数是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______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。</a:t>
            </a:r>
          </a:p>
        </p:txBody>
      </p:sp>
      <p:pic>
        <p:nvPicPr>
          <p:cNvPr id="65538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30438" y="3552825"/>
            <a:ext cx="4522787" cy="27019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矩形 4"/>
          <p:cNvSpPr/>
          <p:nvPr/>
        </p:nvSpPr>
        <p:spPr>
          <a:xfrm>
            <a:off x="2057400" y="1308100"/>
            <a:ext cx="1100138" cy="46196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0~15V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</a:p>
        </p:txBody>
      </p:sp>
      <p:sp>
        <p:nvSpPr>
          <p:cNvPr id="7" name="矩形 6"/>
          <p:cNvSpPr/>
          <p:nvPr/>
        </p:nvSpPr>
        <p:spPr>
          <a:xfrm>
            <a:off x="6434138" y="1308100"/>
            <a:ext cx="631825" cy="46196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5V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</a:p>
        </p:txBody>
      </p:sp>
      <p:sp>
        <p:nvSpPr>
          <p:cNvPr id="8" name="矩形 7"/>
          <p:cNvSpPr/>
          <p:nvPr/>
        </p:nvSpPr>
        <p:spPr>
          <a:xfrm>
            <a:off x="1000125" y="1828800"/>
            <a:ext cx="863600" cy="46196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0.5V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</a:p>
        </p:txBody>
      </p:sp>
      <p:sp>
        <p:nvSpPr>
          <p:cNvPr id="9" name="矩形 8"/>
          <p:cNvSpPr/>
          <p:nvPr/>
        </p:nvSpPr>
        <p:spPr>
          <a:xfrm>
            <a:off x="4892675" y="1884363"/>
            <a:ext cx="633413" cy="46196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9V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</a:p>
        </p:txBody>
      </p:sp>
      <p:sp>
        <p:nvSpPr>
          <p:cNvPr id="10" name="矩形 9"/>
          <p:cNvSpPr/>
          <p:nvPr/>
        </p:nvSpPr>
        <p:spPr>
          <a:xfrm>
            <a:off x="4492625" y="2417763"/>
            <a:ext cx="946150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0~3V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</a:p>
        </p:txBody>
      </p:sp>
      <p:sp>
        <p:nvSpPr>
          <p:cNvPr id="11" name="矩形 10"/>
          <p:cNvSpPr/>
          <p:nvPr/>
        </p:nvSpPr>
        <p:spPr>
          <a:xfrm>
            <a:off x="684213" y="2947988"/>
            <a:ext cx="631825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1V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</a:p>
        </p:txBody>
      </p:sp>
      <p:sp>
        <p:nvSpPr>
          <p:cNvPr id="12" name="矩形 11"/>
          <p:cNvSpPr/>
          <p:nvPr/>
        </p:nvSpPr>
        <p:spPr>
          <a:xfrm>
            <a:off x="3808413" y="2938463"/>
            <a:ext cx="863600" cy="46196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0.1V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</a:p>
        </p:txBody>
      </p:sp>
      <p:sp>
        <p:nvSpPr>
          <p:cNvPr id="13" name="矩形 12"/>
          <p:cNvSpPr/>
          <p:nvPr/>
        </p:nvSpPr>
        <p:spPr>
          <a:xfrm>
            <a:off x="7172325" y="2887663"/>
            <a:ext cx="863600" cy="46196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1.8V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Text Box 9"/>
          <p:cNvSpPr txBox="1"/>
          <p:nvPr/>
        </p:nvSpPr>
        <p:spPr>
          <a:xfrm>
            <a:off x="358775" y="692150"/>
            <a:ext cx="8496300" cy="55784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400" b="1" dirty="0">
                <a:solidFill>
                  <a:srgbClr val="060707"/>
                </a:solidFill>
                <a:latin typeface="华文仿宋" pitchFamily="2" charset="-122"/>
                <a:ea typeface="华文仿宋" pitchFamily="2" charset="-122"/>
              </a:rPr>
              <a:t>一、电压（符号U）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rgbClr val="060707"/>
                </a:solidFill>
                <a:latin typeface="华文仿宋" pitchFamily="2" charset="-122"/>
                <a:ea typeface="华文仿宋" pitchFamily="2" charset="-122"/>
              </a:rPr>
              <a:t>1</a:t>
            </a:r>
            <a:r>
              <a:rPr lang="zh-CN" altLang="en-US" sz="2400" b="1" dirty="0">
                <a:solidFill>
                  <a:srgbClr val="060707"/>
                </a:solidFill>
                <a:latin typeface="华文仿宋" pitchFamily="2" charset="-122"/>
                <a:ea typeface="华文仿宋" pitchFamily="2" charset="-122"/>
              </a:rPr>
              <a:t>、电压的意义：要让一段电路中有电流，它的两端就要有电压，电源的作用就是给用电器两端提供电压。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rgbClr val="060707"/>
                </a:solidFill>
                <a:latin typeface="华文仿宋" pitchFamily="2" charset="-122"/>
                <a:ea typeface="华文仿宋" pitchFamily="2" charset="-122"/>
              </a:rPr>
              <a:t>2</a:t>
            </a:r>
            <a:r>
              <a:rPr lang="zh-CN" altLang="en-US" sz="2400" b="1" dirty="0">
                <a:solidFill>
                  <a:srgbClr val="060707"/>
                </a:solidFill>
                <a:latin typeface="华文仿宋" pitchFamily="2" charset="-122"/>
                <a:ea typeface="华文仿宋" pitchFamily="2" charset="-122"/>
              </a:rPr>
              <a:t>、电压的单位：</a:t>
            </a:r>
          </a:p>
          <a:p>
            <a:pPr>
              <a:buFont typeface="Arial" panose="020B0604020202020204" pitchFamily="34" charset="0"/>
              <a:buNone/>
            </a:pPr>
            <a:r>
              <a:rPr lang="zh-CN" altLang="en-US" sz="2400" b="1" dirty="0">
                <a:solidFill>
                  <a:srgbClr val="060707"/>
                </a:solidFill>
                <a:latin typeface="华文仿宋" pitchFamily="2" charset="-122"/>
                <a:ea typeface="华文仿宋" pitchFamily="2" charset="-122"/>
              </a:rPr>
              <a:t>　国际单位：伏特（</a:t>
            </a:r>
            <a:r>
              <a:rPr lang="en-US" altLang="zh-CN" sz="2400" b="1">
                <a:solidFill>
                  <a:srgbClr val="060707"/>
                </a:solidFill>
                <a:latin typeface="华文仿宋" pitchFamily="2" charset="-122"/>
                <a:ea typeface="华文仿宋" pitchFamily="2" charset="-122"/>
              </a:rPr>
              <a:t>volt</a:t>
            </a:r>
            <a:r>
              <a:rPr lang="zh-CN" altLang="en-US" sz="2400" b="1" dirty="0">
                <a:solidFill>
                  <a:srgbClr val="060707"/>
                </a:solidFill>
                <a:latin typeface="华文仿宋" pitchFamily="2" charset="-122"/>
                <a:ea typeface="华文仿宋" pitchFamily="2" charset="-122"/>
              </a:rPr>
              <a:t>） ，简称伏（ </a:t>
            </a:r>
            <a:r>
              <a:rPr lang="en-US" altLang="zh-CN" sz="2400" b="1">
                <a:solidFill>
                  <a:srgbClr val="060707"/>
                </a:solidFill>
                <a:latin typeface="华文仿宋" pitchFamily="2" charset="-122"/>
                <a:ea typeface="华文仿宋" pitchFamily="2" charset="-122"/>
              </a:rPr>
              <a:t>V </a:t>
            </a:r>
            <a:r>
              <a:rPr lang="zh-CN" altLang="en-US" sz="2400" b="1" dirty="0">
                <a:solidFill>
                  <a:srgbClr val="060707"/>
                </a:solidFill>
                <a:latin typeface="华文仿宋" pitchFamily="2" charset="-122"/>
                <a:ea typeface="华文仿宋" pitchFamily="2" charset="-122"/>
              </a:rPr>
              <a:t>）</a:t>
            </a:r>
          </a:p>
          <a:p>
            <a:pPr>
              <a:buFont typeface="Arial" panose="020B0604020202020204" pitchFamily="34" charset="0"/>
              <a:buNone/>
            </a:pPr>
            <a:r>
              <a:rPr lang="zh-CN" altLang="en-US" sz="2400" b="1" dirty="0">
                <a:solidFill>
                  <a:srgbClr val="060707"/>
                </a:solidFill>
                <a:latin typeface="华文仿宋" pitchFamily="2" charset="-122"/>
                <a:ea typeface="华文仿宋" pitchFamily="2" charset="-122"/>
              </a:rPr>
              <a:t>　常用单位：千伏（</a:t>
            </a:r>
            <a:r>
              <a:rPr lang="en-US" altLang="zh-CN" sz="2400" b="1">
                <a:solidFill>
                  <a:srgbClr val="060707"/>
                </a:solidFill>
                <a:latin typeface="华文仿宋" pitchFamily="2" charset="-122"/>
                <a:ea typeface="华文仿宋" pitchFamily="2" charset="-122"/>
              </a:rPr>
              <a:t>kV</a:t>
            </a:r>
            <a:r>
              <a:rPr lang="zh-CN" altLang="en-US" sz="2400" b="1" dirty="0">
                <a:solidFill>
                  <a:srgbClr val="060707"/>
                </a:solidFill>
                <a:latin typeface="华文仿宋" pitchFamily="2" charset="-122"/>
                <a:ea typeface="华文仿宋" pitchFamily="2" charset="-122"/>
              </a:rPr>
              <a:t>）；毫伏（</a:t>
            </a:r>
            <a:r>
              <a:rPr lang="en-US" altLang="zh-CN" sz="2400" b="1">
                <a:solidFill>
                  <a:srgbClr val="060707"/>
                </a:solidFill>
                <a:latin typeface="华文仿宋" pitchFamily="2" charset="-122"/>
                <a:ea typeface="华文仿宋" pitchFamily="2" charset="-122"/>
              </a:rPr>
              <a:t>mV</a:t>
            </a:r>
            <a:r>
              <a:rPr lang="zh-CN" altLang="en-US" sz="2400" b="1" dirty="0">
                <a:solidFill>
                  <a:srgbClr val="060707"/>
                </a:solidFill>
                <a:latin typeface="华文仿宋" pitchFamily="2" charset="-122"/>
                <a:ea typeface="华文仿宋" pitchFamily="2" charset="-122"/>
              </a:rPr>
              <a:t>）</a:t>
            </a:r>
          </a:p>
          <a:p>
            <a:pPr>
              <a:buFont typeface="Arial" panose="020B0604020202020204" pitchFamily="34" charset="0"/>
              <a:buNone/>
            </a:pPr>
            <a:r>
              <a:rPr lang="zh-CN" altLang="en-US" sz="2400" b="1" dirty="0">
                <a:solidFill>
                  <a:srgbClr val="060707"/>
                </a:solidFill>
                <a:latin typeface="华文仿宋" pitchFamily="2" charset="-122"/>
                <a:ea typeface="华文仿宋" pitchFamily="2" charset="-122"/>
              </a:rPr>
              <a:t>　　    换算：　</a:t>
            </a:r>
            <a:r>
              <a:rPr lang="en-US" altLang="zh-CN" sz="2400" b="1">
                <a:solidFill>
                  <a:srgbClr val="060707"/>
                </a:solidFill>
                <a:latin typeface="华文仿宋" pitchFamily="2" charset="-122"/>
                <a:ea typeface="华文仿宋" pitchFamily="2" charset="-122"/>
              </a:rPr>
              <a:t>1 kV =1 000 V= 10</a:t>
            </a:r>
            <a:r>
              <a:rPr lang="en-US" altLang="zh-CN" sz="2400" b="1" baseline="30000">
                <a:solidFill>
                  <a:srgbClr val="060707"/>
                </a:solidFill>
                <a:latin typeface="华文仿宋" pitchFamily="2" charset="-122"/>
                <a:ea typeface="华文仿宋" pitchFamily="2" charset="-122"/>
              </a:rPr>
              <a:t>3</a:t>
            </a:r>
            <a:r>
              <a:rPr lang="en-US" altLang="zh-CN" sz="2400" b="1">
                <a:solidFill>
                  <a:srgbClr val="060707"/>
                </a:solidFill>
                <a:latin typeface="华文仿宋" pitchFamily="2" charset="-122"/>
                <a:ea typeface="华文仿宋" pitchFamily="2" charset="-122"/>
              </a:rPr>
              <a:t> V</a:t>
            </a:r>
          </a:p>
          <a:p>
            <a:pPr>
              <a:buFont typeface="Arial" panose="020B0604020202020204" pitchFamily="34" charset="0"/>
              <a:buNone/>
            </a:pPr>
            <a:r>
              <a:rPr lang="zh-CN" altLang="en-US" sz="2400" b="1" dirty="0">
                <a:solidFill>
                  <a:srgbClr val="060707"/>
                </a:solidFill>
                <a:latin typeface="华文仿宋" pitchFamily="2" charset="-122"/>
                <a:ea typeface="华文仿宋" pitchFamily="2" charset="-122"/>
              </a:rPr>
              <a:t>　　　　　　　</a:t>
            </a:r>
            <a:r>
              <a:rPr lang="en-US" altLang="zh-CN" sz="2400" b="1">
                <a:solidFill>
                  <a:srgbClr val="060707"/>
                </a:solidFill>
                <a:latin typeface="华文仿宋" pitchFamily="2" charset="-122"/>
                <a:ea typeface="华文仿宋" pitchFamily="2" charset="-122"/>
              </a:rPr>
              <a:t>1 mV =0.001 V= 10</a:t>
            </a:r>
            <a:r>
              <a:rPr lang="en-US" altLang="zh-CN" sz="2400" b="1" baseline="30000">
                <a:solidFill>
                  <a:srgbClr val="060707"/>
                </a:solidFill>
                <a:latin typeface="华文仿宋" pitchFamily="2" charset="-122"/>
                <a:ea typeface="华文仿宋" pitchFamily="2" charset="-122"/>
              </a:rPr>
              <a:t>-3</a:t>
            </a:r>
            <a:r>
              <a:rPr lang="en-US" altLang="zh-CN" sz="2400" b="1">
                <a:solidFill>
                  <a:srgbClr val="060707"/>
                </a:solidFill>
                <a:latin typeface="华文仿宋" pitchFamily="2" charset="-122"/>
                <a:ea typeface="华文仿宋" pitchFamily="2" charset="-122"/>
              </a:rPr>
              <a:t> V</a:t>
            </a:r>
          </a:p>
          <a:p>
            <a:pPr>
              <a:buFont typeface="Arial" panose="020B0604020202020204" pitchFamily="34" charset="0"/>
              <a:buNone/>
            </a:pPr>
            <a:r>
              <a:rPr lang="zh-CN" altLang="en-US" sz="2400" b="1" dirty="0">
                <a:solidFill>
                  <a:srgbClr val="060707"/>
                </a:solidFill>
                <a:latin typeface="华文仿宋" pitchFamily="2" charset="-122"/>
                <a:ea typeface="华文仿宋" pitchFamily="2" charset="-122"/>
              </a:rPr>
              <a:t>二、电压表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rgbClr val="060707"/>
                </a:solidFill>
                <a:latin typeface="华文仿宋" pitchFamily="2" charset="-122"/>
                <a:ea typeface="华文仿宋" pitchFamily="2" charset="-122"/>
              </a:rPr>
              <a:t>1</a:t>
            </a:r>
            <a:r>
              <a:rPr lang="zh-CN" altLang="en-US" sz="2400" b="1" dirty="0">
                <a:solidFill>
                  <a:srgbClr val="060707"/>
                </a:solidFill>
                <a:latin typeface="华文仿宋" pitchFamily="2" charset="-122"/>
                <a:ea typeface="华文仿宋" pitchFamily="2" charset="-122"/>
              </a:rPr>
              <a:t>、电压表：测量电压的仪器。</a:t>
            </a:r>
          </a:p>
          <a:p>
            <a:pPr>
              <a:buFont typeface="Arial" panose="020B0604020202020204" pitchFamily="34" charset="0"/>
              <a:buNone/>
            </a:pPr>
            <a:r>
              <a:rPr lang="zh-CN" altLang="en-US" sz="2400" b="1" dirty="0">
                <a:solidFill>
                  <a:srgbClr val="060707"/>
                </a:solidFill>
                <a:latin typeface="华文仿宋" pitchFamily="2" charset="-122"/>
                <a:ea typeface="华文仿宋" pitchFamily="2" charset="-122"/>
              </a:rPr>
              <a:t>2、电压表的电路符号：</a:t>
            </a:r>
          </a:p>
          <a:p>
            <a:pPr>
              <a:buFont typeface="Arial" panose="020B0604020202020204" pitchFamily="34" charset="0"/>
              <a:buNone/>
            </a:pPr>
            <a:r>
              <a:rPr lang="zh-CN" altLang="en-US" sz="2400" b="1" dirty="0">
                <a:solidFill>
                  <a:srgbClr val="060707"/>
                </a:solidFill>
                <a:latin typeface="华文仿宋" pitchFamily="2" charset="-122"/>
                <a:ea typeface="华文仿宋" pitchFamily="2" charset="-122"/>
              </a:rPr>
              <a:t>三、电压表的正确使用方法</a:t>
            </a:r>
          </a:p>
          <a:p>
            <a:pPr>
              <a:buFont typeface="Arial" panose="020B0604020202020204" pitchFamily="34" charset="0"/>
              <a:buNone/>
            </a:pPr>
            <a:r>
              <a:rPr lang="zh-CN" altLang="en-US" sz="2400" b="1" dirty="0">
                <a:solidFill>
                  <a:srgbClr val="060707"/>
                </a:solidFill>
                <a:latin typeface="华文仿宋" pitchFamily="2" charset="-122"/>
                <a:ea typeface="华文仿宋" pitchFamily="2" charset="-122"/>
              </a:rPr>
              <a:t>1、红色接线柱“+”接正极，黑色接线柱“—”接负极。</a:t>
            </a:r>
          </a:p>
          <a:p>
            <a:pPr>
              <a:buFont typeface="Arial" panose="020B0604020202020204" pitchFamily="34" charset="0"/>
              <a:buNone/>
            </a:pPr>
            <a:r>
              <a:rPr lang="zh-CN" altLang="en-US" sz="2400" b="1" dirty="0">
                <a:solidFill>
                  <a:srgbClr val="060707"/>
                </a:solidFill>
                <a:latin typeface="华文仿宋" pitchFamily="2" charset="-122"/>
                <a:ea typeface="华文仿宋" pitchFamily="2" charset="-122"/>
              </a:rPr>
              <a:t>2、电压表必须与用电器并联。(可以直接并联在电源两端)</a:t>
            </a:r>
          </a:p>
          <a:p>
            <a:pPr>
              <a:buFont typeface="Arial" panose="020B0604020202020204" pitchFamily="34" charset="0"/>
              <a:buNone/>
            </a:pPr>
            <a:r>
              <a:rPr lang="zh-CN" altLang="en-US" sz="2400" b="1" dirty="0">
                <a:solidFill>
                  <a:srgbClr val="060707"/>
                </a:solidFill>
                <a:latin typeface="华文仿宋" pitchFamily="2" charset="-122"/>
                <a:ea typeface="华文仿宋" pitchFamily="2" charset="-122"/>
              </a:rPr>
              <a:t>3、确认电压表量程，选择合适的量程接入电路。</a:t>
            </a:r>
          </a:p>
        </p:txBody>
      </p:sp>
      <p:grpSp>
        <p:nvGrpSpPr>
          <p:cNvPr id="15366" name="Group 6"/>
          <p:cNvGrpSpPr/>
          <p:nvPr/>
        </p:nvGrpSpPr>
        <p:grpSpPr>
          <a:xfrm>
            <a:off x="3851275" y="4292600"/>
            <a:ext cx="1223963" cy="541338"/>
            <a:chOff x="0" y="0"/>
            <a:chExt cx="998" cy="454"/>
          </a:xfrm>
        </p:grpSpPr>
        <p:sp>
          <p:nvSpPr>
            <p:cNvPr id="66564" name="Line 7"/>
            <p:cNvSpPr/>
            <p:nvPr/>
          </p:nvSpPr>
          <p:spPr>
            <a:xfrm>
              <a:off x="0" y="272"/>
              <a:ext cx="998" cy="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</p:sp>
        <p:grpSp>
          <p:nvGrpSpPr>
            <p:cNvPr id="66565" name="Group 8"/>
            <p:cNvGrpSpPr/>
            <p:nvPr/>
          </p:nvGrpSpPr>
          <p:grpSpPr>
            <a:xfrm>
              <a:off x="295" y="68"/>
              <a:ext cx="385" cy="386"/>
              <a:chOff x="0" y="0"/>
              <a:chExt cx="385" cy="386"/>
            </a:xfrm>
          </p:grpSpPr>
          <p:sp>
            <p:nvSpPr>
              <p:cNvPr id="66568" name="Oval 9"/>
              <p:cNvSpPr/>
              <p:nvPr/>
            </p:nvSpPr>
            <p:spPr>
              <a:xfrm>
                <a:off x="0" y="0"/>
                <a:ext cx="385" cy="386"/>
              </a:xfrm>
              <a:prstGeom prst="ellipse">
                <a:avLst/>
              </a:prstGeom>
              <a:solidFill>
                <a:schemeClr val="bg1"/>
              </a:solidFill>
              <a:ln w="2857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66569" name="Text Box 10"/>
              <p:cNvSpPr txBox="1"/>
              <p:nvPr/>
            </p:nvSpPr>
            <p:spPr>
              <a:xfrm>
                <a:off x="46" y="23"/>
                <a:ext cx="272" cy="32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buFont typeface="Arial" panose="020B0604020202020204" pitchFamily="34" charset="0"/>
                  <a:buNone/>
                </a:pPr>
                <a:r>
                  <a:rPr lang="zh-CN" altLang="en-US" sz="2800" b="1" dirty="0">
                    <a:latin typeface="Times New Roman" panose="02020603050405020304" pitchFamily="18" charset="0"/>
                  </a:rPr>
                  <a:t>V</a:t>
                </a:r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66566" name="Text Box 11"/>
            <p:cNvSpPr txBox="1"/>
            <p:nvPr/>
          </p:nvSpPr>
          <p:spPr>
            <a:xfrm>
              <a:off x="46" y="0"/>
              <a:ext cx="272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Font typeface="Arial" panose="020B0604020202020204" pitchFamily="34" charset="0"/>
                <a:buNone/>
              </a:pPr>
              <a:endParaRPr lang="en-US" altLang="zh-CN" sz="2800" b="1">
                <a:latin typeface="Times New Roman" panose="02020603050405020304" pitchFamily="18" charset="0"/>
              </a:endParaRPr>
            </a:p>
          </p:txBody>
        </p:sp>
        <p:sp>
          <p:nvSpPr>
            <p:cNvPr id="66567" name="Text Box 12"/>
            <p:cNvSpPr txBox="1"/>
            <p:nvPr/>
          </p:nvSpPr>
          <p:spPr>
            <a:xfrm>
              <a:off x="681" y="0"/>
              <a:ext cx="272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Font typeface="Arial" panose="020B0604020202020204" pitchFamily="34" charset="0"/>
                <a:buNone/>
              </a:pPr>
              <a:endParaRPr lang="en-US" altLang="zh-CN" sz="2400" b="1">
                <a:latin typeface="Arial" panose="020B0604020202020204" pitchFamily="34" charset="0"/>
              </a:endParaRPr>
            </a:p>
          </p:txBody>
        </p:sp>
      </p:grpSp>
      <p:sp>
        <p:nvSpPr>
          <p:cNvPr id="66563" name="文本框 1"/>
          <p:cNvSpPr txBox="1"/>
          <p:nvPr/>
        </p:nvSpPr>
        <p:spPr>
          <a:xfrm>
            <a:off x="3302000" y="46038"/>
            <a:ext cx="1617663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dist"/>
            <a:r>
              <a:rPr lang="zh-CN" altLang="en-US" sz="3600" dirty="0">
                <a:solidFill>
                  <a:srgbClr val="FF0000"/>
                </a:solidFill>
                <a:latin typeface="华文行楷" pitchFamily="2" charset="-122"/>
                <a:ea typeface="华文行楷" pitchFamily="2" charset="-122"/>
              </a:rPr>
              <a:t>小结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" fill="hold"/>
                                        <p:tgtEl>
                                          <p:spTgt spid="15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" fill="hold"/>
                                        <p:tgtEl>
                                          <p:spTgt spid="153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" fill="hold"/>
                                        <p:tgtEl>
                                          <p:spTgt spid="153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" fill="hold"/>
                                        <p:tgtEl>
                                          <p:spTgt spid="153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" fill="hold"/>
                                        <p:tgtEl>
                                          <p:spTgt spid="153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" fill="hold"/>
                                        <p:tgtEl>
                                          <p:spTgt spid="153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" fill="hold"/>
                                        <p:tgtEl>
                                          <p:spTgt spid="153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" fill="hold"/>
                                        <p:tgtEl>
                                          <p:spTgt spid="153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9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" fill="hold"/>
                                        <p:tgtEl>
                                          <p:spTgt spid="1536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2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" fill="hold"/>
                                        <p:tgtEl>
                                          <p:spTgt spid="1536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" fill="hold"/>
                                        <p:tgtEl>
                                          <p:spTgt spid="1536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" fill="hold"/>
                                        <p:tgtEl>
                                          <p:spTgt spid="1536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" fill="hold"/>
                                        <p:tgtEl>
                                          <p:spTgt spid="1536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" fill="hold"/>
                                        <p:tgtEl>
                                          <p:spTgt spid="1536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" fill="hold"/>
                                        <p:tgtEl>
                                          <p:spTgt spid="1536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712788" y="115888"/>
            <a:ext cx="1987550" cy="523875"/>
          </a:xfrm>
          <a:prstGeom prst="rect">
            <a:avLst/>
          </a:prstGeom>
          <a:solidFill>
            <a:srgbClr val="45C7C4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/>
                <a:ea typeface="黑体" panose="02010609060101010101" pitchFamily="49" charset="-122"/>
                <a:cs typeface="+mn-cs"/>
              </a:rPr>
              <a:t>生活中的电</a:t>
            </a:r>
          </a:p>
        </p:txBody>
      </p:sp>
      <p:pic>
        <p:nvPicPr>
          <p:cNvPr id="10254" name="Picture 14" descr="D:\搜狗高速下载\快速保存图片\20131109_ln_lightning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7338" y="2011363"/>
            <a:ext cx="2892425" cy="18811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457200" y="4027488"/>
            <a:ext cx="2498725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雷电可击伤人和牲畜</a:t>
            </a:r>
          </a:p>
        </p:txBody>
      </p:sp>
      <p:pic>
        <p:nvPicPr>
          <p:cNvPr id="10255" name="Picture 15" descr="D:\搜狗高速下载\快速保存图片\11332096_83062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51225" y="2011363"/>
            <a:ext cx="2828925" cy="18748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" name="TextBox 20"/>
          <p:cNvSpPr txBox="1"/>
          <p:nvPr/>
        </p:nvSpPr>
        <p:spPr>
          <a:xfrm>
            <a:off x="3589338" y="4010025"/>
            <a:ext cx="2552700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高压危险，不能接近</a:t>
            </a:r>
          </a:p>
        </p:txBody>
      </p:sp>
      <p:sp>
        <p:nvSpPr>
          <p:cNvPr id="3" name="矩形 2"/>
          <p:cNvSpPr/>
          <p:nvPr/>
        </p:nvSpPr>
        <p:spPr>
          <a:xfrm>
            <a:off x="457200" y="4570413"/>
            <a:ext cx="7875588" cy="4619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400" b="1" dirty="0">
                <a:solidFill>
                  <a:srgbClr val="0066CC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电与我们的生活息息相关，电压一词对于我们也不陌生。</a:t>
            </a:r>
            <a:endParaRPr lang="zh-CN" altLang="en-US" sz="2400" dirty="0">
              <a:solidFill>
                <a:srgbClr val="00000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pic>
        <p:nvPicPr>
          <p:cNvPr id="24" name="Picture 11" descr="D:\搜狗高速下载\快速保存图片\W02014102936420134479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08738" y="950913"/>
            <a:ext cx="1968500" cy="29416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5" name="Text Box 7"/>
          <p:cNvSpPr txBox="1"/>
          <p:nvPr/>
        </p:nvSpPr>
        <p:spPr>
          <a:xfrm>
            <a:off x="6480175" y="4010025"/>
            <a:ext cx="2324100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起电机的高压放电</a:t>
            </a:r>
          </a:p>
        </p:txBody>
      </p:sp>
      <p:sp>
        <p:nvSpPr>
          <p:cNvPr id="9" name="TextBox 8">
            <a:hlinkClick r:id="rId5" action="ppaction://hlinkfile"/>
          </p:cNvPr>
          <p:cNvSpPr txBox="1"/>
          <p:nvPr/>
        </p:nvSpPr>
        <p:spPr>
          <a:xfrm>
            <a:off x="1476375" y="1019175"/>
            <a:ext cx="3825875" cy="5222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生活中的</a:t>
            </a:r>
            <a:r>
              <a:rPr lang="zh-CN" alt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49" charset="-122"/>
                <a:hlinkClick r:id="rId5" action="ppaction://hlinkfile"/>
              </a:rPr>
              <a:t>放电现象</a:t>
            </a:r>
            <a:r>
              <a:rPr lang="zh-CN" alt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视频</a:t>
            </a:r>
          </a:p>
        </p:txBody>
      </p:sp>
      <p:sp>
        <p:nvSpPr>
          <p:cNvPr id="27" name="Text Box 5"/>
          <p:cNvSpPr txBox="1">
            <a:spLocks noChangeArrowheads="1"/>
          </p:cNvSpPr>
          <p:nvPr/>
        </p:nvSpPr>
        <p:spPr bwMode="auto">
          <a:xfrm>
            <a:off x="539750" y="5254625"/>
            <a:ext cx="7307263" cy="536575"/>
          </a:xfrm>
          <a:prstGeom prst="rect">
            <a:avLst/>
          </a:prstGeom>
          <a:solidFill>
            <a:srgbClr val="FFCC99"/>
          </a:solidFill>
          <a:ln w="25400">
            <a:noFill/>
            <a:miter lim="800000"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Times New Roman" panose="02020603050405020304"/>
                <a:ea typeface="黑体" panose="02010609060101010101" pitchFamily="49" charset="-122"/>
                <a:cs typeface="+mn-cs"/>
              </a:rPr>
              <a:t>    （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Times New Roman" panose="02020603050405020304"/>
                <a:ea typeface="黑体" panose="02010609060101010101" pitchFamily="49" charset="-122"/>
                <a:cs typeface="+mn-cs"/>
              </a:rPr>
              <a:t>1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Times New Roman" panose="02020603050405020304"/>
                <a:ea typeface="黑体" panose="02010609060101010101" pitchFamily="49" charset="-122"/>
                <a:cs typeface="+mn-cs"/>
              </a:rPr>
              <a:t>）什么是电压       （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Times New Roman" panose="02020603050405020304"/>
                <a:ea typeface="黑体" panose="02010609060101010101" pitchFamily="49" charset="-122"/>
                <a:cs typeface="+mn-cs"/>
              </a:rPr>
              <a:t>2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Times New Roman" panose="02020603050405020304"/>
                <a:ea typeface="黑体" panose="02010609060101010101" pitchFamily="49" charset="-122"/>
                <a:cs typeface="+mn-cs"/>
              </a:rPr>
              <a:t>）电压是从哪里来的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0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/>
      <p:bldP spid="21" grpId="0"/>
      <p:bldP spid="3" grpId="0"/>
      <p:bldP spid="25" grpId="0"/>
      <p:bldP spid="9" grpId="0"/>
      <p:bldP spid="2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矩形 7"/>
          <p:cNvSpPr/>
          <p:nvPr/>
        </p:nvSpPr>
        <p:spPr>
          <a:xfrm>
            <a:off x="358775" y="1441450"/>
            <a:ext cx="8583613" cy="1130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1.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在图中，请用笔画线表示导线来连接实物图，使小灯泡能够发光并且电压表能够测出灯泡两端的电压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(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估计在 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2~3V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之间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).</a:t>
            </a:r>
            <a:endParaRPr lang="zh-CN" alt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pic>
        <p:nvPicPr>
          <p:cNvPr id="67586" name="Picture 4" descr="D:\搜狗高速下载\快速保存图片\W02014102935221447274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65400" y="3271838"/>
            <a:ext cx="3687763" cy="20589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任意多边形 8"/>
          <p:cNvSpPr/>
          <p:nvPr/>
        </p:nvSpPr>
        <p:spPr>
          <a:xfrm>
            <a:off x="2332038" y="3821113"/>
            <a:ext cx="968375" cy="1116012"/>
          </a:xfrm>
          <a:custGeom>
            <a:avLst/>
            <a:gdLst>
              <a:gd name="txL" fmla="*/ 0 w 969516"/>
              <a:gd name="txT" fmla="*/ 0 h 1115736"/>
              <a:gd name="txR" fmla="*/ 969516 w 969516"/>
              <a:gd name="txB" fmla="*/ 1115736 h 1115736"/>
            </a:gdLst>
            <a:ahLst/>
            <a:cxnLst>
              <a:cxn ang="0">
                <a:pos x="395789" y="1117668"/>
              </a:cxn>
              <a:cxn ang="0">
                <a:pos x="21385" y="462193"/>
              </a:cxn>
              <a:cxn ang="0">
                <a:pos x="961557" y="0"/>
              </a:cxn>
            </a:cxnLst>
            <a:rect l="txL" t="txT" r="txR" b="txB"/>
            <a:pathLst>
              <a:path w="969516" h="1115736">
                <a:moveTo>
                  <a:pt x="399065" y="1115736"/>
                </a:moveTo>
                <a:cubicBezTo>
                  <a:pt x="162775" y="881543"/>
                  <a:pt x="-73515" y="647351"/>
                  <a:pt x="21560" y="461395"/>
                </a:cubicBezTo>
                <a:cubicBezTo>
                  <a:pt x="116635" y="275439"/>
                  <a:pt x="543075" y="137719"/>
                  <a:pt x="969516" y="0"/>
                </a:cubicBezTo>
              </a:path>
            </a:pathLst>
          </a:custGeom>
          <a:noFill/>
          <a:ln w="19050" cap="flat" cmpd="sng">
            <a:solidFill>
              <a:srgbClr val="C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" name="任意多边形 9"/>
          <p:cNvSpPr/>
          <p:nvPr/>
        </p:nvSpPr>
        <p:spPr>
          <a:xfrm>
            <a:off x="4148138" y="2859088"/>
            <a:ext cx="2563812" cy="2203450"/>
          </a:xfrm>
          <a:custGeom>
            <a:avLst/>
            <a:gdLst>
              <a:gd name="txL" fmla="*/ 0 w 2563233"/>
              <a:gd name="txT" fmla="*/ 0 h 2203909"/>
              <a:gd name="txR" fmla="*/ 2563233 w 2563233"/>
              <a:gd name="txB" fmla="*/ 2203909 h 2203909"/>
            </a:gdLst>
            <a:ahLst/>
            <a:cxnLst>
              <a:cxn ang="0">
                <a:pos x="0" y="910675"/>
              </a:cxn>
              <a:cxn ang="0">
                <a:pos x="562952" y="131639"/>
              </a:cxn>
              <a:cxn ang="0">
                <a:pos x="2503876" y="215403"/>
              </a:cxn>
              <a:cxn ang="0">
                <a:pos x="1907314" y="2200697"/>
              </a:cxn>
            </a:cxnLst>
            <a:rect l="txL" t="txT" r="txR" b="txB"/>
            <a:pathLst>
              <a:path w="2563233" h="2203909">
                <a:moveTo>
                  <a:pt x="0" y="912004"/>
                </a:moveTo>
                <a:cubicBezTo>
                  <a:pt x="72705" y="579940"/>
                  <a:pt x="145410" y="247876"/>
                  <a:pt x="562063" y="131828"/>
                </a:cubicBezTo>
                <a:cubicBezTo>
                  <a:pt x="978716" y="15780"/>
                  <a:pt x="2276214" y="-129629"/>
                  <a:pt x="2499920" y="215718"/>
                </a:cubicBezTo>
                <a:cubicBezTo>
                  <a:pt x="2723626" y="561065"/>
                  <a:pt x="2313963" y="1382487"/>
                  <a:pt x="1904301" y="2203909"/>
                </a:cubicBezTo>
              </a:path>
            </a:pathLst>
          </a:custGeom>
          <a:noFill/>
          <a:ln w="19050" cap="flat" cmpd="sng">
            <a:solidFill>
              <a:srgbClr val="C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" name="任意多边形 10"/>
          <p:cNvSpPr/>
          <p:nvPr/>
        </p:nvSpPr>
        <p:spPr>
          <a:xfrm>
            <a:off x="4940300" y="4098925"/>
            <a:ext cx="400050" cy="938213"/>
          </a:xfrm>
          <a:custGeom>
            <a:avLst/>
            <a:gdLst>
              <a:gd name="txL" fmla="*/ 0 w 398651"/>
              <a:gd name="txT" fmla="*/ 0 h 939567"/>
              <a:gd name="txR" fmla="*/ 398651 w 398651"/>
              <a:gd name="txB" fmla="*/ 939567 h 939567"/>
            </a:gdLst>
            <a:ahLst/>
            <a:cxnLst>
              <a:cxn ang="0">
                <a:pos x="408549" y="0"/>
              </a:cxn>
              <a:cxn ang="0">
                <a:pos x="4476" y="274056"/>
              </a:cxn>
              <a:cxn ang="0">
                <a:pos x="228006" y="930131"/>
              </a:cxn>
            </a:cxnLst>
            <a:rect l="txL" t="txT" r="txR" b="txB"/>
            <a:pathLst>
              <a:path w="398651" h="939567">
                <a:moveTo>
                  <a:pt x="398651" y="0"/>
                </a:moveTo>
                <a:cubicBezTo>
                  <a:pt x="216190" y="60121"/>
                  <a:pt x="33729" y="120242"/>
                  <a:pt x="4368" y="276836"/>
                </a:cubicBezTo>
                <a:cubicBezTo>
                  <a:pt x="-24993" y="433430"/>
                  <a:pt x="98744" y="686498"/>
                  <a:pt x="222482" y="939567"/>
                </a:cubicBezTo>
              </a:path>
            </a:pathLst>
          </a:custGeom>
          <a:noFill/>
          <a:ln w="19050" cap="flat" cmpd="sng">
            <a:solidFill>
              <a:srgbClr val="C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cxnSp>
        <p:nvCxnSpPr>
          <p:cNvPr id="14" name="直接连接符 13"/>
          <p:cNvCxnSpPr>
            <a:endCxn id="11" idx="2"/>
          </p:cNvCxnSpPr>
          <p:nvPr/>
        </p:nvCxnSpPr>
        <p:spPr>
          <a:xfrm>
            <a:off x="4710113" y="4937125"/>
            <a:ext cx="454025" cy="100013"/>
          </a:xfrm>
          <a:prstGeom prst="line">
            <a:avLst/>
          </a:prstGeom>
          <a:ln w="19050" cap="flat" cmpd="sng">
            <a:solidFill>
              <a:srgbClr val="C00000"/>
            </a:solidFill>
            <a:prstDash val="solid"/>
            <a:headEnd type="none" w="med" len="med"/>
            <a:tailEnd type="none" w="med" len="med"/>
          </a:ln>
        </p:spPr>
      </p:cxnSp>
      <p:sp>
        <p:nvSpPr>
          <p:cNvPr id="16" name="任意多边形 15"/>
          <p:cNvSpPr/>
          <p:nvPr/>
        </p:nvSpPr>
        <p:spPr>
          <a:xfrm>
            <a:off x="5486400" y="4122738"/>
            <a:ext cx="574675" cy="914400"/>
          </a:xfrm>
          <a:custGeom>
            <a:avLst/>
            <a:gdLst>
              <a:gd name="txL" fmla="*/ 0 w 573943"/>
              <a:gd name="txT" fmla="*/ 0 h 914400"/>
              <a:gd name="txR" fmla="*/ 573943 w 573943"/>
              <a:gd name="txB" fmla="*/ 914400 h 914400"/>
            </a:gdLst>
            <a:ahLst/>
            <a:cxnLst>
              <a:cxn ang="0">
                <a:pos x="113558" y="0"/>
              </a:cxn>
              <a:cxn ang="0">
                <a:pos x="11986" y="117446"/>
              </a:cxn>
              <a:cxn ang="0">
                <a:pos x="359018" y="343948"/>
              </a:cxn>
              <a:cxn ang="0">
                <a:pos x="579088" y="914400"/>
              </a:cxn>
            </a:cxnLst>
            <a:rect l="txL" t="txT" r="txR" b="txB"/>
            <a:pathLst>
              <a:path w="573943" h="914400">
                <a:moveTo>
                  <a:pt x="112549" y="0"/>
                </a:moveTo>
                <a:cubicBezTo>
                  <a:pt x="41941" y="30060"/>
                  <a:pt x="-28666" y="60121"/>
                  <a:pt x="11881" y="117446"/>
                </a:cubicBezTo>
                <a:cubicBezTo>
                  <a:pt x="52428" y="174771"/>
                  <a:pt x="262152" y="211122"/>
                  <a:pt x="355829" y="343948"/>
                </a:cubicBezTo>
                <a:cubicBezTo>
                  <a:pt x="449506" y="476774"/>
                  <a:pt x="511724" y="695587"/>
                  <a:pt x="573943" y="914400"/>
                </a:cubicBezTo>
              </a:path>
            </a:pathLst>
          </a:custGeom>
          <a:noFill/>
          <a:ln w="19050" cap="flat" cmpd="sng">
            <a:solidFill>
              <a:srgbClr val="C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67592" name="图片 11"/>
          <p:cNvPicPr>
            <a:picLocks noChangeAspect="1"/>
          </p:cNvPicPr>
          <p:nvPr/>
        </p:nvPicPr>
        <p:blipFill>
          <a:blip r:embed="rId3" cstate="print"/>
          <a:srcRect l="19477"/>
          <a:stretch>
            <a:fillRect/>
          </a:stretch>
        </p:blipFill>
        <p:spPr>
          <a:xfrm>
            <a:off x="688975" y="694055"/>
            <a:ext cx="2738120" cy="74739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矩形 1"/>
          <p:cNvSpPr/>
          <p:nvPr/>
        </p:nvSpPr>
        <p:spPr>
          <a:xfrm>
            <a:off x="409575" y="692150"/>
            <a:ext cx="8591550" cy="17541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2.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在烧杯中加入盐水，将铜片和锌片放在盐水中，这就是一个电池。试着用电压表测量这个自制电池的电压，其现象如图所示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. 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这个电池的电压是多少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? 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哪个金属片是电池的正极？</a:t>
            </a:r>
          </a:p>
        </p:txBody>
      </p:sp>
      <p:pic>
        <p:nvPicPr>
          <p:cNvPr id="68610" name="Picture 2" descr="D:\搜狗高速下载\快速保存图片\W020141029351922599532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76375" y="2268538"/>
            <a:ext cx="5305425" cy="39211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矩形 2"/>
          <p:cNvSpPr/>
          <p:nvPr/>
        </p:nvSpPr>
        <p:spPr>
          <a:xfrm>
            <a:off x="1476375" y="5876925"/>
            <a:ext cx="615315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电池的电压是 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0.5V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，铜片是电池的正极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.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3" name="Picture 2" descr="D:\搜狗高速下载\快速保存图片\W0201410293514974371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09675" y="1957388"/>
            <a:ext cx="6810375" cy="25161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9634" name="矩形 1"/>
          <p:cNvSpPr/>
          <p:nvPr/>
        </p:nvSpPr>
        <p:spPr>
          <a:xfrm>
            <a:off x="719138" y="908050"/>
            <a:ext cx="558165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3.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图中，三块电压表的示数各是多少？</a:t>
            </a:r>
          </a:p>
        </p:txBody>
      </p:sp>
      <p:sp>
        <p:nvSpPr>
          <p:cNvPr id="4" name="矩形 3"/>
          <p:cNvSpPr/>
          <p:nvPr/>
        </p:nvSpPr>
        <p:spPr>
          <a:xfrm>
            <a:off x="2214563" y="4708525"/>
            <a:ext cx="561975" cy="461963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/>
                <a:ea typeface="黑体" panose="02010609060101010101" pitchFamily="49" charset="-122"/>
                <a:cs typeface="+mn-cs"/>
              </a:rPr>
              <a:t>2V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244975" y="4708525"/>
            <a:ext cx="946150" cy="461963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/>
                <a:ea typeface="黑体" panose="02010609060101010101" pitchFamily="49" charset="-122"/>
                <a:cs typeface="+mn-cs"/>
              </a:rPr>
              <a:t>12.5V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635750" y="4708525"/>
            <a:ext cx="561975" cy="461963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/>
                <a:ea typeface="黑体" panose="02010609060101010101" pitchFamily="49" charset="-122"/>
                <a:cs typeface="+mn-cs"/>
              </a:rPr>
              <a:t>1V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/>
              <a:ea typeface="黑体" panose="02010609060101010101" pitchFamily="49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矩形 1"/>
          <p:cNvSpPr/>
          <p:nvPr/>
        </p:nvSpPr>
        <p:spPr>
          <a:xfrm>
            <a:off x="431800" y="627063"/>
            <a:ext cx="8424863" cy="2863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4.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如图是一位同学所连的电路，他要测量小灯泡 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L</a:t>
            </a:r>
            <a:r>
              <a:rPr lang="en-US" altLang="zh-CN" sz="2400" b="1" baseline="-2500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两端的电压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. 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图中有一根导线接错了。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/>
            </a:r>
            <a:b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</a:b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（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）请你找出这根接错的导线，在这根导线上打“ 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× 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”（表示不要），并用笔重新画一根正确连接的导线。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/>
            </a:r>
            <a:b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</a:b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（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）画出正确接线的电路图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.</a:t>
            </a:r>
            <a:endParaRPr lang="zh-CN" alt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pic>
        <p:nvPicPr>
          <p:cNvPr id="70658" name="Picture 2" descr="D:\搜狗高速下载\快速保存图片\W020141029351091034003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89050" y="3690938"/>
            <a:ext cx="3965575" cy="2159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8916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5963" y="4005263"/>
            <a:ext cx="2657475" cy="17605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8917" name="Pictur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7825" y="3690938"/>
            <a:ext cx="914400" cy="3698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乘号 2"/>
          <p:cNvSpPr/>
          <p:nvPr/>
        </p:nvSpPr>
        <p:spPr bwMode="auto">
          <a:xfrm>
            <a:off x="2625725" y="5581650"/>
            <a:ext cx="385763" cy="369888"/>
          </a:xfrm>
          <a:prstGeom prst="mathMultiply">
            <a:avLst>
              <a:gd name="adj1" fmla="val 9884"/>
            </a:avLst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4" name="任意多边形 3"/>
          <p:cNvSpPr/>
          <p:nvPr/>
        </p:nvSpPr>
        <p:spPr>
          <a:xfrm>
            <a:off x="2411413" y="5162550"/>
            <a:ext cx="2185987" cy="396875"/>
          </a:xfrm>
          <a:custGeom>
            <a:avLst/>
            <a:gdLst>
              <a:gd name="txL" fmla="*/ 0 w 2185934"/>
              <a:gd name="txT" fmla="*/ 0 h 397102"/>
              <a:gd name="txR" fmla="*/ 2185934 w 2185934"/>
              <a:gd name="txB" fmla="*/ 397102 h 397102"/>
            </a:gdLst>
            <a:ahLst/>
            <a:cxnLst>
              <a:cxn ang="0">
                <a:pos x="4796" y="158754"/>
              </a:cxn>
              <a:cxn ang="0">
                <a:pos x="214556" y="375996"/>
              </a:cxn>
              <a:cxn ang="0">
                <a:pos x="1397613" y="342574"/>
              </a:cxn>
              <a:cxn ang="0">
                <a:pos x="2186312" y="0"/>
              </a:cxn>
            </a:cxnLst>
            <a:rect l="txL" t="txT" r="txR" b="txB"/>
            <a:pathLst>
              <a:path w="2185934" h="397102">
                <a:moveTo>
                  <a:pt x="4796" y="159391"/>
                </a:moveTo>
                <a:cubicBezTo>
                  <a:pt x="-6389" y="253068"/>
                  <a:pt x="-17574" y="346745"/>
                  <a:pt x="214521" y="377504"/>
                </a:cubicBezTo>
                <a:cubicBezTo>
                  <a:pt x="446616" y="408263"/>
                  <a:pt x="1068800" y="406865"/>
                  <a:pt x="1397369" y="343948"/>
                </a:cubicBezTo>
                <a:cubicBezTo>
                  <a:pt x="1725938" y="281031"/>
                  <a:pt x="2185934" y="0"/>
                  <a:pt x="2185934" y="0"/>
                </a:cubicBezTo>
              </a:path>
            </a:pathLst>
          </a:custGeom>
          <a:noFill/>
          <a:ln w="19050" cap="flat" cmpd="sng">
            <a:solidFill>
              <a:srgbClr val="C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4"/>
          <p:cNvSpPr>
            <a:spLocks noChangeArrowheads="1"/>
          </p:cNvSpPr>
          <p:nvPr/>
        </p:nvSpPr>
        <p:spPr bwMode="auto">
          <a:xfrm>
            <a:off x="530225" y="100013"/>
            <a:ext cx="1701800" cy="577850"/>
          </a:xfrm>
          <a:prstGeom prst="round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/>
                <a:ea typeface="黑体" panose="02010609060101010101" pitchFamily="49" charset="-122"/>
                <a:cs typeface="+mn-cs"/>
              </a:rPr>
              <a:t>知识点</a:t>
            </a:r>
            <a:r>
              <a:rPr kumimoji="0" lang="en-US" altLang="zh-CN" sz="2800" b="0" i="0" u="none" strike="noStrike" kern="1200" cap="none" spc="0" normalizeH="0" baseline="0" noProof="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/>
                <a:ea typeface="黑体" panose="02010609060101010101" pitchFamily="49" charset="-122"/>
                <a:cs typeface="+mn-cs"/>
              </a:rPr>
              <a:t>1</a:t>
            </a:r>
            <a:endParaRPr kumimoji="0" lang="zh-CN" altLang="en-US" sz="2800" b="0" i="0" u="none" strike="noStrike" kern="1200" cap="none" spc="0" normalizeH="0" baseline="0" noProof="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Times New Roman" panose="02020603050405020304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3" name="矩形 4"/>
          <p:cNvSpPr>
            <a:spLocks noChangeArrowheads="1"/>
          </p:cNvSpPr>
          <p:nvPr/>
        </p:nvSpPr>
        <p:spPr bwMode="auto">
          <a:xfrm>
            <a:off x="2232025" y="100013"/>
            <a:ext cx="906463" cy="5238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电压</a:t>
            </a:r>
          </a:p>
        </p:txBody>
      </p:sp>
      <p:sp>
        <p:nvSpPr>
          <p:cNvPr id="28" name="矩形 27"/>
          <p:cNvSpPr/>
          <p:nvPr/>
        </p:nvSpPr>
        <p:spPr bwMode="auto">
          <a:xfrm>
            <a:off x="4473575" y="2071688"/>
            <a:ext cx="4202113" cy="2941638"/>
          </a:xfrm>
          <a:prstGeom prst="rect">
            <a:avLst/>
          </a:prstGeom>
          <a:noFill/>
          <a:ln>
            <a:prstDash val="sysDash"/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522288" y="1089025"/>
            <a:ext cx="8081962" cy="5222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画出串联电路图，利用下列器材做实验观察现象：</a:t>
            </a:r>
            <a:endParaRPr lang="en-US" altLang="zh-CN" sz="2800" b="1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5237163" y="2495550"/>
            <a:ext cx="3041650" cy="2254250"/>
            <a:chOff x="5163199" y="2179923"/>
            <a:chExt cx="2242285" cy="1693577"/>
          </a:xfrm>
        </p:grpSpPr>
        <p:cxnSp>
          <p:nvCxnSpPr>
            <p:cNvPr id="46093" name="直接连接符 55"/>
            <p:cNvCxnSpPr/>
            <p:nvPr/>
          </p:nvCxnSpPr>
          <p:spPr>
            <a:xfrm>
              <a:off x="5776470" y="2372698"/>
              <a:ext cx="0" cy="217165"/>
            </a:xfrm>
            <a:prstGeom prst="line">
              <a:avLst/>
            </a:prstGeom>
            <a:ln w="222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cxnSp>
        <p:cxnSp>
          <p:nvCxnSpPr>
            <p:cNvPr id="46094" name="直接连接符 56"/>
            <p:cNvCxnSpPr/>
            <p:nvPr/>
          </p:nvCxnSpPr>
          <p:spPr>
            <a:xfrm>
              <a:off x="5928380" y="2179923"/>
              <a:ext cx="0" cy="602716"/>
            </a:xfrm>
            <a:prstGeom prst="line">
              <a:avLst/>
            </a:prstGeom>
            <a:ln w="222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cxnSp>
        <p:cxnSp>
          <p:nvCxnSpPr>
            <p:cNvPr id="46095" name="直接连接符 59"/>
            <p:cNvCxnSpPr/>
            <p:nvPr/>
          </p:nvCxnSpPr>
          <p:spPr>
            <a:xfrm>
              <a:off x="5929754" y="2481280"/>
              <a:ext cx="380814" cy="1"/>
            </a:xfrm>
            <a:prstGeom prst="line">
              <a:avLst/>
            </a:prstGeom>
            <a:ln w="222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cxnSp>
        <p:cxnSp>
          <p:nvCxnSpPr>
            <p:cNvPr id="46096" name="直接连接符 60"/>
            <p:cNvCxnSpPr/>
            <p:nvPr/>
          </p:nvCxnSpPr>
          <p:spPr>
            <a:xfrm>
              <a:off x="6280434" y="2305525"/>
              <a:ext cx="650352" cy="167586"/>
            </a:xfrm>
            <a:prstGeom prst="line">
              <a:avLst/>
            </a:prstGeom>
            <a:ln w="222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cxnSp>
        <p:cxnSp>
          <p:nvCxnSpPr>
            <p:cNvPr id="46097" name="直接连接符 61"/>
            <p:cNvCxnSpPr/>
            <p:nvPr/>
          </p:nvCxnSpPr>
          <p:spPr>
            <a:xfrm flipV="1">
              <a:off x="6985978" y="2481280"/>
              <a:ext cx="419506" cy="1"/>
            </a:xfrm>
            <a:prstGeom prst="line">
              <a:avLst/>
            </a:prstGeom>
            <a:ln w="222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cxnSp>
        <p:cxnSp>
          <p:nvCxnSpPr>
            <p:cNvPr id="46098" name="直接连接符 62"/>
            <p:cNvCxnSpPr/>
            <p:nvPr/>
          </p:nvCxnSpPr>
          <p:spPr>
            <a:xfrm>
              <a:off x="7405484" y="2473111"/>
              <a:ext cx="0" cy="1248228"/>
            </a:xfrm>
            <a:prstGeom prst="line">
              <a:avLst/>
            </a:prstGeom>
            <a:ln w="222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cxnSp>
        <p:cxnSp>
          <p:nvCxnSpPr>
            <p:cNvPr id="46099" name="直接连接符 63"/>
            <p:cNvCxnSpPr>
              <a:endCxn id="46103" idx="6"/>
            </p:cNvCxnSpPr>
            <p:nvPr/>
          </p:nvCxnSpPr>
          <p:spPr>
            <a:xfrm flipH="1" flipV="1">
              <a:off x="6459527" y="3719941"/>
              <a:ext cx="945957" cy="9565"/>
            </a:xfrm>
            <a:prstGeom prst="line">
              <a:avLst/>
            </a:prstGeom>
            <a:ln w="222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cxnSp>
        <p:cxnSp>
          <p:nvCxnSpPr>
            <p:cNvPr id="46100" name="直接连接符 64"/>
            <p:cNvCxnSpPr/>
            <p:nvPr/>
          </p:nvCxnSpPr>
          <p:spPr>
            <a:xfrm>
              <a:off x="5163199" y="2481280"/>
              <a:ext cx="613271" cy="0"/>
            </a:xfrm>
            <a:prstGeom prst="line">
              <a:avLst/>
            </a:prstGeom>
            <a:ln w="222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cxnSp>
        <p:cxnSp>
          <p:nvCxnSpPr>
            <p:cNvPr id="46101" name="直接连接符 65"/>
            <p:cNvCxnSpPr/>
            <p:nvPr/>
          </p:nvCxnSpPr>
          <p:spPr>
            <a:xfrm>
              <a:off x="5169278" y="2481281"/>
              <a:ext cx="0" cy="1248227"/>
            </a:xfrm>
            <a:prstGeom prst="line">
              <a:avLst/>
            </a:prstGeom>
            <a:ln w="222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cxnSp>
        <p:cxnSp>
          <p:nvCxnSpPr>
            <p:cNvPr id="46102" name="直接连接符 66"/>
            <p:cNvCxnSpPr>
              <a:stCxn id="46103" idx="2"/>
            </p:cNvCxnSpPr>
            <p:nvPr/>
          </p:nvCxnSpPr>
          <p:spPr>
            <a:xfrm flipH="1">
              <a:off x="5169278" y="3719941"/>
              <a:ext cx="983612" cy="4782"/>
            </a:xfrm>
            <a:prstGeom prst="line">
              <a:avLst/>
            </a:prstGeom>
            <a:ln w="222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cxnSp>
        <p:sp>
          <p:nvSpPr>
            <p:cNvPr id="46103" name="椭圆 67"/>
            <p:cNvSpPr/>
            <p:nvPr/>
          </p:nvSpPr>
          <p:spPr>
            <a:xfrm>
              <a:off x="6152890" y="3566382"/>
              <a:ext cx="306637" cy="307118"/>
            </a:xfrm>
            <a:prstGeom prst="ellipse">
              <a:avLst/>
            </a:prstGeom>
            <a:noFill/>
            <a:ln w="222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49" charset="-122"/>
              </a:endParaRPr>
            </a:p>
          </p:txBody>
        </p:sp>
        <p:cxnSp>
          <p:nvCxnSpPr>
            <p:cNvPr id="46104" name="直接连接符 68"/>
            <p:cNvCxnSpPr>
              <a:endCxn id="46103" idx="5"/>
            </p:cNvCxnSpPr>
            <p:nvPr/>
          </p:nvCxnSpPr>
          <p:spPr>
            <a:xfrm>
              <a:off x="6206516" y="3611922"/>
              <a:ext cx="208105" cy="216602"/>
            </a:xfrm>
            <a:prstGeom prst="line">
              <a:avLst/>
            </a:prstGeom>
            <a:ln w="222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cxnSp>
        <p:cxnSp>
          <p:nvCxnSpPr>
            <p:cNvPr id="46105" name="直接连接符 69"/>
            <p:cNvCxnSpPr/>
            <p:nvPr/>
          </p:nvCxnSpPr>
          <p:spPr>
            <a:xfrm flipH="1">
              <a:off x="6222389" y="3619748"/>
              <a:ext cx="175901" cy="217165"/>
            </a:xfrm>
            <a:prstGeom prst="line">
              <a:avLst/>
            </a:prstGeom>
            <a:ln w="222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cxnSp>
        <p:sp>
          <p:nvSpPr>
            <p:cNvPr id="46106" name="椭圆 67"/>
            <p:cNvSpPr/>
            <p:nvPr/>
          </p:nvSpPr>
          <p:spPr>
            <a:xfrm>
              <a:off x="6940728" y="2458329"/>
              <a:ext cx="45713" cy="45785"/>
            </a:xfrm>
            <a:prstGeom prst="ellipse">
              <a:avLst/>
            </a:prstGeom>
            <a:noFill/>
            <a:ln w="222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49" charset="-122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485775" y="2516188"/>
            <a:ext cx="4651375" cy="2170112"/>
            <a:chOff x="1028522" y="2339218"/>
            <a:chExt cx="3428182" cy="1629685"/>
          </a:xfrm>
        </p:grpSpPr>
        <p:pic>
          <p:nvPicPr>
            <p:cNvPr id="46087" name="Picture 3" descr="C:\Documents and Settings\Administrator\桌面\线路2_0002_图层 3.jpg"/>
            <p:cNvPicPr>
              <a:picLocks noChangeAspect="1"/>
            </p:cNvPicPr>
            <p:nvPr/>
          </p:nvPicPr>
          <p:blipFill>
            <a:blip r:embed="rId2" cstate="print"/>
            <a:srcRect l="25880" r="37061" b="73457"/>
            <a:stretch>
              <a:fillRect/>
            </a:stretch>
          </p:blipFill>
          <p:spPr>
            <a:xfrm>
              <a:off x="2053310" y="2556287"/>
              <a:ext cx="848222" cy="39129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6088" name="Picture 4" descr="C:\Documents and Settings\Administrator\桌面\线路2_0003_图层 4.jpg"/>
            <p:cNvPicPr>
              <a:picLocks noChangeAspect="1"/>
            </p:cNvPicPr>
            <p:nvPr/>
          </p:nvPicPr>
          <p:blipFill>
            <a:blip r:embed="rId3" cstate="print"/>
            <a:srcRect l="23102" t="65341" r="46327"/>
            <a:stretch>
              <a:fillRect/>
            </a:stretch>
          </p:blipFill>
          <p:spPr>
            <a:xfrm>
              <a:off x="2017348" y="3313021"/>
              <a:ext cx="898152" cy="65588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6089" name="Picture 5" descr="C:\Documents and Settings\Administrator\桌面\线路2_0004_图层 5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58562" t="61832"/>
            <a:stretch>
              <a:fillRect/>
            </a:stretch>
          </p:blipFill>
          <p:spPr>
            <a:xfrm>
              <a:off x="3239266" y="2892735"/>
              <a:ext cx="1217438" cy="72227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6090" name="Picture 6" descr="C:\Documents and Settings\Administrator\桌面\线路2_0000_图层 1.jpg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6015" t="20764" r="84085" b="9081"/>
            <a:stretch>
              <a:fillRect/>
            </a:stretch>
          </p:blipFill>
          <p:spPr>
            <a:xfrm>
              <a:off x="1028522" y="2339218"/>
              <a:ext cx="290879" cy="132760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6091" name="Picture 6" descr="C:\Documents and Settings\Administrator\桌面\线路2_0000_图层 1.jpg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6015" t="20764" r="84085" b="9081"/>
            <a:stretch>
              <a:fillRect/>
            </a:stretch>
          </p:blipFill>
          <p:spPr>
            <a:xfrm>
              <a:off x="1135841" y="2556287"/>
              <a:ext cx="290879" cy="132760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6092" name="Picture 6" descr="C:\Documents and Settings\Administrator\桌面\线路2_0000_图层 1.jpg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6015" t="20764" r="84085" b="9081"/>
            <a:stretch>
              <a:fillRect/>
            </a:stretch>
          </p:blipFill>
          <p:spPr>
            <a:xfrm rot="1109476">
              <a:off x="1173961" y="2607505"/>
              <a:ext cx="290879" cy="1327603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/>
          <p:nvPr/>
        </p:nvSpPr>
        <p:spPr>
          <a:xfrm>
            <a:off x="636588" y="765175"/>
            <a:ext cx="1787525" cy="523875"/>
          </a:xfrm>
          <a:prstGeom prst="rect">
            <a:avLst/>
          </a:prstGeom>
          <a:gradFill rotWithShape="0">
            <a:gsLst>
              <a:gs pos="0">
                <a:srgbClr val="D1E8FF"/>
              </a:gs>
              <a:gs pos="100000">
                <a:srgbClr val="99CCFF"/>
              </a:gs>
            </a:gsLst>
            <a:lin ang="5400000" scaled="1"/>
            <a:tileRect/>
          </a:gradFill>
          <a:ln w="19050">
            <a:noFill/>
          </a:ln>
        </p:spPr>
        <p:txBody>
          <a:bodyPr>
            <a:spAutoFit/>
          </a:bodyPr>
          <a:lstStyle/>
          <a:p>
            <a:r>
              <a:rPr lang="zh-CN" altLang="en-US" sz="28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实验观察</a:t>
            </a:r>
            <a:endParaRPr lang="en-US" altLang="zh-CN" sz="2800" b="1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850146" y="1699226"/>
            <a:ext cx="1530366" cy="461665"/>
          </a:xfrm>
          <a:prstGeom prst="rect">
            <a:avLst/>
          </a:prstGeom>
          <a:gradFill rotWithShape="1">
            <a:gsLst>
              <a:gs pos="0">
                <a:srgbClr val="FFCCFF">
                  <a:alpha val="85999"/>
                </a:srgbClr>
              </a:gs>
              <a:gs pos="50000">
                <a:schemeClr val="bg1"/>
              </a:gs>
              <a:gs pos="100000">
                <a:srgbClr val="FFCCFF">
                  <a:alpha val="85999"/>
                </a:srgbClr>
              </a:gs>
            </a:gsLst>
            <a:lin ang="5400000" scaled="1"/>
          </a:gradFill>
          <a:ln>
            <a:noFill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rPr>
              <a:t>不接电池</a:t>
            </a:r>
            <a:endParaRPr kumimoji="0" lang="zh-CN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楷体_GB2312" pitchFamily="49" charset="-122"/>
              <a:ea typeface="楷体_GB2312" pitchFamily="49" charset="-122"/>
              <a:cs typeface="+mn-cs"/>
            </a:endParaRPr>
          </a:p>
        </p:txBody>
      </p:sp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850146" y="2770653"/>
            <a:ext cx="1530366" cy="461665"/>
          </a:xfrm>
          <a:prstGeom prst="rect">
            <a:avLst/>
          </a:prstGeom>
          <a:gradFill rotWithShape="1">
            <a:gsLst>
              <a:gs pos="0">
                <a:srgbClr val="FFCCFF">
                  <a:alpha val="85999"/>
                </a:srgbClr>
              </a:gs>
              <a:gs pos="50000">
                <a:schemeClr val="bg1"/>
              </a:gs>
              <a:gs pos="100000">
                <a:srgbClr val="FFCCFF">
                  <a:alpha val="85999"/>
                </a:srgbClr>
              </a:gs>
            </a:gsLst>
            <a:lin ang="5400000" scaled="1"/>
          </a:gradFill>
          <a:ln>
            <a:noFill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rPr>
              <a:t>一节电池</a:t>
            </a:r>
            <a:endParaRPr kumimoji="0" lang="zh-CN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楷体_GB2312" pitchFamily="49" charset="-122"/>
              <a:ea typeface="楷体_GB2312" pitchFamily="49" charset="-122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60638" y="1706563"/>
            <a:ext cx="1809750" cy="461963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/>
                <a:ea typeface="黑体" panose="02010609060101010101" pitchFamily="49" charset="-122"/>
                <a:cs typeface="+mn-cs"/>
              </a:rPr>
              <a:t>小灯泡不亮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60638" y="2773363"/>
            <a:ext cx="1809750" cy="461963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/>
                <a:ea typeface="黑体" panose="02010609060101010101" pitchFamily="49" charset="-122"/>
                <a:cs typeface="+mn-cs"/>
              </a:rPr>
              <a:t>小灯泡发光</a:t>
            </a:r>
          </a:p>
        </p:txBody>
      </p:sp>
      <p:sp>
        <p:nvSpPr>
          <p:cNvPr id="14" name="矩形 13"/>
          <p:cNvSpPr/>
          <p:nvPr/>
        </p:nvSpPr>
        <p:spPr>
          <a:xfrm>
            <a:off x="2051050" y="3716338"/>
            <a:ext cx="6646863" cy="22225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    只有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电子产生了定向移动，才能形成电流，小灯泡才会发光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. 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取走电源，换上导线，导线中虽然有大量的自由电子，但不发生“定向”移动，所以没有电流，小灯泡不亮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.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pic>
        <p:nvPicPr>
          <p:cNvPr id="47115" name="Picture 20" descr="C:\Documents and Settings\Administrator\桌面\图片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19700" y="1052513"/>
            <a:ext cx="3140075" cy="21145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" name="TextBox 15"/>
          <p:cNvSpPr txBox="1"/>
          <p:nvPr/>
        </p:nvSpPr>
        <p:spPr>
          <a:xfrm>
            <a:off x="719572" y="3789040"/>
            <a:ext cx="1197118" cy="5847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glow rad="228600">
                    <a:srgbClr val="F79646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/>
                <a:ea typeface="黑体" panose="02010609060101010101" pitchFamily="49" charset="-122"/>
                <a:cs typeface="+mn-cs"/>
              </a:rPr>
              <a:t>总结：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3"/>
          <p:cNvSpPr/>
          <p:nvPr/>
        </p:nvSpPr>
        <p:spPr>
          <a:xfrm>
            <a:off x="2599055" y="949960"/>
            <a:ext cx="3419475" cy="2139950"/>
          </a:xfrm>
          <a:prstGeom prst="cloudCallout">
            <a:avLst>
              <a:gd name="adj1" fmla="val -26491"/>
              <a:gd name="adj2" fmla="val 63023"/>
            </a:avLst>
          </a:prstGeom>
          <a:solidFill>
            <a:srgbClr val="45C7C4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pPr algn="ctr"/>
            <a:r>
              <a:rPr lang="zh-CN" altLang="en-US" sz="2000" b="1" dirty="0">
                <a:solidFill>
                  <a:srgbClr val="000000"/>
                </a:solidFill>
                <a:latin typeface="Tahoma" panose="020B0604030504040204" pitchFamily="34" charset="0"/>
                <a:ea typeface="黑体" panose="02010609060101010101" pitchFamily="49" charset="-122"/>
              </a:rPr>
              <a:t>       导线中有大量自由电子所以能导电，可金属导体上的电子为什么能够定向移动？</a:t>
            </a:r>
          </a:p>
        </p:txBody>
      </p:sp>
      <p:sp>
        <p:nvSpPr>
          <p:cNvPr id="8" name="矩形 7"/>
          <p:cNvSpPr/>
          <p:nvPr/>
        </p:nvSpPr>
        <p:spPr>
          <a:xfrm>
            <a:off x="372110" y="3776345"/>
            <a:ext cx="8569325" cy="230822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    电路中必须有电源，才能使电路中的自由电子产生定向移动，电路中才会有电流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. 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也就是</a:t>
            </a:r>
            <a:r>
              <a:rPr kumimoji="0" lang="zh-CN" altLang="en-US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电源的两极间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存在着某种“力量”迫使整个电路中的电子产生了定向移动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.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我们把电源两极间的这种作用称为“电压”。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bldLvl="0" animBg="1"/>
      <p:bldP spid="8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ChangeArrowheads="1"/>
          </p:cNvSpPr>
          <p:nvPr/>
        </p:nvSpPr>
        <p:spPr bwMode="auto">
          <a:xfrm>
            <a:off x="810601" y="2553465"/>
            <a:ext cx="1519865" cy="461665"/>
          </a:xfrm>
          <a:prstGeom prst="rect">
            <a:avLst/>
          </a:prstGeom>
          <a:gradFill rotWithShape="1">
            <a:gsLst>
              <a:gs pos="0">
                <a:srgbClr val="FFCCFF">
                  <a:alpha val="85999"/>
                </a:srgbClr>
              </a:gs>
              <a:gs pos="50000">
                <a:schemeClr val="bg1"/>
              </a:gs>
              <a:gs pos="100000">
                <a:srgbClr val="FFCCFF">
                  <a:alpha val="85999"/>
                </a:srgbClr>
              </a:gs>
            </a:gsLst>
            <a:lin ang="5400000" scaled="1"/>
          </a:gradFill>
          <a:ln>
            <a:noFill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rPr>
              <a:t>两节电池</a:t>
            </a:r>
            <a:endParaRPr kumimoji="0" lang="zh-CN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楷体_GB2312" pitchFamily="49" charset="-122"/>
              <a:ea typeface="楷体_GB2312" pitchFamily="49" charset="-122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71738" y="2554288"/>
            <a:ext cx="1797050" cy="461963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/>
                <a:ea typeface="黑体" panose="02010609060101010101" pitchFamily="49" charset="-122"/>
                <a:cs typeface="+mn-cs"/>
              </a:rPr>
              <a:t>小灯泡较亮</a:t>
            </a:r>
          </a:p>
        </p:txBody>
      </p:sp>
      <p:pic>
        <p:nvPicPr>
          <p:cNvPr id="4" name="Picture 6" descr="D:\搜狗高速下载\快速保存图片\W02014102936374868848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40288" y="1100138"/>
            <a:ext cx="3140075" cy="21145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810601" y="1646041"/>
            <a:ext cx="1519865" cy="461665"/>
          </a:xfrm>
          <a:prstGeom prst="rect">
            <a:avLst/>
          </a:prstGeom>
          <a:gradFill rotWithShape="1">
            <a:gsLst>
              <a:gs pos="0">
                <a:srgbClr val="FFCCFF">
                  <a:alpha val="85999"/>
                </a:srgbClr>
              </a:gs>
              <a:gs pos="50000">
                <a:schemeClr val="bg1"/>
              </a:gs>
              <a:gs pos="100000">
                <a:srgbClr val="FFCCFF">
                  <a:alpha val="85999"/>
                </a:srgbClr>
              </a:gs>
            </a:gsLst>
            <a:lin ang="5400000" scaled="1"/>
          </a:gradFill>
          <a:ln>
            <a:noFill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rPr>
              <a:t>一节电池</a:t>
            </a:r>
            <a:endParaRPr kumimoji="0" lang="zh-CN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楷体_GB2312" pitchFamily="49" charset="-122"/>
              <a:ea typeface="楷体_GB2312" pitchFamily="49" charset="-122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71738" y="1649413"/>
            <a:ext cx="1797050" cy="461963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/>
                <a:ea typeface="黑体" panose="02010609060101010101" pitchFamily="49" charset="-122"/>
                <a:cs typeface="+mn-cs"/>
              </a:rPr>
              <a:t>小灯泡较暗</a:t>
            </a:r>
          </a:p>
        </p:txBody>
      </p:sp>
      <p:sp>
        <p:nvSpPr>
          <p:cNvPr id="7" name="Rectangle 2"/>
          <p:cNvSpPr/>
          <p:nvPr/>
        </p:nvSpPr>
        <p:spPr>
          <a:xfrm>
            <a:off x="831850" y="855663"/>
            <a:ext cx="2492375" cy="523875"/>
          </a:xfrm>
          <a:prstGeom prst="rect">
            <a:avLst/>
          </a:prstGeom>
          <a:gradFill rotWithShape="0">
            <a:gsLst>
              <a:gs pos="0">
                <a:srgbClr val="D1E8FF"/>
              </a:gs>
              <a:gs pos="100000">
                <a:srgbClr val="99CCFF"/>
              </a:gs>
            </a:gsLst>
            <a:lin ang="5400000" scaled="1"/>
            <a:tileRect/>
          </a:gradFill>
          <a:ln w="19050">
            <a:noFill/>
          </a:ln>
        </p:spPr>
        <p:txBody>
          <a:bodyPr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增加电池数量</a:t>
            </a:r>
            <a:endParaRPr lang="en-US" altLang="zh-CN" sz="2800" b="1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343150" y="3376613"/>
            <a:ext cx="5684838" cy="17541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、</a:t>
            </a:r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电源</a:t>
            </a:r>
            <a:r>
              <a:rPr lang="zh-CN" alt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 是提供电压的装置。</a:t>
            </a:r>
          </a:p>
          <a:p>
            <a:pPr>
              <a:lnSpc>
                <a:spcPct val="150000"/>
              </a:lnSpc>
            </a:pP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、</a:t>
            </a:r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电压</a:t>
            </a:r>
            <a:r>
              <a:rPr lang="zh-CN" alt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 是电路中产生电流的原因。</a:t>
            </a:r>
          </a:p>
          <a:p>
            <a:pPr>
              <a:lnSpc>
                <a:spcPct val="150000"/>
              </a:lnSpc>
            </a:pP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3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、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电流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的强弱跟电压有关。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99268" y="3363880"/>
            <a:ext cx="1197118" cy="5847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glow rad="228600">
                    <a:srgbClr val="F79646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/>
                <a:ea typeface="黑体" panose="02010609060101010101" pitchFamily="49" charset="-122"/>
                <a:cs typeface="+mn-cs"/>
              </a:rPr>
              <a:t>结论： 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2601913" y="5337175"/>
            <a:ext cx="1446212" cy="523875"/>
            <a:chOff x="2010" y="2203"/>
            <a:chExt cx="896" cy="640"/>
          </a:xfrm>
        </p:grpSpPr>
        <p:sp>
          <p:nvSpPr>
            <p:cNvPr id="50196" name="Line 14"/>
            <p:cNvSpPr/>
            <p:nvPr/>
          </p:nvSpPr>
          <p:spPr>
            <a:xfrm>
              <a:off x="2010" y="2784"/>
              <a:ext cx="896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triangle" w="lg" len="lg"/>
            </a:ln>
          </p:spPr>
        </p:sp>
        <p:sp>
          <p:nvSpPr>
            <p:cNvPr id="50197" name="Text Box 15"/>
            <p:cNvSpPr txBox="1"/>
            <p:nvPr/>
          </p:nvSpPr>
          <p:spPr>
            <a:xfrm>
              <a:off x="2119" y="2203"/>
              <a:ext cx="681" cy="64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800" b="1" dirty="0">
                  <a:solidFill>
                    <a:srgbClr val="000000"/>
                  </a:solidFill>
                  <a:latin typeface="Arial" panose="020B0604020202020204" pitchFamily="34" charset="0"/>
                  <a:ea typeface="黑体" panose="02010609060101010101" pitchFamily="49" charset="-122"/>
                </a:rPr>
                <a:t>提供</a:t>
              </a: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4930775" y="5313363"/>
            <a:ext cx="1479550" cy="522287"/>
            <a:chOff x="3641" y="2502"/>
            <a:chExt cx="1055" cy="642"/>
          </a:xfrm>
        </p:grpSpPr>
        <p:sp>
          <p:nvSpPr>
            <p:cNvPr id="50194" name="Line 17"/>
            <p:cNvSpPr/>
            <p:nvPr/>
          </p:nvSpPr>
          <p:spPr>
            <a:xfrm flipV="1">
              <a:off x="3641" y="3116"/>
              <a:ext cx="1055" cy="7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triangle" w="lg" len="lg"/>
            </a:ln>
          </p:spPr>
        </p:sp>
        <p:sp>
          <p:nvSpPr>
            <p:cNvPr id="50195" name="Text Box 18"/>
            <p:cNvSpPr txBox="1"/>
            <p:nvPr/>
          </p:nvSpPr>
          <p:spPr>
            <a:xfrm>
              <a:off x="3777" y="2502"/>
              <a:ext cx="715" cy="64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800" b="1" dirty="0">
                  <a:solidFill>
                    <a:srgbClr val="000000"/>
                  </a:solidFill>
                  <a:latin typeface="Arial" panose="020B0604020202020204" pitchFamily="34" charset="0"/>
                  <a:ea typeface="黑体" panose="02010609060101010101" pitchFamily="49" charset="-122"/>
                </a:rPr>
                <a:t>形成</a:t>
              </a:r>
            </a:p>
          </p:txBody>
        </p:sp>
      </p:grpSp>
      <p:sp>
        <p:nvSpPr>
          <p:cNvPr id="19" name="Rectangle 19"/>
          <p:cNvSpPr/>
          <p:nvPr/>
        </p:nvSpPr>
        <p:spPr>
          <a:xfrm>
            <a:off x="6469063" y="5535613"/>
            <a:ext cx="1241425" cy="5222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电流</a:t>
            </a:r>
          </a:p>
        </p:txBody>
      </p:sp>
      <p:sp>
        <p:nvSpPr>
          <p:cNvPr id="20" name="Rectangle 20"/>
          <p:cNvSpPr/>
          <p:nvPr/>
        </p:nvSpPr>
        <p:spPr>
          <a:xfrm>
            <a:off x="4048125" y="5535613"/>
            <a:ext cx="965200" cy="5222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电压</a:t>
            </a:r>
          </a:p>
        </p:txBody>
      </p:sp>
      <p:sp>
        <p:nvSpPr>
          <p:cNvPr id="21" name="Rectangle 21"/>
          <p:cNvSpPr/>
          <p:nvPr/>
        </p:nvSpPr>
        <p:spPr>
          <a:xfrm>
            <a:off x="1725613" y="5535613"/>
            <a:ext cx="1460500" cy="5222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电源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11" grpId="0"/>
      <p:bldP spid="19" grpId="0"/>
      <p:bldP spid="20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ontrols>
      <p:control spid="1025" name="ShockwaveFlash1" r:id="rId2" imgW="8440328" imgH="5405720"/>
    </p:controls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7"/>
          <p:cNvSpPr/>
          <p:nvPr/>
        </p:nvSpPr>
        <p:spPr>
          <a:xfrm>
            <a:off x="2519363" y="2982913"/>
            <a:ext cx="6408737" cy="26765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千伏（</a:t>
            </a: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kV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）；毫伏（</a:t>
            </a: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mV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）  微伏（</a:t>
            </a:r>
            <a:r>
              <a:rPr lang="en-US" altLang="zh-CN" sz="2800" b="1" err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μV</a:t>
            </a: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)</a:t>
            </a:r>
            <a:r>
              <a:rPr lang="zh-CN" altLang="en-US" sz="2800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 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。</a:t>
            </a:r>
          </a:p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换算：　　</a:t>
            </a: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 kV  =1000 V = 10</a:t>
            </a:r>
            <a:r>
              <a:rPr lang="en-US" altLang="zh-CN" sz="2800" b="1" baseline="3000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3</a:t>
            </a: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V</a:t>
            </a:r>
          </a:p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　　　　　</a:t>
            </a: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 mV =0.001 V= 10</a:t>
            </a:r>
            <a:r>
              <a:rPr lang="en-US" altLang="zh-CN" sz="2800" b="1" baseline="300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-</a:t>
            </a:r>
            <a:r>
              <a:rPr lang="en-US" altLang="zh-CN" sz="2800" b="1" baseline="3000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3</a:t>
            </a: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V</a:t>
            </a:r>
          </a:p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                  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</a:t>
            </a: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mV=1000 </a:t>
            </a:r>
            <a:r>
              <a:rPr lang="en-US" altLang="zh-CN" sz="2800" b="1" err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μV</a:t>
            </a:r>
            <a:endParaRPr lang="en-US" altLang="zh-CN" sz="2800" b="1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81318" y="961708"/>
            <a:ext cx="2879725" cy="6826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/>
                <a:ea typeface="黑体" panose="02010609060101010101" pitchFamily="49" charset="-122"/>
                <a:cs typeface="+mn-cs"/>
              </a:rPr>
              <a:t>电压的单位：</a:t>
            </a:r>
          </a:p>
        </p:txBody>
      </p:sp>
      <p:sp>
        <p:nvSpPr>
          <p:cNvPr id="3" name="矩形 2"/>
          <p:cNvSpPr/>
          <p:nvPr/>
        </p:nvSpPr>
        <p:spPr>
          <a:xfrm>
            <a:off x="468313" y="2084388"/>
            <a:ext cx="1790700" cy="522288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/>
                <a:ea typeface="黑体" panose="02010609060101010101" pitchFamily="49" charset="-122"/>
                <a:cs typeface="+mn-cs"/>
              </a:rPr>
              <a:t>国际单位：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68313" y="2982913"/>
            <a:ext cx="1798638" cy="522288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/>
                <a:ea typeface="黑体" panose="02010609060101010101" pitchFamily="49" charset="-122"/>
                <a:cs typeface="+mn-cs"/>
              </a:rPr>
              <a:t>常用单位：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7420" name="矩形 6"/>
          <p:cNvSpPr/>
          <p:nvPr/>
        </p:nvSpPr>
        <p:spPr>
          <a:xfrm>
            <a:off x="2536825" y="2065338"/>
            <a:ext cx="5502275" cy="5603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伏特（</a:t>
            </a: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volt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） ，简称伏（ </a:t>
            </a: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V 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）。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3" grpId="0" animBg="1"/>
      <p:bldP spid="4" grpId="0" animBg="1"/>
      <p:bldP spid="174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4"/>
          <p:cNvSpPr>
            <a:spLocks noChangeArrowheads="1"/>
          </p:cNvSpPr>
          <p:nvPr/>
        </p:nvSpPr>
        <p:spPr bwMode="auto">
          <a:xfrm>
            <a:off x="684213" y="115888"/>
            <a:ext cx="4872038" cy="523875"/>
          </a:xfrm>
          <a:prstGeom prst="rect">
            <a:avLst/>
          </a:prstGeom>
          <a:gradFill rotWithShape="1"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  <a:lin ang="5400000"/>
          </a:gradFill>
          <a:ln w="9525">
            <a:solidFill>
              <a:srgbClr val="4A7EBB"/>
            </a:solidFill>
            <a:miter lim="800000"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你知道常见的电压是多少吗？</a:t>
            </a:r>
          </a:p>
        </p:txBody>
      </p:sp>
      <p:pic>
        <p:nvPicPr>
          <p:cNvPr id="3" name="Picture 8" descr="SN8ER{QRBD`Z$~AG_~$9S[8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288" y="836613"/>
            <a:ext cx="8275637" cy="29908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Rectangle 7"/>
          <p:cNvSpPr/>
          <p:nvPr/>
        </p:nvSpPr>
        <p:spPr>
          <a:xfrm>
            <a:off x="827088" y="3827463"/>
            <a:ext cx="7667625" cy="258889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lnSpc>
                <a:spcPct val="140000"/>
              </a:lnSpc>
              <a:buFont typeface="Arial" panose="020B0604020202020204" pitchFamily="34" charset="0"/>
              <a:buNone/>
            </a:pPr>
            <a:r>
              <a:rPr lang="zh-CN" altLang="en-US" sz="3200" b="1" dirty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熟      记</a:t>
            </a:r>
            <a:endParaRPr lang="en-US" altLang="zh-CN" sz="3200" b="1">
              <a:solidFill>
                <a:srgbClr val="FF0000"/>
              </a:solidFill>
              <a:latin typeface="华文新魏" pitchFamily="2" charset="-122"/>
              <a:ea typeface="华文新魏" pitchFamily="2" charset="-122"/>
            </a:endParaRPr>
          </a:p>
          <a:p>
            <a:pPr>
              <a:lnSpc>
                <a:spcPct val="140000"/>
              </a:lnSpc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rgbClr val="0066CC"/>
                </a:solidFill>
                <a:latin typeface="华文新魏" pitchFamily="2" charset="-122"/>
                <a:ea typeface="华文新魏" pitchFamily="2" charset="-122"/>
              </a:rPr>
              <a:t>一节干电池：1.5 V     两节干电池串联：3 V</a:t>
            </a:r>
          </a:p>
          <a:p>
            <a:pPr>
              <a:lnSpc>
                <a:spcPct val="140000"/>
              </a:lnSpc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rgbClr val="0066CC"/>
                </a:solidFill>
                <a:latin typeface="华文新魏" pitchFamily="2" charset="-122"/>
                <a:ea typeface="华文新魏" pitchFamily="2" charset="-122"/>
              </a:rPr>
              <a:t>铅蓄电池电压：2 V     家庭电路电压：220 V</a:t>
            </a:r>
          </a:p>
          <a:p>
            <a:pPr>
              <a:lnSpc>
                <a:spcPct val="140000"/>
              </a:lnSpc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rgbClr val="CC0000"/>
                </a:solidFill>
                <a:latin typeface="华文新魏" pitchFamily="2" charset="-122"/>
                <a:ea typeface="华文新魏" pitchFamily="2" charset="-122"/>
              </a:rPr>
              <a:t>对人体安全电压：不高于36 V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" fill="hold"/>
                                        <p:tgtEl>
                                          <p:spTgt spid="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heme/theme1.xml><?xml version="1.0" encoding="utf-8"?>
<a:theme xmlns:a="http://schemas.openxmlformats.org/drawingml/2006/main" name="1_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FFFDFD"/>
      </a:lt2>
      <a:accent1>
        <a:srgbClr val="FAA0AA"/>
      </a:accent1>
      <a:accent2>
        <a:srgbClr val="F5E5E4"/>
      </a:accent2>
      <a:accent3>
        <a:srgbClr val="FFFFFF"/>
      </a:accent3>
      <a:accent4>
        <a:srgbClr val="000000"/>
      </a:accent4>
      <a:accent5>
        <a:srgbClr val="FCCDD1"/>
      </a:accent5>
      <a:accent6>
        <a:srgbClr val="DCCDCC"/>
      </a:accent6>
      <a:hlink>
        <a:srgbClr val="0563C1"/>
      </a:hlink>
      <a:folHlink>
        <a:srgbClr val="954F72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FFFDFD"/>
        </a:lt2>
        <a:accent1>
          <a:srgbClr val="FAA0AA"/>
        </a:accent1>
        <a:accent2>
          <a:srgbClr val="F5E5E4"/>
        </a:accent2>
        <a:accent3>
          <a:srgbClr val="FFFFFF"/>
        </a:accent3>
        <a:accent4>
          <a:srgbClr val="000000"/>
        </a:accent4>
        <a:accent5>
          <a:srgbClr val="FCCDD1"/>
        </a:accent5>
        <a:accent6>
          <a:srgbClr val="DCCDCC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1214</Words>
  <Application>Microsoft Office PowerPoint</Application>
  <PresentationFormat>全屏显示(4:3)</PresentationFormat>
  <Paragraphs>150</Paragraphs>
  <Slides>23</Slides>
  <Notes>3</Notes>
  <HiddenSlides>0</HiddenSlides>
  <MMClips>1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0</vt:i4>
      </vt:variant>
      <vt:variant>
        <vt:lpstr>幻灯片标题</vt:lpstr>
      </vt:variant>
      <vt:variant>
        <vt:i4>23</vt:i4>
      </vt:variant>
    </vt:vector>
  </HeadingPairs>
  <TitlesOfParts>
    <vt:vector size="24" baseType="lpstr">
      <vt:lpstr>1_Office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China</cp:lastModifiedBy>
  <cp:revision>481</cp:revision>
  <dcterms:created xsi:type="dcterms:W3CDTF">2012-04-02T08:15:00Z</dcterms:created>
  <dcterms:modified xsi:type="dcterms:W3CDTF">2018-10-11T08:37:49Z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2052-10.1.0.7520</vt:lpwstr>
  </property>
</Properties>
</file>