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sldIdLst>
    <p:sldId id="460" r:id="rId2"/>
    <p:sldId id="390" r:id="rId3"/>
    <p:sldId id="453" r:id="rId4"/>
    <p:sldId id="454" r:id="rId5"/>
    <p:sldId id="467" r:id="rId6"/>
    <p:sldId id="468" r:id="rId7"/>
    <p:sldId id="469" r:id="rId8"/>
    <p:sldId id="470" r:id="rId9"/>
    <p:sldId id="471" r:id="rId10"/>
    <p:sldId id="472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473" r:id="rId19"/>
    <p:sldId id="474" r:id="rId20"/>
    <p:sldId id="475" r:id="rId21"/>
    <p:sldId id="493" r:id="rId22"/>
    <p:sldId id="477" r:id="rId23"/>
    <p:sldId id="494" r:id="rId24"/>
    <p:sldId id="479" r:id="rId25"/>
    <p:sldId id="495" r:id="rId26"/>
    <p:sldId id="503" r:id="rId27"/>
    <p:sldId id="504" r:id="rId28"/>
    <p:sldId id="505" r:id="rId29"/>
    <p:sldId id="506" r:id="rId30"/>
    <p:sldId id="456" r:id="rId31"/>
    <p:sldId id="457" r:id="rId32"/>
    <p:sldId id="481" r:id="rId33"/>
    <p:sldId id="507" r:id="rId34"/>
    <p:sldId id="508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461" r:id="rId43"/>
    <p:sldId id="459" r:id="rId44"/>
    <p:sldId id="462" r:id="rId45"/>
    <p:sldId id="485" r:id="rId46"/>
    <p:sldId id="486" r:id="rId47"/>
    <p:sldId id="487" r:id="rId48"/>
    <p:sldId id="488" r:id="rId49"/>
    <p:sldId id="489" r:id="rId50"/>
    <p:sldId id="490" r:id="rId51"/>
    <p:sldId id="491" r:id="rId52"/>
    <p:sldId id="492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</p:sldIdLst>
  <p:sldSz cx="9144000" cy="5143500" type="screen16x9"/>
  <p:notesSz cx="6858000" cy="9144000"/>
  <p:embeddedFontLst>
    <p:embeddedFont>
      <p:font typeface="黑体" pitchFamily="49" charset="-122"/>
      <p:regular r:id="rId64"/>
    </p:embeddedFont>
    <p:embeddedFont>
      <p:font typeface="经典繁仿黑" charset="-122"/>
      <p:regular r:id="rId65"/>
    </p:embeddedFont>
    <p:embeddedFont>
      <p:font typeface="幼圆" pitchFamily="49" charset="-122"/>
      <p:regular r:id="rId66"/>
    </p:embeddedFont>
    <p:embeddedFont>
      <p:font typeface="楷体_GB2312" charset="-122"/>
      <p:regular r:id="rId67"/>
    </p:embeddedFont>
    <p:embeddedFont>
      <p:font typeface="华文中宋" pitchFamily="2" charset="-122"/>
      <p:regular r:id="rId68"/>
    </p:embeddedFont>
  </p:embeddedFontLst>
  <p:custDataLst>
    <p:tags r:id="rId69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41630" indent="1162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684530" indent="2305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27430" indent="3448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370330" indent="4591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28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1298F3-7944-4238-BD2E-8938876E3567}" type="datetime1">
              <a:rPr lang="zh-CN" altLang="en-US"/>
              <a:t>2021/2/24</a:t>
            </a:fld>
            <a:endParaRPr lang="zh-CN" altLang="en-US" sz="1200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单击此处编辑母版文本样式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第二级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第三级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第四级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defRPr sz="18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157104-B68C-40A9-A862-F5701613A030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43839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90489A3-1816-449D-AEBB-BE16D840C2C3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2021/2/24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35D20DF-70A3-411F-854F-C7B71ECEDC68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97025" y="2409825"/>
            <a:ext cx="7151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524402" y="768601"/>
            <a:ext cx="76676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0" dirty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　</a:t>
            </a:r>
            <a:r>
              <a:rPr lang="zh-CN" altLang="en-US" sz="3200" b="0" dirty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第十讲 </a:t>
            </a:r>
            <a:r>
              <a:rPr lang="en-US" altLang="zh-CN" sz="3200" b="0" dirty="0" err="1" smtClean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压强的理解及应用</a:t>
            </a:r>
            <a:endParaRPr lang="en-US" altLang="zh-CN" sz="3200" b="0" dirty="0">
              <a:latin typeface="黑体" panose="02010609060101010101" pitchFamily="49" charset="-122"/>
              <a:ea typeface="黑体" panose="02010609060101010101" pitchFamily="49" charset="-122"/>
              <a:sym typeface="经典繁仿黑" panose="02010609000101010101" pitchFamily="49" charset="-122"/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46075" y="2851150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．压力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作用在物体②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的力。</a:t>
            </a: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563813"/>
            <a:ext cx="1188827" cy="35795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16100" y="3260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垂直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54500" y="3260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表面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57" grpId="0"/>
      <p:bldP spid="10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应用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水渠的过路涵洞、牲畜的自动饮水器、锅炉水位计、日常生活中所用的茶壶、洒水壶、自来水水塔等都是连通器，世界上最大的人造连通器是三峡船闸。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大气压强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．原因：由于空气受到①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作用，且具有②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．验证大气压强的存在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马德堡半球实验不但说明大气压强的①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，而且还说明大气压强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806450"/>
            <a:ext cx="1112838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352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重力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045200" y="10255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流动性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7625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存在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731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很大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14" grpId="0"/>
      <p:bldP spid="686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．大气压的测量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测量实验：①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标准大气压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标准大气压＝②</a:t>
            </a:r>
            <a:r>
              <a:rPr lang="en-US" altLang="zh-CN">
                <a:cs typeface="Times New Roman" panose="02020603050405020304" pitchFamily="18" charset="0"/>
              </a:rPr>
              <a:t>______mm</a:t>
            </a:r>
            <a:r>
              <a:rPr lang="zh-CN" altLang="en-US">
                <a:cs typeface="Times New Roman" panose="02020603050405020304" pitchFamily="18" charset="0"/>
              </a:rPr>
              <a:t>水银柱产生的压强，</a:t>
            </a:r>
            <a:r>
              <a:rPr lang="en-US" altLang="zh-CN" i="1">
                <a:cs typeface="Times New Roman" panose="02020603050405020304" pitchFamily="18" charset="0"/>
              </a:rPr>
              <a:t>p</a:t>
            </a:r>
            <a:r>
              <a:rPr lang="en-US" altLang="zh-CN" baseline="-30000">
                <a:cs typeface="Times New Roman" panose="02020603050405020304" pitchFamily="18" charset="0"/>
              </a:rPr>
              <a:t>0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en-US" altLang="zh-CN">
                <a:cs typeface="Times New Roman" panose="02020603050405020304" pitchFamily="18" charset="0"/>
              </a:rPr>
              <a:t>1.013×10</a:t>
            </a:r>
            <a:r>
              <a:rPr lang="en-US" altLang="zh-CN" baseline="30000">
                <a:cs typeface="Times New Roman" panose="02020603050405020304" pitchFamily="18" charset="0"/>
              </a:rPr>
              <a:t>5</a:t>
            </a:r>
            <a:r>
              <a:rPr lang="en-US" altLang="zh-CN">
                <a:cs typeface="Times New Roman" panose="02020603050405020304" pitchFamily="18" charset="0"/>
              </a:rPr>
              <a:t> Pa</a:t>
            </a:r>
            <a:r>
              <a:rPr lang="zh-CN" altLang="en-US">
                <a:cs typeface="Times New Roman" panose="02020603050405020304" pitchFamily="18" charset="0"/>
              </a:rPr>
              <a:t>，在粗略计算中，</a:t>
            </a:r>
            <a:r>
              <a:rPr lang="en-US" altLang="zh-CN" i="1">
                <a:cs typeface="Times New Roman" panose="02020603050405020304" pitchFamily="18" charset="0"/>
              </a:rPr>
              <a:t>p</a:t>
            </a:r>
            <a:r>
              <a:rPr lang="en-US" altLang="zh-CN" baseline="-30000">
                <a:cs typeface="Times New Roman" panose="02020603050405020304" pitchFamily="18" charset="0"/>
              </a:rPr>
              <a:t>0</a:t>
            </a:r>
            <a:r>
              <a:rPr lang="zh-CN" altLang="en-US">
                <a:cs typeface="Times New Roman" panose="02020603050405020304" pitchFamily="18" charset="0"/>
              </a:rPr>
              <a:t>取</a:t>
            </a:r>
            <a:r>
              <a:rPr lang="en-US" altLang="zh-CN">
                <a:cs typeface="Times New Roman" panose="02020603050405020304" pitchFamily="18" charset="0"/>
              </a:rPr>
              <a:t>1×10</a:t>
            </a:r>
            <a:r>
              <a:rPr lang="en-US" altLang="zh-CN" baseline="30000">
                <a:cs typeface="Times New Roman" panose="02020603050405020304" pitchFamily="18" charset="0"/>
              </a:rPr>
              <a:t>5</a:t>
            </a:r>
            <a:r>
              <a:rPr lang="en-US" altLang="zh-CN">
                <a:cs typeface="Times New Roman" panose="02020603050405020304" pitchFamily="18" charset="0"/>
              </a:rPr>
              <a:t> Pa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测量工具：气压计，包括水银气压计和金属盒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无液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气压计。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938338" y="1025525"/>
            <a:ext cx="2778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托里拆利实验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051050" y="1951038"/>
            <a:ext cx="1339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760 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．影响因素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大气压与高度的关系：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海拔越高，大气压越①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，在海拔</a:t>
            </a:r>
            <a:r>
              <a:rPr lang="en-US" altLang="zh-CN">
                <a:cs typeface="Times New Roman" panose="02020603050405020304" pitchFamily="18" charset="0"/>
              </a:rPr>
              <a:t>3 000 m</a:t>
            </a:r>
            <a:r>
              <a:rPr lang="zh-CN" altLang="en-US">
                <a:cs typeface="Times New Roman" panose="02020603050405020304" pitchFamily="18" charset="0"/>
              </a:rPr>
              <a:t>以内，大约每升高</a:t>
            </a:r>
            <a:r>
              <a:rPr lang="en-US" altLang="zh-CN">
                <a:cs typeface="Times New Roman" panose="02020603050405020304" pitchFamily="18" charset="0"/>
              </a:rPr>
              <a:t>10 m</a:t>
            </a:r>
            <a:r>
              <a:rPr lang="zh-CN" altLang="en-US">
                <a:cs typeface="Times New Roman" panose="02020603050405020304" pitchFamily="18" charset="0"/>
              </a:rPr>
              <a:t>，大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气压减小②</a:t>
            </a:r>
            <a:r>
              <a:rPr lang="en-US" altLang="zh-CN">
                <a:cs typeface="Times New Roman" panose="02020603050405020304" pitchFamily="18" charset="0"/>
              </a:rPr>
              <a:t>______Pa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大气压与温度的关系：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温度越高，气压越③</a:t>
            </a:r>
            <a:r>
              <a:rPr lang="en-US" altLang="zh-CN">
                <a:cs typeface="Times New Roman" panose="02020603050405020304" pitchFamily="18" charset="0"/>
              </a:rPr>
              <a:t>____ </a:t>
            </a:r>
            <a:r>
              <a:rPr lang="zh-CN" altLang="en-US">
                <a:cs typeface="Times New Roman" panose="02020603050405020304" pitchFamily="18" charset="0"/>
              </a:rPr>
              <a:t>；温度越低，气压越④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9733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低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89100" y="1939925"/>
            <a:ext cx="827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100 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13038" y="2854325"/>
            <a:ext cx="568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低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919788" y="28543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高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．大气压与沸点的关系：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一切液体的沸点都是气压减小时①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，气压增大时②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．应用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生活中：针管吸药液；用吸管吸饮料；钢笔吸墨水；吸盘吸在光滑墙壁上；茶壶盖上的小孔等。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生产中：活塞式抽水机；离心式水泵等。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241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降低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934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升高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流体压强与流速的关系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．流体：物理学中把具有流动性的①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和②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统称为流体。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．流体压强与流速的关系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在液体和气体中，流速越大的位置，压强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87400"/>
            <a:ext cx="10668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300538" y="1025525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液体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710238" y="1025525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气体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900613" y="1939925"/>
            <a:ext cx="1184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21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．飞机升力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机翼上方空气流速大，压强①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，下方空气流速小，压强②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机翼的上下表面存在向上的③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3731" name="Picture 3" descr="17TAWL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0" y="2535238"/>
            <a:ext cx="428466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557588" y="1025525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小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265988" y="1025525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621088" y="1482725"/>
            <a:ext cx="1431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压力差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．生活中的应用</a:t>
            </a:r>
          </a:p>
          <a:p>
            <a:pPr eaLnBrk="1" hangingPunct="1"/>
            <a:r>
              <a:rPr lang="zh-CN" altLang="en-US"/>
              <a:t>船与船之间不能靠得太近；风雨中的雨伞容易上翻；站台内候车时应站在安全线以外；汽车快速驶过，树叶随风飘动；台风掀翻屋顶等。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23850" y="1527175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4037" name="Picture 5" descr="20JXWLJ-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392363"/>
            <a:ext cx="25558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868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增大或减小压强的方法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1.</a:t>
            </a:r>
            <a:r>
              <a:rPr lang="zh-CN" altLang="en-US">
                <a:cs typeface="Times New Roman" panose="02020603050405020304" pitchFamily="18" charset="0"/>
              </a:rPr>
              <a:t>如图所示，王爷爷不小心坐在了图钉上感到疼痛，而坐在椅子上不疼，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这是由于坐在图钉上时的受力面积较</a:t>
            </a:r>
            <a:r>
              <a:rPr lang="en-US" altLang="zh-CN">
                <a:cs typeface="Times New Roman" panose="02020603050405020304" pitchFamily="18" charset="0"/>
              </a:rPr>
              <a:t>_</a:t>
            </a:r>
            <a:r>
              <a:rPr lang="en-US" altLang="zh-CN"/>
              <a:t>___</a:t>
            </a:r>
            <a:r>
              <a:rPr lang="zh-CN" altLang="en-US">
                <a:cs typeface="Times New Roman" panose="02020603050405020304" pitchFamily="18" charset="0"/>
              </a:rPr>
              <a:t>，人受到的压强较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造成的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均选填“大”或“小”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176713" y="2382838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小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062788" y="23971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三要素：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．方向：总是③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于被压物体表面，并指向被压物体。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．作用点：受力物体④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．大小：只有当物体放置在水平面上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竖直方向不受外力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时，压力大小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才⑤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物体的重力大小。</a:t>
            </a:r>
            <a:r>
              <a:rPr lang="zh-CN" altLang="en-US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36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垂直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98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表面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271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等于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7108" name="Picture 4" descr="19ZZWL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88" y="1492250"/>
            <a:ext cx="14763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67063" y="314801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/>
              <a:t>人教八下</a:t>
            </a:r>
            <a:r>
              <a:rPr lang="en-US" altLang="zh-CN"/>
              <a:t>P36</a:t>
            </a:r>
            <a:r>
              <a:rPr lang="zh-CN" altLang="en-US"/>
              <a:t>图</a:t>
            </a:r>
            <a:r>
              <a:rPr lang="en-US" altLang="zh-CN"/>
              <a:t>9.2</a:t>
            </a:r>
            <a:r>
              <a:rPr lang="zh-CN" altLang="en-US"/>
              <a:t>－</a:t>
            </a:r>
            <a:r>
              <a:rPr lang="en-US" altLang="zh-CN"/>
              <a:t>6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连通器原理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2.</a:t>
            </a:r>
            <a:r>
              <a:rPr lang="zh-CN" altLang="en-US">
                <a:cs typeface="Times New Roman" panose="02020603050405020304" pitchFamily="18" charset="0"/>
              </a:rPr>
              <a:t>如图，茶壶的壶身和壶嘴构成了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，当壶中的水静止时，壶身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和壶嘴中的水面保持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，若把小孔封住，那么，整个茶壶</a:t>
            </a:r>
            <a:r>
              <a:rPr lang="en-US" altLang="zh-CN">
                <a:cs typeface="Times New Roman" panose="02020603050405020304" pitchFamily="18" charset="0"/>
              </a:rPr>
              <a:t>______ (</a:t>
            </a:r>
            <a:r>
              <a:rPr lang="zh-CN" altLang="en-US">
                <a:cs typeface="Times New Roman" panose="02020603050405020304" pitchFamily="18" charset="0"/>
              </a:rPr>
              <a:t>选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填“是”或“不是”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连通器</a:t>
            </a:r>
            <a:r>
              <a:rPr lang="zh-CN" altLang="en-US"/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073525" y="1958975"/>
            <a:ext cx="1543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连通器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751138" y="2416175"/>
            <a:ext cx="885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相平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200900" y="2416175"/>
            <a:ext cx="1054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不是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9155" name="Picture 3" descr="19ZZWL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838" y="1166813"/>
            <a:ext cx="9223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08288" y="3543300"/>
            <a:ext cx="291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/>
              <a:t>人教八下</a:t>
            </a:r>
            <a:r>
              <a:rPr lang="en-US" altLang="zh-CN"/>
              <a:t>P41</a:t>
            </a:r>
            <a:r>
              <a:rPr lang="zh-CN" altLang="en-US"/>
              <a:t>图</a:t>
            </a:r>
            <a:r>
              <a:rPr lang="en-US" altLang="zh-CN"/>
              <a:t>9.3</a:t>
            </a:r>
            <a:r>
              <a:rPr lang="zh-CN" altLang="en-US"/>
              <a:t>－</a:t>
            </a:r>
            <a:r>
              <a:rPr lang="en-US" altLang="zh-CN"/>
              <a:t>5 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374188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自制气压计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3.</a:t>
            </a:r>
            <a:r>
              <a:rPr lang="zh-CN" altLang="en-US">
                <a:cs typeface="Times New Roman" panose="02020603050405020304" pitchFamily="18" charset="0"/>
              </a:rPr>
              <a:t>如图，通过细玻璃管向密闭的瓶内吹适量的气，使水柱上升到瓶口以上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适当位置，就制成了一个水气压计。若把它从山下带到山上，由于瓶外大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气压随高度的增加而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，可以发现玻璃管内水柱变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选填“高”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或“低”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7178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681788" y="28543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高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51205" name="Picture 5" descr="17ZTLCWL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525" y="1203325"/>
            <a:ext cx="14176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627313" y="3148013"/>
            <a:ext cx="356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/>
              <a:t>人教八下</a:t>
            </a:r>
            <a:r>
              <a:rPr lang="en-US" altLang="zh-CN"/>
              <a:t>P44</a:t>
            </a:r>
            <a:r>
              <a:rPr lang="zh-CN" altLang="en-US"/>
              <a:t>图</a:t>
            </a:r>
            <a:r>
              <a:rPr lang="en-US" altLang="zh-CN"/>
              <a:t>9.4</a:t>
            </a:r>
            <a:r>
              <a:rPr lang="zh-CN" altLang="en-US"/>
              <a:t>－</a:t>
            </a:r>
            <a:r>
              <a:rPr lang="en-US" altLang="zh-CN"/>
              <a:t>2 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流体压强与流速的关系 </a:t>
            </a:r>
          </a:p>
          <a:p>
            <a:pPr eaLnBrk="1" hangingPunct="1"/>
            <a:endParaRPr lang="en-US" altLang="zh-CN">
              <a:solidFill>
                <a:srgbClr val="CC0000"/>
              </a:solidFill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4.</a:t>
            </a:r>
            <a:r>
              <a:rPr lang="zh-CN" altLang="en-US">
                <a:cs typeface="Times New Roman" panose="02020603050405020304" pitchFamily="18" charset="0"/>
              </a:rPr>
              <a:t>如图所示，让两张纸固定在某处自由下垂，从上面向两张纸的中间吹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气。这两张纸将会相互靠近，解释出现这种现象的原因：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_______________________________________________________________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46888" y="2397125"/>
            <a:ext cx="1901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在两张纸的中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-6350" y="2854325"/>
            <a:ext cx="8978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间向下吹气，两纸中间的空气流速大，压强小；而两纸的外侧空气流速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4450" y="3311525"/>
            <a:ext cx="7845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小，压强大，两纸受到向内的压强差，所以两张纸将相互靠近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79875" name="Picture 3" descr="20JXWLJ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8" y="1276350"/>
            <a:ext cx="18526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951163" y="3543300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/>
              <a:t>沪粤八下</a:t>
            </a:r>
            <a:r>
              <a:rPr lang="en-US" altLang="zh-CN"/>
              <a:t>P98</a:t>
            </a:r>
            <a:r>
              <a:rPr lang="zh-CN" altLang="en-US"/>
              <a:t>图</a:t>
            </a:r>
            <a:r>
              <a:rPr lang="en-US" altLang="zh-CN"/>
              <a:t>9</a:t>
            </a:r>
            <a:r>
              <a:rPr lang="zh-CN" altLang="en-US"/>
              <a:t>－</a:t>
            </a:r>
            <a:r>
              <a:rPr lang="en-US" altLang="zh-CN"/>
              <a:t>23 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流体压强与流速的关系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5.</a:t>
            </a:r>
            <a:r>
              <a:rPr lang="zh-CN" altLang="en-US">
                <a:cs typeface="Times New Roman" panose="02020603050405020304" pitchFamily="18" charset="0"/>
              </a:rPr>
              <a:t>如图所示，在倒置的漏斗里放一个乒乓球，用手指托住乒乓球。然后从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漏斗口向下用力吹气，并将手指移开，由于乒乓球上方空气流速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压强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的缘故，乒乓球不会下落</a:t>
            </a:r>
            <a:r>
              <a:rPr lang="zh-CN" altLang="en-US"/>
              <a:t>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570788" y="23971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28688" y="28543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81923" name="Picture 3" descr="19ZZWL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525" y="1600200"/>
            <a:ext cx="1306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808288" y="3543300"/>
            <a:ext cx="341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/>
              <a:t>人教八下</a:t>
            </a:r>
            <a:r>
              <a:rPr lang="en-US" altLang="zh-CN"/>
              <a:t>P47</a:t>
            </a:r>
            <a:r>
              <a:rPr lang="zh-CN" altLang="en-US"/>
              <a:t>图</a:t>
            </a:r>
            <a:r>
              <a:rPr lang="en-US" altLang="zh-CN"/>
              <a:t>9.4</a:t>
            </a:r>
            <a:r>
              <a:rPr lang="zh-CN" altLang="en-US"/>
              <a:t>－</a:t>
            </a:r>
            <a:r>
              <a:rPr lang="en-US" altLang="zh-CN"/>
              <a:t>7 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179388" y="617538"/>
            <a:ext cx="932497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流体压强与流速的关系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6.</a:t>
            </a:r>
            <a:r>
              <a:rPr lang="zh-CN" altLang="en-US">
                <a:cs typeface="Times New Roman" panose="02020603050405020304" pitchFamily="18" charset="0"/>
              </a:rPr>
              <a:t>如图，将一根塑料吸管弯成直角，在弯折处开一个小孔，插入水中，就制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成了一个简易喷雾器。从水平管口向里吹气，观察到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吸管中的液面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并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由小孔喷出雾状的水，这个现象说明流体流速越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的位置，压强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endParaRPr lang="en-US" altLang="zh-CN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451725" y="2428875"/>
            <a:ext cx="1406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上升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64163" y="2886075"/>
            <a:ext cx="1031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654925" y="2859088"/>
            <a:ext cx="1025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压力的作用效果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．作用效果：使物体发生⑥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．影响因素：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．压力大小：当受力面积相同时，压力⑦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，压力的作用效果越明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显；</a:t>
            </a:r>
            <a:r>
              <a:rPr lang="en-US" altLang="zh-CN">
                <a:cs typeface="Times New Roman" panose="02020603050405020304" pitchFamily="18" charset="0"/>
              </a:rPr>
              <a:t>b.</a:t>
            </a:r>
            <a:r>
              <a:rPr lang="zh-CN" altLang="en-US">
                <a:cs typeface="Times New Roman" panose="02020603050405020304" pitchFamily="18" charset="0"/>
              </a:rPr>
              <a:t>受力面积：当压力相同时，受力面积⑧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，压力的作用效果越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明显。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06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形变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72088" y="1939925"/>
            <a:ext cx="695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越大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653088" y="2397125"/>
            <a:ext cx="695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582738" y="1311275"/>
            <a:ext cx="7021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固体压强的理解及判断  (10年8考)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215900" y="1860550"/>
            <a:ext cx="96123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考法❶　固体压强大小的估测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．下列估测中，合理的在括号内用“√”表示，不合理的用“</a:t>
            </a:r>
            <a:r>
              <a:rPr lang="en-US" altLang="zh-CN">
                <a:cs typeface="Times New Roman" panose="02020603050405020304" pitchFamily="18" charset="0"/>
              </a:rPr>
              <a:t>×</a:t>
            </a:r>
            <a:r>
              <a:rPr lang="zh-CN" altLang="en-US">
                <a:cs typeface="Times New Roman" panose="02020603050405020304" pitchFamily="18" charset="0"/>
              </a:rPr>
              <a:t>”表示。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小华从课桌上拿起一个医用口罩，口罩正面受到的大气压力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约为</a:t>
            </a:r>
            <a:r>
              <a:rPr lang="en-US" altLang="zh-CN">
                <a:cs typeface="Times New Roman" panose="02020603050405020304" pitchFamily="18" charset="0"/>
              </a:rPr>
              <a:t>1 700 N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en-US" altLang="zh-CN">
                <a:cs typeface="Arial" panose="020B0604020202020204" pitchFamily="34" charset="0"/>
              </a:rPr>
              <a:t>(2018·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一张草稿纸平铺对桌面的压强约为</a:t>
            </a:r>
            <a:r>
              <a:rPr lang="en-US" altLang="zh-CN">
                <a:cs typeface="Times New Roman" panose="02020603050405020304" pitchFamily="18" charset="0"/>
              </a:rPr>
              <a:t>100 Pa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双脚站立时，对地面的压强约为</a:t>
            </a:r>
            <a:r>
              <a:rPr lang="en-US" altLang="zh-CN">
                <a:cs typeface="Times New Roman" panose="02020603050405020304" pitchFamily="18" charset="0"/>
              </a:rPr>
              <a:t>1.5×10</a:t>
            </a:r>
            <a:r>
              <a:rPr lang="en-US" altLang="zh-CN" baseline="30000">
                <a:cs typeface="Times New Roman" panose="02020603050405020304" pitchFamily="18" charset="0"/>
              </a:rPr>
              <a:t>4</a:t>
            </a:r>
            <a:r>
              <a:rPr lang="en-US" altLang="zh-CN">
                <a:cs typeface="Times New Roman" panose="02020603050405020304" pitchFamily="18" charset="0"/>
              </a:rPr>
              <a:t> Pa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1" name="圆角矩形 2"/>
          <p:cNvSpPr/>
          <p:nvPr/>
        </p:nvSpPr>
        <p:spPr bwMode="auto">
          <a:xfrm>
            <a:off x="322716" y="1465263"/>
            <a:ext cx="1116137" cy="35795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60588" y="3219450"/>
            <a:ext cx="439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316788" y="3830638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</a:rPr>
              <a:t>×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4763" y="4156075"/>
            <a:ext cx="439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√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考法❷　判断固体压强的增大或减小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(2014·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如图所示，是矿山上的大型载重汽车，车轮宽大是为了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压强。</a:t>
            </a:r>
          </a:p>
        </p:txBody>
      </p:sp>
      <p:pic>
        <p:nvPicPr>
          <p:cNvPr id="17411" name="Picture 3" descr="20JXWLJ-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063" y="2392363"/>
            <a:ext cx="24844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064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87338" y="617538"/>
            <a:ext cx="92170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谚语、成语都蕴含着丰富的物理知识，如：①如坐针毡；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②墙内开花墙外香；③泥鳅黄鳝交朋友</a:t>
            </a:r>
            <a:r>
              <a:rPr lang="en-US" altLang="zh-CN">
                <a:cs typeface="Times New Roman" panose="02020603050405020304" pitchFamily="18" charset="0"/>
              </a:rPr>
              <a:t>——</a:t>
            </a:r>
            <a:r>
              <a:rPr lang="zh-CN" altLang="en-US">
                <a:cs typeface="Times New Roman" panose="02020603050405020304" pitchFamily="18" charset="0"/>
              </a:rPr>
              <a:t>滑头对滑头；④霜前冷，雪后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寒，其中主要体现压强知识的是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请填入相应的序号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(2011·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在生活中，我们有过以下的体验或观察：①写字的笔杆握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笔处凹凸不平；②厨房的菜刀刀刃磨得很薄；③装订试卷时用力按压订书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机；④运动鞋底花纹做得很深。其中主要目的为了增大压强的是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填写序号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00" y="1514475"/>
            <a:ext cx="1435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①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280275" y="2886075"/>
            <a:ext cx="1428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液体压强的理解及应用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考法❶　液体压强的特点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如图所示，将一根试管由空气慢慢压入水中，试管越往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下压，水对试管内空气的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越大，试管中空气的体积会 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“变大”“变小”或“不变”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160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8" name="Picture 4" descr="20JXWLJ-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3076575"/>
            <a:ext cx="736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258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压强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316788" y="1939925"/>
            <a:ext cx="695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变小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考法❷　连通器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solidFill>
                  <a:srgbClr val="C4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如图所示，粗细相同、高矮不同的甲、乙两把水壶，且壶嘴等高，请问哪把水壶能装更多的水？为什么？</a:t>
            </a:r>
          </a:p>
        </p:txBody>
      </p:sp>
      <p:pic>
        <p:nvPicPr>
          <p:cNvPr id="89091" name="Picture 3" descr="20JXWLJ-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5" y="2319338"/>
            <a:ext cx="30241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大气压强的应用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7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江西模拟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如图所示，甲饮料瓶是敞口的，乙饮料瓶是密封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的，则甲、乙两种情况中，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能不断地喝到饮料，这一事实也充分地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证明了用吸管吸饮料靠的是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334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4" descr="20JXWLJ-12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88" y="2716213"/>
            <a:ext cx="1955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4813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甲 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479800" y="19399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大气压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250825" y="123825"/>
            <a:ext cx="8893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8</a:t>
            </a:r>
            <a:r>
              <a:rPr lang="zh-CN" altLang="en-US"/>
              <a:t>．</a:t>
            </a:r>
            <a:r>
              <a:rPr lang="en-US" altLang="zh-CN"/>
              <a:t>(2017·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如图所示，下列现象中不能说明大气压存在的是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225" y="771525"/>
            <a:ext cx="4427538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7875588" y="2317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</a:rPr>
              <a:t>D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流体压强与流速的关系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9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如图所示的实验现象，说明流速大的地方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小。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38" y="771525"/>
            <a:ext cx="1093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8" name="Picture 4" descr="20JXWLJ-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13" y="1995488"/>
            <a:ext cx="2413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934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压强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10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如图所示，是河水中的漩涡。漩涡边沿水的流速相对中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心处的流速较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，压强较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，从而形成压力差，导致周边物体易被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“吸入”漩涡。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温馨提示：严禁学生私自下河游泳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94211" name="Picture 3" descr="20JXWLJ-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319338"/>
            <a:ext cx="20161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944688" y="10255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小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608388" y="10255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11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如图所示，用细线悬挂着的轻质塑料汤勺靠近水流，汤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勺和水流会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选填“靠拢”或“远离”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，这是因为汤勺和水流之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间空气流速增大，压强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95235" name="Picture 3" descr="20JXWLJ-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55850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6891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靠拢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971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．压强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定义：物体所受①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与②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之比。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物理意义：表示压力③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的物理量。</a:t>
            </a:r>
          </a:p>
          <a:p>
            <a:pPr eaLnBrk="1" hangingPunct="1">
              <a:lnSpc>
                <a:spcPct val="220000"/>
              </a:lnSpc>
            </a:pPr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公式：④</a:t>
            </a:r>
            <a:r>
              <a:rPr lang="en-US" altLang="zh-CN">
                <a:cs typeface="Times New Roman" panose="02020603050405020304" pitchFamily="18" charset="0"/>
              </a:rPr>
              <a:t>_</a:t>
            </a:r>
            <a:r>
              <a:rPr lang="en-US" altLang="zh-CN"/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220000"/>
              </a:lnSpc>
            </a:pPr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zh-CN" altLang="en-US">
                <a:cs typeface="Times New Roman" panose="02020603050405020304" pitchFamily="18" charset="0"/>
              </a:rPr>
              <a:t>变形公式：⑤ </a:t>
            </a:r>
            <a:r>
              <a:rPr lang="en-US" altLang="zh-CN" i="1">
                <a:cs typeface="Times New Roman" panose="02020603050405020304" pitchFamily="18" charset="0"/>
              </a:rPr>
              <a:t>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46363" y="1025525"/>
            <a:ext cx="1349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压力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0675" y="1025525"/>
            <a:ext cx="170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受力面积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28975" y="1482725"/>
            <a:ext cx="170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作用效果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016125" y="2055813"/>
          <a:ext cx="66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660400" imgH="609600" progId="Equation.DSMT4">
                  <p:embed/>
                </p:oleObj>
              </mc:Choice>
              <mc:Fallback>
                <p:oleObj name="Equation" r:id="rId3" imgW="6604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16125" y="2055813"/>
                        <a:ext cx="66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973388" y="2643188"/>
          <a:ext cx="266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266700" imgH="660400" progId="Equation.DSMT4">
                  <p:embed/>
                </p:oleObj>
              </mc:Choice>
              <mc:Fallback>
                <p:oleObj name="Equation" r:id="rId5" imgW="266700" imgH="66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3388" y="2643188"/>
                        <a:ext cx="266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79625" y="2600325"/>
            <a:ext cx="2622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＝   和</a:t>
            </a:r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pS</a:t>
            </a:r>
            <a:endParaRPr lang="zh-CN" altLang="en-US" i="1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12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(2013·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如图所示，用吸管向两个空易拉罐中间吹气，导致中间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的空气流速加快，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减小，使得两易拉罐相互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选填“靠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近”或“远离”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96259" name="Picture 3" descr="20JXWLJ-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247900"/>
            <a:ext cx="1816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463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压强 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72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靠近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05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(2018·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en-US" altLang="zh-CN">
                <a:cs typeface="Times New Roman" panose="02020603050405020304" pitchFamily="18" charset="0"/>
              </a:rPr>
              <a:t>2018</a:t>
            </a:r>
            <a:r>
              <a:rPr lang="zh-CN" altLang="en-US">
                <a:cs typeface="Times New Roman" panose="02020603050405020304" pitchFamily="18" charset="0"/>
              </a:rPr>
              <a:t>年</a:t>
            </a:r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月，一架正在高空中飞行的飞机，挡风玻璃突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然爆裂，此时副驾驶整个上半身被“吸”出舱外，导致这一现象发生的原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因是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．副驾驶受到的重力突然减小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．舱内气压变大，舱外气压变小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．舱内空气流速小压强大，舱外空气流速大压强小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．舱内温度降低，压强突然增大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177925" y="16700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</a:rPr>
              <a:t>C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655763" y="1409700"/>
            <a:ext cx="6842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探究影响压力作用效果的因素 (近10年未考)</a:t>
            </a: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23850" y="19510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提出问题和假设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．压力的作用效果可能与压力的大小和受力面积有关。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8" y="1565275"/>
            <a:ext cx="10429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设计和进行实验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．实验装置：</a:t>
            </a:r>
          </a:p>
        </p:txBody>
      </p:sp>
      <p:pic>
        <p:nvPicPr>
          <p:cNvPr id="19459" name="Picture 3" descr="19ZZWL1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887538"/>
            <a:ext cx="60499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．转换法的应用：通过海绵的</a:t>
            </a:r>
            <a:r>
              <a:rPr lang="zh-CN" altLang="en-US" u="sng">
                <a:cs typeface="Times New Roman" panose="02020603050405020304" pitchFamily="18" charset="0"/>
              </a:rPr>
              <a:t> 凹陷程度 </a:t>
            </a:r>
            <a:r>
              <a:rPr lang="zh-CN" altLang="en-US">
                <a:cs typeface="Times New Roman" panose="02020603050405020304" pitchFamily="18" charset="0"/>
              </a:rPr>
              <a:t>来比较压力的作用效果。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．控制变量法的应用：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探究压力作用效果与压力大小的关系时，应保持</a:t>
            </a:r>
            <a:r>
              <a:rPr lang="zh-CN" altLang="en-US" u="sng">
                <a:cs typeface="Times New Roman" panose="02020603050405020304" pitchFamily="18" charset="0"/>
              </a:rPr>
              <a:t> 受力面积 </a:t>
            </a:r>
            <a:r>
              <a:rPr lang="zh-CN" altLang="en-US">
                <a:cs typeface="Times New Roman" panose="02020603050405020304" pitchFamily="18" charset="0"/>
              </a:rPr>
              <a:t>不变，改变压力大小。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探究压力作用效果与受力面积的关系时，应保持</a:t>
            </a:r>
            <a:r>
              <a:rPr lang="zh-CN" altLang="en-US" u="sng">
                <a:cs typeface="Times New Roman" panose="02020603050405020304" pitchFamily="18" charset="0"/>
              </a:rPr>
              <a:t> 压力 </a:t>
            </a:r>
            <a:r>
              <a:rPr lang="zh-CN" altLang="en-US">
                <a:cs typeface="Times New Roman" panose="02020603050405020304" pitchFamily="18" charset="0"/>
              </a:rPr>
              <a:t>不变，改变受力面积的大小。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．选用海绵而不用木板，是为了便于观察实验现象。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实验结论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在受力面积一定时，压力越大，压力的作用效果越明显；在压力一定时，受力面积越小，压力的作用效果越明显。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869950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．在探究“压力的作用效果与什么因素有关”的实验时，同学们利用小桌、海绵、砝码等器材做了如图所示的系列实验。</a:t>
            </a:r>
          </a:p>
        </p:txBody>
      </p:sp>
      <p:pic>
        <p:nvPicPr>
          <p:cNvPr id="58372" name="Picture 4" descr="19ZZWL1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013" y="2139950"/>
            <a:ext cx="54006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662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同学们是根据 </a:t>
            </a:r>
            <a:r>
              <a:rPr lang="en-US" altLang="zh-CN">
                <a:cs typeface="Times New Roman" panose="02020603050405020304" pitchFamily="18" charset="0"/>
              </a:rPr>
              <a:t>_______________</a:t>
            </a:r>
            <a:r>
              <a:rPr lang="zh-CN" altLang="en-US">
                <a:cs typeface="Times New Roman" panose="02020603050405020304" pitchFamily="18" charset="0"/>
              </a:rPr>
              <a:t>来比较压力的作用效果的。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观察比较图甲、乙的情况可以得到的结论是受力面积一定时，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，压力的作用效果越明显。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要探究压力的作用效果跟受力面积的关系，应比较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两图的实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验，得到的结论是 </a:t>
            </a:r>
            <a:r>
              <a:rPr lang="en-US" altLang="zh-CN">
                <a:cs typeface="Times New Roman" panose="02020603050405020304" pitchFamily="18" charset="0"/>
              </a:rPr>
              <a:t>_______________________________________________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025650" y="588963"/>
            <a:ext cx="285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海绵的凹陷程度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512050" y="1046163"/>
            <a:ext cx="119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压力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2413" y="1503363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越大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340475" y="1960563"/>
            <a:ext cx="1377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乙、丙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250950" y="2417763"/>
            <a:ext cx="8775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压力一定时，受力面积越小，压力的作用效果越明显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/>
      <p:bldP spid="59398" grpId="0"/>
      <p:bldP spid="5939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cs typeface="Times New Roman" panose="02020603050405020304" pitchFamily="18" charset="0"/>
              </a:rPr>
              <a:t>补充设问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实验选用海绵而不用木板是为了 </a:t>
            </a:r>
            <a:r>
              <a:rPr lang="en-US" altLang="zh-CN">
                <a:cs typeface="Times New Roman" panose="02020603050405020304" pitchFamily="18" charset="0"/>
              </a:rPr>
              <a:t>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通过海绵凹陷程度来比较压力的作用效果，这里用到的实验方法是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小明通过比较甲、丙的情况得出：压力的作用效果与受力面积无关。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你认为小明的结论是否合理？请说明理由：</a:t>
            </a:r>
            <a:r>
              <a:rPr lang="en-US" altLang="zh-CN">
                <a:cs typeface="Times New Roman" panose="02020603050405020304" pitchFamily="18" charset="0"/>
              </a:rPr>
              <a:t>___________________________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_________________________________________________________________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160838" y="1042988"/>
            <a:ext cx="2914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便于观察实验现象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11138" y="1957388"/>
            <a:ext cx="1581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转换法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727575" y="2871788"/>
            <a:ext cx="4587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不合理。甲、丙两图受力面积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-865188" y="3328988"/>
            <a:ext cx="10934701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和压力大小都不同，海绵的凹陷程度无法正确比较，所以不能得出压力的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-55563" y="3786188"/>
            <a:ext cx="3917951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作用效果与受力面积无关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2" grpId="0"/>
      <p:bldP spid="604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探究液体内部的压强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年未考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提出问题和假设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．液体内部的压强可能与方向、深度及液体的密度有关。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808038"/>
            <a:ext cx="1093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(5)</a:t>
            </a:r>
            <a:r>
              <a:rPr lang="zh-CN" altLang="en-US">
                <a:cs typeface="Times New Roman" panose="02020603050405020304" pitchFamily="18" charset="0"/>
              </a:rPr>
              <a:t>增大压强的方法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．压力一定时，⑥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受力面积。例：切削工具的刀刃都磨得很薄；钉子、针、锯齿等的尖端都加工得很尖。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．受力面积一定时，⑦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压力。例：压路机的碾子质量很大。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．增大压力同时减小受力面积。例：用铁锤用力钉钉子。</a:t>
            </a:r>
            <a:r>
              <a:rPr lang="zh-CN" altLang="en-US"/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90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988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增大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设计和进行实验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．实验器材及作用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实验中使用的测量工具：</a:t>
            </a:r>
            <a:r>
              <a:rPr lang="zh-CN" altLang="en-US" u="sng">
                <a:cs typeface="Times New Roman" panose="02020603050405020304" pitchFamily="18" charset="0"/>
              </a:rPr>
              <a:t> </a:t>
            </a:r>
            <a:r>
              <a:rPr lang="en-US" altLang="zh-CN" u="sng">
                <a:cs typeface="Times New Roman" panose="02020603050405020304" pitchFamily="18" charset="0"/>
              </a:rPr>
              <a:t>U</a:t>
            </a:r>
            <a:r>
              <a:rPr lang="zh-CN" altLang="en-US" u="sng">
                <a:cs typeface="Times New Roman" panose="02020603050405020304" pitchFamily="18" charset="0"/>
              </a:rPr>
              <a:t>形管压强计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刻度尺的作用：测量压强计的探头在液体中的深度。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．实验前的两个操作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先检查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形管左右两侧液面是否相平。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检查装置气密性：用手压金属盒上的橡皮膜，观察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形管中的液柱是否变化，若漏气，两液柱始终</a:t>
            </a:r>
            <a:r>
              <a:rPr lang="zh-CN" altLang="en-US" u="sng">
                <a:cs typeface="Times New Roman" panose="02020603050405020304" pitchFamily="18" charset="0"/>
              </a:rPr>
              <a:t> 相平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．实验方法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转换法的应用：通过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形管中两侧液面的</a:t>
            </a:r>
            <a:r>
              <a:rPr lang="zh-CN" altLang="en-US" u="sng">
                <a:cs typeface="Times New Roman" panose="02020603050405020304" pitchFamily="18" charset="0"/>
              </a:rPr>
              <a:t> 高度差 </a:t>
            </a:r>
            <a:r>
              <a:rPr lang="zh-CN" altLang="en-US">
                <a:cs typeface="Times New Roman" panose="02020603050405020304" pitchFamily="18" charset="0"/>
              </a:rPr>
              <a:t>反映压强的大小。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控制变量法的应用：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①探究液体内部的压强与方向的关系：探头在同种液体中的</a:t>
            </a:r>
            <a:r>
              <a:rPr lang="zh-CN" altLang="en-US" u="sng">
                <a:cs typeface="Times New Roman" panose="02020603050405020304" pitchFamily="18" charset="0"/>
              </a:rPr>
              <a:t> 深度 </a:t>
            </a:r>
            <a:r>
              <a:rPr lang="zh-CN" altLang="en-US">
                <a:cs typeface="Times New Roman" panose="02020603050405020304" pitchFamily="18" charset="0"/>
              </a:rPr>
              <a:t>不变，只改变探头的朝向。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②探究液体内部压强与深度的关系：控制液体的</a:t>
            </a:r>
            <a:r>
              <a:rPr lang="zh-CN" altLang="en-US" u="sng">
                <a:cs typeface="Times New Roman" panose="02020603050405020304" pitchFamily="18" charset="0"/>
              </a:rPr>
              <a:t> 密度 </a:t>
            </a:r>
            <a:r>
              <a:rPr lang="zh-CN" altLang="en-US">
                <a:cs typeface="Times New Roman" panose="02020603050405020304" pitchFamily="18" charset="0"/>
              </a:rPr>
              <a:t>和探头的朝向不变，只改变探头在液体中的深度。</a:t>
            </a: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③</a:t>
            </a:r>
            <a:r>
              <a:rPr lang="zh-CN" altLang="en-US">
                <a:cs typeface="Times New Roman" panose="02020603050405020304" pitchFamily="18" charset="0"/>
              </a:rPr>
              <a:t>探究液体内部压强与液体密度的关系：控制</a:t>
            </a:r>
            <a:r>
              <a:rPr lang="zh-CN" altLang="en-US" u="sng">
                <a:cs typeface="Times New Roman" panose="02020603050405020304" pitchFamily="18" charset="0"/>
              </a:rPr>
              <a:t> 探头 </a:t>
            </a:r>
            <a:r>
              <a:rPr lang="zh-CN" altLang="en-US">
                <a:cs typeface="Times New Roman" panose="02020603050405020304" pitchFamily="18" charset="0"/>
              </a:rPr>
              <a:t>在相同深度，</a:t>
            </a:r>
            <a:r>
              <a:rPr lang="zh-CN" altLang="en-US" u="sng">
                <a:cs typeface="Times New Roman" panose="02020603050405020304" pitchFamily="18" charset="0"/>
              </a:rPr>
              <a:t> 探头 </a:t>
            </a:r>
            <a:r>
              <a:rPr lang="zh-CN" altLang="en-US">
                <a:cs typeface="Times New Roman" panose="02020603050405020304" pitchFamily="18" charset="0"/>
              </a:rPr>
              <a:t>方向不变，改变液体种类，观察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形管液面的高度差。</a:t>
            </a: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实验分析及计算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．实验过程中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形管两侧液面的高度几乎不变的原因：</a:t>
            </a:r>
            <a:r>
              <a:rPr lang="zh-CN" altLang="en-US" u="sng">
                <a:cs typeface="Times New Roman" panose="02020603050405020304" pitchFamily="18" charset="0"/>
              </a:rPr>
              <a:t> 实验仪器气密性不好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．液体压强的相关计算：</a:t>
            </a:r>
            <a:r>
              <a:rPr lang="zh-CN" altLang="en-US" u="sng">
                <a:cs typeface="Times New Roman" panose="02020603050405020304" pitchFamily="18" charset="0"/>
              </a:rPr>
              <a:t> </a:t>
            </a:r>
            <a:r>
              <a:rPr lang="en-US" altLang="zh-CN" i="1" u="sng">
                <a:cs typeface="Times New Roman" panose="02020603050405020304" pitchFamily="18" charset="0"/>
              </a:rPr>
              <a:t>p</a:t>
            </a:r>
            <a:r>
              <a:rPr lang="zh-CN" altLang="en-US" u="sng">
                <a:cs typeface="Times New Roman" panose="02020603050405020304" pitchFamily="18" charset="0"/>
              </a:rPr>
              <a:t>＝</a:t>
            </a:r>
            <a:r>
              <a:rPr lang="en-US" altLang="zh-CN" i="1" u="sng">
                <a:cs typeface="Times New Roman" panose="02020603050405020304" pitchFamily="18" charset="0"/>
              </a:rPr>
              <a:t>ρgh</a:t>
            </a:r>
            <a:r>
              <a:rPr lang="en-US" altLang="zh-CN" u="sng">
                <a:cs typeface="Times New Roman" panose="02020603050405020304" pitchFamily="18" charset="0"/>
              </a:rPr>
              <a:t>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7</a:t>
            </a:r>
            <a:r>
              <a:rPr lang="zh-CN" altLang="en-US">
                <a:cs typeface="Times New Roman" panose="02020603050405020304" pitchFamily="18" charset="0"/>
              </a:rPr>
              <a:t>．液体的压强大小与盛液体的容器形状无关。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实验结论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液体内部压强的特点：①液体内部向各个方向都有压强；②液体内部同一深度，各个方向压强都相等；③在同种液体内部，深度越深，液体压强越大；④在深度相同时，液体的密度越大，压强越大。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实验名称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  <a:r>
              <a:rPr lang="zh-CN" altLang="en-US">
                <a:cs typeface="Times New Roman" panose="02020603050405020304" pitchFamily="18" charset="0"/>
              </a:rPr>
              <a:t>探究影响液体内部压强大小的因素。</a:t>
            </a:r>
            <a:endParaRPr lang="zh-CN" altLang="en-US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设计实验与进行实验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105476" name="Picture 4" descr="LA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1851025"/>
            <a:ext cx="61928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9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图甲所示压强计是通过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形管中液面的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来反映被测压强大小的。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若在使用压强计前，发现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形管内液面已有高度差，通过</a:t>
            </a:r>
            <a:r>
              <a:rPr lang="en-US" altLang="zh-CN">
                <a:cs typeface="Times New Roman" panose="02020603050405020304" pitchFamily="18" charset="0"/>
              </a:rPr>
              <a:t>____(</a:t>
            </a:r>
            <a:r>
              <a:rPr lang="zh-CN" altLang="en-US">
                <a:cs typeface="Times New Roman" panose="02020603050405020304" pitchFamily="18" charset="0"/>
              </a:rPr>
              <a:t>填写正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确选项前字母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方法可以进行调节。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．从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形管内向外倒出适量水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．拆除软管重新安装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．向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形管内添加适量水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016500" y="5683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高度差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056438" y="1058863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B 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217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比较乙图、丙图和丁图，可以得到：在同一深度，液体内部向各个方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向的压强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在乙图中，若只将烧杯中的水换成同深度的盐水，其他条件不变，则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可以观察到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形管两边液面的高度差将 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选填“变大”“变小”或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“不变”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4351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相等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764088" y="2397125"/>
            <a:ext cx="695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变大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若在步骤</a:t>
            </a:r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时，图乙中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形管左右两侧液面的高度差</a:t>
            </a:r>
            <a:r>
              <a:rPr lang="en-US" altLang="zh-CN" i="1">
                <a:cs typeface="Times New Roman" panose="02020603050405020304" pitchFamily="18" charset="0"/>
              </a:rPr>
              <a:t>h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en-US" altLang="zh-CN">
                <a:cs typeface="Times New Roman" panose="02020603050405020304" pitchFamily="18" charset="0"/>
              </a:rPr>
              <a:t>5 cm</a:t>
            </a:r>
            <a:r>
              <a:rPr lang="zh-CN" altLang="en-US">
                <a:cs typeface="Times New Roman" panose="02020603050405020304" pitchFamily="18" charset="0"/>
              </a:rPr>
              <a:t>，则橡皮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管内气体的压强与大气压之差约为</a:t>
            </a:r>
            <a:r>
              <a:rPr lang="en-US" altLang="zh-CN">
                <a:cs typeface="Times New Roman" panose="02020603050405020304" pitchFamily="18" charset="0"/>
              </a:rPr>
              <a:t>______Pa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en-US" altLang="zh-CN" i="1">
                <a:cs typeface="Times New Roman" panose="02020603050405020304" pitchFamily="18" charset="0"/>
              </a:rPr>
              <a:t>ρ</a:t>
            </a:r>
            <a:r>
              <a:rPr lang="zh-CN" altLang="en-US" baseline="-30000">
                <a:cs typeface="Times New Roman" panose="02020603050405020304" pitchFamily="18" charset="0"/>
              </a:rPr>
              <a:t>盐水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en-US" altLang="zh-CN">
                <a:cs typeface="Times New Roman" panose="02020603050405020304" pitchFamily="18" charset="0"/>
              </a:rPr>
              <a:t>1.2×10</a:t>
            </a:r>
            <a:r>
              <a:rPr lang="en-US" altLang="zh-CN" baseline="30000">
                <a:cs typeface="Times New Roman" panose="02020603050405020304" pitchFamily="18" charset="0"/>
              </a:rPr>
              <a:t>3</a:t>
            </a:r>
            <a:r>
              <a:rPr lang="en-US" altLang="zh-CN"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，</a:t>
            </a:r>
          </a:p>
          <a:p>
            <a:pPr eaLnBrk="1" hangingPunct="1"/>
            <a:r>
              <a:rPr lang="en-US" altLang="zh-CN" i="1">
                <a:cs typeface="Times New Roman" panose="02020603050405020304" pitchFamily="18" charset="0"/>
              </a:rPr>
              <a:t>ρ</a:t>
            </a:r>
            <a:r>
              <a:rPr lang="zh-CN" altLang="en-US" baseline="-30000">
                <a:cs typeface="Times New Roman" panose="02020603050405020304" pitchFamily="18" charset="0"/>
              </a:rPr>
              <a:t>水</a:t>
            </a:r>
            <a:r>
              <a:rPr lang="zh-CN" altLang="en-US">
                <a:cs typeface="Times New Roman" panose="02020603050405020304" pitchFamily="18" charset="0"/>
              </a:rPr>
              <a:t>＝</a:t>
            </a:r>
            <a:r>
              <a:rPr lang="en-US" altLang="zh-CN">
                <a:cs typeface="Times New Roman" panose="02020603050405020304" pitchFamily="18" charset="0"/>
              </a:rPr>
              <a:t>1.0×10</a:t>
            </a:r>
            <a:r>
              <a:rPr lang="en-US" altLang="zh-CN" baseline="30000">
                <a:cs typeface="Times New Roman" panose="02020603050405020304" pitchFamily="18" charset="0"/>
              </a:rPr>
              <a:t>3</a:t>
            </a:r>
            <a:r>
              <a:rPr lang="en-US" altLang="zh-CN">
                <a:cs typeface="Times New Roman" panose="02020603050405020304" pitchFamily="18" charset="0"/>
              </a:rPr>
              <a:t> kg/m</a:t>
            </a:r>
            <a:r>
              <a:rPr lang="en-US" altLang="zh-CN" baseline="30000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，</a:t>
            </a:r>
            <a:r>
              <a:rPr lang="en-US" altLang="zh-CN" i="1">
                <a:cs typeface="Times New Roman" panose="02020603050405020304" pitchFamily="18" charset="0"/>
              </a:rPr>
              <a:t>g</a:t>
            </a:r>
            <a:r>
              <a:rPr lang="zh-CN" altLang="en-US">
                <a:cs typeface="Times New Roman" panose="02020603050405020304" pitchFamily="18" charset="0"/>
              </a:rPr>
              <a:t>取</a:t>
            </a:r>
            <a:r>
              <a:rPr lang="en-US" altLang="zh-CN">
                <a:cs typeface="Times New Roman" panose="02020603050405020304" pitchFamily="18" charset="0"/>
              </a:rPr>
              <a:t>10 N/kg)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241800" y="1025525"/>
            <a:ext cx="827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600 </a:t>
            </a:r>
            <a:endParaRPr lang="zh-CN" altLang="en-US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(6)</a:t>
            </a:r>
            <a:r>
              <a:rPr lang="zh-CN" altLang="en-US">
                <a:cs typeface="Times New Roman" panose="02020603050405020304" pitchFamily="18" charset="0"/>
              </a:rPr>
              <a:t>减小压强的方法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．压力一定时，⑧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受力面积。例：载重汽车装有很多轮子；铁轨下铺有枕木；滑雪时穿上滑雪板；骆驼有宽大的脚掌等。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．受力面积一定时，⑨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压力。例：车辆限载。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．减小压力同时增大受力面积。例：在冰面行走时，采用爬行并丢弃一些负重。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90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增大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988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减小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1"/>
          <p:cNvSpPr txBox="1">
            <a:spLocks noChangeArrowheads="1"/>
          </p:cNvSpPr>
          <p:nvPr/>
        </p:nvSpPr>
        <p:spPr bwMode="auto">
          <a:xfrm>
            <a:off x="346075" y="15875"/>
            <a:ext cx="89423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cs typeface="Times New Roman" panose="02020603050405020304" pitchFamily="18" charset="0"/>
              </a:rPr>
              <a:t>补充设问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小明认为通过简单的实验也可以探究影响液体内部压强大小的因素。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如图戊所示，在靠近塑料瓶底部的侧壁上开一个小圆孔，用胶带封住小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孔，接着拧开瓶盖，往瓶中加入水，然后撕去胶带，随着瓶内水面的下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降，可以观察到的现象是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  <a:r>
              <a:rPr lang="zh-CN" altLang="en-US">
                <a:cs typeface="Times New Roman" panose="02020603050405020304" pitchFamily="18" charset="0"/>
              </a:rPr>
              <a:t>，这个现象表明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09571" name="Picture 3" descr="LA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913" y="3068638"/>
            <a:ext cx="16748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LA-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188" y="3187700"/>
            <a:ext cx="25876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068638" y="1800225"/>
            <a:ext cx="2295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水的射程变小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662738" y="1800225"/>
            <a:ext cx="2295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液体压强随深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77788" y="2257425"/>
            <a:ext cx="2638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度的减小而减小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215900" y="698500"/>
            <a:ext cx="9324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完成上述实验后，某同学想将桌面上两杯没有标签的清水和盐水区分开。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于是他用压强计将探头先后浸入到两杯液体中，如图己和庚所示。他发现图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庚中</a:t>
            </a:r>
            <a:r>
              <a:rPr lang="en-US" altLang="zh-CN">
                <a:cs typeface="Times New Roman" panose="02020603050405020304" pitchFamily="18" charset="0"/>
              </a:rPr>
              <a:t>U</a:t>
            </a:r>
            <a:r>
              <a:rPr lang="zh-CN" altLang="en-US">
                <a:cs typeface="Times New Roman" panose="02020603050405020304" pitchFamily="18" charset="0"/>
              </a:rPr>
              <a:t>形管两边的液柱高度差较大，于是认为图庚杯子中盛的是盐水。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①你认为，该同学的结论是 </a:t>
            </a:r>
            <a:r>
              <a:rPr lang="en-US" altLang="zh-CN">
                <a:cs typeface="Times New Roman" panose="02020603050405020304" pitchFamily="18" charset="0"/>
              </a:rPr>
              <a:t>_________(</a:t>
            </a:r>
            <a:r>
              <a:rPr lang="zh-CN" altLang="en-US">
                <a:cs typeface="Times New Roman" panose="02020603050405020304" pitchFamily="18" charset="0"/>
              </a:rPr>
              <a:t>选填“可靠的”或“不可靠的”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②简要说明理由： </a:t>
            </a:r>
            <a:r>
              <a:rPr lang="en-US" altLang="zh-CN">
                <a:cs typeface="Times New Roman" panose="02020603050405020304" pitchFamily="18" charset="0"/>
              </a:rPr>
              <a:t>_______________________________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182938" y="2020888"/>
            <a:ext cx="1784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不可靠的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501775" y="2478088"/>
            <a:ext cx="594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没有控制探头在液体中的深度相同</a:t>
            </a:r>
          </a:p>
        </p:txBody>
      </p:sp>
      <p:pic>
        <p:nvPicPr>
          <p:cNvPr id="11059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30100" y="113665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液体压强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．液体压强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产生原因：由于液体受到重力作用且具有①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测量工具：压强计。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771525"/>
            <a:ext cx="1143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51500" y="14827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流动性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特点：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．液体内部向②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都有压强。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．在液体内部的同一深度，向各个方向上的压强都③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．同种液体，深度越大，压强④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．同一深度的不同液体，⑤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越大，压强越大。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zh-CN" altLang="en-US">
                <a:cs typeface="Times New Roman" panose="02020603050405020304" pitchFamily="18" charset="0"/>
              </a:rPr>
              <a:t>公式：⑥ </a:t>
            </a:r>
            <a:r>
              <a:rPr lang="en-US" altLang="zh-CN" i="1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zh-CN" altLang="en-US"/>
              <a:t>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66925" y="1025525"/>
            <a:ext cx="2000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各个方向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3463" y="1482725"/>
            <a:ext cx="1577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相等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014788" y="1939925"/>
            <a:ext cx="1152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越大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36925" y="2397125"/>
            <a:ext cx="2000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液体密度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5588" y="2824163"/>
            <a:ext cx="2066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ρ</a:t>
            </a:r>
            <a:r>
              <a:rPr lang="zh-CN" altLang="en-US" baseline="-30000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液</a:t>
            </a:r>
            <a:r>
              <a:rPr lang="en-US" altLang="zh-CN" i="1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gh</a:t>
            </a:r>
            <a:endParaRPr lang="zh-CN" altLang="en-US" i="1">
              <a:solidFill>
                <a:srgbClr val="C4000B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．连通器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定义：上端①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，下端②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的容器。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原理：连通器装相同的液体，当液体③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时，连通器各部分中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的液面高度总是④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的。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36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开口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2545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连通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272088" y="1482725"/>
            <a:ext cx="950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不流动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4638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相等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4734</Words>
  <Application>Microsoft Office PowerPoint</Application>
  <PresentationFormat>全屏显示(16:9)</PresentationFormat>
  <Paragraphs>348</Paragraphs>
  <Slides>61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2" baseType="lpstr">
      <vt:lpstr>Arial</vt:lpstr>
      <vt:lpstr>宋体</vt:lpstr>
      <vt:lpstr>黑体</vt:lpstr>
      <vt:lpstr>经典繁仿黑</vt:lpstr>
      <vt:lpstr>幼圆</vt:lpstr>
      <vt:lpstr>Times New Roman</vt:lpstr>
      <vt:lpstr>Wingdings</vt:lpstr>
      <vt:lpstr>楷体_GB2312</vt:lpstr>
      <vt:lpstr>华文中宋</vt:lpstr>
      <vt:lpstr>3_A000120140530A99PPBG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2020-12-30T17:09:56Z</cp:lastPrinted>
  <dcterms:created xsi:type="dcterms:W3CDTF">2020-12-30T17:09:56Z</dcterms:created>
  <dcterms:modified xsi:type="dcterms:W3CDTF">2021-02-24T12:16:48Z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