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66" r:id="rId2"/>
    <p:sldId id="353" r:id="rId3"/>
    <p:sldId id="355" r:id="rId4"/>
    <p:sldId id="356" r:id="rId5"/>
    <p:sldId id="359" r:id="rId6"/>
    <p:sldId id="360" r:id="rId7"/>
    <p:sldId id="289" r:id="rId8"/>
    <p:sldId id="288" r:id="rId9"/>
    <p:sldId id="357" r:id="rId10"/>
    <p:sldId id="256" r:id="rId11"/>
    <p:sldId id="305" r:id="rId12"/>
    <p:sldId id="358" r:id="rId13"/>
    <p:sldId id="287" r:id="rId14"/>
    <p:sldId id="364" r:id="rId15"/>
    <p:sldId id="275" r:id="rId16"/>
    <p:sldId id="363" r:id="rId17"/>
    <p:sldId id="365" r:id="rId18"/>
    <p:sldId id="283" r:id="rId19"/>
    <p:sldId id="284" r:id="rId20"/>
    <p:sldId id="352" r:id="rId21"/>
    <p:sldId id="290" r:id="rId22"/>
    <p:sldId id="304" r:id="rId23"/>
    <p:sldId id="319" r:id="rId24"/>
    <p:sldId id="285" r:id="rId25"/>
    <p:sldId id="286" r:id="rId26"/>
    <p:sldId id="318" r:id="rId27"/>
    <p:sldId id="320" r:id="rId28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1EA"/>
    <a:srgbClr val="EDE3EC"/>
    <a:srgbClr val="CC99FF"/>
    <a:srgbClr val="000000"/>
    <a:srgbClr val="0066CC"/>
    <a:srgbClr val="99CCFF"/>
    <a:srgbClr val="9966FF"/>
    <a:srgbClr val="FF0000"/>
    <a:srgbClr val="990033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04" y="-84"/>
      </p:cViewPr>
      <p:guideLst>
        <p:guide orient="horz" pos="595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560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G:\&#27719;&#25253;&#35838;\&#30005;&#27744;+&#39321;&#28895;&#30418;&#20869;&#30340;&#38177;&#31636;&#32440;=&#23436;&#32654;&#30340;&#21462;&#28779;&#24037;&#20855;_&#26631;&#28165;_&#20860;&#23481;&#26684;&#24335;%20MP4_320x240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5105;&#30340;&#25991;&#20214;&#22841;\2016&#8212;&#8212;2017&#31532;&#19968;&#23398;&#26399;\2016&#8212;2017&#31532;&#19968;&#23398;&#26399;&#38738;&#24180;&#25945;&#24072;&#27719;&#25253;&#35838;\&#27719;&#25253;&#35838;\&#30005;&#27744;+&#39321;&#28895;&#30418;&#20869;&#30340;&#38177;&#31636;&#32440;=&#23436;&#32654;&#30340;&#21462;&#28779;&#24037;&#20855;_&#26631;&#28165;_&#20860;&#23481;&#26684;&#24335;%20MP4_320x240.MP4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5105;&#30340;&#25991;&#20214;&#22841;\2016&#8212;&#8212;2017&#31532;&#19968;&#23398;&#26399;\2016&#8212;2017&#31532;&#19968;&#23398;&#26399;&#38738;&#24180;&#25945;&#24072;&#27719;&#25253;&#35838;\&#27719;&#25253;&#35838;\&#35266;&#23519;&#20445;&#38505;&#19997;&#30340;&#20316;&#29992;_i2mhm84t9e05d7af_&#26631;&#28165;_&#20860;&#23481;&#26684;&#24335;%20MP4_320x240_clip.mp4" TargetMode="External"/><Relationship Id="rId5" Type="http://schemas.openxmlformats.org/officeDocument/2006/relationships/image" Target="../media/image21.jpeg"/><Relationship Id="rId4" Type="http://schemas.microsoft.com/office/2007/relationships/media" Target="file:///G:\&#27719;&#25253;&#35838;\&#35266;&#23519;&#20445;&#38505;&#19997;&#30340;&#20316;&#29992;_i2mhm84t9e05d7af_&#26631;&#28165;_&#20860;&#23481;&#26684;&#24335;%20MP4_320x240_clip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5105;&#30340;&#25991;&#20214;&#22841;\2016&#8212;&#8212;2017&#31532;&#19968;&#23398;&#26399;\2016&#8212;2017&#31532;&#19968;&#23398;&#26399;&#38738;&#24180;&#25945;&#24072;&#27719;&#25253;&#35838;\&#27719;&#25253;&#35838;\&#31354;&#27668;&#24320;&#20851;_clip.mp4" TargetMode="External"/><Relationship Id="rId6" Type="http://schemas.openxmlformats.org/officeDocument/2006/relationships/image" Target="../media/image28.jpeg"/><Relationship Id="rId5" Type="http://schemas.microsoft.com/office/2007/relationships/media" Target="file:///G:\&#27719;&#25253;&#35838;\&#31354;&#27668;&#24320;&#20851;_clip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5105;&#30340;&#25991;&#20214;&#22841;\2016&#8212;&#8212;2017&#31532;&#19968;&#23398;&#26399;\2016&#8212;2017&#31532;&#19968;&#23398;&#26399;&#38738;&#24180;&#25945;&#24072;&#27719;&#25253;&#35838;\&#27719;&#25253;&#35838;\&#31354;&#20013;&#28779;&#28798;_&#26631;&#28165;_clip_&#20860;&#23481;&#26684;&#24335;%20MP4_320x240.MP4" TargetMode="External"/><Relationship Id="rId5" Type="http://schemas.openxmlformats.org/officeDocument/2006/relationships/image" Target="../media/image9.png"/><Relationship Id="rId4" Type="http://schemas.microsoft.com/office/2007/relationships/media" Target="file:///G:\&#27719;&#25253;&#35838;\&#31354;&#20013;&#28779;&#28798;_&#26631;&#28165;_clip_&#20860;&#23481;&#26684;&#24335;%20MP4_320x240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86000"/>
            <a:lum/>
          </a:blip>
          <a:srcRect/>
          <a:stretch>
            <a:fillRect t="-2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/>
          <p:nvPr/>
        </p:nvSpPr>
        <p:spPr>
          <a:xfrm>
            <a:off x="935596" y="2430056"/>
            <a:ext cx="7092000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仿宋 Std R" pitchFamily="18" charset="-122"/>
                <a:ea typeface="Adobe 仿宋 Std R" pitchFamily="18" charset="-122"/>
              </a:rPr>
              <a:t>家庭电路中电流过大的原因</a:t>
            </a:r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仿宋 Std R" pitchFamily="18" charset="-122"/>
                <a:ea typeface="Adobe 仿宋 Std R" pitchFamily="18" charset="-122"/>
              </a:rPr>
              <a:t> </a:t>
            </a:r>
          </a:p>
        </p:txBody>
      </p:sp>
      <p:sp>
        <p:nvSpPr>
          <p:cNvPr id="7171" name="TextBox 3"/>
          <p:cNvSpPr txBox="1"/>
          <p:nvPr/>
        </p:nvSpPr>
        <p:spPr>
          <a:xfrm>
            <a:off x="2483840" y="1493371"/>
            <a:ext cx="399708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仿宋 Std R" pitchFamily="18" charset="-122"/>
                <a:ea typeface="Adobe 仿宋 Std R" pitchFamily="18" charset="-122"/>
              </a:rPr>
              <a:t>第十九章 第２节</a:t>
            </a:r>
          </a:p>
        </p:txBody>
      </p:sp>
      <p:sp>
        <p:nvSpPr>
          <p:cNvPr id="7172" name="TextBox 4"/>
          <p:cNvSpPr txBox="1"/>
          <p:nvPr/>
        </p:nvSpPr>
        <p:spPr>
          <a:xfrm>
            <a:off x="395536" y="3896474"/>
            <a:ext cx="2556284" cy="9435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单位：嘉峪关市六中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名：张洁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5536" y="253393"/>
            <a:ext cx="2492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人教版 八年级 上册 </a:t>
            </a:r>
          </a:p>
        </p:txBody>
      </p:sp>
      <p:pic>
        <p:nvPicPr>
          <p:cNvPr id="57346" name="Picture 2" descr="C:\Users\Administrator\Pictures\2738521-9deb8d827a78592d.jpg"/>
          <p:cNvPicPr>
            <a:picLocks noChangeAspect="1" noChangeArrowheads="1"/>
          </p:cNvPicPr>
          <p:nvPr/>
        </p:nvPicPr>
        <p:blipFill>
          <a:blip r:embed="rId4" cstate="print">
            <a:lum bright="-7000"/>
          </a:blip>
          <a:srcRect/>
          <a:stretch>
            <a:fillRect/>
          </a:stretch>
        </p:blipFill>
        <p:spPr bwMode="auto">
          <a:xfrm>
            <a:off x="7632340" y="3579862"/>
            <a:ext cx="10517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/>
          <p:nvPr/>
        </p:nvSpPr>
        <p:spPr>
          <a:xfrm>
            <a:off x="-252536" y="773872"/>
            <a:ext cx="7164796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4000" b="1" dirty="0">
                <a:latin typeface="楷体_GB2312" pitchFamily="1" charset="-122"/>
                <a:ea typeface="楷体_GB2312" pitchFamily="1" charset="-122"/>
              </a:rPr>
              <a:t>家庭电路中电流过大的原因</a:t>
            </a:r>
            <a:r>
              <a:rPr lang="zh-CN" altLang="en-US" sz="4800" b="1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7171" name="TextBox 3"/>
          <p:cNvSpPr txBox="1"/>
          <p:nvPr/>
        </p:nvSpPr>
        <p:spPr>
          <a:xfrm>
            <a:off x="35496" y="159482"/>
            <a:ext cx="32543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第十九章 第２节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431801" y="308372"/>
            <a:ext cx="512832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lvl="0" rtl="0">
              <a:defRPr/>
            </a:pPr>
            <a:r>
              <a:rPr lang="zh-CN" altLang="en-US" sz="3200" b="1" dirty="0" smtClean="0">
                <a:solidFill>
                  <a:srgbClr val="FFFFFF"/>
                </a:solidFill>
              </a:rPr>
              <a:t>一、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路对家庭电路的影响</a:t>
            </a:r>
          </a:p>
        </p:txBody>
      </p:sp>
      <p:pic>
        <p:nvPicPr>
          <p:cNvPr id="6" name="电池+香烟盒内的锡箔纸=完美的取火工具_标清_兼容格式 MP4_320x240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23728" y="1275606"/>
            <a:ext cx="5119274" cy="31950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/>
          <p:nvPr/>
        </p:nvSpPr>
        <p:spPr>
          <a:xfrm>
            <a:off x="323850" y="3567668"/>
            <a:ext cx="8521700" cy="132343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406400" eaLnBrk="0" hangingPunct="0"/>
            <a:r>
              <a:rPr lang="zh-CN" altLang="en-US" sz="4000" dirty="0">
                <a:latin typeface="+mn-ea"/>
                <a:ea typeface="+mn-ea"/>
              </a:rPr>
              <a:t>  由于导线的电阻</a:t>
            </a:r>
            <a:r>
              <a:rPr lang="zh-CN" altLang="en-US" sz="4000" u="sng" dirty="0">
                <a:latin typeface="+mn-ea"/>
                <a:ea typeface="+mn-ea"/>
              </a:rPr>
              <a:t>     </a:t>
            </a:r>
            <a:r>
              <a:rPr lang="zh-CN" altLang="en-US" sz="4000" dirty="0">
                <a:latin typeface="+mn-ea"/>
                <a:ea typeface="+mn-ea"/>
              </a:rPr>
              <a:t>，短路时电路中的</a:t>
            </a: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电流</a:t>
            </a:r>
            <a:r>
              <a:rPr lang="zh-CN" altLang="en-US" sz="4000" u="sng" dirty="0">
                <a:latin typeface="+mn-ea"/>
                <a:ea typeface="+mn-ea"/>
              </a:rPr>
              <a:t>      </a:t>
            </a:r>
            <a:r>
              <a:rPr lang="zh-CN" altLang="en-US" sz="4000" dirty="0">
                <a:latin typeface="+mn-ea"/>
                <a:ea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22019" y="3543858"/>
            <a:ext cx="121379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Tahoma" panose="020B0604030504040204" pitchFamily="34" charset="0"/>
                <a:sym typeface="+mn-ea"/>
              </a:rPr>
              <a:t>很小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23828" y="4143732"/>
            <a:ext cx="121379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Tahoma" panose="020B0604030504040204" pitchFamily="34" charset="0"/>
                <a:sym typeface="+mn-ea"/>
              </a:rPr>
              <a:t>很大</a:t>
            </a:r>
          </a:p>
        </p:txBody>
      </p:sp>
      <p:sp>
        <p:nvSpPr>
          <p:cNvPr id="11" name="TextBox 5"/>
          <p:cNvSpPr/>
          <p:nvPr/>
        </p:nvSpPr>
        <p:spPr>
          <a:xfrm>
            <a:off x="467805" y="1059582"/>
            <a:ext cx="7848611" cy="83767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短路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家庭电路中电流过大</a:t>
            </a:r>
            <a:r>
              <a:rPr lang="zh-CN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的原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31801" y="308372"/>
            <a:ext cx="512832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lvl="0" rtl="0">
              <a:defRPr/>
            </a:pPr>
            <a:r>
              <a:rPr lang="zh-CN" altLang="en-US" sz="3200" b="1" dirty="0" smtClean="0">
                <a:solidFill>
                  <a:srgbClr val="FFFFFF"/>
                </a:solidFill>
              </a:rPr>
              <a:t>一、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路对家庭电路的影响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2031690"/>
            <a:ext cx="2700300" cy="1493872"/>
          </a:xfrm>
          <a:prstGeom prst="rect">
            <a:avLst/>
          </a:prstGeom>
        </p:spPr>
      </p:pic>
      <p:pic>
        <p:nvPicPr>
          <p:cNvPr id="92162" name="Picture 2" descr="http://www.czwlzx.com/Photo/UploadPhotos/201410/2014101121395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3" y="2017454"/>
            <a:ext cx="2412268" cy="156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  <p:bldP spid="3" grpId="0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6"/>
          <p:cNvSpPr/>
          <p:nvPr/>
        </p:nvSpPr>
        <p:spPr>
          <a:xfrm>
            <a:off x="431801" y="1032580"/>
            <a:ext cx="8424863" cy="12003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0066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你知道形成家庭电路中短路的原因是什么吗？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1583779" y="2081573"/>
            <a:ext cx="5724525" cy="193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lvl="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改装电路时不小心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;</a:t>
            </a:r>
          </a:p>
          <a:p>
            <a:pPr marL="514350" lvl="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绝缘皮破损或老化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;</a:t>
            </a:r>
          </a:p>
          <a:p>
            <a:pPr marL="514350" lvl="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用电器进水等原因。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728" name="矩形 4"/>
          <p:cNvSpPr>
            <a:spLocks noChangeArrowheads="1"/>
          </p:cNvSpPr>
          <p:nvPr/>
        </p:nvSpPr>
        <p:spPr bwMode="auto">
          <a:xfrm>
            <a:off x="431801" y="308372"/>
            <a:ext cx="512832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路对家庭电路的影响</a:t>
            </a:r>
          </a:p>
        </p:txBody>
      </p:sp>
      <p:sp>
        <p:nvSpPr>
          <p:cNvPr id="8199" name="矩形 6"/>
          <p:cNvSpPr/>
          <p:nvPr/>
        </p:nvSpPr>
        <p:spPr>
          <a:xfrm>
            <a:off x="1475656" y="4047914"/>
            <a:ext cx="6409127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</a:t>
            </a:r>
            <a:r>
              <a: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火线和零线直接连通</a:t>
            </a:r>
            <a:r>
              <a:rPr lang="zh-CN" alt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8342" y="1199069"/>
            <a:ext cx="2177454" cy="972108"/>
            <a:chOff x="5357" y="750887"/>
            <a:chExt cx="1601390" cy="960834"/>
          </a:xfrm>
          <a:solidFill>
            <a:srgbClr val="99CCFF"/>
          </a:solidFill>
        </p:grpSpPr>
        <p:sp>
          <p:nvSpPr>
            <p:cNvPr id="3" name="圆角矩形 2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圆角矩形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+mn-ea"/>
                </a:rPr>
                <a:t>用电器越多</a:t>
              </a:r>
              <a:endParaRPr lang="zh-CN" altLang="en-US" sz="2800" kern="1200" dirty="0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26894" y="1235073"/>
            <a:ext cx="2357474" cy="936104"/>
            <a:chOff x="2247304" y="750887"/>
            <a:chExt cx="1601390" cy="960834"/>
          </a:xfrm>
          <a:solidFill>
            <a:srgbClr val="99CCFF"/>
          </a:solidFill>
        </p:grpSpPr>
        <p:sp>
          <p:nvSpPr>
            <p:cNvPr id="6" name="圆角矩形 5"/>
            <p:cNvSpPr/>
            <p:nvPr/>
          </p:nvSpPr>
          <p:spPr>
            <a:xfrm>
              <a:off x="2247304" y="750887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2275446" y="779029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+mn-ea"/>
                </a:rPr>
                <a:t>电功率</a:t>
              </a:r>
              <a:r>
                <a:rPr lang="en-US" altLang="zh-CN" sz="2800" kern="1200" dirty="0" smtClean="0">
                  <a:latin typeface="+mn-ea"/>
                </a:rPr>
                <a:t>P</a:t>
              </a:r>
              <a:r>
                <a:rPr lang="zh-CN" altLang="en-US" sz="2800" kern="1200" dirty="0" smtClean="0">
                  <a:latin typeface="+mn-ea"/>
                </a:rPr>
                <a:t>越大</a:t>
              </a:r>
              <a:endParaRPr lang="zh-CN" altLang="en-US" sz="2800" kern="1200" dirty="0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34906" y="3831890"/>
            <a:ext cx="2177454" cy="900100"/>
            <a:chOff x="2247304" y="2352278"/>
            <a:chExt cx="1601390" cy="960834"/>
          </a:xfrm>
          <a:solidFill>
            <a:srgbClr val="99CCFF"/>
          </a:solidFill>
        </p:grpSpPr>
        <p:sp>
          <p:nvSpPr>
            <p:cNvPr id="9" name="圆角矩形 8"/>
            <p:cNvSpPr/>
            <p:nvPr/>
          </p:nvSpPr>
          <p:spPr>
            <a:xfrm>
              <a:off x="2247304" y="2352278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2275446" y="2380420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+mn-ea"/>
                </a:rPr>
                <a:t>电流</a:t>
              </a:r>
              <a:r>
                <a:rPr lang="en-US" altLang="zh-CN" sz="2800" kern="1200" dirty="0" smtClean="0">
                  <a:latin typeface="+mn-ea"/>
                </a:rPr>
                <a:t>I</a:t>
              </a:r>
              <a:r>
                <a:rPr lang="zh-CN" altLang="en-US" sz="2800" kern="1200" dirty="0" smtClean="0">
                  <a:latin typeface="+mn-ea"/>
                </a:rPr>
                <a:t>越大</a:t>
              </a:r>
              <a:endParaRPr lang="zh-CN" altLang="en-US" sz="2800" kern="1200" dirty="0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67422" y="1487101"/>
            <a:ext cx="2604678" cy="432048"/>
            <a:chOff x="1747670" y="1032732"/>
            <a:chExt cx="339494" cy="397144"/>
          </a:xfrm>
        </p:grpSpPr>
        <p:sp>
          <p:nvSpPr>
            <p:cNvPr id="12" name="右箭头 11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右箭头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700" kern="1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16216" y="2247714"/>
            <a:ext cx="396044" cy="1512168"/>
            <a:chOff x="5091374" y="1852644"/>
            <a:chExt cx="397144" cy="339494"/>
          </a:xfrm>
        </p:grpSpPr>
        <p:sp>
          <p:nvSpPr>
            <p:cNvPr id="15" name="右箭头 14"/>
            <p:cNvSpPr/>
            <p:nvPr/>
          </p:nvSpPr>
          <p:spPr>
            <a:xfrm rot="5400000">
              <a:off x="5120199" y="1823819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右箭头 4"/>
            <p:cNvSpPr/>
            <p:nvPr/>
          </p:nvSpPr>
          <p:spPr>
            <a:xfrm>
              <a:off x="5170803" y="1852644"/>
              <a:ext cx="238286" cy="237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700" kern="1200"/>
            </a:p>
          </p:txBody>
        </p:sp>
      </p:grpSp>
      <p:sp>
        <p:nvSpPr>
          <p:cNvPr id="17" name="矩形 16"/>
          <p:cNvSpPr/>
          <p:nvPr/>
        </p:nvSpPr>
        <p:spPr>
          <a:xfrm>
            <a:off x="2771800" y="1059582"/>
            <a:ext cx="2700300" cy="4931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84268" y="2351660"/>
            <a:ext cx="1274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= 220 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0114" name="Object 2" descr="image16"/>
          <p:cNvGraphicFramePr>
            <a:graphicFrameLocks/>
          </p:cNvGraphicFramePr>
          <p:nvPr/>
        </p:nvGraphicFramePr>
        <p:xfrm>
          <a:off x="7020272" y="2823778"/>
          <a:ext cx="1368152" cy="654943"/>
        </p:xfrm>
        <a:graphic>
          <a:graphicData uri="http://schemas.openxmlformats.org/presentationml/2006/ole">
            <p:oleObj spid="_x0000_s90114" r:id="rId3" imgW="433871" imgH="395589" progId="Equations">
              <p:embed/>
            </p:oleObj>
          </a:graphicData>
        </a:graphic>
      </p:graphicFrame>
      <p:pic>
        <p:nvPicPr>
          <p:cNvPr id="20" name="Picture 2" descr="http://img.mp.itc.cn/upload/20160324/9a03155471144052bf0621d235f6e31d_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64" y="2456198"/>
            <a:ext cx="4068452" cy="2275792"/>
          </a:xfrm>
          <a:prstGeom prst="rect">
            <a:avLst/>
          </a:prstGeom>
          <a:noFill/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431800" y="308372"/>
            <a:ext cx="760015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cs typeface="+mn-cs"/>
              </a:rPr>
              <a:t>二、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用电器的总功率对家庭电路的影响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9-2-1"/>
          <p:cNvPicPr>
            <a:picLocks noChangeAspect="1"/>
          </p:cNvPicPr>
          <p:nvPr/>
        </p:nvPicPr>
        <p:blipFill>
          <a:blip r:embed="rId2" cstate="print"/>
          <a:srcRect r="8638"/>
          <a:stretch>
            <a:fillRect/>
          </a:stretch>
        </p:blipFill>
        <p:spPr>
          <a:xfrm>
            <a:off x="1460445" y="2679762"/>
            <a:ext cx="2715511" cy="2160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31800" y="308372"/>
            <a:ext cx="7600157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lvl="0" rtl="0">
              <a:defRPr/>
            </a:pPr>
            <a:r>
              <a:rPr lang="zh-CN" altLang="en-US" sz="3200" b="1" dirty="0" smtClean="0">
                <a:solidFill>
                  <a:srgbClr val="FFFFFF"/>
                </a:solidFill>
              </a:rPr>
              <a:t>二、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用电器的总功率对家庭电路的影响</a:t>
            </a:r>
          </a:p>
        </p:txBody>
      </p:sp>
      <p:sp>
        <p:nvSpPr>
          <p:cNvPr id="7" name="TextBox 5"/>
          <p:cNvSpPr/>
          <p:nvPr/>
        </p:nvSpPr>
        <p:spPr>
          <a:xfrm>
            <a:off x="420179" y="1167594"/>
            <a:ext cx="8076257" cy="132802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用电器的总功率过大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家庭电路中电流过大的另一个原因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8" name="Picture 2" descr="http://p0.so.qhmsg.com/t0113bf50cf98eeef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57161"/>
            <a:ext cx="2736304" cy="201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70594" y="159483"/>
            <a:ext cx="2789238" cy="756084"/>
            <a:chOff x="0" y="0"/>
            <a:chExt cx="2231" cy="580"/>
          </a:xfrm>
        </p:grpSpPr>
        <p:pic>
          <p:nvPicPr>
            <p:cNvPr id="20485" name="圆角矩形 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Text Box 8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431801" y="915567"/>
            <a:ext cx="8569325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  <a:cs typeface="+mn-cs"/>
              </a:rPr>
              <a:t>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明家</a:t>
            </a:r>
            <a:r>
              <a:rPr lang="zh-CN" altLang="en-US" sz="2800" b="1" dirty="0" smtClean="0">
                <a:latin typeface="+mn-ea"/>
                <a:ea typeface="+mn-ea"/>
              </a:rPr>
              <a:t>电能表上标有“</a:t>
            </a:r>
            <a:r>
              <a:rPr lang="en-US" altLang="zh-CN" sz="2800" b="1" dirty="0" smtClean="0">
                <a:latin typeface="+mn-ea"/>
                <a:ea typeface="+mn-ea"/>
              </a:rPr>
              <a:t>220V 10</a:t>
            </a:r>
            <a:r>
              <a:rPr lang="zh-CN" altLang="en-US" sz="2800" b="1" dirty="0" smtClean="0">
                <a:latin typeface="+mn-ea"/>
                <a:ea typeface="+mn-ea"/>
              </a:rPr>
              <a:t>（</a:t>
            </a:r>
            <a:r>
              <a:rPr lang="en-US" altLang="zh-CN" sz="2800" b="1" dirty="0" smtClean="0">
                <a:latin typeface="+mn-ea"/>
                <a:ea typeface="+mn-ea"/>
              </a:rPr>
              <a:t>20</a:t>
            </a:r>
            <a:r>
              <a:rPr lang="zh-CN" altLang="en-US" sz="2800" b="1" dirty="0" smtClean="0">
                <a:latin typeface="+mn-ea"/>
                <a:ea typeface="+mn-ea"/>
              </a:rPr>
              <a:t>）</a:t>
            </a:r>
            <a:r>
              <a:rPr lang="en-US" altLang="zh-CN" sz="2800" b="1" dirty="0" smtClean="0">
                <a:latin typeface="+mn-ea"/>
                <a:ea typeface="+mn-ea"/>
              </a:rPr>
              <a:t>A”</a:t>
            </a:r>
            <a:r>
              <a:rPr lang="zh-CN" altLang="en-US" sz="2800" b="1" dirty="0" smtClean="0">
                <a:latin typeface="+mn-ea"/>
                <a:ea typeface="+mn-ea"/>
              </a:rPr>
              <a:t>的字样，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他家同时使用的家用电器的总功率不能超过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______W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308" y="1554927"/>
            <a:ext cx="10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4400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2234354"/>
            <a:ext cx="8563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他家原有电器的总功率是</a:t>
            </a:r>
            <a:r>
              <a:rPr lang="en-US" altLang="zh-CN" sz="2800" b="1" dirty="0" smtClean="0"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500W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r>
              <a:rPr lang="zh-CN" altLang="en-US" sz="2800" b="1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最近新买了一个额定功率为</a:t>
            </a:r>
            <a:r>
              <a:rPr lang="en-US" altLang="zh-CN" sz="2800" b="1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1100W</a:t>
            </a:r>
            <a:r>
              <a:rPr lang="zh-CN" altLang="en-US" sz="2800" b="1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的电热水器，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将电热水器接入家庭电路后，他家的所有用电器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_______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同时使用（选填“能”或“不能”）。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092" y="363270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能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大括号 3"/>
          <p:cNvSpPr/>
          <p:nvPr/>
        </p:nvSpPr>
        <p:spPr bwMode="auto">
          <a:xfrm rot="5400000">
            <a:off x="4014519" y="2248295"/>
            <a:ext cx="376880" cy="2862318"/>
          </a:xfrm>
          <a:prstGeom prst="rightBrace">
            <a:avLst>
              <a:gd name="adj1" fmla="val 8333"/>
              <a:gd name="adj2" fmla="val 4938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9405" y="4028750"/>
            <a:ext cx="34307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</a:rPr>
              <a:t>家庭电路中电流过大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1580" y="1390005"/>
            <a:ext cx="72728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如何避免家庭电路中因为电流过大而造成的危害呢？</a:t>
            </a:r>
            <a:endParaRPr lang="zh-CN" altLang="en-US" sz="2400" dirty="0"/>
          </a:p>
        </p:txBody>
      </p:sp>
      <p:sp>
        <p:nvSpPr>
          <p:cNvPr id="8" name="Rectangle 8"/>
          <p:cNvSpPr/>
          <p:nvPr/>
        </p:nvSpPr>
        <p:spPr>
          <a:xfrm>
            <a:off x="681038" y="467917"/>
            <a:ext cx="3276600" cy="707886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想想议议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4716016" y="2031690"/>
            <a:ext cx="1764196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b="1" dirty="0" smtClean="0">
                <a:solidFill>
                  <a:schemeClr val="dk1"/>
                </a:solidFill>
              </a:rPr>
              <a:t>电路中用电器的总功率过大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 bwMode="auto">
          <a:xfrm>
            <a:off x="1907704" y="2031690"/>
            <a:ext cx="1728192" cy="13321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400" b="1" dirty="0" smtClean="0">
                <a:solidFill>
                  <a:schemeClr val="dk1"/>
                </a:solidFill>
              </a:rPr>
              <a:t>电路发生短路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观察保险丝的作用_i2mhm84t9e05d7af_标清_兼容格式 MP4_320x240_clip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79712" y="1347615"/>
            <a:ext cx="4860540" cy="2556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矩形 4"/>
          <p:cNvSpPr>
            <a:spLocks noChangeArrowheads="1"/>
          </p:cNvSpPr>
          <p:nvPr/>
        </p:nvSpPr>
        <p:spPr bwMode="auto">
          <a:xfrm>
            <a:off x="431801" y="308373"/>
            <a:ext cx="2244525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三、保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险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Rectangle 7"/>
          <p:cNvSpPr/>
          <p:nvPr/>
        </p:nvSpPr>
        <p:spPr>
          <a:xfrm>
            <a:off x="431540" y="968410"/>
            <a:ext cx="81359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你知道保险丝是如何起到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保险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作用的吗？</a:t>
            </a:r>
          </a:p>
        </p:txBody>
      </p:sp>
      <p:sp>
        <p:nvSpPr>
          <p:cNvPr id="8" name="Rectangle 3"/>
          <p:cNvSpPr/>
          <p:nvPr/>
        </p:nvSpPr>
        <p:spPr>
          <a:xfrm>
            <a:off x="503548" y="3969285"/>
            <a:ext cx="8064896" cy="978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作用：电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路中电流过大时，保险丝熔断，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自动切断电路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，起到保护作用。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矩形 4"/>
          <p:cNvSpPr>
            <a:spLocks noChangeArrowheads="1"/>
          </p:cNvSpPr>
          <p:nvPr/>
        </p:nvSpPr>
        <p:spPr bwMode="auto">
          <a:xfrm>
            <a:off x="431800" y="308372"/>
            <a:ext cx="2244525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三、保险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丝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331976" y="2823778"/>
            <a:ext cx="3384040" cy="1301318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不能用铁丝或铜丝作保险丝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楷体_GB2312" pitchFamily="1" charset="-122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12293" name="文本框 1"/>
          <p:cNvSpPr txBox="1"/>
          <p:nvPr/>
        </p:nvSpPr>
        <p:spPr>
          <a:xfrm>
            <a:off x="1108051" y="1203598"/>
            <a:ext cx="6380273" cy="6093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1612900" lvl="0" indent="-1612900" eaLnBrk="0" hangingPunct="0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保险丝特点：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电阻比较大</a:t>
            </a:r>
            <a:r>
              <a:rPr lang="en-US" altLang="x-none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熔点比较低</a:t>
            </a:r>
          </a:p>
        </p:txBody>
      </p:sp>
      <p:sp>
        <p:nvSpPr>
          <p:cNvPr id="28675" name="Rectangle 3"/>
          <p:cNvSpPr/>
          <p:nvPr/>
        </p:nvSpPr>
        <p:spPr>
          <a:xfrm>
            <a:off x="1168376" y="1922972"/>
            <a:ext cx="4017962" cy="6093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612900" lvl="0" indent="-1612900"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材料：</a:t>
            </a:r>
            <a:r>
              <a:rPr lang="zh-CN" altLang="en-US" sz="2800" b="1" dirty="0">
                <a:latin typeface="华文新魏" pitchFamily="2" charset="-122"/>
                <a:ea typeface="宋体" panose="02010600030101010101" pitchFamily="2" charset="-122"/>
              </a:rPr>
              <a:t>铅锑合金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391730"/>
            <a:ext cx="1764196" cy="17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bldLvl="0" animBg="1"/>
      <p:bldP spid="12293" grpId="0"/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431800" y="308372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课前复习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2900" y="879562"/>
            <a:ext cx="4083048" cy="857250"/>
          </a:xfrm>
        </p:spPr>
        <p:txBody>
          <a:bodyPr/>
          <a:lstStyle/>
          <a:p>
            <a:pPr algn="l"/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家庭电路组成：</a:t>
            </a:r>
          </a:p>
        </p:txBody>
      </p:sp>
      <p:pic>
        <p:nvPicPr>
          <p:cNvPr id="4098" name="Picture 4"/>
          <p:cNvPicPr>
            <a:picLocks noChangeAspect="1"/>
          </p:cNvPicPr>
          <p:nvPr/>
        </p:nvPicPr>
        <p:blipFill>
          <a:blip r:embed="rId2" cstate="print"/>
          <a:srcRect b="6261"/>
          <a:stretch>
            <a:fillRect/>
          </a:stretch>
        </p:blipFill>
        <p:spPr>
          <a:xfrm>
            <a:off x="2483768" y="2240903"/>
            <a:ext cx="5292588" cy="2743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Text Box 6"/>
          <p:cNvSpPr txBox="1"/>
          <p:nvPr/>
        </p:nvSpPr>
        <p:spPr>
          <a:xfrm>
            <a:off x="396876" y="1555455"/>
            <a:ext cx="8747124" cy="12840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由</a:t>
            </a:r>
            <a:r>
              <a:rPr lang="en-US" altLang="zh-CN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  <a:r>
              <a:rPr lang="zh-CN" altLang="en-US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 smtClean="0">
                <a:latin typeface="黑体" panose="02010609060101010101" pitchFamily="49" charset="-122"/>
              </a:rPr>
              <a:t>和</a:t>
            </a:r>
            <a:r>
              <a:rPr lang="zh-CN" altLang="en-US" sz="2800" b="1" u="sng" dirty="0" smtClean="0">
                <a:latin typeface="黑体" panose="02010609060101010101" pitchFamily="49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宋体" panose="02010600030101010101" pitchFamily="2" charset="-122"/>
              </a:rPr>
              <a:t>导线组</a:t>
            </a:r>
            <a:r>
              <a:rPr lang="zh-CN" altLang="en-US" sz="2800" b="1" dirty="0">
                <a:latin typeface="黑体" panose="02010609060101010101" pitchFamily="49" charset="-122"/>
                <a:ea typeface="宋体" panose="02010600030101010101" pitchFamily="2" charset="-122"/>
              </a:rPr>
              <a:t>成。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660" y="1671650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进户线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671650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电能表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67165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总开关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671650"/>
            <a:ext cx="143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保险装置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671650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用电器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046" y="2787774"/>
            <a:ext cx="3087110" cy="1736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4" y="458629"/>
            <a:ext cx="3207212" cy="1753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r="47055" b="50083"/>
          <a:stretch>
            <a:fillRect/>
          </a:stretch>
        </p:blipFill>
        <p:spPr>
          <a:xfrm>
            <a:off x="559038" y="433974"/>
            <a:ext cx="3544910" cy="1777736"/>
          </a:xfrm>
          <a:prstGeom prst="rect">
            <a:avLst/>
          </a:prstGeom>
        </p:spPr>
      </p:pic>
      <p:pic>
        <p:nvPicPr>
          <p:cNvPr id="102402" name="Picture 2" descr="http://image.cn.made-in-china.com/4f0j01qgTEaetrWQLB/%E4%BF%9D%E9%99%A9%E4%B8%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2835473"/>
            <a:ext cx="3384376" cy="164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2310" y="2031683"/>
            <a:ext cx="76428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保险丝的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额定电流应该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等于或稍大于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电路中最大正常工作电流。</a:t>
            </a:r>
          </a:p>
        </p:txBody>
      </p:sp>
      <p:sp>
        <p:nvSpPr>
          <p:cNvPr id="27654" name="矩形 4"/>
          <p:cNvSpPr>
            <a:spLocks noChangeArrowheads="1"/>
          </p:cNvSpPr>
          <p:nvPr/>
        </p:nvSpPr>
        <p:spPr bwMode="auto">
          <a:xfrm>
            <a:off x="431801" y="308373"/>
            <a:ext cx="2244525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三、保险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丝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/>
          <p:nvPr/>
        </p:nvGrpSpPr>
        <p:grpSpPr>
          <a:xfrm>
            <a:off x="431800" y="260747"/>
            <a:ext cx="2789238" cy="690563"/>
            <a:chOff x="0" y="0"/>
            <a:chExt cx="2231" cy="580"/>
          </a:xfrm>
        </p:grpSpPr>
        <p:pic>
          <p:nvPicPr>
            <p:cNvPr id="16426" name="圆角矩形 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7" name="Text Box 8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2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graphicFrame>
        <p:nvGraphicFramePr>
          <p:cNvPr id="16387" name="表格 16386"/>
          <p:cNvGraphicFramePr/>
          <p:nvPr/>
        </p:nvGraphicFramePr>
        <p:xfrm>
          <a:off x="920750" y="1383506"/>
          <a:ext cx="6558280" cy="2226233"/>
        </p:xfrm>
        <a:graphic>
          <a:graphicData uri="http://schemas.openxmlformats.org/drawingml/2006/table">
            <a:tbl>
              <a:tblPr/>
              <a:tblGrid>
                <a:gridCol w="1119188"/>
                <a:gridCol w="1814512"/>
                <a:gridCol w="1901825"/>
                <a:gridCol w="1722755"/>
              </a:tblGrid>
              <a:tr h="577454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直径</a:t>
                      </a: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D/mm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额定电流</a:t>
                      </a: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en-US" altLang="zh-CN" sz="1500" b="1" baseline="-25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熔断电流</a:t>
                      </a: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0.21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4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0.98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1.02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4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1.51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15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4" name="文本框 3"/>
          <p:cNvSpPr txBox="1"/>
          <p:nvPr/>
        </p:nvSpPr>
        <p:spPr>
          <a:xfrm>
            <a:off x="708026" y="915566"/>
            <a:ext cx="552907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下面是五种规格的保险丝的有关数据： </a:t>
            </a:r>
          </a:p>
        </p:txBody>
      </p:sp>
      <p:sp>
        <p:nvSpPr>
          <p:cNvPr id="16425" name="文本框 2"/>
          <p:cNvSpPr txBox="1"/>
          <p:nvPr/>
        </p:nvSpPr>
        <p:spPr>
          <a:xfrm>
            <a:off x="474278" y="3645480"/>
            <a:ext cx="816617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小华家有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40 W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的电灯4盏，功率为60 W的电风扇一台，1 000 W的电热水器一个，请你帮他家选择一种合适的保险丝．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/>
          <p:cNvSpPr txBox="1"/>
          <p:nvPr/>
        </p:nvSpPr>
        <p:spPr>
          <a:xfrm>
            <a:off x="404813" y="1051322"/>
            <a:ext cx="8661400" cy="332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以下</a:t>
            </a:r>
            <a:r>
              <a:rPr lang="zh-CN" altLang="en-US" sz="2800" b="1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+mn-cs"/>
                <a:sym typeface="+mn-ea"/>
              </a:rPr>
              <a:t>关于保险丝</a:t>
            </a:r>
            <a:r>
              <a:rPr lang="zh-CN" altLang="en-US" sz="2800" b="1" dirty="0">
                <a:latin typeface="宋体" panose="02010600030101010101" pitchFamily="2" charset="-122"/>
              </a:rPr>
              <a:t>的说法中，正确的是（   ）  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A．保险丝的特点是电阻比较大，熔点比较高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B．家庭应根据具体用电需要，选用相应规格的保险丝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C．家庭选用的保险丝越粗越保险 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D．在保险丝熔断后，可以用铜丝、铁丝代替保险丝</a:t>
            </a:r>
          </a:p>
        </p:txBody>
      </p:sp>
      <p:grpSp>
        <p:nvGrpSpPr>
          <p:cNvPr id="18435" name="Group 6"/>
          <p:cNvGrpSpPr/>
          <p:nvPr/>
        </p:nvGrpSpPr>
        <p:grpSpPr>
          <a:xfrm>
            <a:off x="431800" y="260747"/>
            <a:ext cx="2789238" cy="690563"/>
            <a:chOff x="0" y="0"/>
            <a:chExt cx="2231" cy="580"/>
          </a:xfrm>
        </p:grpSpPr>
        <p:pic>
          <p:nvPicPr>
            <p:cNvPr id="18437" name="圆角矩形 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8" name="Text Box 8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58293" y="1181576"/>
            <a:ext cx="43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/>
          <p:nvPr/>
        </p:nvSpPr>
        <p:spPr>
          <a:xfrm>
            <a:off x="1770824" y="4191930"/>
            <a:ext cx="1217000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空气开关</a:t>
            </a:r>
          </a:p>
        </p:txBody>
      </p:sp>
      <p:sp>
        <p:nvSpPr>
          <p:cNvPr id="19460" name="Rectangle 6"/>
          <p:cNvSpPr/>
          <p:nvPr/>
        </p:nvSpPr>
        <p:spPr>
          <a:xfrm>
            <a:off x="5557839" y="4223868"/>
            <a:ext cx="147508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住宅配电箱</a:t>
            </a:r>
          </a:p>
        </p:txBody>
      </p:sp>
      <p:pic>
        <p:nvPicPr>
          <p:cNvPr id="19463" name="Picture 9" descr="http://img.co188.com/ivp/images/product/419/273/318/39961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5534" y="1851670"/>
            <a:ext cx="2324358" cy="1944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空气开关_clip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16463" y="1491630"/>
            <a:ext cx="3131901" cy="23219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31801" y="308373"/>
            <a:ext cx="4716356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新型保险装置：</a:t>
            </a:r>
            <a:r>
              <a:rPr lang="zh-CN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空气开关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/>
          <p:nvPr/>
        </p:nvSpPr>
        <p:spPr>
          <a:xfrm>
            <a:off x="755650" y="2247901"/>
            <a:ext cx="3600450" cy="760475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0" bIns="1080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p:oleObj spid="_x0000_s30721" r:id="rId3" imgW="116063" imgH="219230" progId="Equations">
              <p:embed/>
            </p:oleObj>
          </a:graphicData>
        </a:graphic>
      </p:graphicFrame>
      <p:grpSp>
        <p:nvGrpSpPr>
          <p:cNvPr id="3076" name="Group 7"/>
          <p:cNvGrpSpPr/>
          <p:nvPr/>
        </p:nvGrpSpPr>
        <p:grpSpPr>
          <a:xfrm>
            <a:off x="431800" y="260747"/>
            <a:ext cx="2789238" cy="690563"/>
            <a:chOff x="0" y="0"/>
            <a:chExt cx="2231" cy="580"/>
          </a:xfrm>
        </p:grpSpPr>
        <p:pic>
          <p:nvPicPr>
            <p:cNvPr id="3080" name="圆角矩形 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2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课堂小结</a:t>
              </a:r>
            </a:p>
          </p:txBody>
        </p:sp>
      </p:grpSp>
      <p:sp>
        <p:nvSpPr>
          <p:cNvPr id="24586" name="TextBox 5"/>
          <p:cNvSpPr>
            <a:spLocks noChangeArrowheads="1"/>
          </p:cNvSpPr>
          <p:nvPr/>
        </p:nvSpPr>
        <p:spPr bwMode="auto">
          <a:xfrm>
            <a:off x="503239" y="1041412"/>
            <a:ext cx="8101209" cy="181837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家庭电路中电流过大的原因有两个：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一是电路发生短路；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二是电路中用电器的总功率过大。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87" name="TextBox 5"/>
          <p:cNvSpPr>
            <a:spLocks noChangeArrowheads="1"/>
          </p:cNvSpPr>
          <p:nvPr/>
        </p:nvSpPr>
        <p:spPr bwMode="auto">
          <a:xfrm>
            <a:off x="503238" y="3003798"/>
            <a:ext cx="8135938" cy="181837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保险丝的材料：电阻大，熔点低的铅锑合金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保险丝的作用：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电路中的电流过大时，自动切断电路，起到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保护电路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的作用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ldLvl="0" animBg="1"/>
      <p:bldP spid="2458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/>
          <p:nvPr/>
        </p:nvSpPr>
        <p:spPr>
          <a:xfrm>
            <a:off x="381001" y="1055846"/>
            <a:ext cx="8423275" cy="332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1．家庭电路中保险丝被烧断，可能的原因是(   )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A．电路中出现断路       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B．电路中某盏灯的开关接触不良 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C．保险丝选用的太粗    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D．电路中同时使用的用电器的总功率过大</a:t>
            </a:r>
          </a:p>
        </p:txBody>
      </p:sp>
      <p:grpSp>
        <p:nvGrpSpPr>
          <p:cNvPr id="20483" name="Group 6"/>
          <p:cNvGrpSpPr/>
          <p:nvPr/>
        </p:nvGrpSpPr>
        <p:grpSpPr>
          <a:xfrm>
            <a:off x="431800" y="260747"/>
            <a:ext cx="2789238" cy="690563"/>
            <a:chOff x="0" y="0"/>
            <a:chExt cx="2231" cy="580"/>
          </a:xfrm>
        </p:grpSpPr>
        <p:pic>
          <p:nvPicPr>
            <p:cNvPr id="20485" name="圆角矩形 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Text Box 8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757107" y="1209985"/>
            <a:ext cx="5953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825" y="987266"/>
            <a:ext cx="826135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sym typeface="+mn-ea"/>
              </a:rPr>
              <a:t>2.</a:t>
            </a:r>
            <a:r>
              <a:rPr lang="zh-CN" altLang="en-US" sz="2400" b="1" dirty="0" smtClean="0">
                <a:latin typeface="宋体" panose="02010600030101010101" pitchFamily="2" charset="-122"/>
                <a:sym typeface="+mn-ea"/>
              </a:rPr>
              <a:t>电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能表标有“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220V 10A”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字样。家中正在使用着一台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100W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的电冰箱，两盏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40W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的日光灯。此时需要再用一个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60W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的台灯，可每当台灯的插头插进插座时，灯不亮，空气开关就“跳闸”，发生这种现象的原因可能是（    ）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．用电器的总功率过大     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．日光灯断路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．插头或台灯短路         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．电冰箱的功率增大   </a:t>
            </a:r>
          </a:p>
        </p:txBody>
      </p:sp>
      <p:grpSp>
        <p:nvGrpSpPr>
          <p:cNvPr id="20483" name="Group 6"/>
          <p:cNvGrpSpPr/>
          <p:nvPr/>
        </p:nvGrpSpPr>
        <p:grpSpPr>
          <a:xfrm>
            <a:off x="431800" y="260747"/>
            <a:ext cx="2789238" cy="690563"/>
            <a:chOff x="0" y="0"/>
            <a:chExt cx="2231" cy="580"/>
          </a:xfrm>
        </p:grpSpPr>
        <p:pic>
          <p:nvPicPr>
            <p:cNvPr id="20485" name="圆角矩形 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Text Box 8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zh-CN" altLang="en-US" sz="36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52120" y="2679762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5420" y="951570"/>
            <a:ext cx="861695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2.</a:t>
            </a:r>
            <a:r>
              <a:rPr lang="zh-CN" altLang="en-US" sz="2800" b="1" dirty="0">
                <a:latin typeface="宋体" panose="02010600030101010101" pitchFamily="2" charset="-122"/>
              </a:rPr>
              <a:t>进户线分为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和 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它们之间有</a:t>
            </a:r>
            <a:r>
              <a:rPr lang="zh-CN" altLang="en-US" sz="2800" b="1" u="sng" dirty="0">
                <a:latin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的电压。</a:t>
            </a:r>
            <a:r>
              <a:rPr lang="zh-CN" altLang="en-US" sz="2800" b="1" dirty="0">
                <a:latin typeface="宋体" panose="02010600030101010101" pitchFamily="2" charset="-122"/>
              </a:rPr>
              <a:t>它们用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宋体" panose="02010600030101010101" pitchFamily="2" charset="-122"/>
              </a:rPr>
              <a:t>来判别，能使试电笔的氖管发光的是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，不能使氖管发光的是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3070" y="2293288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火线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50950" y="2923079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零线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40180" y="1688262"/>
            <a:ext cx="101181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220V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67936" y="1661592"/>
            <a:ext cx="142058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试电笔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6320" y="973455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火线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60745" y="973455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零线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31800" y="308372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课前复习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0" descr="}KEZ(UDOQZM[I4Y7NKP5KU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1088"/>
            <a:ext cx="2044303" cy="27087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5536" y="1491630"/>
            <a:ext cx="626469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</a:rPr>
              <a:t>铭牌数据含义：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</a:rPr>
              <a:t>    220V</a:t>
            </a:r>
            <a:r>
              <a:rPr lang="zh-CN" altLang="en-US" sz="2800" b="1" dirty="0">
                <a:latin typeface="宋体" panose="02010600030101010101" pitchFamily="2" charset="-122"/>
              </a:rPr>
              <a:t>是指电能表的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</a:rPr>
              <a:t>    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10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是指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    20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A是指</a:t>
            </a:r>
            <a:r>
              <a:rPr lang="zh-CN" altLang="en-US" sz="2800" b="1" u="sng" dirty="0" smtClean="0">
                <a:latin typeface="宋体" panose="02010600030101010101" pitchFamily="2" charset="-122"/>
              </a:rPr>
              <a:t>                     。 </a:t>
            </a:r>
            <a:endParaRPr lang="zh-CN" altLang="en-US" sz="2800" b="1" u="sng" dirty="0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5756" y="3277951"/>
            <a:ext cx="389722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电能表允许通过的最大电流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57928" y="2276226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额定电压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431800" y="308372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课前复习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788" y="29242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标定电流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443597" y="2439872"/>
            <a:ext cx="8628903" cy="1284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</a:rPr>
              <a:t>连接方法：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各用电器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之间</a:t>
            </a:r>
            <a:r>
              <a:rPr lang="zh-CN" altLang="en-US" sz="2800" b="1" u="sng" dirty="0"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2800" b="1" u="sng" dirty="0" smtClean="0"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连接</a:t>
            </a:r>
            <a:r>
              <a:rPr lang="zh-CN" altLang="en-US" sz="2800" b="1" dirty="0" smtClean="0">
                <a:latin typeface="宋体" panose="02010600030101010101" pitchFamily="2" charset="-122"/>
                <a:sym typeface="+mn-ea"/>
              </a:rPr>
              <a:t>；</a:t>
            </a:r>
            <a:endParaRPr lang="en-US" altLang="zh-CN" sz="2800" b="1" dirty="0" smtClean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3408535" y="3128650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并联</a:t>
            </a:r>
          </a:p>
        </p:txBody>
      </p:sp>
      <p:sp>
        <p:nvSpPr>
          <p:cNvPr id="11" name="矩形 10"/>
          <p:cNvSpPr/>
          <p:nvPr/>
        </p:nvSpPr>
        <p:spPr>
          <a:xfrm>
            <a:off x="1285368" y="3925260"/>
            <a:ext cx="4546772" cy="626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3200" b="1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31800" y="308372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课前复习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536" y="1023578"/>
            <a:ext cx="8064896" cy="12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ea"/>
                <a:ea typeface="+mn-ea"/>
              </a:rPr>
              <a:t>4.</a:t>
            </a:r>
            <a:r>
              <a:rPr lang="zh-CN" altLang="en-US" sz="2800" b="1" dirty="0" smtClean="0">
                <a:latin typeface="+mn-ea"/>
                <a:ea typeface="+mn-ea"/>
              </a:rPr>
              <a:t>保险丝：</a:t>
            </a:r>
            <a:endParaRPr lang="en-US" altLang="zh-CN" sz="2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ea"/>
                <a:ea typeface="+mn-ea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</a:rPr>
              <a:t>由</a:t>
            </a:r>
            <a:r>
              <a:rPr lang="zh-CN" altLang="en-US" sz="2800" b="1" dirty="0">
                <a:latin typeface="+mn-ea"/>
                <a:ea typeface="+mn-ea"/>
              </a:rPr>
              <a:t>电</a:t>
            </a:r>
            <a:r>
              <a:rPr lang="zh-CN" altLang="en-US" sz="2800" b="1" dirty="0" smtClean="0">
                <a:latin typeface="+mn-ea"/>
                <a:ea typeface="+mn-ea"/>
              </a:rPr>
              <a:t>阻</a:t>
            </a:r>
            <a:r>
              <a:rPr lang="zh-CN" altLang="en-US" sz="2800" b="1" u="sng" dirty="0" smtClean="0">
                <a:latin typeface="+mn-ea"/>
                <a:ea typeface="+mn-ea"/>
              </a:rPr>
              <a:t>     </a:t>
            </a:r>
            <a:r>
              <a:rPr lang="zh-CN" altLang="en-US" sz="2800" b="1" dirty="0" smtClean="0">
                <a:latin typeface="+mn-ea"/>
                <a:ea typeface="+mn-ea"/>
              </a:rPr>
              <a:t>、</a:t>
            </a:r>
            <a:r>
              <a:rPr lang="zh-CN" altLang="en-US" sz="2800" b="1" dirty="0">
                <a:latin typeface="+mn-ea"/>
                <a:ea typeface="+mn-ea"/>
              </a:rPr>
              <a:t>熔</a:t>
            </a:r>
            <a:r>
              <a:rPr lang="zh-CN" altLang="en-US" sz="2800" b="1" dirty="0" smtClean="0">
                <a:latin typeface="+mn-ea"/>
                <a:ea typeface="+mn-ea"/>
              </a:rPr>
              <a:t>点</a:t>
            </a:r>
            <a:r>
              <a:rPr lang="zh-CN" altLang="en-US" sz="2800" b="1" u="sng" dirty="0" smtClean="0">
                <a:latin typeface="+mn-ea"/>
                <a:ea typeface="+mn-ea"/>
              </a:rPr>
              <a:t>     </a:t>
            </a:r>
            <a:r>
              <a:rPr lang="zh-CN" altLang="en-US" sz="2800" b="1" dirty="0" smtClean="0">
                <a:latin typeface="+mn-ea"/>
                <a:ea typeface="+mn-ea"/>
              </a:rPr>
              <a:t>的铅锑合金制</a:t>
            </a:r>
            <a:r>
              <a:rPr lang="zh-CN" altLang="en-US" sz="2800" b="1" dirty="0">
                <a:latin typeface="+mn-ea"/>
                <a:ea typeface="+mn-ea"/>
              </a:rPr>
              <a:t>成。</a:t>
            </a:r>
          </a:p>
        </p:txBody>
      </p:sp>
      <p:sp>
        <p:nvSpPr>
          <p:cNvPr id="8" name="矩形 7"/>
          <p:cNvSpPr/>
          <p:nvPr/>
        </p:nvSpPr>
        <p:spPr>
          <a:xfrm>
            <a:off x="2303748" y="170765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</a:rPr>
              <a:t>较大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7964" y="170765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</a:rPr>
              <a:t>较低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937179"/>
            <a:ext cx="8532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  <a:ea typeface="+mn-ea"/>
              </a:rPr>
              <a:t>    电流通过导体时产生的热量，跟电流的</a:t>
            </a:r>
            <a:r>
              <a:rPr lang="zh-CN" altLang="en-US" sz="2800" b="1" u="sng" dirty="0" smtClean="0">
                <a:latin typeface="+mn-ea"/>
                <a:ea typeface="+mn-ea"/>
              </a:rPr>
              <a:t>      </a:t>
            </a:r>
            <a:r>
              <a:rPr lang="zh-CN" altLang="en-US" sz="2800" b="1" dirty="0" smtClean="0">
                <a:latin typeface="+mn-ea"/>
                <a:ea typeface="+mn-ea"/>
              </a:rPr>
              <a:t>成正比，跟导体的</a:t>
            </a:r>
            <a:r>
              <a:rPr lang="zh-CN" altLang="en-US" sz="2800" b="1" u="sng" dirty="0" smtClean="0">
                <a:latin typeface="+mn-ea"/>
                <a:ea typeface="+mn-ea"/>
              </a:rPr>
              <a:t>      </a:t>
            </a:r>
            <a:r>
              <a:rPr lang="zh-CN" altLang="en-US" sz="2800" b="1" dirty="0" smtClean="0">
                <a:latin typeface="+mn-ea"/>
                <a:ea typeface="+mn-ea"/>
              </a:rPr>
              <a:t>成正比，跟通电</a:t>
            </a:r>
            <a:r>
              <a:rPr lang="zh-CN" altLang="en-US" sz="2800" b="1" u="sng" dirty="0" smtClean="0">
                <a:latin typeface="+mn-ea"/>
                <a:ea typeface="+mn-ea"/>
              </a:rPr>
              <a:t>      </a:t>
            </a:r>
            <a:r>
              <a:rPr lang="zh-CN" altLang="en-US" sz="2800" b="1" dirty="0" smtClean="0">
                <a:latin typeface="+mn-ea"/>
                <a:ea typeface="+mn-ea"/>
              </a:rPr>
              <a:t>成正比。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2031690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二次方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1818" y="2660598"/>
            <a:ext cx="1062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电阻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70210" y="2660598"/>
            <a:ext cx="1062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时间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42713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表 达 式：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410621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焦耳定律：</a:t>
            </a:r>
            <a:endParaRPr lang="en-US" altLang="zh-CN" sz="3200" b="1" dirty="0" smtClean="0">
              <a:latin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203848" y="3869459"/>
          <a:ext cx="1656184" cy="648073"/>
        </p:xfrm>
        <a:graphic>
          <a:graphicData uri="http://schemas.openxmlformats.org/presentationml/2006/ole">
            <p:oleObj spid="_x0000_s50179" name="公式" r:id="rId3" imgW="583920" imgH="228600" progId="Equations">
              <p:embed/>
            </p:oleObj>
          </a:graphicData>
        </a:graphic>
      </p:graphicFrame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431800" y="308372"/>
            <a:ext cx="1832553" cy="5847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课前复习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53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img1.mypsd.com.cn/20101108/Mypsd_123_201011052120480006B.jpg"/>
          <p:cNvPicPr>
            <a:picLocks noChangeAspect="1"/>
          </p:cNvPicPr>
          <p:nvPr/>
        </p:nvPicPr>
        <p:blipFill>
          <a:blip r:embed="rId3" cstate="print"/>
          <a:srcRect l="6451" t="14064" r="4171" b="12198"/>
          <a:stretch>
            <a:fillRect/>
          </a:stretch>
        </p:blipFill>
        <p:spPr>
          <a:xfrm>
            <a:off x="0" y="-181927"/>
            <a:ext cx="9144000" cy="5588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空中火灾_标清_clip_兼容格式 MP4_320x240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1221582"/>
            <a:ext cx="5832648" cy="33551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8284" y="1207926"/>
            <a:ext cx="1404156" cy="13176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56276" y="2552586"/>
            <a:ext cx="16921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电路火灾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39852" y="1091312"/>
            <a:ext cx="2556284" cy="1047627"/>
            <a:chOff x="3419872" y="1091312"/>
            <a:chExt cx="2556284" cy="1047627"/>
          </a:xfrm>
        </p:grpSpPr>
        <p:sp>
          <p:nvSpPr>
            <p:cNvPr id="17" name="圆角矩形标注 16"/>
            <p:cNvSpPr/>
            <p:nvPr/>
          </p:nvSpPr>
          <p:spPr bwMode="auto">
            <a:xfrm>
              <a:off x="3419872" y="1091312"/>
              <a:ext cx="2556284" cy="1047627"/>
            </a:xfrm>
            <a:prstGeom prst="wedgeRoundRect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43010" name="Object 2" descr="ppt/media/image8.wmf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20753" y="1196157"/>
            <a:ext cx="2211387" cy="871537"/>
          </p:xfrm>
          <a:graphic>
            <a:graphicData uri="http://schemas.openxmlformats.org/presentationml/2006/ole">
              <p:oleObj spid="_x0000_s43010" name="公式" r:id="rId4" imgW="583920" imgH="228600" progId="Equations">
                <p:embed/>
              </p:oleObj>
            </a:graphicData>
          </a:graphic>
        </p:graphicFrame>
      </p:grpSp>
      <p:sp>
        <p:nvSpPr>
          <p:cNvPr id="25" name="矩形标注 24"/>
          <p:cNvSpPr/>
          <p:nvPr/>
        </p:nvSpPr>
        <p:spPr bwMode="auto">
          <a:xfrm flipH="1">
            <a:off x="1223628" y="3570861"/>
            <a:ext cx="2592288" cy="1377153"/>
          </a:xfrm>
          <a:prstGeom prst="wedgeRectCallout">
            <a:avLst>
              <a:gd name="adj1" fmla="val 30482"/>
              <a:gd name="adj2" fmla="val -804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哪些原因会造成家庭电路中电流过大呢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Rectangle 8"/>
          <p:cNvSpPr/>
          <p:nvPr/>
        </p:nvSpPr>
        <p:spPr>
          <a:xfrm>
            <a:off x="467544" y="375506"/>
            <a:ext cx="3276600" cy="707886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想想议议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853282" y="2496555"/>
            <a:ext cx="2058979" cy="615255"/>
            <a:chOff x="4043391" y="1621829"/>
            <a:chExt cx="2050851" cy="820340"/>
          </a:xfrm>
        </p:grpSpPr>
        <p:sp>
          <p:nvSpPr>
            <p:cNvPr id="42" name="燕尾形 41"/>
            <p:cNvSpPr/>
            <p:nvPr/>
          </p:nvSpPr>
          <p:spPr>
            <a:xfrm>
              <a:off x="4043391" y="1621829"/>
              <a:ext cx="2050851" cy="82034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3" name="燕尾形 4"/>
            <p:cNvSpPr/>
            <p:nvPr/>
          </p:nvSpPr>
          <p:spPr>
            <a:xfrm>
              <a:off x="4453561" y="1621829"/>
              <a:ext cx="1424657" cy="820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/>
                <a:t>温度过高</a:t>
              </a:r>
              <a:endParaRPr lang="zh-CN" altLang="en-US" sz="2400" kern="12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15641" y="2496555"/>
            <a:ext cx="2288407" cy="615255"/>
            <a:chOff x="1847523" y="1621829"/>
            <a:chExt cx="2400952" cy="820340"/>
          </a:xfrm>
        </p:grpSpPr>
        <p:sp>
          <p:nvSpPr>
            <p:cNvPr id="45" name="燕尾形 44"/>
            <p:cNvSpPr/>
            <p:nvPr/>
          </p:nvSpPr>
          <p:spPr>
            <a:xfrm>
              <a:off x="1847523" y="1621829"/>
              <a:ext cx="2400952" cy="82034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46" name="燕尾形 4"/>
            <p:cNvSpPr/>
            <p:nvPr/>
          </p:nvSpPr>
          <p:spPr>
            <a:xfrm>
              <a:off x="2257693" y="1621829"/>
              <a:ext cx="1688585" cy="820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/>
                <a:t>热量</a:t>
              </a:r>
              <a:r>
                <a:rPr lang="en-US" altLang="zh-CN" sz="2400" b="1" kern="1200" dirty="0" smtClean="0"/>
                <a:t>Q</a:t>
              </a:r>
              <a:r>
                <a:rPr lang="zh-CN" altLang="en-US" sz="2400" b="1" kern="1200" dirty="0" smtClean="0"/>
                <a:t>过多</a:t>
              </a:r>
              <a:endParaRPr lang="zh-CN" altLang="en-US" sz="2400" b="1" kern="12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7564" y="2496555"/>
            <a:ext cx="2196244" cy="615255"/>
            <a:chOff x="1757" y="1621829"/>
            <a:chExt cx="2050851" cy="820340"/>
          </a:xfrm>
        </p:grpSpPr>
        <p:sp>
          <p:nvSpPr>
            <p:cNvPr id="48" name="燕尾形 47"/>
            <p:cNvSpPr/>
            <p:nvPr/>
          </p:nvSpPr>
          <p:spPr>
            <a:xfrm>
              <a:off x="1757" y="1621829"/>
              <a:ext cx="2050851" cy="82034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燕尾形 4"/>
            <p:cNvSpPr/>
            <p:nvPr/>
          </p:nvSpPr>
          <p:spPr>
            <a:xfrm>
              <a:off x="411927" y="1621829"/>
              <a:ext cx="1424657" cy="820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/>
                <a:t>电流</a:t>
              </a:r>
              <a:r>
                <a:rPr lang="en-US" altLang="zh-CN" sz="2400" b="1" dirty="0" smtClean="0"/>
                <a:t>I</a:t>
              </a:r>
              <a:r>
                <a:rPr lang="zh-CN" altLang="en-US" sz="2400" b="1" kern="1200" dirty="0" smtClean="0"/>
                <a:t>过大</a:t>
              </a:r>
              <a:endParaRPr lang="zh-CN" altLang="en-US" sz="2400" b="1" kern="1200" dirty="0"/>
            </a:p>
          </p:txBody>
        </p:sp>
      </p:grpSp>
      <p:sp>
        <p:nvSpPr>
          <p:cNvPr id="50" name="矩形 49"/>
          <p:cNvSpPr/>
          <p:nvPr/>
        </p:nvSpPr>
        <p:spPr>
          <a:xfrm>
            <a:off x="1539527" y="1515437"/>
            <a:ext cx="8362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1314</Words>
  <Application>Microsoft Office PowerPoint</Application>
  <PresentationFormat>全屏显示(16:9)</PresentationFormat>
  <Paragraphs>149</Paragraphs>
  <Slides>27</Slides>
  <Notes>5</Notes>
  <HiddenSlides>0</HiddenSlides>
  <MMClips>4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公式</vt:lpstr>
      <vt:lpstr>A Equation(公式3.1)</vt:lpstr>
      <vt:lpstr>幻灯片 1</vt:lpstr>
      <vt:lpstr>1.家庭电路组成：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好之源</dc:creator>
  <cp:lastModifiedBy>Administrator</cp:lastModifiedBy>
  <cp:revision>494</cp:revision>
  <dcterms:created xsi:type="dcterms:W3CDTF">2012-04-02T08:15:00Z</dcterms:created>
  <dcterms:modified xsi:type="dcterms:W3CDTF">2017-05-26T08:56:08Z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