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8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12192000"/>
  <p:custDataLst>
    <p:tags r:id="rId3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1458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tags" Target="tags/tag1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3.jpeg" /><Relationship Id="rId4" Type="http://schemas.openxmlformats.org/officeDocument/2006/relationships/image" Target="../media/image1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5.png" /><Relationship Id="rId4" Type="http://schemas.openxmlformats.org/officeDocument/2006/relationships/image" Target="../media/image1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6.jpeg" /><Relationship Id="rId4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10.xml" TargetMode="Internal" /><Relationship Id="rId5" Type="http://schemas.openxmlformats.org/officeDocument/2006/relationships/slide" Target="slide20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19.png" /><Relationship Id="rId4" Type="http://schemas.openxmlformats.org/officeDocument/2006/relationships/image" Target="../media/image20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1.png" /><Relationship Id="rId4" Type="http://schemas.openxmlformats.org/officeDocument/2006/relationships/image" Target="../media/image20.jpeg" /><Relationship Id="rId5" Type="http://schemas.openxmlformats.org/officeDocument/2006/relationships/image" Target="../media/image2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3.png" /><Relationship Id="rId4" Type="http://schemas.openxmlformats.org/officeDocument/2006/relationships/image" Target="../media/image2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4.png" /><Relationship Id="rId4" Type="http://schemas.openxmlformats.org/officeDocument/2006/relationships/image" Target="../media/image20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5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6.png" /><Relationship Id="rId4" Type="http://schemas.openxmlformats.org/officeDocument/2006/relationships/image" Target="../media/image27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8.png" /><Relationship Id="rId4" Type="http://schemas.openxmlformats.org/officeDocument/2006/relationships/image" Target="../media/image2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9.png" /><Relationship Id="rId4" Type="http://schemas.openxmlformats.org/officeDocument/2006/relationships/image" Target="../media/image27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30.pn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5.jpeg" /><Relationship Id="rId4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9.png" /><Relationship Id="rId5" Type="http://schemas.openxmlformats.org/officeDocument/2006/relationships/image" Target="../media/image1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78a53b56d.fixed?vcp=1&amp;pid=ebfead04e&amp;color=0,0,0&amp;vtp=1&amp;bbb=1" title=""/>
          <p:cNvSpPr/>
          <p:nvPr/>
        </p:nvSpPr>
        <p:spPr>
          <a:xfrm>
            <a:off x="3175" y="183146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3#78a53b56d.fixed?vcp=1&amp;pid=ebfead04e&amp;color=0,0,0&amp;vtp=1&amp;bbb=1" title=""/>
          <p:cNvSpPr/>
          <p:nvPr/>
        </p:nvSpPr>
        <p:spPr>
          <a:xfrm>
            <a:off x="3175" y="289217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能力提升</a:t>
            </a:r>
            <a:endParaRPr lang="en-US" altLang="zh-CN" sz="5500"/>
          </a:p>
        </p:txBody>
      </p:sp>
      <p:sp>
        <p:nvSpPr>
          <p:cNvPr id="4" name="C_3_BD#78a53b56d.fixed?vcp=1&amp;pid=ebfead04e&amp;color=0,0,0&amp;vtp=1&amp;bbb=1" title=""/>
          <p:cNvSpPr/>
          <p:nvPr/>
        </p:nvSpPr>
        <p:spPr>
          <a:xfrm>
            <a:off x="3175" y="382485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4700"/>
              </a:lnSpc>
            </a:pPr>
            <a:r>
              <a:rPr lang="en-US" altLang="zh-CN" sz="3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第35讲</a:t>
            </a:r>
            <a:r>
              <a:rPr lang="en-US" altLang="zh-CN" sz="3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8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跨学科实践专题（多学科融合解决物理问题）</a:t>
            </a:r>
            <a:endParaRPr lang="en-US" altLang="zh-CN" sz="3800"/>
          </a:p>
        </p:txBody>
      </p:sp>
      <p:sp>
        <p:nvSpPr>
          <p:cNvPr id="5" name="C_3#78a53b56d" title=""/>
          <p:cNvSpPr/>
          <p:nvPr/>
        </p:nvSpPr>
        <p:spPr>
          <a:xfrm>
            <a:off x="1959991" y="485813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4aa958a6.fixed?vcp=1&amp;pid=78a53b56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14aa958a6.fixed?vcp=1&amp;pid=78a53b56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7200"/>
          </a:p>
        </p:txBody>
      </p:sp>
      <p:sp>
        <p:nvSpPr>
          <p:cNvPr id="4" name="C_4#14aa958a6.fixed?vcp=1&amp;pid=78a53b56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12_1#d33302bed?iti=5&amp;htil=4&amp;vcp=1&amp;vop=1&amp;vis=1&amp;pid=14aa958a6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7067" y="1545082"/>
            <a:ext cx="1901952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12_2#d33302bed?iti=5&amp;htil=4&amp;vcp=1&amp;vop=1&amp;vis=1&amp;pid=14aa958a6&amp;color=0,0,0&amp;vtp=1&amp;bbb=1" title=""/>
          <p:cNvSpPr/>
          <p:nvPr/>
        </p:nvSpPr>
        <p:spPr>
          <a:xfrm>
            <a:off x="9702736" y="314426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图35-2</a:t>
            </a:r>
            <a:endParaRPr lang="en-US" altLang="zh-CN" sz="2800"/>
          </a:p>
        </p:txBody>
      </p:sp>
      <p:sp>
        <p:nvSpPr>
          <p:cNvPr id="4" name="QO_5_BD.12_3#d33302bed?htil=4&amp;vcp=1&amp;vop=1&amp;vis=1&amp;pid=14aa958a6&amp;color=0,0,0&amp;vtp=1&amp;bt=1&amp;bbb=1&amp;hb=1&amp;hs=1" title=""/>
          <p:cNvSpPr/>
          <p:nvPr/>
        </p:nvSpPr>
        <p:spPr>
          <a:xfrm>
            <a:off x="932688" y="1526794"/>
            <a:ext cx="828446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跨学科实践。</a:t>
            </a:r>
            <a:endParaRPr lang="en-US" altLang="zh-CN" sz="2800"/>
          </a:p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制作简易汽轮机模型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34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热机对人类文明发展起着重要的推动作用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同学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们成立了制作简易汽轮机模型的项目团队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制定了</a:t>
            </a:r>
            <a:endParaRPr lang="en-US" altLang="zh-CN" sz="2800"/>
          </a:p>
        </p:txBody>
      </p:sp>
      <p:sp>
        <p:nvSpPr>
          <p:cNvPr id="5" name="QO_5_BD.12_3#d33302bed?htil=4&amp;vcp=1&amp;vop=1&amp;vis=1&amp;pid=14aa958a6&amp;color=0,0,0&amp;vtp=1&amp;bt=1&amp;bbb=1&amp;hb=1&amp;hs=1" title=""/>
          <p:cNvSpPr/>
          <p:nvPr/>
        </p:nvSpPr>
        <p:spPr>
          <a:xfrm>
            <a:off x="932688" y="4098734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项目提出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——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项目分析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——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项目实施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——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展示交流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”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的学习流程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研究了热机原理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收集材料组装了如图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35-2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所示的汽轮机模型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12_4#d33302bed?iti=6&amp;htil=5&amp;vcp=1&amp;vop=1&amp;vis=1&amp;visfb=1&amp;pid=14aa958a6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5632" y="1563592"/>
            <a:ext cx="2752344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12_5#d33302bed?iti=6&amp;htil=5&amp;vcp=1&amp;vop=1&amp;vis=1&amp;visfb=1&amp;pid=14aa958a6&amp;color=0,0,0&amp;vtp=1&amp;bbb=1" title=""/>
          <p:cNvSpPr/>
          <p:nvPr/>
        </p:nvSpPr>
        <p:spPr>
          <a:xfrm>
            <a:off x="9316498" y="37845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图35-2</a:t>
            </a:r>
            <a:endParaRPr lang="en-US" altLang="zh-CN" sz="2800"/>
          </a:p>
        </p:txBody>
      </p:sp>
      <p:sp>
        <p:nvSpPr>
          <p:cNvPr id="4" name="QO_5_BD.12_6#d33302bed?htil=5&amp;vcp=1&amp;vop=1&amp;vis=1&amp;pid=14aa958a6&amp;color=0,0,0&amp;mp=1&amp;vtp=1&amp;bt=1&amp;bbb=1&amp;hb=1" title=""/>
          <p:cNvSpPr/>
          <p:nvPr/>
        </p:nvSpPr>
        <p:spPr>
          <a:xfrm>
            <a:off x="932688" y="1545304"/>
            <a:ext cx="7434072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实验时向易拉罐内部注入大约半罐水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去掉笔芯和尾塞的中性笔的尾端插入易拉罐内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用胶将罐的开口处密封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将易拉罐放置在支架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上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笔的尖端对准小风扇的扇叶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点燃易拉罐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下面的酒精灯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当有蒸汽喷出时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扇叶就转动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起来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13_1#3b462dd90?iti=7&amp;htil=6&amp;vcp=1&amp;vop=1&amp;vis=1&amp;visfb=1&amp;pid=d33302bed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69096" y="1915636"/>
            <a:ext cx="246888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3_2#3b462dd90?iti=7&amp;htil=6&amp;vcp=1&amp;vop=1&amp;vis=1&amp;visfb=1&amp;pid=d33302bed&amp;color=0,0,0&amp;vtp=1&amp;bbb=1" title=""/>
          <p:cNvSpPr/>
          <p:nvPr/>
        </p:nvSpPr>
        <p:spPr>
          <a:xfrm>
            <a:off x="9458230" y="391144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13_3#3b462dd90?htil=6&amp;vcp=1&amp;vop=1&amp;vis=1&amp;pid=d33302bed&amp;color=0,0,0&amp;vtp=1&amp;bt=1&amp;bbb=1&amp;hb=1" title=""/>
              <p:cNvSpPr/>
              <p:nvPr/>
            </p:nvSpPr>
            <p:spPr>
              <a:xfrm>
                <a:off x="932688" y="1897348"/>
                <a:ext cx="771753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汽轮机模型工作过程的能量转化情况为：化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学能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13_3#3b462dd90?htil=6&amp;vcp=1&amp;vop=1&amp;vis=1&amp;pid=d33302be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97348"/>
                <a:ext cx="771753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50" r="-861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4_1#3b462dd90.blank?vcp=1&amp;vop=1&amp;vis=1&amp;pid=d33302bed&amp;color=0,0,0&amp;vpa=2&amp;vtp=1&amp;bbb=1" title=""/>
          <p:cNvSpPr/>
          <p:nvPr/>
        </p:nvSpPr>
        <p:spPr>
          <a:xfrm>
            <a:off x="2135219" y="249361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内能</a:t>
            </a:r>
            <a:endParaRPr lang="en-US" altLang="zh-CN" sz="2800"/>
          </a:p>
        </p:txBody>
      </p:sp>
      <p:sp>
        <p:nvSpPr>
          <p:cNvPr id="6" name="QB_6_AN.15_1#3b462dd90.blank?vcp=1&amp;vop=1&amp;vis=1&amp;pid=d33302bed&amp;color=0,0,0&amp;vpa=3&amp;vtp=1&amp;bbb=1" title=""/>
          <p:cNvSpPr/>
          <p:nvPr/>
        </p:nvSpPr>
        <p:spPr>
          <a:xfrm>
            <a:off x="3679856" y="2493613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机械能</a:t>
            </a:r>
            <a:endParaRPr lang="en-US" altLang="zh-CN" sz="2800"/>
          </a:p>
        </p:txBody>
      </p:sp>
      <p:sp>
        <p:nvSpPr>
          <p:cNvPr id="7" name="QB_6_BD.16_1#59cd19597?htil=6&amp;vcp=1&amp;vop=1&amp;vis=1&amp;pid=d33302bed&amp;color=0,0,0&amp;vtp=1&amp;bbb=1&amp;hb=1" title=""/>
          <p:cNvSpPr/>
          <p:nvPr/>
        </p:nvSpPr>
        <p:spPr>
          <a:xfrm>
            <a:off x="932688" y="3107785"/>
            <a:ext cx="771753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某团队的同学们在测试过程中，发现扇叶不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转动，出现这种现象的原因可能是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。（答出一条即可）</a:t>
            </a:r>
            <a:endParaRPr lang="en-US" altLang="zh-CN" sz="2800"/>
          </a:p>
        </p:txBody>
      </p:sp>
      <p:sp>
        <p:nvSpPr>
          <p:cNvPr id="8" name="QB_6_AN.17_1#59cd19597.blank?vcp=1&amp;vop=1&amp;vis=1&amp;pid=d33302bed&amp;color=0,0,0&amp;vpa=4&amp;vtp=1&amp;bbb=1&amp;hb=1" title=""/>
          <p:cNvSpPr/>
          <p:nvPr/>
        </p:nvSpPr>
        <p:spPr>
          <a:xfrm>
            <a:off x="932688" y="3725005"/>
            <a:ext cx="771753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注入的水过少，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产生的蒸汽量不足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8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18_1#c5ada986a?iti=8&amp;htil=7&amp;vcp=1&amp;vop=1&amp;vis=1&amp;visfb=1&amp;pid=d33302bed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8744" y="1563592"/>
            <a:ext cx="2999232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8_2#c5ada986a?iti=8&amp;htil=7&amp;vcp=1&amp;vop=1&amp;vis=1&amp;visfb=1&amp;pid=d33302bed&amp;color=0,0,0&amp;vtp=1&amp;bbb=1" title=""/>
          <p:cNvSpPr/>
          <p:nvPr/>
        </p:nvSpPr>
        <p:spPr>
          <a:xfrm>
            <a:off x="9193054" y="396744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图35-2</a:t>
            </a:r>
            <a:endParaRPr lang="en-US" altLang="zh-CN" sz="2800"/>
          </a:p>
        </p:txBody>
      </p:sp>
      <p:sp>
        <p:nvSpPr>
          <p:cNvPr id="4" name="QB_6_BD.18_3#c5ada986a?htil=7&amp;vcp=1&amp;vop=1&amp;vis=1&amp;pid=d33302bed&amp;color=0,0,0&amp;vtp=1&amp;bt=1&amp;bbb=1&amp;hb=1" title=""/>
          <p:cNvSpPr/>
          <p:nvPr/>
        </p:nvSpPr>
        <p:spPr>
          <a:xfrm>
            <a:off x="932688" y="1545304"/>
            <a:ext cx="7187184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热机发展史也是一部热机效率提高史，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在展示交流环节，对如何提高简易汽轮机效率，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同学们进行了激烈讨论。请你依照“结构决定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功能”的观念，从结构的角度思考，帮助他们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提出一个可行性措施：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6_AN.19_1#c5ada986a.blank?vcp=1&amp;vop=1&amp;vis=1&amp;pid=d33302bed&amp;color=0,0,0&amp;vpa=5&amp;vtp=1&amp;bbb=1&amp;hb=1" title=""/>
          <p:cNvSpPr/>
          <p:nvPr/>
        </p:nvSpPr>
        <p:spPr>
          <a:xfrm>
            <a:off x="932687" y="4105624"/>
            <a:ext cx="7515987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800" b="1" i="0" err="1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增加易拉罐的保温性能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20_1#c0da4b3ab?vcp=1&amp;vop=1&amp;vis=1&amp;pid=14aa958a6&amp;color=0,0,0&amp;vtp=1&amp;bt=1&amp;bbb=1&amp;hb=1" title=""/>
          <p:cNvSpPr/>
          <p:nvPr/>
        </p:nvSpPr>
        <p:spPr>
          <a:xfrm>
            <a:off x="932688" y="185264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在跨学科实践课上，某小组开展了“设计太阳能发电系统”的项目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化学习活动。下面是该小组同学的实践过程，请将下列内容补充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完整。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【项目分解】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（1）设计制作小型太阳能发电装置；（2）优化太阳能发电系统。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20_2#c0da4b3ab?vcp=1&amp;vop=1&amp;vis=1&amp;pid=14aa958a6&amp;color=0,0,0&amp;vtp=1&amp;bt=1&amp;bbb=1" title=""/>
          <p:cNvSpPr/>
          <p:nvPr/>
        </p:nvSpPr>
        <p:spPr>
          <a:xfrm>
            <a:off x="932688" y="720000"/>
            <a:ext cx="10323576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【项目实践】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B_6_BD.21_1#bbe38dca7?vcp=1&amp;vop=1&amp;vis=1&amp;pid=c0da4b3ab&amp;color=0,0,0&amp;vtp=1&amp;bbb=1&amp;hb=1" title=""/>
              <p:cNvSpPr/>
              <p:nvPr/>
            </p:nvSpPr>
            <p:spPr>
              <a:xfrm>
                <a:off x="932688" y="1343316"/>
                <a:ext cx="10323576" cy="2411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设计制作小型太阳能发电装置：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①经过前期调查，了解到太阳能电池板虽然可以直接将太阳能转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化为电能，但成本太高，所以设计的发电模型如图35-3所示，该模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型中的能量转化过程：太阳能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电能。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6_BD.21_1#bbe38dca7?vcp=1&amp;vop=1&amp;vis=1&amp;pid=c0da4b3a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3316"/>
                <a:ext cx="10323576" cy="2411032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-766" b="-27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22_1#bbe38dca7.blank?vcp=1&amp;vop=1&amp;vis=1&amp;pid=c0da4b3ab&amp;color=0,0,0&amp;vpa=6&amp;vtp=1" title=""/>
          <p:cNvSpPr/>
          <p:nvPr/>
        </p:nvSpPr>
        <p:spPr>
          <a:xfrm>
            <a:off x="6064281" y="3168434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</a:t>
            </a:r>
            <a:endParaRPr lang="en-US" altLang="zh-CN" sz="2800"/>
          </a:p>
        </p:txBody>
      </p:sp>
      <p:sp>
        <p:nvSpPr>
          <p:cNvPr id="5" name="QB_6_AN.24_1#bbe38dca7.blank?vcp=1&amp;vop=1&amp;vis=1&amp;pid=c0da4b3ab&amp;color=0,0,0&amp;vpa=7&amp;vtp=1&amp;bbb=1" title=""/>
          <p:cNvSpPr/>
          <p:nvPr/>
        </p:nvSpPr>
        <p:spPr>
          <a:xfrm>
            <a:off x="7610507" y="3168434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pic>
        <p:nvPicPr>
          <p:cNvPr id="6" name="QB_6_BD.23_1#bbe38dca7?iti=9&amp;vcp=1&amp;vop=1&amp;vis=1&amp;pid=c0da4b3a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5656" y="3866361"/>
            <a:ext cx="3977640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23_2#bbe38dca7?iti=9&amp;vcp=1&amp;vop=1&amp;vis=1&amp;pid=c0da4b3ab&amp;color=0,0,0&amp;vtp=1&amp;bbb=1" title=""/>
          <p:cNvSpPr/>
          <p:nvPr/>
        </p:nvSpPr>
        <p:spPr>
          <a:xfrm>
            <a:off x="5549170" y="5620993"/>
            <a:ext cx="1090612" cy="5478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25_1#bbe38dca7?vcp=1&amp;vop=1&amp;vis=1&amp;pid=c0da4b3ab&amp;color=0,0,0&amp;vtp=1&amp;bt=1&amp;bbb=1&amp;hb=1" title=""/>
          <p:cNvSpPr/>
          <p:nvPr/>
        </p:nvSpPr>
        <p:spPr>
          <a:xfrm>
            <a:off x="932688" y="115185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②为了能将更多的太阳光会聚到烧瓶上，使水更快沸腾，可以使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用多面反光镜，反光镜利用了光的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现象。水被加热至沸腾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后，利用水蒸气带动发电机发电，发电机是利用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工作的。</a:t>
            </a:r>
            <a:endParaRPr lang="en-US" altLang="zh-CN" sz="2800"/>
          </a:p>
        </p:txBody>
      </p:sp>
      <p:sp>
        <p:nvSpPr>
          <p:cNvPr id="3" name="QB_6_AN.26_1#bbe38dca7.blank?vcp=1&amp;vop=1&amp;vis=1&amp;pid=c0da4b3ab&amp;color=0,0,0&amp;vpa=8&amp;vtp=1&amp;bbb=1" title=""/>
          <p:cNvSpPr/>
          <p:nvPr/>
        </p:nvSpPr>
        <p:spPr>
          <a:xfrm>
            <a:off x="6300819" y="17690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</a:t>
            </a:r>
            <a:endParaRPr lang="en-US" altLang="zh-CN" sz="2800"/>
          </a:p>
        </p:txBody>
      </p:sp>
      <p:sp>
        <p:nvSpPr>
          <p:cNvPr id="4" name="QB_6_AN.28_1#bbe38dca7.blank?vcp=1&amp;vop=1&amp;vis=1&amp;pid=c0da4b3ab&amp;color=0,0,0&amp;vpa=9&amp;vtp=1&amp;bbb=1" title=""/>
          <p:cNvSpPr/>
          <p:nvPr/>
        </p:nvSpPr>
        <p:spPr>
          <a:xfrm>
            <a:off x="8443945" y="2416778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电磁感应</a:t>
            </a:r>
            <a:endParaRPr lang="en-US" altLang="zh-CN" sz="2800"/>
          </a:p>
        </p:txBody>
      </p:sp>
      <p:pic>
        <p:nvPicPr>
          <p:cNvPr id="5" name="QB_6_BD.27_1#bbe38dca7?iti=10&amp;vcp=1&amp;vop=1&amp;vis=1&amp;visfb=1&amp;pid=c0da4b3a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0288" y="3777710"/>
            <a:ext cx="3017520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27_2#bbe38dca7?iti=10&amp;vcp=1&amp;vop=1&amp;vis=1&amp;visfb=1&amp;pid=c0da4b3ab&amp;color=0,0,0&amp;vtp=1&amp;bbb=1" title=""/>
          <p:cNvSpPr/>
          <p:nvPr/>
        </p:nvSpPr>
        <p:spPr>
          <a:xfrm>
            <a:off x="5553742" y="513915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图35-3</a:t>
            </a:r>
            <a:endParaRPr lang="en-US" altLang="zh-CN" sz="28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010900" y="10172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29_1#33493ff29?vcp=1&amp;vop=1&amp;vis=1&amp;pid=c0da4b3ab&amp;color=0,0,0&amp;mp=1&amp;vtp=1&amp;bt=1&amp;bbb=1&amp;hb=1" title=""/>
          <p:cNvSpPr/>
          <p:nvPr/>
        </p:nvSpPr>
        <p:spPr>
          <a:xfrm>
            <a:off x="932688" y="185899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优化太阳能发电系统：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为了更高效地利用太阳能，要挑选反光能力更强的反光镜。将温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度和外形均相同的甲、乙两块反光镜同时放在太阳光下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（正面朝上）直射一段时间后，用高敏测温枪测得甲的温度高于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乙的温度，则我们应该选择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（选填“甲”或“乙”）反光镜。</a:t>
            </a:r>
            <a:endParaRPr lang="en-US" altLang="zh-CN" sz="2800"/>
          </a:p>
        </p:txBody>
      </p:sp>
      <p:sp>
        <p:nvSpPr>
          <p:cNvPr id="3" name="QB_6_AN.30_1#33493ff29.blank?vcp=1&amp;vop=1&amp;vis=1&amp;pid=c0da4b3ab&amp;color=0,0,0&amp;mp=1&amp;vpa=10&amp;vtp=1" title=""/>
          <p:cNvSpPr/>
          <p:nvPr/>
        </p:nvSpPr>
        <p:spPr>
          <a:xfrm>
            <a:off x="5229256" y="439835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_6_BD#157ba1e15?iti=11&amp;htil=8&amp;vcp=1&amp;vis=1&amp;pid=c0da4b3a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4006" y="1033018"/>
            <a:ext cx="2267712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P_6_BD#157ba1e15?iti=11&amp;htil=8&amp;vcp=1&amp;vis=1&amp;pid=c0da4b3ab&amp;color=0,0,0&amp;vtp=1&amp;bbb=1" title=""/>
          <p:cNvSpPr/>
          <p:nvPr/>
        </p:nvSpPr>
        <p:spPr>
          <a:xfrm>
            <a:off x="9522556" y="272364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图35-4</a:t>
            </a:r>
            <a:endParaRPr lang="en-US" altLang="zh-CN" sz="2800"/>
          </a:p>
        </p:txBody>
      </p:sp>
      <p:sp>
        <p:nvSpPr>
          <p:cNvPr id="4" name="P_6_BD#157ba1e15?htil=8&amp;vcp=1&amp;vis=1&amp;pid=c0da4b3ab&amp;color=0,0,0&amp;vtp=1&amp;bt=1&amp;bbb=1&amp;hb=1&amp;hs=1" title=""/>
          <p:cNvSpPr/>
          <p:nvPr/>
        </p:nvSpPr>
        <p:spPr>
          <a:xfrm>
            <a:off x="932688" y="895858"/>
            <a:ext cx="791870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【项目拓展】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在用电低谷时，电网中很多剩余的电能被白白浪费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掉了。通过地理学科的学习，我们得知广东地区水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资源非常丰富，可以利用水将电能储存下来。如图</a:t>
            </a:r>
            <a:endParaRPr lang="en-US" altLang="zh-CN" sz="2800"/>
          </a:p>
        </p:txBody>
      </p:sp>
      <p:sp>
        <p:nvSpPr>
          <p:cNvPr id="5" name="QB_6_BD.31_1#e7a394ac5?vcp=1&amp;vop=1&amp;vis=1&amp;pid=c0da4b3ab&amp;color=0,0,0&amp;vtp=1&amp;bbb=1" title=""/>
          <p:cNvSpPr/>
          <p:nvPr/>
        </p:nvSpPr>
        <p:spPr>
          <a:xfrm>
            <a:off x="932688" y="4736655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用电低谷时，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机工作，将电能转化为水能储存起来。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用电高峰时，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机工作，将水能转化为电能释放出去。</a:t>
            </a:r>
            <a:endParaRPr lang="en-US" altLang="zh-CN" sz="2800"/>
          </a:p>
        </p:txBody>
      </p:sp>
      <p:sp>
        <p:nvSpPr>
          <p:cNvPr id="6" name="QB_6_AN.32_1#e7a394ac5.blank?vcp=1&amp;vop=1&amp;vis=1&amp;pid=c0da4b3ab&amp;color=0,0,0&amp;vpa=11&amp;vtp=1&amp;bbb=1" title=""/>
          <p:cNvSpPr/>
          <p:nvPr/>
        </p:nvSpPr>
        <p:spPr>
          <a:xfrm>
            <a:off x="3978306" y="4706175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抽水</a:t>
            </a:r>
            <a:endParaRPr lang="en-US" altLang="zh-CN" sz="2800"/>
          </a:p>
        </p:txBody>
      </p:sp>
      <p:sp>
        <p:nvSpPr>
          <p:cNvPr id="8" name="QB_6_AN.34_1#e7a394ac5.blank?vcp=1&amp;vop=1&amp;vis=1&amp;pid=c0da4b3ab&amp;color=0,0,0&amp;vpa=12&amp;vtp=1&amp;bbb=1" title=""/>
          <p:cNvSpPr/>
          <p:nvPr/>
        </p:nvSpPr>
        <p:spPr>
          <a:xfrm>
            <a:off x="3978306" y="5332920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发电</a:t>
            </a:r>
            <a:endParaRPr lang="en-US" altLang="zh-CN" sz="2800"/>
          </a:p>
        </p:txBody>
      </p:sp>
      <p:sp>
        <p:nvSpPr>
          <p:cNvPr id="9" name="P_6_BD#157ba1e15?htil=8&amp;vcp=1&amp;vis=1&amp;pid=c0da4b3ab&amp;color=0,0,0&amp;vtp=1&amp;bt=1&amp;bbb=1&amp;hb=1&amp;hs=1" title=""/>
          <p:cNvSpPr/>
          <p:nvPr/>
        </p:nvSpPr>
        <p:spPr>
          <a:xfrm>
            <a:off x="932688" y="3459670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35-4所示，在山顶建一座储能水电站，它由上水库、下水库、抽水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机、发电机等组成，请你简要说明这种储能水电站的工作过程：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8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78a53b56d?lid=14aa958a6&amp;cid=14aa958a6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432304"/>
            <a:ext cx="612648" cy="612648"/>
          </a:xfrm>
          <a:prstGeom prst="rect">
            <a:avLst/>
          </a:prstGeom>
        </p:spPr>
      </p:pic>
      <p:sp>
        <p:nvSpPr>
          <p:cNvPr id="3" name="C_1#目录1:78a53b56d?lid=14aa958a6&amp;cid=14aa958a6&amp;vtp=1&amp;bbb=1" title="">
            <a:hlinkClick r:id="rId4" action="ppaction://hlinksldjump"/>
          </p:cNvPr>
          <p:cNvSpPr/>
          <p:nvPr/>
        </p:nvSpPr>
        <p:spPr>
          <a:xfrm>
            <a:off x="6309360" y="243230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78a53b56d?lid=14aa958a6&amp;cid=14aa958a6&amp;vtp=1&amp;bbb=1" title="">
            <a:hlinkClick r:id="rId4" action="ppaction://hlinksldjump"/>
          </p:cNvPr>
          <p:cNvSpPr/>
          <p:nvPr/>
        </p:nvSpPr>
        <p:spPr>
          <a:xfrm>
            <a:off x="7095744" y="245059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2800"/>
          </a:p>
        </p:txBody>
      </p:sp>
      <p:pic>
        <p:nvPicPr>
          <p:cNvPr id="5" name="C_1#目录1:78a53b56d?lid=d36a0cd2b&amp;cid=d36a0cd2b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236976"/>
            <a:ext cx="612648" cy="612648"/>
          </a:xfrm>
          <a:prstGeom prst="rect">
            <a:avLst/>
          </a:prstGeom>
        </p:spPr>
      </p:pic>
      <p:sp>
        <p:nvSpPr>
          <p:cNvPr id="6" name="C_1#目录1:78a53b56d?lid=d36a0cd2b&amp;cid=d36a0cd2b&amp;vtp=1&amp;bbb=1" title="">
            <a:hlinkClick r:id="rId5" action="ppaction://hlinksldjump"/>
          </p:cNvPr>
          <p:cNvSpPr/>
          <p:nvPr/>
        </p:nvSpPr>
        <p:spPr>
          <a:xfrm>
            <a:off x="6309360" y="323697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78a53b56d?lid=d36a0cd2b&amp;cid=d36a0cd2b&amp;vtp=1&amp;bbb=1" title="">
            <a:hlinkClick r:id="rId5" action="ppaction://hlinksldjump"/>
          </p:cNvPr>
          <p:cNvSpPr/>
          <p:nvPr/>
        </p:nvSpPr>
        <p:spPr>
          <a:xfrm>
            <a:off x="7095744" y="325526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sp>
        <p:nvSpPr>
          <p:cNvPr id="8" name="O_0#目录1:78a53b56d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9" name="O_0#目录1:78a53b56d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0" name="O_0#目录1:78a53b56d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d36a0cd2b.fixed?vcp=1&amp;pid=78a53b56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d36a0cd2b.fixed?vcp=1&amp;pid=78a53b56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d36a0cd2b.fixed?vcp=1&amp;pid=78a53b56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5_1#312f2a59c?vcp=1&amp;vop=1&amp;vis=1&amp;pid=d36a0cd2b&amp;color=0,0,0&amp;vtp=1&amp;bt=1&amp;bbb=1&amp;hb=1" title=""/>
              <p:cNvSpPr/>
              <p:nvPr/>
            </p:nvSpPr>
            <p:spPr>
              <a:xfrm>
                <a:off x="932688" y="534956"/>
                <a:ext cx="10323576" cy="28940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（2025·惠州模拟）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如图35-5是苹果自动筛选装置。原理是：传送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带上苹果经过压力检测点时，使压敏电阻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的阻值发生变化，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间的电压也随之发生改变，当质量小于一定值的苹果经过压力监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测点，使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时，机械装置启动，将质量不达标的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苹果推出传送带，实现自动筛选。已知电源电压恒为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，压敏电阻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的阻值随压力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的变化关系如表所示。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35_1#312f2a59c?vcp=1&amp;vop=1&amp;vis=1&amp;pid=d36a0cd2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34956"/>
                <a:ext cx="10323576" cy="2894044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-1000" b="-2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5_2#312f2a59c?iti=12&amp;vcp=1&amp;vop=1&amp;vis=1&amp;pid=d36a0cd2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20298" y="3429000"/>
            <a:ext cx="4656915" cy="130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5_3#312f2a59c?iti=12&amp;vcp=1&amp;vop=1&amp;vis=1&amp;pid=d36a0cd2b&amp;color=0,0,0&amp;vtp=1&amp;bbb=1" title=""/>
          <p:cNvSpPr/>
          <p:nvPr/>
        </p:nvSpPr>
        <p:spPr>
          <a:xfrm>
            <a:off x="5549170" y="4564734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图35-5</a:t>
            </a:r>
            <a:endParaRPr lang="en-US" altLang="zh-CN" sz="2800"/>
          </a:p>
        </p:txBody>
      </p:sp>
      <p:graphicFrame>
        <p:nvGraphicFramePr>
          <p:cNvPr id="5" name="QO_5_BD.35_4#312f2a59c?colgroup=7,2,2,2,2,2,2&amp;vcp=1&amp;vop=1&amp;vis=1&amp;pid=d36a0cd2b&amp;color=0,0,0&amp;vtp=1&amp;bbb=1" title=""/>
          <p:cNvGraphicFramePr>
            <a:graphicFrameLocks noGrp="1"/>
          </p:cNvGraphicFramePr>
          <p:nvPr/>
        </p:nvGraphicFramePr>
        <p:xfrm>
          <a:off x="932688" y="5131726"/>
          <a:ext cx="10232136" cy="983234"/>
        </p:xfrm>
        <a:graphic>
          <a:graphicData uri="http://schemas.openxmlformats.org/drawingml/2006/table">
            <a:tbl>
              <a:tblPr/>
              <a:tblGrid>
                <a:gridCol w="2880360"/>
                <a:gridCol w="1225296"/>
                <a:gridCol w="1225296"/>
                <a:gridCol w="1225296"/>
                <a:gridCol w="1225296"/>
                <a:gridCol w="1225296"/>
                <a:gridCol w="1225296"/>
              </a:tblGrid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阻值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36_1#ad5df5016?vcp=1&amp;vop=1&amp;vis=1&amp;pid=312f2a59c&amp;color=0,0,0&amp;vtp=1&amp;bt=1&amp;bbb=1&amp;hb=1" title=""/>
              <p:cNvSpPr/>
              <p:nvPr/>
            </p:nvSpPr>
            <p:spPr>
              <a:xfrm>
                <a:off x="932688" y="927703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压敏电阻是由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（选填“导体”“绝缘体”或“半导体”）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材料制成的，由表中数据可知，随压敏电阻所受到的压力增大，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间的电压将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36_1#ad5df5016?vcp=1&amp;vop=1&amp;vis=1&amp;pid=312f2a59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7703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7_1#ad5df5016.blank?vcp=1&amp;vop=1&amp;vis=1&amp;pid=312f2a59c&amp;color=0,0,0&amp;vpa=13&amp;vtp=1&amp;bbb=1" title=""/>
          <p:cNvSpPr/>
          <p:nvPr/>
        </p:nvSpPr>
        <p:spPr>
          <a:xfrm>
            <a:off x="3978306" y="89722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半导体</a:t>
            </a:r>
            <a:endParaRPr lang="en-US" altLang="zh-CN" sz="2800"/>
          </a:p>
        </p:txBody>
      </p:sp>
      <p:sp>
        <p:nvSpPr>
          <p:cNvPr id="4" name="QB_6_AN.39_1#ad5df5016.blank?vcp=1&amp;vop=1&amp;vis=1&amp;pid=312f2a59c&amp;color=0,0,0&amp;vpa=14&amp;vtp=1&amp;bbb=1" title=""/>
          <p:cNvSpPr/>
          <p:nvPr/>
        </p:nvSpPr>
        <p:spPr>
          <a:xfrm>
            <a:off x="3221069" y="217166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pic>
        <p:nvPicPr>
          <p:cNvPr id="5" name="QB_6_BD.38_1#ad5df5016?iti=13&amp;vcp=1&amp;vop=1&amp;vis=1&amp;visfb=1&amp;pid=312f2a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8376" y="2910427"/>
            <a:ext cx="6181344" cy="17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38_2#ad5df5016?iti=13&amp;vcp=1&amp;vop=1&amp;vis=1&amp;visfb=1&amp;pid=312f2a59c&amp;color=0,0,0&amp;vtp=1&amp;bbb=1" title=""/>
          <p:cNvSpPr/>
          <p:nvPr/>
        </p:nvSpPr>
        <p:spPr>
          <a:xfrm>
            <a:off x="5553742" y="476564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图35-5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40_1#0266c0cff?vcp=1&amp;vop=1&amp;vis=1&amp;pid=312f2a59c&amp;color=0,0,0&amp;vtp=1&amp;bbb=1" title=""/>
              <p:cNvSpPr/>
              <p:nvPr/>
            </p:nvSpPr>
            <p:spPr>
              <a:xfrm>
                <a:off x="932688" y="5401405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当检测点上没有苹果时，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40_1#0266c0cff?vcp=1&amp;vop=1&amp;vis=1&amp;pid=312f2a59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401405"/>
                <a:ext cx="10323576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5" t="-17" r="2" b="-1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6_AN.41_1#0266c0cff.blank?vcp=1&amp;vop=1&amp;vis=1&amp;pid=312f2a59c&amp;color=0,0,0&amp;vpa=15&amp;vtp=1&amp;bbb=1" title=""/>
          <p:cNvSpPr/>
          <p:nvPr/>
        </p:nvSpPr>
        <p:spPr>
          <a:xfrm>
            <a:off x="7797832" y="5359495"/>
            <a:ext cx="6143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8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2_1#b7ab782ea?vcp=1&amp;vop=1&amp;vis=1&amp;pid=312f2a59c&amp;color=0,0,0&amp;vtp=1&amp;bt=1&amp;bbb=1&amp;hb=1" title=""/>
              <p:cNvSpPr/>
              <p:nvPr/>
            </p:nvSpPr>
            <p:spPr>
              <a:xfrm>
                <a:off x="932688" y="152828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试通过计算求出，该筛选装置可将重为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以下的苹果推出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传送带。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2_1#b7ab782ea?vcp=1&amp;vop=1&amp;vis=1&amp;pid=312f2a59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2828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-274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3_1#b7ab782ea.blank?vcp=1&amp;vop=1&amp;vis=1&amp;pid=312f2a59c&amp;color=0,0,0&amp;vpa=16&amp;vtp=1" title=""/>
          <p:cNvSpPr/>
          <p:nvPr/>
        </p:nvSpPr>
        <p:spPr>
          <a:xfrm>
            <a:off x="7907370" y="1497806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/>
          </a:p>
        </p:txBody>
      </p:sp>
      <p:pic>
        <p:nvPicPr>
          <p:cNvPr id="4" name="QB_6_BD.42_2#b7ab782ea?iti=14&amp;vcp=1&amp;vop=1&amp;vis=1&amp;visfb=1&amp;pid=312f2a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784" y="2857595"/>
            <a:ext cx="6492240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42_3#b7ab782ea?iti=14&amp;vcp=1&amp;vop=1&amp;vis=1&amp;visfb=1&amp;pid=312f2a59c&amp;color=0,0,0&amp;vtp=1&amp;bbb=1" title=""/>
          <p:cNvSpPr/>
          <p:nvPr/>
        </p:nvSpPr>
        <p:spPr>
          <a:xfrm>
            <a:off x="5544598" y="479510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4_1#0e1bab63f?vcp=1&amp;vop=1&amp;vis=1&amp;pid=312f2a59c&amp;color=0,0,0&amp;vtp=1&amp;bt=1&amp;bbb=1&amp;hb=1" title=""/>
              <p:cNvSpPr/>
              <p:nvPr/>
            </p:nvSpPr>
            <p:spPr>
              <a:xfrm>
                <a:off x="932688" y="720000"/>
                <a:ext cx="10323576" cy="32079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为了使该装置能够满足对不同质量标准的苹果进行筛选的要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求，小红设计了两种方案，用以提高苹果质量筛选的标准：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方案一：改变机械装置启动的电压，使其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“变小”）。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方案二：保持机械装置启动的电压不变，将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换成阻值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（选填“更大”或“更小”）的定值电阻。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4_1#0e1bab63f?vcp=1&amp;vop=1&amp;vis=1&amp;pid=312f2a59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3207957"/>
              </a:xfrm>
              <a:prstGeom prst="rect">
                <a:avLst/>
              </a:prstGeom>
              <a:blipFill rotWithShape="1">
                <a:blip r:embed="rId3"/>
                <a:stretch>
                  <a:fillRect l="-5" t="-17" r="2" b="-13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5_1#0e1bab63f.blank?vcp=1&amp;vop=1&amp;vis=1&amp;pid=312f2a59c&amp;color=0,0,0&amp;vpa=17&amp;vtp=1&amp;bbb=1" title=""/>
          <p:cNvSpPr/>
          <p:nvPr/>
        </p:nvSpPr>
        <p:spPr>
          <a:xfrm>
            <a:off x="7372382" y="1782545"/>
            <a:ext cx="973138" cy="496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sp>
        <p:nvSpPr>
          <p:cNvPr id="4" name="QB_6_AN.47_1#0e1bab63f.blank?vcp=1&amp;vop=1&amp;vis=1&amp;pid=312f2a59c&amp;color=0,0,0&amp;vpa=18&amp;vtp=1&amp;bbb=1" title=""/>
          <p:cNvSpPr/>
          <p:nvPr/>
        </p:nvSpPr>
        <p:spPr>
          <a:xfrm>
            <a:off x="9576277" y="2874745"/>
            <a:ext cx="973138" cy="496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更小</a:t>
            </a:r>
            <a:endParaRPr lang="en-US" altLang="zh-CN" sz="2800"/>
          </a:p>
        </p:txBody>
      </p:sp>
      <p:pic>
        <p:nvPicPr>
          <p:cNvPr id="5" name="QB_6_BD.46_1#0e1bab63f?iti=15&amp;vcp=1&amp;vop=1&amp;vis=1&amp;visfb=1&amp;pid=312f2a59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024" y="4031651"/>
            <a:ext cx="4946904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46_2#0e1bab63f?iti=15&amp;vcp=1&amp;vop=1&amp;vis=1&amp;visfb=1&amp;pid=312f2a59c&amp;color=0,0,0&amp;vtp=1&amp;bbb=1" title=""/>
          <p:cNvSpPr/>
          <p:nvPr/>
        </p:nvSpPr>
        <p:spPr>
          <a:xfrm>
            <a:off x="5549170" y="5539395"/>
            <a:ext cx="1090612" cy="4902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48_1#09d5242e8?vcp=1&amp;vop=1&amp;vis=1&amp;pid=d36a0cd2b&amp;color=0,0,0&amp;vtp=1&amp;bt=1&amp;bbb=1&amp;hb=1" title=""/>
              <p:cNvSpPr/>
              <p:nvPr/>
            </p:nvSpPr>
            <p:spPr>
              <a:xfrm>
                <a:off x="932688" y="1858994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（2025·深圳模拟）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综合实践活动：项目式学习小组设计——智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能冷库系统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【任务与要求】海鲜保存通常要求冷库温度维持在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℃～−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，这样才能保证海鲜的品质和口感，请为某海鲜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市场设计一款智能冷库系统。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48_1#09d5242e8?vcp=1&amp;vop=1&amp;vis=1&amp;pid=d36a0cd2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58994"/>
                <a:ext cx="10323576" cy="3144457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2" b="-2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48_2#09d5242e8?vcp=1&amp;vop=1&amp;vis=1&amp;pid=d36a0cd2b&amp;color=0,0,0&amp;vtp=1&amp;bt=1&amp;bbb=1&amp;hb=1" title=""/>
              <p:cNvSpPr/>
              <p:nvPr/>
            </p:nvSpPr>
            <p:spPr>
              <a:xfrm>
                <a:off x="932688" y="720000"/>
                <a:ext cx="10323576" cy="30220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【设计电路】设计温控系统，温控系统的原理如图35-6甲所示，控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制电路的电源电压为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，热敏电阻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随温度的变化情况如图35-6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乙所示。当冷库温度达到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时，衔铁刚好被吸下来，制冷系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统启动工作；当冷库温度达到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时，衔铁刚好被弹回去，绿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灯亮。已知制冷系统工作的额定功率为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48_2#09d5242e8?vcp=1&amp;vop=1&amp;vis=1&amp;pid=d36a0cd2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3022029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766" b="-2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48_3#09d5242e8?iti=16&amp;vcp=1&amp;vop=1&amp;vis=1&amp;pid=d36a0cd2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23944" y="3853853"/>
            <a:ext cx="3950208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8_4#09d5242e8?iti=16&amp;vcp=1&amp;vop=1&amp;vis=1&amp;pid=d36a0cd2b&amp;color=0,0,0&amp;vtp=1&amp;bbb=1" title=""/>
          <p:cNvSpPr/>
          <p:nvPr/>
        </p:nvSpPr>
        <p:spPr>
          <a:xfrm>
            <a:off x="5553742" y="5526189"/>
            <a:ext cx="1090612" cy="5478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8_5#09d5242e8?vcp=1&amp;vop=1&amp;vis=1&amp;pid=d36a0cd2b&amp;color=0,0,0&amp;vtp=1&amp;bt=1&amp;bbb=1" title=""/>
          <p:cNvSpPr/>
          <p:nvPr/>
        </p:nvSpPr>
        <p:spPr>
          <a:xfrm>
            <a:off x="932688" y="108937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【项目实施】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3" name="QB_6_BD.49_1#6d3b7e270?vcp=1&amp;vop=1&amp;vis=1&amp;pid=09d5242e8&amp;color=0,0,0&amp;vtp=1&amp;bbb=1&amp;hb=1" title=""/>
          <p:cNvSpPr/>
          <p:nvPr/>
        </p:nvSpPr>
        <p:spPr>
          <a:xfrm>
            <a:off x="932688" y="173167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由图35-6甲可知，电磁铁的上端是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极，当冷库温度升高时，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电磁铁的磁性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（选填“增强”“不变”或“减弱”）。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AN.50_1#6d3b7e270.blank?vcp=1&amp;vop=1&amp;vis=1&amp;pid=09d5242e8&amp;color=0,0,0&amp;vpa=19&amp;vtp=1&amp;bbb=1" title=""/>
              <p:cNvSpPr/>
              <p:nvPr/>
            </p:nvSpPr>
            <p:spPr>
              <a:xfrm>
                <a:off x="7182675" y="1834038"/>
                <a:ext cx="4270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50_1#6d3b7e270.blank?vcp=1&amp;vop=1&amp;vis=1&amp;pid=09d5242e8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675" y="1834038"/>
                <a:ext cx="427038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44" t="-38" r="119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52_1#6d3b7e270.blank?vcp=1&amp;vop=1&amp;vis=1&amp;pid=09d5242e8&amp;color=0,0,0&amp;vpa=20&amp;vtp=1&amp;bbb=1" title=""/>
          <p:cNvSpPr/>
          <p:nvPr/>
        </p:nvSpPr>
        <p:spPr>
          <a:xfrm>
            <a:off x="3086131" y="2327941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增强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6" name="QB_6_BD.51_1#6d3b7e270?iti=17&amp;vcp=1&amp;vop=1&amp;vis=1&amp;visfb=1&amp;pid=09d5242e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3062573"/>
            <a:ext cx="5148072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51_2#6d3b7e270?iti=17&amp;vcp=1&amp;vop=1&amp;vis=1&amp;visfb=1&amp;pid=09d5242e8&amp;color=0,0,0&amp;vtp=1&amp;bbb=1" title=""/>
          <p:cNvSpPr/>
          <p:nvPr/>
        </p:nvSpPr>
        <p:spPr>
          <a:xfrm>
            <a:off x="5549170" y="519210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图35-6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3_1#cfb277156?vcp=1&amp;vop=1&amp;vis=1&amp;pid=09d5242e8&amp;color=0,0,0&amp;mp=1&amp;vtp=1&amp;bt=1&amp;bbb=1&amp;hb=1" title=""/>
              <p:cNvSpPr/>
              <p:nvPr/>
            </p:nvSpPr>
            <p:spPr>
              <a:xfrm>
                <a:off x="932688" y="165735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当冷库温度在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时，电磁铁线圈电阻忽略不计，则控制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电路的电流大小是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3_1#cfb277156?vcp=1&amp;vop=1&amp;vis=1&amp;pid=09d5242e8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65735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r="2" b="-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4_1#cfb277156.blank?vcp=1&amp;vop=1&amp;vis=1&amp;pid=09d5242e8&amp;color=0,0,0&amp;mp=1&amp;vpa=21&amp;vtp=1&amp;bbb=1" title=""/>
          <p:cNvSpPr/>
          <p:nvPr/>
        </p:nvSpPr>
        <p:spPr>
          <a:xfrm>
            <a:off x="3762406" y="2253615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0.06</a:t>
            </a:r>
            <a:endParaRPr lang="en-US" altLang="zh-CN" sz="2800"/>
          </a:p>
        </p:txBody>
      </p:sp>
      <p:pic>
        <p:nvPicPr>
          <p:cNvPr id="4" name="QB_6_BD.55_1#b327419f0?iti=18&amp;htil=9&amp;vcp=1&amp;vop=1&amp;vis=1&amp;visfb=1&amp;pid=09d5242e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4344" y="2955607"/>
            <a:ext cx="3913632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55_2#b327419f0?iti=18&amp;htil=9&amp;vcp=1&amp;vop=1&amp;vis=1&amp;visfb=1&amp;pid=09d5242e8&amp;color=0,0,0&amp;vtp=1&amp;bbb=1" title=""/>
          <p:cNvSpPr/>
          <p:nvPr/>
        </p:nvSpPr>
        <p:spPr>
          <a:xfrm>
            <a:off x="8735854" y="462794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图35-6</a:t>
            </a:r>
            <a:endParaRPr lang="en-US" altLang="zh-CN" sz="2800"/>
          </a:p>
        </p:txBody>
      </p:sp>
      <p:sp>
        <p:nvSpPr>
          <p:cNvPr id="6" name="QB_6_BD.55_3#b327419f0?htil=9&amp;vcp=1&amp;vop=1&amp;vis=1&amp;pid=09d5242e8&amp;color=0,0,0&amp;vtp=1&amp;bbb=1&amp;hb=1" title=""/>
          <p:cNvSpPr/>
          <p:nvPr/>
        </p:nvSpPr>
        <p:spPr>
          <a:xfrm>
            <a:off x="932688" y="2937319"/>
            <a:ext cx="6272784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查阅资料得知制冷系统选择水作为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冷却介质，是因为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7" name="QB_6_AN.56_1#b327419f0.blank?vcp=1&amp;vop=1&amp;vis=1&amp;pid=09d5242e8&amp;color=0,0,0&amp;vpa=22&amp;vtp=1&amp;bbb=1&amp;hb=1" title=""/>
          <p:cNvSpPr/>
          <p:nvPr/>
        </p:nvSpPr>
        <p:spPr>
          <a:xfrm>
            <a:off x="932688" y="3554539"/>
            <a:ext cx="627278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水的比热容较大，常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用作传输能量的介质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b421e72fe?vcp=1&amp;vis=1&amp;pid=09d5242e8&amp;color=0,0,0&amp;mp=1&amp;vtp=1&amp;bt=1&amp;bbb=1" title=""/>
              <p:cNvSpPr/>
              <p:nvPr/>
            </p:nvSpPr>
            <p:spPr>
              <a:xfrm>
                <a:off x="932688" y="1226693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【设计评价】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51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若长时间工作后，控制电路的电压小于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时，则制冷系统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启动工作将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（选填“高于”或“低于”）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𝟏𝟖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b421e72fe?vcp=1&amp;vis=1&amp;pid=09d5242e8&amp;color=0,0,0&amp;mp=1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6693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7" r="2" b="-3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58_1#b421e72fe.blank?vcp=1&amp;vop=1&amp;vis=1&amp;pid=09d5242e8&amp;color=0,0,0&amp;vpa=23&amp;vtp=1&amp;bbb=1" title=""/>
          <p:cNvSpPr/>
          <p:nvPr/>
        </p:nvSpPr>
        <p:spPr>
          <a:xfrm>
            <a:off x="2728944" y="247065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高于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BD.59_1#fc41c4ddf?vcp=1&amp;vop=1&amp;vis=1&amp;pid=09d5242e8&amp;color=0,0,0&amp;vtp=1&amp;bbb=1&amp;hb=1" title=""/>
              <p:cNvSpPr/>
              <p:nvPr/>
            </p:nvSpPr>
            <p:spPr>
              <a:xfrm>
                <a:off x="932688" y="3082417"/>
                <a:ext cx="10323576" cy="248583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在某次制冷过程中，制冷系统正常工作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，将体积为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的冷库温度从室温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降至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，则制冷系统的能量转化效率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[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空气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空气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，结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果保留整数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]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59_1#fc41c4ddf?vcp=1&amp;vop=1&amp;vis=1&amp;pid=09d5242e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082417"/>
                <a:ext cx="10323576" cy="2485835"/>
              </a:xfrm>
              <a:prstGeom prst="rect">
                <a:avLst/>
              </a:prstGeom>
              <a:blipFill rotWithShape="1">
                <a:blip r:embed="rId4"/>
                <a:stretch>
                  <a:fillRect l="-5" t="-5" r="2" b="-31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N.60_1#fc41c4ddf.blank?vcp=1&amp;vop=1&amp;vis=1&amp;pid=09d5242e8&amp;color=0,0,0&amp;vpa=24&amp;vtp=1&amp;bbb=1" title=""/>
              <p:cNvSpPr/>
              <p:nvPr/>
            </p:nvSpPr>
            <p:spPr>
              <a:xfrm>
                <a:off x="1364488" y="4455286"/>
                <a:ext cx="9223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6_AN.60_1#fc41c4ddf.blank?vcp=1&amp;vop=1&amp;vis=1&amp;pid=09d5242e8&amp;color=0,0,0&amp;vpa=2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488" y="4455286"/>
                <a:ext cx="9223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55" t="-31" r="21" b="-7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00404ddb0?vcp=1&amp;pid=78a53b56d&amp;color=0,0,0&amp;vtp=1&amp;bt=1&amp;bbb=1&amp;hb=1" title=""/>
          <p:cNvSpPr/>
          <p:nvPr/>
        </p:nvSpPr>
        <p:spPr>
          <a:xfrm>
            <a:off x="932688" y="861060"/>
            <a:ext cx="10323576" cy="5181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在2022版课标中，“跨学科”是一个重要的主题，要求学生立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足物理课程，“跨”出本学科的视野，把学习拓展到日常生活、工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程实践和社会发展中。在日常生活中，生物、地理、化学、传统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文化、社会发展等往往和物理学科关联性比较大，在完成某个项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目活动中，既要考虑学科内的知识，还需考虑学科间的联系，为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了解决物理问题，需要考虑多学科融合的问题。在复习中，立足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点依然是本学科知识，首要任务是夯实物理学科的主干知识，对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于跨学科内容，应侧重于理解其在解决物理问题中的应用。</a:t>
            </a:r>
            <a:endParaRPr lang="en-US" altLang="zh-CN" sz="2800"/>
          </a:p>
          <a:p>
            <a:pPr latinLnBrk="1">
              <a:lnSpc>
                <a:spcPct val="150000"/>
              </a:lnSpc>
            </a:pP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00404ddb0?vcp=1&amp;pid=78a53b56d&amp;color=0,0,0&amp;vtp=1&amp;bt=1&amp;bbb=1&amp;hb=1" title=""/>
          <p:cNvSpPr/>
          <p:nvPr/>
        </p:nvSpPr>
        <p:spPr>
          <a:xfrm>
            <a:off x="932688" y="2518886"/>
            <a:ext cx="10323576" cy="1822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广东省考物理试卷中，跨学科题目考查方式非常灵活多样、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创新，对培养和发展学生跨学科运用知识的能力、分析和解决问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题的能力、动手操作的能力等起到了很好的指导作用。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bbae39f88?vcp=1&amp;pid=78a53b56d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【例题精选】</a:t>
            </a:r>
            <a:endParaRPr lang="en-US" altLang="zh-CN" sz="2800"/>
          </a:p>
        </p:txBody>
      </p:sp>
      <p:pic>
        <p:nvPicPr>
          <p:cNvPr id="3" name="QO_5_BD.1_1#bc528b2e1?iti=1&amp;htil=1&amp;vcp=1&amp;vop=1&amp;vis=1&amp;pid=bbae39f88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5698" y="1363255"/>
            <a:ext cx="1636776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_2#bc528b2e1?iti=1&amp;htil=1&amp;vcp=1&amp;vop=1&amp;vis=1&amp;pid=bbae39f88&amp;color=0,0,0&amp;vtp=1&amp;bbb=1" title=""/>
          <p:cNvSpPr/>
          <p:nvPr/>
        </p:nvSpPr>
        <p:spPr>
          <a:xfrm>
            <a:off x="9798779" y="411458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图35-1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5_BD.1_3#bc528b2e1?htil=1&amp;vcp=1&amp;vop=1&amp;vis=1&amp;pid=bbae39f88&amp;color=0,0,0&amp;vtp=1&amp;bbb=1&amp;hb=1&amp;hs=1" title=""/>
              <p:cNvSpPr/>
              <p:nvPr/>
            </p:nvSpPr>
            <p:spPr>
              <a:xfrm>
                <a:off x="932688" y="1344967"/>
                <a:ext cx="844905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骨骼、肌肉和关节构成了人体的运动系统，最基本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的运动都是肌肉牵引骨骼绕关节转动产生的，其模型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就是杠杆。如图35-1是小明踮脚时的示意图，脚掌前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端是支点，人体受到的重力是阻力，小腿肌肉施加的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力是动力。已知小明的质量为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，假设图中阻力臂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是动力臂的一半，他在1分钟内完成50个双脚同时踮起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1_3#bc528b2e1?htil=1&amp;vcp=1&amp;vop=1&amp;vis=1&amp;pid=bbae39f88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8449056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6" t="-1" r="-824" b="-18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BD.1_3#bc528b2e1?htil=1&amp;vcp=1&amp;vop=1&amp;vis=1&amp;pid=bbae39f88&amp;color=0,0,0&amp;vtp=1&amp;bbb=1&amp;hb=1&amp;hs=1" title=""/>
              <p:cNvSpPr/>
              <p:nvPr/>
            </p:nvSpPr>
            <p:spPr>
              <a:xfrm>
                <a:off x="935991" y="5180367"/>
                <a:ext cx="10320018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动作，每次踮脚过程中重心抬升高度是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。请分析回答：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5_BD.1_3#bc528b2e1?htil=1&amp;vcp=1&amp;vop=1&amp;vis=1&amp;pid=bbae39f88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5180367"/>
                <a:ext cx="10320018" cy="563182"/>
              </a:xfrm>
              <a:prstGeom prst="rect">
                <a:avLst/>
              </a:prstGeom>
              <a:blipFill rotWithShape="1">
                <a:blip r:embed="rId5"/>
                <a:stretch>
                  <a:fillRect t="-7" r="6" b="-1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2_1#218f0b250?vcp=1&amp;vop=1&amp;vis=1&amp;pid=bc528b2e1&amp;color=0,0,0&amp;vtp=1&amp;bt=1&amp;bbb=1" title=""/>
          <p:cNvSpPr/>
          <p:nvPr/>
        </p:nvSpPr>
        <p:spPr>
          <a:xfrm>
            <a:off x="932688" y="830802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此时脚掌相当于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杠杆。</a:t>
            </a:r>
            <a:endParaRPr lang="en-US" altLang="zh-CN" sz="2800"/>
          </a:p>
        </p:txBody>
      </p:sp>
      <p:sp>
        <p:nvSpPr>
          <p:cNvPr id="3" name="QB_6_AN.3_1#218f0b250.blank?vcp=1&amp;vop=1&amp;vis=1&amp;pid=bc528b2e1&amp;color=0,0,0&amp;vpa=1&amp;vtp=1&amp;bbb=1" title=""/>
          <p:cNvSpPr/>
          <p:nvPr/>
        </p:nvSpPr>
        <p:spPr>
          <a:xfrm>
            <a:off x="4335494" y="788892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/>
          </a:p>
        </p:txBody>
      </p:sp>
      <p:pic>
        <p:nvPicPr>
          <p:cNvPr id="4" name="QB_6_BD.2_2#218f0b250?iti=2&amp;vcp=1&amp;vop=1&amp;vis=1&amp;visfb=1&amp;pid=bc528b2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6088" y="1527016"/>
            <a:ext cx="1636776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_3#218f0b250?iti=2&amp;vcp=1&amp;vop=1&amp;vis=1&amp;visfb=1&amp;pid=bc528b2e1&amp;color=0,0,0&amp;vtp=1&amp;bbb=1" title=""/>
          <p:cNvSpPr/>
          <p:nvPr/>
        </p:nvSpPr>
        <p:spPr>
          <a:xfrm>
            <a:off x="5549170" y="427834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图35-1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6_AS.4_1#218f0b250?vcp=1&amp;vop=1&amp;vis=1&amp;pid=bc528b2e1&amp;color=0,0,0&amp;vtp=1&amp;bbb=1&amp;hb=1" title=""/>
              <p:cNvSpPr/>
              <p:nvPr/>
            </p:nvSpPr>
            <p:spPr>
              <a:xfrm>
                <a:off x="932688" y="485441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【解析】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由图可知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踮起脚时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为支点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动力臂大于阻力臂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是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一个省力杠杆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6_AS.4_1#218f0b250?vcp=1&amp;vop=1&amp;vis=1&amp;pid=bc528b2e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54416"/>
                <a:ext cx="1032357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40" r="-440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_1#0a6c78727?iti=3&amp;htil=2&amp;vcp=1&amp;vop=1&amp;vis=1&amp;visfb=1&amp;pid=bc528b2e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92640" y="868838"/>
            <a:ext cx="1353312" cy="216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_2#0a6c78727?iti=3&amp;htil=2&amp;vcp=1&amp;vop=1&amp;vis=1&amp;visfb=1&amp;pid=bc528b2e1&amp;color=0,0,0&amp;vtp=1&amp;bbb=1" title=""/>
          <p:cNvSpPr/>
          <p:nvPr/>
        </p:nvSpPr>
        <p:spPr>
          <a:xfrm>
            <a:off x="9823990" y="315534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图35-1</a:t>
            </a:r>
            <a:endParaRPr lang="en-US" altLang="zh-CN" sz="2800"/>
          </a:p>
        </p:txBody>
      </p:sp>
      <p:sp>
        <p:nvSpPr>
          <p:cNvPr id="4" name="QO_6_BD.5_3#0a6c78727?htil=2&amp;vcp=1&amp;vop=1&amp;vis=1&amp;pid=bc528b2e1&amp;color=0,0,0&amp;vtp=1&amp;bt=1&amp;bbb=1&amp;hs=1" title=""/>
          <p:cNvSpPr/>
          <p:nvPr/>
        </p:nvSpPr>
        <p:spPr>
          <a:xfrm>
            <a:off x="932688" y="850550"/>
            <a:ext cx="84490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根据图示，计算小腿肌肉对每只脚的拉力为多大？</a:t>
            </a:r>
            <a:endParaRPr lang="en-US" altLang="zh-CN" sz="2800"/>
          </a:p>
        </p:txBody>
      </p:sp>
      <p:sp>
        <p:nvSpPr>
          <p:cNvPr id="5" name="QO_6_AN.6_1#0a6c78727?htil=2&amp;vcp=1&amp;vop=1&amp;vis=1&amp;pid=bc528b2e1&amp;color=0,0,0&amp;vtp=1&amp;bbb=1&amp;hs=1" title=""/>
          <p:cNvSpPr/>
          <p:nvPr/>
        </p:nvSpPr>
        <p:spPr>
          <a:xfrm>
            <a:off x="932688" y="1480471"/>
            <a:ext cx="84490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见解析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6_AS.7_1#0a6c78727?htil=2&amp;vcp=1&amp;vop=1&amp;vis=1&amp;pid=bc528b2e1&amp;color=0,0,0&amp;vtp=1&amp;bbb=1&amp;hb=1&amp;hs=1" title=""/>
              <p:cNvSpPr/>
              <p:nvPr/>
            </p:nvSpPr>
            <p:spPr>
              <a:xfrm>
                <a:off x="932688" y="2119471"/>
                <a:ext cx="8449056" cy="18123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【解析】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小明的重力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每只脚受到的阻力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S.7_1#0a6c78727?htil=2&amp;vcp=1&amp;vop=1&amp;vis=1&amp;pid=bc528b2e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19471"/>
                <a:ext cx="8449056" cy="1812354"/>
              </a:xfrm>
              <a:prstGeom prst="rect">
                <a:avLst/>
              </a:prstGeom>
              <a:blipFill rotWithShape="1">
                <a:blip r:embed="rId4"/>
                <a:stretch>
                  <a:fillRect l="-6" t="-26" r="3" b="-4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S.7_1#0a6c78727?htil=2&amp;vcp=1&amp;vop=1&amp;vis=1&amp;pid=bc528b2e1&amp;color=0,0,0&amp;vtp=1&amp;bbb=1&amp;hb=1&amp;hs=1" title=""/>
              <p:cNvSpPr/>
              <p:nvPr/>
            </p:nvSpPr>
            <p:spPr>
              <a:xfrm>
                <a:off x="935991" y="3940587"/>
                <a:ext cx="10320018" cy="20447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根据杠杆的平衡条件可得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则小腿肌肉对单只脚的拉力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𝒍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𝑭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𝒍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S.7_1#0a6c78727?htil=2&amp;vcp=1&amp;vop=1&amp;vis=1&amp;pid=bc528b2e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940587"/>
                <a:ext cx="10320018" cy="2044700"/>
              </a:xfrm>
              <a:prstGeom prst="rect">
                <a:avLst/>
              </a:prstGeom>
              <a:blipFill rotWithShape="1">
                <a:blip r:embed="rId5"/>
                <a:stretch>
                  <a:fillRect t="-20" r="6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8_1#c0836e256?iti=4&amp;htil=3&amp;vcp=1&amp;vop=1&amp;vis=1&amp;visfb=1&amp;pid=bc528b2e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02368" y="1084199"/>
            <a:ext cx="1124712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8_2#c0836e256?iti=4&amp;htil=3&amp;vcp=1&amp;vop=1&amp;vis=1&amp;visfb=1&amp;pid=bc528b2e1&amp;color=0,0,0&amp;vtp=1&amp;bbb=1" title=""/>
          <p:cNvSpPr/>
          <p:nvPr/>
        </p:nvSpPr>
        <p:spPr>
          <a:xfrm>
            <a:off x="9819418" y="300494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图35-1</a:t>
            </a:r>
            <a:endParaRPr lang="en-US" altLang="zh-CN" sz="2800"/>
          </a:p>
        </p:txBody>
      </p:sp>
      <p:sp>
        <p:nvSpPr>
          <p:cNvPr id="4" name="QO_6_BD.8_3#c0836e256?htil=3&amp;vcp=1&amp;vop=1&amp;vis=1&amp;pid=bc528b2e1&amp;color=0,0,0&amp;vtp=1&amp;bt=1&amp;bbb=1&amp;hs=1" title=""/>
          <p:cNvSpPr/>
          <p:nvPr/>
        </p:nvSpPr>
        <p:spPr>
          <a:xfrm>
            <a:off x="932688" y="1065911"/>
            <a:ext cx="84490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计算小明踮脚过程中克服重力做功的功率为多大？</a:t>
            </a:r>
            <a:endParaRPr lang="en-US" altLang="zh-CN" sz="2800"/>
          </a:p>
        </p:txBody>
      </p:sp>
      <p:sp>
        <p:nvSpPr>
          <p:cNvPr id="5" name="QO_6_AN.9_1#c0836e256?htil=3&amp;vcp=1&amp;vop=1&amp;vis=1&amp;pid=bc528b2e1&amp;color=0,0,0&amp;vtp=1&amp;bbb=1&amp;hs=1" title=""/>
          <p:cNvSpPr/>
          <p:nvPr/>
        </p:nvSpPr>
        <p:spPr>
          <a:xfrm>
            <a:off x="932688" y="1695831"/>
            <a:ext cx="84490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见解析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6_AS.10_1#c0836e256?htil=3&amp;vcp=1&amp;vop=1&amp;vis=1&amp;pid=bc528b2e1&amp;color=0,0,0&amp;vtp=1&amp;bbb=1&amp;hb=1&amp;hs=1" title=""/>
              <p:cNvSpPr/>
              <p:nvPr/>
            </p:nvSpPr>
            <p:spPr>
              <a:xfrm>
                <a:off x="932688" y="2334831"/>
                <a:ext cx="8449056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【解析】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双脚踮起一次克服重力所做的功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6_AS.10_1#c0836e256?htil=3&amp;vcp=1&amp;vop=1&amp;vis=1&amp;pid=bc528b2e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34831"/>
                <a:ext cx="8449056" cy="1202944"/>
              </a:xfrm>
              <a:prstGeom prst="rect">
                <a:avLst/>
              </a:prstGeom>
              <a:blipFill rotWithShape="1">
                <a:blip r:embed="rId4"/>
                <a:stretch>
                  <a:fillRect l="-6" t="-47" r="3" b="-65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O_6_AS.10_1#c0836e256?htil=3&amp;vcp=1&amp;vop=1&amp;vis=1&amp;pid=bc528b2e1&amp;color=0,0,0&amp;vtp=1&amp;bbb=1&amp;hb=1&amp;hs=1" title=""/>
              <p:cNvSpPr/>
              <p:nvPr/>
            </p:nvSpPr>
            <p:spPr>
              <a:xfrm>
                <a:off x="935991" y="3537775"/>
                <a:ext cx="10320018" cy="19375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完成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50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个双脚同时踮起动作克服重力所做的功</a:t>
                </a:r>
                <a:endParaRPr lang="en-US" altLang="zh-CN" sz="2800" b="1" i="0">
                  <a:solidFill>
                    <a:srgbClr val="0000FF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</a:rPr>
                            <m:t>总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𝒏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踮脚过程中克服重力做功的功率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𝑾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0000FF"/>
                                  </a:solidFill>
                                  <a:latin typeface="Cambria Math" panose="02040503050406030204" pitchFamily="34" charset="0"/>
                                </a:rPr>
                                <m:t>总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FF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FF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AS.10_1#c0836e256?htil=3&amp;vcp=1&amp;vop=1&amp;vis=1&amp;pid=bc528b2e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537775"/>
                <a:ext cx="10320018" cy="1937576"/>
              </a:xfrm>
              <a:prstGeom prst="rect">
                <a:avLst/>
              </a:prstGeom>
              <a:blipFill rotWithShape="1">
                <a:blip r:embed="rId5"/>
                <a:stretch>
                  <a:fillRect t="-10" r="6" b="-5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EX.11_1#bc528b2e1?vcp=1&amp;vop=1&amp;vis=1&amp;pid=bbae39f88&amp;color=0,0,0&amp;vtp=1&amp;bt=1&amp;bbb=1&amp;hb=1" title=""/>
          <p:cNvSpPr/>
          <p:nvPr/>
        </p:nvSpPr>
        <p:spPr>
          <a:xfrm>
            <a:off x="932688" y="186534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本题属于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物理学与日常生活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”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专题内容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人体的各个部分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都体现了物理知识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其中杠杆的应用就是比较常见的一部分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的脚部走路时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前脚掌相当于支点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小腿肌肉产生动力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把整个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人往上提升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属于省力杠杆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类似的人体结构就是手臂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脖子和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腰部等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195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2026-02-06T23:37:15Z</cp:lastPrinted>
  <dcterms:created xsi:type="dcterms:W3CDTF">2026-02-06T23:37:15Z</dcterms:created>
  <dcterms:modified xsi:type="dcterms:W3CDTF">2026-02-06T15:37:15Z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