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9.png"/><Relationship Id="rId7" Type="http://schemas.openxmlformats.org/officeDocument/2006/relationships/image" Target="../media/image67.wmf"/><Relationship Id="rId12"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69.wmf"/><Relationship Id="rId5" Type="http://schemas.openxmlformats.org/officeDocument/2006/relationships/image" Target="../media/image65.jpeg"/><Relationship Id="rId10" Type="http://schemas.openxmlformats.org/officeDocument/2006/relationships/oleObject" Target="../embeddings/oleObject14.bin"/><Relationship Id="rId4" Type="http://schemas.openxmlformats.org/officeDocument/2006/relationships/image" Target="../media/image70.jpeg"/><Relationship Id="rId9" Type="http://schemas.openxmlformats.org/officeDocument/2006/relationships/image" Target="../media/image68.wmf"/></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pn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3995936" y="771550"/>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481990" y="2643758"/>
            <a:ext cx="3852428"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3200" b="1"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18  </a:t>
            </a:r>
            <a:r>
              <a:rPr lang="zh-CN" altLang="en-US"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电功率</a:t>
            </a:r>
            <a:endParaRPr lang="zh-CN" altLang="en-US" sz="32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sp>
        <p:nvSpPr>
          <p:cNvPr id="101" name="文本框 100"/>
          <p:cNvSpPr txBox="1"/>
          <p:nvPr/>
        </p:nvSpPr>
        <p:spPr>
          <a:xfrm>
            <a:off x="327026" y="1079626"/>
            <a:ext cx="865822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（2）检查电路连接无误后，闭合开关，移动滑动变阻器滑片，使小灯泡两端的电压等于额定电压，记录电压表与电流表的示数，观察并记录小灯泡的发光情况。</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（3）调节滑动变阻器的滑片，使小灯泡两端的电压小于小灯泡的额定电压，记录电压表和电流表的示数，观察并记录小灯泡的发光情况。</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（4）调节滑动变阻器的滑片，使小灯泡两端的电压约为额定电压的1.2倍，记录电压表与电流表的示数，观察并记录小灯泡的发光情况。</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（5）整理好实验器材。</a:t>
            </a:r>
            <a:endParaRPr lang="zh-CN" altLang="en-US" sz="1800" b="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79295286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1">
                                            <p:txEl>
                                              <p:pRg st="0" end="0"/>
                                            </p:txEl>
                                          </p:spTgt>
                                        </p:tgtEl>
                                        <p:attrNameLst>
                                          <p:attrName>style.visibility</p:attrName>
                                        </p:attrNameLst>
                                      </p:cBhvr>
                                      <p:to>
                                        <p:strVal val="visible"/>
                                      </p:to>
                                    </p:set>
                                    <p:animEffect transition="in" filter="checkerboard(across)">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1">
                                            <p:txEl>
                                              <p:pRg st="1" end="1"/>
                                            </p:txEl>
                                          </p:spTgt>
                                        </p:tgtEl>
                                        <p:attrNameLst>
                                          <p:attrName>style.visibility</p:attrName>
                                        </p:attrNameLst>
                                      </p:cBhvr>
                                      <p:to>
                                        <p:strVal val="visible"/>
                                      </p:to>
                                    </p:set>
                                    <p:animEffect transition="in" filter="checkerboard(across)">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01">
                                            <p:txEl>
                                              <p:pRg st="2" end="2"/>
                                            </p:txEl>
                                          </p:spTgt>
                                        </p:tgtEl>
                                        <p:attrNameLst>
                                          <p:attrName>style.visibility</p:attrName>
                                        </p:attrNameLst>
                                      </p:cBhvr>
                                      <p:to>
                                        <p:strVal val="visible"/>
                                      </p:to>
                                    </p:set>
                                    <p:animEffect transition="in" filter="checkerboard(across)">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01">
                                            <p:txEl>
                                              <p:pRg st="3" end="3"/>
                                            </p:txEl>
                                          </p:spTgt>
                                        </p:tgtEl>
                                        <p:attrNameLst>
                                          <p:attrName>style.visibility</p:attrName>
                                        </p:attrNameLst>
                                      </p:cBhvr>
                                      <p:to>
                                        <p:strVal val="visible"/>
                                      </p:to>
                                    </p:set>
                                    <p:animEffect transition="in" filter="checkerboard(across)">
                                      <p:cBhvr>
                                        <p:cTn id="22" dur="1000"/>
                                        <p:tgtEl>
                                          <p:spTgt spid="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sp>
        <p:nvSpPr>
          <p:cNvPr id="3" name="文本框 2"/>
          <p:cNvSpPr txBox="1"/>
          <p:nvPr/>
        </p:nvSpPr>
        <p:spPr>
          <a:xfrm>
            <a:off x="327025" y="1172565"/>
            <a:ext cx="863473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（6）用公式           </a:t>
            </a:r>
            <a:r>
              <a:rPr lang="zh-CN" sz="1800">
                <a:latin typeface="微软雅黑" panose="020B0503020204020204" charset="-122"/>
                <a:ea typeface="微软雅黑" panose="020B0503020204020204" charset="-122"/>
                <a:cs typeface="微软雅黑" panose="020B0503020204020204" charset="-122"/>
                <a:sym typeface="+mn-ea"/>
              </a:rPr>
              <a:t>计算出小灯泡的额定功率和实际功率，记录在下表中。</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3"/>
          <a:stretch>
            <a:fillRect/>
          </a:stretch>
        </p:blipFill>
        <p:spPr>
          <a:xfrm>
            <a:off x="1720851" y="1322160"/>
            <a:ext cx="686435" cy="273726"/>
          </a:xfrm>
          <a:prstGeom prst="rect">
            <a:avLst/>
          </a:prstGeom>
          <a:noFill/>
          <a:ln w="9525">
            <a:noFill/>
          </a:ln>
        </p:spPr>
      </p:pic>
      <p:graphicFrame>
        <p:nvGraphicFramePr>
          <p:cNvPr id="7" name="表格 6"/>
          <p:cNvGraphicFramePr/>
          <p:nvPr/>
        </p:nvGraphicFramePr>
        <p:xfrm>
          <a:off x="1265555" y="1884252"/>
          <a:ext cx="6112510" cy="1530319"/>
        </p:xfrm>
        <a:graphic>
          <a:graphicData uri="http://schemas.openxmlformats.org/drawingml/2006/table">
            <a:tbl>
              <a:tblPr firstRow="1" bandRow="1">
                <a:tableStyleId>{5940675A-B579-460E-94D1-54222C63F5DA}</a:tableStyleId>
              </a:tblPr>
              <a:tblGrid>
                <a:gridCol w="1108710"/>
                <a:gridCol w="1235710"/>
                <a:gridCol w="1136650"/>
                <a:gridCol w="1316355"/>
                <a:gridCol w="1315085"/>
              </a:tblGrid>
              <a:tr h="478702">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实验序号</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微软雅黑" panose="020B0503020204020204" charset="-122"/>
                        </a:rPr>
                        <a:t>电压/V</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微软雅黑" panose="020B0503020204020204" charset="-122"/>
                        </a:rPr>
                        <a:t>电流/A</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微软雅黑" panose="020B0503020204020204" charset="-122"/>
                        </a:rPr>
                        <a:t>电功率/W</a:t>
                      </a:r>
                      <a:endParaRPr lang="en-US" altLang="en-US" sz="18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小灯泡亮度</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114">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2.5</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0.31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0.78</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正常</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751">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2.0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0.25</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0.50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较暗</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751">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3.0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0.38</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1.14</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较亮</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4550644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000"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sp>
        <p:nvSpPr>
          <p:cNvPr id="102" name="文本框 101"/>
          <p:cNvSpPr txBox="1"/>
          <p:nvPr/>
        </p:nvSpPr>
        <p:spPr>
          <a:xfrm>
            <a:off x="327026" y="1000691"/>
            <a:ext cx="8780145"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5.分析与论证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（1）分析表格中的实验数据后，发现小灯泡两端的实际电压越高，小灯泡的电功率越大，灯泡发光越亮。</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（2）小灯泡的亮度直接由它的实际功率决定。</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（3）小灯泡两端的实际电压只有在不高于额定电压时，才处于安全使用状态。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（4）小灯泡的实际功率有多个，额定功率只有一个。</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6、实验结论</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（1）当实际电压等于额定电压时，小灯泡的实际功率等于额定功率，小灯泡正常发光。</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（2）当实际电压低于额定电压时，小灯泡的实际更率小于额定功率，小灯泡发光较暗。</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（3）当实际电压高于额定电压时，小灯泡的实际功率大于额定功率，小灯泡发光较亮。</a:t>
            </a:r>
            <a:endParaRPr lang="zh-CN" altLang="en-US" sz="1600" b="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3023693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checkerboard(across)">
                                      <p:cBhvr>
                                        <p:cTn id="7" dur="5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checkerboard(across)">
                                      <p:cBhvr>
                                        <p:cTn id="12" dur="5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checkerboard(across)">
                                      <p:cBhvr>
                                        <p:cTn id="17" dur="5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checkerboard(across)">
                                      <p:cBhvr>
                                        <p:cTn id="22" dur="5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checkerboard(across)">
                                      <p:cBhvr>
                                        <p:cTn id="27" dur="500"/>
                                        <p:tgtEl>
                                          <p:spTgt spid="1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
                                            <p:txEl>
                                              <p:pRg st="5" end="5"/>
                                            </p:txEl>
                                          </p:spTgt>
                                        </p:tgtEl>
                                        <p:attrNameLst>
                                          <p:attrName>style.visibility</p:attrName>
                                        </p:attrNameLst>
                                      </p:cBhvr>
                                      <p:to>
                                        <p:strVal val="visible"/>
                                      </p:to>
                                    </p:set>
                                    <p:animEffect transition="in" filter="checkerboard(across)">
                                      <p:cBhvr>
                                        <p:cTn id="32" dur="500"/>
                                        <p:tgtEl>
                                          <p:spTgt spid="1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2">
                                            <p:txEl>
                                              <p:pRg st="6" end="6"/>
                                            </p:txEl>
                                          </p:spTgt>
                                        </p:tgtEl>
                                        <p:attrNameLst>
                                          <p:attrName>style.visibility</p:attrName>
                                        </p:attrNameLst>
                                      </p:cBhvr>
                                      <p:to>
                                        <p:strVal val="visible"/>
                                      </p:to>
                                    </p:set>
                                    <p:animEffect transition="in" filter="checkerboard(across)">
                                      <p:cBhvr>
                                        <p:cTn id="37" dur="500"/>
                                        <p:tgtEl>
                                          <p:spTgt spid="1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2">
                                            <p:txEl>
                                              <p:pRg st="7" end="7"/>
                                            </p:txEl>
                                          </p:spTgt>
                                        </p:tgtEl>
                                        <p:attrNameLst>
                                          <p:attrName>style.visibility</p:attrName>
                                        </p:attrNameLst>
                                      </p:cBhvr>
                                      <p:to>
                                        <p:strVal val="visible"/>
                                      </p:to>
                                    </p:set>
                                    <p:animEffect transition="in" filter="checkerboard(across)">
                                      <p:cBhvr>
                                        <p:cTn id="42" dur="500"/>
                                        <p:tgtEl>
                                          <p:spTgt spid="10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2">
                                            <p:txEl>
                                              <p:pRg st="8" end="8"/>
                                            </p:txEl>
                                          </p:spTgt>
                                        </p:tgtEl>
                                        <p:attrNameLst>
                                          <p:attrName>style.visibility</p:attrName>
                                        </p:attrNameLst>
                                      </p:cBhvr>
                                      <p:to>
                                        <p:strVal val="visible"/>
                                      </p:to>
                                    </p:set>
                                    <p:animEffect transition="in" filter="checkerboard(across)">
                                      <p:cBhvr>
                                        <p:cTn id="47" dur="500"/>
                                        <p:tgtEl>
                                          <p:spTgt spid="1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sp>
        <p:nvSpPr>
          <p:cNvPr id="3" name="文本框 2"/>
          <p:cNvSpPr txBox="1"/>
          <p:nvPr/>
        </p:nvSpPr>
        <p:spPr>
          <a:xfrm>
            <a:off x="327026" y="1000691"/>
            <a:ext cx="870140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7、注意事项</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（1）电源电压应高于灯泡的额定电压；滑动变阻器允许通过的最大电流要大于小灯泡的正常工作电流，滑动变阻器的最大阻值应与小灯泡的电阻差不多，这样会使滑动变阻器的调压效果明显。</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（2）连接电路时，电压表的量程要参照小灯泡的额定电压来选择，电流表的量程应根据灯泡的额定电流来选择，如果灯泡的额定电压或电流位置，则要采用试触的方法判断。</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（3）连接电路时，开关要断开，防止由于电路连接错误而发生短路，损坏电流表。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（4）闭合开关前，要将滑动变阻器的滑片置于阻值最大的位置，以防止电路中电流过大，其保护电路作用。</a:t>
            </a:r>
            <a:endParaRPr lang="zh-CN" altLang="en-US" sz="1600" b="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4498881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sp>
        <p:nvSpPr>
          <p:cNvPr id="102" name="文本框 101"/>
          <p:cNvSpPr txBox="1"/>
          <p:nvPr/>
        </p:nvSpPr>
        <p:spPr>
          <a:xfrm>
            <a:off x="327025" y="1000691"/>
            <a:ext cx="8639810"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（5）调节小灯泡两端的电压高于额定电压时要注意缓慢调节滑动变阻器的滑片，实际电压不能超过额定电压的1.2倍，同时通电时间不能过长，否则容易烧坏小灯泡。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注意：伏安法测小灯泡电功率与伏安法测电阻阻值的异同。</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相同点：①实验电路基本相同，可采用同一电路；②实验方法相同，都是伏安法；③测量的物理量相同，都测量电流I和电压U。</a:t>
            </a:r>
            <a:endParaRPr lang="zh-CN" altLang="en-US" sz="1600" b="0">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3"/>
          <a:stretch>
            <a:fillRect/>
          </a:stretch>
        </p:blipFill>
        <p:spPr>
          <a:xfrm>
            <a:off x="5320666" y="2954330"/>
            <a:ext cx="555625" cy="297279"/>
          </a:xfrm>
          <a:prstGeom prst="rect">
            <a:avLst/>
          </a:prstGeom>
          <a:noFill/>
          <a:ln w="9525">
            <a:noFill/>
          </a:ln>
        </p:spPr>
      </p:pic>
      <p:pic>
        <p:nvPicPr>
          <p:cNvPr id="7" name="图片 6"/>
          <p:cNvPicPr/>
          <p:nvPr/>
        </p:nvPicPr>
        <p:blipFill>
          <a:blip r:embed="rId4"/>
          <a:stretch>
            <a:fillRect/>
          </a:stretch>
        </p:blipFill>
        <p:spPr>
          <a:xfrm>
            <a:off x="8265795" y="2943826"/>
            <a:ext cx="419100" cy="362846"/>
          </a:xfrm>
          <a:prstGeom prst="rect">
            <a:avLst/>
          </a:prstGeom>
          <a:noFill/>
          <a:ln w="9525">
            <a:noFill/>
          </a:ln>
        </p:spPr>
      </p:pic>
      <p:sp>
        <p:nvSpPr>
          <p:cNvPr id="9" name="文本框 8"/>
          <p:cNvSpPr txBox="1"/>
          <p:nvPr/>
        </p:nvSpPr>
        <p:spPr>
          <a:xfrm>
            <a:off x="363855" y="2850569"/>
            <a:ext cx="8566150" cy="120057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indent="0" algn="l" eaLnBrk="1" fontAlgn="auto" latinLnBrk="0" hangingPunct="1">
              <a:lnSpc>
                <a:spcPct val="150000"/>
              </a:lnSpc>
            </a:pPr>
            <a:r>
              <a:rPr lang="zh-CN" sz="1600">
                <a:latin typeface="微软雅黑" panose="020B0503020204020204" charset="-122"/>
                <a:ea typeface="微软雅黑" panose="020B0503020204020204" charset="-122"/>
                <a:cs typeface="微软雅黑" panose="020B0503020204020204" charset="-122"/>
                <a:sym typeface="+mn-ea"/>
              </a:rPr>
              <a:t>不同点：①实验原理不同，测小灯泡电功率的实验原理         </a:t>
            </a:r>
            <a:r>
              <a:rPr lang="zh-CN" sz="1600">
                <a:latin typeface="微软雅黑" panose="020B0503020204020204" charset="-122"/>
                <a:ea typeface="微软雅黑" panose="020B0503020204020204" charset="-122"/>
                <a:sym typeface="+mn-ea"/>
              </a:rPr>
              <a:t>，测电阻阻值的实验原理是        ；②数据处理方式不同，测电阻阻值时需要多次测量，最后求平均值以减小实验误差，而测小灯泡电功率时也需要多次测量，但不能用来求平均值，而是寻找不同电压下的电功率有什么规律。</a:t>
            </a:r>
            <a:endParaRPr kumimoji="0" lang="zh-CN" altLang="en-US" sz="1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261834337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2">
                                            <p:txEl>
                                              <p:pRg st="0" end="0"/>
                                            </p:txEl>
                                          </p:spTgt>
                                        </p:tgtEl>
                                        <p:attrNameLst>
                                          <p:attrName>style.visibility</p:attrName>
                                        </p:attrNameLst>
                                      </p:cBhvr>
                                      <p:to>
                                        <p:strVal val="visible"/>
                                      </p:to>
                                    </p:set>
                                    <p:animEffect transition="in" filter="checkerboard(across)">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2">
                                            <p:txEl>
                                              <p:pRg st="1" end="1"/>
                                            </p:txEl>
                                          </p:spTgt>
                                        </p:tgtEl>
                                        <p:attrNameLst>
                                          <p:attrName>style.visibility</p:attrName>
                                        </p:attrNameLst>
                                      </p:cBhvr>
                                      <p:to>
                                        <p:strVal val="visible"/>
                                      </p:to>
                                    </p:set>
                                    <p:animEffect transition="in" filter="checkerboard(across)">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02">
                                            <p:txEl>
                                              <p:pRg st="2" end="2"/>
                                            </p:txEl>
                                          </p:spTgt>
                                        </p:tgtEl>
                                        <p:attrNameLst>
                                          <p:attrName>style.visibility</p:attrName>
                                        </p:attrNameLst>
                                      </p:cBhvr>
                                      <p:to>
                                        <p:strVal val="visible"/>
                                      </p:to>
                                    </p:set>
                                    <p:animEffect transition="in" filter="checkerboard(across)">
                                      <p:cBhvr>
                                        <p:cTn id="17" dur="10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gtEl>
                                        <p:attrNameLst>
                                          <p:attrName>style.visibility</p:attrName>
                                        </p:attrNameLst>
                                      </p:cBhvr>
                                      <p:to>
                                        <p:strVal val="visible"/>
                                      </p:to>
                                    </p:set>
                                    <p:animEffect transition="in" filter="checkerboard(across)">
                                      <p:cBhvr>
                                        <p:cTn id="22" dur="1000"/>
                                        <p:tgtEl>
                                          <p:spTgt spid="4"/>
                                        </p:tgtEl>
                                      </p:cBhvr>
                                    </p:animEffect>
                                  </p:childTnLst>
                                </p:cTn>
                              </p:par>
                              <p:par>
                                <p:cTn id="23" presetID="5" presetClass="entr" presetSubtype="10" fill="hold" nodeType="withEffect">
                                  <p:stCondLst>
                                    <p:cond delay="0"/>
                                  </p:stCondLst>
                                  <p:childTnLst>
                                    <p:set>
                                      <p:cBhvr>
                                        <p:cTn id="24" dur="1000" fill="hold">
                                          <p:stCondLst>
                                            <p:cond delay="0"/>
                                          </p:stCondLst>
                                        </p:cTn>
                                        <p:tgtEl>
                                          <p:spTgt spid="7"/>
                                        </p:tgtEl>
                                        <p:attrNameLst>
                                          <p:attrName>style.visibility</p:attrName>
                                        </p:attrNameLst>
                                      </p:cBhvr>
                                      <p:to>
                                        <p:strVal val="visible"/>
                                      </p:to>
                                    </p:set>
                                    <p:animEffect transition="in" filter="checkerboard(across)">
                                      <p:cBhvr>
                                        <p:cTn id="25" dur="1000"/>
                                        <p:tgtEl>
                                          <p:spTgt spid="7"/>
                                        </p:tgtEl>
                                      </p:cBhvr>
                                    </p:animEffect>
                                  </p:childTnLst>
                                </p:cTn>
                              </p:par>
                              <p:par>
                                <p:cTn id="26" presetID="5" presetClass="entr" presetSubtype="10" fill="hold" grpId="0" nodeType="withEffect">
                                  <p:stCondLst>
                                    <p:cond delay="0"/>
                                  </p:stCondLst>
                                  <p:childTnLst>
                                    <p:set>
                                      <p:cBhvr>
                                        <p:cTn id="27" dur="1000" fill="hold">
                                          <p:stCondLst>
                                            <p:cond delay="0"/>
                                          </p:stCondLst>
                                        </p:cTn>
                                        <p:tgtEl>
                                          <p:spTgt spid="9"/>
                                        </p:tgtEl>
                                        <p:attrNameLst>
                                          <p:attrName>style.visibility</p:attrName>
                                        </p:attrNameLst>
                                      </p:cBhvr>
                                      <p:to>
                                        <p:strVal val="visible"/>
                                      </p:to>
                                    </p:set>
                                    <p:animEffect transition="in" filter="checkerboard(across)">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sp>
        <p:nvSpPr>
          <p:cNvPr id="104" name="文本框 103"/>
          <p:cNvSpPr txBox="1"/>
          <p:nvPr/>
        </p:nvSpPr>
        <p:spPr>
          <a:xfrm>
            <a:off x="327025" y="1085992"/>
            <a:ext cx="2824480" cy="338020"/>
          </a:xfrm>
          <a:prstGeom prst="rect">
            <a:avLst/>
          </a:prstGeom>
          <a:noFill/>
          <a:ln w="9525">
            <a:noFill/>
          </a:ln>
        </p:spPr>
        <p:txBody>
          <a:bodyPr wrap="square">
            <a:spAutoFit/>
          </a:bodyPr>
          <a:lstStyle/>
          <a:p>
            <a:pPr marL="0" indent="0" algn="l"/>
            <a:r>
              <a:rPr lang="zh-CN" sz="1600" b="1">
                <a:latin typeface="微软雅黑" panose="020B0503020204020204" charset="-122"/>
                <a:ea typeface="微软雅黑" panose="020B0503020204020204" charset="-122"/>
              </a:rPr>
              <a:t>二、实验中电路故障分析</a:t>
            </a:r>
            <a:endParaRPr lang="zh-CN" altLang="en-US" sz="1600" b="1">
              <a:latin typeface="微软雅黑" panose="020B0503020204020204" charset="-122"/>
              <a:ea typeface="微软雅黑" panose="020B0503020204020204" charset="-122"/>
            </a:endParaRPr>
          </a:p>
        </p:txBody>
      </p:sp>
      <p:graphicFrame>
        <p:nvGraphicFramePr>
          <p:cNvPr id="3" name="表格 2"/>
          <p:cNvGraphicFramePr/>
          <p:nvPr/>
        </p:nvGraphicFramePr>
        <p:xfrm>
          <a:off x="431165" y="1527772"/>
          <a:ext cx="8537258" cy="3519987"/>
        </p:xfrm>
        <a:graphic>
          <a:graphicData uri="http://schemas.openxmlformats.org/drawingml/2006/table">
            <a:tbl>
              <a:tblPr firstRow="1" bandRow="1">
                <a:tableStyleId>{5940675A-B579-460E-94D1-54222C63F5DA}</a:tableStyleId>
              </a:tblPr>
              <a:tblGrid>
                <a:gridCol w="558800"/>
                <a:gridCol w="3195955"/>
                <a:gridCol w="4782503"/>
              </a:tblGrid>
              <a:tr h="219999">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故障</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现象</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故障原因</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999">
                <a:tc rowSpan="3">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灯泡不亮</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闭合开关，灯泡不亮，电压表、电流表有示数</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①滑动变阻器接成定值电阻 ②电源电压太低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999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闭合开关，灯泡不亮，电压表、电流表无示数</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①电源、电流表、开关或滑动变阻器损坏②接线柱接触不良 ③连接导线断裂</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999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闭合开关，灯泡不亮，电流表几乎无示数，电压表指针明显偏转</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①灯泡的灯丝断了或灯座与灯泡接触不良②电流表和电压表的位置互换了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999">
                <a:tc rowSpan="3">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电表问题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电流表与电压表的指针向没有刻度的方向偏转</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电流表和电压表的“﹢”“－”接线柱接反了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99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电流表与电压表的指针偏转角度很小</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①电表的量程都选择过大 ②电源电压过低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99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电表的指针超过最大刻度</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①量程选择过小 ②电路中出现短路</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9998">
                <a:tc rowSpan="3">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滑动变阻器问题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滑动变阻器的滑片滑动时，电表示数及灯泡的亮度无变化</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滑动变阻器连接错误，没有遵循“一上一下”的接线原则，使滑动变阻器接成了定值电阻</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999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无论怎样调节滑动变阻器，电压表示数总小于灯泡的额定电压</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电源电压过低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999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闭合开关瞬间，灯泡发出强光后立即熄灭，电流表指针偏转后又回到零刻度线处，电压表仍有示数</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20000"/>
                        </a:lnSpc>
                        <a:buNone/>
                      </a:pPr>
                      <a:r>
                        <a:rPr lang="en-US" sz="1200" b="0">
                          <a:latin typeface="宋体" panose="02010600030101010101" pitchFamily="2" charset="-122"/>
                          <a:ea typeface="宋体" panose="02010600030101010101" pitchFamily="2" charset="-122"/>
                          <a:cs typeface="宋体" panose="02010600030101010101" pitchFamily="2" charset="-122"/>
                        </a:rPr>
                        <a:t>灯泡两端电压过高，滑动变阻器的滑片没有置于阻值最大位置</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4187438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4"/>
                                        </p:tgtEl>
                                        <p:attrNameLst>
                                          <p:attrName>style.visibility</p:attrName>
                                        </p:attrNameLst>
                                      </p:cBhvr>
                                      <p:to>
                                        <p:strVal val="visible"/>
                                      </p:to>
                                    </p:set>
                                    <p:animEffect transition="in" filter="checkerboard(across)">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四、焦耳定律</a:t>
            </a:r>
          </a:p>
        </p:txBody>
      </p:sp>
      <p:sp>
        <p:nvSpPr>
          <p:cNvPr id="4" name="文本框 3"/>
          <p:cNvSpPr txBox="1"/>
          <p:nvPr/>
        </p:nvSpPr>
        <p:spPr>
          <a:xfrm>
            <a:off x="327026" y="1000691"/>
            <a:ext cx="8679815"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1.电流的热效应：电流通过导体时电能转化为</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内能</a:t>
            </a:r>
            <a:r>
              <a:rPr lang="zh-CN" sz="1600" b="0">
                <a:latin typeface="微软雅黑" panose="020B0503020204020204" charset="-122"/>
                <a:ea typeface="微软雅黑" panose="020B0503020204020204" charset="-122"/>
                <a:cs typeface="微软雅黑" panose="020B0503020204020204" charset="-122"/>
              </a:rPr>
              <a:t>，这种现象叫做电流的热效应。</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2.焦耳定律：电流通过导体产生的热量，与电流的</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平方</a:t>
            </a:r>
            <a:r>
              <a:rPr lang="zh-CN" sz="1600" b="0">
                <a:latin typeface="微软雅黑" panose="020B0503020204020204" charset="-122"/>
                <a:ea typeface="微软雅黑" panose="020B0503020204020204" charset="-122"/>
                <a:cs typeface="微软雅黑" panose="020B0503020204020204" charset="-122"/>
              </a:rPr>
              <a:t>成正比，与导体的电阻成</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正比</a:t>
            </a:r>
            <a:r>
              <a:rPr lang="zh-CN" sz="1600" b="0">
                <a:latin typeface="微软雅黑" panose="020B0503020204020204" charset="-122"/>
                <a:ea typeface="微软雅黑" panose="020B0503020204020204" charset="-122"/>
                <a:cs typeface="微软雅黑" panose="020B0503020204020204" charset="-122"/>
              </a:rPr>
              <a:t>，与通电</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时间</a:t>
            </a:r>
            <a:r>
              <a:rPr lang="zh-CN" sz="1600" b="0">
                <a:latin typeface="微软雅黑" panose="020B0503020204020204" charset="-122"/>
                <a:ea typeface="微软雅黑" panose="020B0503020204020204" charset="-122"/>
                <a:cs typeface="微软雅黑" panose="020B0503020204020204" charset="-122"/>
              </a:rPr>
              <a:t>成正比。</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3.焦耳定律公式：Q=I</a:t>
            </a:r>
            <a:r>
              <a:rPr lang="en-US" sz="1600" b="0" baseline="30000">
                <a:latin typeface="微软雅黑" panose="020B0503020204020204" charset="-122"/>
                <a:ea typeface="微软雅黑" panose="020B0503020204020204" charset="-122"/>
                <a:cs typeface="微软雅黑" panose="020B0503020204020204" charset="-122"/>
              </a:rPr>
              <a:t>2</a:t>
            </a:r>
            <a:r>
              <a:rPr lang="en-US" sz="1600" b="0">
                <a:latin typeface="微软雅黑" panose="020B0503020204020204" charset="-122"/>
                <a:ea typeface="微软雅黑" panose="020B0503020204020204" charset="-122"/>
                <a:cs typeface="微软雅黑" panose="020B0503020204020204" charset="-122"/>
              </a:rPr>
              <a:t>Rt</a:t>
            </a:r>
            <a:r>
              <a:rPr lang="zh-CN" sz="1600" b="0">
                <a:latin typeface="微软雅黑" panose="020B0503020204020204" charset="-122"/>
                <a:ea typeface="微软雅黑" panose="020B0503020204020204" charset="-122"/>
                <a:cs typeface="微软雅黑" panose="020B0503020204020204" charset="-122"/>
              </a:rPr>
              <a:t>。式中单位Q→焦(J)；I→安(A)；R→欧(Ω)；t→秒。</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4.当电流通过导体做的功(电功)全部用来产生热量(电热)，则有W=Q，可用电功公式来计算Q，如电热器、纯电阻就是这样的。</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5.①电热的利用：电热毯、电熨斗、电烤箱等；②电热的防止：电视机后盖有很多孔是为了通风散热，电脑运行时也需要风扇及时散热。</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8374198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3" name="文本框 2"/>
          <p:cNvSpPr txBox="1"/>
          <p:nvPr/>
        </p:nvSpPr>
        <p:spPr>
          <a:xfrm>
            <a:off x="327025" y="1000691"/>
            <a:ext cx="8723630" cy="175757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(2019·武威)</a:t>
            </a:r>
            <a:r>
              <a:rPr lang="zh-CN" sz="1800" b="0">
                <a:latin typeface="微软雅黑" panose="020B0503020204020204" charset="-122"/>
                <a:ea typeface="微软雅黑" panose="020B0503020204020204" charset="-122"/>
                <a:cs typeface="微软雅黑" panose="020B0503020204020204" charset="-122"/>
              </a:rPr>
              <a:t>如图所示是某家用电子式电能表的表盘，该表盘上显示已用电</a:t>
            </a:r>
            <a:r>
              <a:rPr lang="en-US" sz="1800" b="0">
                <a:latin typeface="微软雅黑" panose="020B0503020204020204" charset="-122"/>
                <a:ea typeface="微软雅黑" panose="020B0503020204020204" charset="-122"/>
                <a:cs typeface="微软雅黑" panose="020B0503020204020204" charset="-122"/>
              </a:rPr>
              <a:t>______kW•h</a:t>
            </a:r>
            <a:r>
              <a:rPr lang="zh-CN" sz="1800" b="0">
                <a:latin typeface="微软雅黑" panose="020B0503020204020204" charset="-122"/>
                <a:ea typeface="微软雅黑" panose="020B0503020204020204" charset="-122"/>
                <a:cs typeface="微软雅黑" panose="020B0503020204020204" charset="-122"/>
              </a:rPr>
              <a:t>。若将某用电器单独接在该电能表上正常工作</a:t>
            </a:r>
            <a:r>
              <a:rPr lang="en-US" sz="1800" b="0">
                <a:latin typeface="微软雅黑" panose="020B0503020204020204" charset="-122"/>
                <a:ea typeface="微软雅黑" panose="020B0503020204020204" charset="-122"/>
                <a:cs typeface="微软雅黑" panose="020B0503020204020204" charset="-122"/>
              </a:rPr>
              <a:t>3min</a:t>
            </a:r>
            <a:r>
              <a:rPr lang="zh-CN" sz="1800" b="0">
                <a:latin typeface="微软雅黑" panose="020B0503020204020204" charset="-122"/>
                <a:ea typeface="微软雅黑" panose="020B0503020204020204" charset="-122"/>
                <a:cs typeface="微软雅黑" panose="020B0503020204020204" charset="-122"/>
              </a:rPr>
              <a:t>，电能表指示灯闪烁了</a:t>
            </a:r>
            <a:r>
              <a:rPr lang="en-US" sz="1800" b="0">
                <a:latin typeface="微软雅黑" panose="020B0503020204020204" charset="-122"/>
                <a:ea typeface="微软雅黑" panose="020B0503020204020204" charset="-122"/>
                <a:cs typeface="微软雅黑" panose="020B0503020204020204" charset="-122"/>
              </a:rPr>
              <a:t>32</a:t>
            </a:r>
            <a:r>
              <a:rPr lang="zh-CN" sz="1800" b="0">
                <a:latin typeface="微软雅黑" panose="020B0503020204020204" charset="-122"/>
                <a:ea typeface="微软雅黑" panose="020B0503020204020204" charset="-122"/>
                <a:cs typeface="微软雅黑" panose="020B0503020204020204" charset="-122"/>
              </a:rPr>
              <a:t>次。该用电器在上述时间内消耗的电能为</a:t>
            </a:r>
            <a:r>
              <a:rPr lang="en-US" sz="1800" b="0">
                <a:latin typeface="微软雅黑" panose="020B0503020204020204" charset="-122"/>
                <a:ea typeface="微软雅黑" panose="020B0503020204020204" charset="-122"/>
                <a:cs typeface="微软雅黑" panose="020B0503020204020204" charset="-122"/>
              </a:rPr>
              <a:t>______kW•h</a:t>
            </a:r>
            <a:r>
              <a:rPr lang="zh-CN" sz="1800" b="0">
                <a:latin typeface="微软雅黑" panose="020B0503020204020204" charset="-122"/>
                <a:ea typeface="微软雅黑" panose="020B0503020204020204" charset="-122"/>
                <a:cs typeface="微软雅黑" panose="020B0503020204020204" charset="-122"/>
              </a:rPr>
              <a:t>，它的实际电功率是</a:t>
            </a:r>
            <a:r>
              <a:rPr lang="en-US" sz="1800" b="0">
                <a:latin typeface="微软雅黑" panose="020B0503020204020204" charset="-122"/>
                <a:ea typeface="微软雅黑" panose="020B0503020204020204" charset="-122"/>
                <a:cs typeface="微软雅黑" panose="020B0503020204020204" charset="-122"/>
              </a:rPr>
              <a:t>______W</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1229" descr="wps1"/>
          <p:cNvPicPr>
            <a:picLocks noChangeAspect="1"/>
          </p:cNvPicPr>
          <p:nvPr/>
        </p:nvPicPr>
        <p:blipFill>
          <a:blip r:embed="rId3"/>
          <a:stretch>
            <a:fillRect/>
          </a:stretch>
        </p:blipFill>
        <p:spPr>
          <a:xfrm>
            <a:off x="3195955" y="2428521"/>
            <a:ext cx="2274570" cy="2280200"/>
          </a:xfrm>
          <a:prstGeom prst="rect">
            <a:avLst/>
          </a:prstGeom>
          <a:noFill/>
          <a:ln w="9525">
            <a:noFill/>
          </a:ln>
        </p:spPr>
      </p:pic>
      <p:sp>
        <p:nvSpPr>
          <p:cNvPr id="7" name="文本框 6"/>
          <p:cNvSpPr txBox="1"/>
          <p:nvPr/>
        </p:nvSpPr>
        <p:spPr>
          <a:xfrm>
            <a:off x="24766" y="1453930"/>
            <a:ext cx="1068705"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5546.7</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文本框 8"/>
          <p:cNvSpPr txBox="1"/>
          <p:nvPr/>
        </p:nvSpPr>
        <p:spPr>
          <a:xfrm>
            <a:off x="4995545" y="1926266"/>
            <a:ext cx="814070"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0.02</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 name="文本框 9"/>
          <p:cNvSpPr txBox="1"/>
          <p:nvPr/>
        </p:nvSpPr>
        <p:spPr>
          <a:xfrm>
            <a:off x="426085" y="2295478"/>
            <a:ext cx="814070"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400</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76011813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pic>
        <p:nvPicPr>
          <p:cNvPr id="3" name="图片 1234" descr="wps231"/>
          <p:cNvPicPr>
            <a:picLocks noChangeAspect="1"/>
          </p:cNvPicPr>
          <p:nvPr/>
        </p:nvPicPr>
        <p:blipFill>
          <a:blip r:embed="rId3"/>
          <a:stretch>
            <a:fillRect/>
          </a:stretch>
        </p:blipFill>
        <p:spPr>
          <a:xfrm>
            <a:off x="2145031" y="2128060"/>
            <a:ext cx="353695" cy="548088"/>
          </a:xfrm>
          <a:prstGeom prst="rect">
            <a:avLst/>
          </a:prstGeom>
          <a:noFill/>
          <a:ln w="9525">
            <a:noFill/>
          </a:ln>
        </p:spPr>
      </p:pic>
      <p:sp>
        <p:nvSpPr>
          <p:cNvPr id="11" name="文本框 10"/>
          <p:cNvSpPr txBox="1"/>
          <p:nvPr/>
        </p:nvSpPr>
        <p:spPr>
          <a:xfrm>
            <a:off x="327025" y="1278236"/>
            <a:ext cx="874649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）电能表的读数：最后一位是小数、单位是</a:t>
            </a:r>
            <a:r>
              <a:rPr lang="en-US" sz="1800" b="0">
                <a:solidFill>
                  <a:srgbClr val="1116CC"/>
                </a:solidFill>
                <a:latin typeface="微软雅黑" panose="020B0503020204020204" charset="-122"/>
                <a:ea typeface="微软雅黑" panose="020B0503020204020204" charset="-122"/>
                <a:cs typeface="微软雅黑" panose="020B0503020204020204" charset="-122"/>
              </a:rPr>
              <a:t>kW•h</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1600imp/</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kW•h</a:t>
            </a:r>
            <a:r>
              <a:rPr lang="zh-CN" sz="1800" b="0">
                <a:solidFill>
                  <a:srgbClr val="1116CC"/>
                </a:solidFill>
                <a:latin typeface="微软雅黑" panose="020B0503020204020204" charset="-122"/>
                <a:ea typeface="微软雅黑" panose="020B0503020204020204" charset="-122"/>
                <a:cs typeface="微软雅黑" panose="020B0503020204020204" charset="-122"/>
              </a:rPr>
              <a:t>）表示每消耗</a:t>
            </a:r>
            <a:r>
              <a:rPr lang="en-US" sz="1800" b="0">
                <a:solidFill>
                  <a:srgbClr val="1116CC"/>
                </a:solidFill>
                <a:latin typeface="微软雅黑" panose="020B0503020204020204" charset="-122"/>
                <a:ea typeface="微软雅黑" panose="020B0503020204020204" charset="-122"/>
                <a:cs typeface="微软雅黑" panose="020B0503020204020204" charset="-122"/>
              </a:rPr>
              <a:t>1kW•h</a:t>
            </a:r>
            <a:r>
              <a:rPr lang="zh-CN" sz="1800" b="0">
                <a:solidFill>
                  <a:srgbClr val="1116CC"/>
                </a:solidFill>
                <a:latin typeface="微软雅黑" panose="020B0503020204020204" charset="-122"/>
                <a:ea typeface="微软雅黑" panose="020B0503020204020204" charset="-122"/>
                <a:cs typeface="微软雅黑" panose="020B0503020204020204" charset="-122"/>
              </a:rPr>
              <a:t>的电能，指示灯闪烁</a:t>
            </a:r>
            <a:r>
              <a:rPr lang="en-US" sz="1800" b="0">
                <a:solidFill>
                  <a:srgbClr val="1116CC"/>
                </a:solidFill>
                <a:latin typeface="微软雅黑" panose="020B0503020204020204" charset="-122"/>
                <a:ea typeface="微软雅黑" panose="020B0503020204020204" charset="-122"/>
                <a:cs typeface="微软雅黑" panose="020B0503020204020204" charset="-122"/>
              </a:rPr>
              <a:t>1600</a:t>
            </a:r>
            <a:r>
              <a:rPr lang="zh-CN" sz="1800" b="0">
                <a:solidFill>
                  <a:srgbClr val="1116CC"/>
                </a:solidFill>
                <a:latin typeface="微软雅黑" panose="020B0503020204020204" charset="-122"/>
                <a:ea typeface="微软雅黑" panose="020B0503020204020204" charset="-122"/>
                <a:cs typeface="微软雅黑" panose="020B0503020204020204" charset="-122"/>
              </a:rPr>
              <a:t>次，据此可求闪烁</a:t>
            </a:r>
            <a:r>
              <a:rPr lang="en-US" sz="1800" b="0">
                <a:solidFill>
                  <a:srgbClr val="1116CC"/>
                </a:solidFill>
                <a:latin typeface="微软雅黑" panose="020B0503020204020204" charset="-122"/>
                <a:ea typeface="微软雅黑" panose="020B0503020204020204" charset="-122"/>
                <a:cs typeface="微软雅黑" panose="020B0503020204020204" charset="-122"/>
              </a:rPr>
              <a:t>32</a:t>
            </a:r>
            <a:r>
              <a:rPr lang="zh-CN" sz="1800" b="0">
                <a:solidFill>
                  <a:srgbClr val="1116CC"/>
                </a:solidFill>
                <a:latin typeface="微软雅黑" panose="020B0503020204020204" charset="-122"/>
                <a:ea typeface="微软雅黑" panose="020B0503020204020204" charset="-122"/>
                <a:cs typeface="微软雅黑" panose="020B0503020204020204" charset="-122"/>
              </a:rPr>
              <a:t>次消耗的电能，再利用</a:t>
            </a:r>
            <a:r>
              <a:rPr lang="en-US" sz="1800" b="0">
                <a:solidFill>
                  <a:srgbClr val="1116CC"/>
                </a:solidFill>
                <a:latin typeface="微软雅黑" panose="020B0503020204020204" charset="-122"/>
                <a:ea typeface="微软雅黑" panose="020B0503020204020204" charset="-122"/>
                <a:cs typeface="微软雅黑" panose="020B0503020204020204" charset="-122"/>
              </a:rPr>
              <a:t>P=      </a:t>
            </a:r>
            <a:r>
              <a:rPr lang="zh-CN" sz="1800" b="0">
                <a:solidFill>
                  <a:srgbClr val="1116CC"/>
                </a:solidFill>
                <a:latin typeface="微软雅黑" panose="020B0503020204020204" charset="-122"/>
                <a:ea typeface="微软雅黑" panose="020B0503020204020204" charset="-122"/>
                <a:cs typeface="微软雅黑" panose="020B0503020204020204" charset="-122"/>
              </a:rPr>
              <a:t>求用电器的实际电功率。本题考查了电能表的读数，消耗电能和电功率的计算，明确电能表相关参数的意义是关键。</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57761316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4" name="文本框 3"/>
          <p:cNvSpPr txBox="1"/>
          <p:nvPr/>
        </p:nvSpPr>
        <p:spPr>
          <a:xfrm>
            <a:off x="327025" y="1000691"/>
            <a:ext cx="871347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t>
            </a:r>
            <a:r>
              <a:rPr lang="en-US" sz="1800" b="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）该表盘上显示数字为</a:t>
            </a:r>
            <a:r>
              <a:rPr lang="en-US" sz="1800" b="0">
                <a:solidFill>
                  <a:srgbClr val="FF0000"/>
                </a:solidFill>
                <a:latin typeface="微软雅黑" panose="020B0503020204020204" charset="-122"/>
                <a:ea typeface="微软雅黑" panose="020B0503020204020204" charset="-122"/>
                <a:cs typeface="微软雅黑" panose="020B0503020204020204" charset="-122"/>
              </a:rPr>
              <a:t>55467</a:t>
            </a:r>
            <a:r>
              <a:rPr lang="zh-CN" sz="1800" b="0">
                <a:solidFill>
                  <a:srgbClr val="FF0000"/>
                </a:solidFill>
                <a:latin typeface="微软雅黑" panose="020B0503020204020204" charset="-122"/>
                <a:ea typeface="微软雅黑" panose="020B0503020204020204" charset="-122"/>
                <a:cs typeface="微软雅黑" panose="020B0503020204020204" charset="-122"/>
              </a:rPr>
              <a:t>，因为最后一位是小数、单位是</a:t>
            </a:r>
            <a:r>
              <a:rPr lang="en-US" sz="1800" b="0">
                <a:solidFill>
                  <a:srgbClr val="FF0000"/>
                </a:solidFill>
                <a:latin typeface="微软雅黑" panose="020B0503020204020204" charset="-122"/>
                <a:ea typeface="微软雅黑" panose="020B0503020204020204" charset="-122"/>
                <a:cs typeface="微软雅黑" panose="020B0503020204020204" charset="-122"/>
              </a:rPr>
              <a:t>kW•h</a:t>
            </a:r>
            <a:r>
              <a:rPr lang="zh-CN" sz="1800" b="0">
                <a:solidFill>
                  <a:srgbClr val="FF0000"/>
                </a:solidFill>
                <a:latin typeface="微软雅黑" panose="020B0503020204020204" charset="-122"/>
                <a:ea typeface="微软雅黑" panose="020B0503020204020204" charset="-122"/>
                <a:cs typeface="微软雅黑" panose="020B0503020204020204" charset="-122"/>
              </a:rPr>
              <a:t>，所以显示已用电</a:t>
            </a:r>
            <a:r>
              <a:rPr lang="en-US" sz="1800" b="0">
                <a:solidFill>
                  <a:srgbClr val="FF0000"/>
                </a:solidFill>
                <a:latin typeface="微软雅黑" panose="020B0503020204020204" charset="-122"/>
                <a:ea typeface="微软雅黑" panose="020B0503020204020204" charset="-122"/>
                <a:cs typeface="微软雅黑" panose="020B0503020204020204" charset="-122"/>
              </a:rPr>
              <a:t>5546.7kW•h</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231" descr="wps2"/>
          <p:cNvPicPr>
            <a:picLocks noChangeAspect="1"/>
          </p:cNvPicPr>
          <p:nvPr/>
        </p:nvPicPr>
        <p:blipFill>
          <a:blip r:embed="rId3"/>
          <a:stretch>
            <a:fillRect/>
          </a:stretch>
        </p:blipFill>
        <p:spPr>
          <a:xfrm>
            <a:off x="4463415" y="2358498"/>
            <a:ext cx="627380" cy="593285"/>
          </a:xfrm>
          <a:prstGeom prst="rect">
            <a:avLst/>
          </a:prstGeom>
          <a:noFill/>
          <a:ln w="9525">
            <a:noFill/>
          </a:ln>
        </p:spPr>
      </p:pic>
      <p:sp>
        <p:nvSpPr>
          <p:cNvPr id="7" name="文本框 6"/>
          <p:cNvSpPr txBox="1"/>
          <p:nvPr/>
        </p:nvSpPr>
        <p:spPr>
          <a:xfrm>
            <a:off x="327025" y="1924993"/>
            <a:ext cx="859028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1600imp/</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kW•h</a:t>
            </a:r>
            <a:r>
              <a:rPr lang="zh-CN" sz="1800" b="0">
                <a:solidFill>
                  <a:srgbClr val="FF0000"/>
                </a:solidFill>
                <a:latin typeface="微软雅黑" panose="020B0503020204020204" charset="-122"/>
                <a:ea typeface="微软雅黑" panose="020B0503020204020204" charset="-122"/>
                <a:cs typeface="微软雅黑" panose="020B0503020204020204" charset="-122"/>
              </a:rPr>
              <a:t>）表示每消耗</a:t>
            </a:r>
            <a:r>
              <a:rPr lang="en-US" sz="1800" b="0">
                <a:solidFill>
                  <a:srgbClr val="FF0000"/>
                </a:solidFill>
                <a:latin typeface="微软雅黑" panose="020B0503020204020204" charset="-122"/>
                <a:ea typeface="微软雅黑" panose="020B0503020204020204" charset="-122"/>
                <a:cs typeface="微软雅黑" panose="020B0503020204020204" charset="-122"/>
              </a:rPr>
              <a:t>1kW•h</a:t>
            </a:r>
            <a:r>
              <a:rPr lang="zh-CN" sz="1800" b="0">
                <a:solidFill>
                  <a:srgbClr val="FF0000"/>
                </a:solidFill>
                <a:latin typeface="微软雅黑" panose="020B0503020204020204" charset="-122"/>
                <a:ea typeface="微软雅黑" panose="020B0503020204020204" charset="-122"/>
                <a:cs typeface="微软雅黑" panose="020B0503020204020204" charset="-122"/>
              </a:rPr>
              <a:t>的电能，指示灯闪烁</a:t>
            </a:r>
            <a:r>
              <a:rPr lang="en-US" sz="1800" b="0">
                <a:solidFill>
                  <a:srgbClr val="FF0000"/>
                </a:solidFill>
                <a:latin typeface="微软雅黑" panose="020B0503020204020204" charset="-122"/>
                <a:ea typeface="微软雅黑" panose="020B0503020204020204" charset="-122"/>
                <a:cs typeface="微软雅黑" panose="020B0503020204020204" charset="-122"/>
              </a:rPr>
              <a:t>1600</a:t>
            </a:r>
            <a:r>
              <a:rPr lang="zh-CN" sz="1800" b="0">
                <a:solidFill>
                  <a:srgbClr val="FF0000"/>
                </a:solidFill>
                <a:latin typeface="微软雅黑" panose="020B0503020204020204" charset="-122"/>
                <a:ea typeface="微软雅黑" panose="020B0503020204020204" charset="-122"/>
                <a:cs typeface="微软雅黑" panose="020B0503020204020204" charset="-122"/>
              </a:rPr>
              <a:t>次，指示灯闪烁</a:t>
            </a:r>
            <a:r>
              <a:rPr lang="en-US" sz="1800" b="0">
                <a:solidFill>
                  <a:srgbClr val="FF0000"/>
                </a:solidFill>
                <a:latin typeface="微软雅黑" panose="020B0503020204020204" charset="-122"/>
                <a:ea typeface="微软雅黑" panose="020B0503020204020204" charset="-122"/>
                <a:cs typeface="微软雅黑" panose="020B0503020204020204" charset="-122"/>
              </a:rPr>
              <a:t>32</a:t>
            </a:r>
            <a:r>
              <a:rPr lang="zh-CN" sz="1800" b="0">
                <a:solidFill>
                  <a:srgbClr val="FF0000"/>
                </a:solidFill>
                <a:latin typeface="微软雅黑" panose="020B0503020204020204" charset="-122"/>
                <a:ea typeface="微软雅黑" panose="020B0503020204020204" charset="-122"/>
                <a:cs typeface="微软雅黑" panose="020B0503020204020204" charset="-122"/>
              </a:rPr>
              <a:t>次，则该用电器消耗的电能：</a:t>
            </a:r>
            <a:r>
              <a:rPr lang="en-US" sz="1800" b="0">
                <a:solidFill>
                  <a:srgbClr val="FF0000"/>
                </a:solidFill>
                <a:latin typeface="微软雅黑" panose="020B0503020204020204" charset="-122"/>
                <a:ea typeface="微软雅黑" panose="020B0503020204020204" charset="-122"/>
                <a:cs typeface="微软雅黑" panose="020B0503020204020204" charset="-122"/>
              </a:rPr>
              <a:t>W=         kW•h=0.02kW•h</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9" name="图片 -2147480980"/>
          <p:cNvPicPr>
            <a:picLocks noChangeAspect="1"/>
          </p:cNvPicPr>
          <p:nvPr/>
        </p:nvPicPr>
        <p:blipFill>
          <a:blip r:embed="rId4"/>
          <a:stretch>
            <a:fillRect/>
          </a:stretch>
        </p:blipFill>
        <p:spPr>
          <a:xfrm>
            <a:off x="2951164" y="2951466"/>
            <a:ext cx="1685925" cy="563366"/>
          </a:xfrm>
          <a:prstGeom prst="rect">
            <a:avLst/>
          </a:prstGeom>
          <a:noFill/>
          <a:ln w="9525">
            <a:noFill/>
          </a:ln>
        </p:spPr>
      </p:pic>
      <p:sp>
        <p:nvSpPr>
          <p:cNvPr id="10" name="文本框 9"/>
          <p:cNvSpPr txBox="1"/>
          <p:nvPr/>
        </p:nvSpPr>
        <p:spPr>
          <a:xfrm>
            <a:off x="415925" y="2973427"/>
            <a:ext cx="782447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该用电器的实际电功率：   </a:t>
            </a:r>
            <a:r>
              <a:rPr lang="en-US" sz="1800" b="0">
                <a:solidFill>
                  <a:srgbClr val="FF0000"/>
                </a:solidFill>
                <a:latin typeface="微软雅黑" panose="020B0503020204020204" charset="-122"/>
                <a:ea typeface="微软雅黑" panose="020B0503020204020204" charset="-122"/>
                <a:cs typeface="微软雅黑" panose="020B0503020204020204" charset="-122"/>
              </a:rPr>
              <a:t>                       =0.4kW=400W</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7025" y="3614454"/>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a:t>
            </a:r>
            <a:r>
              <a:rPr lang="en-US" sz="1800" b="0">
                <a:solidFill>
                  <a:srgbClr val="FF0000"/>
                </a:solidFill>
                <a:latin typeface="微软雅黑" panose="020B0503020204020204" charset="-122"/>
                <a:ea typeface="微软雅黑" panose="020B0503020204020204" charset="-122"/>
                <a:cs typeface="微软雅黑" panose="020B0503020204020204" charset="-122"/>
              </a:rPr>
              <a:t>5546.7</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0.02</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400</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1022161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par>
                                <p:cTn id="13" presetID="5" presetClass="entr" presetSubtype="10" fill="hold" grpId="0" nodeType="withEffect">
                                  <p:stCondLst>
                                    <p:cond delay="0"/>
                                  </p:stCondLst>
                                  <p:childTnLst>
                                    <p:set>
                                      <p:cBhvr>
                                        <p:cTn id="14" dur="1000"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000"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par>
                                <p:cTn id="21" presetID="5" presetClass="entr" presetSubtype="10" fill="hold" nodeType="withEffect">
                                  <p:stCondLst>
                                    <p:cond delay="0"/>
                                  </p:stCondLst>
                                  <p:childTnLst>
                                    <p:set>
                                      <p:cBhvr>
                                        <p:cTn id="22" dur="1000"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000" fill="hold">
                                          <p:stCondLst>
                                            <p:cond delay="0"/>
                                          </p:stCondLst>
                                        </p:cTn>
                                        <p:tgtEl>
                                          <p:spTgt spid="11"/>
                                        </p:tgtEl>
                                        <p:attrNameLst>
                                          <p:attrName>style.visibility</p:attrName>
                                        </p:attrNameLst>
                                      </p:cBhvr>
                                      <p:to>
                                        <p:strVal val="visible"/>
                                      </p:to>
                                    </p:set>
                                    <p:animEffect transition="in" filter="checkerboard(across)">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7" name="文本框 6"/>
          <p:cNvSpPr txBox="1"/>
          <p:nvPr/>
        </p:nvSpPr>
        <p:spPr>
          <a:xfrm>
            <a:off x="1648460" y="2032574"/>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计算电功；计算电功率；进行电热计算。</a:t>
            </a:r>
          </a:p>
        </p:txBody>
      </p:sp>
      <p:sp>
        <p:nvSpPr>
          <p:cNvPr id="9" name="文本框 8"/>
          <p:cNvSpPr txBox="1"/>
          <p:nvPr/>
        </p:nvSpPr>
        <p:spPr>
          <a:xfrm>
            <a:off x="1648460" y="2838474"/>
            <a:ext cx="71177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电流做功；电功率概念；焦耳定律。</a:t>
            </a:r>
          </a:p>
        </p:txBody>
      </p:sp>
      <p:sp>
        <p:nvSpPr>
          <p:cNvPr id="10" name="文本框 9"/>
          <p:cNvSpPr txBox="1"/>
          <p:nvPr/>
        </p:nvSpPr>
        <p:spPr>
          <a:xfrm>
            <a:off x="1648460" y="3714396"/>
            <a:ext cx="697992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电能表读数及其相关计算；测量小灯泡电功率的基本内容。</a:t>
            </a:r>
          </a:p>
        </p:txBody>
      </p:sp>
      <p:sp>
        <p:nvSpPr>
          <p:cNvPr id="100" name="文本框 99"/>
          <p:cNvSpPr txBox="1"/>
          <p:nvPr/>
        </p:nvSpPr>
        <p:spPr>
          <a:xfrm>
            <a:off x="1648460" y="1209486"/>
            <a:ext cx="5080000" cy="369212"/>
          </a:xfrm>
          <a:prstGeom prst="rect">
            <a:avLst/>
          </a:prstGeom>
          <a:noFill/>
          <a:ln w="9525">
            <a:noFill/>
          </a:ln>
        </p:spPr>
        <p:txBody>
          <a:bodyPr>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：额定功率的概念。</a:t>
            </a:r>
            <a:endParaRPr lang="zh-CN" altLang="en-US" sz="18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4219582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checkerboard(across)">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arn(out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10"/>
                                        </p:tgtEl>
                                        <p:attrNameLst>
                                          <p:attrName>style.visibility</p:attrName>
                                        </p:attrNameLst>
                                      </p:cBhvr>
                                      <p:to>
                                        <p:strVal val="visible"/>
                                      </p:to>
                                    </p:set>
                                    <p:animEffect transition="in" filter="barn(outHorizontal)">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p:bldP spid="9" grpId="0"/>
      <p:bldP spid="10"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10" name="文本框 9"/>
          <p:cNvSpPr txBox="1"/>
          <p:nvPr/>
        </p:nvSpPr>
        <p:spPr>
          <a:xfrm>
            <a:off x="2418716" y="2040849"/>
            <a:ext cx="426085"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文本框 10"/>
          <p:cNvSpPr txBox="1"/>
          <p:nvPr/>
        </p:nvSpPr>
        <p:spPr>
          <a:xfrm>
            <a:off x="327026" y="1068804"/>
            <a:ext cx="852360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（2019·岳阳）</a:t>
            </a:r>
            <a:r>
              <a:rPr lang="zh-CN" sz="1800" b="0">
                <a:latin typeface="微软雅黑" panose="020B0503020204020204" charset="-122"/>
                <a:ea typeface="微软雅黑" panose="020B0503020204020204" charset="-122"/>
                <a:cs typeface="微软雅黑" panose="020B0503020204020204" charset="-122"/>
              </a:rPr>
              <a:t>如图所示，电源电压恒定不变。闭合开关后，滑动变阻器的滑片P由b端移到某点c的过程中，电压表的示数由4V变为3V，电流表的示数由0.2A变为0.3A，由此可知（  ）。</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2" name="表格 11"/>
          <p:cNvGraphicFramePr/>
          <p:nvPr/>
        </p:nvGraphicFramePr>
        <p:xfrm>
          <a:off x="327026" y="2410061"/>
          <a:ext cx="6196013" cy="0"/>
        </p:xfrm>
        <a:graphic>
          <a:graphicData uri="http://schemas.openxmlformats.org/drawingml/2006/table">
            <a:tbl>
              <a:tblPr firstRow="1" bandRow="1">
                <a:tableStyleId>{5940675A-B579-460E-94D1-54222C63F5DA}</a:tableStyleId>
              </a:tblPr>
              <a:tblGrid>
                <a:gridCol w="6196013"/>
              </a:tblGrid>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A．电源电压为7V</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B．R</a:t>
                      </a:r>
                      <a:r>
                        <a:rPr lang="en-US" sz="1800" b="0" baseline="-25000">
                          <a:latin typeface="微软雅黑" panose="020B0503020204020204" charset="-122"/>
                          <a:ea typeface="微软雅黑" panose="020B0503020204020204" charset="-122"/>
                          <a:cs typeface="微软雅黑" panose="020B0503020204020204" charset="-122"/>
                        </a:rPr>
                        <a:t>1</a:t>
                      </a:r>
                      <a:r>
                        <a:rPr lang="en-US" sz="1800" b="0">
                          <a:latin typeface="微软雅黑" panose="020B0503020204020204" charset="-122"/>
                          <a:ea typeface="微软雅黑" panose="020B0503020204020204" charset="-122"/>
                          <a:cs typeface="微软雅黑" panose="020B0503020204020204" charset="-122"/>
                        </a:rPr>
                        <a:t>的阻值为20Ω</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C．电路消耗的最小功率为1.2W</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D．滑片P在b端时，10秒内R</a:t>
                      </a:r>
                      <a:r>
                        <a:rPr lang="en-US" sz="1800" b="0" baseline="-25000">
                          <a:latin typeface="微软雅黑" panose="020B0503020204020204" charset="-122"/>
                          <a:ea typeface="微软雅黑" panose="020B0503020204020204" charset="-122"/>
                          <a:cs typeface="微软雅黑" panose="020B0503020204020204" charset="-122"/>
                        </a:rPr>
                        <a:t>1</a:t>
                      </a:r>
                      <a:r>
                        <a:rPr lang="en-US" sz="1800" b="0">
                          <a:latin typeface="微软雅黑" panose="020B0503020204020204" charset="-122"/>
                          <a:ea typeface="微软雅黑" panose="020B0503020204020204" charset="-122"/>
                          <a:cs typeface="微软雅黑" panose="020B0503020204020204" charset="-122"/>
                        </a:rPr>
                        <a:t>产生的热量为12J</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3" name="图片 1329" descr="wps94"/>
          <p:cNvPicPr>
            <a:picLocks noChangeAspect="1"/>
          </p:cNvPicPr>
          <p:nvPr/>
        </p:nvPicPr>
        <p:blipFill>
          <a:blip r:embed="rId3"/>
          <a:stretch>
            <a:fillRect/>
          </a:stretch>
        </p:blipFill>
        <p:spPr>
          <a:xfrm>
            <a:off x="5728970" y="2263650"/>
            <a:ext cx="2609850" cy="1926903"/>
          </a:xfrm>
          <a:prstGeom prst="rect">
            <a:avLst/>
          </a:prstGeom>
          <a:noFill/>
          <a:ln w="9525">
            <a:noFill/>
          </a:ln>
        </p:spPr>
      </p:pic>
    </p:spTree>
    <p:extLst>
      <p:ext uri="{BB962C8B-B14F-4D97-AF65-F5344CB8AC3E}">
        <p14:creationId xmlns:p14="http://schemas.microsoft.com/office/powerpoint/2010/main" val="160987654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4" name="文本框 3"/>
          <p:cNvSpPr txBox="1"/>
          <p:nvPr/>
        </p:nvSpPr>
        <p:spPr>
          <a:xfrm>
            <a:off x="327025" y="1115910"/>
            <a:ext cx="858012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【点睛】由电路图可知，</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与</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两端的电压，电流表测电路中的电流。（</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）滑动变阻器滑片</a:t>
            </a:r>
            <a:r>
              <a:rPr lang="en-US" sz="1800" b="0">
                <a:solidFill>
                  <a:srgbClr val="1116CC"/>
                </a:solidFill>
                <a:latin typeface="微软雅黑" panose="020B0503020204020204" charset="-122"/>
                <a:ea typeface="微软雅黑" panose="020B0503020204020204" charset="-122"/>
                <a:cs typeface="微软雅黑" panose="020B0503020204020204" charset="-122"/>
              </a:rPr>
              <a:t>P</a:t>
            </a:r>
            <a:r>
              <a:rPr lang="zh-CN" sz="1800" b="0">
                <a:solidFill>
                  <a:srgbClr val="1116CC"/>
                </a:solidFill>
                <a:latin typeface="微软雅黑" panose="020B0503020204020204" charset="-122"/>
                <a:ea typeface="微软雅黑" panose="020B0503020204020204" charset="-122"/>
                <a:cs typeface="微软雅黑" panose="020B0503020204020204" charset="-122"/>
              </a:rPr>
              <a:t>在</a:t>
            </a:r>
            <a:r>
              <a:rPr lang="en-US" sz="1800" b="0">
                <a:solidFill>
                  <a:srgbClr val="1116CC"/>
                </a:solidFill>
                <a:latin typeface="微软雅黑" panose="020B0503020204020204" charset="-122"/>
                <a:ea typeface="微软雅黑" panose="020B0503020204020204" charset="-122"/>
                <a:cs typeface="微软雅黑" panose="020B0503020204020204" charset="-122"/>
              </a:rPr>
              <a:t>B</a:t>
            </a:r>
            <a:r>
              <a:rPr lang="zh-CN" sz="1800" b="0">
                <a:solidFill>
                  <a:srgbClr val="1116CC"/>
                </a:solidFill>
                <a:latin typeface="微软雅黑" panose="020B0503020204020204" charset="-122"/>
                <a:ea typeface="微软雅黑" panose="020B0503020204020204" charset="-122"/>
                <a:cs typeface="微软雅黑" panose="020B0503020204020204" charset="-122"/>
              </a:rPr>
              <a:t>端时，</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与</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串联，滑动变阻器的滑片</a:t>
            </a:r>
            <a:r>
              <a:rPr lang="en-US" sz="1800" b="0">
                <a:solidFill>
                  <a:srgbClr val="1116CC"/>
                </a:solidFill>
                <a:latin typeface="微软雅黑" panose="020B0503020204020204" charset="-122"/>
                <a:ea typeface="微软雅黑" panose="020B0503020204020204" charset="-122"/>
                <a:cs typeface="微软雅黑" panose="020B0503020204020204" charset="-122"/>
              </a:rPr>
              <a:t>P</a:t>
            </a:r>
            <a:r>
              <a:rPr lang="zh-CN" sz="1800" b="0">
                <a:solidFill>
                  <a:srgbClr val="1116CC"/>
                </a:solidFill>
                <a:latin typeface="微软雅黑" panose="020B0503020204020204" charset="-122"/>
                <a:ea typeface="微软雅黑" panose="020B0503020204020204" charset="-122"/>
                <a:cs typeface="微软雅黑" panose="020B0503020204020204" charset="-122"/>
              </a:rPr>
              <a:t>由</a:t>
            </a:r>
            <a:r>
              <a:rPr lang="en-US" sz="1800" b="0">
                <a:solidFill>
                  <a:srgbClr val="1116CC"/>
                </a:solidFill>
                <a:latin typeface="微软雅黑" panose="020B0503020204020204" charset="-122"/>
                <a:ea typeface="微软雅黑" panose="020B0503020204020204" charset="-122"/>
                <a:cs typeface="微软雅黑" panose="020B0503020204020204" charset="-122"/>
              </a:rPr>
              <a:t>B</a:t>
            </a:r>
            <a:r>
              <a:rPr lang="zh-CN" sz="1800" b="0">
                <a:solidFill>
                  <a:srgbClr val="1116CC"/>
                </a:solidFill>
                <a:latin typeface="微软雅黑" panose="020B0503020204020204" charset="-122"/>
                <a:ea typeface="微软雅黑" panose="020B0503020204020204" charset="-122"/>
                <a:cs typeface="微软雅黑" panose="020B0503020204020204" charset="-122"/>
              </a:rPr>
              <a:t>端移到某点</a:t>
            </a:r>
            <a:r>
              <a:rPr lang="en-US" sz="1800" b="0">
                <a:solidFill>
                  <a:srgbClr val="1116CC"/>
                </a:solidFill>
                <a:latin typeface="微软雅黑" panose="020B0503020204020204" charset="-122"/>
                <a:ea typeface="微软雅黑" panose="020B0503020204020204" charset="-122"/>
                <a:cs typeface="微软雅黑" panose="020B0503020204020204" charset="-122"/>
              </a:rPr>
              <a:t>C</a:t>
            </a:r>
            <a:r>
              <a:rPr lang="zh-CN" sz="1800" b="0">
                <a:solidFill>
                  <a:srgbClr val="1116CC"/>
                </a:solidFill>
                <a:latin typeface="微软雅黑" panose="020B0503020204020204" charset="-122"/>
                <a:ea typeface="微软雅黑" panose="020B0503020204020204" charset="-122"/>
                <a:cs typeface="微软雅黑" panose="020B0503020204020204" charset="-122"/>
              </a:rPr>
              <a:t>，根据串联电路的电压特点，应用欧姆定律求出</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的阻值和电源电压。（</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）滑动变阻器滑片</a:t>
            </a:r>
            <a:r>
              <a:rPr lang="en-US" sz="1800" b="0">
                <a:solidFill>
                  <a:srgbClr val="1116CC"/>
                </a:solidFill>
                <a:latin typeface="微软雅黑" panose="020B0503020204020204" charset="-122"/>
                <a:ea typeface="微软雅黑" panose="020B0503020204020204" charset="-122"/>
                <a:cs typeface="微软雅黑" panose="020B0503020204020204" charset="-122"/>
              </a:rPr>
              <a:t>P</a:t>
            </a:r>
            <a:r>
              <a:rPr lang="zh-CN" sz="1800" b="0">
                <a:solidFill>
                  <a:srgbClr val="1116CC"/>
                </a:solidFill>
                <a:latin typeface="微软雅黑" panose="020B0503020204020204" charset="-122"/>
                <a:ea typeface="微软雅黑" panose="020B0503020204020204" charset="-122"/>
                <a:cs typeface="微软雅黑" panose="020B0503020204020204" charset="-122"/>
              </a:rPr>
              <a:t>在</a:t>
            </a:r>
            <a:r>
              <a:rPr lang="en-US" sz="1800" b="0">
                <a:solidFill>
                  <a:srgbClr val="1116CC"/>
                </a:solidFill>
                <a:latin typeface="微软雅黑" panose="020B0503020204020204" charset="-122"/>
                <a:ea typeface="微软雅黑" panose="020B0503020204020204" charset="-122"/>
                <a:cs typeface="微软雅黑" panose="020B0503020204020204" charset="-122"/>
              </a:rPr>
              <a:t>B</a:t>
            </a:r>
            <a:r>
              <a:rPr lang="zh-CN" sz="1800" b="0">
                <a:solidFill>
                  <a:srgbClr val="1116CC"/>
                </a:solidFill>
                <a:latin typeface="微软雅黑" panose="020B0503020204020204" charset="-122"/>
                <a:ea typeface="微软雅黑" panose="020B0503020204020204" charset="-122"/>
                <a:cs typeface="微软雅黑" panose="020B0503020204020204" charset="-122"/>
              </a:rPr>
              <a:t>端时，</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与</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串联，此时电路中的电阻值最大，利用</a:t>
            </a:r>
            <a:r>
              <a:rPr lang="en-US" sz="1800" b="0">
                <a:solidFill>
                  <a:srgbClr val="1116CC"/>
                </a:solidFill>
                <a:latin typeface="微软雅黑" panose="020B0503020204020204" charset="-122"/>
                <a:ea typeface="微软雅黑" panose="020B0503020204020204" charset="-122"/>
                <a:cs typeface="微软雅黑" panose="020B0503020204020204" charset="-122"/>
              </a:rPr>
              <a:t>P=UI</a:t>
            </a:r>
            <a:r>
              <a:rPr lang="zh-CN" sz="1800" b="0">
                <a:solidFill>
                  <a:srgbClr val="1116CC"/>
                </a:solidFill>
                <a:latin typeface="微软雅黑" panose="020B0503020204020204" charset="-122"/>
                <a:ea typeface="微软雅黑" panose="020B0503020204020204" charset="-122"/>
                <a:cs typeface="微软雅黑" panose="020B0503020204020204" charset="-122"/>
              </a:rPr>
              <a:t>可求得最小功率。（</a:t>
            </a:r>
            <a:r>
              <a:rPr lang="en-US" sz="1800" b="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）滑片</a:t>
            </a:r>
            <a:r>
              <a:rPr lang="en-US" sz="1800" b="0">
                <a:solidFill>
                  <a:srgbClr val="1116CC"/>
                </a:solidFill>
                <a:latin typeface="微软雅黑" panose="020B0503020204020204" charset="-122"/>
                <a:ea typeface="微软雅黑" panose="020B0503020204020204" charset="-122"/>
                <a:cs typeface="微软雅黑" panose="020B0503020204020204" charset="-122"/>
              </a:rPr>
              <a:t>P</a:t>
            </a:r>
            <a:r>
              <a:rPr lang="zh-CN" sz="1800" b="0">
                <a:solidFill>
                  <a:srgbClr val="1116CC"/>
                </a:solidFill>
                <a:latin typeface="微软雅黑" panose="020B0503020204020204" charset="-122"/>
                <a:ea typeface="微软雅黑" panose="020B0503020204020204" charset="-122"/>
                <a:cs typeface="微软雅黑" panose="020B0503020204020204" charset="-122"/>
              </a:rPr>
              <a:t>在</a:t>
            </a:r>
            <a:r>
              <a:rPr lang="en-US" sz="1800" b="0">
                <a:solidFill>
                  <a:srgbClr val="1116CC"/>
                </a:solidFill>
                <a:latin typeface="微软雅黑" panose="020B0503020204020204" charset="-122"/>
                <a:ea typeface="微软雅黑" panose="020B0503020204020204" charset="-122"/>
                <a:cs typeface="微软雅黑" panose="020B0503020204020204" charset="-122"/>
              </a:rPr>
              <a:t>b</a:t>
            </a:r>
            <a:r>
              <a:rPr lang="zh-CN" sz="1800" b="0">
                <a:solidFill>
                  <a:srgbClr val="1116CC"/>
                </a:solidFill>
                <a:latin typeface="微软雅黑" panose="020B0503020204020204" charset="-122"/>
                <a:ea typeface="微软雅黑" panose="020B0503020204020204" charset="-122"/>
                <a:cs typeface="微软雅黑" panose="020B0503020204020204" charset="-122"/>
              </a:rPr>
              <a:t>端时，根据串联电路的电压特点可求得</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两端电压，再利用</a:t>
            </a:r>
            <a:r>
              <a:rPr lang="en-US" sz="1800" b="0">
                <a:solidFill>
                  <a:srgbClr val="1116CC"/>
                </a:solidFill>
                <a:latin typeface="微软雅黑" panose="020B0503020204020204" charset="-122"/>
                <a:ea typeface="微软雅黑" panose="020B0503020204020204" charset="-122"/>
                <a:cs typeface="微软雅黑" panose="020B0503020204020204" charset="-122"/>
              </a:rPr>
              <a:t>Q=W=UIt</a:t>
            </a:r>
            <a:r>
              <a:rPr lang="zh-CN" sz="1800" b="0">
                <a:solidFill>
                  <a:srgbClr val="1116CC"/>
                </a:solidFill>
                <a:latin typeface="微软雅黑" panose="020B0503020204020204" charset="-122"/>
                <a:ea typeface="微软雅黑" panose="020B0503020204020204" charset="-122"/>
                <a:cs typeface="微软雅黑" panose="020B0503020204020204" charset="-122"/>
              </a:rPr>
              <a:t>可求得</a:t>
            </a:r>
            <a:r>
              <a:rPr lang="en-US" sz="1800" b="0">
                <a:solidFill>
                  <a:srgbClr val="1116CC"/>
                </a:solidFill>
                <a:latin typeface="微软雅黑" panose="020B0503020204020204" charset="-122"/>
                <a:ea typeface="微软雅黑" panose="020B0503020204020204" charset="-122"/>
                <a:cs typeface="微软雅黑" panose="020B0503020204020204" charset="-122"/>
              </a:rPr>
              <a:t>10</a:t>
            </a:r>
            <a:r>
              <a:rPr lang="zh-CN" sz="1800" b="0">
                <a:solidFill>
                  <a:srgbClr val="1116CC"/>
                </a:solidFill>
                <a:latin typeface="微软雅黑" panose="020B0503020204020204" charset="-122"/>
                <a:ea typeface="微软雅黑" panose="020B0503020204020204" charset="-122"/>
                <a:cs typeface="微软雅黑" panose="020B0503020204020204" charset="-122"/>
              </a:rPr>
              <a:t>秒内</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uFillTx/>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产生的热量。</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1987069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3084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3" name="文本框 2"/>
          <p:cNvSpPr txBox="1"/>
          <p:nvPr/>
        </p:nvSpPr>
        <p:spPr>
          <a:xfrm>
            <a:off x="327026" y="1045251"/>
            <a:ext cx="8790305"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FF0000"/>
                </a:solidFill>
                <a:latin typeface="微软雅黑" panose="020B0503020204020204" charset="-122"/>
                <a:ea typeface="微软雅黑" panose="020B0503020204020204" charset="-122"/>
                <a:cs typeface="微软雅黑" panose="020B0503020204020204" charset="-122"/>
              </a:rPr>
              <a:t>【解析】由电路图可知，R</a:t>
            </a:r>
            <a:r>
              <a:rPr lang="zh-CN" sz="160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a:solidFill>
                  <a:srgbClr val="FF0000"/>
                </a:solidFill>
                <a:latin typeface="微软雅黑" panose="020B0503020204020204" charset="-122"/>
                <a:ea typeface="微软雅黑" panose="020B0503020204020204" charset="-122"/>
                <a:cs typeface="微软雅黑" panose="020B0503020204020204" charset="-122"/>
              </a:rPr>
              <a:t>与R</a:t>
            </a:r>
            <a:r>
              <a:rPr lang="zh-CN" sz="160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a:solidFill>
                  <a:srgbClr val="FF0000"/>
                </a:solidFill>
                <a:latin typeface="微软雅黑" panose="020B0503020204020204" charset="-122"/>
                <a:ea typeface="微软雅黑" panose="020B0503020204020204" charset="-122"/>
                <a:cs typeface="微软雅黑" panose="020B0503020204020204" charset="-122"/>
              </a:rPr>
              <a:t>串联，电压表测R2两端的电压，电流表测电路中的电流。</a:t>
            </a:r>
          </a:p>
          <a:p>
            <a:pPr marL="0" indent="0" algn="l" eaLnBrk="1" fontAlgn="auto" latinLnBrk="0" hangingPunct="1">
              <a:lnSpc>
                <a:spcPct val="150000"/>
              </a:lnSpc>
            </a:pPr>
            <a:r>
              <a:rPr lang="zh-CN" sz="1600">
                <a:solidFill>
                  <a:srgbClr val="FF0000"/>
                </a:solidFill>
                <a:latin typeface="微软雅黑" panose="020B0503020204020204" charset="-122"/>
                <a:ea typeface="微软雅黑" panose="020B0503020204020204" charset="-122"/>
                <a:cs typeface="微软雅黑" panose="020B0503020204020204" charset="-122"/>
              </a:rPr>
              <a:t>（</a:t>
            </a:r>
            <a:r>
              <a:rPr lang="en-US" sz="1600">
                <a:solidFill>
                  <a:srgbClr val="FF0000"/>
                </a:solidFill>
                <a:latin typeface="微软雅黑" panose="020B0503020204020204" charset="-122"/>
                <a:ea typeface="微软雅黑" panose="020B0503020204020204" charset="-122"/>
                <a:cs typeface="微软雅黑" panose="020B0503020204020204" charset="-122"/>
              </a:rPr>
              <a:t>1</a:t>
            </a:r>
            <a:r>
              <a:rPr lang="zh-CN" sz="1600">
                <a:solidFill>
                  <a:srgbClr val="FF0000"/>
                </a:solidFill>
                <a:latin typeface="微软雅黑" panose="020B0503020204020204" charset="-122"/>
                <a:ea typeface="微软雅黑" panose="020B0503020204020204" charset="-122"/>
                <a:cs typeface="微软雅黑" panose="020B0503020204020204" charset="-122"/>
              </a:rPr>
              <a:t>）由“闭合开关后，滑动变阻器的滑片</a:t>
            </a:r>
            <a:r>
              <a:rPr lang="en-US" sz="1600">
                <a:solidFill>
                  <a:srgbClr val="FF0000"/>
                </a:solidFill>
                <a:latin typeface="微软雅黑" panose="020B0503020204020204" charset="-122"/>
                <a:ea typeface="微软雅黑" panose="020B0503020204020204" charset="-122"/>
                <a:cs typeface="微软雅黑" panose="020B0503020204020204" charset="-122"/>
              </a:rPr>
              <a:t>P</a:t>
            </a:r>
            <a:r>
              <a:rPr lang="zh-CN" sz="1600">
                <a:solidFill>
                  <a:srgbClr val="FF0000"/>
                </a:solidFill>
                <a:latin typeface="微软雅黑" panose="020B0503020204020204" charset="-122"/>
                <a:ea typeface="微软雅黑" panose="020B0503020204020204" charset="-122"/>
                <a:cs typeface="微软雅黑" panose="020B0503020204020204" charset="-122"/>
              </a:rPr>
              <a:t>由</a:t>
            </a:r>
            <a:r>
              <a:rPr lang="en-US" sz="1600">
                <a:solidFill>
                  <a:srgbClr val="FF0000"/>
                </a:solidFill>
                <a:latin typeface="微软雅黑" panose="020B0503020204020204" charset="-122"/>
                <a:ea typeface="微软雅黑" panose="020B0503020204020204" charset="-122"/>
                <a:cs typeface="微软雅黑" panose="020B0503020204020204" charset="-122"/>
              </a:rPr>
              <a:t>B</a:t>
            </a:r>
            <a:r>
              <a:rPr lang="zh-CN" sz="1600">
                <a:solidFill>
                  <a:srgbClr val="FF0000"/>
                </a:solidFill>
                <a:latin typeface="微软雅黑" panose="020B0503020204020204" charset="-122"/>
                <a:ea typeface="微软雅黑" panose="020B0503020204020204" charset="-122"/>
                <a:cs typeface="微软雅黑" panose="020B0503020204020204" charset="-122"/>
              </a:rPr>
              <a:t>端移到某点</a:t>
            </a:r>
            <a:r>
              <a:rPr lang="en-US" sz="1600">
                <a:solidFill>
                  <a:srgbClr val="FF0000"/>
                </a:solidFill>
                <a:latin typeface="微软雅黑" panose="020B0503020204020204" charset="-122"/>
                <a:ea typeface="微软雅黑" panose="020B0503020204020204" charset="-122"/>
                <a:cs typeface="微软雅黑" panose="020B0503020204020204" charset="-122"/>
              </a:rPr>
              <a:t>C</a:t>
            </a:r>
            <a:r>
              <a:rPr lang="zh-CN" sz="1600">
                <a:solidFill>
                  <a:srgbClr val="FF0000"/>
                </a:solidFill>
                <a:latin typeface="微软雅黑" panose="020B0503020204020204" charset="-122"/>
                <a:ea typeface="微软雅黑" panose="020B0503020204020204" charset="-122"/>
                <a:cs typeface="微软雅黑" panose="020B0503020204020204" charset="-122"/>
              </a:rPr>
              <a:t>的过程中，电压表的示数由</a:t>
            </a:r>
            <a:r>
              <a:rPr lang="en-US" sz="1600">
                <a:solidFill>
                  <a:srgbClr val="FF0000"/>
                </a:solidFill>
                <a:latin typeface="微软雅黑" panose="020B0503020204020204" charset="-122"/>
                <a:ea typeface="微软雅黑" panose="020B0503020204020204" charset="-122"/>
                <a:cs typeface="微软雅黑" panose="020B0503020204020204" charset="-122"/>
              </a:rPr>
              <a:t>4V</a:t>
            </a:r>
            <a:r>
              <a:rPr lang="zh-CN" sz="1600">
                <a:solidFill>
                  <a:srgbClr val="FF0000"/>
                </a:solidFill>
                <a:latin typeface="微软雅黑" panose="020B0503020204020204" charset="-122"/>
                <a:ea typeface="微软雅黑" panose="020B0503020204020204" charset="-122"/>
                <a:cs typeface="微软雅黑" panose="020B0503020204020204" charset="-122"/>
              </a:rPr>
              <a:t>变为</a:t>
            </a:r>
            <a:r>
              <a:rPr lang="en-US" sz="1600">
                <a:solidFill>
                  <a:srgbClr val="FF0000"/>
                </a:solidFill>
                <a:latin typeface="微软雅黑" panose="020B0503020204020204" charset="-122"/>
                <a:ea typeface="微软雅黑" panose="020B0503020204020204" charset="-122"/>
                <a:cs typeface="微软雅黑" panose="020B0503020204020204" charset="-122"/>
              </a:rPr>
              <a:t>3V</a:t>
            </a:r>
            <a:r>
              <a:rPr lang="zh-CN" sz="1600">
                <a:solidFill>
                  <a:srgbClr val="FF0000"/>
                </a:solidFill>
                <a:latin typeface="微软雅黑" panose="020B0503020204020204" charset="-122"/>
                <a:ea typeface="微软雅黑" panose="020B0503020204020204" charset="-122"/>
                <a:cs typeface="微软雅黑" panose="020B0503020204020204" charset="-122"/>
              </a:rPr>
              <a:t>，电流表的示数由</a:t>
            </a:r>
            <a:r>
              <a:rPr lang="en-US" sz="1600">
                <a:solidFill>
                  <a:srgbClr val="FF0000"/>
                </a:solidFill>
                <a:latin typeface="微软雅黑" panose="020B0503020204020204" charset="-122"/>
                <a:ea typeface="微软雅黑" panose="020B0503020204020204" charset="-122"/>
                <a:cs typeface="微软雅黑" panose="020B0503020204020204" charset="-122"/>
              </a:rPr>
              <a:t>0.2A</a:t>
            </a:r>
            <a:r>
              <a:rPr lang="zh-CN" sz="1600">
                <a:solidFill>
                  <a:srgbClr val="FF0000"/>
                </a:solidFill>
                <a:latin typeface="微软雅黑" panose="020B0503020204020204" charset="-122"/>
                <a:ea typeface="微软雅黑" panose="020B0503020204020204" charset="-122"/>
                <a:cs typeface="微软雅黑" panose="020B0503020204020204" charset="-122"/>
              </a:rPr>
              <a:t>变为</a:t>
            </a:r>
            <a:r>
              <a:rPr lang="en-US" sz="1600">
                <a:solidFill>
                  <a:srgbClr val="FF0000"/>
                </a:solidFill>
                <a:latin typeface="微软雅黑" panose="020B0503020204020204" charset="-122"/>
                <a:ea typeface="微软雅黑" panose="020B0503020204020204" charset="-122"/>
                <a:cs typeface="微软雅黑" panose="020B0503020204020204" charset="-122"/>
              </a:rPr>
              <a:t>0.3A</a:t>
            </a:r>
            <a:r>
              <a:rPr lang="zh-CN" sz="1600">
                <a:solidFill>
                  <a:srgbClr val="FF0000"/>
                </a:solidFill>
                <a:latin typeface="微软雅黑" panose="020B0503020204020204" charset="-122"/>
                <a:ea typeface="微软雅黑" panose="020B0503020204020204" charset="-122"/>
                <a:cs typeface="微软雅黑" panose="020B0503020204020204" charset="-122"/>
              </a:rPr>
              <a:t>，”可知，</a:t>
            </a:r>
            <a:r>
              <a:rPr lang="en-US" sz="1600">
                <a:solidFill>
                  <a:srgbClr val="FF0000"/>
                </a:solidFill>
                <a:latin typeface="微软雅黑" panose="020B0503020204020204" charset="-122"/>
                <a:ea typeface="微软雅黑" panose="020B0503020204020204" charset="-122"/>
                <a:cs typeface="微软雅黑" panose="020B0503020204020204" charset="-122"/>
              </a:rPr>
              <a:t>R</a:t>
            </a:r>
            <a:r>
              <a:rPr lang="zh-CN" sz="160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a:solidFill>
                  <a:srgbClr val="FF0000"/>
                </a:solidFill>
                <a:latin typeface="微软雅黑" panose="020B0503020204020204" charset="-122"/>
                <a:ea typeface="微软雅黑" panose="020B0503020204020204" charset="-122"/>
                <a:cs typeface="微软雅黑" panose="020B0503020204020204" charset="-122"/>
              </a:rPr>
              <a:t>两端电压为</a:t>
            </a:r>
            <a:r>
              <a:rPr lang="en-US" sz="1600">
                <a:solidFill>
                  <a:srgbClr val="FF0000"/>
                </a:solidFill>
                <a:latin typeface="微软雅黑" panose="020B0503020204020204" charset="-122"/>
                <a:ea typeface="微软雅黑" panose="020B0503020204020204" charset="-122"/>
                <a:cs typeface="微软雅黑" panose="020B0503020204020204" charset="-122"/>
              </a:rPr>
              <a:t>4V</a:t>
            </a:r>
            <a:r>
              <a:rPr lang="zh-CN" sz="1600">
                <a:solidFill>
                  <a:srgbClr val="FF0000"/>
                </a:solidFill>
                <a:latin typeface="微软雅黑" panose="020B0503020204020204" charset="-122"/>
                <a:ea typeface="微软雅黑" panose="020B0503020204020204" charset="-122"/>
                <a:cs typeface="微软雅黑" panose="020B0503020204020204" charset="-122"/>
              </a:rPr>
              <a:t>，</a:t>
            </a:r>
            <a:r>
              <a:rPr lang="en-US" sz="1600">
                <a:solidFill>
                  <a:srgbClr val="FF0000"/>
                </a:solidFill>
                <a:latin typeface="微软雅黑" panose="020B0503020204020204" charset="-122"/>
                <a:ea typeface="微软雅黑" panose="020B0503020204020204" charset="-122"/>
                <a:cs typeface="微软雅黑" panose="020B0503020204020204" charset="-122"/>
              </a:rPr>
              <a:t>ac</a:t>
            </a:r>
            <a:r>
              <a:rPr lang="zh-CN" sz="1600">
                <a:solidFill>
                  <a:srgbClr val="FF0000"/>
                </a:solidFill>
                <a:latin typeface="微软雅黑" panose="020B0503020204020204" charset="-122"/>
                <a:ea typeface="微软雅黑" panose="020B0503020204020204" charset="-122"/>
                <a:cs typeface="微软雅黑" panose="020B0503020204020204" charset="-122"/>
              </a:rPr>
              <a:t>两端电压</a:t>
            </a:r>
            <a:r>
              <a:rPr lang="en-US" sz="1600">
                <a:solidFill>
                  <a:srgbClr val="FF0000"/>
                </a:solidFill>
                <a:latin typeface="微软雅黑" panose="020B0503020204020204" charset="-122"/>
                <a:ea typeface="微软雅黑" panose="020B0503020204020204" charset="-122"/>
                <a:cs typeface="微软雅黑" panose="020B0503020204020204" charset="-122"/>
              </a:rPr>
              <a:t>Uac=3V</a:t>
            </a:r>
            <a:r>
              <a:rPr lang="zh-CN" sz="1600">
                <a:solidFill>
                  <a:srgbClr val="FF0000"/>
                </a:solidFill>
                <a:latin typeface="微软雅黑" panose="020B0503020204020204" charset="-122"/>
                <a:ea typeface="微软雅黑" panose="020B0503020204020204" charset="-122"/>
                <a:cs typeface="微软雅黑" panose="020B0503020204020204" charset="-122"/>
              </a:rPr>
              <a:t>，当滑动变阻器的滑片</a:t>
            </a:r>
            <a:r>
              <a:rPr lang="en-US" sz="1600">
                <a:solidFill>
                  <a:srgbClr val="FF0000"/>
                </a:solidFill>
                <a:latin typeface="微软雅黑" panose="020B0503020204020204" charset="-122"/>
                <a:ea typeface="微软雅黑" panose="020B0503020204020204" charset="-122"/>
                <a:cs typeface="微软雅黑" panose="020B0503020204020204" charset="-122"/>
              </a:rPr>
              <a:t>P</a:t>
            </a:r>
            <a:r>
              <a:rPr lang="zh-CN" sz="1600">
                <a:solidFill>
                  <a:srgbClr val="FF0000"/>
                </a:solidFill>
                <a:latin typeface="微软雅黑" panose="020B0503020204020204" charset="-122"/>
                <a:ea typeface="微软雅黑" panose="020B0503020204020204" charset="-122"/>
                <a:cs typeface="微软雅黑" panose="020B0503020204020204" charset="-122"/>
              </a:rPr>
              <a:t>在</a:t>
            </a:r>
            <a:r>
              <a:rPr lang="en-US" sz="1600">
                <a:solidFill>
                  <a:srgbClr val="FF0000"/>
                </a:solidFill>
                <a:latin typeface="微软雅黑" panose="020B0503020204020204" charset="-122"/>
                <a:ea typeface="微软雅黑" panose="020B0503020204020204" charset="-122"/>
                <a:cs typeface="微软雅黑" panose="020B0503020204020204" charset="-122"/>
              </a:rPr>
              <a:t>b</a:t>
            </a:r>
            <a:r>
              <a:rPr lang="zh-CN" sz="1600">
                <a:solidFill>
                  <a:srgbClr val="FF0000"/>
                </a:solidFill>
                <a:latin typeface="微软雅黑" panose="020B0503020204020204" charset="-122"/>
                <a:ea typeface="微软雅黑" panose="020B0503020204020204" charset="-122"/>
                <a:cs typeface="微软雅黑" panose="020B0503020204020204" charset="-122"/>
              </a:rPr>
              <a:t>端时，电流</a:t>
            </a:r>
            <a:r>
              <a:rPr lang="en-US" sz="1600">
                <a:solidFill>
                  <a:srgbClr val="FF0000"/>
                </a:solidFill>
                <a:latin typeface="微软雅黑" panose="020B0503020204020204" charset="-122"/>
                <a:ea typeface="微软雅黑" panose="020B0503020204020204" charset="-122"/>
                <a:cs typeface="微软雅黑" panose="020B0503020204020204" charset="-122"/>
              </a:rPr>
              <a:t>I=0.2A</a:t>
            </a:r>
            <a:r>
              <a:rPr lang="zh-CN" sz="1600">
                <a:solidFill>
                  <a:srgbClr val="FF0000"/>
                </a:solidFill>
                <a:latin typeface="微软雅黑" panose="020B0503020204020204" charset="-122"/>
                <a:ea typeface="微软雅黑" panose="020B0503020204020204" charset="-122"/>
                <a:cs typeface="微软雅黑" panose="020B0503020204020204" charset="-122"/>
              </a:rPr>
              <a:t>，当滑片</a:t>
            </a:r>
            <a:r>
              <a:rPr lang="en-US" sz="1600">
                <a:solidFill>
                  <a:srgbClr val="FF0000"/>
                </a:solidFill>
                <a:latin typeface="微软雅黑" panose="020B0503020204020204" charset="-122"/>
                <a:ea typeface="微软雅黑" panose="020B0503020204020204" charset="-122"/>
                <a:cs typeface="微软雅黑" panose="020B0503020204020204" charset="-122"/>
              </a:rPr>
              <a:t>P</a:t>
            </a:r>
            <a:r>
              <a:rPr lang="zh-CN" sz="1600">
                <a:solidFill>
                  <a:srgbClr val="FF0000"/>
                </a:solidFill>
                <a:latin typeface="微软雅黑" panose="020B0503020204020204" charset="-122"/>
                <a:ea typeface="微软雅黑" panose="020B0503020204020204" charset="-122"/>
                <a:cs typeface="微软雅黑" panose="020B0503020204020204" charset="-122"/>
              </a:rPr>
              <a:t>由</a:t>
            </a:r>
            <a:r>
              <a:rPr lang="en-US" sz="1600">
                <a:solidFill>
                  <a:srgbClr val="FF0000"/>
                </a:solidFill>
                <a:latin typeface="微软雅黑" panose="020B0503020204020204" charset="-122"/>
                <a:ea typeface="微软雅黑" panose="020B0503020204020204" charset="-122"/>
                <a:cs typeface="微软雅黑" panose="020B0503020204020204" charset="-122"/>
              </a:rPr>
              <a:t>b</a:t>
            </a:r>
            <a:r>
              <a:rPr lang="zh-CN" sz="1600">
                <a:solidFill>
                  <a:srgbClr val="FF0000"/>
                </a:solidFill>
                <a:latin typeface="微软雅黑" panose="020B0503020204020204" charset="-122"/>
                <a:ea typeface="微软雅黑" panose="020B0503020204020204" charset="-122"/>
                <a:cs typeface="微软雅黑" panose="020B0503020204020204" charset="-122"/>
              </a:rPr>
              <a:t>端移到某点</a:t>
            </a:r>
            <a:r>
              <a:rPr lang="en-US" sz="1600">
                <a:solidFill>
                  <a:srgbClr val="FF0000"/>
                </a:solidFill>
                <a:latin typeface="微软雅黑" panose="020B0503020204020204" charset="-122"/>
                <a:ea typeface="微软雅黑" panose="020B0503020204020204" charset="-122"/>
                <a:cs typeface="微软雅黑" panose="020B0503020204020204" charset="-122"/>
              </a:rPr>
              <a:t>c</a:t>
            </a:r>
            <a:r>
              <a:rPr lang="zh-CN" sz="1600">
                <a:solidFill>
                  <a:srgbClr val="FF0000"/>
                </a:solidFill>
                <a:latin typeface="微软雅黑" panose="020B0503020204020204" charset="-122"/>
                <a:ea typeface="微软雅黑" panose="020B0503020204020204" charset="-122"/>
                <a:cs typeface="微软雅黑" panose="020B0503020204020204" charset="-122"/>
              </a:rPr>
              <a:t>时，电流</a:t>
            </a:r>
            <a:r>
              <a:rPr lang="en-US" sz="1600">
                <a:solidFill>
                  <a:srgbClr val="FF0000"/>
                </a:solidFill>
                <a:latin typeface="微软雅黑" panose="020B0503020204020204" charset="-122"/>
                <a:ea typeface="微软雅黑" panose="020B0503020204020204" charset="-122"/>
                <a:cs typeface="微软雅黑" panose="020B0503020204020204" charset="-122"/>
              </a:rPr>
              <a:t>I=0.3A</a:t>
            </a:r>
            <a:r>
              <a:rPr lang="zh-CN" sz="1600">
                <a:solidFill>
                  <a:srgbClr val="FF0000"/>
                </a:solidFill>
                <a:latin typeface="微软雅黑" panose="020B0503020204020204" charset="-122"/>
                <a:ea typeface="微软雅黑" panose="020B0503020204020204" charset="-122"/>
                <a:cs typeface="微软雅黑" panose="020B0503020204020204" charset="-122"/>
              </a:rPr>
              <a:t>，设电源电压为</a:t>
            </a:r>
            <a:r>
              <a:rPr lang="en-US" sz="1600">
                <a:solidFill>
                  <a:srgbClr val="FF0000"/>
                </a:solidFill>
                <a:latin typeface="微软雅黑" panose="020B0503020204020204" charset="-122"/>
                <a:ea typeface="微软雅黑" panose="020B0503020204020204" charset="-122"/>
                <a:cs typeface="微软雅黑" panose="020B0503020204020204" charset="-122"/>
              </a:rPr>
              <a:t>U</a:t>
            </a:r>
            <a:r>
              <a:rPr lang="zh-CN" sz="160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1330" descr="wps95"/>
          <p:cNvPicPr>
            <a:picLocks noChangeAspect="1"/>
          </p:cNvPicPr>
          <p:nvPr/>
        </p:nvPicPr>
        <p:blipFill>
          <a:blip r:embed="rId3"/>
          <a:stretch>
            <a:fillRect/>
          </a:stretch>
        </p:blipFill>
        <p:spPr>
          <a:xfrm>
            <a:off x="439421" y="2988068"/>
            <a:ext cx="2776855" cy="527081"/>
          </a:xfrm>
          <a:prstGeom prst="rect">
            <a:avLst/>
          </a:prstGeom>
          <a:noFill/>
          <a:ln w="9525">
            <a:noFill/>
          </a:ln>
        </p:spPr>
      </p:pic>
      <p:sp>
        <p:nvSpPr>
          <p:cNvPr id="7" name="文本框 6"/>
          <p:cNvSpPr txBox="1"/>
          <p:nvPr/>
        </p:nvSpPr>
        <p:spPr>
          <a:xfrm>
            <a:off x="3216275" y="3067003"/>
            <a:ext cx="4157980" cy="338020"/>
          </a:xfrm>
          <a:prstGeom prst="rect">
            <a:avLst/>
          </a:prstGeom>
          <a:noFill/>
          <a:ln w="9525">
            <a:noFill/>
          </a:ln>
        </p:spPr>
        <p:txBody>
          <a:bodyPr wrap="square">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解得</a:t>
            </a:r>
            <a:r>
              <a:rPr lang="en-US" sz="1600" b="0">
                <a:solidFill>
                  <a:srgbClr val="FF0000"/>
                </a:solidFill>
                <a:latin typeface="微软雅黑" panose="020B0503020204020204" charset="-122"/>
                <a:ea typeface="微软雅黑" panose="020B0503020204020204" charset="-122"/>
                <a:cs typeface="微软雅黑" panose="020B0503020204020204" charset="-122"/>
              </a:rPr>
              <a:t>R=10</a:t>
            </a:r>
            <a:r>
              <a:rPr lang="zh-CN" sz="1600" b="0">
                <a:solidFill>
                  <a:srgbClr val="FF0000"/>
                </a:solidFill>
                <a:latin typeface="微软雅黑" panose="020B0503020204020204" charset="-122"/>
                <a:ea typeface="微软雅黑" panose="020B0503020204020204" charset="-122"/>
                <a:cs typeface="微软雅黑" panose="020B0503020204020204" charset="-122"/>
              </a:rPr>
              <a:t>Ω，</a:t>
            </a:r>
            <a:r>
              <a:rPr lang="en-US" sz="1600" b="0">
                <a:solidFill>
                  <a:srgbClr val="FF0000"/>
                </a:solidFill>
                <a:latin typeface="微软雅黑" panose="020B0503020204020204" charset="-122"/>
                <a:ea typeface="微软雅黑" panose="020B0503020204020204" charset="-122"/>
                <a:cs typeface="微软雅黑" panose="020B0503020204020204" charset="-122"/>
              </a:rPr>
              <a:t>U=6V</a:t>
            </a:r>
            <a:r>
              <a:rPr lang="zh-CN" sz="1600" b="0">
                <a:solidFill>
                  <a:srgbClr val="FF0000"/>
                </a:solidFill>
                <a:latin typeface="微软雅黑" panose="020B0503020204020204" charset="-122"/>
                <a:ea typeface="微软雅黑" panose="020B0503020204020204" charset="-122"/>
                <a:cs typeface="微软雅黑" panose="020B0503020204020204" charset="-122"/>
              </a:rPr>
              <a:t>，故</a:t>
            </a:r>
            <a:r>
              <a:rPr lang="en-US" sz="1600" b="0">
                <a:solidFill>
                  <a:srgbClr val="FF0000"/>
                </a:solidFill>
                <a:latin typeface="微软雅黑" panose="020B0503020204020204" charset="-122"/>
                <a:ea typeface="微软雅黑" panose="020B0503020204020204" charset="-122"/>
                <a:cs typeface="微软雅黑" panose="020B0503020204020204" charset="-122"/>
              </a:rPr>
              <a:t>AB</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27026" y="3515150"/>
            <a:ext cx="8790305" cy="1572332"/>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FF0000"/>
                </a:solidFill>
                <a:latin typeface="微软雅黑" panose="020B0503020204020204" charset="-122"/>
                <a:ea typeface="微软雅黑" panose="020B0503020204020204" charset="-122"/>
                <a:cs typeface="微软雅黑" panose="020B0503020204020204" charset="-122"/>
              </a:rPr>
              <a:t>（2）滑动变阻器滑片P在b端时，R1与R2串联，由P=UI可得，电路消耗的最小功率P=UI=6V×0.2A=1.2W，故C正确；</a:t>
            </a:r>
          </a:p>
          <a:p>
            <a:pPr marL="0" indent="0" algn="l" eaLnBrk="1" fontAlgn="auto" latinLnBrk="0" hangingPunct="1">
              <a:lnSpc>
                <a:spcPct val="150000"/>
              </a:lnSpc>
            </a:pPr>
            <a:r>
              <a:rPr lang="zh-CN" sz="1600">
                <a:solidFill>
                  <a:srgbClr val="FF0000"/>
                </a:solidFill>
                <a:latin typeface="微软雅黑" panose="020B0503020204020204" charset="-122"/>
                <a:ea typeface="微软雅黑" panose="020B0503020204020204" charset="-122"/>
                <a:cs typeface="微软雅黑" panose="020B0503020204020204" charset="-122"/>
              </a:rPr>
              <a:t>（</a:t>
            </a:r>
            <a:r>
              <a:rPr lang="en-US" sz="1600">
                <a:solidFill>
                  <a:srgbClr val="FF0000"/>
                </a:solidFill>
                <a:latin typeface="微软雅黑" panose="020B0503020204020204" charset="-122"/>
                <a:ea typeface="微软雅黑" panose="020B0503020204020204" charset="-122"/>
                <a:cs typeface="微软雅黑" panose="020B0503020204020204" charset="-122"/>
              </a:rPr>
              <a:t>3</a:t>
            </a:r>
            <a:r>
              <a:rPr lang="zh-CN" sz="1600">
                <a:solidFill>
                  <a:srgbClr val="FF0000"/>
                </a:solidFill>
                <a:latin typeface="微软雅黑" panose="020B0503020204020204" charset="-122"/>
                <a:ea typeface="微软雅黑" panose="020B0503020204020204" charset="-122"/>
                <a:cs typeface="微软雅黑" panose="020B0503020204020204" charset="-122"/>
              </a:rPr>
              <a:t>）滑片</a:t>
            </a:r>
            <a:r>
              <a:rPr lang="en-US" sz="1600">
                <a:solidFill>
                  <a:srgbClr val="FF0000"/>
                </a:solidFill>
                <a:latin typeface="微软雅黑" panose="020B0503020204020204" charset="-122"/>
                <a:ea typeface="微软雅黑" panose="020B0503020204020204" charset="-122"/>
                <a:cs typeface="微软雅黑" panose="020B0503020204020204" charset="-122"/>
              </a:rPr>
              <a:t>P</a:t>
            </a:r>
            <a:r>
              <a:rPr lang="zh-CN" sz="1600">
                <a:solidFill>
                  <a:srgbClr val="FF0000"/>
                </a:solidFill>
                <a:latin typeface="微软雅黑" panose="020B0503020204020204" charset="-122"/>
                <a:ea typeface="微软雅黑" panose="020B0503020204020204" charset="-122"/>
                <a:cs typeface="微软雅黑" panose="020B0503020204020204" charset="-122"/>
              </a:rPr>
              <a:t>在</a:t>
            </a:r>
            <a:r>
              <a:rPr lang="en-US" sz="1600">
                <a:solidFill>
                  <a:srgbClr val="FF0000"/>
                </a:solidFill>
                <a:latin typeface="微软雅黑" panose="020B0503020204020204" charset="-122"/>
                <a:ea typeface="微软雅黑" panose="020B0503020204020204" charset="-122"/>
                <a:cs typeface="微软雅黑" panose="020B0503020204020204" charset="-122"/>
              </a:rPr>
              <a:t>b</a:t>
            </a:r>
            <a:r>
              <a:rPr lang="zh-CN" sz="1600">
                <a:solidFill>
                  <a:srgbClr val="FF0000"/>
                </a:solidFill>
                <a:latin typeface="微软雅黑" panose="020B0503020204020204" charset="-122"/>
                <a:ea typeface="微软雅黑" panose="020B0503020204020204" charset="-122"/>
                <a:cs typeface="微软雅黑" panose="020B0503020204020204" charset="-122"/>
              </a:rPr>
              <a:t>端时，根据串联电路的电压特点可得，</a:t>
            </a:r>
            <a:r>
              <a:rPr lang="en-US" sz="1600">
                <a:solidFill>
                  <a:srgbClr val="FF0000"/>
                </a:solidFill>
                <a:latin typeface="微软雅黑" panose="020B0503020204020204" charset="-122"/>
                <a:ea typeface="微软雅黑" panose="020B0503020204020204" charset="-122"/>
                <a:cs typeface="微软雅黑" panose="020B0503020204020204" charset="-122"/>
              </a:rPr>
              <a:t>R1</a:t>
            </a:r>
            <a:r>
              <a:rPr lang="zh-CN" sz="1600">
                <a:solidFill>
                  <a:srgbClr val="FF0000"/>
                </a:solidFill>
                <a:latin typeface="微软雅黑" panose="020B0503020204020204" charset="-122"/>
                <a:ea typeface="微软雅黑" panose="020B0503020204020204" charset="-122"/>
                <a:cs typeface="微软雅黑" panose="020B0503020204020204" charset="-122"/>
              </a:rPr>
              <a:t>两端电压</a:t>
            </a:r>
            <a:r>
              <a:rPr lang="en-US" sz="1600">
                <a:solidFill>
                  <a:srgbClr val="FF0000"/>
                </a:solidFill>
                <a:latin typeface="微软雅黑" panose="020B0503020204020204" charset="-122"/>
                <a:ea typeface="微软雅黑" panose="020B0503020204020204" charset="-122"/>
                <a:cs typeface="微软雅黑" panose="020B0503020204020204" charset="-122"/>
              </a:rPr>
              <a:t>U1=U-U2=6V-4V=2V</a:t>
            </a:r>
            <a:r>
              <a:rPr lang="zh-CN" sz="1600">
                <a:solidFill>
                  <a:srgbClr val="FF0000"/>
                </a:solidFill>
                <a:latin typeface="微软雅黑" panose="020B0503020204020204" charset="-122"/>
                <a:ea typeface="微软雅黑" panose="020B0503020204020204" charset="-122"/>
                <a:cs typeface="微软雅黑" panose="020B0503020204020204" charset="-122"/>
              </a:rPr>
              <a:t>， </a:t>
            </a:r>
            <a:r>
              <a:rPr lang="en-US" sz="1600">
                <a:solidFill>
                  <a:srgbClr val="FF0000"/>
                </a:solidFill>
                <a:latin typeface="微软雅黑" panose="020B0503020204020204" charset="-122"/>
                <a:ea typeface="微软雅黑" panose="020B0503020204020204" charset="-122"/>
                <a:cs typeface="微软雅黑" panose="020B0503020204020204" charset="-122"/>
              </a:rPr>
              <a:t>10</a:t>
            </a:r>
            <a:r>
              <a:rPr lang="zh-CN" sz="1600">
                <a:solidFill>
                  <a:srgbClr val="FF0000"/>
                </a:solidFill>
                <a:latin typeface="微软雅黑" panose="020B0503020204020204" charset="-122"/>
                <a:ea typeface="微软雅黑" panose="020B0503020204020204" charset="-122"/>
                <a:cs typeface="微软雅黑" panose="020B0503020204020204" charset="-122"/>
              </a:rPr>
              <a:t>秒内</a:t>
            </a:r>
            <a:r>
              <a:rPr lang="en-US" sz="1600">
                <a:solidFill>
                  <a:srgbClr val="FF0000"/>
                </a:solidFill>
                <a:latin typeface="微软雅黑" panose="020B0503020204020204" charset="-122"/>
                <a:ea typeface="微软雅黑" panose="020B0503020204020204" charset="-122"/>
                <a:cs typeface="微软雅黑" panose="020B0503020204020204" charset="-122"/>
              </a:rPr>
              <a:t>R1</a:t>
            </a:r>
            <a:r>
              <a:rPr lang="zh-CN" sz="1600">
                <a:solidFill>
                  <a:srgbClr val="FF0000"/>
                </a:solidFill>
                <a:latin typeface="微软雅黑" panose="020B0503020204020204" charset="-122"/>
                <a:ea typeface="微软雅黑" panose="020B0503020204020204" charset="-122"/>
                <a:cs typeface="微软雅黑" panose="020B0503020204020204" charset="-122"/>
              </a:rPr>
              <a:t>产生的热量</a:t>
            </a:r>
            <a:r>
              <a:rPr lang="en-US" sz="1600">
                <a:solidFill>
                  <a:srgbClr val="FF0000"/>
                </a:solidFill>
                <a:latin typeface="微软雅黑" panose="020B0503020204020204" charset="-122"/>
                <a:ea typeface="微软雅黑" panose="020B0503020204020204" charset="-122"/>
                <a:cs typeface="微软雅黑" panose="020B0503020204020204" charset="-122"/>
              </a:rPr>
              <a:t>Q=W=U1It=2V×0.2A×10S=4J</a:t>
            </a:r>
            <a:r>
              <a:rPr lang="zh-CN" sz="1600">
                <a:solidFill>
                  <a:srgbClr val="FF0000"/>
                </a:solidFill>
                <a:latin typeface="微软雅黑" panose="020B0503020204020204" charset="-122"/>
                <a:ea typeface="微软雅黑" panose="020B0503020204020204" charset="-122"/>
                <a:cs typeface="微软雅黑" panose="020B0503020204020204" charset="-122"/>
              </a:rPr>
              <a:t>，故</a:t>
            </a:r>
            <a:r>
              <a:rPr lang="en-US" sz="1600">
                <a:solidFill>
                  <a:srgbClr val="FF0000"/>
                </a:solidFill>
                <a:latin typeface="微软雅黑" panose="020B0503020204020204" charset="-122"/>
                <a:ea typeface="微软雅黑" panose="020B0503020204020204" charset="-122"/>
                <a:cs typeface="微软雅黑" panose="020B0503020204020204" charset="-122"/>
              </a:rPr>
              <a:t>D</a:t>
            </a:r>
            <a:r>
              <a:rPr lang="zh-CN" sz="1600">
                <a:solidFill>
                  <a:srgbClr val="FF0000"/>
                </a:solidFill>
                <a:latin typeface="微软雅黑" panose="020B0503020204020204" charset="-122"/>
                <a:ea typeface="微软雅黑" panose="020B0503020204020204" charset="-122"/>
                <a:cs typeface="微软雅黑" panose="020B0503020204020204" charset="-122"/>
              </a:rPr>
              <a:t>错误。故选</a:t>
            </a:r>
            <a:r>
              <a:rPr lang="en-US" sz="1600">
                <a:solidFill>
                  <a:srgbClr val="FF0000"/>
                </a:solidFill>
                <a:latin typeface="微软雅黑" panose="020B0503020204020204" charset="-122"/>
                <a:ea typeface="微软雅黑" panose="020B0503020204020204" charset="-122"/>
                <a:cs typeface="微软雅黑" panose="020B0503020204020204" charset="-122"/>
              </a:rPr>
              <a:t>C</a:t>
            </a:r>
            <a:r>
              <a:rPr lang="zh-CN" sz="160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5510396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par>
                                <p:cTn id="18" presetID="5" presetClass="entr" presetSubtype="10" fill="hold" grpId="0" nodeType="withEffect">
                                  <p:stCondLst>
                                    <p:cond delay="0"/>
                                  </p:stCondLst>
                                  <p:childTnLst>
                                    <p:set>
                                      <p:cBhvr>
                                        <p:cTn id="19" dur="1000" fill="hold">
                                          <p:stCondLst>
                                            <p:cond delay="0"/>
                                          </p:stCondLst>
                                        </p:cTn>
                                        <p:tgtEl>
                                          <p:spTgt spid="7"/>
                                        </p:tgtEl>
                                        <p:attrNameLst>
                                          <p:attrName>style.visibility</p:attrName>
                                        </p:attrNameLst>
                                      </p:cBhvr>
                                      <p:to>
                                        <p:strVal val="visible"/>
                                      </p:to>
                                    </p:set>
                                    <p:animEffect transition="in" filter="checkerboard(across)">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25" dur="1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30"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10" name="文本框 9"/>
          <p:cNvSpPr txBox="1"/>
          <p:nvPr/>
        </p:nvSpPr>
        <p:spPr>
          <a:xfrm>
            <a:off x="4521835" y="1486395"/>
            <a:ext cx="725170"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4400</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文本框 3"/>
          <p:cNvSpPr txBox="1"/>
          <p:nvPr/>
        </p:nvSpPr>
        <p:spPr>
          <a:xfrm>
            <a:off x="327025" y="1000691"/>
            <a:ext cx="858012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辽阳市中考考前最后一卷）</a:t>
            </a:r>
            <a:r>
              <a:rPr lang="zh-CN" sz="1800" b="0">
                <a:latin typeface="微软雅黑" panose="020B0503020204020204" charset="-122"/>
                <a:ea typeface="微软雅黑" panose="020B0503020204020204" charset="-122"/>
                <a:cs typeface="微软雅黑" panose="020B0503020204020204" charset="-122"/>
              </a:rPr>
              <a:t>李刚家的电能表如图所示，从表盘信息可知：电能表允许接入的用电器总功率不能超过</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W；当电路中只有电风扇工作时，电能表转盘在6min内转过了10转，这个电风扇的实际功率</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W。</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552"/>
          <p:cNvPicPr>
            <a:picLocks noChangeAspect="1"/>
          </p:cNvPicPr>
          <p:nvPr/>
        </p:nvPicPr>
        <p:blipFill>
          <a:blip r:embed="rId3"/>
          <a:srcRect r="784" b="720"/>
          <a:stretch>
            <a:fillRect/>
          </a:stretch>
        </p:blipFill>
        <p:spPr>
          <a:xfrm>
            <a:off x="3207385" y="2341948"/>
            <a:ext cx="2039620" cy="2226728"/>
          </a:xfrm>
          <a:prstGeom prst="rect">
            <a:avLst/>
          </a:prstGeom>
          <a:noFill/>
          <a:ln w="9525">
            <a:noFill/>
          </a:ln>
        </p:spPr>
      </p:pic>
      <p:sp>
        <p:nvSpPr>
          <p:cNvPr id="7" name="文本框 6"/>
          <p:cNvSpPr txBox="1"/>
          <p:nvPr/>
        </p:nvSpPr>
        <p:spPr>
          <a:xfrm>
            <a:off x="6362701" y="1855607"/>
            <a:ext cx="548005"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50</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95314348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考点一：电能与电功</a:t>
            </a:r>
          </a:p>
        </p:txBody>
      </p:sp>
      <p:sp>
        <p:nvSpPr>
          <p:cNvPr id="9" name="文本框 8"/>
          <p:cNvSpPr txBox="1"/>
          <p:nvPr/>
        </p:nvSpPr>
        <p:spPr>
          <a:xfrm>
            <a:off x="327025" y="1075170"/>
            <a:ext cx="869061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【解析】电能表允许接入用电器的最大总功率：P＝UI＝220V×20A＝4400W；</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1553"/>
          <p:cNvPicPr>
            <a:picLocks noChangeAspect="1"/>
          </p:cNvPicPr>
          <p:nvPr/>
        </p:nvPicPr>
        <p:blipFill>
          <a:blip r:embed="rId3"/>
          <a:srcRect r="2808" b="2963"/>
          <a:stretch>
            <a:fillRect/>
          </a:stretch>
        </p:blipFill>
        <p:spPr>
          <a:xfrm>
            <a:off x="4906646" y="1530955"/>
            <a:ext cx="655955" cy="622567"/>
          </a:xfrm>
          <a:prstGeom prst="rect">
            <a:avLst/>
          </a:prstGeom>
          <a:noFill/>
          <a:ln w="9525">
            <a:noFill/>
          </a:ln>
        </p:spPr>
      </p:pic>
      <p:sp>
        <p:nvSpPr>
          <p:cNvPr id="11" name="文本框 10"/>
          <p:cNvSpPr txBox="1"/>
          <p:nvPr/>
        </p:nvSpPr>
        <p:spPr>
          <a:xfrm>
            <a:off x="283845" y="1530955"/>
            <a:ext cx="873379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因2000r/kW•h表示转盘转1圈，电路中消耗               kW•h的电能，</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4" name="图片 -2147480979"/>
          <p:cNvPicPr>
            <a:picLocks noChangeAspect="1"/>
          </p:cNvPicPr>
          <p:nvPr/>
        </p:nvPicPr>
        <p:blipFill>
          <a:blip r:embed="rId4"/>
          <a:stretch>
            <a:fillRect/>
          </a:stretch>
        </p:blipFill>
        <p:spPr>
          <a:xfrm>
            <a:off x="3425509" y="2257284"/>
            <a:ext cx="3781425" cy="534720"/>
          </a:xfrm>
          <a:prstGeom prst="rect">
            <a:avLst/>
          </a:prstGeom>
          <a:noFill/>
          <a:ln w="9525">
            <a:noFill/>
          </a:ln>
        </p:spPr>
      </p:pic>
      <p:sp>
        <p:nvSpPr>
          <p:cNvPr id="12" name="文本框 11"/>
          <p:cNvSpPr txBox="1"/>
          <p:nvPr/>
        </p:nvSpPr>
        <p:spPr>
          <a:xfrm>
            <a:off x="327025" y="2300570"/>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所以，这6min内消耗的电能：</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7" name="图片 -2147480978"/>
          <p:cNvPicPr>
            <a:picLocks noChangeAspect="1"/>
          </p:cNvPicPr>
          <p:nvPr/>
        </p:nvPicPr>
        <p:blipFill>
          <a:blip r:embed="rId5"/>
          <a:stretch>
            <a:fillRect/>
          </a:stretch>
        </p:blipFill>
        <p:spPr>
          <a:xfrm>
            <a:off x="2295209" y="2815557"/>
            <a:ext cx="2752725" cy="763886"/>
          </a:xfrm>
          <a:prstGeom prst="rect">
            <a:avLst/>
          </a:prstGeom>
          <a:noFill/>
          <a:ln w="9525">
            <a:noFill/>
          </a:ln>
        </p:spPr>
      </p:pic>
      <p:sp>
        <p:nvSpPr>
          <p:cNvPr id="13" name="文本框 12"/>
          <p:cNvSpPr txBox="1"/>
          <p:nvPr/>
        </p:nvSpPr>
        <p:spPr>
          <a:xfrm>
            <a:off x="327025" y="3012894"/>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rPr>
              <a:t>电风扇的电功率：</a:t>
            </a:r>
            <a:endParaRPr lang="zh-CN" altLang="en-US" sz="1800" b="0">
              <a:solidFill>
                <a:srgbClr val="FF0000"/>
              </a:solidFill>
              <a:latin typeface="微软雅黑" panose="020B0503020204020204" charset="-122"/>
              <a:ea typeface="微软雅黑" panose="020B0503020204020204" charset="-122"/>
            </a:endParaRPr>
          </a:p>
        </p:txBody>
      </p:sp>
      <p:sp>
        <p:nvSpPr>
          <p:cNvPr id="14" name="文本框 13"/>
          <p:cNvSpPr txBox="1"/>
          <p:nvPr/>
        </p:nvSpPr>
        <p:spPr>
          <a:xfrm>
            <a:off x="283845" y="3579443"/>
            <a:ext cx="5080000" cy="924302"/>
          </a:xfrm>
          <a:prstGeom prst="rect">
            <a:avLst/>
          </a:prstGeom>
          <a:noFill/>
          <a:ln w="9525">
            <a:noFill/>
          </a:ln>
        </p:spPr>
        <p:txBody>
          <a:bodyPr>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0.05kW＝0.05×1000W＝50W。</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故答案为：4400；50。</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7358978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par>
                                <p:cTn id="13" presetID="5" presetClass="entr" presetSubtype="10" fill="hold" grpId="0" nodeType="with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checkerboard(across)">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checkerboard(across)">
                                      <p:cBhvr>
                                        <p:cTn id="20" dur="1000"/>
                                        <p:tgtEl>
                                          <p:spTgt spid="4"/>
                                        </p:tgtEl>
                                      </p:cBhvr>
                                    </p:animEffect>
                                  </p:childTnLst>
                                </p:cTn>
                              </p:par>
                              <p:par>
                                <p:cTn id="21" presetID="5" presetClass="entr" presetSubtype="10" fill="hold" grpId="0" nodeType="withEffect">
                                  <p:stCondLst>
                                    <p:cond delay="0"/>
                                  </p:stCondLst>
                                  <p:childTnLst>
                                    <p:set>
                                      <p:cBhvr>
                                        <p:cTn id="22" dur="1000" fill="hold">
                                          <p:stCondLst>
                                            <p:cond delay="0"/>
                                          </p:stCondLst>
                                        </p:cTn>
                                        <p:tgtEl>
                                          <p:spTgt spid="12"/>
                                        </p:tgtEl>
                                        <p:attrNameLst>
                                          <p:attrName>style.visibility</p:attrName>
                                        </p:attrNameLst>
                                      </p:cBhvr>
                                      <p:to>
                                        <p:strVal val="visible"/>
                                      </p:to>
                                    </p:set>
                                    <p:animEffect transition="in" filter="checkerboard(across)">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000" fill="hold">
                                          <p:stCondLst>
                                            <p:cond delay="0"/>
                                          </p:stCondLst>
                                        </p:cTn>
                                        <p:tgtEl>
                                          <p:spTgt spid="13"/>
                                        </p:tgtEl>
                                        <p:attrNameLst>
                                          <p:attrName>style.visibility</p:attrName>
                                        </p:attrNameLst>
                                      </p:cBhvr>
                                      <p:to>
                                        <p:strVal val="visible"/>
                                      </p:to>
                                    </p:set>
                                    <p:animEffect transition="in" filter="checkerboard(across)">
                                      <p:cBhvr>
                                        <p:cTn id="28" dur="1000"/>
                                        <p:tgtEl>
                                          <p:spTgt spid="13"/>
                                        </p:tgtEl>
                                      </p:cBhvr>
                                    </p:animEffect>
                                  </p:childTnLst>
                                </p:cTn>
                              </p:par>
                              <p:par>
                                <p:cTn id="29" presetID="5" presetClass="entr" presetSubtype="10" fill="hold" nodeType="withEffect">
                                  <p:stCondLst>
                                    <p:cond delay="0"/>
                                  </p:stCondLst>
                                  <p:childTnLst>
                                    <p:set>
                                      <p:cBhvr>
                                        <p:cTn id="30" dur="1000" fill="hold">
                                          <p:stCondLst>
                                            <p:cond delay="0"/>
                                          </p:stCondLst>
                                        </p:cTn>
                                        <p:tgtEl>
                                          <p:spTgt spid="7"/>
                                        </p:tgtEl>
                                        <p:attrNameLst>
                                          <p:attrName>style.visibility</p:attrName>
                                        </p:attrNameLst>
                                      </p:cBhvr>
                                      <p:to>
                                        <p:strVal val="visible"/>
                                      </p:to>
                                    </p:set>
                                    <p:animEffect transition="in" filter="checkerboard(across)">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000" fill="hold">
                                          <p:stCondLst>
                                            <p:cond delay="0"/>
                                          </p:stCondLst>
                                        </p:cTn>
                                        <p:tgtEl>
                                          <p:spTgt spid="14">
                                            <p:txEl>
                                              <p:pRg st="0" end="0"/>
                                            </p:txEl>
                                          </p:spTgt>
                                        </p:tgtEl>
                                        <p:attrNameLst>
                                          <p:attrName>style.visibility</p:attrName>
                                        </p:attrNameLst>
                                      </p:cBhvr>
                                      <p:to>
                                        <p:strVal val="visible"/>
                                      </p:to>
                                    </p:set>
                                    <p:animEffect transition="in" filter="checkerboard(across)">
                                      <p:cBhvr>
                                        <p:cTn id="36" dur="1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000" fill="hold">
                                          <p:stCondLst>
                                            <p:cond delay="0"/>
                                          </p:stCondLst>
                                        </p:cTn>
                                        <p:tgtEl>
                                          <p:spTgt spid="14">
                                            <p:txEl>
                                              <p:pRg st="1" end="1"/>
                                            </p:txEl>
                                          </p:spTgt>
                                        </p:tgtEl>
                                        <p:attrNameLst>
                                          <p:attrName>style.visibility</p:attrName>
                                        </p:attrNameLst>
                                      </p:cBhvr>
                                      <p:to>
                                        <p:strVal val="visible"/>
                                      </p:to>
                                    </p:set>
                                    <p:animEffect transition="in" filter="checkerboard(across)">
                                      <p:cBhvr>
                                        <p:cTn id="41"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10" name="文本框 9"/>
          <p:cNvSpPr txBox="1"/>
          <p:nvPr/>
        </p:nvSpPr>
        <p:spPr>
          <a:xfrm>
            <a:off x="3032761" y="1875977"/>
            <a:ext cx="4883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10</a:t>
            </a:r>
          </a:p>
        </p:txBody>
      </p:sp>
      <p:sp>
        <p:nvSpPr>
          <p:cNvPr id="3" name="文本框 2"/>
          <p:cNvSpPr txBox="1"/>
          <p:nvPr/>
        </p:nvSpPr>
        <p:spPr>
          <a:xfrm>
            <a:off x="327025" y="1000691"/>
            <a:ext cx="869061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（2019·天津）</a:t>
            </a:r>
            <a:r>
              <a:rPr lang="zh-CN" sz="1800" b="0">
                <a:latin typeface="微软雅黑" panose="020B0503020204020204" charset="-122"/>
                <a:ea typeface="微软雅黑" panose="020B0503020204020204" charset="-122"/>
                <a:cs typeface="微软雅黑" panose="020B0503020204020204" charset="-122"/>
              </a:rPr>
              <a:t>如图甲所示的电路，电源电压保持不变，闭合开关</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，滑动变阻器滑片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从</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端移动到</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端的整个过程中，电流表示数</a:t>
            </a:r>
            <a:r>
              <a:rPr lang="en-US" sz="1800" b="0">
                <a:latin typeface="微软雅黑" panose="020B0503020204020204" charset="-122"/>
                <a:ea typeface="微软雅黑" panose="020B0503020204020204" charset="-122"/>
                <a:cs typeface="微软雅黑" panose="020B0503020204020204" charset="-122"/>
              </a:rPr>
              <a:t>I</a:t>
            </a:r>
            <a:r>
              <a:rPr lang="zh-CN" sz="1800" b="0">
                <a:latin typeface="微软雅黑" panose="020B0503020204020204" charset="-122"/>
                <a:ea typeface="微软雅黑" panose="020B0503020204020204" charset="-122"/>
                <a:cs typeface="微软雅黑" panose="020B0503020204020204" charset="-122"/>
              </a:rPr>
              <a:t>与电压表示数</a:t>
            </a:r>
            <a:r>
              <a:rPr lang="en-US" sz="1800" b="0">
                <a:latin typeface="微软雅黑" panose="020B0503020204020204" charset="-122"/>
                <a:ea typeface="微软雅黑" panose="020B0503020204020204" charset="-122"/>
                <a:cs typeface="微软雅黑" panose="020B0503020204020204" charset="-122"/>
              </a:rPr>
              <a:t>U</a:t>
            </a:r>
            <a:r>
              <a:rPr lang="zh-CN" sz="1800" b="0">
                <a:latin typeface="微软雅黑" panose="020B0503020204020204" charset="-122"/>
                <a:ea typeface="微软雅黑" panose="020B0503020204020204" charset="-122"/>
                <a:cs typeface="微软雅黑" panose="020B0503020204020204" charset="-122"/>
              </a:rPr>
              <a:t>的关系图象如图乙所示。则电阻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的阻值为</a:t>
            </a:r>
            <a:r>
              <a:rPr lang="en-US" sz="1800" b="0">
                <a:latin typeface="微软雅黑" panose="020B0503020204020204" charset="-122"/>
                <a:ea typeface="微软雅黑" panose="020B0503020204020204" charset="-122"/>
                <a:cs typeface="微软雅黑" panose="020B0503020204020204" charset="-122"/>
              </a:rPr>
              <a:t>______Ω</a:t>
            </a:r>
            <a:r>
              <a:rPr lang="zh-CN" sz="1800" b="0">
                <a:latin typeface="微软雅黑" panose="020B0503020204020204" charset="-122"/>
                <a:ea typeface="微软雅黑" panose="020B0503020204020204" charset="-122"/>
                <a:cs typeface="微软雅黑" panose="020B0503020204020204" charset="-122"/>
              </a:rPr>
              <a:t>；当变阻器滑片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处于</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端时，电阻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消耗的电功率为</a:t>
            </a:r>
            <a:r>
              <a:rPr lang="en-US" sz="1800" b="0">
                <a:latin typeface="微软雅黑" panose="020B0503020204020204" charset="-122"/>
                <a:ea typeface="微软雅黑" panose="020B0503020204020204" charset="-122"/>
                <a:cs typeface="微软雅黑" panose="020B0503020204020204" charset="-122"/>
              </a:rPr>
              <a:t>______W</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7" name="图片 1315" descr="wps80"/>
          <p:cNvPicPr>
            <a:picLocks noChangeAspect="1"/>
          </p:cNvPicPr>
          <p:nvPr/>
        </p:nvPicPr>
        <p:blipFill>
          <a:blip r:embed="rId3"/>
          <a:stretch>
            <a:fillRect/>
          </a:stretch>
        </p:blipFill>
        <p:spPr>
          <a:xfrm>
            <a:off x="2643506" y="2576206"/>
            <a:ext cx="4036695" cy="2173893"/>
          </a:xfrm>
          <a:prstGeom prst="rect">
            <a:avLst/>
          </a:prstGeom>
          <a:noFill/>
          <a:ln w="9525">
            <a:noFill/>
          </a:ln>
        </p:spPr>
      </p:pic>
      <p:sp>
        <p:nvSpPr>
          <p:cNvPr id="4" name="文本框 3"/>
          <p:cNvSpPr txBox="1"/>
          <p:nvPr/>
        </p:nvSpPr>
        <p:spPr>
          <a:xfrm>
            <a:off x="726441" y="2315212"/>
            <a:ext cx="4883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0.1</a:t>
            </a:r>
          </a:p>
        </p:txBody>
      </p:sp>
    </p:spTree>
    <p:extLst>
      <p:ext uri="{BB962C8B-B14F-4D97-AF65-F5344CB8AC3E}">
        <p14:creationId xmlns:p14="http://schemas.microsoft.com/office/powerpoint/2010/main" val="784386184"/>
      </p:ext>
    </p:extLst>
  </p:cSld>
  <p:clrMapOvr>
    <a:masterClrMapping/>
  </p:clrMapOvr>
  <p:transition spd="med" advTm="2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327025" y="1000691"/>
            <a:ext cx="869061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【点睛】分析电路图，定值电阻</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与滑动变阻器</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两端的电压，电流表测电路中的电流。（</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）当滑片位于</a:t>
            </a:r>
            <a:r>
              <a:rPr lang="en-US" sz="1800" b="0">
                <a:solidFill>
                  <a:srgbClr val="1116CC"/>
                </a:solidFill>
                <a:latin typeface="微软雅黑" panose="020B0503020204020204" charset="-122"/>
                <a:ea typeface="微软雅黑" panose="020B0503020204020204" charset="-122"/>
                <a:cs typeface="微软雅黑" panose="020B0503020204020204" charset="-122"/>
              </a:rPr>
              <a:t>b</a:t>
            </a:r>
            <a:r>
              <a:rPr lang="zh-CN" sz="1800" b="0">
                <a:solidFill>
                  <a:srgbClr val="1116CC"/>
                </a:solidFill>
                <a:latin typeface="微软雅黑" panose="020B0503020204020204" charset="-122"/>
                <a:ea typeface="微软雅黑" panose="020B0503020204020204" charset="-122"/>
                <a:cs typeface="微软雅黑" panose="020B0503020204020204" charset="-122"/>
              </a:rPr>
              <a:t>端时，电路为</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的简单电路，电压表测</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两端的电压（电源电压），此时电路中的电流最大，由图象可知此时</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两端的电压、电路中的电流，利用欧姆定律求</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的阻值；（</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）当滑片位于</a:t>
            </a:r>
            <a:r>
              <a:rPr lang="en-US" sz="1800" b="0">
                <a:solidFill>
                  <a:srgbClr val="1116CC"/>
                </a:solidFill>
                <a:latin typeface="微软雅黑" panose="020B0503020204020204" charset="-122"/>
                <a:ea typeface="微软雅黑" panose="020B0503020204020204" charset="-122"/>
                <a:cs typeface="微软雅黑" panose="020B0503020204020204" charset="-122"/>
              </a:rPr>
              <a:t>a</a:t>
            </a:r>
            <a:r>
              <a:rPr lang="zh-CN" sz="1800" b="0">
                <a:solidFill>
                  <a:srgbClr val="1116CC"/>
                </a:solidFill>
                <a:latin typeface="微软雅黑" panose="020B0503020204020204" charset="-122"/>
                <a:ea typeface="微软雅黑" panose="020B0503020204020204" charset="-122"/>
                <a:cs typeface="微软雅黑" panose="020B0503020204020204" charset="-122"/>
              </a:rPr>
              <a:t>端时，</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两端的电压，由图象可知，此时电路中的电流、</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两端的电压，利用</a:t>
            </a:r>
            <a:r>
              <a:rPr lang="en-US" sz="1800" b="0">
                <a:solidFill>
                  <a:srgbClr val="1116CC"/>
                </a:solidFill>
                <a:latin typeface="微软雅黑" panose="020B0503020204020204" charset="-122"/>
                <a:ea typeface="微软雅黑" panose="020B0503020204020204" charset="-122"/>
                <a:cs typeface="微软雅黑" panose="020B0503020204020204" charset="-122"/>
              </a:rPr>
              <a:t>P=UI</a:t>
            </a:r>
            <a:r>
              <a:rPr lang="zh-CN" sz="1800" b="0">
                <a:solidFill>
                  <a:srgbClr val="1116CC"/>
                </a:solidFill>
                <a:latin typeface="微软雅黑" panose="020B0503020204020204" charset="-122"/>
                <a:ea typeface="微软雅黑" panose="020B0503020204020204" charset="-122"/>
                <a:cs typeface="微软雅黑" panose="020B0503020204020204" charset="-122"/>
              </a:rPr>
              <a:t>求电阻</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消耗的电功率。本题考查了串联电路的特点、欧姆定律的应用以及电功率的计算，从图象中获取有用的信息是关键。</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5723172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000691"/>
            <a:ext cx="8712835"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【解析】由电路图可知，定值电阻</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与滑动变阻器</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两端的电压，电流表测电路中的电流。</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）当滑片位于</a:t>
            </a: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端时，电路为</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的简单电路，电压表测电源电压，此时电路中的电流最大，由图象可知，电源电压</a:t>
            </a:r>
            <a:r>
              <a:rPr lang="en-US" sz="1800" b="0">
                <a:solidFill>
                  <a:srgbClr val="FF0000"/>
                </a:solidFill>
                <a:latin typeface="微软雅黑" panose="020B0503020204020204" charset="-122"/>
                <a:ea typeface="微软雅黑" panose="020B0503020204020204" charset="-122"/>
                <a:cs typeface="微软雅黑" panose="020B0503020204020204" charset="-122"/>
              </a:rPr>
              <a:t>U=3V</a:t>
            </a:r>
            <a:r>
              <a:rPr lang="zh-CN" sz="1800" b="0">
                <a:solidFill>
                  <a:srgbClr val="FF0000"/>
                </a:solidFill>
                <a:latin typeface="微软雅黑" panose="020B0503020204020204" charset="-122"/>
                <a:ea typeface="微软雅黑" panose="020B0503020204020204" charset="-122"/>
                <a:cs typeface="微软雅黑" panose="020B0503020204020204" charset="-122"/>
              </a:rPr>
              <a:t>，此时</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两端的电压</a:t>
            </a:r>
            <a:r>
              <a:rPr lang="en-US" sz="1800" b="0">
                <a:solidFill>
                  <a:srgbClr val="FF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=U=3V</a:t>
            </a:r>
            <a:r>
              <a:rPr lang="zh-CN" sz="1800" b="0">
                <a:solidFill>
                  <a:srgbClr val="FF0000"/>
                </a:solidFill>
                <a:latin typeface="微软雅黑" panose="020B0503020204020204" charset="-122"/>
                <a:ea typeface="微软雅黑" panose="020B0503020204020204" charset="-122"/>
                <a:cs typeface="微软雅黑" panose="020B0503020204020204" charset="-122"/>
              </a:rPr>
              <a:t>，电路中的电流</a:t>
            </a:r>
            <a:r>
              <a:rPr lang="en-US" sz="1800" b="0">
                <a:solidFill>
                  <a:srgbClr val="FF0000"/>
                </a:solidFill>
                <a:latin typeface="微软雅黑" panose="020B0503020204020204" charset="-122"/>
                <a:ea typeface="微软雅黑" panose="020B0503020204020204" charset="-122"/>
                <a:cs typeface="微软雅黑" panose="020B0503020204020204" charset="-122"/>
              </a:rPr>
              <a:t>I=0.3A</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27025" y="3112199"/>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rPr>
              <a:t>由欧姆定律可得：</a:t>
            </a:r>
            <a:endParaRPr lang="zh-CN" altLang="en-US" sz="1800" b="0">
              <a:solidFill>
                <a:srgbClr val="FF0000"/>
              </a:solidFill>
              <a:latin typeface="微软雅黑" panose="020B0503020204020204" charset="-122"/>
              <a:ea typeface="微软雅黑" panose="020B0503020204020204" charset="-122"/>
            </a:endParaRPr>
          </a:p>
        </p:txBody>
      </p:sp>
      <p:pic>
        <p:nvPicPr>
          <p:cNvPr id="9" name="图片 -2147480980"/>
          <p:cNvPicPr>
            <a:picLocks noChangeAspect="1"/>
          </p:cNvPicPr>
          <p:nvPr/>
        </p:nvPicPr>
        <p:blipFill>
          <a:blip r:embed="rId3"/>
          <a:stretch>
            <a:fillRect/>
          </a:stretch>
        </p:blipFill>
        <p:spPr>
          <a:xfrm>
            <a:off x="2293939" y="2992207"/>
            <a:ext cx="1800225" cy="544269"/>
          </a:xfrm>
          <a:prstGeom prst="rect">
            <a:avLst/>
          </a:prstGeom>
          <a:noFill/>
          <a:ln w="9525">
            <a:noFill/>
          </a:ln>
        </p:spPr>
      </p:pic>
      <p:sp>
        <p:nvSpPr>
          <p:cNvPr id="7" name="文本框 6"/>
          <p:cNvSpPr txBox="1"/>
          <p:nvPr/>
        </p:nvSpPr>
        <p:spPr>
          <a:xfrm>
            <a:off x="327025" y="3504328"/>
            <a:ext cx="871347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）当滑片位于</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端时，</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两端的电压，由图象可知，此时电路中的电流</a:t>
            </a:r>
            <a:r>
              <a:rPr lang="en-US" sz="1800" b="0">
                <a:solidFill>
                  <a:srgbClr val="FF0000"/>
                </a:solidFill>
                <a:latin typeface="微软雅黑" panose="020B0503020204020204" charset="-122"/>
                <a:ea typeface="微软雅黑" panose="020B0503020204020204" charset="-122"/>
                <a:cs typeface="微软雅黑" panose="020B0503020204020204" charset="-122"/>
              </a:rPr>
              <a:t>I′=0.1A</a:t>
            </a:r>
            <a:r>
              <a:rPr lang="zh-CN" sz="1800" b="0">
                <a:solidFill>
                  <a:srgbClr val="FF0000"/>
                </a:solidFill>
                <a:latin typeface="微软雅黑" panose="020B0503020204020204" charset="-122"/>
                <a:ea typeface="微软雅黑" panose="020B0503020204020204" charset="-122"/>
                <a:cs typeface="微软雅黑" panose="020B0503020204020204" charset="-122"/>
              </a:rPr>
              <a:t>时，</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两端的电压</a:t>
            </a:r>
            <a:r>
              <a:rPr lang="en-US" sz="1800" b="0">
                <a:solidFill>
                  <a:srgbClr val="FF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′=1V</a:t>
            </a:r>
            <a:r>
              <a:rPr lang="zh-CN" sz="1800" b="0">
                <a:solidFill>
                  <a:srgbClr val="FF0000"/>
                </a:solidFill>
                <a:latin typeface="微软雅黑" panose="020B0503020204020204" charset="-122"/>
                <a:ea typeface="微软雅黑" panose="020B0503020204020204" charset="-122"/>
                <a:cs typeface="微软雅黑" panose="020B0503020204020204" charset="-122"/>
              </a:rPr>
              <a:t>，电阻</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消耗的电功率</a:t>
            </a:r>
          </a:p>
          <a:p>
            <a:pPr marL="0" indent="0" algn="l" eaLnBrk="1" fontAlgn="auto" latinLnBrk="0" hangingPunct="1">
              <a:lnSpc>
                <a:spcPct val="150000"/>
              </a:lnSpc>
            </a:pPr>
            <a:r>
              <a:rPr lang="en-US" sz="1800" b="0">
                <a:solidFill>
                  <a:srgbClr val="FF0000"/>
                </a:solidFill>
                <a:uFillTx/>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′I′=1V×0.1A=0.1W</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a:t>
            </a:r>
            <a:r>
              <a:rPr lang="en-US" sz="1800" b="0">
                <a:solidFill>
                  <a:srgbClr val="FF0000"/>
                </a:solidFill>
                <a:latin typeface="微软雅黑" panose="020B0503020204020204" charset="-122"/>
                <a:ea typeface="微软雅黑" panose="020B0503020204020204" charset="-122"/>
                <a:cs typeface="微软雅黑" panose="020B0503020204020204" charset="-122"/>
              </a:rPr>
              <a:t>10</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0.1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32906383"/>
      </p:ext>
    </p:extLst>
  </p:cSld>
  <p:clrMapOvr>
    <a:masterClrMapping/>
  </p:clrMapOvr>
  <p:transition spd="med" advTm="2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1093471" y="1534775"/>
            <a:ext cx="4883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3" name="图片 1331" descr="wps96"/>
          <p:cNvPicPr>
            <a:picLocks noChangeAspect="1"/>
          </p:cNvPicPr>
          <p:nvPr/>
        </p:nvPicPr>
        <p:blipFill>
          <a:blip r:embed="rId3"/>
          <a:stretch>
            <a:fillRect/>
          </a:stretch>
        </p:blipFill>
        <p:spPr>
          <a:xfrm>
            <a:off x="7188201" y="1664636"/>
            <a:ext cx="1682115" cy="1452020"/>
          </a:xfrm>
          <a:prstGeom prst="rect">
            <a:avLst/>
          </a:prstGeom>
          <a:noFill/>
          <a:ln w="9525">
            <a:noFill/>
          </a:ln>
        </p:spPr>
      </p:pic>
      <p:sp>
        <p:nvSpPr>
          <p:cNvPr id="9" name="文本框 8"/>
          <p:cNvSpPr txBox="1"/>
          <p:nvPr/>
        </p:nvSpPr>
        <p:spPr>
          <a:xfrm>
            <a:off x="327026" y="1000691"/>
            <a:ext cx="868997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（2019·苏州）</a:t>
            </a:r>
            <a:r>
              <a:rPr lang="zh-CN" sz="1800" b="0">
                <a:latin typeface="微软雅黑" panose="020B0503020204020204" charset="-122"/>
                <a:ea typeface="微软雅黑" panose="020B0503020204020204" charset="-122"/>
                <a:cs typeface="微软雅黑" panose="020B0503020204020204" charset="-122"/>
              </a:rPr>
              <a:t>额定电压均为</a:t>
            </a:r>
            <a:r>
              <a:rPr lang="en-US" sz="1800" b="0">
                <a:latin typeface="微软雅黑" panose="020B0503020204020204" charset="-122"/>
                <a:ea typeface="微软雅黑" panose="020B0503020204020204" charset="-122"/>
                <a:cs typeface="微软雅黑" panose="020B0503020204020204" charset="-122"/>
              </a:rPr>
              <a:t>6V</a:t>
            </a:r>
            <a:r>
              <a:rPr lang="zh-CN" sz="1800" b="0">
                <a:latin typeface="微软雅黑" panose="020B0503020204020204" charset="-122"/>
                <a:ea typeface="微软雅黑" panose="020B0503020204020204" charset="-122"/>
                <a:cs typeface="微软雅黑" panose="020B0503020204020204" charset="-122"/>
              </a:rPr>
              <a:t>的甲、乙两灯，</a:t>
            </a:r>
            <a:r>
              <a:rPr lang="en-US" sz="1800" b="0">
                <a:latin typeface="微软雅黑" panose="020B0503020204020204" charset="-122"/>
                <a:ea typeface="微软雅黑" panose="020B0503020204020204" charset="-122"/>
                <a:cs typeface="微软雅黑" panose="020B0503020204020204" charset="-122"/>
              </a:rPr>
              <a:t>I-U</a:t>
            </a:r>
            <a:r>
              <a:rPr lang="zh-CN" sz="1800" b="0">
                <a:latin typeface="微软雅黑" panose="020B0503020204020204" charset="-122"/>
                <a:ea typeface="微软雅黑" panose="020B0503020204020204" charset="-122"/>
                <a:cs typeface="微软雅黑" panose="020B0503020204020204" charset="-122"/>
              </a:rPr>
              <a:t>图线如图所示。下列说法正确的是（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甲、乙两灯的电阻均随电压增大而减小；</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甲、乙两灯的额定功率之比为</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甲、乙两灯并联接在电压为</a:t>
            </a:r>
            <a:r>
              <a:rPr lang="en-US" sz="1800" b="0">
                <a:latin typeface="微软雅黑" panose="020B0503020204020204" charset="-122"/>
                <a:ea typeface="微软雅黑" panose="020B0503020204020204" charset="-122"/>
                <a:cs typeface="微软雅黑" panose="020B0503020204020204" charset="-122"/>
              </a:rPr>
              <a:t>2V</a:t>
            </a:r>
            <a:r>
              <a:rPr lang="zh-CN" sz="1800" b="0">
                <a:latin typeface="微软雅黑" panose="020B0503020204020204" charset="-122"/>
                <a:ea typeface="微软雅黑" panose="020B0503020204020204" charset="-122"/>
                <a:cs typeface="微软雅黑" panose="020B0503020204020204" charset="-122"/>
              </a:rPr>
              <a:t>的电源两端时，电阻之比为</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D.</a:t>
            </a:r>
            <a:r>
              <a:rPr lang="zh-CN" sz="1800" b="0">
                <a:latin typeface="微软雅黑" panose="020B0503020204020204" charset="-122"/>
                <a:ea typeface="微软雅黑" panose="020B0503020204020204" charset="-122"/>
                <a:cs typeface="微软雅黑" panose="020B0503020204020204" charset="-122"/>
              </a:rPr>
              <a:t>甲、乙两灯串联接在电压为</a:t>
            </a:r>
            <a:r>
              <a:rPr lang="en-US" sz="1800" b="0">
                <a:latin typeface="微软雅黑" panose="020B0503020204020204" charset="-122"/>
                <a:ea typeface="微软雅黑" panose="020B0503020204020204" charset="-122"/>
                <a:cs typeface="微软雅黑" panose="020B0503020204020204" charset="-122"/>
              </a:rPr>
              <a:t>8V</a:t>
            </a:r>
            <a:r>
              <a:rPr lang="zh-CN" sz="1800" b="0">
                <a:latin typeface="微软雅黑" panose="020B0503020204020204" charset="-122"/>
                <a:ea typeface="微软雅黑" panose="020B0503020204020204" charset="-122"/>
                <a:cs typeface="微软雅黑" panose="020B0503020204020204" charset="-122"/>
              </a:rPr>
              <a:t>的电源两端时，实际功率之比为</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988795676"/>
      </p:ext>
    </p:extLst>
  </p:cSld>
  <p:clrMapOvr>
    <a:masterClrMapping/>
  </p:clrMapOvr>
  <p:transition spd="med" advTm="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6" y="1000691"/>
            <a:ext cx="876871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）通过曲线图可知小灯泡的电阻随电压的增大而增大；（</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）甲灯正常工作时的电压和额定电压相等，根据图象读出通过甲、乙的电流，根据</a:t>
            </a:r>
            <a:r>
              <a:rPr lang="en-US" sz="1800" b="0">
                <a:solidFill>
                  <a:srgbClr val="1116CC"/>
                </a:solidFill>
                <a:latin typeface="微软雅黑" panose="020B0503020204020204" charset="-122"/>
                <a:ea typeface="微软雅黑" panose="020B0503020204020204" charset="-122"/>
                <a:cs typeface="微软雅黑" panose="020B0503020204020204" charset="-122"/>
              </a:rPr>
              <a:t>P=UI</a:t>
            </a:r>
            <a:r>
              <a:rPr lang="zh-CN" sz="1800" b="0">
                <a:solidFill>
                  <a:srgbClr val="1116CC"/>
                </a:solidFill>
                <a:latin typeface="微软雅黑" panose="020B0503020204020204" charset="-122"/>
                <a:ea typeface="微软雅黑" panose="020B0503020204020204" charset="-122"/>
                <a:cs typeface="微软雅黑" panose="020B0503020204020204" charset="-122"/>
              </a:rPr>
              <a:t>求额定功率之比；（</a:t>
            </a:r>
            <a:r>
              <a:rPr lang="en-US" sz="1800" b="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）甲、乙两灯并联在</a:t>
            </a:r>
            <a:r>
              <a:rPr lang="en-US" sz="1800" b="0">
                <a:solidFill>
                  <a:srgbClr val="1116CC"/>
                </a:solidFill>
                <a:latin typeface="微软雅黑" panose="020B0503020204020204" charset="-122"/>
                <a:ea typeface="微软雅黑" panose="020B0503020204020204" charset="-122"/>
                <a:cs typeface="微软雅黑" panose="020B0503020204020204" charset="-122"/>
              </a:rPr>
              <a:t>2V</a:t>
            </a:r>
            <a:r>
              <a:rPr lang="zh-CN" sz="1800" b="0">
                <a:solidFill>
                  <a:srgbClr val="1116CC"/>
                </a:solidFill>
                <a:latin typeface="微软雅黑" panose="020B0503020204020204" charset="-122"/>
                <a:ea typeface="微软雅黑" panose="020B0503020204020204" charset="-122"/>
                <a:cs typeface="微软雅黑" panose="020B0503020204020204" charset="-122"/>
              </a:rPr>
              <a:t>的电源两端时，根据图象读出通过甲、乙的电流，再根据欧姆定律求出电阻之比；（</a:t>
            </a:r>
            <a:r>
              <a:rPr lang="en-US" sz="1800" b="0">
                <a:solidFill>
                  <a:srgbClr val="1116CC"/>
                </a:solidFill>
                <a:latin typeface="微软雅黑" panose="020B0503020204020204" charset="-122"/>
                <a:ea typeface="微软雅黑" panose="020B0503020204020204" charset="-122"/>
                <a:cs typeface="微软雅黑" panose="020B0503020204020204" charset="-122"/>
              </a:rPr>
              <a:t>4</a:t>
            </a:r>
            <a:r>
              <a:rPr lang="zh-CN" sz="1800" b="0">
                <a:solidFill>
                  <a:srgbClr val="1116CC"/>
                </a:solidFill>
                <a:latin typeface="微软雅黑" panose="020B0503020204020204" charset="-122"/>
                <a:ea typeface="微软雅黑" panose="020B0503020204020204" charset="-122"/>
                <a:cs typeface="微软雅黑" panose="020B0503020204020204" charset="-122"/>
              </a:rPr>
              <a:t>）当把两灯串联在</a:t>
            </a:r>
            <a:r>
              <a:rPr lang="en-US" sz="1800" b="0">
                <a:solidFill>
                  <a:srgbClr val="1116CC"/>
                </a:solidFill>
                <a:latin typeface="微软雅黑" panose="020B0503020204020204" charset="-122"/>
                <a:ea typeface="微软雅黑" panose="020B0503020204020204" charset="-122"/>
                <a:cs typeface="微软雅黑" panose="020B0503020204020204" charset="-122"/>
              </a:rPr>
              <a:t>8V</a:t>
            </a:r>
            <a:r>
              <a:rPr lang="zh-CN" sz="1800" b="0">
                <a:solidFill>
                  <a:srgbClr val="1116CC"/>
                </a:solidFill>
                <a:latin typeface="微软雅黑" panose="020B0503020204020204" charset="-122"/>
                <a:ea typeface="微软雅黑" panose="020B0503020204020204" charset="-122"/>
                <a:cs typeface="微软雅黑" panose="020B0503020204020204" charset="-122"/>
              </a:rPr>
              <a:t>电源上时，根据串联电路的电流特点和串联电路电压的特点确定甲、乙两灯两端的实际电压，利用</a:t>
            </a:r>
            <a:r>
              <a:rPr lang="en-US" sz="1800" b="0">
                <a:solidFill>
                  <a:srgbClr val="1116CC"/>
                </a:solidFill>
                <a:latin typeface="微软雅黑" panose="020B0503020204020204" charset="-122"/>
                <a:ea typeface="微软雅黑" panose="020B0503020204020204" charset="-122"/>
                <a:cs typeface="微软雅黑" panose="020B0503020204020204" charset="-122"/>
              </a:rPr>
              <a:t>P=UI</a:t>
            </a:r>
            <a:r>
              <a:rPr lang="zh-CN" sz="1800" b="0">
                <a:solidFill>
                  <a:srgbClr val="1116CC"/>
                </a:solidFill>
                <a:latin typeface="微软雅黑" panose="020B0503020204020204" charset="-122"/>
                <a:ea typeface="微软雅黑" panose="020B0503020204020204" charset="-122"/>
                <a:cs typeface="微软雅黑" panose="020B0503020204020204" charset="-122"/>
              </a:rPr>
              <a:t>即可得出实际功率之比。本题考查了串联电路的特点和欧姆定律、电功率公式的应用，从图象中获取有用的信息是关键。</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899524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330136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一、电能与电功</a:t>
            </a:r>
          </a:p>
        </p:txBody>
      </p:sp>
      <p:sp>
        <p:nvSpPr>
          <p:cNvPr id="3" name="文本框 2"/>
          <p:cNvSpPr txBox="1"/>
          <p:nvPr/>
        </p:nvSpPr>
        <p:spPr>
          <a:xfrm>
            <a:off x="327026" y="1000691"/>
            <a:ext cx="8701405"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电功：电流通过某段电路所做的功叫</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电功</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2．电流做功的实质：电流做功过程，实际就是电能转化为</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其他形式</a:t>
            </a:r>
            <a:r>
              <a:rPr lang="zh-CN" sz="1800" b="0">
                <a:solidFill>
                  <a:srgbClr val="000000"/>
                </a:solidFill>
                <a:latin typeface="微软雅黑" panose="020B0503020204020204" charset="-122"/>
                <a:ea typeface="微软雅黑" panose="020B0503020204020204" charset="-122"/>
                <a:cs typeface="微软雅黑" panose="020B0503020204020204" charset="-122"/>
              </a:rPr>
              <a:t>的能（消耗电能）的过程；电流做多少功，就有多少电能转化为其他形式的能，也就消耗了多少电能。</a:t>
            </a:r>
          </a:p>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电流做功的形式：电流通过各种用电器使其转动、发热、发光、发声等都是电流做功的表现。</a:t>
            </a:r>
          </a:p>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4</a:t>
            </a:r>
            <a:r>
              <a:rPr lang="zh-CN" sz="1800" b="0">
                <a:solidFill>
                  <a:srgbClr val="000000"/>
                </a:solidFill>
                <a:latin typeface="微软雅黑" panose="020B0503020204020204" charset="-122"/>
                <a:ea typeface="微软雅黑" panose="020B0503020204020204" charset="-122"/>
                <a:cs typeface="微软雅黑" panose="020B0503020204020204" charset="-122"/>
              </a:rPr>
              <a:t>．规定电流在某段电路上所做的功，等于这段电路两端的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a:t>
            </a:r>
            <a:r>
              <a:rPr lang="zh-CN" sz="1800" b="0">
                <a:solidFill>
                  <a:srgbClr val="000000"/>
                </a:solidFill>
                <a:latin typeface="微软雅黑" panose="020B0503020204020204" charset="-122"/>
                <a:ea typeface="微软雅黑" panose="020B0503020204020204" charset="-122"/>
                <a:cs typeface="微软雅黑" panose="020B0503020204020204" charset="-122"/>
              </a:rPr>
              <a:t>，电路中的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电流</a:t>
            </a:r>
            <a:r>
              <a:rPr lang="zh-CN" sz="1800" b="0">
                <a:solidFill>
                  <a:srgbClr val="000000"/>
                </a:solidFill>
                <a:latin typeface="微软雅黑" panose="020B0503020204020204" charset="-122"/>
                <a:ea typeface="微软雅黑" panose="020B0503020204020204" charset="-122"/>
                <a:cs typeface="微软雅黑" panose="020B0503020204020204" charset="-122"/>
              </a:rPr>
              <a:t>和通电</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时间</a:t>
            </a:r>
            <a:r>
              <a:rPr lang="zh-CN" sz="1800" b="0">
                <a:solidFill>
                  <a:srgbClr val="000000"/>
                </a:solidFill>
                <a:latin typeface="微软雅黑" panose="020B0503020204020204" charset="-122"/>
                <a:ea typeface="微软雅黑" panose="020B0503020204020204" charset="-122"/>
                <a:cs typeface="微软雅黑" panose="020B0503020204020204" charset="-122"/>
              </a:rPr>
              <a:t>的乘积。</a:t>
            </a:r>
          </a:p>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5</a:t>
            </a:r>
            <a:r>
              <a:rPr lang="zh-CN" sz="1800" b="0">
                <a:solidFill>
                  <a:srgbClr val="000000"/>
                </a:solidFill>
                <a:latin typeface="微软雅黑" panose="020B0503020204020204" charset="-122"/>
                <a:ea typeface="微软雅黑" panose="020B0503020204020204" charset="-122"/>
                <a:cs typeface="微软雅黑" panose="020B0503020204020204" charset="-122"/>
              </a:rPr>
              <a:t>．电功公式：</a:t>
            </a:r>
            <a:r>
              <a:rPr lang="en-US" altLang="zh-CN" sz="1800" b="0">
                <a:solidFill>
                  <a:srgbClr val="000000"/>
                </a:solidFill>
                <a:latin typeface="微软雅黑" panose="020B0503020204020204" charset="-122"/>
                <a:ea typeface="微软雅黑" panose="020B0503020204020204" charset="-122"/>
                <a:cs typeface="微软雅黑" panose="020B0503020204020204" charset="-122"/>
              </a:rPr>
              <a:t>W=IUt=Pt(</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适用于所有电路</a:t>
            </a:r>
            <a:r>
              <a:rPr lang="en-US" altLang="zh-CN" sz="1800" b="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800" b="0">
                <a:solidFill>
                  <a:srgbClr val="000000"/>
                </a:solidFill>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5046316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000692"/>
            <a:ext cx="865695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．由甲、乙曲线图可知，灯泡的电阻随电压的增大而增大。故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．由于甲、乙两灯的额定电压均为</a:t>
            </a:r>
            <a:r>
              <a:rPr lang="en-US" sz="1600" b="0">
                <a:solidFill>
                  <a:srgbClr val="FF0000"/>
                </a:solidFill>
                <a:latin typeface="微软雅黑" panose="020B0503020204020204" charset="-122"/>
                <a:ea typeface="微软雅黑" panose="020B0503020204020204" charset="-122"/>
                <a:cs typeface="微软雅黑" panose="020B0503020204020204" charset="-122"/>
              </a:rPr>
              <a:t>6V</a:t>
            </a:r>
            <a:r>
              <a:rPr lang="zh-CN" sz="1600" b="0">
                <a:solidFill>
                  <a:srgbClr val="FF0000"/>
                </a:solidFill>
                <a:latin typeface="微软雅黑" panose="020B0503020204020204" charset="-122"/>
                <a:ea typeface="微软雅黑" panose="020B0503020204020204" charset="-122"/>
                <a:cs typeface="微软雅黑" panose="020B0503020204020204" charset="-122"/>
              </a:rPr>
              <a:t>，由图象可知：</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甲额</a:t>
            </a:r>
            <a:r>
              <a:rPr lang="en-US" sz="1600" b="0">
                <a:solidFill>
                  <a:srgbClr val="FF0000"/>
                </a:solidFill>
                <a:latin typeface="微软雅黑" panose="020B0503020204020204" charset="-122"/>
                <a:ea typeface="微软雅黑" panose="020B0503020204020204" charset="-122"/>
                <a:cs typeface="微软雅黑" panose="020B0503020204020204" charset="-122"/>
              </a:rPr>
              <a:t>=0.6A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乙额</a:t>
            </a:r>
            <a:r>
              <a:rPr lang="en-US" sz="1600" b="0">
                <a:solidFill>
                  <a:srgbClr val="FF0000"/>
                </a:solidFill>
                <a:latin typeface="微软雅黑" panose="020B0503020204020204" charset="-122"/>
                <a:ea typeface="微软雅黑" panose="020B0503020204020204" charset="-122"/>
                <a:cs typeface="微软雅黑" panose="020B0503020204020204" charset="-122"/>
              </a:rPr>
              <a:t>=0.3A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2147480979"/>
          <p:cNvPicPr>
            <a:picLocks noChangeAspect="1"/>
          </p:cNvPicPr>
          <p:nvPr/>
        </p:nvPicPr>
        <p:blipFill>
          <a:blip r:embed="rId3"/>
          <a:stretch>
            <a:fillRect/>
          </a:stretch>
        </p:blipFill>
        <p:spPr>
          <a:xfrm>
            <a:off x="401955" y="1838102"/>
            <a:ext cx="4362450" cy="601560"/>
          </a:xfrm>
          <a:prstGeom prst="rect">
            <a:avLst/>
          </a:prstGeom>
          <a:noFill/>
          <a:ln w="9525">
            <a:noFill/>
          </a:ln>
        </p:spPr>
      </p:pic>
      <p:pic>
        <p:nvPicPr>
          <p:cNvPr id="10" name="图片 1337" descr="wps177"/>
          <p:cNvPicPr>
            <a:picLocks noChangeAspect="1"/>
          </p:cNvPicPr>
          <p:nvPr/>
        </p:nvPicPr>
        <p:blipFill>
          <a:blip r:embed="rId4"/>
          <a:stretch>
            <a:fillRect/>
          </a:stretch>
        </p:blipFill>
        <p:spPr>
          <a:xfrm>
            <a:off x="7919721" y="2439980"/>
            <a:ext cx="248285" cy="470427"/>
          </a:xfrm>
          <a:prstGeom prst="rect">
            <a:avLst/>
          </a:prstGeom>
          <a:noFill/>
          <a:ln w="9525">
            <a:noFill/>
          </a:ln>
        </p:spPr>
      </p:pic>
      <p:sp>
        <p:nvSpPr>
          <p:cNvPr id="7" name="文本框 6"/>
          <p:cNvSpPr txBox="1"/>
          <p:nvPr/>
        </p:nvSpPr>
        <p:spPr>
          <a:xfrm>
            <a:off x="283845" y="2432341"/>
            <a:ext cx="8656320"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、甲、乙两灯并联在</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的电源两端时，由图象可知：</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甲</a:t>
            </a:r>
            <a:r>
              <a:rPr lang="en-US" sz="1600" b="0">
                <a:solidFill>
                  <a:srgbClr val="FF0000"/>
                </a:solidFill>
                <a:latin typeface="微软雅黑" panose="020B0503020204020204" charset="-122"/>
                <a:ea typeface="微软雅黑" panose="020B0503020204020204" charset="-122"/>
                <a:cs typeface="微软雅黑" panose="020B0503020204020204" charset="-122"/>
              </a:rPr>
              <a:t>=0.3A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乙</a:t>
            </a:r>
            <a:r>
              <a:rPr lang="en-US" sz="1600" b="0">
                <a:solidFill>
                  <a:srgbClr val="FF0000"/>
                </a:solidFill>
                <a:latin typeface="微软雅黑" panose="020B0503020204020204" charset="-122"/>
                <a:ea typeface="微软雅黑" panose="020B0503020204020204" charset="-122"/>
                <a:cs typeface="微软雅黑" panose="020B0503020204020204" charset="-122"/>
              </a:rPr>
              <a:t>=0.2A</a:t>
            </a:r>
            <a:r>
              <a:rPr lang="zh-CN" sz="1600" b="0">
                <a:solidFill>
                  <a:srgbClr val="FF0000"/>
                </a:solidFill>
                <a:latin typeface="微软雅黑" panose="020B0503020204020204" charset="-122"/>
                <a:ea typeface="微软雅黑" panose="020B0503020204020204" charset="-122"/>
                <a:cs typeface="微软雅黑" panose="020B0503020204020204" charset="-122"/>
              </a:rPr>
              <a:t>，根据</a:t>
            </a:r>
            <a:r>
              <a:rPr lang="en-US" sz="1600" b="0">
                <a:solidFill>
                  <a:srgbClr val="FF0000"/>
                </a:solidFill>
                <a:latin typeface="微软雅黑" panose="020B0503020204020204" charset="-122"/>
                <a:ea typeface="微软雅黑" panose="020B0503020204020204" charset="-122"/>
                <a:cs typeface="微软雅黑" panose="020B0503020204020204" charset="-122"/>
              </a:rPr>
              <a:t>I=     </a:t>
            </a:r>
            <a:r>
              <a:rPr lang="zh-CN" sz="1600" b="0">
                <a:solidFill>
                  <a:srgbClr val="FF0000"/>
                </a:solidFill>
                <a:latin typeface="微软雅黑" panose="020B0503020204020204" charset="-122"/>
                <a:ea typeface="微软雅黑" panose="020B0503020204020204" charset="-122"/>
                <a:cs typeface="微软雅黑" panose="020B0503020204020204" charset="-122"/>
              </a:rPr>
              <a:t>可得电阻之比；</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1" name="图片 -2147480978"/>
          <p:cNvPicPr>
            <a:picLocks noChangeAspect="1"/>
          </p:cNvPicPr>
          <p:nvPr/>
        </p:nvPicPr>
        <p:blipFill>
          <a:blip r:embed="rId5"/>
          <a:stretch>
            <a:fillRect/>
          </a:stretch>
        </p:blipFill>
        <p:spPr>
          <a:xfrm>
            <a:off x="1233805" y="2827652"/>
            <a:ext cx="3276600" cy="668400"/>
          </a:xfrm>
          <a:prstGeom prst="rect">
            <a:avLst/>
          </a:prstGeom>
          <a:noFill/>
          <a:ln w="9525">
            <a:noFill/>
          </a:ln>
        </p:spPr>
      </p:pic>
      <p:sp>
        <p:nvSpPr>
          <p:cNvPr id="9" name="文本框 8"/>
          <p:cNvSpPr txBox="1"/>
          <p:nvPr/>
        </p:nvSpPr>
        <p:spPr>
          <a:xfrm>
            <a:off x="332105" y="3437488"/>
            <a:ext cx="8608060" cy="1572332"/>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．把甲、乙两灯串联接在</a:t>
            </a:r>
            <a:r>
              <a:rPr lang="en-US" sz="1600" b="0">
                <a:solidFill>
                  <a:srgbClr val="FF0000"/>
                </a:solidFill>
                <a:latin typeface="微软雅黑" panose="020B0503020204020204" charset="-122"/>
                <a:ea typeface="微软雅黑" panose="020B0503020204020204" charset="-122"/>
                <a:cs typeface="微软雅黑" panose="020B0503020204020204" charset="-122"/>
              </a:rPr>
              <a:t>8V</a:t>
            </a:r>
            <a:r>
              <a:rPr lang="zh-CN" sz="1600" b="0">
                <a:solidFill>
                  <a:srgbClr val="FF0000"/>
                </a:solidFill>
                <a:latin typeface="微软雅黑" panose="020B0503020204020204" charset="-122"/>
                <a:ea typeface="微软雅黑" panose="020B0503020204020204" charset="-122"/>
                <a:cs typeface="微软雅黑" panose="020B0503020204020204" charset="-122"/>
              </a:rPr>
              <a:t>的电源上时，通过它们的电流相等，且电源的电压等于两灯泡两端的电压之和，由图象可知，当电路中的电流为</a:t>
            </a:r>
            <a:r>
              <a:rPr lang="en-US" sz="1600" b="0">
                <a:solidFill>
                  <a:srgbClr val="FF0000"/>
                </a:solidFill>
                <a:latin typeface="微软雅黑" panose="020B0503020204020204" charset="-122"/>
                <a:ea typeface="微软雅黑" panose="020B0503020204020204" charset="-122"/>
                <a:cs typeface="微软雅黑" panose="020B0503020204020204" charset="-122"/>
              </a:rPr>
              <a:t>0.3A</a:t>
            </a:r>
            <a:r>
              <a:rPr lang="zh-CN" sz="1600" b="0">
                <a:solidFill>
                  <a:srgbClr val="FF0000"/>
                </a:solidFill>
                <a:latin typeface="微软雅黑" panose="020B0503020204020204" charset="-122"/>
                <a:ea typeface="微软雅黑" panose="020B0503020204020204" charset="-122"/>
                <a:cs typeface="微软雅黑" panose="020B0503020204020204" charset="-122"/>
              </a:rPr>
              <a:t>，甲灯的实际电压为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，乙灯的实际电压为</a:t>
            </a:r>
            <a:r>
              <a:rPr lang="en-US" sz="1600" b="0">
                <a:solidFill>
                  <a:srgbClr val="FF0000"/>
                </a:solidFill>
                <a:latin typeface="微软雅黑" panose="020B0503020204020204" charset="-122"/>
                <a:ea typeface="微软雅黑" panose="020B0503020204020204" charset="-122"/>
                <a:cs typeface="微软雅黑" panose="020B0503020204020204" charset="-122"/>
              </a:rPr>
              <a:t>6V</a:t>
            </a:r>
            <a:r>
              <a:rPr lang="zh-CN" sz="1600" b="0">
                <a:solidFill>
                  <a:srgbClr val="FF0000"/>
                </a:solidFill>
                <a:latin typeface="微软雅黑" panose="020B0503020204020204" charset="-122"/>
                <a:ea typeface="微软雅黑" panose="020B0503020204020204" charset="-122"/>
                <a:cs typeface="微软雅黑" panose="020B0503020204020204" charset="-122"/>
              </a:rPr>
              <a:t>时满足电源电压为</a:t>
            </a:r>
            <a:r>
              <a:rPr lang="en-US" sz="1600" b="0">
                <a:solidFill>
                  <a:srgbClr val="FF0000"/>
                </a:solidFill>
                <a:latin typeface="微软雅黑" panose="020B0503020204020204" charset="-122"/>
                <a:ea typeface="微软雅黑" panose="020B0503020204020204" charset="-122"/>
                <a:cs typeface="微软雅黑" panose="020B0503020204020204" charset="-122"/>
              </a:rPr>
              <a:t>8V</a:t>
            </a:r>
            <a:r>
              <a:rPr lang="zh-CN" sz="1600" b="0">
                <a:solidFill>
                  <a:srgbClr val="FF0000"/>
                </a:solidFill>
                <a:latin typeface="微软雅黑" panose="020B0503020204020204" charset="-122"/>
                <a:ea typeface="微软雅黑" panose="020B0503020204020204" charset="-122"/>
                <a:cs typeface="微软雅黑" panose="020B0503020204020204" charset="-122"/>
              </a:rPr>
              <a:t>，所以实际功率之比：</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甲</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乙</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甲</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乙</a:t>
            </a:r>
            <a:r>
              <a:rPr lang="en-US" sz="1600" b="0">
                <a:solidFill>
                  <a:srgbClr val="FF0000"/>
                </a:solidFill>
                <a:latin typeface="微软雅黑" panose="020B0503020204020204" charset="-122"/>
                <a:ea typeface="微软雅黑" panose="020B0503020204020204" charset="-122"/>
                <a:cs typeface="微软雅黑" panose="020B0503020204020204" charset="-122"/>
              </a:rPr>
              <a:t>I=2V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6V=1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，故</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正确。故选</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048471339"/>
      </p:ext>
    </p:extLst>
  </p:cSld>
  <p:clrMapOvr>
    <a:masterClrMapping/>
  </p:clrMapOvr>
  <p:transition spd="med" advTm="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444" descr="wps208"/>
          <p:cNvPicPr>
            <a:picLocks noChangeAspect="1"/>
          </p:cNvPicPr>
          <p:nvPr/>
        </p:nvPicPr>
        <p:blipFill>
          <a:blip r:embed="rId3"/>
          <a:stretch>
            <a:fillRect/>
          </a:stretch>
        </p:blipFill>
        <p:spPr>
          <a:xfrm>
            <a:off x="7328854" y="1773808"/>
            <a:ext cx="1685925" cy="1594612"/>
          </a:xfrm>
          <a:prstGeom prst="rect">
            <a:avLst/>
          </a:prstGeom>
          <a:noFill/>
          <a:ln w="9525">
            <a:noFill/>
          </a:ln>
        </p:spPr>
      </p:pic>
      <p:sp>
        <p:nvSpPr>
          <p:cNvPr id="4" name="文本框 3"/>
          <p:cNvSpPr txBox="1"/>
          <p:nvPr/>
        </p:nvSpPr>
        <p:spPr>
          <a:xfrm>
            <a:off x="327026" y="1000691"/>
            <a:ext cx="6746875"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1">
                <a:latin typeface="微软雅黑" panose="020B0503020204020204" charset="-122"/>
                <a:ea typeface="微软雅黑" panose="020B0503020204020204" charset="-122"/>
                <a:cs typeface="微软雅黑" panose="020B0503020204020204" charset="-122"/>
              </a:rPr>
              <a:t>（2019·菏泽）</a:t>
            </a:r>
            <a:r>
              <a:rPr lang="zh-CN" sz="1600" b="0">
                <a:latin typeface="微软雅黑" panose="020B0503020204020204" charset="-122"/>
                <a:ea typeface="微软雅黑" panose="020B0503020204020204" charset="-122"/>
                <a:cs typeface="微软雅黑" panose="020B0503020204020204" charset="-122"/>
              </a:rPr>
              <a:t>如图所示，将标有“2.5V 0.625W”字样的小灯泡接入电源电压4.5V（电压保持不变）电路中，为调节灯泡亮度，在电路中串联一个滑动变阻器，两个电压表的量程都是3V。</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（1）移动滑动变阻器滑片，使小灯泡正常发光，灯泡正常发光时的电阻是多大？</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（2）在小灯泡正常发光的情况下，通电5分钟，滑动变阻器消耗的电能是多少？</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（3）为保证两个电压表两端的电压不超过3V，小灯泡两端的电压不超过额定电压的情况下，滑动变阻器允许的取值范围是多少？（假定灯丝电阻保持不变）</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18810061"/>
      </p:ext>
    </p:extLst>
  </p:cSld>
  <p:clrMapOvr>
    <a:masterClrMapping/>
  </p:clrMapOvr>
  <p:transition spd="med" advTm="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493" descr="wps210"/>
          <p:cNvPicPr>
            <a:picLocks noChangeAspect="1"/>
          </p:cNvPicPr>
          <p:nvPr/>
        </p:nvPicPr>
        <p:blipFill>
          <a:blip r:embed="rId3"/>
          <a:stretch>
            <a:fillRect/>
          </a:stretch>
        </p:blipFill>
        <p:spPr>
          <a:xfrm>
            <a:off x="531179" y="3311766"/>
            <a:ext cx="638175" cy="391492"/>
          </a:xfrm>
          <a:prstGeom prst="rect">
            <a:avLst/>
          </a:prstGeom>
          <a:noFill/>
          <a:ln w="9525">
            <a:noFill/>
          </a:ln>
        </p:spPr>
      </p:pic>
      <p:sp>
        <p:nvSpPr>
          <p:cNvPr id="7" name="文本框 6"/>
          <p:cNvSpPr txBox="1"/>
          <p:nvPr/>
        </p:nvSpPr>
        <p:spPr>
          <a:xfrm>
            <a:off x="327026" y="1000691"/>
            <a:ext cx="867981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【点睛】由电路图可知，灯泡L与滑动变阻器R串联，电压表V1测L两端的电压，电压表V2测R两端的电压。 （1）灯泡正常发光时的电压和额定电压相等，根据求出灯泡正常发光时的电阻；（2）根据串联电路的电流特点和欧姆定律求出小灯泡正常发光时电路中的电流，根据串联电路的电压特点求出滑动变阻器两端的电压，利用W=UIt求出通电5分钟滑动变阻器消耗的电能；（3）为保证两个电压表两端的电压不超过3V，小灯泡两端的电压不超过额定电压的情况下，当灯泡正常发光时，电路中的电流最大，滑动变阻器接入电路中的电阻最小，根据欧姆定律</a:t>
            </a:r>
          </a:p>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              求出其大小；当电压表V2的示数最大时，滑动变阻器接入电路中的电阻最大，根据串联电路的电压特点求出此时灯泡两端的电压，利用串联电路的电流特点和欧姆定律得出等式即可求出变阻器接入电路中的最大阻值，然后得出答案。</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047220582"/>
      </p:ext>
    </p:extLst>
  </p:cSld>
  <p:clrMapOvr>
    <a:masterClrMapping/>
  </p:clrMapOvr>
  <p:transition spd="med"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446" descr="wps210"/>
          <p:cNvPicPr>
            <a:picLocks noChangeAspect="1"/>
          </p:cNvPicPr>
          <p:nvPr/>
        </p:nvPicPr>
        <p:blipFill>
          <a:blip r:embed="rId3"/>
          <a:stretch>
            <a:fillRect/>
          </a:stretch>
        </p:blipFill>
        <p:spPr>
          <a:xfrm>
            <a:off x="2475549" y="1442791"/>
            <a:ext cx="638175" cy="391492"/>
          </a:xfrm>
          <a:prstGeom prst="rect">
            <a:avLst/>
          </a:prstGeom>
          <a:noFill/>
          <a:ln w="9525">
            <a:noFill/>
          </a:ln>
        </p:spPr>
      </p:pic>
      <p:pic>
        <p:nvPicPr>
          <p:cNvPr id="7" name="图片 -2147480977" descr="wps211"/>
          <p:cNvPicPr>
            <a:picLocks noChangeAspect="1"/>
          </p:cNvPicPr>
          <p:nvPr/>
        </p:nvPicPr>
        <p:blipFill>
          <a:blip r:embed="rId4"/>
          <a:stretch>
            <a:fillRect/>
          </a:stretch>
        </p:blipFill>
        <p:spPr>
          <a:xfrm>
            <a:off x="6038215" y="1393455"/>
            <a:ext cx="1600200" cy="439235"/>
          </a:xfrm>
          <a:prstGeom prst="rect">
            <a:avLst/>
          </a:prstGeom>
          <a:noFill/>
          <a:ln w="9525">
            <a:noFill/>
          </a:ln>
        </p:spPr>
      </p:pic>
      <p:sp>
        <p:nvSpPr>
          <p:cNvPr id="4" name="文本框 3"/>
          <p:cNvSpPr txBox="1"/>
          <p:nvPr/>
        </p:nvSpPr>
        <p:spPr>
          <a:xfrm>
            <a:off x="327026" y="1000692"/>
            <a:ext cx="867981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【解析】由电路图可知，灯泡L与滑动变阻器R串联，电压表V1测L两端的电压，电压表V2测R两端的电压。（1）由             可得，灯泡正常发光时的电阻：                             ；</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27026" y="1867065"/>
            <a:ext cx="5835015" cy="338020"/>
          </a:xfrm>
          <a:prstGeom prst="rect">
            <a:avLst/>
          </a:prstGeom>
          <a:noFill/>
          <a:ln w="9525">
            <a:noFill/>
          </a:ln>
        </p:spPr>
        <p:txBody>
          <a:bodyPr wrap="square">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（2）因串联电路中各处的电流相等，且小灯泡正常发光，</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3" name="图片 1448" descr="wps212"/>
          <p:cNvPicPr>
            <a:picLocks noChangeAspect="1"/>
          </p:cNvPicPr>
          <p:nvPr/>
        </p:nvPicPr>
        <p:blipFill>
          <a:blip r:embed="rId5"/>
          <a:stretch>
            <a:fillRect/>
          </a:stretch>
        </p:blipFill>
        <p:spPr>
          <a:xfrm>
            <a:off x="2475865" y="2226728"/>
            <a:ext cx="1562100" cy="420137"/>
          </a:xfrm>
          <a:prstGeom prst="rect">
            <a:avLst/>
          </a:prstGeom>
          <a:noFill/>
          <a:ln w="9525">
            <a:noFill/>
          </a:ln>
        </p:spPr>
      </p:pic>
      <p:sp>
        <p:nvSpPr>
          <p:cNvPr id="10" name="文本框 9"/>
          <p:cNvSpPr txBox="1"/>
          <p:nvPr/>
        </p:nvSpPr>
        <p:spPr>
          <a:xfrm>
            <a:off x="327026" y="2270015"/>
            <a:ext cx="8612505" cy="338020"/>
          </a:xfrm>
          <a:prstGeom prst="rect">
            <a:avLst/>
          </a:prstGeom>
          <a:noFill/>
          <a:ln w="9525">
            <a:noFill/>
          </a:ln>
        </p:spPr>
        <p:txBody>
          <a:bodyPr wrap="square">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所以，电路中的电流：                          ，</a:t>
            </a:r>
            <a:r>
              <a:rPr lang="en-US" sz="1600" b="0">
                <a:solidFill>
                  <a:srgbClr val="FF0000"/>
                </a:solidFill>
                <a:latin typeface="微软雅黑" panose="020B0503020204020204" charset="-122"/>
                <a:ea typeface="微软雅黑" panose="020B0503020204020204" charset="-122"/>
                <a:cs typeface="微软雅黑" panose="020B0503020204020204" charset="-122"/>
              </a:rPr>
              <a:t> </a:t>
            </a:r>
            <a:r>
              <a:rPr lang="zh-CN" sz="1600" b="0">
                <a:solidFill>
                  <a:srgbClr val="FF0000"/>
                </a:solidFill>
                <a:latin typeface="微软雅黑" panose="020B0503020204020204" charset="-122"/>
                <a:ea typeface="微软雅黑" panose="020B0503020204020204" charset="-122"/>
                <a:cs typeface="微软雅黑" panose="020B0503020204020204" charset="-122"/>
              </a:rPr>
              <a:t>因串联电路中总电压等于各分电压之和，</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7025" y="2646866"/>
            <a:ext cx="861314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所以，滑动变阻器两端的电压：</a:t>
            </a:r>
            <a:r>
              <a:rPr lang="en-US" sz="1600" b="0">
                <a:solidFill>
                  <a:srgbClr val="FF0000"/>
                </a:solidFill>
                <a:latin typeface="微软雅黑" panose="020B0503020204020204" charset="-122"/>
                <a:ea typeface="微软雅黑" panose="020B0503020204020204" charset="-122"/>
                <a:cs typeface="微软雅黑" panose="020B0503020204020204" charset="-122"/>
              </a:rPr>
              <a:t> 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R</a:t>
            </a:r>
            <a:r>
              <a:rPr lang="en-US" sz="1600" b="0">
                <a:solidFill>
                  <a:srgbClr val="FF0000"/>
                </a:solidFill>
                <a:latin typeface="微软雅黑" panose="020B0503020204020204" charset="-122"/>
                <a:ea typeface="微软雅黑" panose="020B0503020204020204" charset="-122"/>
                <a:cs typeface="微软雅黑" panose="020B0503020204020204" charset="-122"/>
              </a:rPr>
              <a:t>=U-U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L</a:t>
            </a:r>
            <a:r>
              <a:rPr lang="zh-CN" sz="1600" b="0">
                <a:solidFill>
                  <a:srgbClr val="FF0000"/>
                </a:solidFill>
                <a:latin typeface="微软雅黑" panose="020B0503020204020204" charset="-122"/>
                <a:ea typeface="微软雅黑" panose="020B0503020204020204" charset="-122"/>
                <a:cs typeface="微软雅黑" panose="020B0503020204020204" charset="-122"/>
              </a:rPr>
              <a:t>=4.5V-2.5V=2V， 则通电5分钟，滑动变阻器消耗的电能： W</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R</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It=2V×0.25A×5×60S=150J；</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4" name="图片 1449" descr="wps213"/>
          <p:cNvPicPr>
            <a:picLocks noChangeAspect="1"/>
          </p:cNvPicPr>
          <p:nvPr/>
        </p:nvPicPr>
        <p:blipFill>
          <a:blip r:embed="rId6"/>
          <a:stretch>
            <a:fillRect/>
          </a:stretch>
        </p:blipFill>
        <p:spPr>
          <a:xfrm>
            <a:off x="7638099" y="3802243"/>
            <a:ext cx="1400175" cy="401040"/>
          </a:xfrm>
          <a:prstGeom prst="rect">
            <a:avLst/>
          </a:prstGeom>
          <a:noFill/>
          <a:ln w="9525">
            <a:noFill/>
          </a:ln>
        </p:spPr>
      </p:pic>
      <p:sp>
        <p:nvSpPr>
          <p:cNvPr id="12" name="文本框 11"/>
          <p:cNvSpPr txBox="1"/>
          <p:nvPr/>
        </p:nvSpPr>
        <p:spPr>
          <a:xfrm>
            <a:off x="327026" y="3371285"/>
            <a:ext cx="874585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（3）为保证两个电压表两端的电压不超过3V，小灯泡两端的电压不超过额定电压的情况下， 当灯泡正常发光时，电路中的电流最大，滑动变阻器接入电路中的电阻最小， 则                     ；</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047151646"/>
      </p:ext>
    </p:extLst>
  </p:cSld>
  <p:clrMapOvr>
    <a:masterClrMapping/>
  </p:clrMapOvr>
  <p:transition spd="med"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sp>
        <p:nvSpPr>
          <p:cNvPr id="15" name="文本框 14"/>
          <p:cNvSpPr txBox="1"/>
          <p:nvPr/>
        </p:nvSpPr>
        <p:spPr>
          <a:xfrm>
            <a:off x="327026" y="1105726"/>
            <a:ext cx="861377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当电压表</a:t>
            </a:r>
            <a:r>
              <a:rPr lang="en-US" sz="1600" b="0">
                <a:solidFill>
                  <a:srgbClr val="FF0000"/>
                </a:solidFill>
                <a:latin typeface="微软雅黑" panose="020B0503020204020204" charset="-122"/>
                <a:ea typeface="微软雅黑" panose="020B0503020204020204" charset="-122"/>
                <a:cs typeface="微软雅黑" panose="020B0503020204020204" charset="-122"/>
              </a:rPr>
              <a:t>V</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的示数</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R大</a:t>
            </a:r>
            <a:r>
              <a:rPr lang="zh-CN" sz="1600" b="0">
                <a:solidFill>
                  <a:srgbClr val="FF0000"/>
                </a:solidFill>
                <a:latin typeface="微软雅黑" panose="020B0503020204020204" charset="-122"/>
                <a:ea typeface="微软雅黑" panose="020B0503020204020204" charset="-122"/>
                <a:cs typeface="微软雅黑" panose="020B0503020204020204" charset="-122"/>
              </a:rPr>
              <a:t>=3V时，滑动变阻器接入电路中的电阻最大，</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此时灯泡两端的电压：</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L小</a:t>
            </a:r>
            <a:r>
              <a:rPr lang="en-US" sz="1600" b="0">
                <a:solidFill>
                  <a:srgbClr val="FF0000"/>
                </a:solidFill>
                <a:latin typeface="微软雅黑" panose="020B0503020204020204" charset="-122"/>
                <a:ea typeface="微软雅黑" panose="020B0503020204020204" charset="-122"/>
                <a:cs typeface="微软雅黑" panose="020B0503020204020204" charset="-122"/>
              </a:rPr>
              <a:t>=U-U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R大</a:t>
            </a:r>
            <a:r>
              <a:rPr lang="zh-CN" sz="1600" b="0">
                <a:solidFill>
                  <a:srgbClr val="FF0000"/>
                </a:solidFill>
                <a:latin typeface="微软雅黑" panose="020B0503020204020204" charset="-122"/>
                <a:ea typeface="微软雅黑" panose="020B0503020204020204" charset="-122"/>
                <a:cs typeface="微软雅黑" panose="020B0503020204020204" charset="-122"/>
              </a:rPr>
              <a:t>=4.5V-3V=1.5V，</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450" descr="wps214"/>
          <p:cNvPicPr>
            <a:picLocks noChangeAspect="1"/>
          </p:cNvPicPr>
          <p:nvPr/>
        </p:nvPicPr>
        <p:blipFill>
          <a:blip r:embed="rId3"/>
          <a:stretch>
            <a:fillRect/>
          </a:stretch>
        </p:blipFill>
        <p:spPr>
          <a:xfrm>
            <a:off x="2264410" y="1979102"/>
            <a:ext cx="1905000" cy="458332"/>
          </a:xfrm>
          <a:prstGeom prst="rect">
            <a:avLst/>
          </a:prstGeom>
          <a:noFill/>
          <a:ln w="9525">
            <a:noFill/>
          </a:ln>
        </p:spPr>
      </p:pic>
      <p:sp>
        <p:nvSpPr>
          <p:cNvPr id="16" name="文本框 15"/>
          <p:cNvSpPr txBox="1"/>
          <p:nvPr/>
        </p:nvSpPr>
        <p:spPr>
          <a:xfrm>
            <a:off x="327025" y="2033211"/>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此时电路中的电流：</a:t>
            </a:r>
            <a:r>
              <a:rPr lang="en-US" sz="1600" b="0">
                <a:solidFill>
                  <a:srgbClr val="FF0000"/>
                </a:solidFill>
                <a:latin typeface="微软雅黑" panose="020B0503020204020204" charset="-122"/>
                <a:ea typeface="微软雅黑" panose="020B0503020204020204" charset="-122"/>
                <a:cs typeface="微软雅黑" panose="020B0503020204020204" charset="-122"/>
              </a:rPr>
              <a:t>                                 </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nvSpPr>
        <p:spPr>
          <a:xfrm>
            <a:off x="327026" y="2462896"/>
            <a:ext cx="8689975"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解得：</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大</a:t>
            </a:r>
            <a:r>
              <a:rPr lang="zh-CN" sz="1600" b="0">
                <a:solidFill>
                  <a:srgbClr val="FF0000"/>
                </a:solidFill>
                <a:latin typeface="微软雅黑" panose="020B0503020204020204" charset="-122"/>
                <a:ea typeface="微软雅黑" panose="020B0503020204020204" charset="-122"/>
                <a:cs typeface="微软雅黑" panose="020B0503020204020204" charset="-122"/>
              </a:rPr>
              <a:t>=20Ω，所以，滑动变阻器允许的取值范围是8Ω～20Ω。</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答：（1）灯泡正常发光时的电阻是10Ω；（2）在小灯泡正常发光的情况下，通电5分钟，滑动变阻器消耗的电能是150J；（3）滑动变阻器允许的取值范围是8Ω～20Ω。</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668351932"/>
      </p:ext>
    </p:extLst>
  </p:cSld>
  <p:clrMapOvr>
    <a:masterClrMapping/>
  </p:clrMapOvr>
  <p:transition spd="med"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12" name="文本框 11"/>
          <p:cNvSpPr txBox="1"/>
          <p:nvPr/>
        </p:nvSpPr>
        <p:spPr>
          <a:xfrm>
            <a:off x="327025" y="1000691"/>
            <a:ext cx="8735060" cy="231266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latin typeface="微软雅黑" panose="020B0503020204020204" charset="-122"/>
                <a:ea typeface="微软雅黑" panose="020B0503020204020204" charset="-122"/>
                <a:cs typeface="微软雅黑" panose="020B0503020204020204" charset="-122"/>
              </a:rPr>
              <a:t>1.</a:t>
            </a:r>
            <a:r>
              <a:rPr lang="zh-CN" sz="1600" b="1">
                <a:latin typeface="微软雅黑" panose="020B0503020204020204" charset="-122"/>
                <a:ea typeface="微软雅黑" panose="020B0503020204020204" charset="-122"/>
                <a:cs typeface="微软雅黑" panose="020B0503020204020204" charset="-122"/>
              </a:rPr>
              <a:t>（2019·遂宁）</a:t>
            </a:r>
            <a:r>
              <a:rPr lang="zh-CN" sz="1600" b="0">
                <a:latin typeface="微软雅黑" panose="020B0503020204020204" charset="-122"/>
                <a:ea typeface="微软雅黑" panose="020B0503020204020204" charset="-122"/>
                <a:cs typeface="微软雅黑" panose="020B0503020204020204" charset="-122"/>
              </a:rPr>
              <a:t>在“测量小灯泡的电功率”实验中，实验器材有：两节新干电池、电流表、电压表、额定电压</a:t>
            </a:r>
            <a:r>
              <a:rPr lang="en-US" sz="1600" b="0">
                <a:latin typeface="微软雅黑" panose="020B0503020204020204" charset="-122"/>
                <a:ea typeface="微软雅黑" panose="020B0503020204020204" charset="-122"/>
                <a:cs typeface="微软雅黑" panose="020B0503020204020204" charset="-122"/>
              </a:rPr>
              <a:t>2.5V</a:t>
            </a:r>
            <a:r>
              <a:rPr lang="zh-CN" sz="1600" b="0">
                <a:latin typeface="微软雅黑" panose="020B0503020204020204" charset="-122"/>
                <a:ea typeface="微软雅黑" panose="020B0503020204020204" charset="-122"/>
                <a:cs typeface="微软雅黑" panose="020B0503020204020204" charset="-122"/>
              </a:rPr>
              <a:t>的小灯泡，滑动变阻器、开关、导线若干，部分实物电路如图甲所示。</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）请用笔画线代替导线，将图甲中的实物电路连接完整（要求：滑片</a:t>
            </a:r>
            <a:r>
              <a:rPr lang="en-US" sz="1600" b="0">
                <a:latin typeface="微软雅黑" panose="020B0503020204020204" charset="-122"/>
                <a:ea typeface="微软雅黑" panose="020B0503020204020204" charset="-122"/>
                <a:cs typeface="微软雅黑" panose="020B0503020204020204" charset="-122"/>
              </a:rPr>
              <a:t>P</a:t>
            </a:r>
            <a:r>
              <a:rPr lang="zh-CN" sz="1600" b="0">
                <a:latin typeface="微软雅黑" panose="020B0503020204020204" charset="-122"/>
                <a:ea typeface="微软雅黑" panose="020B0503020204020204" charset="-122"/>
                <a:cs typeface="微软雅黑" panose="020B0503020204020204" charset="-122"/>
              </a:rPr>
              <a:t>向右移动时小灯泡变亮）。</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）连接好电路，闭合开关，发现小灯泡很亮，电压表示数为</a:t>
            </a:r>
            <a:r>
              <a:rPr lang="en-US" sz="1600" b="0">
                <a:latin typeface="微软雅黑" panose="020B0503020204020204" charset="-122"/>
                <a:ea typeface="微软雅黑" panose="020B0503020204020204" charset="-122"/>
                <a:cs typeface="微软雅黑" panose="020B0503020204020204" charset="-122"/>
              </a:rPr>
              <a:t>3V</a:t>
            </a:r>
            <a:r>
              <a:rPr lang="zh-CN" alt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断开开关，经检查，各元件完好，电路连接正确则实验中操作错误之处是</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0976" descr="wps24"/>
          <p:cNvPicPr>
            <a:picLocks noChangeAspect="1"/>
          </p:cNvPicPr>
          <p:nvPr/>
        </p:nvPicPr>
        <p:blipFill>
          <a:blip r:embed="rId3"/>
          <a:stretch>
            <a:fillRect/>
          </a:stretch>
        </p:blipFill>
        <p:spPr>
          <a:xfrm>
            <a:off x="1327150" y="3457858"/>
            <a:ext cx="6968490" cy="1415099"/>
          </a:xfrm>
          <a:prstGeom prst="rect">
            <a:avLst/>
          </a:prstGeom>
          <a:noFill/>
          <a:ln w="9525">
            <a:noFill/>
          </a:ln>
        </p:spPr>
      </p:pic>
      <p:sp>
        <p:nvSpPr>
          <p:cNvPr id="13" name="文本框 12"/>
          <p:cNvSpPr txBox="1"/>
          <p:nvPr/>
        </p:nvSpPr>
        <p:spPr>
          <a:xfrm>
            <a:off x="4686935" y="2890673"/>
            <a:ext cx="3696970" cy="338020"/>
          </a:xfrm>
          <a:prstGeom prst="rect">
            <a:avLst/>
          </a:prstGeom>
          <a:noFill/>
          <a:ln w="9525">
            <a:noFill/>
          </a:ln>
        </p:spPr>
        <p:txBody>
          <a:bodyPr wrap="square">
            <a:spAutoFit/>
          </a:bodyPr>
          <a:lstStyle/>
          <a:p>
            <a:pPr marL="0" indent="0" algn="l"/>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滑动变阻器的滑片没有调到阻值最大处</a:t>
            </a:r>
            <a:endPar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003410897"/>
      </p:ext>
    </p:extLst>
  </p:cSld>
  <p:clrMapOvr>
    <a:masterClrMapping/>
  </p:clrMapOvr>
  <p:transition spd="med"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13" name="文本框 12"/>
          <p:cNvSpPr txBox="1"/>
          <p:nvPr/>
        </p:nvSpPr>
        <p:spPr>
          <a:xfrm>
            <a:off x="5120641" y="1440562"/>
            <a:ext cx="375285"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B</a:t>
            </a:r>
          </a:p>
        </p:txBody>
      </p:sp>
      <p:pic>
        <p:nvPicPr>
          <p:cNvPr id="3" name="图片 1237" descr="wps22"/>
          <p:cNvPicPr>
            <a:picLocks noChangeAspect="1"/>
          </p:cNvPicPr>
          <p:nvPr/>
        </p:nvPicPr>
        <p:blipFill>
          <a:blip r:embed="rId3"/>
          <a:stretch>
            <a:fillRect/>
          </a:stretch>
        </p:blipFill>
        <p:spPr>
          <a:xfrm>
            <a:off x="6518275" y="2955285"/>
            <a:ext cx="209550" cy="410589"/>
          </a:xfrm>
          <a:prstGeom prst="rect">
            <a:avLst/>
          </a:prstGeom>
          <a:noFill/>
          <a:ln w="9525">
            <a:noFill/>
          </a:ln>
        </p:spPr>
      </p:pic>
      <p:sp>
        <p:nvSpPr>
          <p:cNvPr id="4" name="文本框 3"/>
          <p:cNvSpPr txBox="1"/>
          <p:nvPr/>
        </p:nvSpPr>
        <p:spPr>
          <a:xfrm>
            <a:off x="327026" y="1045251"/>
            <a:ext cx="8656955"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）改正错误后进行实验，移动滑动变阻器的滑片到某一位置，电压表的示数如图乙所示；若要测量小灯泡的额定功率，滑动变阻器的滑片</a:t>
            </a:r>
            <a:r>
              <a:rPr lang="en-US" sz="1600" b="0">
                <a:latin typeface="微软雅黑" panose="020B0503020204020204" charset="-122"/>
                <a:ea typeface="微软雅黑" panose="020B0503020204020204" charset="-122"/>
                <a:cs typeface="微软雅黑" panose="020B0503020204020204" charset="-122"/>
              </a:rPr>
              <a:t>P</a:t>
            </a:r>
            <a:r>
              <a:rPr lang="zh-CN" sz="1600" b="0">
                <a:latin typeface="微软雅黑" panose="020B0503020204020204" charset="-122"/>
                <a:ea typeface="微软雅黑" panose="020B0503020204020204" charset="-122"/>
                <a:cs typeface="微软雅黑" panose="020B0503020204020204" charset="-122"/>
              </a:rPr>
              <a:t>应向</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端移动（选填</a:t>
            </a:r>
            <a:r>
              <a:rPr lang="en-US" sz="1600" b="0">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”或“</a:t>
            </a:r>
            <a:r>
              <a:rPr lang="en-US" sz="1600" b="0">
                <a:latin typeface="微软雅黑" panose="020B0503020204020204" charset="-122"/>
                <a:ea typeface="微软雅黑" panose="020B0503020204020204" charset="-122"/>
                <a:cs typeface="微软雅黑" panose="020B0503020204020204" charset="-122"/>
              </a:rPr>
              <a:t>B</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）图丙是由实验数据描出的小灯泡的</a:t>
            </a:r>
            <a:r>
              <a:rPr lang="en-US" sz="1600" b="0">
                <a:latin typeface="微软雅黑" panose="020B0503020204020204" charset="-122"/>
                <a:ea typeface="微软雅黑" panose="020B0503020204020204" charset="-122"/>
                <a:cs typeface="微软雅黑" panose="020B0503020204020204" charset="-122"/>
              </a:rPr>
              <a:t>I-U</a:t>
            </a:r>
            <a:r>
              <a:rPr lang="zh-CN" sz="1600" b="0">
                <a:latin typeface="微软雅黑" panose="020B0503020204020204" charset="-122"/>
                <a:ea typeface="微软雅黑" panose="020B0503020204020204" charset="-122"/>
                <a:cs typeface="微软雅黑" panose="020B0503020204020204" charset="-122"/>
              </a:rPr>
              <a:t>图象，则小灯泡额定功率是</a:t>
            </a:r>
            <a:r>
              <a:rPr lang="en-US" sz="1600" b="0" u="sng">
                <a:latin typeface="微软雅黑" panose="020B0503020204020204" charset="-122"/>
                <a:ea typeface="微软雅黑" panose="020B0503020204020204" charset="-122"/>
                <a:cs typeface="微软雅黑" panose="020B0503020204020204" charset="-122"/>
              </a:rPr>
              <a:t>             </a:t>
            </a:r>
            <a:r>
              <a:rPr lang="en-US" sz="1600" b="0">
                <a:latin typeface="微软雅黑" panose="020B0503020204020204" charset="-122"/>
                <a:ea typeface="微软雅黑" panose="020B0503020204020204" charset="-122"/>
                <a:cs typeface="微软雅黑" panose="020B0503020204020204" charset="-122"/>
              </a:rPr>
              <a:t>W</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5</a:t>
            </a:r>
            <a:r>
              <a:rPr lang="zh-CN" sz="1600" b="0">
                <a:latin typeface="微软雅黑" panose="020B0503020204020204" charset="-122"/>
                <a:ea typeface="微软雅黑" panose="020B0503020204020204" charset="-122"/>
                <a:cs typeface="微软雅黑" panose="020B0503020204020204" charset="-122"/>
              </a:rPr>
              <a:t>）根据小灯泡的</a:t>
            </a:r>
            <a:r>
              <a:rPr lang="en-US" sz="1600" b="0">
                <a:latin typeface="微软雅黑" panose="020B0503020204020204" charset="-122"/>
                <a:ea typeface="微软雅黑" panose="020B0503020204020204" charset="-122"/>
                <a:cs typeface="微软雅黑" panose="020B0503020204020204" charset="-122"/>
              </a:rPr>
              <a:t>I-U</a:t>
            </a:r>
            <a:r>
              <a:rPr lang="zh-CN" sz="1600" b="0">
                <a:latin typeface="微软雅黑" panose="020B0503020204020204" charset="-122"/>
                <a:ea typeface="微软雅黑" panose="020B0503020204020204" charset="-122"/>
                <a:cs typeface="微软雅黑" panose="020B0503020204020204" charset="-122"/>
              </a:rPr>
              <a:t>图象计算出不同电压下灯丝电阻值不同，原因是灯丝电阻随</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的变化而变化。</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27025" y="2897039"/>
            <a:ext cx="858012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6</a:t>
            </a:r>
            <a:r>
              <a:rPr lang="zh-CN" sz="1600" b="0">
                <a:latin typeface="微软雅黑" panose="020B0503020204020204" charset="-122"/>
                <a:ea typeface="微软雅黑" panose="020B0503020204020204" charset="-122"/>
                <a:cs typeface="微软雅黑" panose="020B0503020204020204" charset="-122"/>
              </a:rPr>
              <a:t>）若用第（</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）小问中所测得数据算出灯泡的电阻</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L</a:t>
            </a:r>
            <a:r>
              <a:rPr lang="zh-CN" sz="1600" b="0">
                <a:latin typeface="微软雅黑" panose="020B0503020204020204" charset="-122"/>
                <a:ea typeface="微软雅黑" panose="020B0503020204020204" charset="-122"/>
                <a:cs typeface="微软雅黑" panose="020B0503020204020204" charset="-122"/>
              </a:rPr>
              <a:t>，再根据</a:t>
            </a:r>
            <a:r>
              <a:rPr lang="en-US" sz="1600" b="0">
                <a:latin typeface="微软雅黑" panose="020B0503020204020204" charset="-122"/>
                <a:ea typeface="微软雅黑" panose="020B0503020204020204" charset="-122"/>
                <a:cs typeface="微软雅黑" panose="020B0503020204020204" charset="-122"/>
              </a:rPr>
              <a:t>P=       </a:t>
            </a:r>
            <a:r>
              <a:rPr lang="zh-CN" sz="1600" b="0">
                <a:latin typeface="微软雅黑" panose="020B0503020204020204" charset="-122"/>
                <a:ea typeface="微软雅黑" panose="020B0503020204020204" charset="-122"/>
                <a:cs typeface="微软雅黑" panose="020B0503020204020204" charset="-122"/>
              </a:rPr>
              <a:t>计算灯泡的额定功率。按此方案算出灯泡的额定功率比真实值</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（选填“偏大”或“偏小”）。</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727826" y="1847332"/>
            <a:ext cx="763905" cy="338020"/>
          </a:xfrm>
          <a:prstGeom prst="rect">
            <a:avLst/>
          </a:prstGeom>
          <a:noFill/>
          <a:ln w="9525">
            <a:noFill/>
          </a:ln>
        </p:spPr>
        <p:txBody>
          <a:bodyPr wrap="square">
            <a:spAutoFit/>
          </a:bodyPr>
          <a:lstStyle/>
          <a:p>
            <a:pPr marL="0" indent="0" algn="l"/>
            <a:r>
              <a:rPr lang="en-US" alt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0.625</a:t>
            </a:r>
          </a:p>
        </p:txBody>
      </p:sp>
      <p:sp>
        <p:nvSpPr>
          <p:cNvPr id="10" name="文本框 9"/>
          <p:cNvSpPr txBox="1"/>
          <p:nvPr/>
        </p:nvSpPr>
        <p:spPr>
          <a:xfrm>
            <a:off x="7711441" y="2185351"/>
            <a:ext cx="696595" cy="338020"/>
          </a:xfrm>
          <a:prstGeom prst="rect">
            <a:avLst/>
          </a:prstGeom>
          <a:noFill/>
          <a:ln w="9525">
            <a:noFill/>
          </a:ln>
        </p:spPr>
        <p:txBody>
          <a:bodyPr wrap="square">
            <a:spAutoFit/>
          </a:bodyPr>
          <a:lstStyle/>
          <a:p>
            <a:pPr marL="0" indent="0" algn="l"/>
            <a:r>
              <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温度</a:t>
            </a:r>
          </a:p>
        </p:txBody>
      </p:sp>
      <p:sp>
        <p:nvSpPr>
          <p:cNvPr id="11" name="文本框 10"/>
          <p:cNvSpPr txBox="1"/>
          <p:nvPr/>
        </p:nvSpPr>
        <p:spPr>
          <a:xfrm>
            <a:off x="3855086" y="3312083"/>
            <a:ext cx="696595" cy="338020"/>
          </a:xfrm>
          <a:prstGeom prst="rect">
            <a:avLst/>
          </a:prstGeom>
          <a:noFill/>
          <a:ln w="9525">
            <a:noFill/>
          </a:ln>
        </p:spPr>
        <p:txBody>
          <a:bodyPr wrap="square">
            <a:spAutoFit/>
          </a:bodyPr>
          <a:lstStyle/>
          <a:p>
            <a:pPr marL="0" indent="0" algn="l"/>
            <a:r>
              <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偏大</a:t>
            </a:r>
          </a:p>
        </p:txBody>
      </p:sp>
    </p:spTree>
    <p:extLst>
      <p:ext uri="{BB962C8B-B14F-4D97-AF65-F5344CB8AC3E}">
        <p14:creationId xmlns:p14="http://schemas.microsoft.com/office/powerpoint/2010/main" val="1181131587"/>
      </p:ext>
    </p:extLst>
  </p:cSld>
  <p:clrMapOvr>
    <a:masterClrMapping/>
  </p:clrMapOvr>
  <p:transition spd="med"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245" descr="wps154"/>
          <p:cNvPicPr>
            <a:picLocks noChangeAspect="1"/>
          </p:cNvPicPr>
          <p:nvPr/>
        </p:nvPicPr>
        <p:blipFill>
          <a:blip r:embed="rId3"/>
          <a:stretch>
            <a:fillRect/>
          </a:stretch>
        </p:blipFill>
        <p:spPr>
          <a:xfrm>
            <a:off x="3362326" y="3317813"/>
            <a:ext cx="319405" cy="334200"/>
          </a:xfrm>
          <a:prstGeom prst="rect">
            <a:avLst/>
          </a:prstGeom>
          <a:noFill/>
          <a:ln w="9525">
            <a:noFill/>
          </a:ln>
        </p:spPr>
      </p:pic>
      <p:sp>
        <p:nvSpPr>
          <p:cNvPr id="12" name="文本框 11"/>
          <p:cNvSpPr txBox="1"/>
          <p:nvPr/>
        </p:nvSpPr>
        <p:spPr>
          <a:xfrm>
            <a:off x="327026" y="1000691"/>
            <a:ext cx="861377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【点睛】（</a:t>
            </a:r>
            <a:r>
              <a:rPr lang="en-US" sz="1600" b="0">
                <a:solidFill>
                  <a:srgbClr val="1116CC"/>
                </a:solidFill>
                <a:latin typeface="微软雅黑" panose="020B0503020204020204" charset="-122"/>
                <a:ea typeface="微软雅黑" panose="020B0503020204020204" charset="-122"/>
                <a:cs typeface="微软雅黑" panose="020B0503020204020204" charset="-122"/>
              </a:rPr>
              <a:t>1</a:t>
            </a:r>
            <a:r>
              <a:rPr lang="zh-CN" sz="1600" b="0">
                <a:solidFill>
                  <a:srgbClr val="1116CC"/>
                </a:solidFill>
                <a:latin typeface="微软雅黑" panose="020B0503020204020204" charset="-122"/>
                <a:ea typeface="微软雅黑" panose="020B0503020204020204" charset="-122"/>
                <a:cs typeface="微软雅黑" panose="020B0503020204020204" charset="-122"/>
              </a:rPr>
              <a:t>）滑动变阻器按一上一下的原则串联在电路中，滑片</a:t>
            </a:r>
            <a:r>
              <a:rPr lang="en-US" sz="1600" b="0">
                <a:solidFill>
                  <a:srgbClr val="1116CC"/>
                </a:solidFill>
                <a:latin typeface="微软雅黑" panose="020B0503020204020204" charset="-122"/>
                <a:ea typeface="微软雅黑" panose="020B0503020204020204" charset="-122"/>
                <a:cs typeface="微软雅黑" panose="020B0503020204020204" charset="-122"/>
              </a:rPr>
              <a:t>P</a:t>
            </a:r>
            <a:r>
              <a:rPr lang="zh-CN" sz="1600" b="0">
                <a:solidFill>
                  <a:srgbClr val="1116CC"/>
                </a:solidFill>
                <a:latin typeface="微软雅黑" panose="020B0503020204020204" charset="-122"/>
                <a:ea typeface="微软雅黑" panose="020B0503020204020204" charset="-122"/>
                <a:cs typeface="微软雅黑" panose="020B0503020204020204" charset="-122"/>
              </a:rPr>
              <a:t>向右移动时小灯泡变亮，说明滑动变阻器接入电路中的电阻变小，即右下方接线柱必须接入电路中；（</a:t>
            </a:r>
            <a:r>
              <a:rPr lang="en-US" sz="1600" b="0">
                <a:solidFill>
                  <a:srgbClr val="1116CC"/>
                </a:solidFill>
                <a:latin typeface="微软雅黑" panose="020B0503020204020204" charset="-122"/>
                <a:ea typeface="微软雅黑" panose="020B0503020204020204" charset="-122"/>
                <a:cs typeface="微软雅黑" panose="020B0503020204020204" charset="-122"/>
              </a:rPr>
              <a:t>2</a:t>
            </a:r>
            <a:r>
              <a:rPr lang="zh-CN" sz="1600" b="0">
                <a:solidFill>
                  <a:srgbClr val="1116CC"/>
                </a:solidFill>
                <a:latin typeface="微软雅黑" panose="020B0503020204020204" charset="-122"/>
                <a:ea typeface="微软雅黑" panose="020B0503020204020204" charset="-122"/>
                <a:cs typeface="微软雅黑" panose="020B0503020204020204" charset="-122"/>
              </a:rPr>
              <a:t>）为防止电路中的电流过大，烧坏电路元件闭合开关前滑动变阻器处于最大阻值处；（</a:t>
            </a:r>
            <a:r>
              <a:rPr lang="en-US" sz="1600" b="0">
                <a:solidFill>
                  <a:srgbClr val="1116CC"/>
                </a:solidFill>
                <a:latin typeface="微软雅黑" panose="020B0503020204020204" charset="-122"/>
                <a:ea typeface="微软雅黑" panose="020B0503020204020204" charset="-122"/>
                <a:cs typeface="微软雅黑" panose="020B0503020204020204" charset="-122"/>
              </a:rPr>
              <a:t>3</a:t>
            </a:r>
            <a:r>
              <a:rPr lang="zh-CN" sz="1600" b="0">
                <a:solidFill>
                  <a:srgbClr val="1116CC"/>
                </a:solidFill>
                <a:latin typeface="微软雅黑" panose="020B0503020204020204" charset="-122"/>
                <a:ea typeface="微软雅黑" panose="020B0503020204020204" charset="-122"/>
                <a:cs typeface="微软雅黑" panose="020B0503020204020204" charset="-122"/>
              </a:rPr>
              <a:t>）根据电压表的量程和分度值读出示数，然后与灯泡的额定电压相比较确定灯泡两端电压变化，根据串联电路的分压特点可知变阻器接入电路中电阻的变化，从而得出滑片移动的方向；（</a:t>
            </a:r>
            <a:r>
              <a:rPr lang="en-US" sz="1600" b="0">
                <a:solidFill>
                  <a:srgbClr val="1116CC"/>
                </a:solidFill>
                <a:latin typeface="微软雅黑" panose="020B0503020204020204" charset="-122"/>
                <a:ea typeface="微软雅黑" panose="020B0503020204020204" charset="-122"/>
                <a:cs typeface="微软雅黑" panose="020B0503020204020204" charset="-122"/>
              </a:rPr>
              <a:t>4</a:t>
            </a:r>
            <a:r>
              <a:rPr lang="zh-CN" sz="1600" b="0">
                <a:solidFill>
                  <a:srgbClr val="1116CC"/>
                </a:solidFill>
                <a:latin typeface="微软雅黑" panose="020B0503020204020204" charset="-122"/>
                <a:ea typeface="微软雅黑" panose="020B0503020204020204" charset="-122"/>
                <a:cs typeface="微软雅黑" panose="020B0503020204020204" charset="-122"/>
              </a:rPr>
              <a:t>）根据图丙读出额定电流，根据</a:t>
            </a:r>
            <a:r>
              <a:rPr lang="en-US" sz="1600" b="0">
                <a:solidFill>
                  <a:srgbClr val="1116CC"/>
                </a:solidFill>
                <a:latin typeface="微软雅黑" panose="020B0503020204020204" charset="-122"/>
                <a:ea typeface="微软雅黑" panose="020B0503020204020204" charset="-122"/>
                <a:cs typeface="微软雅黑" panose="020B0503020204020204" charset="-122"/>
              </a:rPr>
              <a:t>P=UI</a:t>
            </a:r>
            <a:r>
              <a:rPr lang="zh-CN" sz="1600" b="0">
                <a:solidFill>
                  <a:srgbClr val="1116CC"/>
                </a:solidFill>
                <a:latin typeface="微软雅黑" panose="020B0503020204020204" charset="-122"/>
                <a:ea typeface="微软雅黑" panose="020B0503020204020204" charset="-122"/>
                <a:cs typeface="微软雅黑" panose="020B0503020204020204" charset="-122"/>
              </a:rPr>
              <a:t>求出灯泡的额定功率；（</a:t>
            </a:r>
            <a:r>
              <a:rPr lang="en-US" sz="1600" b="0">
                <a:solidFill>
                  <a:srgbClr val="1116CC"/>
                </a:solidFill>
                <a:latin typeface="微软雅黑" panose="020B0503020204020204" charset="-122"/>
                <a:ea typeface="微软雅黑" panose="020B0503020204020204" charset="-122"/>
                <a:cs typeface="微软雅黑" panose="020B0503020204020204" charset="-122"/>
              </a:rPr>
              <a:t>5</a:t>
            </a:r>
            <a:r>
              <a:rPr lang="zh-CN" sz="1600" b="0">
                <a:solidFill>
                  <a:srgbClr val="1116CC"/>
                </a:solidFill>
                <a:latin typeface="微软雅黑" panose="020B0503020204020204" charset="-122"/>
                <a:ea typeface="微软雅黑" panose="020B0503020204020204" charset="-122"/>
                <a:cs typeface="微软雅黑" panose="020B0503020204020204" charset="-122"/>
              </a:rPr>
              <a:t>）灯泡灯丝的电阻与温度有关；（</a:t>
            </a:r>
            <a:r>
              <a:rPr lang="en-US" sz="1600" b="0">
                <a:solidFill>
                  <a:srgbClr val="1116CC"/>
                </a:solidFill>
                <a:latin typeface="微软雅黑" panose="020B0503020204020204" charset="-122"/>
                <a:ea typeface="微软雅黑" panose="020B0503020204020204" charset="-122"/>
                <a:cs typeface="微软雅黑" panose="020B0503020204020204" charset="-122"/>
              </a:rPr>
              <a:t>6</a:t>
            </a:r>
            <a:r>
              <a:rPr lang="zh-CN" sz="1600" b="0">
                <a:solidFill>
                  <a:srgbClr val="1116CC"/>
                </a:solidFill>
                <a:latin typeface="微软雅黑" panose="020B0503020204020204" charset="-122"/>
                <a:ea typeface="微软雅黑" panose="020B0503020204020204" charset="-122"/>
                <a:cs typeface="微软雅黑" panose="020B0503020204020204" charset="-122"/>
              </a:rPr>
              <a:t>）比较两个电压下灯泡电阻的关系，根据</a:t>
            </a:r>
            <a:r>
              <a:rPr lang="en-US" sz="1600" b="0">
                <a:solidFill>
                  <a:srgbClr val="1116CC"/>
                </a:solidFill>
                <a:latin typeface="微软雅黑" panose="020B0503020204020204" charset="-122"/>
                <a:ea typeface="微软雅黑" panose="020B0503020204020204" charset="-122"/>
                <a:cs typeface="微软雅黑" panose="020B0503020204020204" charset="-122"/>
              </a:rPr>
              <a:t>P=     </a:t>
            </a:r>
            <a:r>
              <a:rPr lang="zh-CN" sz="1600" b="0">
                <a:solidFill>
                  <a:srgbClr val="1116CC"/>
                </a:solidFill>
                <a:latin typeface="微软雅黑" panose="020B0503020204020204" charset="-122"/>
                <a:ea typeface="微软雅黑" panose="020B0503020204020204" charset="-122"/>
                <a:cs typeface="微软雅黑" panose="020B0503020204020204" charset="-122"/>
              </a:rPr>
              <a:t>得出按此方案算出灯泡的额定功率与真实值的关系。本题考查了实物图的连接和实验的注意事项、电压表的读数、串联电路的分压特点、电功率的计算等，涉及到的知识点较多，综合性强，有一定的难度。</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66738563"/>
      </p:ext>
    </p:extLst>
  </p:cSld>
  <p:clrMapOvr>
    <a:masterClrMapping/>
  </p:clrMapOvr>
  <p:transition spd="med" advTm="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241" descr="wps25"/>
          <p:cNvPicPr>
            <a:picLocks noChangeAspect="1"/>
          </p:cNvPicPr>
          <p:nvPr/>
        </p:nvPicPr>
        <p:blipFill>
          <a:blip r:embed="rId3"/>
          <a:stretch>
            <a:fillRect/>
          </a:stretch>
        </p:blipFill>
        <p:spPr>
          <a:xfrm>
            <a:off x="6794501" y="3525971"/>
            <a:ext cx="2164715" cy="1287785"/>
          </a:xfrm>
          <a:prstGeom prst="rect">
            <a:avLst/>
          </a:prstGeom>
          <a:noFill/>
          <a:ln w="9525">
            <a:noFill/>
          </a:ln>
        </p:spPr>
      </p:pic>
      <p:sp>
        <p:nvSpPr>
          <p:cNvPr id="4" name="文本框 3"/>
          <p:cNvSpPr txBox="1"/>
          <p:nvPr/>
        </p:nvSpPr>
        <p:spPr>
          <a:xfrm>
            <a:off x="291465" y="1000691"/>
            <a:ext cx="8677910" cy="3785652"/>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）滑动变阻器的右下方接线柱与开关相连时，滑片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向右移动时小灯泡变亮，如下图所示：</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）连接好电路，闭合开关，发现小灯泡很亮，电压表示数为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3V</a:t>
            </a:r>
            <a:r>
              <a:rPr lang="zh-CN" sz="1600" b="0">
                <a:solidFill>
                  <a:srgbClr val="FF0000"/>
                </a:solidFill>
                <a:latin typeface="微软雅黑" panose="020B0503020204020204" charset="-122"/>
                <a:ea typeface="微软雅黑" panose="020B0503020204020204" charset="-122"/>
                <a:cs typeface="微软雅黑" panose="020B0503020204020204" charset="-122"/>
              </a:rPr>
              <a:t>，且各元件完好，电路连接正确，则实验中操作错误之处是：滑动变阻器的滑片没有调到阻值最大处；</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）由图乙可知，电压表的量程为</a:t>
            </a:r>
            <a:r>
              <a:rPr lang="en-US" sz="1600" b="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3V</a:t>
            </a:r>
            <a:r>
              <a:rPr lang="zh-CN" sz="1600" b="0">
                <a:solidFill>
                  <a:srgbClr val="FF0000"/>
                </a:solidFill>
                <a:latin typeface="微软雅黑" panose="020B0503020204020204" charset="-122"/>
                <a:ea typeface="微软雅黑" panose="020B0503020204020204" charset="-122"/>
                <a:cs typeface="微软雅黑" panose="020B0503020204020204" charset="-122"/>
              </a:rPr>
              <a:t>，分度值为</a:t>
            </a:r>
            <a:r>
              <a:rPr lang="en-US" sz="1600" b="0">
                <a:solidFill>
                  <a:srgbClr val="FF0000"/>
                </a:solidFill>
                <a:latin typeface="微软雅黑" panose="020B0503020204020204" charset="-122"/>
                <a:ea typeface="微软雅黑" panose="020B0503020204020204" charset="-122"/>
                <a:cs typeface="微软雅黑" panose="020B0503020204020204" charset="-122"/>
              </a:rPr>
              <a:t>0.1V</a:t>
            </a:r>
            <a:r>
              <a:rPr lang="zh-CN" sz="1600" b="0">
                <a:solidFill>
                  <a:srgbClr val="FF0000"/>
                </a:solidFill>
                <a:latin typeface="微软雅黑" panose="020B0503020204020204" charset="-122"/>
                <a:ea typeface="微软雅黑" panose="020B0503020204020204" charset="-122"/>
                <a:cs typeface="微软雅黑" panose="020B0503020204020204" charset="-122"/>
              </a:rPr>
              <a:t>，示数为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，若要测量小灯泡的额定功率，应使电压表的示数达到</a:t>
            </a:r>
            <a:r>
              <a:rPr lang="en-US" sz="1600" b="0">
                <a:solidFill>
                  <a:srgbClr val="FF0000"/>
                </a:solidFill>
                <a:latin typeface="微软雅黑" panose="020B0503020204020204" charset="-122"/>
                <a:ea typeface="微软雅黑" panose="020B0503020204020204" charset="-122"/>
                <a:cs typeface="微软雅黑" panose="020B0503020204020204" charset="-122"/>
              </a:rPr>
              <a:t>2.5V</a:t>
            </a:r>
            <a:r>
              <a:rPr lang="zh-CN" sz="1600" b="0">
                <a:solidFill>
                  <a:srgbClr val="FF0000"/>
                </a:solidFill>
                <a:latin typeface="微软雅黑" panose="020B0503020204020204" charset="-122"/>
                <a:ea typeface="微软雅黑" panose="020B0503020204020204" charset="-122"/>
                <a:cs typeface="微软雅黑" panose="020B0503020204020204" charset="-122"/>
              </a:rPr>
              <a:t>，由串联电路的分压特点可知，应减小滑动变阻器接入电路中的电阻，即滑片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应向</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端移动；</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4</a:t>
            </a:r>
            <a:r>
              <a:rPr lang="zh-CN" sz="1600" b="0">
                <a:solidFill>
                  <a:srgbClr val="FF0000"/>
                </a:solidFill>
                <a:latin typeface="微软雅黑" panose="020B0503020204020204" charset="-122"/>
                <a:ea typeface="微软雅黑" panose="020B0503020204020204" charset="-122"/>
                <a:cs typeface="微软雅黑" panose="020B0503020204020204" charset="-122"/>
              </a:rPr>
              <a:t>）由图丙可知，电压表的示数为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2.5V</a:t>
            </a:r>
            <a:r>
              <a:rPr lang="zh-CN" sz="1600" b="0">
                <a:solidFill>
                  <a:srgbClr val="FF0000"/>
                </a:solidFill>
                <a:latin typeface="微软雅黑" panose="020B0503020204020204" charset="-122"/>
                <a:ea typeface="微软雅黑" panose="020B0503020204020204" charset="-122"/>
                <a:cs typeface="微软雅黑" panose="020B0503020204020204" charset="-122"/>
              </a:rPr>
              <a:t>时，通过的电流为</a:t>
            </a:r>
            <a:r>
              <a:rPr lang="en-US" sz="1600" b="0">
                <a:solidFill>
                  <a:srgbClr val="FF0000"/>
                </a:solidFill>
                <a:latin typeface="微软雅黑" panose="020B0503020204020204" charset="-122"/>
                <a:ea typeface="微软雅黑" panose="020B0503020204020204" charset="-122"/>
                <a:cs typeface="微软雅黑" panose="020B0503020204020204" charset="-122"/>
              </a:rPr>
              <a:t>0.25A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则小灯泡额定功率是P</a:t>
            </a:r>
            <a:r>
              <a:rPr lang="en-US" sz="1600" b="0">
                <a:solidFill>
                  <a:srgbClr val="FF0000"/>
                </a:solidFill>
                <a:latin typeface="微软雅黑" panose="020B0503020204020204" charset="-122"/>
                <a:ea typeface="微软雅黑" panose="020B0503020204020204" charset="-122"/>
                <a:cs typeface="微软雅黑" panose="020B0503020204020204" charset="-122"/>
              </a:rPr>
              <a:t>P=UI=2.5V×0.25A=0.625W</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83205276"/>
      </p:ext>
    </p:extLst>
  </p:cSld>
  <p:clrMapOvr>
    <a:masterClrMapping/>
  </p:clrMapOvr>
  <p:transition spd="med" advTm="2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91084"/>
            <a:ext cx="8723630"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5</a:t>
            </a:r>
            <a:r>
              <a:rPr lang="zh-CN" sz="1600" b="0">
                <a:solidFill>
                  <a:srgbClr val="FF0000"/>
                </a:solidFill>
                <a:latin typeface="微软雅黑" panose="020B0503020204020204" charset="-122"/>
                <a:ea typeface="微软雅黑" panose="020B0503020204020204" charset="-122"/>
                <a:cs typeface="微软雅黑" panose="020B0503020204020204" charset="-122"/>
              </a:rPr>
              <a:t>）根据小灯泡的</a:t>
            </a:r>
            <a:r>
              <a:rPr lang="en-US" sz="1600" b="0">
                <a:solidFill>
                  <a:srgbClr val="FF0000"/>
                </a:solidFill>
                <a:latin typeface="微软雅黑" panose="020B0503020204020204" charset="-122"/>
                <a:ea typeface="微软雅黑" panose="020B0503020204020204" charset="-122"/>
                <a:cs typeface="微软雅黑" panose="020B0503020204020204" charset="-122"/>
              </a:rPr>
              <a:t>I-U</a:t>
            </a:r>
            <a:r>
              <a:rPr lang="zh-CN" sz="1600" b="0">
                <a:solidFill>
                  <a:srgbClr val="FF0000"/>
                </a:solidFill>
                <a:latin typeface="微软雅黑" panose="020B0503020204020204" charset="-122"/>
                <a:ea typeface="微软雅黑" panose="020B0503020204020204" charset="-122"/>
                <a:cs typeface="微软雅黑" panose="020B0503020204020204" charset="-122"/>
              </a:rPr>
              <a:t>图象计算出不同电压下灯丝电阻值不同，原因是灯丝电阻随温度的变化而变化；</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6</a:t>
            </a:r>
            <a:r>
              <a:rPr lang="zh-CN" sz="1600" b="0">
                <a:solidFill>
                  <a:srgbClr val="FF0000"/>
                </a:solidFill>
                <a:latin typeface="微软雅黑" panose="020B0503020204020204" charset="-122"/>
                <a:ea typeface="微软雅黑" panose="020B0503020204020204" charset="-122"/>
                <a:cs typeface="微软雅黑" panose="020B0503020204020204" charset="-122"/>
              </a:rPr>
              <a:t>）由图丙可知，灯泡两端的电压为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时，通过的电流为</a:t>
            </a:r>
            <a:r>
              <a:rPr lang="en-US" sz="1600" b="0">
                <a:solidFill>
                  <a:srgbClr val="FF0000"/>
                </a:solidFill>
                <a:latin typeface="微软雅黑" panose="020B0503020204020204" charset="-122"/>
                <a:ea typeface="微软雅黑" panose="020B0503020204020204" charset="-122"/>
                <a:cs typeface="微软雅黑" panose="020B0503020204020204" charset="-122"/>
              </a:rPr>
              <a:t>0.225A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242" descr="wps177"/>
          <p:cNvPicPr>
            <a:picLocks noChangeAspect="1"/>
          </p:cNvPicPr>
          <p:nvPr/>
        </p:nvPicPr>
        <p:blipFill>
          <a:blip r:embed="rId3"/>
          <a:stretch>
            <a:fillRect/>
          </a:stretch>
        </p:blipFill>
        <p:spPr>
          <a:xfrm>
            <a:off x="888365" y="2429794"/>
            <a:ext cx="171450" cy="324652"/>
          </a:xfrm>
          <a:prstGeom prst="rect">
            <a:avLst/>
          </a:prstGeom>
          <a:noFill/>
          <a:ln w="9525">
            <a:noFill/>
          </a:ln>
        </p:spPr>
      </p:pic>
      <p:pic>
        <p:nvPicPr>
          <p:cNvPr id="4" name="图片 1243" descr="wps27"/>
          <p:cNvPicPr>
            <a:picLocks noChangeAspect="1"/>
          </p:cNvPicPr>
          <p:nvPr/>
        </p:nvPicPr>
        <p:blipFill>
          <a:blip r:embed="rId4"/>
          <a:stretch>
            <a:fillRect/>
          </a:stretch>
        </p:blipFill>
        <p:spPr>
          <a:xfrm>
            <a:off x="2246630" y="2429794"/>
            <a:ext cx="171450" cy="324652"/>
          </a:xfrm>
          <a:prstGeom prst="rect">
            <a:avLst/>
          </a:prstGeom>
          <a:noFill/>
          <a:ln w="9525">
            <a:noFill/>
          </a:ln>
        </p:spPr>
      </p:pic>
      <p:sp>
        <p:nvSpPr>
          <p:cNvPr id="9" name="文本框 8"/>
          <p:cNvSpPr txBox="1"/>
          <p:nvPr/>
        </p:nvSpPr>
        <p:spPr>
          <a:xfrm>
            <a:off x="327026" y="2325397"/>
            <a:ext cx="8623935" cy="46151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由</a:t>
            </a:r>
            <a:r>
              <a:rPr lang="en-US" sz="1600" b="0">
                <a:solidFill>
                  <a:srgbClr val="FF0000"/>
                </a:solidFill>
                <a:latin typeface="微软雅黑" panose="020B0503020204020204" charset="-122"/>
                <a:ea typeface="微软雅黑" panose="020B0503020204020204" charset="-122"/>
                <a:cs typeface="微软雅黑" panose="020B0503020204020204" charset="-122"/>
              </a:rPr>
              <a:t>I=     </a:t>
            </a:r>
            <a:r>
              <a:rPr lang="zh-CN" sz="1600" b="0">
                <a:solidFill>
                  <a:srgbClr val="FF0000"/>
                </a:solidFill>
                <a:latin typeface="微软雅黑" panose="020B0503020204020204" charset="-122"/>
                <a:ea typeface="微软雅黑" panose="020B0503020204020204" charset="-122"/>
                <a:cs typeface="微软雅黑" panose="020B0503020204020204" charset="-122"/>
              </a:rPr>
              <a:t>的变形式</a:t>
            </a:r>
            <a:r>
              <a:rPr lang="en-US" sz="1600" b="0">
                <a:solidFill>
                  <a:srgbClr val="FF0000"/>
                </a:solidFill>
                <a:latin typeface="微软雅黑" panose="020B0503020204020204" charset="-122"/>
                <a:ea typeface="微软雅黑" panose="020B0503020204020204" charset="-122"/>
                <a:cs typeface="微软雅黑" panose="020B0503020204020204" charset="-122"/>
              </a:rPr>
              <a:t>R=     </a:t>
            </a:r>
            <a:r>
              <a:rPr lang="zh-CN" sz="1600" b="0">
                <a:solidFill>
                  <a:srgbClr val="FF0000"/>
                </a:solidFill>
                <a:latin typeface="微软雅黑" panose="020B0503020204020204" charset="-122"/>
                <a:ea typeface="微软雅黑" panose="020B0503020204020204" charset="-122"/>
                <a:cs typeface="微软雅黑" panose="020B0503020204020204" charset="-122"/>
              </a:rPr>
              <a:t>可得，灯泡两端的电压为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2.5V</a:t>
            </a:r>
            <a:r>
              <a:rPr lang="zh-CN" sz="1600" b="0">
                <a:solidFill>
                  <a:srgbClr val="FF0000"/>
                </a:solidFill>
                <a:latin typeface="微软雅黑" panose="020B0503020204020204" charset="-122"/>
                <a:ea typeface="微软雅黑" panose="020B0503020204020204" charset="-122"/>
                <a:cs typeface="微软雅黑" panose="020B0503020204020204" charset="-122"/>
              </a:rPr>
              <a:t>时的电阻分别为</a:t>
            </a:r>
            <a:r>
              <a:rPr lang="en-US" sz="1600" b="0">
                <a:solidFill>
                  <a:srgbClr val="FF0000"/>
                </a:solidFill>
                <a:latin typeface="微软雅黑" panose="020B0503020204020204" charset="-122"/>
                <a:ea typeface="微软雅黑" panose="020B0503020204020204" charset="-122"/>
                <a:cs typeface="微软雅黑" panose="020B0503020204020204" charset="-122"/>
              </a:rPr>
              <a:t>8.9Ω</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10Ω</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2" name="图片 1244" descr="wps28"/>
          <p:cNvPicPr>
            <a:picLocks noChangeAspect="1"/>
          </p:cNvPicPr>
          <p:nvPr/>
        </p:nvPicPr>
        <p:blipFill>
          <a:blip r:embed="rId5"/>
          <a:stretch>
            <a:fillRect/>
          </a:stretch>
        </p:blipFill>
        <p:spPr>
          <a:xfrm>
            <a:off x="5880100" y="2931096"/>
            <a:ext cx="228600" cy="353297"/>
          </a:xfrm>
          <a:prstGeom prst="rect">
            <a:avLst/>
          </a:prstGeom>
          <a:noFill/>
          <a:ln w="9525">
            <a:noFill/>
          </a:ln>
        </p:spPr>
      </p:pic>
      <p:sp>
        <p:nvSpPr>
          <p:cNvPr id="10" name="文本框 9"/>
          <p:cNvSpPr txBox="1"/>
          <p:nvPr/>
        </p:nvSpPr>
        <p:spPr>
          <a:xfrm>
            <a:off x="283846" y="2819377"/>
            <a:ext cx="866711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若用第（</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）小问中所测得数据算出灯泡的电阻</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L</a:t>
            </a:r>
            <a:r>
              <a:rPr lang="zh-CN" sz="1600" b="0">
                <a:solidFill>
                  <a:srgbClr val="FF0000"/>
                </a:solidFill>
                <a:latin typeface="微软雅黑" panose="020B0503020204020204" charset="-122"/>
                <a:ea typeface="微软雅黑" panose="020B0503020204020204" charset="-122"/>
                <a:cs typeface="微软雅黑" panose="020B0503020204020204" charset="-122"/>
              </a:rPr>
              <a:t>，再根据</a:t>
            </a:r>
            <a:r>
              <a:rPr lang="en-US" sz="1600" b="0">
                <a:solidFill>
                  <a:srgbClr val="FF0000"/>
                </a:solidFill>
                <a:latin typeface="微软雅黑" panose="020B0503020204020204" charset="-122"/>
                <a:ea typeface="微软雅黑" panose="020B0503020204020204" charset="-122"/>
                <a:cs typeface="微软雅黑" panose="020B0503020204020204" charset="-122"/>
              </a:rPr>
              <a:t>P=     </a:t>
            </a:r>
            <a:r>
              <a:rPr lang="zh-CN" sz="1600" b="0">
                <a:solidFill>
                  <a:srgbClr val="FF0000"/>
                </a:solidFill>
                <a:latin typeface="微软雅黑" panose="020B0503020204020204" charset="-122"/>
                <a:ea typeface="微软雅黑" panose="020B0503020204020204" charset="-122"/>
                <a:cs typeface="微软雅黑" panose="020B0503020204020204" charset="-122"/>
              </a:rPr>
              <a:t>计算灯泡的额定功率，按此方案算出灯泡的额定功率比真实值偏大。</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7025" y="3651376"/>
            <a:ext cx="862330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故答案为：（</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）如上图所示；（</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）滑动变阻器的滑片没有调到阻值最大处；（</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4</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0.625</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5</a:t>
            </a:r>
            <a:r>
              <a:rPr lang="zh-CN" sz="1600" b="0">
                <a:solidFill>
                  <a:srgbClr val="FF0000"/>
                </a:solidFill>
                <a:latin typeface="微软雅黑" panose="020B0503020204020204" charset="-122"/>
                <a:ea typeface="微软雅黑" panose="020B0503020204020204" charset="-122"/>
                <a:cs typeface="微软雅黑" panose="020B0503020204020204" charset="-122"/>
              </a:rPr>
              <a:t>）温度；（</a:t>
            </a:r>
            <a:r>
              <a:rPr lang="en-US" sz="1600" b="0">
                <a:solidFill>
                  <a:srgbClr val="FF0000"/>
                </a:solidFill>
                <a:latin typeface="微软雅黑" panose="020B0503020204020204" charset="-122"/>
                <a:ea typeface="微软雅黑" panose="020B0503020204020204" charset="-122"/>
                <a:cs typeface="微软雅黑" panose="020B0503020204020204" charset="-122"/>
              </a:rPr>
              <a:t>6</a:t>
            </a:r>
            <a:r>
              <a:rPr lang="zh-CN" sz="1600" b="0">
                <a:solidFill>
                  <a:srgbClr val="FF0000"/>
                </a:solidFill>
                <a:latin typeface="微软雅黑" panose="020B0503020204020204" charset="-122"/>
                <a:ea typeface="微软雅黑" panose="020B0503020204020204" charset="-122"/>
                <a:cs typeface="微软雅黑" panose="020B0503020204020204" charset="-122"/>
              </a:rPr>
              <a:t>）偏大。</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648687651"/>
      </p:ext>
    </p:extLst>
  </p:cSld>
  <p:clrMapOvr>
    <a:masterClrMapping/>
  </p:clrMapOvr>
  <p:transition spd="med"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330136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一、电能与电功</a:t>
            </a:r>
          </a:p>
        </p:txBody>
      </p:sp>
      <p:sp>
        <p:nvSpPr>
          <p:cNvPr id="3" name="文本框 2"/>
          <p:cNvSpPr txBox="1"/>
          <p:nvPr/>
        </p:nvSpPr>
        <p:spPr>
          <a:xfrm>
            <a:off x="327026" y="1000691"/>
            <a:ext cx="8701405" cy="507984"/>
          </a:xfrm>
          <a:prstGeom prst="rect">
            <a:avLst/>
          </a:prstGeom>
          <a:noFill/>
          <a:ln w="9525">
            <a:noFill/>
          </a:ln>
        </p:spPr>
        <p:txBody>
          <a:bodyPr wrap="square">
            <a:spAutoFit/>
          </a:bodyPr>
          <a:lstStyle/>
          <a:p>
            <a:pPr marL="0" indent="0" algn="l" eaLnBrk="1" fontAlgn="auto" latinLnBrk="0" hangingPunct="1">
              <a:lnSpc>
                <a:spcPct val="150000"/>
              </a:lnSpc>
            </a:pPr>
            <a:r>
              <a:rPr sz="1800" b="0">
                <a:latin typeface="微软雅黑" panose="020B0503020204020204" charset="-122"/>
                <a:ea typeface="微软雅黑" panose="020B0503020204020204" charset="-122"/>
                <a:cs typeface="微软雅黑" panose="020B0503020204020204" charset="-122"/>
              </a:rPr>
              <a:t>对于纯电阻电路可推导出：</a:t>
            </a:r>
          </a:p>
        </p:txBody>
      </p:sp>
      <p:graphicFrame>
        <p:nvGraphicFramePr>
          <p:cNvPr id="4" name="对象 1215"/>
          <p:cNvGraphicFramePr>
            <a:graphicFrameLocks noChangeAspect="1"/>
          </p:cNvGraphicFramePr>
          <p:nvPr/>
        </p:nvGraphicFramePr>
        <p:xfrm>
          <a:off x="3140075" y="1040158"/>
          <a:ext cx="1694180" cy="513077"/>
        </p:xfrm>
        <a:graphic>
          <a:graphicData uri="http://schemas.openxmlformats.org/presentationml/2006/ole">
            <mc:AlternateContent xmlns:mc="http://schemas.openxmlformats.org/markup-compatibility/2006">
              <mc:Choice xmlns:v="urn:schemas-microsoft-com:vml" Requires="v">
                <p:oleObj spid="_x0000_s19462" r:id="rId4" imgW="1219200" imgH="368300" progId="Equation.KSEE3">
                  <p:embed/>
                </p:oleObj>
              </mc:Choice>
              <mc:Fallback>
                <p:oleObj r:id="rId4" imgW="1219200" imgH="368300" progId="Equation.KSEE3">
                  <p:embed/>
                  <p:pic>
                    <p:nvPicPr>
                      <p:cNvPr id="0" name=""/>
                      <p:cNvPicPr/>
                      <p:nvPr/>
                    </p:nvPicPr>
                    <p:blipFill>
                      <a:blip r:embed="rId5"/>
                      <a:stretch>
                        <a:fillRect/>
                      </a:stretch>
                    </p:blipFill>
                    <p:spPr>
                      <a:xfrm>
                        <a:off x="3140075" y="1040158"/>
                        <a:ext cx="1694180" cy="513077"/>
                      </a:xfrm>
                      <a:prstGeom prst="rect">
                        <a:avLst/>
                      </a:prstGeom>
                      <a:noFill/>
                      <a:ln w="38100">
                        <a:noFill/>
                        <a:miter/>
                      </a:ln>
                    </p:spPr>
                  </p:pic>
                </p:oleObj>
              </mc:Fallback>
            </mc:AlternateContent>
          </a:graphicData>
        </a:graphic>
      </p:graphicFrame>
      <p:sp>
        <p:nvSpPr>
          <p:cNvPr id="7" name="文本框 6"/>
          <p:cNvSpPr txBox="1"/>
          <p:nvPr/>
        </p:nvSpPr>
        <p:spPr>
          <a:xfrm>
            <a:off x="327025" y="1676730"/>
            <a:ext cx="5080000" cy="369212"/>
          </a:xfrm>
          <a:prstGeom prst="rect">
            <a:avLst/>
          </a:prstGeom>
          <a:noFill/>
          <a:ln w="9525">
            <a:noFill/>
          </a:ln>
        </p:spPr>
        <p:txBody>
          <a:bodyPr>
            <a:spAutoFit/>
          </a:bodyPr>
          <a:lstStyle/>
          <a:p>
            <a:pPr marL="0" indent="0" algn="l"/>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）串联电路：</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9" name="对象 1216"/>
          <p:cNvGraphicFramePr>
            <a:graphicFrameLocks noChangeAspect="1"/>
          </p:cNvGraphicFramePr>
          <p:nvPr/>
        </p:nvGraphicFramePr>
        <p:xfrm>
          <a:off x="2160906" y="1553235"/>
          <a:ext cx="788035" cy="564003"/>
        </p:xfrm>
        <a:graphic>
          <a:graphicData uri="http://schemas.openxmlformats.org/presentationml/2006/ole">
            <mc:AlternateContent xmlns:mc="http://schemas.openxmlformats.org/markup-compatibility/2006">
              <mc:Choice xmlns:v="urn:schemas-microsoft-com:vml" Requires="v">
                <p:oleObj spid="_x0000_s19463" r:id="rId6" imgW="533400" imgH="381000" progId="Equation.KSEE3">
                  <p:embed/>
                </p:oleObj>
              </mc:Choice>
              <mc:Fallback>
                <p:oleObj r:id="rId6" imgW="533400" imgH="381000" progId="Equation.KSEE3">
                  <p:embed/>
                  <p:pic>
                    <p:nvPicPr>
                      <p:cNvPr id="0" name=""/>
                      <p:cNvPicPr/>
                      <p:nvPr/>
                    </p:nvPicPr>
                    <p:blipFill>
                      <a:blip r:embed="rId7"/>
                      <a:stretch>
                        <a:fillRect/>
                      </a:stretch>
                    </p:blipFill>
                    <p:spPr>
                      <a:xfrm>
                        <a:off x="2160906" y="1553235"/>
                        <a:ext cx="788035" cy="564003"/>
                      </a:xfrm>
                      <a:prstGeom prst="rect">
                        <a:avLst/>
                      </a:prstGeom>
                      <a:noFill/>
                      <a:ln w="38100">
                        <a:noFill/>
                        <a:miter/>
                      </a:ln>
                    </p:spPr>
                  </p:pic>
                </p:oleObj>
              </mc:Fallback>
            </mc:AlternateContent>
          </a:graphicData>
        </a:graphic>
      </p:graphicFrame>
      <p:sp>
        <p:nvSpPr>
          <p:cNvPr id="11" name="文本框 10"/>
          <p:cNvSpPr txBox="1"/>
          <p:nvPr/>
        </p:nvSpPr>
        <p:spPr>
          <a:xfrm>
            <a:off x="327025" y="2255374"/>
            <a:ext cx="5080000" cy="369212"/>
          </a:xfrm>
          <a:prstGeom prst="rect">
            <a:avLst/>
          </a:prstGeom>
          <a:noFill/>
          <a:ln w="9525">
            <a:noFill/>
          </a:ln>
        </p:spPr>
        <p:txBody>
          <a:bodyPr>
            <a:spAutoFit/>
          </a:bodyPr>
          <a:lstStyle/>
          <a:p>
            <a:pPr marL="0" indent="0" algn="l"/>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）并联电路：</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2" name="对象 1217"/>
          <p:cNvGraphicFramePr>
            <a:graphicFrameLocks noChangeAspect="1"/>
          </p:cNvGraphicFramePr>
          <p:nvPr/>
        </p:nvGraphicFramePr>
        <p:xfrm>
          <a:off x="2148840" y="2117238"/>
          <a:ext cx="800100" cy="572915"/>
        </p:xfrm>
        <a:graphic>
          <a:graphicData uri="http://schemas.openxmlformats.org/presentationml/2006/ole">
            <mc:AlternateContent xmlns:mc="http://schemas.openxmlformats.org/markup-compatibility/2006">
              <mc:Choice xmlns:v="urn:schemas-microsoft-com:vml" Requires="v">
                <p:oleObj spid="_x0000_s19464" r:id="rId8" imgW="533400" imgH="381000" progId="Equation.KSEE3">
                  <p:embed/>
                </p:oleObj>
              </mc:Choice>
              <mc:Fallback>
                <p:oleObj r:id="rId8" imgW="533400" imgH="381000" progId="Equation.KSEE3">
                  <p:embed/>
                  <p:pic>
                    <p:nvPicPr>
                      <p:cNvPr id="0" name=""/>
                      <p:cNvPicPr/>
                      <p:nvPr/>
                    </p:nvPicPr>
                    <p:blipFill>
                      <a:blip r:embed="rId9"/>
                      <a:stretch>
                        <a:fillRect/>
                      </a:stretch>
                    </p:blipFill>
                    <p:spPr>
                      <a:xfrm>
                        <a:off x="2148840" y="2117238"/>
                        <a:ext cx="800100" cy="572915"/>
                      </a:xfrm>
                      <a:prstGeom prst="rect">
                        <a:avLst/>
                      </a:prstGeom>
                      <a:noFill/>
                      <a:ln w="38100">
                        <a:noFill/>
                        <a:miter/>
                      </a:ln>
                    </p:spPr>
                  </p:pic>
                </p:oleObj>
              </mc:Fallback>
            </mc:AlternateContent>
          </a:graphicData>
        </a:graphic>
      </p:graphicFrame>
      <p:sp>
        <p:nvSpPr>
          <p:cNvPr id="14" name="文本框 13"/>
          <p:cNvSpPr txBox="1"/>
          <p:nvPr/>
        </p:nvSpPr>
        <p:spPr>
          <a:xfrm>
            <a:off x="327025" y="2846112"/>
            <a:ext cx="5080000" cy="369212"/>
          </a:xfrm>
          <a:prstGeom prst="rect">
            <a:avLst/>
          </a:prstGeom>
          <a:noFill/>
          <a:ln w="9525">
            <a:noFill/>
          </a:ln>
        </p:spPr>
        <p:txBody>
          <a:bodyPr>
            <a:spAutoFit/>
          </a:bodyPr>
          <a:lstStyle/>
          <a:p>
            <a:pPr marL="0" indent="0" algn="l"/>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）在任何情况下，在一定时间所做的总功</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5" name="对象 1218"/>
          <p:cNvGraphicFramePr>
            <a:graphicFrameLocks noChangeAspect="1"/>
          </p:cNvGraphicFramePr>
          <p:nvPr/>
        </p:nvGraphicFramePr>
        <p:xfrm>
          <a:off x="4938396" y="2845476"/>
          <a:ext cx="2065655" cy="369848"/>
        </p:xfrm>
        <a:graphic>
          <a:graphicData uri="http://schemas.openxmlformats.org/presentationml/2006/ole">
            <mc:AlternateContent xmlns:mc="http://schemas.openxmlformats.org/markup-compatibility/2006">
              <mc:Choice xmlns:v="urn:schemas-microsoft-com:vml" Requires="v">
                <p:oleObj spid="_x0000_s19465" r:id="rId10" imgW="1066800" imgH="190500" progId="Equation.KSEE3">
                  <p:embed/>
                </p:oleObj>
              </mc:Choice>
              <mc:Fallback>
                <p:oleObj r:id="rId10" imgW="1066800" imgH="190500" progId="Equation.KSEE3">
                  <p:embed/>
                  <p:pic>
                    <p:nvPicPr>
                      <p:cNvPr id="0" name=""/>
                      <p:cNvPicPr/>
                      <p:nvPr/>
                    </p:nvPicPr>
                    <p:blipFill>
                      <a:blip r:embed="rId11"/>
                      <a:stretch>
                        <a:fillRect/>
                      </a:stretch>
                    </p:blipFill>
                    <p:spPr>
                      <a:xfrm>
                        <a:off x="4938396" y="2845476"/>
                        <a:ext cx="2065655" cy="369848"/>
                      </a:xfrm>
                      <a:prstGeom prst="rect">
                        <a:avLst/>
                      </a:prstGeom>
                      <a:noFill/>
                      <a:ln w="38100">
                        <a:noFill/>
                        <a:miter/>
                      </a:ln>
                    </p:spPr>
                  </p:pic>
                </p:oleObj>
              </mc:Fallback>
            </mc:AlternateContent>
          </a:graphicData>
        </a:graphic>
      </p:graphicFrame>
      <p:sp>
        <p:nvSpPr>
          <p:cNvPr id="17" name="文本框 16"/>
          <p:cNvSpPr txBox="1"/>
          <p:nvPr/>
        </p:nvSpPr>
        <p:spPr>
          <a:xfrm>
            <a:off x="283845" y="3215324"/>
            <a:ext cx="874395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6</a:t>
            </a:r>
            <a:r>
              <a:rPr lang="zh-CN" sz="1800" b="0">
                <a:solidFill>
                  <a:srgbClr val="000000"/>
                </a:solidFill>
                <a:latin typeface="微软雅黑" panose="020B0503020204020204" charset="-122"/>
                <a:ea typeface="微软雅黑" panose="020B0503020204020204" charset="-122"/>
                <a:cs typeface="微软雅黑" panose="020B0503020204020204" charset="-122"/>
              </a:rPr>
              <a:t>．电功单位：在国际单位制中，电功单位是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焦耳</a:t>
            </a:r>
            <a:r>
              <a:rPr lang="zh-CN" sz="1800" b="0">
                <a:solidFill>
                  <a:srgbClr val="000000"/>
                </a:solidFill>
                <a:latin typeface="微软雅黑" panose="020B0503020204020204" charset="-122"/>
                <a:ea typeface="微软雅黑" panose="020B0503020204020204" charset="-122"/>
                <a:cs typeface="微软雅黑" panose="020B0503020204020204" charset="-122"/>
              </a:rPr>
              <a:t>（J）；常用单位还有度（</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kwh</a:t>
            </a:r>
            <a:r>
              <a:rPr lang="zh-CN" sz="1800" b="0">
                <a:solidFill>
                  <a:srgbClr val="000000"/>
                </a:solidFill>
                <a:latin typeface="微软雅黑" panose="020B0503020204020204" charset="-122"/>
                <a:ea typeface="微软雅黑" panose="020B0503020204020204" charset="-122"/>
                <a:cs typeface="微软雅黑" panose="020B0503020204020204" charset="-122"/>
              </a:rPr>
              <a:t>）， 1度=1千瓦时=1k</a:t>
            </a:r>
            <a:r>
              <a:rPr lang="en-US" sz="1800" b="0">
                <a:solidFill>
                  <a:srgbClr val="000000"/>
                </a:solidFill>
                <a:latin typeface="微软雅黑" panose="020B0503020204020204" charset="-122"/>
                <a:ea typeface="微软雅黑" panose="020B0503020204020204" charset="-122"/>
                <a:cs typeface="微软雅黑" panose="020B0503020204020204" charset="-122"/>
              </a:rPr>
              <a:t>Wh=3.6×10</a:t>
            </a:r>
            <a:r>
              <a:rPr lang="en-US" sz="1800" b="0" baseline="30000">
                <a:solidFill>
                  <a:srgbClr val="000000"/>
                </a:solidFill>
                <a:latin typeface="微软雅黑" panose="020B0503020204020204" charset="-122"/>
                <a:ea typeface="微软雅黑" panose="020B0503020204020204" charset="-122"/>
                <a:cs typeface="微软雅黑" panose="020B0503020204020204" charset="-122"/>
              </a:rPr>
              <a:t>6</a:t>
            </a:r>
            <a:r>
              <a:rPr lang="en-US" sz="1800" b="0">
                <a:solidFill>
                  <a:srgbClr val="000000"/>
                </a:solidFill>
                <a:latin typeface="微软雅黑" panose="020B0503020204020204" charset="-122"/>
                <a:ea typeface="微软雅黑" panose="020B0503020204020204" charset="-122"/>
                <a:cs typeface="微软雅黑" panose="020B0503020204020204" charset="-122"/>
              </a:rPr>
              <a:t>J</a:t>
            </a:r>
            <a:r>
              <a:rPr lang="zh-CN" sz="1800" b="0">
                <a:solidFill>
                  <a:srgbClr val="000000"/>
                </a:solidFill>
                <a:latin typeface="微软雅黑" panose="020B0503020204020204" charset="-122"/>
                <a:ea typeface="微软雅黑" panose="020B0503020204020204" charset="-122"/>
                <a:cs typeface="微软雅黑" panose="020B0503020204020204" charset="-122"/>
              </a:rPr>
              <a:t>；“1度”的规定：1kw的用电器工作1h消耗的电能。</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5296853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grpId="0" nodeType="withEffect">
                                  <p:stCondLst>
                                    <p:cond delay="0"/>
                                  </p:stCondLst>
                                  <p:childTnLst>
                                    <p:set>
                                      <p:cBhvr>
                                        <p:cTn id="12" dur="1000" fill="hold">
                                          <p:stCondLst>
                                            <p:cond delay="0"/>
                                          </p:stCondLst>
                                        </p:cTn>
                                        <p:tgtEl>
                                          <p:spTgt spid="9"/>
                                        </p:tgtEl>
                                        <p:attrNameLst>
                                          <p:attrName>style.visibility</p:attrName>
                                        </p:attrNameLst>
                                      </p:cBhvr>
                                      <p:to>
                                        <p:strVal val="visible"/>
                                      </p:to>
                                    </p:set>
                                    <p:animEffect transition="in" filter="checkerboard(across)">
                                      <p:cBhvr>
                                        <p:cTn id="13" dur="1000"/>
                                        <p:tgtEl>
                                          <p:spTgt spid="9"/>
                                        </p:tgtEl>
                                      </p:cBhvr>
                                    </p:animEffect>
                                  </p:childTnLst>
                                </p:cTn>
                              </p:par>
                              <p:par>
                                <p:cTn id="14" presetID="5" presetClass="entr" presetSubtype="10" fill="hold" grpId="0" nodeType="withEffect">
                                  <p:stCondLst>
                                    <p:cond delay="0"/>
                                  </p:stCondLst>
                                  <p:childTnLst>
                                    <p:set>
                                      <p:cBhvr>
                                        <p:cTn id="15" dur="1000" fill="hold">
                                          <p:stCondLst>
                                            <p:cond delay="0"/>
                                          </p:stCondLst>
                                        </p:cTn>
                                        <p:tgtEl>
                                          <p:spTgt spid="11"/>
                                        </p:tgtEl>
                                        <p:attrNameLst>
                                          <p:attrName>style.visibility</p:attrName>
                                        </p:attrNameLst>
                                      </p:cBhvr>
                                      <p:to>
                                        <p:strVal val="visible"/>
                                      </p:to>
                                    </p:set>
                                    <p:animEffect transition="in" filter="checkerboard(across)">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12" name="文本框 11"/>
          <p:cNvSpPr txBox="1"/>
          <p:nvPr/>
        </p:nvSpPr>
        <p:spPr>
          <a:xfrm>
            <a:off x="327025" y="1000691"/>
            <a:ext cx="8690610"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（2019·河南）</a:t>
            </a:r>
            <a:r>
              <a:rPr lang="zh-CN" sz="1600" b="0">
                <a:latin typeface="微软雅黑" panose="020B0503020204020204" charset="-122"/>
                <a:ea typeface="微软雅黑" panose="020B0503020204020204" charset="-122"/>
                <a:cs typeface="微软雅黑" panose="020B0503020204020204" charset="-122"/>
              </a:rPr>
              <a:t>在“探究小灯泡在不同电压下工作时的电功率是否相同”的实验中，实验室提供了如下器材：电源电压U恒为8V，滑动变阻器规格为“20Ω 2A“，小灯泡的额定电压U</a:t>
            </a:r>
            <a:r>
              <a:rPr lang="zh-CN" sz="1600" b="0" baseline="-25000">
                <a:latin typeface="微软雅黑" panose="020B0503020204020204" charset="-122"/>
                <a:ea typeface="微软雅黑" panose="020B0503020204020204" charset="-122"/>
                <a:cs typeface="微软雅黑" panose="020B0503020204020204" charset="-122"/>
              </a:rPr>
              <a:t>额</a:t>
            </a:r>
            <a:r>
              <a:rPr lang="zh-CN" sz="1600" b="0">
                <a:latin typeface="微软雅黑" panose="020B0503020204020204" charset="-122"/>
                <a:ea typeface="微软雅黑" panose="020B0503020204020204" charset="-122"/>
                <a:cs typeface="微软雅黑" panose="020B0503020204020204" charset="-122"/>
              </a:rPr>
              <a:t>=2.5V，额定功率小于1.2W，两个阻值分别为10Ω、20Ω的定值电阻R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可供选择。</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（1）为使小灯泡两端电压有一较大的调节范围，小聪设计了如图甲所示的电路，请用笔画线代替导线，完成图乙中实物电路的连接。</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503" descr="wps271"/>
          <p:cNvPicPr>
            <a:picLocks noChangeAspect="1"/>
          </p:cNvPicPr>
          <p:nvPr/>
        </p:nvPicPr>
        <p:blipFill>
          <a:blip r:embed="rId3"/>
          <a:stretch>
            <a:fillRect/>
          </a:stretch>
        </p:blipFill>
        <p:spPr>
          <a:xfrm>
            <a:off x="1242061" y="2943508"/>
            <a:ext cx="6776085" cy="1961914"/>
          </a:xfrm>
          <a:prstGeom prst="rect">
            <a:avLst/>
          </a:prstGeom>
          <a:noFill/>
          <a:ln w="9525">
            <a:noFill/>
          </a:ln>
        </p:spPr>
      </p:pic>
    </p:spTree>
    <p:extLst>
      <p:ext uri="{BB962C8B-B14F-4D97-AF65-F5344CB8AC3E}">
        <p14:creationId xmlns:p14="http://schemas.microsoft.com/office/powerpoint/2010/main" val="136082692"/>
      </p:ext>
    </p:extLst>
  </p:cSld>
  <p:clrMapOvr>
    <a:masterClrMapping/>
  </p:clrMapOvr>
  <p:transition spd="med" advTm="2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5" y="1000692"/>
            <a:ext cx="862330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（2）正确连接电路后，进行实验，记录的数据如表所示。当电压表示数为2.5V时，电流表示数如图丙所示，小灯泡的额定功率为</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W。</a:t>
            </a:r>
            <a:endParaRPr lang="zh-CN" altLang="en-US" sz="1600" b="0">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nvGraphicFramePr>
        <p:xfrm>
          <a:off x="833755" y="1941544"/>
          <a:ext cx="6789420" cy="1537321"/>
        </p:xfrm>
        <a:graphic>
          <a:graphicData uri="http://schemas.openxmlformats.org/drawingml/2006/table">
            <a:tbl>
              <a:tblPr firstRow="1" bandRow="1">
                <a:tableStyleId>{5940675A-B579-460E-94D1-54222C63F5DA}</a:tableStyleId>
              </a:tblPr>
              <a:tblGrid>
                <a:gridCol w="1131570"/>
                <a:gridCol w="1131570"/>
                <a:gridCol w="1131570"/>
                <a:gridCol w="1131570"/>
                <a:gridCol w="1131570"/>
                <a:gridCol w="1131570"/>
              </a:tblGrid>
              <a:tr h="368575">
                <a:tc>
                  <a:txBody>
                    <a:bodyPr/>
                    <a:lstStyle/>
                    <a:p>
                      <a:pPr marL="0" indent="0" algn="l">
                        <a:buNone/>
                      </a:pP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1</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2</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3</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4</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7938">
                <a:tc>
                  <a:txBody>
                    <a:bodyPr/>
                    <a:lstStyle/>
                    <a:p>
                      <a:pPr marL="0" indent="0" algn="l">
                        <a:buNone/>
                      </a:pPr>
                      <a:r>
                        <a:rPr lang="en-US" sz="1600" b="0">
                          <a:latin typeface="微软雅黑" panose="020B0503020204020204" charset="-122"/>
                          <a:ea typeface="微软雅黑" panose="020B0503020204020204" charset="-122"/>
                          <a:cs typeface="微软雅黑" panose="020B0503020204020204" charset="-122"/>
                        </a:rPr>
                        <a:t>电压/V</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1.0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1.5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2.0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2.5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3.0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575">
                <a:tc>
                  <a:txBody>
                    <a:bodyPr/>
                    <a:lstStyle/>
                    <a:p>
                      <a:pPr marL="0" indent="0" algn="l">
                        <a:buNone/>
                      </a:pPr>
                      <a:r>
                        <a:rPr lang="en-US" sz="1600" b="0">
                          <a:latin typeface="微软雅黑" panose="020B0503020204020204" charset="-122"/>
                          <a:ea typeface="微软雅黑" panose="020B0503020204020204" charset="-122"/>
                          <a:cs typeface="微软雅黑" panose="020B0503020204020204" charset="-122"/>
                        </a:rPr>
                        <a:t>电流/A</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0.24</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0.32</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0.38</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 </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0.44</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2232">
                <a:tc>
                  <a:txBody>
                    <a:bodyPr/>
                    <a:lstStyle/>
                    <a:p>
                      <a:pPr marL="0" indent="0" algn="l">
                        <a:buNone/>
                      </a:pPr>
                      <a:r>
                        <a:rPr lang="en-US" sz="1600" b="0">
                          <a:latin typeface="微软雅黑" panose="020B0503020204020204" charset="-122"/>
                          <a:ea typeface="微软雅黑" panose="020B0503020204020204" charset="-122"/>
                          <a:cs typeface="微软雅黑" panose="020B0503020204020204" charset="-122"/>
                        </a:rPr>
                        <a:t>电功率/W</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 </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 </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 </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 </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9" name="图片 8"/>
          <p:cNvPicPr/>
          <p:nvPr/>
        </p:nvPicPr>
        <p:blipFill>
          <a:blip r:embed="rId3"/>
          <a:stretch>
            <a:fillRect/>
          </a:stretch>
        </p:blipFill>
        <p:spPr>
          <a:xfrm>
            <a:off x="1051561" y="1941544"/>
            <a:ext cx="790575" cy="343749"/>
          </a:xfrm>
          <a:prstGeom prst="rect">
            <a:avLst/>
          </a:prstGeom>
          <a:noFill/>
          <a:ln w="9525">
            <a:noFill/>
          </a:ln>
        </p:spPr>
      </p:pic>
      <p:sp>
        <p:nvSpPr>
          <p:cNvPr id="10" name="文本框 9"/>
          <p:cNvSpPr txBox="1"/>
          <p:nvPr/>
        </p:nvSpPr>
        <p:spPr>
          <a:xfrm>
            <a:off x="327025" y="3508784"/>
            <a:ext cx="862330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（3）分析表中数据可得出结论：小灯泡工作时，消耗的电功率随电压的增大而_____。根据数据还可判断出，小聪在实验中选用的是R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=_____Ω的定值电阻。</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87689934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par>
                                <p:cTn id="13" presetID="5" presetClass="entr" presetSubtype="10" fill="hold" nodeType="withEffect">
                                  <p:stCondLst>
                                    <p:cond delay="0"/>
                                  </p:stCondLst>
                                  <p:childTnLst>
                                    <p:set>
                                      <p:cBhvr>
                                        <p:cTn id="14" dur="1000" fill="hold">
                                          <p:stCondLst>
                                            <p:cond delay="0"/>
                                          </p:stCondLst>
                                        </p:cTn>
                                        <p:tgtEl>
                                          <p:spTgt spid="9"/>
                                        </p:tgtEl>
                                        <p:attrNameLst>
                                          <p:attrName>style.visibility</p:attrName>
                                        </p:attrNameLst>
                                      </p:cBhvr>
                                      <p:to>
                                        <p:strVal val="visible"/>
                                      </p:to>
                                    </p:set>
                                    <p:animEffect transition="in" filter="checkerboard(across)">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000"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000691"/>
            <a:ext cx="8701405"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（4）完成实验后，爱动脑筋的小聪又想出一种测量小灯泡额定功率的方法，设计了如图丁所示的电路，所用电压表量程为“0～15V”，请将以下实验步骤补充完整。</a:t>
            </a: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①</a:t>
            </a:r>
            <a:r>
              <a:rPr lang="zh-CN" sz="1600" b="0">
                <a:latin typeface="微软雅黑" panose="020B0503020204020204" charset="-122"/>
                <a:ea typeface="微软雅黑" panose="020B0503020204020204" charset="-122"/>
                <a:cs typeface="微软雅黑" panose="020B0503020204020204" charset="-122"/>
              </a:rPr>
              <a:t>检查电路无误后，闭合开关S，将开关S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拨至“1”，调节滑动变阻器滑片直至电压表示数为_____；</a:t>
            </a:r>
            <a:r>
              <a:rPr lang="en-US" sz="1600" b="0">
                <a:latin typeface="微软雅黑" panose="020B0503020204020204" charset="-122"/>
                <a:ea typeface="微软雅黑" panose="020B0503020204020204" charset="-122"/>
                <a:cs typeface="微软雅黑" panose="020B0503020204020204" charset="-122"/>
              </a:rPr>
              <a:t>②</a:t>
            </a:r>
            <a:r>
              <a:rPr lang="zh-CN" sz="1600" b="0">
                <a:latin typeface="微软雅黑" panose="020B0503020204020204" charset="-122"/>
                <a:ea typeface="微软雅黑" panose="020B0503020204020204" charset="-122"/>
                <a:cs typeface="微软雅黑" panose="020B0503020204020204" charset="-122"/>
              </a:rPr>
              <a:t>滑片不动，再将开关</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，拨至“2”，读出电压表示数为U</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③</a:t>
            </a:r>
            <a:r>
              <a:rPr lang="zh-CN" sz="1600" b="0">
                <a:latin typeface="微软雅黑" panose="020B0503020204020204" charset="-122"/>
                <a:ea typeface="微软雅黑" panose="020B0503020204020204" charset="-122"/>
                <a:cs typeface="微软雅黑" panose="020B0503020204020204" charset="-122"/>
              </a:rPr>
              <a:t>小灯泡的额定功率：</a:t>
            </a:r>
            <a:r>
              <a:rPr lang="en-US" sz="1600" b="0">
                <a:latin typeface="微软雅黑" panose="020B0503020204020204" charset="-122"/>
                <a:ea typeface="微软雅黑" panose="020B0503020204020204" charset="-122"/>
                <a:cs typeface="微软雅黑" panose="020B0503020204020204" charset="-122"/>
              </a:rPr>
              <a:t>P</a:t>
            </a:r>
            <a:r>
              <a:rPr lang="zh-CN" sz="1600" b="0" baseline="-25000">
                <a:latin typeface="微软雅黑" panose="020B0503020204020204" charset="-122"/>
                <a:ea typeface="微软雅黑" panose="020B0503020204020204" charset="-122"/>
                <a:cs typeface="微软雅黑" panose="020B0503020204020204" charset="-122"/>
              </a:rPr>
              <a:t>额</a:t>
            </a:r>
            <a:r>
              <a:rPr lang="zh-CN" sz="1600" b="0">
                <a:latin typeface="微软雅黑" panose="020B0503020204020204" charset="-122"/>
                <a:ea typeface="微软雅黑" panose="020B0503020204020204" charset="-122"/>
                <a:cs typeface="微软雅黑" panose="020B0503020204020204" charset="-122"/>
              </a:rPr>
              <a:t>=_____。（用U</a:t>
            </a:r>
            <a:r>
              <a:rPr lang="zh-CN" sz="1600" b="0" baseline="-25000">
                <a:latin typeface="微软雅黑" panose="020B0503020204020204" charset="-122"/>
                <a:ea typeface="微软雅黑" panose="020B0503020204020204" charset="-122"/>
                <a:cs typeface="微软雅黑" panose="020B0503020204020204" charset="-122"/>
              </a:rPr>
              <a:t>额</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U</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表示）</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若步骤</a:t>
            </a:r>
            <a:r>
              <a:rPr lang="en-US" sz="1600" b="0">
                <a:latin typeface="微软雅黑" panose="020B0503020204020204" charset="-122"/>
                <a:ea typeface="微软雅黑" panose="020B0503020204020204" charset="-122"/>
                <a:cs typeface="微软雅黑" panose="020B0503020204020204" charset="-122"/>
              </a:rPr>
              <a:t>②</a:t>
            </a:r>
            <a:r>
              <a:rPr lang="zh-CN" sz="1600" b="0">
                <a:latin typeface="微软雅黑" panose="020B0503020204020204" charset="-122"/>
                <a:ea typeface="微软雅黑" panose="020B0503020204020204" charset="-122"/>
                <a:cs typeface="微软雅黑" panose="020B0503020204020204" charset="-122"/>
              </a:rPr>
              <a:t>中，在将开关</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拨至“2”时，不小心将滑片向右移动了少许，其他操作正确，则测出的小灯泡额定功率比真实值_____（选填“偏大”或“偏小”）</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9581154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559" descr="wps272"/>
          <p:cNvPicPr>
            <a:picLocks noChangeAspect="1"/>
          </p:cNvPicPr>
          <p:nvPr/>
        </p:nvPicPr>
        <p:blipFill>
          <a:blip r:embed="rId3"/>
          <a:stretch>
            <a:fillRect/>
          </a:stretch>
        </p:blipFill>
        <p:spPr>
          <a:xfrm>
            <a:off x="2282190" y="2573343"/>
            <a:ext cx="114300" cy="353297"/>
          </a:xfrm>
          <a:prstGeom prst="rect">
            <a:avLst/>
          </a:prstGeom>
          <a:noFill/>
          <a:ln w="9525">
            <a:noFill/>
          </a:ln>
        </p:spPr>
      </p:pic>
      <p:sp>
        <p:nvSpPr>
          <p:cNvPr id="4" name="文本框 3"/>
          <p:cNvSpPr txBox="1"/>
          <p:nvPr/>
        </p:nvSpPr>
        <p:spPr>
          <a:xfrm>
            <a:off x="283845" y="1000691"/>
            <a:ext cx="8746490"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点睛】（1）先根据P=UI估测灯泡的额定电流，进而确定电流表的量程，然后按电流的顺顺连接即可；（2）电流表选择0～0.6A量程，分度值为0.02A，根据指针位置进行读数，然后根据P=UI求出小灯泡的额定功率；（3）由表中数据可知，随着灯泡两端电压的增大，电流也增大，根据P=UI可知小灯泡消耗的电功率变化情况；由表中数据可知，第5次实验电流最大，此时电路总电阻最小，根据I=    求出第5次实验时电路总电阻，进而得出答案；（4）要测量小灯泡的额定功率，需使小灯泡两端的电压等于其额定电压，根据串联电路电压规律可得出电压表的示数；滑片不动，再将开关S</a:t>
            </a:r>
            <a:r>
              <a:rPr lang="en-US" sz="16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600" b="0">
                <a:solidFill>
                  <a:srgbClr val="1116CC"/>
                </a:solidFill>
                <a:latin typeface="微软雅黑" panose="020B0503020204020204" charset="-122"/>
                <a:ea typeface="微软雅黑" panose="020B0503020204020204" charset="-122"/>
                <a:cs typeface="微软雅黑" panose="020B0503020204020204" charset="-122"/>
              </a:rPr>
              <a:t>拨至“2”，求出此时电路中的电流即为小灯泡的额定电流，根据P</a:t>
            </a:r>
            <a:r>
              <a:rPr lang="zh-CN" sz="1600" b="0" baseline="-25000">
                <a:solidFill>
                  <a:srgbClr val="1116CC"/>
                </a:solidFill>
                <a:latin typeface="微软雅黑" panose="020B0503020204020204" charset="-122"/>
                <a:ea typeface="微软雅黑" panose="020B0503020204020204" charset="-122"/>
                <a:cs typeface="微软雅黑" panose="020B0503020204020204" charset="-122"/>
              </a:rPr>
              <a:t>额</a:t>
            </a:r>
            <a:r>
              <a:rPr lang="en-US" sz="1600" b="0">
                <a:solidFill>
                  <a:srgbClr val="1116CC"/>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1116CC"/>
                </a:solidFill>
                <a:latin typeface="微软雅黑" panose="020B0503020204020204" charset="-122"/>
                <a:ea typeface="微软雅黑" panose="020B0503020204020204" charset="-122"/>
                <a:cs typeface="微软雅黑" panose="020B0503020204020204" charset="-122"/>
              </a:rPr>
              <a:t>额</a:t>
            </a:r>
            <a:r>
              <a:rPr lang="en-US" sz="1600" b="0">
                <a:solidFill>
                  <a:srgbClr val="1116CC"/>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1116CC"/>
                </a:solidFill>
                <a:latin typeface="微软雅黑" panose="020B0503020204020204" charset="-122"/>
                <a:ea typeface="微软雅黑" panose="020B0503020204020204" charset="-122"/>
                <a:cs typeface="微软雅黑" panose="020B0503020204020204" charset="-122"/>
              </a:rPr>
              <a:t>额</a:t>
            </a:r>
            <a:r>
              <a:rPr lang="zh-CN" sz="1600" b="0">
                <a:solidFill>
                  <a:srgbClr val="1116CC"/>
                </a:solidFill>
                <a:latin typeface="微软雅黑" panose="020B0503020204020204" charset="-122"/>
                <a:ea typeface="微软雅黑" panose="020B0503020204020204" charset="-122"/>
                <a:cs typeface="微软雅黑" panose="020B0503020204020204" charset="-122"/>
              </a:rPr>
              <a:t>求出小灯泡的额定功率；将开关</a:t>
            </a:r>
            <a:r>
              <a:rPr lang="en-US" sz="1600" b="0">
                <a:solidFill>
                  <a:srgbClr val="1116CC"/>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600" b="0">
                <a:solidFill>
                  <a:srgbClr val="1116CC"/>
                </a:solidFill>
                <a:latin typeface="微软雅黑" panose="020B0503020204020204" charset="-122"/>
                <a:ea typeface="微软雅黑" panose="020B0503020204020204" charset="-122"/>
                <a:cs typeface="微软雅黑" panose="020B0503020204020204" charset="-122"/>
              </a:rPr>
              <a:t>拨至“2”，滑片向右移动稍许，滑动变阻器接入电路的阻值变大，根据串联分压知识可知，滑动变阻器两端的电压和定值电阻R</a:t>
            </a:r>
            <a:r>
              <a:rPr lang="en-US" sz="1600" b="0" baseline="-25000">
                <a:solidFill>
                  <a:srgbClr val="1116CC"/>
                </a:solidFill>
                <a:latin typeface="微软雅黑" panose="020B0503020204020204" charset="-122"/>
                <a:ea typeface="微软雅黑" panose="020B0503020204020204" charset="-122"/>
                <a:cs typeface="微软雅黑" panose="020B0503020204020204" charset="-122"/>
              </a:rPr>
              <a:t>0</a:t>
            </a:r>
            <a:r>
              <a:rPr lang="zh-CN" sz="1600" b="0">
                <a:solidFill>
                  <a:srgbClr val="1116CC"/>
                </a:solidFill>
                <a:latin typeface="微软雅黑" panose="020B0503020204020204" charset="-122"/>
                <a:ea typeface="微软雅黑" panose="020B0503020204020204" charset="-122"/>
                <a:cs typeface="微软雅黑" panose="020B0503020204020204" charset="-122"/>
              </a:rPr>
              <a:t>两端的电压变化，最后根据</a:t>
            </a:r>
            <a:r>
              <a:rPr lang="en-US" sz="1600" b="0">
                <a:solidFill>
                  <a:srgbClr val="1116CC"/>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1116CC"/>
                </a:solidFill>
                <a:latin typeface="微软雅黑" panose="020B0503020204020204" charset="-122"/>
                <a:ea typeface="微软雅黑" panose="020B0503020204020204" charset="-122"/>
                <a:cs typeface="微软雅黑" panose="020B0503020204020204" charset="-122"/>
              </a:rPr>
              <a:t>额</a:t>
            </a:r>
            <a:r>
              <a:rPr lang="en-US" sz="1600" b="0">
                <a:solidFill>
                  <a:srgbClr val="1116CC"/>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1116CC"/>
                </a:solidFill>
                <a:latin typeface="微软雅黑" panose="020B0503020204020204" charset="-122"/>
                <a:ea typeface="微软雅黑" panose="020B0503020204020204" charset="-122"/>
                <a:cs typeface="微软雅黑" panose="020B0503020204020204" charset="-122"/>
              </a:rPr>
              <a:t>额</a:t>
            </a:r>
            <a:r>
              <a:rPr lang="en-US" sz="1600" b="0">
                <a:solidFill>
                  <a:srgbClr val="1116CC"/>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1116CC"/>
                </a:solidFill>
                <a:latin typeface="微软雅黑" panose="020B0503020204020204" charset="-122"/>
                <a:ea typeface="微软雅黑" panose="020B0503020204020204" charset="-122"/>
                <a:cs typeface="微软雅黑" panose="020B0503020204020204" charset="-122"/>
              </a:rPr>
              <a:t>额</a:t>
            </a:r>
            <a:r>
              <a:rPr lang="zh-CN" sz="1600" b="0">
                <a:solidFill>
                  <a:srgbClr val="1116CC"/>
                </a:solidFill>
                <a:latin typeface="微软雅黑" panose="020B0503020204020204" charset="-122"/>
                <a:ea typeface="微软雅黑" panose="020B0503020204020204" charset="-122"/>
                <a:cs typeface="微软雅黑" panose="020B0503020204020204" charset="-122"/>
              </a:rPr>
              <a:t>可判断测出的小灯泡的额定功率比真实值偏小还是偏大。</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85231543"/>
      </p:ext>
    </p:extLst>
  </p:cSld>
  <p:clrMapOvr>
    <a:masterClrMapping/>
  </p:clrMapOvr>
  <p:transition spd="med" advTm="2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505" descr="wps273"/>
          <p:cNvPicPr>
            <a:picLocks noChangeAspect="1"/>
          </p:cNvPicPr>
          <p:nvPr/>
        </p:nvPicPr>
        <p:blipFill>
          <a:blip r:embed="rId3"/>
          <a:stretch>
            <a:fillRect/>
          </a:stretch>
        </p:blipFill>
        <p:spPr>
          <a:xfrm>
            <a:off x="5051425" y="1072943"/>
            <a:ext cx="1733550" cy="391492"/>
          </a:xfrm>
          <a:prstGeom prst="rect">
            <a:avLst/>
          </a:prstGeom>
          <a:noFill/>
          <a:ln w="9525">
            <a:noFill/>
          </a:ln>
        </p:spPr>
      </p:pic>
      <p:sp>
        <p:nvSpPr>
          <p:cNvPr id="7" name="文本框 6"/>
          <p:cNvSpPr txBox="1"/>
          <p:nvPr/>
        </p:nvSpPr>
        <p:spPr>
          <a:xfrm>
            <a:off x="327026" y="1000691"/>
            <a:ext cx="8689975"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【解析】（1）由P=UI得，小灯泡的额定电流约为：                           ，所以，电流表选择0-0.6A的量程；灯泡、R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及滑动变阻器串联，故将电流表的“0.6”接线柱与电源的“+”极连接，小灯泡的左接线柱与R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的左接线柱连接，如图所示：</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1506" descr="wps274"/>
          <p:cNvPicPr>
            <a:picLocks noChangeAspect="1"/>
          </p:cNvPicPr>
          <p:nvPr/>
        </p:nvPicPr>
        <p:blipFill>
          <a:blip r:embed="rId4"/>
          <a:stretch>
            <a:fillRect/>
          </a:stretch>
        </p:blipFill>
        <p:spPr>
          <a:xfrm>
            <a:off x="2193925" y="2285293"/>
            <a:ext cx="3534410" cy="2362318"/>
          </a:xfrm>
          <a:prstGeom prst="rect">
            <a:avLst/>
          </a:prstGeom>
          <a:noFill/>
          <a:ln w="9525">
            <a:noFill/>
          </a:ln>
        </p:spPr>
      </p:pic>
    </p:spTree>
    <p:extLst>
      <p:ext uri="{BB962C8B-B14F-4D97-AF65-F5344CB8AC3E}">
        <p14:creationId xmlns:p14="http://schemas.microsoft.com/office/powerpoint/2010/main" val="2830350113"/>
      </p:ext>
    </p:extLst>
  </p:cSld>
  <p:clrMapOvr>
    <a:masterClrMapping/>
  </p:clrMapOvr>
  <p:transition spd="med" advTm="2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327025" y="1000691"/>
            <a:ext cx="8735060"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（2）由（1）可知，电流表选择0-0.6A的量程，分度值为0.02A，示数为0.42A，则小灯泡的额定功率：P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zh-CN" sz="1600" b="0">
                <a:solidFill>
                  <a:srgbClr val="FF0000"/>
                </a:solidFill>
                <a:latin typeface="微软雅黑" panose="020B0503020204020204" charset="-122"/>
                <a:ea typeface="微软雅黑" panose="020B0503020204020204" charset="-122"/>
                <a:cs typeface="微软雅黑" panose="020B0503020204020204" charset="-122"/>
              </a:rPr>
              <a:t>=2.5V×0.42A=1.05W。</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（3）由表中数据可知，随着灯泡两端电压的增大，电流也增大，根据P=UI可知，小灯泡消耗的电功率增大，即小灯泡工作时，消耗的电功率随电压的增大而增大。</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由表中数据可知，第5次实验电流最大，此时电路总电阻最小，</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507" descr="wps275"/>
          <p:cNvPicPr>
            <a:picLocks noChangeAspect="1"/>
          </p:cNvPicPr>
          <p:nvPr/>
        </p:nvPicPr>
        <p:blipFill>
          <a:blip r:embed="rId3"/>
          <a:stretch>
            <a:fillRect/>
          </a:stretch>
        </p:blipFill>
        <p:spPr>
          <a:xfrm>
            <a:off x="914084" y="2943508"/>
            <a:ext cx="104775" cy="343749"/>
          </a:xfrm>
          <a:prstGeom prst="rect">
            <a:avLst/>
          </a:prstGeom>
          <a:noFill/>
          <a:ln w="9525">
            <a:noFill/>
          </a:ln>
        </p:spPr>
      </p:pic>
      <p:pic>
        <p:nvPicPr>
          <p:cNvPr id="4" name="图片 1508" descr="wps276"/>
          <p:cNvPicPr>
            <a:picLocks noChangeAspect="1"/>
          </p:cNvPicPr>
          <p:nvPr/>
        </p:nvPicPr>
        <p:blipFill>
          <a:blip r:embed="rId4"/>
          <a:stretch>
            <a:fillRect/>
          </a:stretch>
        </p:blipFill>
        <p:spPr>
          <a:xfrm>
            <a:off x="4086225" y="2943191"/>
            <a:ext cx="1905000" cy="372394"/>
          </a:xfrm>
          <a:prstGeom prst="rect">
            <a:avLst/>
          </a:prstGeom>
          <a:noFill/>
          <a:ln w="9525">
            <a:noFill/>
          </a:ln>
        </p:spPr>
      </p:pic>
      <p:sp>
        <p:nvSpPr>
          <p:cNvPr id="10" name="文本框 9"/>
          <p:cNvSpPr txBox="1"/>
          <p:nvPr/>
        </p:nvSpPr>
        <p:spPr>
          <a:xfrm>
            <a:off x="327025" y="2954330"/>
            <a:ext cx="8002270" cy="338020"/>
          </a:xfrm>
          <a:prstGeom prst="rect">
            <a:avLst/>
          </a:prstGeom>
          <a:noFill/>
          <a:ln w="9525">
            <a:noFill/>
          </a:ln>
        </p:spPr>
        <p:txBody>
          <a:bodyPr wrap="square">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由I=    可得，第5次实验时电路总电阻：                                     ，</a:t>
            </a:r>
            <a:endParaRPr lang="zh-CN" altLang="en-US" sz="1600" b="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7025" y="3315903"/>
            <a:ext cx="8606790" cy="46151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因</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总</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L</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a:t>
            </a:r>
            <a:r>
              <a:rPr lang="zh-CN" sz="1600" b="0">
                <a:solidFill>
                  <a:srgbClr val="FF0000"/>
                </a:solidFill>
                <a:latin typeface="微软雅黑" panose="020B0503020204020204" charset="-122"/>
                <a:ea typeface="微软雅黑" panose="020B0503020204020204" charset="-122"/>
                <a:cs typeface="微软雅黑" panose="020B0503020204020204" charset="-122"/>
              </a:rPr>
              <a:t>，已知定值电阻</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的阻值为10Ω或20Ω，故小聪在实验中选用的是</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=10Ω。</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27025" y="3777417"/>
            <a:ext cx="8735060"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（4）要测量小灯泡的额定功率，需使小灯泡两端的电压等于其额定电压，</a:t>
            </a:r>
            <a:r>
              <a:rPr lang="en-US" sz="1600" b="0">
                <a:solidFill>
                  <a:srgbClr val="FF0000"/>
                </a:solidFill>
                <a:latin typeface="微软雅黑" panose="020B0503020204020204" charset="-122"/>
                <a:ea typeface="微软雅黑" panose="020B0503020204020204" charset="-122"/>
                <a:cs typeface="微软雅黑" panose="020B0503020204020204" charset="-122"/>
              </a:rPr>
              <a:t>①</a:t>
            </a:r>
            <a:r>
              <a:rPr lang="zh-CN" sz="1600" b="0">
                <a:solidFill>
                  <a:srgbClr val="FF0000"/>
                </a:solidFill>
                <a:latin typeface="微软雅黑" panose="020B0503020204020204" charset="-122"/>
                <a:ea typeface="微软雅黑" panose="020B0503020204020204" charset="-122"/>
                <a:cs typeface="微软雅黑" panose="020B0503020204020204" charset="-122"/>
              </a:rPr>
              <a:t>闭合开关S，将开关S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拨至“1”，小灯泡、R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和滑动变阻器串联，电压表测</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和滑动变阻器两端的电压，调节滑动变阻器的滑片，灯泡正常发光时，电压表的示数：</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V</a:t>
            </a:r>
            <a:r>
              <a:rPr lang="en-US" sz="1600" b="0">
                <a:solidFill>
                  <a:srgbClr val="FF0000"/>
                </a:solidFill>
                <a:latin typeface="微软雅黑" panose="020B0503020204020204" charset="-122"/>
                <a:ea typeface="微软雅黑" panose="020B0503020204020204" charset="-122"/>
                <a:cs typeface="微软雅黑" panose="020B0503020204020204" charset="-122"/>
              </a:rPr>
              <a:t>=U-U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zh-CN" sz="1600" b="0">
                <a:solidFill>
                  <a:srgbClr val="FF0000"/>
                </a:solidFill>
                <a:latin typeface="微软雅黑" panose="020B0503020204020204" charset="-122"/>
                <a:ea typeface="微软雅黑" panose="020B0503020204020204" charset="-122"/>
                <a:cs typeface="微软雅黑" panose="020B0503020204020204" charset="-122"/>
              </a:rPr>
              <a:t>=8V-2.5V=5.5V。</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585018769"/>
      </p:ext>
    </p:extLst>
  </p:cSld>
  <p:clrMapOvr>
    <a:masterClrMapping/>
  </p:clrMapOvr>
  <p:transition spd="med" advTm="2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71988"/>
            <a:ext cx="8634730"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②</a:t>
            </a:r>
            <a:r>
              <a:rPr lang="zh-CN" sz="1600" b="0">
                <a:solidFill>
                  <a:srgbClr val="FF0000"/>
                </a:solidFill>
                <a:latin typeface="微软雅黑" panose="020B0503020204020204" charset="-122"/>
                <a:ea typeface="微软雅黑" panose="020B0503020204020204" charset="-122"/>
                <a:cs typeface="微软雅黑" panose="020B0503020204020204" charset="-122"/>
              </a:rPr>
              <a:t>滑片不动，再将开关</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拨至“2”，电压表测R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，此时电路中的电流即为小灯泡的额定电流：</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509" descr="wps277"/>
          <p:cNvPicPr>
            <a:picLocks noChangeAspect="1"/>
          </p:cNvPicPr>
          <p:nvPr/>
        </p:nvPicPr>
        <p:blipFill>
          <a:blip r:embed="rId3"/>
          <a:stretch>
            <a:fillRect/>
          </a:stretch>
        </p:blipFill>
        <p:spPr>
          <a:xfrm>
            <a:off x="1854835" y="1483849"/>
            <a:ext cx="457200" cy="420137"/>
          </a:xfrm>
          <a:prstGeom prst="rect">
            <a:avLst/>
          </a:prstGeom>
          <a:noFill/>
          <a:ln w="9525">
            <a:noFill/>
          </a:ln>
        </p:spPr>
      </p:pic>
      <p:pic>
        <p:nvPicPr>
          <p:cNvPr id="4" name="图片 1510" descr="wps280"/>
          <p:cNvPicPr>
            <a:picLocks noChangeAspect="1"/>
          </p:cNvPicPr>
          <p:nvPr/>
        </p:nvPicPr>
        <p:blipFill>
          <a:blip r:embed="rId4"/>
          <a:stretch>
            <a:fillRect/>
          </a:stretch>
        </p:blipFill>
        <p:spPr>
          <a:xfrm>
            <a:off x="3898900" y="1979738"/>
            <a:ext cx="190500" cy="381943"/>
          </a:xfrm>
          <a:prstGeom prst="rect">
            <a:avLst/>
          </a:prstGeom>
          <a:noFill/>
          <a:ln w="9525">
            <a:noFill/>
          </a:ln>
        </p:spPr>
      </p:pic>
      <p:pic>
        <p:nvPicPr>
          <p:cNvPr id="9" name="图片 1511" descr="wps280"/>
          <p:cNvPicPr>
            <a:picLocks noChangeAspect="1"/>
          </p:cNvPicPr>
          <p:nvPr/>
        </p:nvPicPr>
        <p:blipFill>
          <a:blip r:embed="rId4"/>
          <a:stretch>
            <a:fillRect/>
          </a:stretch>
        </p:blipFill>
        <p:spPr>
          <a:xfrm>
            <a:off x="4138295" y="2691426"/>
            <a:ext cx="190500" cy="381943"/>
          </a:xfrm>
          <a:prstGeom prst="rect">
            <a:avLst/>
          </a:prstGeom>
          <a:noFill/>
          <a:ln w="9525">
            <a:noFill/>
          </a:ln>
        </p:spPr>
      </p:pic>
      <p:sp>
        <p:nvSpPr>
          <p:cNvPr id="13" name="文本框 12"/>
          <p:cNvSpPr txBox="1"/>
          <p:nvPr/>
        </p:nvSpPr>
        <p:spPr>
          <a:xfrm>
            <a:off x="327025" y="1860699"/>
            <a:ext cx="8634730" cy="1201848"/>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③</a:t>
            </a:r>
            <a:r>
              <a:rPr lang="zh-CN" sz="1600" b="0">
                <a:solidFill>
                  <a:srgbClr val="FF0000"/>
                </a:solidFill>
                <a:latin typeface="微软雅黑" panose="020B0503020204020204" charset="-122"/>
                <a:ea typeface="微软雅黑" panose="020B0503020204020204" charset="-122"/>
                <a:cs typeface="微软雅黑" panose="020B0503020204020204" charset="-122"/>
              </a:rPr>
              <a:t>小灯泡的额定功率：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zh-CN" sz="1600" b="0">
                <a:solidFill>
                  <a:srgbClr val="FF0000"/>
                </a:solidFill>
                <a:latin typeface="微软雅黑" panose="020B0503020204020204" charset="-122"/>
                <a:ea typeface="微软雅黑" panose="020B0503020204020204" charset="-122"/>
                <a:cs typeface="微软雅黑" panose="020B0503020204020204" charset="-122"/>
              </a:rPr>
              <a:t>•    。将开关S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拨至“2”，滑片向右移动稍许，滑动变阻器接入电路的阻值变大，根据串联分压知识可知，滑动变阻器两端的电压变大，定值电阻R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变小，根据</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zh-CN" sz="1600" b="0">
                <a:solidFill>
                  <a:srgbClr val="FF0000"/>
                </a:solidFill>
                <a:latin typeface="微软雅黑" panose="020B0503020204020204" charset="-122"/>
                <a:ea typeface="微软雅黑" panose="020B0503020204020204" charset="-122"/>
                <a:cs typeface="微软雅黑" panose="020B0503020204020204" charset="-122"/>
              </a:rPr>
              <a:t>•    可知，测出的小灯泡的额定功率比真实值偏小。</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0" name="图片 1512" descr="wps280"/>
          <p:cNvPicPr>
            <a:picLocks noChangeAspect="1"/>
          </p:cNvPicPr>
          <p:nvPr/>
        </p:nvPicPr>
        <p:blipFill>
          <a:blip r:embed="rId4"/>
          <a:stretch>
            <a:fillRect/>
          </a:stretch>
        </p:blipFill>
        <p:spPr>
          <a:xfrm>
            <a:off x="8043545" y="3152940"/>
            <a:ext cx="190500" cy="381943"/>
          </a:xfrm>
          <a:prstGeom prst="rect">
            <a:avLst/>
          </a:prstGeom>
          <a:noFill/>
          <a:ln w="9525">
            <a:noFill/>
          </a:ln>
        </p:spPr>
      </p:pic>
      <p:sp>
        <p:nvSpPr>
          <p:cNvPr id="14" name="文本框 13"/>
          <p:cNvSpPr txBox="1"/>
          <p:nvPr/>
        </p:nvSpPr>
        <p:spPr>
          <a:xfrm>
            <a:off x="371476" y="3073369"/>
            <a:ext cx="8518525" cy="46151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故答案为：（1）如上图所示；（2）1.05；（3）增大； 10；（4）</a:t>
            </a:r>
            <a:r>
              <a:rPr lang="en-US" sz="1600" b="0">
                <a:solidFill>
                  <a:srgbClr val="FF0000"/>
                </a:solidFill>
                <a:latin typeface="微软雅黑" panose="020B0503020204020204" charset="-122"/>
                <a:ea typeface="微软雅黑" panose="020B0503020204020204" charset="-122"/>
                <a:cs typeface="微软雅黑" panose="020B0503020204020204" charset="-122"/>
              </a:rPr>
              <a:t>①</a:t>
            </a:r>
            <a:r>
              <a:rPr lang="zh-CN" sz="1600" b="0">
                <a:solidFill>
                  <a:srgbClr val="FF0000"/>
                </a:solidFill>
                <a:latin typeface="微软雅黑" panose="020B0503020204020204" charset="-122"/>
                <a:ea typeface="微软雅黑" panose="020B0503020204020204" charset="-122"/>
                <a:cs typeface="微软雅黑" panose="020B0503020204020204" charset="-122"/>
              </a:rPr>
              <a:t>5.5V； </a:t>
            </a:r>
            <a:r>
              <a:rPr lang="en-US" sz="1600" b="0">
                <a:solidFill>
                  <a:srgbClr val="FF0000"/>
                </a:solidFill>
                <a:latin typeface="微软雅黑" panose="020B0503020204020204" charset="-122"/>
                <a:ea typeface="微软雅黑" panose="020B0503020204020204" charset="-122"/>
                <a:cs typeface="微软雅黑" panose="020B0503020204020204" charset="-122"/>
              </a:rPr>
              <a:t>③U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额</a:t>
            </a:r>
            <a:r>
              <a:rPr lang="zh-CN" sz="1600" b="0">
                <a:solidFill>
                  <a:srgbClr val="FF0000"/>
                </a:solidFill>
                <a:latin typeface="微软雅黑" panose="020B0503020204020204" charset="-122"/>
                <a:ea typeface="微软雅黑" panose="020B0503020204020204" charset="-122"/>
                <a:cs typeface="微软雅黑" panose="020B0503020204020204" charset="-122"/>
              </a:rPr>
              <a:t>•  ； 偏小。</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5782898"/>
      </p:ext>
    </p:extLst>
  </p:cSld>
  <p:clrMapOvr>
    <a:masterClrMapping/>
  </p:clrMapOvr>
  <p:transition spd="med" advTm="2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13" name="文本框 12"/>
          <p:cNvSpPr txBox="1"/>
          <p:nvPr/>
        </p:nvSpPr>
        <p:spPr>
          <a:xfrm>
            <a:off x="5728970" y="1942181"/>
            <a:ext cx="2222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6</a:t>
            </a:r>
          </a:p>
        </p:txBody>
      </p:sp>
      <p:sp>
        <p:nvSpPr>
          <p:cNvPr id="4" name="文本框 3"/>
          <p:cNvSpPr txBox="1"/>
          <p:nvPr/>
        </p:nvSpPr>
        <p:spPr>
          <a:xfrm>
            <a:off x="327026" y="1068168"/>
            <a:ext cx="8679815" cy="175757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（2019·益阳）</a:t>
            </a:r>
            <a:r>
              <a:rPr lang="zh-CN" sz="1800" b="0">
                <a:latin typeface="微软雅黑" panose="020B0503020204020204" charset="-122"/>
                <a:ea typeface="微软雅黑" panose="020B0503020204020204" charset="-122"/>
                <a:cs typeface="微软雅黑" panose="020B0503020204020204" charset="-122"/>
              </a:rPr>
              <a:t>如图所示电路，电源电压不变，</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为发热电阻，阻值10Ω．R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为定值电阻，阻值为</a:t>
            </a:r>
            <a:r>
              <a:rPr lang="en-US" sz="1800" b="0">
                <a:latin typeface="微软雅黑" panose="020B0503020204020204" charset="-122"/>
                <a:ea typeface="微软雅黑" panose="020B0503020204020204" charset="-122"/>
                <a:cs typeface="微软雅黑" panose="020B0503020204020204" charset="-122"/>
              </a:rPr>
              <a:t>20Ω</a:t>
            </a:r>
            <a:r>
              <a:rPr lang="zh-CN" sz="1800" b="0">
                <a:latin typeface="微软雅黑" panose="020B0503020204020204" charset="-122"/>
                <a:ea typeface="微软雅黑" panose="020B0503020204020204" charset="-122"/>
                <a:cs typeface="微软雅黑" panose="020B0503020204020204" charset="-122"/>
              </a:rPr>
              <a:t>。R为滑动变阻器（A、B为其两个端点）。闭合开关S，当滑片P移动到A端时，电流表的示数为0.3A，电源电压U=______V。当滑片P移到B点时，发热电阻R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在1分钟内产生的热量为______J。</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246" descr="wps30"/>
          <p:cNvPicPr>
            <a:picLocks noChangeAspect="1"/>
          </p:cNvPicPr>
          <p:nvPr/>
        </p:nvPicPr>
        <p:blipFill>
          <a:blip r:embed="rId3"/>
          <a:stretch>
            <a:fillRect/>
          </a:stretch>
        </p:blipFill>
        <p:spPr>
          <a:xfrm>
            <a:off x="3009900" y="2894492"/>
            <a:ext cx="2719070" cy="2026208"/>
          </a:xfrm>
          <a:prstGeom prst="rect">
            <a:avLst/>
          </a:prstGeom>
          <a:noFill/>
          <a:ln w="9525">
            <a:noFill/>
          </a:ln>
        </p:spPr>
      </p:pic>
      <p:sp>
        <p:nvSpPr>
          <p:cNvPr id="7" name="文本框 6"/>
          <p:cNvSpPr txBox="1"/>
          <p:nvPr/>
        </p:nvSpPr>
        <p:spPr>
          <a:xfrm>
            <a:off x="3833496" y="2355316"/>
            <a:ext cx="52133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216</a:t>
            </a:r>
          </a:p>
        </p:txBody>
      </p:sp>
    </p:spTree>
    <p:extLst>
      <p:ext uri="{BB962C8B-B14F-4D97-AF65-F5344CB8AC3E}">
        <p14:creationId xmlns:p14="http://schemas.microsoft.com/office/powerpoint/2010/main" val="2017999898"/>
      </p:ext>
    </p:extLst>
  </p:cSld>
  <p:clrMapOvr>
    <a:masterClrMapping/>
  </p:clrMapOvr>
  <p:transition spd="med" advTm="2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pic>
        <p:nvPicPr>
          <p:cNvPr id="3" name="图片 1250" descr="wps31"/>
          <p:cNvPicPr>
            <a:picLocks noChangeAspect="1"/>
          </p:cNvPicPr>
          <p:nvPr/>
        </p:nvPicPr>
        <p:blipFill>
          <a:blip r:embed="rId3"/>
          <a:stretch>
            <a:fillRect/>
          </a:stretch>
        </p:blipFill>
        <p:spPr>
          <a:xfrm>
            <a:off x="3721736" y="2350224"/>
            <a:ext cx="715645" cy="495889"/>
          </a:xfrm>
          <a:prstGeom prst="rect">
            <a:avLst/>
          </a:prstGeom>
          <a:noFill/>
          <a:ln w="9525">
            <a:noFill/>
          </a:ln>
        </p:spPr>
      </p:pic>
      <p:sp>
        <p:nvSpPr>
          <p:cNvPr id="9" name="文本框 8"/>
          <p:cNvSpPr txBox="1"/>
          <p:nvPr/>
        </p:nvSpPr>
        <p:spPr>
          <a:xfrm>
            <a:off x="327025" y="1088538"/>
            <a:ext cx="861314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【点睛】滑片移到A端时，滑动变阻器断路，闭合开关S，R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和</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并联，电流表测量通过</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的电流。已知</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阻值和电流表示数，可以得到</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两端电压，也就是电源电压；因为</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直接连接在电源两端，所以滑片是否移动，对</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状态没有影响，已知</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阻值、两端电压和通电时间，利用公式              得到发热电阻</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在1分钟内产生的热量。</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3651115"/>
      </p:ext>
    </p:extLst>
  </p:cSld>
  <p:clrMapOvr>
    <a:masterClrMapping/>
  </p:clrMapOvr>
  <p:transition spd="med" advTm="2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4" name="文本框 3"/>
          <p:cNvSpPr txBox="1"/>
          <p:nvPr/>
        </p:nvSpPr>
        <p:spPr>
          <a:xfrm>
            <a:off x="327026" y="1094267"/>
            <a:ext cx="85909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【解析】由图知，闭合开关S，当滑片P移动到A端时，R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和</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并联，电流表测量通过</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的电流。</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248" descr="wps32"/>
          <p:cNvPicPr>
            <a:picLocks noChangeAspect="1"/>
          </p:cNvPicPr>
          <p:nvPr/>
        </p:nvPicPr>
        <p:blipFill>
          <a:blip r:embed="rId3"/>
          <a:stretch>
            <a:fillRect/>
          </a:stretch>
        </p:blipFill>
        <p:spPr>
          <a:xfrm>
            <a:off x="1170305" y="2044032"/>
            <a:ext cx="170180" cy="497799"/>
          </a:xfrm>
          <a:prstGeom prst="rect">
            <a:avLst/>
          </a:prstGeom>
          <a:noFill/>
          <a:ln w="9525">
            <a:noFill/>
          </a:ln>
        </p:spPr>
      </p:pic>
      <p:sp>
        <p:nvSpPr>
          <p:cNvPr id="7" name="文本框 6"/>
          <p:cNvSpPr txBox="1"/>
          <p:nvPr/>
        </p:nvSpPr>
        <p:spPr>
          <a:xfrm>
            <a:off x="327026" y="2108326"/>
            <a:ext cx="6080125" cy="369212"/>
          </a:xfrm>
          <a:prstGeom prst="rect">
            <a:avLst/>
          </a:prstGeom>
          <a:noFill/>
          <a:ln w="9525">
            <a:noFill/>
          </a:ln>
        </p:spPr>
        <p:txBody>
          <a:bodyPr wrap="square">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因为I=     ，所以电源电压为U=I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=0.3A×20Ω=6V；</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27025" y="2645592"/>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滑片P移动过程中，R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两端电压不变，阻值不变，</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9" name="图片 1249" descr="wps34"/>
          <p:cNvPicPr>
            <a:picLocks noChangeAspect="1"/>
          </p:cNvPicPr>
          <p:nvPr/>
        </p:nvPicPr>
        <p:blipFill>
          <a:blip r:embed="rId4"/>
          <a:stretch>
            <a:fillRect/>
          </a:stretch>
        </p:blipFill>
        <p:spPr>
          <a:xfrm>
            <a:off x="3188336" y="3091829"/>
            <a:ext cx="2162175" cy="429049"/>
          </a:xfrm>
          <a:prstGeom prst="rect">
            <a:avLst/>
          </a:prstGeom>
          <a:noFill/>
          <a:ln w="9525">
            <a:noFill/>
          </a:ln>
        </p:spPr>
      </p:pic>
      <p:sp>
        <p:nvSpPr>
          <p:cNvPr id="11" name="文本框 10"/>
          <p:cNvSpPr txBox="1"/>
          <p:nvPr/>
        </p:nvSpPr>
        <p:spPr>
          <a:xfrm>
            <a:off x="398781" y="3124294"/>
            <a:ext cx="5768975" cy="369212"/>
          </a:xfrm>
          <a:prstGeom prst="rect">
            <a:avLst/>
          </a:prstGeom>
          <a:noFill/>
          <a:ln w="9525">
            <a:noFill/>
          </a:ln>
        </p:spPr>
        <p:txBody>
          <a:bodyPr wrap="square">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所以1分钟内产生的热量为                                  。</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27025" y="3614454"/>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故答案为：6；216。</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15745367"/>
      </p:ext>
    </p:extLst>
  </p:cSld>
  <p:clrMapOvr>
    <a:masterClrMapping/>
  </p:clrMapOvr>
  <p:transition spd="med"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330136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一、电能与电功</a:t>
            </a:r>
          </a:p>
        </p:txBody>
      </p:sp>
      <p:sp>
        <p:nvSpPr>
          <p:cNvPr id="18" name="文本框 17"/>
          <p:cNvSpPr txBox="1"/>
          <p:nvPr/>
        </p:nvSpPr>
        <p:spPr>
          <a:xfrm>
            <a:off x="327025" y="1135644"/>
            <a:ext cx="8568690"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7</a:t>
            </a:r>
            <a:r>
              <a:rPr lang="zh-CN" sz="1800" b="0">
                <a:solidFill>
                  <a:srgbClr val="000000"/>
                </a:solidFill>
                <a:latin typeface="微软雅黑" panose="020B0503020204020204" charset="-122"/>
                <a:ea typeface="微软雅黑" panose="020B0503020204020204" charset="-122"/>
                <a:cs typeface="微软雅黑" panose="020B0503020204020204" charset="-122"/>
              </a:rPr>
              <a:t>．电功的测量</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⑴电能表：是测量用户用电器在某一段时间内所做电功（某一段时间内消耗电能）的仪器。</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⑵电能表上“220V、</a:t>
            </a:r>
            <a:r>
              <a:rPr lang="en-US" sz="1800" b="0">
                <a:solidFill>
                  <a:srgbClr val="000000"/>
                </a:solidFill>
                <a:latin typeface="微软雅黑" panose="020B0503020204020204" charset="-122"/>
                <a:ea typeface="微软雅黑" panose="020B0503020204020204" charset="-122"/>
                <a:cs typeface="微软雅黑" panose="020B0503020204020204" charset="-122"/>
              </a:rPr>
              <a:t>5A</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3000R/kW·</a:t>
            </a:r>
            <a:r>
              <a:rPr lang="zh-CN" sz="1800" b="0">
                <a:solidFill>
                  <a:srgbClr val="000000"/>
                </a:solidFill>
                <a:latin typeface="微软雅黑" panose="020B0503020204020204" charset="-122"/>
                <a:ea typeface="微软雅黑" panose="020B0503020204020204" charset="-122"/>
                <a:cs typeface="微软雅黑" panose="020B0503020204020204" charset="-122"/>
              </a:rPr>
              <a:t>h”等字样，分别表示：电能表额定电压是220V；允许通过的最大电流是5A；每消耗一度电电能表转盘转3000转。</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⑶读数时：①最后一位有红色标记的数字表示小数点后一位；</a:t>
            </a:r>
            <a:r>
              <a:rPr lang="en-US" sz="1800" b="0">
                <a:solidFill>
                  <a:srgbClr val="000000"/>
                </a:solidFill>
                <a:latin typeface="微软雅黑" panose="020B0503020204020204" charset="-122"/>
                <a:ea typeface="微软雅黑" panose="020B0503020204020204" charset="-122"/>
                <a:cs typeface="微软雅黑" panose="020B0503020204020204" charset="-122"/>
              </a:rPr>
              <a:t>②</a:t>
            </a:r>
            <a:r>
              <a:rPr lang="zh-CN" sz="1800" b="0">
                <a:solidFill>
                  <a:srgbClr val="000000"/>
                </a:solidFill>
                <a:latin typeface="微软雅黑" panose="020B0503020204020204" charset="-122"/>
                <a:ea typeface="微软雅黑" panose="020B0503020204020204" charset="-122"/>
                <a:cs typeface="微软雅黑" panose="020B0503020204020204" charset="-122"/>
              </a:rPr>
              <a:t>电能表前后两次读数之差，就是这段时间内用电的度数。</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0238663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8">
                                            <p:txEl>
                                              <p:pRg st="0" end="0"/>
                                            </p:txEl>
                                          </p:spTgt>
                                        </p:tgtEl>
                                        <p:attrNameLst>
                                          <p:attrName>style.visibility</p:attrName>
                                        </p:attrNameLst>
                                      </p:cBhvr>
                                      <p:to>
                                        <p:strVal val="visible"/>
                                      </p:to>
                                    </p:set>
                                    <p:animEffect transition="in" filter="checkerboard(across)">
                                      <p:cBhvr>
                                        <p:cTn id="7" dur="1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8">
                                            <p:txEl>
                                              <p:pRg st="1" end="1"/>
                                            </p:txEl>
                                          </p:spTgt>
                                        </p:tgtEl>
                                        <p:attrNameLst>
                                          <p:attrName>style.visibility</p:attrName>
                                        </p:attrNameLst>
                                      </p:cBhvr>
                                      <p:to>
                                        <p:strVal val="visible"/>
                                      </p:to>
                                    </p:set>
                                    <p:animEffect transition="in" filter="checkerboard(across)">
                                      <p:cBhvr>
                                        <p:cTn id="12" dur="10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8">
                                            <p:txEl>
                                              <p:pRg st="2" end="2"/>
                                            </p:txEl>
                                          </p:spTgt>
                                        </p:tgtEl>
                                        <p:attrNameLst>
                                          <p:attrName>style.visibility</p:attrName>
                                        </p:attrNameLst>
                                      </p:cBhvr>
                                      <p:to>
                                        <p:strVal val="visible"/>
                                      </p:to>
                                    </p:set>
                                    <p:animEffect transition="in" filter="checkerboard(across)">
                                      <p:cBhvr>
                                        <p:cTn id="17" dur="10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8">
                                            <p:txEl>
                                              <p:pRg st="3" end="3"/>
                                            </p:txEl>
                                          </p:spTgt>
                                        </p:tgtEl>
                                        <p:attrNameLst>
                                          <p:attrName>style.visibility</p:attrName>
                                        </p:attrNameLst>
                                      </p:cBhvr>
                                      <p:to>
                                        <p:strVal val="visible"/>
                                      </p:to>
                                    </p:set>
                                    <p:animEffect transition="in" filter="checkerboard(across)">
                                      <p:cBhvr>
                                        <p:cTn id="22" dur="10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7" name="文本框 6"/>
          <p:cNvSpPr txBox="1"/>
          <p:nvPr/>
        </p:nvSpPr>
        <p:spPr>
          <a:xfrm>
            <a:off x="4300855" y="1667182"/>
            <a:ext cx="79883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48.4</a:t>
            </a:r>
          </a:p>
        </p:txBody>
      </p:sp>
      <p:sp>
        <p:nvSpPr>
          <p:cNvPr id="9" name="文本框 8"/>
          <p:cNvSpPr txBox="1"/>
          <p:nvPr/>
        </p:nvSpPr>
        <p:spPr>
          <a:xfrm>
            <a:off x="327025" y="1180204"/>
            <a:ext cx="874649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（2019·贵港）</a:t>
            </a:r>
            <a:r>
              <a:rPr lang="zh-CN" sz="1800" b="0">
                <a:latin typeface="微软雅黑" panose="020B0503020204020204" charset="-122"/>
                <a:ea typeface="微软雅黑" panose="020B0503020204020204" charset="-122"/>
                <a:cs typeface="微软雅黑" panose="020B0503020204020204" charset="-122"/>
              </a:rPr>
              <a:t>家用电吹风的简化电路如图5所示，主要技术参数如下表。则该电吹风正常工作吹热风时，电热丝的阻值是</a:t>
            </a:r>
            <a:r>
              <a:rPr lang="en-US" sz="1800" b="0">
                <a:latin typeface="微软雅黑" panose="020B0503020204020204" charset="-122"/>
                <a:ea typeface="微软雅黑" panose="020B0503020204020204" charset="-122"/>
                <a:cs typeface="微软雅黑" panose="020B0503020204020204" charset="-122"/>
              </a:rPr>
              <a:t>________</a:t>
            </a:r>
            <a:r>
              <a:rPr lang="zh-CN" sz="1800" b="0">
                <a:latin typeface="微软雅黑" panose="020B0503020204020204" charset="-122"/>
                <a:ea typeface="微软雅黑" panose="020B0503020204020204" charset="-122"/>
                <a:cs typeface="微软雅黑" panose="020B0503020204020204" charset="-122"/>
              </a:rPr>
              <a:t>Ω，正常工作吹热风5min电热丝产生的热量是</a:t>
            </a:r>
            <a:r>
              <a:rPr lang="en-US" sz="1800" b="0">
                <a:latin typeface="微软雅黑" panose="020B0503020204020204" charset="-122"/>
                <a:ea typeface="微软雅黑" panose="020B0503020204020204" charset="-122"/>
                <a:cs typeface="微软雅黑" panose="020B0503020204020204" charset="-122"/>
              </a:rPr>
              <a:t>________</a:t>
            </a:r>
            <a:r>
              <a:rPr lang="zh-CN" sz="1800" b="0">
                <a:latin typeface="微软雅黑" panose="020B0503020204020204" charset="-122"/>
                <a:ea typeface="微软雅黑" panose="020B0503020204020204" charset="-122"/>
                <a:cs typeface="微软雅黑" panose="020B0503020204020204" charset="-122"/>
              </a:rPr>
              <a:t>J。</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423" descr="wps188"/>
          <p:cNvPicPr>
            <a:picLocks noChangeAspect="1"/>
          </p:cNvPicPr>
          <p:nvPr/>
        </p:nvPicPr>
        <p:blipFill>
          <a:blip r:embed="rId3"/>
          <a:stretch>
            <a:fillRect/>
          </a:stretch>
        </p:blipFill>
        <p:spPr>
          <a:xfrm>
            <a:off x="2082801" y="2692698"/>
            <a:ext cx="5539105" cy="1840966"/>
          </a:xfrm>
          <a:prstGeom prst="rect">
            <a:avLst/>
          </a:prstGeom>
          <a:noFill/>
          <a:ln w="9525">
            <a:noFill/>
          </a:ln>
        </p:spPr>
      </p:pic>
      <p:sp>
        <p:nvSpPr>
          <p:cNvPr id="11" name="文本框 10"/>
          <p:cNvSpPr txBox="1"/>
          <p:nvPr/>
        </p:nvSpPr>
        <p:spPr>
          <a:xfrm>
            <a:off x="1243331" y="2035120"/>
            <a:ext cx="1014095"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3×10</a:t>
            </a:r>
            <a:r>
              <a:rPr lang="en-US" sz="1800" b="0" baseline="30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5</a:t>
            </a:r>
            <a:endParaRPr lang="zh-CN" altLang="en-US" sz="18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89314314"/>
      </p:ext>
    </p:extLst>
  </p:cSld>
  <p:clrMapOvr>
    <a:masterClrMapping/>
  </p:clrMapOvr>
  <p:transition spd="med" advTm="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4" name="文本框 3"/>
          <p:cNvSpPr txBox="1"/>
          <p:nvPr/>
        </p:nvSpPr>
        <p:spPr>
          <a:xfrm>
            <a:off x="327026" y="1239405"/>
            <a:ext cx="874585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【解析】由表知，电热丝吹热风时，电热丝的额定功率为P=1000W，额定电压为U=220V，</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1424" descr="wps189"/>
          <p:cNvPicPr>
            <a:picLocks noChangeAspect="1"/>
          </p:cNvPicPr>
          <p:nvPr/>
        </p:nvPicPr>
        <p:blipFill>
          <a:blip r:embed="rId3"/>
          <a:stretch>
            <a:fillRect/>
          </a:stretch>
        </p:blipFill>
        <p:spPr>
          <a:xfrm>
            <a:off x="2372996" y="2147157"/>
            <a:ext cx="2286635" cy="542359"/>
          </a:xfrm>
          <a:prstGeom prst="rect">
            <a:avLst/>
          </a:prstGeom>
          <a:noFill/>
          <a:ln w="9525">
            <a:noFill/>
          </a:ln>
        </p:spPr>
      </p:pic>
      <p:sp>
        <p:nvSpPr>
          <p:cNvPr id="10" name="文本框 9"/>
          <p:cNvSpPr txBox="1"/>
          <p:nvPr/>
        </p:nvSpPr>
        <p:spPr>
          <a:xfrm>
            <a:off x="327025" y="2233730"/>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rPr>
              <a:t>故电热丝的阻值为                                     ；</a:t>
            </a:r>
            <a:endParaRPr lang="zh-CN" altLang="en-US" sz="1800" b="0">
              <a:solidFill>
                <a:srgbClr val="FF0000"/>
              </a:solidFill>
              <a:latin typeface="微软雅黑" panose="020B0503020204020204" charset="-122"/>
              <a:ea typeface="微软雅黑" panose="020B0503020204020204" charset="-122"/>
            </a:endParaRPr>
          </a:p>
        </p:txBody>
      </p:sp>
      <p:sp>
        <p:nvSpPr>
          <p:cNvPr id="12" name="文本框 11"/>
          <p:cNvSpPr txBox="1"/>
          <p:nvPr/>
        </p:nvSpPr>
        <p:spPr>
          <a:xfrm>
            <a:off x="327025" y="2756992"/>
            <a:ext cx="8091170" cy="369212"/>
          </a:xfrm>
          <a:prstGeom prst="rect">
            <a:avLst/>
          </a:prstGeom>
          <a:noFill/>
          <a:ln w="9525">
            <a:noFill/>
          </a:ln>
        </p:spPr>
        <p:txBody>
          <a:bodyPr wrap="square">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正常工作吹热风5min电热丝产生的热量为：                                          。</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7" name="图片 1425" descr="wps190"/>
          <p:cNvPicPr>
            <a:picLocks noChangeAspect="1"/>
          </p:cNvPicPr>
          <p:nvPr/>
        </p:nvPicPr>
        <p:blipFill>
          <a:blip r:embed="rId4"/>
          <a:stretch>
            <a:fillRect/>
          </a:stretch>
        </p:blipFill>
        <p:spPr>
          <a:xfrm>
            <a:off x="4831715" y="2818740"/>
            <a:ext cx="2900680" cy="307464"/>
          </a:xfrm>
          <a:prstGeom prst="rect">
            <a:avLst/>
          </a:prstGeom>
          <a:noFill/>
          <a:ln w="9525">
            <a:noFill/>
          </a:ln>
        </p:spPr>
      </p:pic>
    </p:spTree>
    <p:extLst>
      <p:ext uri="{BB962C8B-B14F-4D97-AF65-F5344CB8AC3E}">
        <p14:creationId xmlns:p14="http://schemas.microsoft.com/office/powerpoint/2010/main" val="3956037997"/>
      </p:ext>
    </p:extLst>
  </p:cSld>
  <p:clrMapOvr>
    <a:masterClrMapping/>
  </p:clrMapOvr>
  <p:transition spd="med" advTm="2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4" name="文本框 3"/>
          <p:cNvSpPr txBox="1"/>
          <p:nvPr/>
        </p:nvSpPr>
        <p:spPr>
          <a:xfrm>
            <a:off x="327026" y="1000692"/>
            <a:ext cx="8668385"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000000"/>
                </a:solidFill>
                <a:latin typeface="微软雅黑" panose="020B0503020204020204" charset="-122"/>
                <a:ea typeface="微软雅黑" panose="020B0503020204020204" charset="-122"/>
                <a:cs typeface="微软雅黑" panose="020B0503020204020204" charset="-122"/>
              </a:rPr>
              <a:t>3.</a:t>
            </a:r>
            <a:r>
              <a:rPr lang="zh-CN" sz="1600" b="1">
                <a:solidFill>
                  <a:srgbClr val="000000"/>
                </a:solidFill>
                <a:latin typeface="微软雅黑" panose="020B0503020204020204" charset="-122"/>
                <a:ea typeface="微软雅黑" panose="020B0503020204020204" charset="-122"/>
                <a:cs typeface="微软雅黑" panose="020B0503020204020204" charset="-122"/>
              </a:rPr>
              <a:t>(2019岳阳)</a:t>
            </a:r>
            <a:r>
              <a:rPr lang="zh-CN" sz="1600" b="0">
                <a:latin typeface="微软雅黑" panose="020B0503020204020204" charset="-122"/>
                <a:ea typeface="微软雅黑" panose="020B0503020204020204" charset="-122"/>
                <a:cs typeface="微软雅黑" panose="020B0503020204020204" charset="-122"/>
              </a:rPr>
              <a:t>一新款节能电炖锅如图甲，有关技术参数如表（设电炖锅不同挡位的电阻和加热效率均不变）。</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251" descr="wps35"/>
          <p:cNvPicPr>
            <a:picLocks noChangeAspect="1"/>
          </p:cNvPicPr>
          <p:nvPr/>
        </p:nvPicPr>
        <p:blipFill>
          <a:blip r:embed="rId3"/>
          <a:stretch>
            <a:fillRect/>
          </a:stretch>
        </p:blipFill>
        <p:spPr>
          <a:xfrm>
            <a:off x="327026" y="1933905"/>
            <a:ext cx="4008755" cy="1944090"/>
          </a:xfrm>
          <a:prstGeom prst="rect">
            <a:avLst/>
          </a:prstGeom>
          <a:noFill/>
          <a:ln w="9525">
            <a:noFill/>
          </a:ln>
        </p:spPr>
      </p:pic>
      <p:graphicFrame>
        <p:nvGraphicFramePr>
          <p:cNvPr id="10" name="表格 9"/>
          <p:cNvGraphicFramePr/>
          <p:nvPr/>
        </p:nvGraphicFramePr>
        <p:xfrm>
          <a:off x="4641850" y="1933905"/>
          <a:ext cx="4171950" cy="1851151"/>
        </p:xfrm>
        <a:graphic>
          <a:graphicData uri="http://schemas.openxmlformats.org/drawingml/2006/table">
            <a:tbl>
              <a:tblPr firstRow="1" bandRow="1">
                <a:tableStyleId>{5940675A-B579-460E-94D1-54222C63F5DA}</a:tableStyleId>
              </a:tblPr>
              <a:tblGrid>
                <a:gridCol w="1136650"/>
                <a:gridCol w="1512570"/>
                <a:gridCol w="1522730"/>
              </a:tblGrid>
              <a:tr h="462788">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额定电压</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电炖锅档位</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微软雅黑" panose="020B0503020204020204" charset="-122"/>
                        </a:rPr>
                        <a:t>额定功率/W</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2788">
                <a:tc rowSpan="3">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200V</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低温</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200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2788">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中温</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400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2788">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高温</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sz="1600" b="0">
                          <a:latin typeface="微软雅黑" panose="020B0503020204020204" charset="-122"/>
                          <a:ea typeface="微软雅黑" panose="020B0503020204020204" charset="-122"/>
                          <a:cs typeface="宋体" panose="02010600030101010101" pitchFamily="2" charset="-122"/>
                        </a:rPr>
                        <a:t>600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48032247"/>
      </p:ext>
    </p:extLst>
  </p:cSld>
  <p:clrMapOvr>
    <a:masterClrMapping/>
  </p:clrMapOvr>
  <p:transition spd="med" advTm="2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4" name="文本框 3"/>
          <p:cNvSpPr txBox="1"/>
          <p:nvPr/>
        </p:nvSpPr>
        <p:spPr>
          <a:xfrm>
            <a:off x="283846" y="1168110"/>
            <a:ext cx="8668385" cy="2312665"/>
          </a:xfrm>
          <a:prstGeom prst="rect">
            <a:avLst/>
          </a:prstGeom>
          <a:noFill/>
          <a:ln w="9525">
            <a:noFill/>
          </a:ln>
        </p:spPr>
        <p:txBody>
          <a:bodyPr wrap="square">
            <a:spAutoFit/>
          </a:bodyPr>
          <a:lstStyle/>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（1）求电炖锅在高温挡正常工作时的电流（计算结果保留一位小数）；</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（2）在用电高峰期，关掉家里的其他用电器，只让处于中温挡状态的电炖锅工作，观察到标有“1800r/（kW•h）”的电能表转盘在12ls内转了20圈，求此时的实际电压；</a:t>
            </a:r>
          </a:p>
          <a:p>
            <a:pPr marL="0" indent="0" algn="l" eaLnBrk="1" fontAlgn="auto" latinLnBrk="0" hangingPunct="1">
              <a:lnSpc>
                <a:spcPct val="150000"/>
              </a:lnSpc>
            </a:pPr>
            <a:r>
              <a:rPr sz="1600">
                <a:latin typeface="微软雅黑" panose="020B0503020204020204" charset="-122"/>
                <a:ea typeface="微软雅黑" panose="020B0503020204020204" charset="-122"/>
                <a:cs typeface="微软雅黑" panose="020B0503020204020204" charset="-122"/>
              </a:rPr>
              <a:t>（3）电炖锅正常工作时，用低温挡和高温挡分别给质量相同的冷水加热，待水温达到50℃时开始计时，绘制的水温随时间变化的图象如图乙所示。结合所给信息，通过计算，分析比较用高温挡还是用低温挡更节能。</a:t>
            </a:r>
          </a:p>
        </p:txBody>
      </p:sp>
    </p:spTree>
    <p:extLst>
      <p:ext uri="{BB962C8B-B14F-4D97-AF65-F5344CB8AC3E}">
        <p14:creationId xmlns:p14="http://schemas.microsoft.com/office/powerpoint/2010/main" val="364249114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pic>
        <p:nvPicPr>
          <p:cNvPr id="4" name="图片 1262" descr="wps43"/>
          <p:cNvPicPr>
            <a:picLocks noChangeAspect="1"/>
          </p:cNvPicPr>
          <p:nvPr/>
        </p:nvPicPr>
        <p:blipFill>
          <a:blip r:embed="rId3"/>
          <a:stretch>
            <a:fillRect/>
          </a:stretch>
        </p:blipFill>
        <p:spPr>
          <a:xfrm>
            <a:off x="7507924" y="1206623"/>
            <a:ext cx="371475" cy="391492"/>
          </a:xfrm>
          <a:prstGeom prst="rect">
            <a:avLst/>
          </a:prstGeom>
          <a:noFill/>
          <a:ln w="9525">
            <a:noFill/>
          </a:ln>
        </p:spPr>
      </p:pic>
      <p:pic>
        <p:nvPicPr>
          <p:cNvPr id="7" name="图片 1264" descr="wps43"/>
          <p:cNvPicPr>
            <a:picLocks noChangeAspect="1"/>
          </p:cNvPicPr>
          <p:nvPr/>
        </p:nvPicPr>
        <p:blipFill>
          <a:blip r:embed="rId3"/>
          <a:stretch>
            <a:fillRect/>
          </a:stretch>
        </p:blipFill>
        <p:spPr>
          <a:xfrm>
            <a:off x="3208339" y="1206623"/>
            <a:ext cx="371475" cy="391492"/>
          </a:xfrm>
          <a:prstGeom prst="rect">
            <a:avLst/>
          </a:prstGeom>
          <a:noFill/>
          <a:ln w="9525">
            <a:noFill/>
          </a:ln>
        </p:spPr>
      </p:pic>
      <p:pic>
        <p:nvPicPr>
          <p:cNvPr id="9" name="图片 1263" descr="wps37"/>
          <p:cNvPicPr>
            <a:picLocks noChangeAspect="1"/>
          </p:cNvPicPr>
          <p:nvPr/>
        </p:nvPicPr>
        <p:blipFill>
          <a:blip r:embed="rId4"/>
          <a:stretch>
            <a:fillRect/>
          </a:stretch>
        </p:blipFill>
        <p:spPr>
          <a:xfrm>
            <a:off x="5350829" y="2077771"/>
            <a:ext cx="123825" cy="305554"/>
          </a:xfrm>
          <a:prstGeom prst="rect">
            <a:avLst/>
          </a:prstGeom>
          <a:noFill/>
          <a:ln w="9525">
            <a:noFill/>
          </a:ln>
        </p:spPr>
      </p:pic>
      <p:sp>
        <p:nvSpPr>
          <p:cNvPr id="3" name="文本框 2"/>
          <p:cNvSpPr txBox="1"/>
          <p:nvPr/>
        </p:nvSpPr>
        <p:spPr>
          <a:xfrm>
            <a:off x="327025" y="1089811"/>
            <a:ext cx="860171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）由功率公式        可求得高温档时的电流；（</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）由公式        变形可求得电炖锅的电阻，已知电能表每消耗</a:t>
            </a:r>
            <a:r>
              <a:rPr lang="en-US" sz="1800" b="0">
                <a:solidFill>
                  <a:srgbClr val="1116CC"/>
                </a:solidFill>
                <a:latin typeface="微软雅黑" panose="020B0503020204020204" charset="-122"/>
                <a:ea typeface="微软雅黑" panose="020B0503020204020204" charset="-122"/>
                <a:cs typeface="微软雅黑" panose="020B0503020204020204" charset="-122"/>
              </a:rPr>
              <a:t>1kw•h</a:t>
            </a:r>
            <a:r>
              <a:rPr lang="zh-CN" sz="1800" b="0">
                <a:solidFill>
                  <a:srgbClr val="1116CC"/>
                </a:solidFill>
                <a:latin typeface="微软雅黑" panose="020B0503020204020204" charset="-122"/>
                <a:ea typeface="微软雅黑" panose="020B0503020204020204" charset="-122"/>
                <a:cs typeface="微软雅黑" panose="020B0503020204020204" charset="-122"/>
              </a:rPr>
              <a:t>的电能转盘就转动</a:t>
            </a:r>
            <a:r>
              <a:rPr lang="en-US" sz="1800" b="0">
                <a:solidFill>
                  <a:srgbClr val="1116CC"/>
                </a:solidFill>
                <a:latin typeface="微软雅黑" panose="020B0503020204020204" charset="-122"/>
                <a:ea typeface="微软雅黑" panose="020B0503020204020204" charset="-122"/>
                <a:cs typeface="微软雅黑" panose="020B0503020204020204" charset="-122"/>
              </a:rPr>
              <a:t>1800r</a:t>
            </a:r>
            <a:r>
              <a:rPr lang="zh-CN" sz="1800" b="0">
                <a:solidFill>
                  <a:srgbClr val="1116CC"/>
                </a:solidFill>
                <a:latin typeface="微软雅黑" panose="020B0503020204020204" charset="-122"/>
                <a:ea typeface="微软雅黑" panose="020B0503020204020204" charset="-122"/>
                <a:cs typeface="微软雅黑" panose="020B0503020204020204" charset="-122"/>
              </a:rPr>
              <a:t>，据此求出电能表转盘在</a:t>
            </a:r>
            <a:r>
              <a:rPr lang="en-US" sz="1800" b="0">
                <a:solidFill>
                  <a:srgbClr val="1116CC"/>
                </a:solidFill>
                <a:latin typeface="微软雅黑" panose="020B0503020204020204" charset="-122"/>
                <a:ea typeface="微软雅黑" panose="020B0503020204020204" charset="-122"/>
                <a:cs typeface="微软雅黑" panose="020B0503020204020204" charset="-122"/>
              </a:rPr>
              <a:t>121s</a:t>
            </a:r>
            <a:r>
              <a:rPr lang="zh-CN" sz="1800" b="0">
                <a:solidFill>
                  <a:srgbClr val="1116CC"/>
                </a:solidFill>
                <a:latin typeface="微软雅黑" panose="020B0503020204020204" charset="-122"/>
                <a:ea typeface="微软雅黑" panose="020B0503020204020204" charset="-122"/>
                <a:cs typeface="微软雅黑" panose="020B0503020204020204" charset="-122"/>
              </a:rPr>
              <a:t>内转了</a:t>
            </a:r>
            <a:r>
              <a:rPr lang="en-US" sz="1800" b="0">
                <a:solidFill>
                  <a:srgbClr val="1116CC"/>
                </a:solidFill>
                <a:latin typeface="微软雅黑" panose="020B0503020204020204" charset="-122"/>
                <a:ea typeface="微软雅黑" panose="020B0503020204020204" charset="-122"/>
                <a:cs typeface="微软雅黑" panose="020B0503020204020204" charset="-122"/>
              </a:rPr>
              <a:t>20r</a:t>
            </a:r>
            <a:r>
              <a:rPr lang="zh-CN" sz="1800" b="0">
                <a:solidFill>
                  <a:srgbClr val="1116CC"/>
                </a:solidFill>
                <a:latin typeface="微软雅黑" panose="020B0503020204020204" charset="-122"/>
                <a:ea typeface="微软雅黑" panose="020B0503020204020204" charset="-122"/>
                <a:cs typeface="微软雅黑" panose="020B0503020204020204" charset="-122"/>
              </a:rPr>
              <a:t>消耗的电能，利用</a:t>
            </a:r>
            <a:r>
              <a:rPr lang="en-US" sz="1800" b="0">
                <a:solidFill>
                  <a:srgbClr val="1116CC"/>
                </a:solidFill>
                <a:latin typeface="微软雅黑" panose="020B0503020204020204" charset="-122"/>
                <a:ea typeface="微软雅黑" panose="020B0503020204020204" charset="-122"/>
                <a:cs typeface="微软雅黑" panose="020B0503020204020204" charset="-122"/>
              </a:rPr>
              <a:t>p=    </a:t>
            </a:r>
            <a:r>
              <a:rPr lang="zh-CN" sz="1800" b="0">
                <a:solidFill>
                  <a:srgbClr val="1116CC"/>
                </a:solidFill>
                <a:latin typeface="微软雅黑" panose="020B0503020204020204" charset="-122"/>
                <a:ea typeface="微软雅黑" panose="020B0503020204020204" charset="-122"/>
                <a:cs typeface="微软雅黑" panose="020B0503020204020204" charset="-122"/>
              </a:rPr>
              <a:t>求出其实际功率，再根据公式的变形求出他家电路的实际电压。（</a:t>
            </a:r>
            <a:r>
              <a:rPr lang="en-US" sz="1800" b="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）计算出低温档和高温档每分钟消耗电能的多少比较即可解答。</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994055557"/>
      </p:ext>
    </p:extLst>
  </p:cSld>
  <p:clrMapOvr>
    <a:masterClrMapping/>
  </p:clrMapOvr>
  <p:transition spd="med" advTm="2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3"/>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pic>
        <p:nvPicPr>
          <p:cNvPr id="3" name="图片 1255" descr="wps40"/>
          <p:cNvPicPr>
            <a:picLocks noChangeAspect="1"/>
          </p:cNvPicPr>
          <p:nvPr/>
        </p:nvPicPr>
        <p:blipFill>
          <a:blip r:embed="rId4"/>
          <a:stretch>
            <a:fillRect/>
          </a:stretch>
        </p:blipFill>
        <p:spPr>
          <a:xfrm>
            <a:off x="1618299" y="1495307"/>
            <a:ext cx="1685925" cy="420137"/>
          </a:xfrm>
          <a:prstGeom prst="rect">
            <a:avLst/>
          </a:prstGeom>
          <a:noFill/>
          <a:ln w="9525">
            <a:noFill/>
          </a:ln>
        </p:spPr>
      </p:pic>
      <p:sp>
        <p:nvSpPr>
          <p:cNvPr id="10" name="文本框 9"/>
          <p:cNvSpPr txBox="1"/>
          <p:nvPr/>
        </p:nvSpPr>
        <p:spPr>
          <a:xfrm>
            <a:off x="327025" y="1083446"/>
            <a:ext cx="859028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）由表中数据可知，高温的功率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高</a:t>
            </a:r>
            <a:r>
              <a:rPr lang="en-US" sz="1600" b="0">
                <a:solidFill>
                  <a:srgbClr val="FF0000"/>
                </a:solidFill>
                <a:latin typeface="微软雅黑" panose="020B0503020204020204" charset="-122"/>
                <a:ea typeface="微软雅黑" panose="020B0503020204020204" charset="-122"/>
                <a:cs typeface="微软雅黑" panose="020B0503020204020204" charset="-122"/>
              </a:rPr>
              <a:t>=600</a:t>
            </a:r>
            <a:r>
              <a:rPr lang="zh-CN" sz="1600" b="0">
                <a:solidFill>
                  <a:srgbClr val="FF0000"/>
                </a:solidFill>
                <a:latin typeface="微软雅黑" panose="020B0503020204020204" charset="-122"/>
                <a:ea typeface="微软雅黑" panose="020B0503020204020204" charset="-122"/>
                <a:cs typeface="微软雅黑" panose="020B0503020204020204" charset="-122"/>
              </a:rPr>
              <a:t>W，由P=UI可得，在高温档工作时，电路中的电流：                           ；</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1256" descr="wps43"/>
          <p:cNvPicPr>
            <a:picLocks noChangeAspect="1"/>
          </p:cNvPicPr>
          <p:nvPr/>
        </p:nvPicPr>
        <p:blipFill>
          <a:blip r:embed="rId5"/>
          <a:stretch>
            <a:fillRect/>
          </a:stretch>
        </p:blipFill>
        <p:spPr>
          <a:xfrm>
            <a:off x="1246824" y="1976874"/>
            <a:ext cx="371475" cy="391492"/>
          </a:xfrm>
          <a:prstGeom prst="rect">
            <a:avLst/>
          </a:prstGeom>
          <a:noFill/>
          <a:ln w="9525">
            <a:noFill/>
          </a:ln>
        </p:spPr>
      </p:pic>
      <p:graphicFrame>
        <p:nvGraphicFramePr>
          <p:cNvPr id="7" name="对象 1257"/>
          <p:cNvGraphicFramePr>
            <a:graphicFrameLocks noChangeAspect="1"/>
          </p:cNvGraphicFramePr>
          <p:nvPr/>
        </p:nvGraphicFramePr>
        <p:xfrm>
          <a:off x="3709670" y="2024935"/>
          <a:ext cx="1409700" cy="343749"/>
        </p:xfrm>
        <a:graphic>
          <a:graphicData uri="http://schemas.openxmlformats.org/presentationml/2006/ole">
            <mc:AlternateContent xmlns:mc="http://schemas.openxmlformats.org/markup-compatibility/2006">
              <mc:Choice xmlns:v="urn:schemas-microsoft-com:vml" Requires="v">
                <p:oleObj spid="_x0000_s24581" r:id="rId6" imgW="1409065" imgH="342900" progId="Equation.3">
                  <p:embed/>
                </p:oleObj>
              </mc:Choice>
              <mc:Fallback>
                <p:oleObj r:id="rId6" imgW="1409065" imgH="342900" progId="Equation.3">
                  <p:embed/>
                  <p:pic>
                    <p:nvPicPr>
                      <p:cNvPr id="0" name=""/>
                      <p:cNvPicPr/>
                      <p:nvPr/>
                    </p:nvPicPr>
                    <p:blipFill>
                      <a:blip r:embed="rId7"/>
                      <a:stretch>
                        <a:fillRect/>
                      </a:stretch>
                    </p:blipFill>
                    <p:spPr>
                      <a:xfrm>
                        <a:off x="3709670" y="2024935"/>
                        <a:ext cx="1409700" cy="343749"/>
                      </a:xfrm>
                      <a:prstGeom prst="rect">
                        <a:avLst/>
                      </a:prstGeom>
                      <a:noFill/>
                      <a:ln w="38100">
                        <a:noFill/>
                        <a:miter/>
                      </a:ln>
                    </p:spPr>
                  </p:pic>
                </p:oleObj>
              </mc:Fallback>
            </mc:AlternateContent>
          </a:graphicData>
        </a:graphic>
      </p:graphicFrame>
      <p:sp>
        <p:nvSpPr>
          <p:cNvPr id="11" name="文本框 10"/>
          <p:cNvSpPr txBox="1"/>
          <p:nvPr/>
        </p:nvSpPr>
        <p:spPr>
          <a:xfrm>
            <a:off x="327025" y="2009657"/>
            <a:ext cx="5913120" cy="338020"/>
          </a:xfrm>
          <a:prstGeom prst="rect">
            <a:avLst/>
          </a:prstGeom>
          <a:noFill/>
          <a:ln w="9525">
            <a:noFill/>
          </a:ln>
        </p:spPr>
        <p:txBody>
          <a:bodyPr wrap="square">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）由         可得，电炖锅的电阻：                           ，</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27025" y="2403059"/>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电炖锅在高档工作时，电能表转盘在在</a:t>
            </a:r>
            <a:r>
              <a:rPr lang="en-US" sz="1600" b="0">
                <a:solidFill>
                  <a:srgbClr val="FF0000"/>
                </a:solidFill>
                <a:latin typeface="微软雅黑" panose="020B0503020204020204" charset="-122"/>
                <a:ea typeface="微软雅黑" panose="020B0503020204020204" charset="-122"/>
                <a:cs typeface="微软雅黑" panose="020B0503020204020204" charset="-122"/>
              </a:rPr>
              <a:t>121s</a:t>
            </a:r>
            <a:r>
              <a:rPr lang="zh-CN" sz="1600" b="0">
                <a:solidFill>
                  <a:srgbClr val="FF0000"/>
                </a:solidFill>
                <a:latin typeface="微软雅黑" panose="020B0503020204020204" charset="-122"/>
                <a:ea typeface="微软雅黑" panose="020B0503020204020204" charset="-122"/>
                <a:cs typeface="微软雅黑" panose="020B0503020204020204" charset="-122"/>
              </a:rPr>
              <a:t>内转了</a:t>
            </a:r>
            <a:r>
              <a:rPr lang="en-US" sz="1600" b="0">
                <a:solidFill>
                  <a:srgbClr val="FF0000"/>
                </a:solidFill>
                <a:latin typeface="微软雅黑" panose="020B0503020204020204" charset="-122"/>
                <a:ea typeface="微软雅黑" panose="020B0503020204020204" charset="-122"/>
                <a:cs typeface="微软雅黑" panose="020B0503020204020204" charset="-122"/>
              </a:rPr>
              <a:t>20r</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327025" y="2846113"/>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rPr>
              <a:t>则电炖锅消耗的电能：</a:t>
            </a:r>
            <a:endParaRPr lang="zh-CN" altLang="en-US" sz="1600" b="0">
              <a:solidFill>
                <a:srgbClr val="FF0000"/>
              </a:solidFill>
              <a:latin typeface="微软雅黑" panose="020B0503020204020204" charset="-122"/>
              <a:ea typeface="微软雅黑" panose="020B0503020204020204" charset="-122"/>
            </a:endParaRPr>
          </a:p>
        </p:txBody>
      </p:sp>
      <p:graphicFrame>
        <p:nvGraphicFramePr>
          <p:cNvPr id="9" name="对象 1258"/>
          <p:cNvGraphicFramePr>
            <a:graphicFrameLocks noChangeAspect="1"/>
          </p:cNvGraphicFramePr>
          <p:nvPr/>
        </p:nvGraphicFramePr>
        <p:xfrm>
          <a:off x="2439670" y="2853115"/>
          <a:ext cx="2552700" cy="331017"/>
        </p:xfrm>
        <a:graphic>
          <a:graphicData uri="http://schemas.openxmlformats.org/presentationml/2006/ole">
            <mc:AlternateContent xmlns:mc="http://schemas.openxmlformats.org/markup-compatibility/2006">
              <mc:Choice xmlns:v="urn:schemas-microsoft-com:vml" Requires="v">
                <p:oleObj spid="_x0000_s24582" r:id="rId8" imgW="2551430" imgH="330200" progId="Equation.3">
                  <p:embed/>
                </p:oleObj>
              </mc:Choice>
              <mc:Fallback>
                <p:oleObj r:id="rId8" imgW="2551430" imgH="330200" progId="Equation.3">
                  <p:embed/>
                  <p:pic>
                    <p:nvPicPr>
                      <p:cNvPr id="0" name=""/>
                      <p:cNvPicPr/>
                      <p:nvPr/>
                    </p:nvPicPr>
                    <p:blipFill>
                      <a:blip r:embed="rId9"/>
                      <a:stretch>
                        <a:fillRect/>
                      </a:stretch>
                    </p:blipFill>
                    <p:spPr>
                      <a:xfrm>
                        <a:off x="2439670" y="2853115"/>
                        <a:ext cx="2552700" cy="331017"/>
                      </a:xfrm>
                      <a:prstGeom prst="rect">
                        <a:avLst/>
                      </a:prstGeom>
                      <a:noFill/>
                      <a:ln w="38100">
                        <a:noFill/>
                        <a:miter/>
                      </a:ln>
                    </p:spPr>
                  </p:pic>
                </p:oleObj>
              </mc:Fallback>
            </mc:AlternateContent>
          </a:graphicData>
        </a:graphic>
      </p:graphicFrame>
      <p:sp>
        <p:nvSpPr>
          <p:cNvPr id="15" name="文本框 14"/>
          <p:cNvSpPr txBox="1"/>
          <p:nvPr/>
        </p:nvSpPr>
        <p:spPr>
          <a:xfrm>
            <a:off x="327025" y="3280255"/>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rPr>
              <a:t>实际功率为：</a:t>
            </a:r>
            <a:endParaRPr lang="zh-CN" altLang="en-US" sz="1600" b="0">
              <a:solidFill>
                <a:srgbClr val="FF0000"/>
              </a:solidFill>
              <a:latin typeface="微软雅黑" panose="020B0503020204020204" charset="-122"/>
              <a:ea typeface="微软雅黑" panose="020B0503020204020204" charset="-122"/>
            </a:endParaRPr>
          </a:p>
        </p:txBody>
      </p:sp>
      <p:graphicFrame>
        <p:nvGraphicFramePr>
          <p:cNvPr id="14" name="对象 1259"/>
          <p:cNvGraphicFramePr>
            <a:graphicFrameLocks noChangeAspect="1"/>
          </p:cNvGraphicFramePr>
          <p:nvPr/>
        </p:nvGraphicFramePr>
        <p:xfrm>
          <a:off x="1637665" y="3280254"/>
          <a:ext cx="1104900" cy="343749"/>
        </p:xfrm>
        <a:graphic>
          <a:graphicData uri="http://schemas.openxmlformats.org/presentationml/2006/ole">
            <mc:AlternateContent xmlns:mc="http://schemas.openxmlformats.org/markup-compatibility/2006">
              <mc:Choice xmlns:v="urn:schemas-microsoft-com:vml" Requires="v">
                <p:oleObj spid="_x0000_s24583" r:id="rId10" imgW="1104265" imgH="342900" progId="Equation.3">
                  <p:embed/>
                </p:oleObj>
              </mc:Choice>
              <mc:Fallback>
                <p:oleObj r:id="rId10" imgW="1104265" imgH="342900" progId="Equation.3">
                  <p:embed/>
                  <p:pic>
                    <p:nvPicPr>
                      <p:cNvPr id="0" name=""/>
                      <p:cNvPicPr/>
                      <p:nvPr/>
                    </p:nvPicPr>
                    <p:blipFill>
                      <a:blip r:embed="rId11"/>
                      <a:stretch>
                        <a:fillRect/>
                      </a:stretch>
                    </p:blipFill>
                    <p:spPr>
                      <a:xfrm>
                        <a:off x="1637665" y="3280254"/>
                        <a:ext cx="1104900" cy="343749"/>
                      </a:xfrm>
                      <a:prstGeom prst="rect">
                        <a:avLst/>
                      </a:prstGeom>
                      <a:noFill/>
                      <a:ln w="38100">
                        <a:noFill/>
                        <a:miter/>
                      </a:ln>
                    </p:spPr>
                  </p:pic>
                </p:oleObj>
              </mc:Fallback>
            </mc:AlternateContent>
          </a:graphicData>
        </a:graphic>
      </p:graphicFrame>
      <p:pic>
        <p:nvPicPr>
          <p:cNvPr id="16" name="图片 1260" descr="wps43"/>
          <p:cNvPicPr>
            <a:picLocks noChangeAspect="1"/>
          </p:cNvPicPr>
          <p:nvPr/>
        </p:nvPicPr>
        <p:blipFill>
          <a:blip r:embed="rId5"/>
          <a:stretch>
            <a:fillRect/>
          </a:stretch>
        </p:blipFill>
        <p:spPr>
          <a:xfrm>
            <a:off x="797879" y="3692435"/>
            <a:ext cx="371475" cy="391492"/>
          </a:xfrm>
          <a:prstGeom prst="rect">
            <a:avLst/>
          </a:prstGeom>
          <a:noFill/>
          <a:ln w="9525">
            <a:noFill/>
          </a:ln>
        </p:spPr>
      </p:pic>
      <p:pic>
        <p:nvPicPr>
          <p:cNvPr id="18" name="图片 1261" descr="wps44"/>
          <p:cNvPicPr>
            <a:picLocks noChangeAspect="1"/>
          </p:cNvPicPr>
          <p:nvPr/>
        </p:nvPicPr>
        <p:blipFill>
          <a:blip r:embed="rId12"/>
          <a:stretch>
            <a:fillRect/>
          </a:stretch>
        </p:blipFill>
        <p:spPr>
          <a:xfrm>
            <a:off x="3431540" y="3692753"/>
            <a:ext cx="2381250" cy="401040"/>
          </a:xfrm>
          <a:prstGeom prst="rect">
            <a:avLst/>
          </a:prstGeom>
          <a:noFill/>
          <a:ln w="9525">
            <a:noFill/>
          </a:ln>
        </p:spPr>
      </p:pic>
      <p:sp>
        <p:nvSpPr>
          <p:cNvPr id="17" name="文本框 16"/>
          <p:cNvSpPr txBox="1"/>
          <p:nvPr/>
        </p:nvSpPr>
        <p:spPr>
          <a:xfrm>
            <a:off x="398780" y="3692753"/>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rPr>
              <a:t>由         可得，电路的实际电压：</a:t>
            </a:r>
            <a:endParaRPr lang="zh-CN" altLang="en-US" sz="1600" b="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100329239"/>
      </p:ext>
    </p:extLst>
  </p:cSld>
  <p:clrMapOvr>
    <a:masterClrMapping/>
  </p:clrMapOvr>
  <p:transition spd="med"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4752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p>
        </p:txBody>
      </p:sp>
      <p:sp>
        <p:nvSpPr>
          <p:cNvPr id="21" name="文本框 20"/>
          <p:cNvSpPr txBox="1"/>
          <p:nvPr/>
        </p:nvSpPr>
        <p:spPr>
          <a:xfrm>
            <a:off x="327026" y="1000691"/>
            <a:ext cx="868997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）高温档消耗的电能</a:t>
            </a:r>
            <a:r>
              <a:rPr lang="en-US" sz="1600" b="0">
                <a:solidFill>
                  <a:srgbClr val="FF0000"/>
                </a:solidFill>
                <a:latin typeface="微软雅黑" panose="020B0503020204020204" charset="-122"/>
                <a:ea typeface="微软雅黑" panose="020B0503020204020204" charset="-122"/>
                <a:cs typeface="微软雅黑" panose="020B0503020204020204" charset="-122"/>
              </a:rPr>
              <a:t>W</a:t>
            </a:r>
            <a:r>
              <a:rPr lang="zh-CN" sz="1600" b="0">
                <a:solidFill>
                  <a:srgbClr val="FF0000"/>
                </a:solidFill>
                <a:latin typeface="微软雅黑" panose="020B0503020204020204" charset="-122"/>
                <a:ea typeface="微软雅黑" panose="020B0503020204020204" charset="-122"/>
                <a:cs typeface="微软雅黑" panose="020B0503020204020204" charset="-122"/>
              </a:rPr>
              <a:t>高</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高</a:t>
            </a:r>
            <a:r>
              <a:rPr lang="en-US" sz="1600" b="0">
                <a:solidFill>
                  <a:srgbClr val="FF0000"/>
                </a:solidFill>
                <a:latin typeface="微软雅黑" panose="020B0503020204020204" charset="-122"/>
                <a:ea typeface="微软雅黑" panose="020B0503020204020204" charset="-122"/>
                <a:cs typeface="微软雅黑" panose="020B0503020204020204" charset="-122"/>
              </a:rPr>
              <a:t>t</a:t>
            </a:r>
            <a:r>
              <a:rPr lang="zh-CN" sz="1600" b="0">
                <a:solidFill>
                  <a:srgbClr val="FF0000"/>
                </a:solidFill>
                <a:latin typeface="微软雅黑" panose="020B0503020204020204" charset="-122"/>
                <a:ea typeface="微软雅黑" panose="020B0503020204020204" charset="-122"/>
                <a:cs typeface="微软雅黑" panose="020B0503020204020204" charset="-122"/>
              </a:rPr>
              <a:t>高</a:t>
            </a:r>
            <a:r>
              <a:rPr lang="en-US" sz="1600" b="0">
                <a:solidFill>
                  <a:srgbClr val="FF0000"/>
                </a:solidFill>
                <a:latin typeface="微软雅黑" panose="020B0503020204020204" charset="-122"/>
                <a:ea typeface="微软雅黑" panose="020B0503020204020204" charset="-122"/>
                <a:cs typeface="微软雅黑" panose="020B0503020204020204" charset="-122"/>
              </a:rPr>
              <a:t>=600W×6×60s=2.16×105J</a:t>
            </a:r>
            <a:r>
              <a:rPr lang="zh-CN" sz="1600" b="0">
                <a:solidFill>
                  <a:srgbClr val="FF0000"/>
                </a:solidFill>
                <a:latin typeface="微软雅黑" panose="020B0503020204020204" charset="-122"/>
                <a:ea typeface="微软雅黑" panose="020B0503020204020204" charset="-122"/>
                <a:cs typeface="微软雅黑" panose="020B0503020204020204" charset="-122"/>
              </a:rPr>
              <a:t>，则水升高</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℃消耗的电能</a:t>
            </a:r>
            <a:r>
              <a:rPr lang="en-US" sz="1600" b="0">
                <a:solidFill>
                  <a:srgbClr val="FF0000"/>
                </a:solidFill>
                <a:latin typeface="微软雅黑" panose="020B0503020204020204" charset="-122"/>
                <a:ea typeface="微软雅黑" panose="020B0503020204020204" charset="-122"/>
                <a:cs typeface="微软雅黑" panose="020B0503020204020204" charset="-122"/>
              </a:rPr>
              <a:t>2.16×10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5</a:t>
            </a:r>
            <a:r>
              <a:rPr lang="en-US" sz="1600" b="0">
                <a:solidFill>
                  <a:srgbClr val="FF0000"/>
                </a:solidFill>
                <a:latin typeface="微软雅黑" panose="020B0503020204020204" charset="-122"/>
                <a:ea typeface="微软雅黑" panose="020B0503020204020204" charset="-122"/>
                <a:cs typeface="微软雅黑" panose="020B0503020204020204" charset="-122"/>
              </a:rPr>
              <a:t>J/20=1.08×10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4</a:t>
            </a:r>
            <a:r>
              <a:rPr lang="zh-CN" sz="1600" b="0">
                <a:solidFill>
                  <a:srgbClr val="FF0000"/>
                </a:solidFill>
                <a:latin typeface="微软雅黑" panose="020B0503020204020204" charset="-122"/>
                <a:ea typeface="微软雅黑" panose="020B0503020204020204" charset="-122"/>
                <a:cs typeface="微软雅黑" panose="020B0503020204020204" charset="-122"/>
              </a:rPr>
              <a:t>J，</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低温档消耗的电能</a:t>
            </a:r>
            <a:r>
              <a:rPr lang="en-US" sz="1600" b="0">
                <a:solidFill>
                  <a:srgbClr val="FF0000"/>
                </a:solidFill>
                <a:latin typeface="微软雅黑" panose="020B0503020204020204" charset="-122"/>
                <a:ea typeface="微软雅黑" panose="020B0503020204020204" charset="-122"/>
                <a:cs typeface="微软雅黑" panose="020B0503020204020204" charset="-122"/>
              </a:rPr>
              <a:t>W</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低</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低</a:t>
            </a:r>
            <a:r>
              <a:rPr lang="en-US" sz="1600" b="0">
                <a:solidFill>
                  <a:srgbClr val="FF0000"/>
                </a:solidFill>
                <a:latin typeface="微软雅黑" panose="020B0503020204020204" charset="-122"/>
                <a:ea typeface="微软雅黑" panose="020B0503020204020204" charset="-122"/>
                <a:cs typeface="微软雅黑" panose="020B0503020204020204" charset="-122"/>
              </a:rPr>
              <a:t>t</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低</a:t>
            </a:r>
            <a:r>
              <a:rPr lang="en-US" sz="1600" b="0">
                <a:solidFill>
                  <a:srgbClr val="FF0000"/>
                </a:solidFill>
                <a:latin typeface="微软雅黑" panose="020B0503020204020204" charset="-122"/>
                <a:ea typeface="微软雅黑" panose="020B0503020204020204" charset="-122"/>
                <a:cs typeface="微软雅黑" panose="020B0503020204020204" charset="-122"/>
              </a:rPr>
              <a:t>=200W×9×60s=1.08×10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5</a:t>
            </a:r>
            <a:r>
              <a:rPr lang="en-US" sz="1600" b="0">
                <a:solidFill>
                  <a:srgbClr val="FF0000"/>
                </a:solidFill>
                <a:latin typeface="微软雅黑" panose="020B0503020204020204" charset="-122"/>
                <a:ea typeface="微软雅黑" panose="020B0503020204020204" charset="-122"/>
                <a:cs typeface="微软雅黑" panose="020B0503020204020204" charset="-122"/>
              </a:rPr>
              <a:t>J</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则水升高</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℃消耗的电能为</a:t>
            </a:r>
            <a:r>
              <a:rPr lang="en-US" sz="1600" b="0">
                <a:solidFill>
                  <a:srgbClr val="FF0000"/>
                </a:solidFill>
                <a:latin typeface="微软雅黑" panose="020B0503020204020204" charset="-122"/>
                <a:ea typeface="微软雅黑" panose="020B0503020204020204" charset="-122"/>
                <a:cs typeface="微软雅黑" panose="020B0503020204020204" charset="-122"/>
              </a:rPr>
              <a:t>1.08×10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5</a:t>
            </a:r>
            <a:r>
              <a:rPr lang="en-US" sz="1600" b="0">
                <a:solidFill>
                  <a:srgbClr val="FF0000"/>
                </a:solidFill>
                <a:latin typeface="微软雅黑" panose="020B0503020204020204" charset="-122"/>
                <a:ea typeface="微软雅黑" panose="020B0503020204020204" charset="-122"/>
                <a:cs typeface="微软雅黑" panose="020B0503020204020204" charset="-122"/>
              </a:rPr>
              <a:t>J/8=1.35×10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4</a:t>
            </a:r>
            <a:r>
              <a:rPr lang="en-US" sz="1600" b="0">
                <a:solidFill>
                  <a:srgbClr val="FF0000"/>
                </a:solidFill>
                <a:latin typeface="微软雅黑" panose="020B0503020204020204" charset="-122"/>
                <a:ea typeface="微软雅黑" panose="020B0503020204020204" charset="-122"/>
                <a:cs typeface="微软雅黑" panose="020B0503020204020204" charset="-122"/>
              </a:rPr>
              <a:t>J</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因为</a:t>
            </a:r>
            <a:r>
              <a:rPr lang="en-US" sz="1600" b="0">
                <a:solidFill>
                  <a:srgbClr val="FF0000"/>
                </a:solidFill>
                <a:latin typeface="微软雅黑" panose="020B0503020204020204" charset="-122"/>
                <a:ea typeface="微软雅黑" panose="020B0503020204020204" charset="-122"/>
                <a:cs typeface="微软雅黑" panose="020B0503020204020204" charset="-122"/>
              </a:rPr>
              <a:t>1.08×10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4</a:t>
            </a:r>
            <a:r>
              <a:rPr lang="en-US" sz="1600" b="0">
                <a:solidFill>
                  <a:srgbClr val="FF0000"/>
                </a:solidFill>
                <a:latin typeface="微软雅黑" panose="020B0503020204020204" charset="-122"/>
                <a:ea typeface="微软雅黑" panose="020B0503020204020204" charset="-122"/>
                <a:cs typeface="微软雅黑" panose="020B0503020204020204" charset="-122"/>
              </a:rPr>
              <a:t>J</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1.35×10</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4</a:t>
            </a:r>
            <a:r>
              <a:rPr lang="en-US" sz="1600" b="0">
                <a:solidFill>
                  <a:srgbClr val="FF0000"/>
                </a:solidFill>
                <a:latin typeface="微软雅黑" panose="020B0503020204020204" charset="-122"/>
                <a:ea typeface="微软雅黑" panose="020B0503020204020204" charset="-122"/>
                <a:cs typeface="微软雅黑" panose="020B0503020204020204" charset="-122"/>
              </a:rPr>
              <a:t>J</a:t>
            </a:r>
            <a:r>
              <a:rPr lang="zh-CN" sz="1600" b="0">
                <a:solidFill>
                  <a:srgbClr val="FF0000"/>
                </a:solidFill>
                <a:latin typeface="微软雅黑" panose="020B0503020204020204" charset="-122"/>
                <a:ea typeface="微软雅黑" panose="020B0503020204020204" charset="-122"/>
                <a:cs typeface="微软雅黑" panose="020B0503020204020204" charset="-122"/>
              </a:rPr>
              <a:t>，且两档加热水的质量相同，所以加热等质量的水升高</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℃，高温档比低温档消耗电能少，用高温档节能。</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答：（</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）求电炖锅在高温挡正常工作时的电流是</a:t>
            </a:r>
            <a:r>
              <a:rPr lang="en-US" sz="1600" b="0">
                <a:solidFill>
                  <a:srgbClr val="FF0000"/>
                </a:solidFill>
                <a:latin typeface="微软雅黑" panose="020B0503020204020204" charset="-122"/>
                <a:ea typeface="微软雅黑" panose="020B0503020204020204" charset="-122"/>
                <a:cs typeface="微软雅黑" panose="020B0503020204020204" charset="-122"/>
              </a:rPr>
              <a:t>2.7A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 </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）在用电高峰期，此时的实际电压是</a:t>
            </a:r>
            <a:r>
              <a:rPr lang="en-US" sz="1600" b="0">
                <a:solidFill>
                  <a:srgbClr val="FF0000"/>
                </a:solidFill>
                <a:latin typeface="微软雅黑" panose="020B0503020204020204" charset="-122"/>
                <a:ea typeface="微软雅黑" panose="020B0503020204020204" charset="-122"/>
                <a:cs typeface="微软雅黑" panose="020B0503020204020204" charset="-122"/>
              </a:rPr>
              <a:t>200V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 </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）电炖锅正常工作时，用低温挡和高温挡分别给质量相同的冷水加热，由（</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）可知用高温挡更节能。</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22649670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21">
                                            <p:txEl>
                                              <p:pRg st="0" end="0"/>
                                            </p:txEl>
                                          </p:spTgt>
                                        </p:tgtEl>
                                        <p:attrNameLst>
                                          <p:attrName>style.visibility</p:attrName>
                                        </p:attrNameLst>
                                      </p:cBhvr>
                                      <p:to>
                                        <p:strVal val="visible"/>
                                      </p:to>
                                    </p:set>
                                    <p:animEffect transition="in" filter="checkerboard(across)">
                                      <p:cBhvr>
                                        <p:cTn id="7" dur="1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21">
                                            <p:txEl>
                                              <p:pRg st="1" end="1"/>
                                            </p:txEl>
                                          </p:spTgt>
                                        </p:tgtEl>
                                        <p:attrNameLst>
                                          <p:attrName>style.visibility</p:attrName>
                                        </p:attrNameLst>
                                      </p:cBhvr>
                                      <p:to>
                                        <p:strVal val="visible"/>
                                      </p:to>
                                    </p:set>
                                    <p:animEffect transition="in" filter="checkerboard(across)">
                                      <p:cBhvr>
                                        <p:cTn id="12" dur="10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21">
                                            <p:txEl>
                                              <p:pRg st="2" end="2"/>
                                            </p:txEl>
                                          </p:spTgt>
                                        </p:tgtEl>
                                        <p:attrNameLst>
                                          <p:attrName>style.visibility</p:attrName>
                                        </p:attrNameLst>
                                      </p:cBhvr>
                                      <p:to>
                                        <p:strVal val="visible"/>
                                      </p:to>
                                    </p:set>
                                    <p:animEffect transition="in" filter="checkerboard(across)">
                                      <p:cBhvr>
                                        <p:cTn id="17" dur="10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21">
                                            <p:txEl>
                                              <p:pRg st="3" end="3"/>
                                            </p:txEl>
                                          </p:spTgt>
                                        </p:tgtEl>
                                        <p:attrNameLst>
                                          <p:attrName>style.visibility</p:attrName>
                                        </p:attrNameLst>
                                      </p:cBhvr>
                                      <p:to>
                                        <p:strVal val="visible"/>
                                      </p:to>
                                    </p:set>
                                    <p:animEffect transition="in" filter="checkerboard(across)">
                                      <p:cBhvr>
                                        <p:cTn id="22" dur="10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21">
                                            <p:txEl>
                                              <p:pRg st="4" end="4"/>
                                            </p:txEl>
                                          </p:spTgt>
                                        </p:tgtEl>
                                        <p:attrNameLst>
                                          <p:attrName>style.visibility</p:attrName>
                                        </p:attrNameLst>
                                      </p:cBhvr>
                                      <p:to>
                                        <p:strVal val="visible"/>
                                      </p:to>
                                    </p:set>
                                    <p:animEffect transition="in" filter="checkerboard(across)">
                                      <p:cBhvr>
                                        <p:cTn id="27" dur="10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考点一：电能和电功</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7131050" y="1903350"/>
            <a:ext cx="3581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20</a:t>
            </a:r>
          </a:p>
        </p:txBody>
      </p:sp>
      <p:sp>
        <p:nvSpPr>
          <p:cNvPr id="9" name="文本框 8"/>
          <p:cNvSpPr txBox="1"/>
          <p:nvPr/>
        </p:nvSpPr>
        <p:spPr>
          <a:xfrm>
            <a:off x="327025" y="1000691"/>
            <a:ext cx="863473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（2019·达州）</a:t>
            </a:r>
            <a:r>
              <a:rPr lang="zh-CN" sz="1800" b="0">
                <a:latin typeface="微软雅黑" panose="020B0503020204020204" charset="-122"/>
                <a:ea typeface="微软雅黑" panose="020B0503020204020204" charset="-122"/>
                <a:cs typeface="微软雅黑" panose="020B0503020204020204" charset="-122"/>
              </a:rPr>
              <a:t>如图所示，电源电压保持不变，灯泡L标有“10V 5W”字样（不考虑温度对灯丝电阻的影响），当S、S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都闭合且滑动变阻器的滑片P在A端时，电流表A的示数为1A，此时灯泡正常发光，则滑动变阻器的最大阻值为</a:t>
            </a:r>
            <a:r>
              <a:rPr lang="en-US" sz="1800" b="0" u="sng">
                <a:latin typeface="微软雅黑" panose="020B0503020204020204" charset="-122"/>
                <a:ea typeface="微软雅黑" panose="020B0503020204020204" charset="-122"/>
                <a:cs typeface="微软雅黑" panose="020B0503020204020204" charset="-122"/>
              </a:rPr>
              <a:t>         </a:t>
            </a:r>
            <a:r>
              <a:rPr lang="en-US" sz="1800" b="0">
                <a:latin typeface="微软雅黑" panose="020B0503020204020204" charset="-122"/>
                <a:ea typeface="微软雅黑" panose="020B0503020204020204" charset="-122"/>
                <a:cs typeface="微软雅黑" panose="020B0503020204020204" charset="-122"/>
              </a:rPr>
              <a:t>Ω</a:t>
            </a:r>
            <a:r>
              <a:rPr lang="zh-CN" sz="1800" b="0">
                <a:latin typeface="微软雅黑" panose="020B0503020204020204" charset="-122"/>
                <a:ea typeface="微软雅黑" panose="020B0503020204020204" charset="-122"/>
                <a:cs typeface="微软雅黑" panose="020B0503020204020204" charset="-122"/>
              </a:rPr>
              <a:t>。当S闭合、S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断开且滑动变阻器的滑片P在B端时，电压表的示数为</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V，灯泡L的实际功率为</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W。</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390" descr="wps155"/>
          <p:cNvPicPr>
            <a:picLocks noChangeAspect="1"/>
          </p:cNvPicPr>
          <p:nvPr/>
        </p:nvPicPr>
        <p:blipFill>
          <a:blip r:embed="rId3"/>
          <a:stretch>
            <a:fillRect/>
          </a:stretch>
        </p:blipFill>
        <p:spPr>
          <a:xfrm>
            <a:off x="3308350" y="2807281"/>
            <a:ext cx="1879600" cy="1956822"/>
          </a:xfrm>
          <a:prstGeom prst="rect">
            <a:avLst/>
          </a:prstGeom>
          <a:noFill/>
          <a:ln w="9525">
            <a:noFill/>
          </a:ln>
        </p:spPr>
      </p:pic>
      <p:sp>
        <p:nvSpPr>
          <p:cNvPr id="10" name="文本框 9"/>
          <p:cNvSpPr txBox="1"/>
          <p:nvPr/>
        </p:nvSpPr>
        <p:spPr>
          <a:xfrm>
            <a:off x="6591936" y="2271288"/>
            <a:ext cx="22698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a:t>
            </a:r>
          </a:p>
        </p:txBody>
      </p:sp>
      <p:sp>
        <p:nvSpPr>
          <p:cNvPr id="11" name="文本框 10"/>
          <p:cNvSpPr txBox="1"/>
          <p:nvPr/>
        </p:nvSpPr>
        <p:spPr>
          <a:xfrm>
            <a:off x="1168400" y="2721981"/>
            <a:ext cx="5473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1.25</a:t>
            </a:r>
          </a:p>
        </p:txBody>
      </p:sp>
    </p:spTree>
    <p:extLst>
      <p:ext uri="{BB962C8B-B14F-4D97-AF65-F5344CB8AC3E}">
        <p14:creationId xmlns:p14="http://schemas.microsoft.com/office/powerpoint/2010/main" val="4098521819"/>
      </p:ext>
    </p:extLst>
  </p:cSld>
  <p:clrMapOvr>
    <a:masterClrMapping/>
  </p:clrMapOvr>
  <p:transition spd="med" advTm="2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考点一：电能和电功</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4777106" y="2574297"/>
            <a:ext cx="731930"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968W</a:t>
            </a:r>
          </a:p>
        </p:txBody>
      </p:sp>
      <p:pic>
        <p:nvPicPr>
          <p:cNvPr id="3" name="图片 -2147480975" descr="wps45"/>
          <p:cNvPicPr>
            <a:picLocks noChangeAspect="1"/>
          </p:cNvPicPr>
          <p:nvPr/>
        </p:nvPicPr>
        <p:blipFill>
          <a:blip r:embed="rId3"/>
          <a:stretch>
            <a:fillRect/>
          </a:stretch>
        </p:blipFill>
        <p:spPr>
          <a:xfrm>
            <a:off x="6104255" y="2243279"/>
            <a:ext cx="2388870" cy="1702193"/>
          </a:xfrm>
          <a:prstGeom prst="rect">
            <a:avLst/>
          </a:prstGeom>
          <a:noFill/>
          <a:ln w="9525">
            <a:noFill/>
          </a:ln>
        </p:spPr>
      </p:pic>
      <p:sp>
        <p:nvSpPr>
          <p:cNvPr id="4" name="文本框 3"/>
          <p:cNvSpPr txBox="1"/>
          <p:nvPr/>
        </p:nvSpPr>
        <p:spPr>
          <a:xfrm>
            <a:off x="327026" y="1000691"/>
            <a:ext cx="8668385" cy="3053635"/>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（2019·泸州）</a:t>
            </a:r>
            <a:r>
              <a:rPr lang="zh-CN" sz="1600" b="0">
                <a:latin typeface="微软雅黑" panose="020B0503020204020204" charset="-122"/>
                <a:ea typeface="微软雅黑" panose="020B0503020204020204" charset="-122"/>
                <a:cs typeface="微软雅黑" panose="020B0503020204020204" charset="-122"/>
              </a:rPr>
              <a:t>小明家电热水器铭牌标识为</a:t>
            </a:r>
            <a:r>
              <a:rPr lang="en-US" sz="1600" b="0">
                <a:latin typeface="微软雅黑" panose="020B0503020204020204" charset="-122"/>
                <a:ea typeface="微软雅黑" panose="020B0503020204020204" charset="-122"/>
                <a:cs typeface="微软雅黑" panose="020B0503020204020204" charset="-122"/>
              </a:rPr>
              <a:t>“220</a:t>
            </a:r>
            <a:r>
              <a:rPr lang="en-US" sz="1600" b="0" i="1">
                <a:latin typeface="微软雅黑" panose="020B0503020204020204" charset="-122"/>
                <a:ea typeface="微软雅黑" panose="020B0503020204020204" charset="-122"/>
                <a:cs typeface="微软雅黑" panose="020B0503020204020204" charset="-122"/>
              </a:rPr>
              <a:t>V</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1000</a:t>
            </a:r>
            <a:r>
              <a:rPr lang="en-US" sz="1600" b="0" i="1">
                <a:latin typeface="微软雅黑" panose="020B0503020204020204" charset="-122"/>
                <a:ea typeface="微软雅黑" panose="020B0503020204020204" charset="-122"/>
                <a:cs typeface="微软雅黑" panose="020B0503020204020204" charset="-122"/>
              </a:rPr>
              <a:t>W</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。由于使用了多年，该电热水器中的电热丝明显氧化导致其电阻发生了变化，为准确测量氧化电热丝的实际电阻值，小明在家中把该电热水器单独接入</a:t>
            </a:r>
            <a:r>
              <a:rPr lang="en-US" sz="1600" b="0">
                <a:latin typeface="微软雅黑" panose="020B0503020204020204" charset="-122"/>
                <a:ea typeface="微软雅黑" panose="020B0503020204020204" charset="-122"/>
                <a:cs typeface="微软雅黑" panose="020B0503020204020204" charset="-122"/>
              </a:rPr>
              <a:t>220</a:t>
            </a:r>
            <a:r>
              <a:rPr lang="en-US" sz="1600" b="0" i="1">
                <a:latin typeface="微软雅黑" panose="020B0503020204020204" charset="-122"/>
                <a:ea typeface="微软雅黑" panose="020B0503020204020204" charset="-122"/>
                <a:cs typeface="微软雅黑" panose="020B0503020204020204" charset="-122"/>
              </a:rPr>
              <a:t>V</a:t>
            </a:r>
            <a:r>
              <a:rPr lang="zh-CN" sz="1600" b="0">
                <a:latin typeface="微软雅黑" panose="020B0503020204020204" charset="-122"/>
                <a:ea typeface="微软雅黑" panose="020B0503020204020204" charset="-122"/>
                <a:cs typeface="微软雅黑" panose="020B0503020204020204" charset="-122"/>
              </a:rPr>
              <a:t>的家庭电路中工作</a:t>
            </a:r>
            <a:r>
              <a:rPr lang="en-US" sz="1600" b="0">
                <a:latin typeface="微软雅黑" panose="020B0503020204020204" charset="-122"/>
                <a:ea typeface="微软雅黑" panose="020B0503020204020204" charset="-122"/>
                <a:cs typeface="微软雅黑" panose="020B0503020204020204" charset="-122"/>
              </a:rPr>
              <a:t>5min</a:t>
            </a:r>
            <a:r>
              <a:rPr lang="zh-CN" sz="1600" b="0">
                <a:latin typeface="微软雅黑" panose="020B0503020204020204" charset="-122"/>
                <a:ea typeface="微软雅黑" panose="020B0503020204020204" charset="-122"/>
                <a:cs typeface="微软雅黑" panose="020B0503020204020204" charset="-122"/>
              </a:rPr>
              <a:t>，发现电能表指示灯闪烁了</a:t>
            </a:r>
            <a:r>
              <a:rPr lang="en-US" sz="1600" b="0">
                <a:latin typeface="微软雅黑" panose="020B0503020204020204" charset="-122"/>
                <a:ea typeface="微软雅黑" panose="020B0503020204020204" charset="-122"/>
                <a:cs typeface="微软雅黑" panose="020B0503020204020204" charset="-122"/>
              </a:rPr>
              <a:t>242</a:t>
            </a:r>
            <a:r>
              <a:rPr lang="zh-CN" sz="1600" b="0">
                <a:latin typeface="微软雅黑" panose="020B0503020204020204" charset="-122"/>
                <a:ea typeface="微软雅黑" panose="020B0503020204020204" charset="-122"/>
                <a:cs typeface="微软雅黑" panose="020B0503020204020204" charset="-122"/>
              </a:rPr>
              <a:t>次，电能表规格如图所示。问：</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）小明测得该电热水器的实际电功率是多少？</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）该电热水器氧化电热丝的实际电阻值是多少？</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）为恢复该电热水器的铭牌功率，可与氧化电热丝</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并联一段新的电热丝，则并联的这段电热丝的电阻值为多少？</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4993640" y="2910406"/>
            <a:ext cx="5867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50</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Ω</a:t>
            </a:r>
          </a:p>
        </p:txBody>
      </p:sp>
      <p:sp>
        <p:nvSpPr>
          <p:cNvPr id="13" name="文本框 12"/>
          <p:cNvSpPr txBox="1"/>
          <p:nvPr/>
        </p:nvSpPr>
        <p:spPr>
          <a:xfrm>
            <a:off x="4050030" y="3945472"/>
            <a:ext cx="10439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1512.5</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Ω</a:t>
            </a:r>
          </a:p>
        </p:txBody>
      </p:sp>
    </p:spTree>
    <p:extLst>
      <p:ext uri="{BB962C8B-B14F-4D97-AF65-F5344CB8AC3E}">
        <p14:creationId xmlns:p14="http://schemas.microsoft.com/office/powerpoint/2010/main" val="1743955182"/>
      </p:ext>
    </p:extLst>
  </p:cSld>
  <p:clrMapOvr>
    <a:masterClrMapping/>
  </p:clrMapOvr>
  <p:transition spd="med" advTm="2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考点一：电能和电功</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3" name="文本框 12"/>
          <p:cNvSpPr txBox="1"/>
          <p:nvPr/>
        </p:nvSpPr>
        <p:spPr>
          <a:xfrm>
            <a:off x="2529206" y="2850569"/>
            <a:ext cx="45781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6</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Ω</a:t>
            </a:r>
          </a:p>
        </p:txBody>
      </p:sp>
      <p:sp>
        <p:nvSpPr>
          <p:cNvPr id="7" name="文本框 6"/>
          <p:cNvSpPr txBox="1"/>
          <p:nvPr/>
        </p:nvSpPr>
        <p:spPr>
          <a:xfrm>
            <a:off x="327026" y="1068168"/>
            <a:ext cx="866838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2018</a:t>
            </a:r>
            <a:r>
              <a:rPr lang="zh-CN" sz="1800" b="1">
                <a:latin typeface="微软雅黑" panose="020B0503020204020204" charset="-122"/>
                <a:ea typeface="微软雅黑" panose="020B0503020204020204" charset="-122"/>
                <a:cs typeface="微软雅黑" panose="020B0503020204020204" charset="-122"/>
              </a:rPr>
              <a:t>·长沙）</a:t>
            </a:r>
            <a:r>
              <a:rPr lang="zh-CN" sz="1800" b="0">
                <a:latin typeface="微软雅黑" panose="020B0503020204020204" charset="-122"/>
                <a:ea typeface="微软雅黑" panose="020B0503020204020204" charset="-122"/>
                <a:cs typeface="微软雅黑" panose="020B0503020204020204" charset="-122"/>
              </a:rPr>
              <a:t>如图</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是规格分别为</a:t>
            </a:r>
            <a:r>
              <a:rPr lang="en-US" sz="1800" b="0">
                <a:latin typeface="微软雅黑" panose="020B0503020204020204" charset="-122"/>
                <a:ea typeface="微软雅黑" panose="020B0503020204020204" charset="-122"/>
                <a:cs typeface="微软雅黑" panose="020B0503020204020204" charset="-122"/>
              </a:rPr>
              <a:t>“6V</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6W</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3V</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2.7W</a:t>
            </a:r>
            <a:r>
              <a:rPr lang="zh-CN" sz="1800" b="0">
                <a:latin typeface="微软雅黑" panose="020B0503020204020204" charset="-122"/>
                <a:ea typeface="微软雅黑" panose="020B0503020204020204" charset="-122"/>
                <a:cs typeface="微软雅黑" panose="020B0503020204020204" charset="-122"/>
              </a:rPr>
              <a:t>”的小灯泡</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将它们连在如图的电路中</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电源电压恒定不变</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当只闭合</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时</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正常发光。</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不计温度对灯泡电阻的影响</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求</a:t>
            </a:r>
            <a:r>
              <a:rPr lang="en-US"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电源电压；</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灯泡</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的电阻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当</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都闭合时</a:t>
            </a:r>
            <a:r>
              <a:rPr lang="en-US" sz="1800" b="0">
                <a:latin typeface="微软雅黑" panose="020B0503020204020204" charset="-122"/>
                <a:ea typeface="微软雅黑" panose="020B0503020204020204" charset="-122"/>
                <a:cs typeface="微软雅黑" panose="020B0503020204020204" charset="-122"/>
              </a:rPr>
              <a:t>,10s</a:t>
            </a:r>
            <a:r>
              <a:rPr lang="zh-CN" sz="1800" b="0">
                <a:latin typeface="微软雅黑" panose="020B0503020204020204" charset="-122"/>
                <a:ea typeface="微软雅黑" panose="020B0503020204020204" charset="-122"/>
                <a:cs typeface="微软雅黑" panose="020B0503020204020204" charset="-122"/>
              </a:rPr>
              <a:t>内电流做的总功。</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265"/>
          <p:cNvPicPr>
            <a:picLocks noChangeAspect="1"/>
          </p:cNvPicPr>
          <p:nvPr/>
        </p:nvPicPr>
        <p:blipFill>
          <a:blip r:embed="rId3"/>
          <a:stretch>
            <a:fillRect/>
          </a:stretch>
        </p:blipFill>
        <p:spPr>
          <a:xfrm>
            <a:off x="5401310" y="2133152"/>
            <a:ext cx="2383790" cy="1525863"/>
          </a:xfrm>
          <a:prstGeom prst="rect">
            <a:avLst/>
          </a:prstGeom>
          <a:noFill/>
          <a:ln w="9525">
            <a:noFill/>
          </a:ln>
        </p:spPr>
      </p:pic>
      <p:sp>
        <p:nvSpPr>
          <p:cNvPr id="9" name="文本框 8"/>
          <p:cNvSpPr txBox="1"/>
          <p:nvPr/>
        </p:nvSpPr>
        <p:spPr>
          <a:xfrm>
            <a:off x="1845945" y="2387781"/>
            <a:ext cx="38247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3V</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10" name="文本框 9"/>
          <p:cNvSpPr txBox="1"/>
          <p:nvPr/>
        </p:nvSpPr>
        <p:spPr>
          <a:xfrm>
            <a:off x="4551046" y="3218507"/>
            <a:ext cx="4489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42J</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Tree>
    <p:extLst>
      <p:ext uri="{BB962C8B-B14F-4D97-AF65-F5344CB8AC3E}">
        <p14:creationId xmlns:p14="http://schemas.microsoft.com/office/powerpoint/2010/main" val="1365223364"/>
      </p:ext>
    </p:extLst>
  </p:cSld>
  <p:clrMapOvr>
    <a:masterClrMapping/>
  </p:clrMapOvr>
  <p:transition spd="med"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二、电功率</a:t>
            </a:r>
          </a:p>
        </p:txBody>
      </p:sp>
      <p:sp>
        <p:nvSpPr>
          <p:cNvPr id="14" name="文本框 13"/>
          <p:cNvSpPr txBox="1"/>
          <p:nvPr/>
        </p:nvSpPr>
        <p:spPr>
          <a:xfrm>
            <a:off x="327026" y="1106998"/>
            <a:ext cx="77019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1．电功率：电流在</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单位时间</a:t>
            </a:r>
            <a:r>
              <a:rPr lang="zh-CN" sz="1800" b="0">
                <a:latin typeface="微软雅黑" panose="020B0503020204020204" charset="-122"/>
                <a:ea typeface="微软雅黑" panose="020B0503020204020204" charset="-122"/>
                <a:cs typeface="微软雅黑" panose="020B0503020204020204" charset="-122"/>
              </a:rPr>
              <a:t>内所做的功。</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2．电功率物理意义：表示电流做功</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快慢</a:t>
            </a:r>
            <a:r>
              <a:rPr lang="zh-CN" sz="1800" b="0">
                <a:latin typeface="微软雅黑" panose="020B0503020204020204" charset="-122"/>
                <a:ea typeface="微软雅黑" panose="020B0503020204020204" charset="-122"/>
                <a:cs typeface="微软雅黑" panose="020B0503020204020204" charset="-122"/>
              </a:rPr>
              <a:t>的物理量。</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3" name="对象 1219"/>
          <p:cNvGraphicFramePr>
            <a:graphicFrameLocks noChangeAspect="1"/>
          </p:cNvGraphicFramePr>
          <p:nvPr/>
        </p:nvGraphicFramePr>
        <p:xfrm>
          <a:off x="2155826" y="2031301"/>
          <a:ext cx="1009015" cy="534720"/>
        </p:xfrm>
        <a:graphic>
          <a:graphicData uri="http://schemas.openxmlformats.org/presentationml/2006/ole">
            <mc:AlternateContent xmlns:mc="http://schemas.openxmlformats.org/markup-compatibility/2006">
              <mc:Choice xmlns:v="urn:schemas-microsoft-com:vml" Requires="v">
                <p:oleObj spid="_x0000_s20486" r:id="rId4" imgW="673100" imgH="355600" progId="Equation.KSEE3">
                  <p:embed/>
                </p:oleObj>
              </mc:Choice>
              <mc:Fallback>
                <p:oleObj r:id="rId4" imgW="673100" imgH="355600" progId="Equation.KSEE3">
                  <p:embed/>
                  <p:pic>
                    <p:nvPicPr>
                      <p:cNvPr id="0" name=""/>
                      <p:cNvPicPr/>
                      <p:nvPr/>
                    </p:nvPicPr>
                    <p:blipFill>
                      <a:blip r:embed="rId5"/>
                      <a:stretch>
                        <a:fillRect/>
                      </a:stretch>
                    </p:blipFill>
                    <p:spPr>
                      <a:xfrm>
                        <a:off x="2155826" y="2031301"/>
                        <a:ext cx="1009015" cy="534720"/>
                      </a:xfrm>
                      <a:prstGeom prst="rect">
                        <a:avLst/>
                      </a:prstGeom>
                      <a:noFill/>
                      <a:ln w="38100">
                        <a:noFill/>
                        <a:miter/>
                      </a:ln>
                    </p:spPr>
                  </p:pic>
                </p:oleObj>
              </mc:Fallback>
            </mc:AlternateContent>
          </a:graphicData>
        </a:graphic>
      </p:graphicFrame>
      <p:graphicFrame>
        <p:nvGraphicFramePr>
          <p:cNvPr id="4" name="对象 1220"/>
          <p:cNvGraphicFramePr>
            <a:graphicFrameLocks noChangeAspect="1"/>
          </p:cNvGraphicFramePr>
          <p:nvPr/>
        </p:nvGraphicFramePr>
        <p:xfrm>
          <a:off x="6450965" y="2036393"/>
          <a:ext cx="1135380" cy="524535"/>
        </p:xfrm>
        <a:graphic>
          <a:graphicData uri="http://schemas.openxmlformats.org/presentationml/2006/ole">
            <mc:AlternateContent xmlns:mc="http://schemas.openxmlformats.org/markup-compatibility/2006">
              <mc:Choice xmlns:v="urn:schemas-microsoft-com:vml" Requires="v">
                <p:oleObj spid="_x0000_s20487" r:id="rId6" imgW="800100" imgH="368300" progId="Equation.KSEE3">
                  <p:embed/>
                </p:oleObj>
              </mc:Choice>
              <mc:Fallback>
                <p:oleObj r:id="rId6" imgW="800100" imgH="368300" progId="Equation.KSEE3">
                  <p:embed/>
                  <p:pic>
                    <p:nvPicPr>
                      <p:cNvPr id="0" name=""/>
                      <p:cNvPicPr/>
                      <p:nvPr/>
                    </p:nvPicPr>
                    <p:blipFill>
                      <a:blip r:embed="rId7"/>
                      <a:stretch>
                        <a:fillRect/>
                      </a:stretch>
                    </p:blipFill>
                    <p:spPr>
                      <a:xfrm>
                        <a:off x="6450965" y="2036393"/>
                        <a:ext cx="1135380" cy="524535"/>
                      </a:xfrm>
                      <a:prstGeom prst="rect">
                        <a:avLst/>
                      </a:prstGeom>
                      <a:noFill/>
                      <a:ln w="38100">
                        <a:noFill/>
                        <a:miter/>
                      </a:ln>
                    </p:spPr>
                  </p:pic>
                </p:oleObj>
              </mc:Fallback>
            </mc:AlternateContent>
          </a:graphicData>
        </a:graphic>
      </p:graphicFrame>
      <p:sp>
        <p:nvSpPr>
          <p:cNvPr id="17" name="文本框 16"/>
          <p:cNvSpPr txBox="1"/>
          <p:nvPr/>
        </p:nvSpPr>
        <p:spPr>
          <a:xfrm>
            <a:off x="327026" y="1955549"/>
            <a:ext cx="855789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3．电功率公式：              （适用于所有电路），推导公式：                 （适用于纯电阻电路）。</a:t>
            </a:r>
            <a:endParaRPr lang="zh-CN" altLang="en-US" sz="1800" b="0">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327025" y="2990614"/>
            <a:ext cx="5080000" cy="369212"/>
          </a:xfrm>
          <a:prstGeom prst="rect">
            <a:avLst/>
          </a:prstGeom>
          <a:noFill/>
          <a:ln w="9525">
            <a:noFill/>
          </a:ln>
        </p:spPr>
        <p:txBody>
          <a:bodyPr>
            <a:spAutoFit/>
          </a:bodyPr>
          <a:lstStyle/>
          <a:p>
            <a:pPr marL="0" indent="0" algn="l"/>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）串联电路中</a:t>
            </a:r>
            <a:r>
              <a:rPr lang="en-US" altLang="zh-CN" sz="1800" b="0">
                <a:latin typeface="微软雅黑" panose="020B0503020204020204" charset="-122"/>
                <a:ea typeface="微软雅黑" panose="020B0503020204020204" charset="-122"/>
                <a:cs typeface="微软雅黑" panose="020B0503020204020204" charset="-122"/>
              </a:rPr>
              <a:t>:</a:t>
            </a:r>
          </a:p>
        </p:txBody>
      </p:sp>
      <p:graphicFrame>
        <p:nvGraphicFramePr>
          <p:cNvPr id="7" name="对象 1221"/>
          <p:cNvGraphicFramePr>
            <a:graphicFrameLocks noChangeAspect="1"/>
          </p:cNvGraphicFramePr>
          <p:nvPr/>
        </p:nvGraphicFramePr>
        <p:xfrm>
          <a:off x="2272666" y="2912316"/>
          <a:ext cx="775335" cy="621294"/>
        </p:xfrm>
        <a:graphic>
          <a:graphicData uri="http://schemas.openxmlformats.org/presentationml/2006/ole">
            <mc:AlternateContent xmlns:mc="http://schemas.openxmlformats.org/markup-compatibility/2006">
              <mc:Choice xmlns:v="urn:schemas-microsoft-com:vml" Requires="v">
                <p:oleObj spid="_x0000_s20488" r:id="rId8" imgW="508000" imgH="405765" progId="Equation.KSEE3">
                  <p:embed/>
                </p:oleObj>
              </mc:Choice>
              <mc:Fallback>
                <p:oleObj r:id="rId8" imgW="508000" imgH="405765" progId="Equation.KSEE3">
                  <p:embed/>
                  <p:pic>
                    <p:nvPicPr>
                      <p:cNvPr id="0" name=""/>
                      <p:cNvPicPr/>
                      <p:nvPr/>
                    </p:nvPicPr>
                    <p:blipFill>
                      <a:blip r:embed="rId9"/>
                      <a:stretch>
                        <a:fillRect/>
                      </a:stretch>
                    </p:blipFill>
                    <p:spPr>
                      <a:xfrm>
                        <a:off x="2272666" y="2912316"/>
                        <a:ext cx="775335" cy="621294"/>
                      </a:xfrm>
                      <a:prstGeom prst="rect">
                        <a:avLst/>
                      </a:prstGeom>
                      <a:noFill/>
                      <a:ln w="38100">
                        <a:noFill/>
                        <a:miter/>
                      </a:ln>
                    </p:spPr>
                  </p:pic>
                </p:oleObj>
              </mc:Fallback>
            </mc:AlternateContent>
          </a:graphicData>
        </a:graphic>
      </p:graphicFrame>
      <p:sp>
        <p:nvSpPr>
          <p:cNvPr id="20" name="文本框 19"/>
          <p:cNvSpPr txBox="1"/>
          <p:nvPr/>
        </p:nvSpPr>
        <p:spPr>
          <a:xfrm>
            <a:off x="327025" y="3603633"/>
            <a:ext cx="5080000" cy="369212"/>
          </a:xfrm>
          <a:prstGeom prst="rect">
            <a:avLst/>
          </a:prstGeom>
          <a:noFill/>
          <a:ln w="9525">
            <a:noFill/>
          </a:ln>
        </p:spPr>
        <p:txBody>
          <a:bodyPr>
            <a:spAutoFit/>
          </a:bodyPr>
          <a:lstStyle/>
          <a:p>
            <a:pPr marL="0" indent="0" algn="l"/>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）并联电路中：</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9" name="对象 1222"/>
          <p:cNvGraphicFramePr>
            <a:graphicFrameLocks noChangeAspect="1"/>
          </p:cNvGraphicFramePr>
          <p:nvPr/>
        </p:nvGraphicFramePr>
        <p:xfrm>
          <a:off x="2341245" y="3533610"/>
          <a:ext cx="739140" cy="569732"/>
        </p:xfrm>
        <a:graphic>
          <a:graphicData uri="http://schemas.openxmlformats.org/presentationml/2006/ole">
            <mc:AlternateContent xmlns:mc="http://schemas.openxmlformats.org/markup-compatibility/2006">
              <mc:Choice xmlns:v="urn:schemas-microsoft-com:vml" Requires="v">
                <p:oleObj spid="_x0000_s20489" r:id="rId10" imgW="495300" imgH="381000" progId="Equation.KSEE3">
                  <p:embed/>
                </p:oleObj>
              </mc:Choice>
              <mc:Fallback>
                <p:oleObj r:id="rId10" imgW="495300" imgH="381000" progId="Equation.KSEE3">
                  <p:embed/>
                  <p:pic>
                    <p:nvPicPr>
                      <p:cNvPr id="0" name=""/>
                      <p:cNvPicPr/>
                      <p:nvPr/>
                    </p:nvPicPr>
                    <p:blipFill>
                      <a:blip r:embed="rId11"/>
                      <a:stretch>
                        <a:fillRect/>
                      </a:stretch>
                    </p:blipFill>
                    <p:spPr>
                      <a:xfrm>
                        <a:off x="2341245" y="3533610"/>
                        <a:ext cx="739140" cy="569732"/>
                      </a:xfrm>
                      <a:prstGeom prst="rect">
                        <a:avLst/>
                      </a:prstGeom>
                      <a:noFill/>
                      <a:ln w="38100">
                        <a:noFill/>
                        <a:miter/>
                      </a:ln>
                    </p:spPr>
                  </p:pic>
                </p:oleObj>
              </mc:Fallback>
            </mc:AlternateContent>
          </a:graphicData>
        </a:graphic>
      </p:graphicFrame>
      <p:sp>
        <p:nvSpPr>
          <p:cNvPr id="22" name="文本框 21"/>
          <p:cNvSpPr txBox="1"/>
          <p:nvPr/>
        </p:nvSpPr>
        <p:spPr>
          <a:xfrm>
            <a:off x="283846" y="4103342"/>
            <a:ext cx="7856855" cy="369212"/>
          </a:xfrm>
          <a:prstGeom prst="rect">
            <a:avLst/>
          </a:prstGeom>
          <a:noFill/>
          <a:ln w="9525">
            <a:noFill/>
          </a:ln>
        </p:spPr>
        <p:txBody>
          <a:bodyPr wrap="square">
            <a:spAutoFit/>
          </a:bodyPr>
          <a:lstStyle/>
          <a:p>
            <a:pPr marL="0" indent="0" algn="l"/>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）无论用电器串联或并联，计算总功率常用公式</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P=P</a:t>
            </a:r>
            <a:r>
              <a:rPr lang="en-US" sz="1800" b="0" u="sng" baseline="-25000">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+P</a:t>
            </a:r>
            <a:r>
              <a:rPr lang="en-US" sz="1800" b="0" u="sng" baseline="-25000">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2</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+…P</a:t>
            </a:r>
            <a:r>
              <a:rPr lang="en-US" sz="1800" b="0" u="sng" baseline="-25000">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n</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04804610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4">
                                            <p:txEl>
                                              <p:pRg st="0" end="0"/>
                                            </p:txEl>
                                          </p:spTgt>
                                        </p:tgtEl>
                                        <p:attrNameLst>
                                          <p:attrName>style.visibility</p:attrName>
                                        </p:attrNameLst>
                                      </p:cBhvr>
                                      <p:to>
                                        <p:strVal val="visible"/>
                                      </p:to>
                                    </p:set>
                                    <p:animEffect transition="in" filter="checkerboard(across)">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4">
                                            <p:txEl>
                                              <p:pRg st="1" end="1"/>
                                            </p:txEl>
                                          </p:spTgt>
                                        </p:tgtEl>
                                        <p:attrNameLst>
                                          <p:attrName>style.visibility</p:attrName>
                                        </p:attrNameLst>
                                      </p:cBhvr>
                                      <p:to>
                                        <p:strVal val="visible"/>
                                      </p:to>
                                    </p:set>
                                    <p:animEffect transition="in" filter="checkerboard(across)">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7"/>
                                        </p:tgtEl>
                                        <p:attrNameLst>
                                          <p:attrName>style.visibility</p:attrName>
                                        </p:attrNameLst>
                                      </p:cBhvr>
                                      <p:to>
                                        <p:strVal val="visible"/>
                                      </p:to>
                                    </p:set>
                                    <p:animEffect transition="in" filter="checkerboard(across)">
                                      <p:cBhvr>
                                        <p:cTn id="17" dur="1000"/>
                                        <p:tgtEl>
                                          <p:spTgt spid="17"/>
                                        </p:tgtEl>
                                      </p:cBhvr>
                                    </p:animEffect>
                                  </p:childTnLst>
                                </p:cTn>
                              </p:par>
                              <p:par>
                                <p:cTn id="18" presetID="5" presetClass="entr" presetSubtype="10" fill="hold" nodeType="with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checkerboard(across)">
                                      <p:cBhvr>
                                        <p:cTn id="20" dur="1000"/>
                                        <p:tgtEl>
                                          <p:spTgt spid="4"/>
                                        </p:tgtEl>
                                      </p:cBhvr>
                                    </p:animEffect>
                                  </p:childTnLst>
                                </p:cTn>
                              </p:par>
                              <p:par>
                                <p:cTn id="21" presetID="5" presetClass="entr" presetSubtype="10" fill="hold" nodeType="withEffect">
                                  <p:stCondLst>
                                    <p:cond delay="0"/>
                                  </p:stCondLst>
                                  <p:childTnLst>
                                    <p:set>
                                      <p:cBhvr>
                                        <p:cTn id="22" dur="1000" fill="hold">
                                          <p:stCondLst>
                                            <p:cond delay="0"/>
                                          </p:stCondLst>
                                        </p:cTn>
                                        <p:tgtEl>
                                          <p:spTgt spid="3"/>
                                        </p:tgtEl>
                                        <p:attrNameLst>
                                          <p:attrName>style.visibility</p:attrName>
                                        </p:attrNameLst>
                                      </p:cBhvr>
                                      <p:to>
                                        <p:strVal val="visible"/>
                                      </p:to>
                                    </p:set>
                                    <p:animEffect transition="in" filter="checkerboard(across)">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000" fill="hold">
                                          <p:stCondLst>
                                            <p:cond delay="0"/>
                                          </p:stCondLst>
                                        </p:cTn>
                                        <p:tgtEl>
                                          <p:spTgt spid="18"/>
                                        </p:tgtEl>
                                        <p:attrNameLst>
                                          <p:attrName>style.visibility</p:attrName>
                                        </p:attrNameLst>
                                      </p:cBhvr>
                                      <p:to>
                                        <p:strVal val="visible"/>
                                      </p:to>
                                    </p:set>
                                    <p:animEffect transition="in" filter="checkerboard(across)">
                                      <p:cBhvr>
                                        <p:cTn id="28" dur="1000"/>
                                        <p:tgtEl>
                                          <p:spTgt spid="18"/>
                                        </p:tgtEl>
                                      </p:cBhvr>
                                    </p:animEffect>
                                  </p:childTnLst>
                                </p:cTn>
                              </p:par>
                              <p:par>
                                <p:cTn id="29" presetID="5" presetClass="entr" presetSubtype="10" fill="hold" nodeType="withEffect">
                                  <p:stCondLst>
                                    <p:cond delay="0"/>
                                  </p:stCondLst>
                                  <p:childTnLst>
                                    <p:set>
                                      <p:cBhvr>
                                        <p:cTn id="30" dur="1000" fill="hold">
                                          <p:stCondLst>
                                            <p:cond delay="0"/>
                                          </p:stCondLst>
                                        </p:cTn>
                                        <p:tgtEl>
                                          <p:spTgt spid="7"/>
                                        </p:tgtEl>
                                        <p:attrNameLst>
                                          <p:attrName>style.visibility</p:attrName>
                                        </p:attrNameLst>
                                      </p:cBhvr>
                                      <p:to>
                                        <p:strVal val="visible"/>
                                      </p:to>
                                    </p:set>
                                    <p:animEffect transition="in" filter="checkerboard(across)">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000" fill="hold">
                                          <p:stCondLst>
                                            <p:cond delay="0"/>
                                          </p:stCondLst>
                                        </p:cTn>
                                        <p:tgtEl>
                                          <p:spTgt spid="9"/>
                                        </p:tgtEl>
                                        <p:attrNameLst>
                                          <p:attrName>style.visibility</p:attrName>
                                        </p:attrNameLst>
                                      </p:cBhvr>
                                      <p:to>
                                        <p:strVal val="visible"/>
                                      </p:to>
                                    </p:set>
                                    <p:animEffect transition="in" filter="checkerboard(across)">
                                      <p:cBhvr>
                                        <p:cTn id="36" dur="1000"/>
                                        <p:tgtEl>
                                          <p:spTgt spid="9"/>
                                        </p:tgtEl>
                                      </p:cBhvr>
                                    </p:animEffect>
                                  </p:childTnLst>
                                </p:cTn>
                              </p:par>
                              <p:par>
                                <p:cTn id="37" presetID="5" presetClass="entr" presetSubtype="10" fill="hold" grpId="0" nodeType="withEffect">
                                  <p:stCondLst>
                                    <p:cond delay="0"/>
                                  </p:stCondLst>
                                  <p:childTnLst>
                                    <p:set>
                                      <p:cBhvr>
                                        <p:cTn id="38" dur="1000" fill="hold">
                                          <p:stCondLst>
                                            <p:cond delay="0"/>
                                          </p:stCondLst>
                                        </p:cTn>
                                        <p:tgtEl>
                                          <p:spTgt spid="20"/>
                                        </p:tgtEl>
                                        <p:attrNameLst>
                                          <p:attrName>style.visibility</p:attrName>
                                        </p:attrNameLst>
                                      </p:cBhvr>
                                      <p:to>
                                        <p:strVal val="visible"/>
                                      </p:to>
                                    </p:set>
                                    <p:animEffect transition="in" filter="checkerboard(across)">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000" fill="hold">
                                          <p:stCondLst>
                                            <p:cond delay="0"/>
                                          </p:stCondLst>
                                        </p:cTn>
                                        <p:tgtEl>
                                          <p:spTgt spid="22"/>
                                        </p:tgtEl>
                                        <p:attrNameLst>
                                          <p:attrName>style.visibility</p:attrName>
                                        </p:attrNameLst>
                                      </p:cBhvr>
                                      <p:to>
                                        <p:strVal val="visible"/>
                                      </p:to>
                                    </p:set>
                                    <p:animEffect transition="in" filter="checkerboard(across)">
                                      <p:cBhvr>
                                        <p:cTn id="4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4990466" y="1812320"/>
            <a:ext cx="43056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AD</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pic>
        <p:nvPicPr>
          <p:cNvPr id="3" name="图片 1235" descr="wps9"/>
          <p:cNvPicPr>
            <a:picLocks noChangeAspect="1"/>
          </p:cNvPicPr>
          <p:nvPr/>
        </p:nvPicPr>
        <p:blipFill>
          <a:blip r:embed="rId3"/>
          <a:stretch>
            <a:fillRect/>
          </a:stretch>
        </p:blipFill>
        <p:spPr>
          <a:xfrm>
            <a:off x="3520440" y="3683524"/>
            <a:ext cx="1981200" cy="1327252"/>
          </a:xfrm>
          <a:prstGeom prst="rect">
            <a:avLst/>
          </a:prstGeom>
          <a:noFill/>
          <a:ln w="9525">
            <a:noFill/>
          </a:ln>
        </p:spPr>
      </p:pic>
      <p:sp>
        <p:nvSpPr>
          <p:cNvPr id="4" name="文本框 3"/>
          <p:cNvSpPr txBox="1"/>
          <p:nvPr/>
        </p:nvSpPr>
        <p:spPr>
          <a:xfrm>
            <a:off x="327026" y="1000691"/>
            <a:ext cx="8679815" cy="2683150"/>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1.</a:t>
            </a:r>
            <a:r>
              <a:rPr lang="zh-CN" sz="1600" b="1">
                <a:solidFill>
                  <a:srgbClr val="000000"/>
                </a:solidFill>
                <a:latin typeface="微软雅黑" panose="020B0503020204020204" charset="-122"/>
                <a:ea typeface="微软雅黑" panose="020B0503020204020204" charset="-122"/>
                <a:cs typeface="微软雅黑" panose="020B0503020204020204" charset="-122"/>
              </a:rPr>
              <a:t>（2019·河北）</a:t>
            </a:r>
            <a:r>
              <a:rPr lang="zh-CN" sz="1600" b="0">
                <a:latin typeface="微软雅黑" panose="020B0503020204020204" charset="-122"/>
                <a:ea typeface="微软雅黑" panose="020B0503020204020204" charset="-122"/>
                <a:cs typeface="微软雅黑" panose="020B0503020204020204" charset="-122"/>
              </a:rPr>
              <a:t>如图所示，电源电压不变，</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为定值电阻，R为滑动变阻器，a、b是电流表或电压表。当只闭合开关S、S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时，a、b的指针均明显偏转，将位于中点的滑片P向左移动，a的示数不变，b的示数有变化。以下说法正确的是（  ）。</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A．b是电流表；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B．只闭合S、S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，移动滑片P，则a示数的变化量与b示数的变化量的比值可能等于R</a:t>
            </a:r>
            <a:r>
              <a:rPr lang="en-US" sz="1600" b="0" baseline="-25000">
                <a:latin typeface="微软雅黑" panose="020B0503020204020204" charset="-122"/>
                <a:ea typeface="微软雅黑" panose="020B0503020204020204" charset="-122"/>
                <a:cs typeface="微软雅黑" panose="020B0503020204020204" charset="-122"/>
              </a:rPr>
              <a:t>1</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C．若将b换成另一种电表，只闭合S、S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，将滑片P向右移动，R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消耗的功率一定变大；</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D．若将a与b的位置互换，只闭合S、S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，则a的示数与b的示数的比值可能等于R</a:t>
            </a:r>
            <a:r>
              <a:rPr lang="en-US" sz="1600" b="0" baseline="-25000">
                <a:latin typeface="微软雅黑" panose="020B0503020204020204" charset="-122"/>
                <a:ea typeface="微软雅黑" panose="020B0503020204020204" charset="-122"/>
                <a:cs typeface="微软雅黑" panose="020B0503020204020204" charset="-122"/>
              </a:rPr>
              <a:t>2</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373505282"/>
      </p:ext>
    </p:extLst>
  </p:cSld>
  <p:clrMapOvr>
    <a:masterClrMapping/>
  </p:clrMapOvr>
  <p:transition spd="med" advTm="2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3801111" y="2194263"/>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pic>
        <p:nvPicPr>
          <p:cNvPr id="3" name="图片 -2147480974" descr="wps108"/>
          <p:cNvPicPr>
            <a:picLocks noChangeAspect="1"/>
          </p:cNvPicPr>
          <p:nvPr/>
        </p:nvPicPr>
        <p:blipFill>
          <a:blip r:embed="rId3"/>
          <a:stretch>
            <a:fillRect/>
          </a:stretch>
        </p:blipFill>
        <p:spPr>
          <a:xfrm>
            <a:off x="2747010" y="3413298"/>
            <a:ext cx="2128520" cy="1663362"/>
          </a:xfrm>
          <a:prstGeom prst="rect">
            <a:avLst/>
          </a:prstGeom>
          <a:noFill/>
          <a:ln w="9525">
            <a:noFill/>
          </a:ln>
        </p:spPr>
      </p:pic>
      <p:sp>
        <p:nvSpPr>
          <p:cNvPr id="7" name="文本框 6"/>
          <p:cNvSpPr txBox="1"/>
          <p:nvPr/>
        </p:nvSpPr>
        <p:spPr>
          <a:xfrm>
            <a:off x="327026" y="1000691"/>
            <a:ext cx="8769985" cy="2312665"/>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（2019·达州）</a:t>
            </a:r>
            <a:r>
              <a:rPr lang="zh-CN" sz="1600" b="0">
                <a:latin typeface="微软雅黑" panose="020B0503020204020204" charset="-122"/>
                <a:ea typeface="微软雅黑" panose="020B0503020204020204" charset="-122"/>
                <a:cs typeface="微软雅黑" panose="020B0503020204020204" charset="-122"/>
              </a:rPr>
              <a:t>如图所示，电源电压保持不变，</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为定值电阻，且</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＝20Ω．闭合开关S，电压表V</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和</a:t>
            </a:r>
            <a:r>
              <a:rPr lang="en-US" sz="1600" b="0">
                <a:latin typeface="微软雅黑" panose="020B0503020204020204" charset="-122"/>
                <a:ea typeface="微软雅黑" panose="020B0503020204020204" charset="-122"/>
                <a:cs typeface="微软雅黑" panose="020B0503020204020204" charset="-122"/>
              </a:rPr>
              <a:t>V</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的示数之比为4：3，此时电路消耗的总功率为P</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；若把电压表</a:t>
            </a:r>
            <a:r>
              <a:rPr lang="en-US" sz="1600" b="0">
                <a:latin typeface="微软雅黑" panose="020B0503020204020204" charset="-122"/>
                <a:ea typeface="微软雅黑" panose="020B0503020204020204" charset="-122"/>
                <a:cs typeface="微软雅黑" panose="020B0503020204020204" charset="-122"/>
              </a:rPr>
              <a:t>V</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和</a:t>
            </a:r>
            <a:r>
              <a:rPr lang="en-US" sz="1600" b="0">
                <a:latin typeface="微软雅黑" panose="020B0503020204020204" charset="-122"/>
                <a:ea typeface="微软雅黑" panose="020B0503020204020204" charset="-122"/>
                <a:cs typeface="微软雅黑" panose="020B0503020204020204" charset="-122"/>
              </a:rPr>
              <a:t>V</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分别换成电流表</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和</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，闭合开关S后电流表A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的示数为</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，电流表</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的示数为</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，此时电路消耗的总功率为</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。则下列结果正确的是（</a:t>
            </a:r>
            <a:r>
              <a:rPr lang="en-US"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10Ω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＝3：2、</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＝1：10；B．R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5Ω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＝2：3、</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＝1：10；</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10Ω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＝3：2、</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＝10：1；D．R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5Ω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＝2：3、</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P</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＝10：1</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62029036"/>
      </p:ext>
    </p:extLst>
  </p:cSld>
  <p:clrMapOvr>
    <a:masterClrMapping/>
  </p:clrMapOvr>
  <p:transition spd="med" advTm="2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8311515" y="1973373"/>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4" name="文本框 3"/>
          <p:cNvSpPr txBox="1"/>
          <p:nvPr/>
        </p:nvSpPr>
        <p:spPr>
          <a:xfrm>
            <a:off x="327026" y="1000691"/>
            <a:ext cx="870140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（2019·天津）</a:t>
            </a:r>
            <a:r>
              <a:rPr lang="zh-CN" sz="1800" b="0">
                <a:latin typeface="微软雅黑" panose="020B0503020204020204" charset="-122"/>
                <a:ea typeface="微软雅黑" panose="020B0503020204020204" charset="-122"/>
                <a:cs typeface="微软雅黑" panose="020B0503020204020204" charset="-122"/>
              </a:rPr>
              <a:t>现有一个电压不变的电源，两个定值电</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．先将这两个电阻以某种形式连接到电源上，</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消耗功率为</a:t>
            </a:r>
            <a:r>
              <a:rPr lang="en-US" sz="1800" b="0">
                <a:latin typeface="微软雅黑" panose="020B0503020204020204" charset="-122"/>
                <a:ea typeface="微软雅黑" panose="020B0503020204020204" charset="-122"/>
                <a:cs typeface="微软雅黑" panose="020B0503020204020204" charset="-122"/>
              </a:rPr>
              <a:t>P</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；再将它们以另一种形式连接到该电源上，</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消耗功率为</a:t>
            </a:r>
            <a:r>
              <a:rPr lang="en-US" sz="1800" b="0">
                <a:latin typeface="微软雅黑" panose="020B0503020204020204" charset="-122"/>
                <a:ea typeface="微软雅黑" panose="020B0503020204020204" charset="-122"/>
                <a:cs typeface="微软雅黑" panose="020B0503020204020204" charset="-122"/>
              </a:rPr>
              <a:t>9P</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．两种连接形式中均有电流通过</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，则先后两种连接形式中（</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两端的电压比为</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B.R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两端的电压比为</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C.R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消耗的功率比为</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9</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D. 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消耗的功率比为</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9</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57450059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181600" y="1727656"/>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增大</a:t>
            </a:r>
          </a:p>
        </p:txBody>
      </p:sp>
      <p:pic>
        <p:nvPicPr>
          <p:cNvPr id="4" name="图片 1418" descr="wps183"/>
          <p:cNvPicPr>
            <a:picLocks noChangeAspect="1"/>
          </p:cNvPicPr>
          <p:nvPr/>
        </p:nvPicPr>
        <p:blipFill>
          <a:blip r:embed="rId3"/>
          <a:stretch>
            <a:fillRect/>
          </a:stretch>
        </p:blipFill>
        <p:spPr>
          <a:xfrm>
            <a:off x="6133465" y="3058091"/>
            <a:ext cx="2656840" cy="1833327"/>
          </a:xfrm>
          <a:prstGeom prst="rect">
            <a:avLst/>
          </a:prstGeom>
          <a:noFill/>
          <a:ln w="9525">
            <a:noFill/>
          </a:ln>
        </p:spPr>
      </p:pic>
      <p:sp>
        <p:nvSpPr>
          <p:cNvPr id="3" name="文本框 2"/>
          <p:cNvSpPr txBox="1"/>
          <p:nvPr/>
        </p:nvSpPr>
        <p:spPr>
          <a:xfrm>
            <a:off x="283846" y="1000691"/>
            <a:ext cx="8646795" cy="3423483"/>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4.</a:t>
            </a:r>
            <a:r>
              <a:rPr lang="zh-CN" sz="1600" b="1">
                <a:latin typeface="微软雅黑" panose="020B0503020204020204" charset="-122"/>
                <a:ea typeface="微软雅黑" panose="020B0503020204020204" charset="-122"/>
                <a:cs typeface="微软雅黑" panose="020B0503020204020204" charset="-122"/>
              </a:rPr>
              <a:t>（2019·湖州）</a:t>
            </a:r>
            <a:r>
              <a:rPr lang="zh-CN" sz="1600" b="0">
                <a:latin typeface="微软雅黑" panose="020B0503020204020204" charset="-122"/>
                <a:ea typeface="微软雅黑" panose="020B0503020204020204" charset="-122"/>
                <a:cs typeface="微软雅黑" panose="020B0503020204020204" charset="-122"/>
              </a:rPr>
              <a:t>现有规格分别为</a:t>
            </a:r>
            <a:r>
              <a:rPr lang="en-US" sz="1600" b="0">
                <a:latin typeface="微软雅黑" panose="020B0503020204020204" charset="-122"/>
                <a:ea typeface="微软雅黑" panose="020B0503020204020204" charset="-122"/>
                <a:cs typeface="微软雅黑" panose="020B0503020204020204" charset="-122"/>
              </a:rPr>
              <a:t>“6V</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3W</a:t>
            </a:r>
            <a:r>
              <a:rPr lang="zh-CN" sz="1600" b="0">
                <a:latin typeface="微软雅黑" panose="020B0503020204020204" charset="-122"/>
                <a:ea typeface="微软雅黑" panose="020B0503020204020204" charset="-122"/>
                <a:cs typeface="微软雅黑" panose="020B0503020204020204" charset="-122"/>
              </a:rPr>
              <a:t>”和“</a:t>
            </a:r>
            <a:r>
              <a:rPr lang="en-US" sz="1600" b="0">
                <a:latin typeface="微软雅黑" panose="020B0503020204020204" charset="-122"/>
                <a:ea typeface="微软雅黑" panose="020B0503020204020204" charset="-122"/>
                <a:cs typeface="微软雅黑" panose="020B0503020204020204" charset="-122"/>
              </a:rPr>
              <a:t>6V</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6W</a:t>
            </a:r>
            <a:r>
              <a:rPr lang="zh-CN" sz="1600" b="0">
                <a:latin typeface="微软雅黑" panose="020B0503020204020204" charset="-122"/>
                <a:ea typeface="微软雅黑" panose="020B0503020204020204" charset="-122"/>
                <a:cs typeface="微软雅黑" panose="020B0503020204020204" charset="-122"/>
              </a:rPr>
              <a:t>”两个小灯泡</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，已知它们的电流与电压间关系如图所示。</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）由图可知，</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的灯丝电阻都随电流的增大而</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（选填“增大”“减小”或“不变”）。</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）若将</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并联接在学生电源间，电源电压调节为</a:t>
            </a:r>
            <a:r>
              <a:rPr lang="en-US" sz="1600" b="0">
                <a:latin typeface="微软雅黑" panose="020B0503020204020204" charset="-122"/>
                <a:ea typeface="微软雅黑" panose="020B0503020204020204" charset="-122"/>
                <a:cs typeface="微软雅黑" panose="020B0503020204020204" charset="-122"/>
              </a:rPr>
              <a:t>6</a:t>
            </a:r>
            <a:r>
              <a:rPr lang="zh-CN" sz="1600" b="0">
                <a:latin typeface="微软雅黑" panose="020B0503020204020204" charset="-122"/>
                <a:ea typeface="微软雅黑" panose="020B0503020204020204" charset="-122"/>
                <a:cs typeface="微软雅黑" panose="020B0503020204020204" charset="-122"/>
              </a:rPr>
              <a:t>伏，通电</a:t>
            </a:r>
            <a:r>
              <a:rPr lang="en-US" sz="1600" b="0">
                <a:latin typeface="微软雅黑" panose="020B0503020204020204" charset="-122"/>
                <a:ea typeface="微软雅黑" panose="020B0503020204020204" charset="-122"/>
                <a:cs typeface="微软雅黑" panose="020B0503020204020204" charset="-122"/>
              </a:rPr>
              <a:t>5</a:t>
            </a:r>
            <a:r>
              <a:rPr lang="zh-CN" sz="1600" b="0">
                <a:latin typeface="微软雅黑" panose="020B0503020204020204" charset="-122"/>
                <a:ea typeface="微软雅黑" panose="020B0503020204020204" charset="-122"/>
                <a:cs typeface="微软雅黑" panose="020B0503020204020204" charset="-122"/>
              </a:rPr>
              <a:t>分钟，则两灯泡消耗的总电能为多少焦？</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）若将</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串联接在学生电源间，调节电源电压，在保证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每个灯泡两端电压不超过其额定电压的情况下，</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消耗的</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实际总功率最大值是多少？</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75130" y="2918045"/>
            <a:ext cx="669412"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2700J</a:t>
            </a:r>
          </a:p>
        </p:txBody>
      </p:sp>
      <p:sp>
        <p:nvSpPr>
          <p:cNvPr id="10" name="文本框 9"/>
          <p:cNvSpPr txBox="1"/>
          <p:nvPr/>
        </p:nvSpPr>
        <p:spPr>
          <a:xfrm>
            <a:off x="2924175" y="4056236"/>
            <a:ext cx="32316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4W</a:t>
            </a:r>
          </a:p>
        </p:txBody>
      </p:sp>
    </p:spTree>
    <p:extLst>
      <p:ext uri="{BB962C8B-B14F-4D97-AF65-F5344CB8AC3E}">
        <p14:creationId xmlns:p14="http://schemas.microsoft.com/office/powerpoint/2010/main" val="3098157488"/>
      </p:ext>
    </p:extLst>
  </p:cSld>
  <p:clrMapOvr>
    <a:masterClrMapping/>
  </p:clrMapOvr>
  <p:transition spd="med" advTm="2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5058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2422526" y="2473718"/>
            <a:ext cx="28469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A</a:t>
            </a:r>
            <a:r>
              <a:rPr kumimoji="0" lang="zh-CN" altLang="en-US" sz="1800" b="0" i="0" baseline="-2500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1</a:t>
            </a:r>
          </a:p>
        </p:txBody>
      </p:sp>
      <p:sp>
        <p:nvSpPr>
          <p:cNvPr id="11" name="文本框 10"/>
          <p:cNvSpPr txBox="1"/>
          <p:nvPr/>
        </p:nvSpPr>
        <p:spPr>
          <a:xfrm>
            <a:off x="327026" y="1000691"/>
            <a:ext cx="8780145" cy="4164453"/>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1.</a:t>
            </a:r>
            <a:r>
              <a:rPr lang="zh-CN" sz="1600" b="1">
                <a:latin typeface="微软雅黑" panose="020B0503020204020204" charset="-122"/>
                <a:ea typeface="微软雅黑" panose="020B0503020204020204" charset="-122"/>
                <a:cs typeface="微软雅黑" panose="020B0503020204020204" charset="-122"/>
              </a:rPr>
              <a:t>（2019·绵阳）</a:t>
            </a:r>
            <a:r>
              <a:rPr lang="zh-CN" sz="1600" b="0">
                <a:latin typeface="微软雅黑" panose="020B0503020204020204" charset="-122"/>
                <a:ea typeface="微软雅黑" panose="020B0503020204020204" charset="-122"/>
                <a:cs typeface="微软雅黑" panose="020B0503020204020204" charset="-122"/>
              </a:rPr>
              <a:t>测量标有“2.5V”字样的小灯泡在额定电压下工作时的电阻，小灯泡的额定功率估计在0.8W左右。实验室提供的器材有：两节干电池、电压表V（量程0-3V）、滑动变阻器、导线若干、开关、待测小灯泡。供选择的电流表：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（量程0-0.6A）、A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（量程0-3A）。回答下列问题：</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（1）电流表应选用________（“A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”或“A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（2）连接好如图所示的实验电路，闭合开关，发现灯泡不亮，电流表无示数，电压表有较大的示数。电路的故障可能是________（选填序号）</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A．电压表断路                   B．小灯泡断路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C．电压表短路，且小灯泡断路     D．电流表短路，且小灯泡断路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（3）排除故障后，闭合开关，调节滑动变阻器使电压表示数为2.5V，电流表示数如图乙所示，小灯泡正常发光时的电阻是________Ω（小数点后保留一位数字）。</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2743200" y="3231875"/>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B</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D</a:t>
            </a:r>
          </a:p>
        </p:txBody>
      </p:sp>
      <p:sp>
        <p:nvSpPr>
          <p:cNvPr id="13" name="文本框 12"/>
          <p:cNvSpPr txBox="1"/>
          <p:nvPr/>
        </p:nvSpPr>
        <p:spPr>
          <a:xfrm>
            <a:off x="3037840" y="4677530"/>
            <a:ext cx="438580"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8.3</a:t>
            </a:r>
          </a:p>
        </p:txBody>
      </p:sp>
    </p:spTree>
    <p:extLst>
      <p:ext uri="{BB962C8B-B14F-4D97-AF65-F5344CB8AC3E}">
        <p14:creationId xmlns:p14="http://schemas.microsoft.com/office/powerpoint/2010/main" val="123923236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P spid="12" grpId="0" bldLvl="0" animBg="1"/>
      <p:bldP spid="13"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5058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3" name="图片 1407" descr="wps172"/>
          <p:cNvPicPr>
            <a:picLocks noChangeAspect="1"/>
          </p:cNvPicPr>
          <p:nvPr/>
        </p:nvPicPr>
        <p:blipFill>
          <a:blip r:embed="rId3"/>
          <a:stretch>
            <a:fillRect/>
          </a:stretch>
        </p:blipFill>
        <p:spPr>
          <a:xfrm>
            <a:off x="730885" y="1304336"/>
            <a:ext cx="3600450" cy="2535465"/>
          </a:xfrm>
          <a:prstGeom prst="rect">
            <a:avLst/>
          </a:prstGeom>
          <a:noFill/>
          <a:ln w="9525">
            <a:noFill/>
          </a:ln>
        </p:spPr>
      </p:pic>
      <p:pic>
        <p:nvPicPr>
          <p:cNvPr id="4" name="图片 1408" descr="wps173"/>
          <p:cNvPicPr>
            <a:picLocks noChangeAspect="1"/>
          </p:cNvPicPr>
          <p:nvPr/>
        </p:nvPicPr>
        <p:blipFill>
          <a:blip r:embed="rId4"/>
          <a:stretch>
            <a:fillRect/>
          </a:stretch>
        </p:blipFill>
        <p:spPr>
          <a:xfrm>
            <a:off x="4709795" y="1304336"/>
            <a:ext cx="3550920" cy="2536102"/>
          </a:xfrm>
          <a:prstGeom prst="rect">
            <a:avLst/>
          </a:prstGeom>
          <a:noFill/>
          <a:ln w="9525">
            <a:noFill/>
          </a:ln>
        </p:spPr>
      </p:pic>
    </p:spTree>
    <p:extLst>
      <p:ext uri="{BB962C8B-B14F-4D97-AF65-F5344CB8AC3E}">
        <p14:creationId xmlns:p14="http://schemas.microsoft.com/office/powerpoint/2010/main" val="3685986876"/>
      </p:ext>
    </p:extLst>
  </p:cSld>
  <p:clrMapOvr>
    <a:masterClrMapping/>
  </p:clrMapOvr>
  <p:transition spd="med" advTm="2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5058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83845" y="1000691"/>
            <a:ext cx="8735060" cy="4256756"/>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（2018·潍坊）</a:t>
            </a:r>
            <a:r>
              <a:rPr lang="zh-CN" sz="1800" b="0">
                <a:latin typeface="微软雅黑" panose="020B0503020204020204" charset="-122"/>
                <a:ea typeface="微软雅黑" panose="020B0503020204020204" charset="-122"/>
                <a:cs typeface="微软雅黑" panose="020B0503020204020204" charset="-122"/>
              </a:rPr>
              <a:t>要测量一个额定电压为3.8V小灯泡的功率，小灯泡工作时的电阻约为10Ω。现有电流表、电压表、开关各一个，规格分别为“10Ω、1A“、“50Ω、0.5A”和500Ω、0.1A”的滑动变阻器各一个，导线若干，电源（8V）一个。</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（1）为完成实验，应该选取规格为</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的滑动变阻器；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（2）选出合适的滑动变阻器后，将实验器材连成如图所示的实验电路，闭合开关，将滑动变阻器滑片向右移动，观察到的现象是</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（多选）；</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A．小灯泡变亮，电压表示数变大；</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B．电流表示数为零，小灯泡不亮；</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C．电流表示数变大，电压表示数变小；</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D．电压表示数接近8V，且示数不变。</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513" descr="wps1"/>
          <p:cNvPicPr>
            <a:picLocks noChangeAspect="1"/>
          </p:cNvPicPr>
          <p:nvPr/>
        </p:nvPicPr>
        <p:blipFill>
          <a:blip r:embed="rId3"/>
          <a:stretch>
            <a:fillRect/>
          </a:stretch>
        </p:blipFill>
        <p:spPr>
          <a:xfrm>
            <a:off x="5128896" y="3622730"/>
            <a:ext cx="3508375" cy="1461569"/>
          </a:xfrm>
          <a:prstGeom prst="rect">
            <a:avLst/>
          </a:prstGeom>
          <a:noFill/>
          <a:ln w="9525">
            <a:noFill/>
          </a:ln>
        </p:spPr>
      </p:pic>
      <p:sp>
        <p:nvSpPr>
          <p:cNvPr id="9" name="文本框 8"/>
          <p:cNvSpPr txBox="1"/>
          <p:nvPr/>
        </p:nvSpPr>
        <p:spPr>
          <a:xfrm>
            <a:off x="3874771" y="2310756"/>
            <a:ext cx="15538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“50Ω 0.5A”</a:t>
            </a:r>
          </a:p>
        </p:txBody>
      </p:sp>
      <p:sp>
        <p:nvSpPr>
          <p:cNvPr id="10" name="文本框 9"/>
          <p:cNvSpPr txBox="1"/>
          <p:nvPr/>
        </p:nvSpPr>
        <p:spPr>
          <a:xfrm>
            <a:off x="5020945" y="3144665"/>
            <a:ext cx="412932"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BD</a:t>
            </a:r>
          </a:p>
        </p:txBody>
      </p:sp>
    </p:spTree>
    <p:extLst>
      <p:ext uri="{BB962C8B-B14F-4D97-AF65-F5344CB8AC3E}">
        <p14:creationId xmlns:p14="http://schemas.microsoft.com/office/powerpoint/2010/main" val="2822109998"/>
      </p:ext>
    </p:extLst>
  </p:cSld>
  <p:clrMapOvr>
    <a:masterClrMapping/>
  </p:clrMapOvr>
  <p:transition spd="med" advTm="2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5058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327025" y="1152195"/>
            <a:ext cx="845820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（3）造成上述现象的原因是其中有一条导线连接错误，请将该导线打上“×”号；并用笔画线代替导线把它改到正确的位置上；</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（4）线路改正后，移动滑片，记录多组电流和电压U，并在坐标纸上做出I-U关系图象，如图所示。由图可知小灯泡的额定功率为</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W；当小灯泡两端电压为3V时，灯泡电阻为</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Ω。</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254625" y="2476264"/>
            <a:ext cx="5473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1.14</a:t>
            </a:r>
          </a:p>
        </p:txBody>
      </p:sp>
      <p:sp>
        <p:nvSpPr>
          <p:cNvPr id="9" name="文本框 8"/>
          <p:cNvSpPr txBox="1"/>
          <p:nvPr/>
        </p:nvSpPr>
        <p:spPr>
          <a:xfrm>
            <a:off x="2015490" y="2844203"/>
            <a:ext cx="3581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12</a:t>
            </a:r>
          </a:p>
        </p:txBody>
      </p:sp>
    </p:spTree>
    <p:extLst>
      <p:ext uri="{BB962C8B-B14F-4D97-AF65-F5344CB8AC3E}">
        <p14:creationId xmlns:p14="http://schemas.microsoft.com/office/powerpoint/2010/main" val="370718115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P spid="9"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5058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6537960" y="3643101"/>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0973" descr="wps9"/>
          <p:cNvPicPr>
            <a:picLocks noChangeAspect="1"/>
          </p:cNvPicPr>
          <p:nvPr/>
        </p:nvPicPr>
        <p:blipFill>
          <a:blip r:embed="rId3"/>
          <a:stretch>
            <a:fillRect/>
          </a:stretch>
        </p:blipFill>
        <p:spPr>
          <a:xfrm>
            <a:off x="4482465" y="1255002"/>
            <a:ext cx="4514850" cy="1250864"/>
          </a:xfrm>
          <a:prstGeom prst="rect">
            <a:avLst/>
          </a:prstGeom>
          <a:noFill/>
          <a:ln w="9525">
            <a:noFill/>
          </a:ln>
        </p:spPr>
      </p:pic>
      <p:sp>
        <p:nvSpPr>
          <p:cNvPr id="3" name="文本框 2"/>
          <p:cNvSpPr txBox="1"/>
          <p:nvPr/>
        </p:nvSpPr>
        <p:spPr>
          <a:xfrm>
            <a:off x="327025" y="1000691"/>
            <a:ext cx="8746490" cy="4164453"/>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a:t>
            </a:r>
            <a:r>
              <a:rPr lang="zh-CN" sz="1600" b="1">
                <a:latin typeface="微软雅黑" panose="020B0503020204020204" charset="-122"/>
                <a:ea typeface="微软雅黑" panose="020B0503020204020204" charset="-122"/>
                <a:cs typeface="微软雅黑" panose="020B0503020204020204" charset="-122"/>
              </a:rPr>
              <a:t>（2018·滨州）</a:t>
            </a:r>
            <a:r>
              <a:rPr lang="zh-CN" sz="1600" b="0">
                <a:latin typeface="微软雅黑" panose="020B0503020204020204" charset="-122"/>
                <a:ea typeface="微软雅黑" panose="020B0503020204020204" charset="-122"/>
                <a:cs typeface="微软雅黑" panose="020B0503020204020204" charset="-122"/>
              </a:rPr>
              <a:t>某实验小组的同学用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图甲所示器材测量小灯泡电功率，待测</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小灯泡L的额定电压为3.8V，额定功率</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小于1W，电源电压恒为6V，滑动变阻</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器R的规格为“20Ω、1A”，图甲所示是该实验小组没有连接完整的电路。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（1）请你用笔线代替导线，在图甲中把电路连接完整；</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（2）正确连接完电路，闭合开关后，发现无论怎样移动滑片，小灯泡不亮，电流表无示数，电压表示数明显，仔细检查，连接无误，那么出现该状况的原因应该是</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（选填“A”、“B”、“C”或“D”）。</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A．电流表内部断路了；B．灯泡的灯丝断了；</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C．灯座内部出现了短路；D．滑动变阻器的电阻线断了</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55376214"/>
      </p:ext>
    </p:extLst>
  </p:cSld>
  <p:clrMapOvr>
    <a:masterClrMapping/>
  </p:clrMapOvr>
  <p:transition spd="med" advTm="2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5058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考点三：测量小灯泡电功率</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8259446" y="1156015"/>
            <a:ext cx="41774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0.2</a:t>
            </a:r>
          </a:p>
        </p:txBody>
      </p:sp>
      <p:sp>
        <p:nvSpPr>
          <p:cNvPr id="7" name="文本框 6"/>
          <p:cNvSpPr txBox="1"/>
          <p:nvPr/>
        </p:nvSpPr>
        <p:spPr>
          <a:xfrm>
            <a:off x="327026" y="1073260"/>
            <a:ext cx="865695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（3）排出故障后，通过正确操作，当灯泡正常发光时，电流表示数如图乙所示，其值为</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A，小灯泡的额定功率为</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W。</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（4）测出小灯泡的额定功率后，再测大于小灯泡额定功率的实际功率，应将滑动变阻器的滑片向</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（选填“左”或“右”）端滑动。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（5）测量小灯泡的电功率</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（选填“需要”或“不需要”）多次测量求平均值，原因是</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（6）图丙是该实验小组的同学测量小灯泡电功率的电路图，测量后他们对测量结果进行了误差分析，考虑电表本身对电路的影响，该电路主要是由于所测</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（选填“电压”或“电流”）值偏大引起小灯跑电功率偏大的。</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382520" y="1437379"/>
            <a:ext cx="5473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0.76</a:t>
            </a:r>
          </a:p>
        </p:txBody>
      </p:sp>
      <p:sp>
        <p:nvSpPr>
          <p:cNvPr id="11" name="文本框 10"/>
          <p:cNvSpPr txBox="1"/>
          <p:nvPr/>
        </p:nvSpPr>
        <p:spPr>
          <a:xfrm>
            <a:off x="621030" y="2224182"/>
            <a:ext cx="32316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右</a:t>
            </a:r>
          </a:p>
        </p:txBody>
      </p:sp>
      <p:sp>
        <p:nvSpPr>
          <p:cNvPr id="12" name="文本框 11"/>
          <p:cNvSpPr txBox="1"/>
          <p:nvPr/>
        </p:nvSpPr>
        <p:spPr>
          <a:xfrm>
            <a:off x="2743200" y="2592121"/>
            <a:ext cx="784828"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不需要</a:t>
            </a:r>
          </a:p>
        </p:txBody>
      </p:sp>
      <p:sp>
        <p:nvSpPr>
          <p:cNvPr id="13" name="文本框 12"/>
          <p:cNvSpPr txBox="1"/>
          <p:nvPr/>
        </p:nvSpPr>
        <p:spPr>
          <a:xfrm>
            <a:off x="685800" y="2960059"/>
            <a:ext cx="2862320"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灯在不同电压下的功率不同</a:t>
            </a:r>
          </a:p>
        </p:txBody>
      </p:sp>
      <p:sp>
        <p:nvSpPr>
          <p:cNvPr id="14" name="文本框 13"/>
          <p:cNvSpPr txBox="1"/>
          <p:nvPr/>
        </p:nvSpPr>
        <p:spPr>
          <a:xfrm>
            <a:off x="5728970" y="3711214"/>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电流</a:t>
            </a:r>
          </a:p>
        </p:txBody>
      </p:sp>
    </p:spTree>
    <p:extLst>
      <p:ext uri="{BB962C8B-B14F-4D97-AF65-F5344CB8AC3E}">
        <p14:creationId xmlns:p14="http://schemas.microsoft.com/office/powerpoint/2010/main" val="16210980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2"/>
                                        </p:tgtEl>
                                        <p:attrNameLst>
                                          <p:attrName>style.visibility</p:attrName>
                                        </p:attrNameLst>
                                      </p:cBhvr>
                                      <p:to>
                                        <p:strVal val="visible"/>
                                      </p:to>
                                    </p:set>
                                    <p:animEffect transition="in" filter="checkerboard(across)">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3"/>
                                        </p:tgtEl>
                                        <p:attrNameLst>
                                          <p:attrName>style.visibility</p:attrName>
                                        </p:attrNameLst>
                                      </p:cBhvr>
                                      <p:to>
                                        <p:strVal val="visible"/>
                                      </p:to>
                                    </p:set>
                                    <p:animEffect transition="in" filter="checkerboard(across)">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4"/>
                                        </p:tgtEl>
                                        <p:attrNameLst>
                                          <p:attrName>style.visibility</p:attrName>
                                        </p:attrNameLst>
                                      </p:cBhvr>
                                      <p:to>
                                        <p:strVal val="visible"/>
                                      </p:to>
                                    </p:set>
                                    <p:animEffect transition="in" filter="checkerboard(across)">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p:bldP spid="10" grpId="0" bldLvl="0" animBg="1"/>
      <p:bldP spid="11" grpId="0" bldLvl="0" animBg="1"/>
      <p:bldP spid="12" grpId="0" bldLvl="0" animBg="1"/>
      <p:bldP spid="13"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二、电功率</a:t>
            </a:r>
            <a:endParaRPr lang="en-US" altLang="zh-CN" sz="1800" b="1">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6" y="1068168"/>
            <a:ext cx="8722995"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4．电功率单位：在国际单位制中，功率单位是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瓦特</a:t>
            </a:r>
            <a:r>
              <a:rPr lang="zh-CN" sz="1800" b="0">
                <a:latin typeface="微软雅黑" panose="020B0503020204020204" charset="-122"/>
                <a:ea typeface="微软雅黑" panose="020B0503020204020204" charset="-122"/>
                <a:cs typeface="微软雅黑" panose="020B0503020204020204" charset="-122"/>
              </a:rPr>
              <a:t>（</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W</a:t>
            </a:r>
            <a:r>
              <a:rPr lang="zh-CN" sz="1800" b="0">
                <a:latin typeface="微软雅黑" panose="020B0503020204020204" charset="-122"/>
                <a:ea typeface="微软雅黑" panose="020B0503020204020204" charset="-122"/>
                <a:cs typeface="微软雅黑" panose="020B0503020204020204" charset="-122"/>
              </a:rPr>
              <a:t>），常用单位：</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千瓦</a:t>
            </a:r>
            <a:r>
              <a:rPr lang="zh-CN" sz="1800" b="0">
                <a:latin typeface="微软雅黑" panose="020B0503020204020204" charset="-122"/>
                <a:ea typeface="微软雅黑" panose="020B0503020204020204" charset="-122"/>
                <a:cs typeface="微软雅黑" panose="020B0503020204020204" charset="-122"/>
              </a:rPr>
              <a:t>（</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kW</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5．额定功率</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（1）某灯泡上标有“PZ220V-25”字样分别表示：普通照明，</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额定电压</a:t>
            </a:r>
            <a:r>
              <a:rPr lang="zh-CN" sz="1800" b="0">
                <a:latin typeface="微软雅黑" panose="020B0503020204020204" charset="-122"/>
                <a:ea typeface="微软雅黑" panose="020B0503020204020204" charset="-122"/>
                <a:cs typeface="微软雅黑" panose="020B0503020204020204" charset="-122"/>
              </a:rPr>
              <a:t>（用电器正常工作时的电压）220V，</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额定功率</a:t>
            </a:r>
            <a:r>
              <a:rPr lang="zh-CN" sz="1800" b="0">
                <a:latin typeface="微软雅黑" panose="020B0503020204020204" charset="-122"/>
                <a:ea typeface="微软雅黑" panose="020B0503020204020204" charset="-122"/>
                <a:cs typeface="微软雅黑" panose="020B0503020204020204" charset="-122"/>
              </a:rPr>
              <a:t>（用电器在额定电压下的功率）25W的灯泡。</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27025" y="2828925"/>
            <a:ext cx="872236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（2）已知U</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①</a:t>
            </a:r>
            <a:r>
              <a:rPr lang="zh-CN" sz="1800" b="0">
                <a:latin typeface="微软雅黑" panose="020B0503020204020204" charset="-122"/>
                <a:ea typeface="微软雅黑" panose="020B0503020204020204" charset="-122"/>
                <a:cs typeface="微软雅黑" panose="020B0503020204020204" charset="-122"/>
              </a:rPr>
              <a:t>可根据公式</a:t>
            </a:r>
            <a:r>
              <a:rPr lang="en-US" sz="1800" b="0">
                <a:latin typeface="微软雅黑" panose="020B0503020204020204" charset="-122"/>
                <a:ea typeface="微软雅黑" panose="020B0503020204020204" charset="-122"/>
                <a:cs typeface="微软雅黑" panose="020B0503020204020204" charset="-122"/>
              </a:rPr>
              <a:t>I</a:t>
            </a:r>
            <a:r>
              <a:rPr lang="zh-CN" sz="1800" b="0" baseline="-25000">
                <a:latin typeface="微软雅黑" panose="020B0503020204020204" charset="-122"/>
                <a:ea typeface="微软雅黑" panose="020B0503020204020204" charset="-122"/>
                <a:cs typeface="微软雅黑" panose="020B0503020204020204" charset="-122"/>
              </a:rPr>
              <a:t>额</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额</a:t>
            </a:r>
            <a:r>
              <a:rPr lang="en-US" sz="1800" b="0">
                <a:latin typeface="微软雅黑" panose="020B0503020204020204" charset="-122"/>
                <a:ea typeface="微软雅黑" panose="020B0503020204020204" charset="-122"/>
                <a:cs typeface="微软雅黑" panose="020B0503020204020204" charset="-122"/>
              </a:rPr>
              <a:t>/U</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计算出该灯的额定电流；</a:t>
            </a: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②</a:t>
            </a:r>
            <a:r>
              <a:rPr lang="zh-CN" sz="1800" b="0">
                <a:latin typeface="微软雅黑" panose="020B0503020204020204" charset="-122"/>
                <a:ea typeface="微软雅黑" panose="020B0503020204020204" charset="-122"/>
                <a:cs typeface="微软雅黑" panose="020B0503020204020204" charset="-122"/>
              </a:rPr>
              <a:t>可根据公式             计算出该灯的电阻。</a:t>
            </a:r>
          </a:p>
        </p:txBody>
      </p:sp>
      <p:graphicFrame>
        <p:nvGraphicFramePr>
          <p:cNvPr id="3" name="对象 1223"/>
          <p:cNvGraphicFramePr>
            <a:graphicFrameLocks noChangeAspect="1"/>
          </p:cNvGraphicFramePr>
          <p:nvPr/>
        </p:nvGraphicFramePr>
        <p:xfrm>
          <a:off x="1884681" y="3245880"/>
          <a:ext cx="748665" cy="671583"/>
        </p:xfrm>
        <a:graphic>
          <a:graphicData uri="http://schemas.openxmlformats.org/presentationml/2006/ole">
            <mc:AlternateContent xmlns:mc="http://schemas.openxmlformats.org/markup-compatibility/2006">
              <mc:Choice xmlns:v="urn:schemas-microsoft-com:vml" Requires="v">
                <p:oleObj spid="_x0000_s21507" r:id="rId4" imgW="482600" imgH="431800" progId="Equation.KSEE3">
                  <p:embed/>
                </p:oleObj>
              </mc:Choice>
              <mc:Fallback>
                <p:oleObj r:id="rId4" imgW="482600" imgH="431800" progId="Equation.KSEE3">
                  <p:embed/>
                  <p:pic>
                    <p:nvPicPr>
                      <p:cNvPr id="0" name=""/>
                      <p:cNvPicPr/>
                      <p:nvPr/>
                    </p:nvPicPr>
                    <p:blipFill>
                      <a:blip r:embed="rId5"/>
                      <a:stretch>
                        <a:fillRect/>
                      </a:stretch>
                    </p:blipFill>
                    <p:spPr>
                      <a:xfrm>
                        <a:off x="1884681" y="3245880"/>
                        <a:ext cx="748665" cy="671583"/>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48838216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gtEl>
                                        <p:attrNameLst>
                                          <p:attrName>style.visibility</p:attrName>
                                        </p:attrNameLst>
                                      </p:cBhvr>
                                      <p:to>
                                        <p:strVal val="visible"/>
                                      </p:to>
                                    </p:set>
                                    <p:animEffect transition="in" filter="checkerboard(across)">
                                      <p:cBhvr>
                                        <p:cTn id="22" dur="1000"/>
                                        <p:tgtEl>
                                          <p:spTgt spid="3"/>
                                        </p:tgtEl>
                                      </p:cBhvr>
                                    </p:animEffect>
                                  </p:childTnLst>
                                </p:cTn>
                              </p:par>
                              <p:par>
                                <p:cTn id="23" presetID="5" presetClass="entr" presetSubtype="10" fill="hold" grpId="0" nodeType="withEffect">
                                  <p:stCondLst>
                                    <p:cond delay="0"/>
                                  </p:stCondLst>
                                  <p:childTnLst>
                                    <p:set>
                                      <p:cBhvr>
                                        <p:cTn id="24" dur="1000" fill="hold">
                                          <p:stCondLst>
                                            <p:cond delay="0"/>
                                          </p:stCondLst>
                                        </p:cTn>
                                        <p:tgtEl>
                                          <p:spTgt spid="7"/>
                                        </p:tgtEl>
                                        <p:attrNameLst>
                                          <p:attrName>style.visibility</p:attrName>
                                        </p:attrNameLst>
                                      </p:cBhvr>
                                      <p:to>
                                        <p:strVal val="visible"/>
                                      </p:to>
                                    </p:set>
                                    <p:animEffect transition="in" filter="checkerboard(across)">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0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948680" y="1452020"/>
            <a:ext cx="62611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2100</a:t>
            </a:r>
          </a:p>
        </p:txBody>
      </p:sp>
      <p:sp>
        <p:nvSpPr>
          <p:cNvPr id="3" name="文本框 2"/>
          <p:cNvSpPr txBox="1"/>
          <p:nvPr/>
        </p:nvSpPr>
        <p:spPr>
          <a:xfrm>
            <a:off x="283845" y="1000691"/>
            <a:ext cx="874649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（2019·河南）</a:t>
            </a:r>
            <a:r>
              <a:rPr lang="zh-CN" sz="1800" b="0">
                <a:latin typeface="微软雅黑" panose="020B0503020204020204" charset="-122"/>
                <a:ea typeface="微软雅黑" panose="020B0503020204020204" charset="-122"/>
                <a:cs typeface="微软雅黑" panose="020B0503020204020204" charset="-122"/>
              </a:rPr>
              <a:t>在家用电器调查活动中，小亮让电热水器单独工作2min，测得家中如图所示的电能表的转盘转了70r，热水器的实际功率为_____W；若不计能量损失，这段时间内热水器中50L的水可升温_____</a:t>
            </a:r>
            <a:r>
              <a:rPr lang="en-US" sz="1800" b="0">
                <a:latin typeface="微软雅黑" panose="020B0503020204020204" charset="-122"/>
                <a:ea typeface="微软雅黑" panose="020B0503020204020204" charset="-122"/>
                <a:cs typeface="微软雅黑" panose="020B0503020204020204" charset="-122"/>
              </a:rPr>
              <a:t>℃</a:t>
            </a:r>
            <a:r>
              <a:rPr lang="zh-CN" alt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由于热水器的功率远大于冰箱，从安全用电的角度考虑，热水器的电源线比冰箱的要_____（选填“粗”或“细”）。[已知ρ</a:t>
            </a:r>
            <a:r>
              <a:rPr lang="zh-CN" sz="1800" b="0" baseline="-25000">
                <a:latin typeface="微软雅黑" panose="020B0503020204020204" charset="-122"/>
                <a:ea typeface="微软雅黑" panose="020B0503020204020204" charset="-122"/>
                <a:cs typeface="微软雅黑" panose="020B0503020204020204" charset="-122"/>
              </a:rPr>
              <a:t>水</a:t>
            </a:r>
            <a:r>
              <a:rPr lang="en-US" sz="1800" b="0">
                <a:latin typeface="微软雅黑" panose="020B0503020204020204" charset="-122"/>
                <a:ea typeface="微软雅黑" panose="020B0503020204020204" charset="-122"/>
                <a:cs typeface="微软雅黑" panose="020B0503020204020204" charset="-122"/>
              </a:rPr>
              <a:t>=1.0×10</a:t>
            </a:r>
            <a:r>
              <a:rPr lang="en-US" sz="1800" b="0" baseline="30000">
                <a:latin typeface="微软雅黑" panose="020B0503020204020204" charset="-122"/>
                <a:ea typeface="微软雅黑" panose="020B0503020204020204" charset="-122"/>
                <a:cs typeface="微软雅黑" panose="020B0503020204020204" charset="-122"/>
              </a:rPr>
              <a:t>3</a:t>
            </a:r>
            <a:r>
              <a:rPr lang="en-US" sz="1800" b="0">
                <a:latin typeface="微软雅黑" panose="020B0503020204020204" charset="-122"/>
                <a:ea typeface="微软雅黑" panose="020B0503020204020204" charset="-122"/>
                <a:cs typeface="微软雅黑" panose="020B0503020204020204" charset="-122"/>
              </a:rPr>
              <a:t>kg/m</a:t>
            </a:r>
            <a:r>
              <a:rPr lang="en-US"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c</a:t>
            </a:r>
            <a:r>
              <a:rPr lang="zh-CN" sz="1800" b="0" baseline="-25000">
                <a:latin typeface="微软雅黑" panose="020B0503020204020204" charset="-122"/>
                <a:ea typeface="微软雅黑" panose="020B0503020204020204" charset="-122"/>
                <a:cs typeface="微软雅黑" panose="020B0503020204020204" charset="-122"/>
              </a:rPr>
              <a:t>水</a:t>
            </a:r>
            <a:r>
              <a:rPr lang="en-US" sz="1800" b="0">
                <a:latin typeface="微软雅黑" panose="020B0503020204020204" charset="-122"/>
                <a:ea typeface="微软雅黑" panose="020B0503020204020204" charset="-122"/>
                <a:cs typeface="微软雅黑" panose="020B0503020204020204" charset="-122"/>
              </a:rPr>
              <a:t>=4.2×10</a:t>
            </a:r>
            <a:r>
              <a:rPr lang="en-US"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J/（kg•</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7" name="图片 -2147480972" descr="wps191"/>
          <p:cNvPicPr>
            <a:picLocks noChangeAspect="1"/>
          </p:cNvPicPr>
          <p:nvPr/>
        </p:nvPicPr>
        <p:blipFill>
          <a:blip r:embed="rId3"/>
          <a:stretch>
            <a:fillRect/>
          </a:stretch>
        </p:blipFill>
        <p:spPr>
          <a:xfrm>
            <a:off x="5437505" y="2844203"/>
            <a:ext cx="1865630" cy="2044032"/>
          </a:xfrm>
          <a:prstGeom prst="rect">
            <a:avLst/>
          </a:prstGeom>
          <a:noFill/>
          <a:ln w="9525">
            <a:noFill/>
          </a:ln>
        </p:spPr>
      </p:pic>
      <p:sp>
        <p:nvSpPr>
          <p:cNvPr id="4" name="文本框 3"/>
          <p:cNvSpPr txBox="1"/>
          <p:nvPr/>
        </p:nvSpPr>
        <p:spPr>
          <a:xfrm>
            <a:off x="4009391" y="1863246"/>
            <a:ext cx="41774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1.2</a:t>
            </a:r>
          </a:p>
        </p:txBody>
      </p:sp>
      <p:sp>
        <p:nvSpPr>
          <p:cNvPr id="15" name="文本框 14"/>
          <p:cNvSpPr txBox="1"/>
          <p:nvPr/>
        </p:nvSpPr>
        <p:spPr>
          <a:xfrm>
            <a:off x="5036185" y="2312666"/>
            <a:ext cx="32316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粗</a:t>
            </a:r>
          </a:p>
        </p:txBody>
      </p:sp>
    </p:spTree>
    <p:extLst>
      <p:ext uri="{BB962C8B-B14F-4D97-AF65-F5344CB8AC3E}">
        <p14:creationId xmlns:p14="http://schemas.microsoft.com/office/powerpoint/2010/main" val="465514642"/>
      </p:ext>
    </p:extLst>
  </p:cSld>
  <p:clrMapOvr>
    <a:masterClrMapping/>
  </p:clrMapOvr>
  <p:transition spd="med" advTm="2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0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5" name="文本框 14"/>
          <p:cNvSpPr txBox="1"/>
          <p:nvPr/>
        </p:nvSpPr>
        <p:spPr>
          <a:xfrm>
            <a:off x="925195" y="2191717"/>
            <a:ext cx="5473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0.88</a:t>
            </a:r>
          </a:p>
        </p:txBody>
      </p:sp>
      <p:sp>
        <p:nvSpPr>
          <p:cNvPr id="10" name="文本框 9"/>
          <p:cNvSpPr txBox="1"/>
          <p:nvPr/>
        </p:nvSpPr>
        <p:spPr>
          <a:xfrm>
            <a:off x="327026" y="1093630"/>
            <a:ext cx="8679815"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（2019·绵阳）</a:t>
            </a:r>
            <a:r>
              <a:rPr lang="zh-CN" sz="1600" b="0">
                <a:latin typeface="微软雅黑" panose="020B0503020204020204" charset="-122"/>
                <a:ea typeface="微软雅黑" panose="020B0503020204020204" charset="-122"/>
                <a:cs typeface="微软雅黑" panose="020B0503020204020204" charset="-122"/>
              </a:rPr>
              <a:t>某一天晚上睡觉前，小文同学用有预约功能的电饭煲为家人第二天早餐煲粥。小文将大米等食材放入电饭煲内，接通220V家庭电路，经过了待机、加热、保温三个过程，早餐前断开电源，电饭煲消耗的电功率随时间变化的图象如图甲所示，电饭煲加热过程消耗的电能是________kW•h。已知小文家电饭煲加热和保温部分基本电路原理如图乙所示，S是接通家庭电路的开关，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是自动开关，</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和</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为电阻不变的电热丝，则</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=________Ω。</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1437" descr="wps201"/>
          <p:cNvPicPr>
            <a:picLocks noChangeAspect="1"/>
          </p:cNvPicPr>
          <p:nvPr/>
        </p:nvPicPr>
        <p:blipFill>
          <a:blip r:embed="rId3"/>
          <a:stretch>
            <a:fillRect/>
          </a:stretch>
        </p:blipFill>
        <p:spPr>
          <a:xfrm>
            <a:off x="2701290" y="3036448"/>
            <a:ext cx="4212590" cy="1711742"/>
          </a:xfrm>
          <a:prstGeom prst="rect">
            <a:avLst/>
          </a:prstGeom>
          <a:noFill/>
          <a:ln w="9525">
            <a:noFill/>
          </a:ln>
        </p:spPr>
      </p:pic>
      <p:sp>
        <p:nvSpPr>
          <p:cNvPr id="11" name="文本框 10"/>
          <p:cNvSpPr txBox="1"/>
          <p:nvPr/>
        </p:nvSpPr>
        <p:spPr>
          <a:xfrm>
            <a:off x="6421756" y="2559655"/>
            <a:ext cx="4921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220</a:t>
            </a:r>
          </a:p>
        </p:txBody>
      </p:sp>
    </p:spTree>
    <p:extLst>
      <p:ext uri="{BB962C8B-B14F-4D97-AF65-F5344CB8AC3E}">
        <p14:creationId xmlns:p14="http://schemas.microsoft.com/office/powerpoint/2010/main" val="2910245685"/>
      </p:ext>
    </p:extLst>
  </p:cSld>
  <p:clrMapOvr>
    <a:masterClrMapping/>
  </p:clrMapOvr>
  <p:transition spd="med" advTm="2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0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考点四：焦耳定律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2701291" y="1937725"/>
            <a:ext cx="1174358"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3.36×10</a:t>
            </a:r>
            <a:r>
              <a:rPr kumimoji="0" lang="en-US" altLang="zh-CN"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J</a:t>
            </a:r>
          </a:p>
        </p:txBody>
      </p:sp>
      <p:sp>
        <p:nvSpPr>
          <p:cNvPr id="4" name="文本框 3"/>
          <p:cNvSpPr txBox="1"/>
          <p:nvPr/>
        </p:nvSpPr>
        <p:spPr>
          <a:xfrm>
            <a:off x="327026" y="1000691"/>
            <a:ext cx="866838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（2019·天津）</a:t>
            </a:r>
            <a:r>
              <a:rPr lang="zh-CN" sz="1800" b="0">
                <a:latin typeface="微软雅黑" panose="020B0503020204020204" charset="-122"/>
                <a:ea typeface="微软雅黑" panose="020B0503020204020204" charset="-122"/>
                <a:cs typeface="微软雅黑" panose="020B0503020204020204" charset="-122"/>
              </a:rPr>
              <a:t>某电热水壶铭牌的部分信息如下表所示。该电热水壶正常工作时，把</a:t>
            </a:r>
            <a:r>
              <a:rPr lang="en-US" sz="1800" b="0">
                <a:latin typeface="微软雅黑" panose="020B0503020204020204" charset="-122"/>
                <a:ea typeface="微软雅黑" panose="020B0503020204020204" charset="-122"/>
                <a:cs typeface="微软雅黑" panose="020B0503020204020204" charset="-122"/>
              </a:rPr>
              <a:t>1kg</a:t>
            </a:r>
            <a:r>
              <a:rPr lang="zh-CN" sz="1800" b="0">
                <a:latin typeface="微软雅黑" panose="020B0503020204020204" charset="-122"/>
                <a:ea typeface="微软雅黑" panose="020B0503020204020204" charset="-122"/>
                <a:cs typeface="微软雅黑" panose="020B0503020204020204" charset="-122"/>
              </a:rPr>
              <a:t>水从</a:t>
            </a:r>
            <a:r>
              <a:rPr lang="en-US" sz="1800" b="0">
                <a:latin typeface="微软雅黑" panose="020B0503020204020204" charset="-122"/>
                <a:ea typeface="微软雅黑" panose="020B0503020204020204" charset="-122"/>
                <a:cs typeface="微软雅黑" panose="020B0503020204020204" charset="-122"/>
              </a:rPr>
              <a:t>20</a:t>
            </a:r>
            <a:r>
              <a:rPr lang="zh-CN" sz="1800" b="0">
                <a:latin typeface="微软雅黑" panose="020B0503020204020204" charset="-122"/>
                <a:ea typeface="微软雅黑" panose="020B0503020204020204" charset="-122"/>
                <a:cs typeface="微软雅黑" panose="020B0503020204020204" charset="-122"/>
              </a:rPr>
              <a:t>℃加热到</a:t>
            </a:r>
            <a:r>
              <a:rPr lang="en-US" sz="1800" b="0">
                <a:latin typeface="微软雅黑" panose="020B0503020204020204" charset="-122"/>
                <a:ea typeface="微软雅黑" panose="020B0503020204020204" charset="-122"/>
                <a:cs typeface="微软雅黑" panose="020B0503020204020204" charset="-122"/>
              </a:rPr>
              <a:t>100</a:t>
            </a:r>
            <a:r>
              <a:rPr lang="zh-CN" sz="1800" b="0">
                <a:latin typeface="微软雅黑" panose="020B0503020204020204" charset="-122"/>
                <a:ea typeface="微软雅黑" panose="020B0503020204020204" charset="-122"/>
                <a:cs typeface="微软雅黑" panose="020B0503020204020204" charset="-122"/>
              </a:rPr>
              <a:t>℃用时</a:t>
            </a:r>
            <a:r>
              <a:rPr lang="en-US" sz="1800" b="0">
                <a:latin typeface="微软雅黑" panose="020B0503020204020204" charset="-122"/>
                <a:ea typeface="微软雅黑" panose="020B0503020204020204" charset="-122"/>
                <a:cs typeface="微软雅黑" panose="020B0503020204020204" charset="-122"/>
              </a:rPr>
              <a:t>7min</a:t>
            </a:r>
            <a:r>
              <a:rPr lang="zh-CN" sz="1800" b="0">
                <a:latin typeface="微软雅黑" panose="020B0503020204020204" charset="-122"/>
                <a:ea typeface="微软雅黑" panose="020B0503020204020204" charset="-122"/>
                <a:cs typeface="微软雅黑" panose="020B0503020204020204" charset="-122"/>
              </a:rPr>
              <a:t>，已知</a:t>
            </a:r>
            <a:r>
              <a:rPr lang="en-US" sz="1800" b="0">
                <a:latin typeface="微软雅黑" panose="020B0503020204020204" charset="-122"/>
                <a:ea typeface="微软雅黑" panose="020B0503020204020204" charset="-122"/>
                <a:cs typeface="微软雅黑" panose="020B0503020204020204" charset="-122"/>
              </a:rPr>
              <a:t>c</a:t>
            </a:r>
            <a:r>
              <a:rPr lang="zh-CN" sz="1800" b="0" baseline="-25000">
                <a:latin typeface="微软雅黑" panose="020B0503020204020204" charset="-122"/>
                <a:ea typeface="微软雅黑" panose="020B0503020204020204" charset="-122"/>
                <a:cs typeface="微软雅黑" panose="020B0503020204020204" charset="-122"/>
              </a:rPr>
              <a:t>水</a:t>
            </a:r>
            <a:r>
              <a:rPr lang="en-US" sz="1800" b="0">
                <a:latin typeface="微软雅黑" panose="020B0503020204020204" charset="-122"/>
                <a:ea typeface="微软雅黑" panose="020B0503020204020204" charset="-122"/>
                <a:cs typeface="微软雅黑" panose="020B0503020204020204" charset="-122"/>
              </a:rPr>
              <a:t>=4.2×10</a:t>
            </a:r>
            <a:r>
              <a:rPr lang="en-US" sz="1800" b="0" baseline="30000">
                <a:latin typeface="微软雅黑" panose="020B0503020204020204" charset="-122"/>
                <a:ea typeface="微软雅黑" panose="020B0503020204020204" charset="-122"/>
                <a:cs typeface="微软雅黑" panose="020B0503020204020204" charset="-122"/>
              </a:rPr>
              <a:t>3</a:t>
            </a:r>
            <a:r>
              <a:rPr lang="en-US" sz="1800" b="0">
                <a:latin typeface="微软雅黑" panose="020B0503020204020204" charset="-122"/>
                <a:ea typeface="微软雅黑" panose="020B0503020204020204" charset="-122"/>
                <a:cs typeface="微软雅黑" panose="020B0503020204020204" charset="-122"/>
              </a:rPr>
              <a:t>J/</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kg</a:t>
            </a:r>
            <a:r>
              <a:rPr lang="zh-CN" sz="1800" b="0">
                <a:latin typeface="微软雅黑" panose="020B0503020204020204" charset="-122"/>
                <a:ea typeface="微软雅黑" panose="020B0503020204020204" charset="-122"/>
                <a:cs typeface="微软雅黑" panose="020B0503020204020204" charset="-122"/>
              </a:rPr>
              <a:t>•℃），求：</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）水吸收的热量；</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）电热水壶的热效率。</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nvGraphicFramePr>
        <p:xfrm>
          <a:off x="916941" y="2834017"/>
          <a:ext cx="4095115" cy="1762031"/>
        </p:xfrm>
        <a:graphic>
          <a:graphicData uri="http://schemas.openxmlformats.org/drawingml/2006/table">
            <a:tbl>
              <a:tblPr firstRow="1" bandRow="1">
                <a:tableStyleId>{5940675A-B579-460E-94D1-54222C63F5DA}</a:tableStyleId>
              </a:tblPr>
              <a:tblGrid>
                <a:gridCol w="2237105"/>
                <a:gridCol w="1858010"/>
              </a:tblGrid>
              <a:tr h="440508">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型号</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50000"/>
                        </a:lnSpc>
                        <a:buNone/>
                      </a:pPr>
                      <a:r>
                        <a:rPr lang="en-US" sz="1800" b="0" i="1">
                          <a:solidFill>
                            <a:srgbClr val="000000"/>
                          </a:solidFill>
                          <a:latin typeface="微软雅黑" panose="020B0503020204020204" charset="-122"/>
                          <a:ea typeface="微软雅黑" panose="020B0503020204020204" charset="-122"/>
                          <a:cs typeface="宋体" panose="02010600030101010101" pitchFamily="2" charset="-122"/>
                        </a:rPr>
                        <a:t>xx</a:t>
                      </a:r>
                      <a:endParaRPr lang="en-US" altLang="en-US" sz="1800" b="0" i="1">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440508">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额定电压</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220</a:t>
                      </a:r>
                      <a:r>
                        <a:rPr lang="en-US" sz="1800" b="0" i="1">
                          <a:solidFill>
                            <a:srgbClr val="000000"/>
                          </a:solidFill>
                          <a:latin typeface="微软雅黑" panose="020B0503020204020204" charset="-122"/>
                          <a:ea typeface="微软雅黑" panose="020B0503020204020204" charset="-122"/>
                          <a:cs typeface="宋体" panose="02010600030101010101" pitchFamily="2" charset="-122"/>
                        </a:rPr>
                        <a:t>V</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440508">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额定功率</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1000</a:t>
                      </a:r>
                      <a:r>
                        <a:rPr lang="en-US" sz="1800" b="0" i="1">
                          <a:solidFill>
                            <a:srgbClr val="000000"/>
                          </a:solidFill>
                          <a:latin typeface="微软雅黑" panose="020B0503020204020204" charset="-122"/>
                          <a:ea typeface="微软雅黑" panose="020B0503020204020204" charset="-122"/>
                          <a:cs typeface="宋体" panose="02010600030101010101" pitchFamily="2" charset="-122"/>
                        </a:rPr>
                        <a:t>W</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440508">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频率</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50000"/>
                        </a:lnSpc>
                        <a:buNone/>
                      </a:pPr>
                      <a:r>
                        <a:rPr lang="en-US" sz="1800" b="0">
                          <a:solidFill>
                            <a:srgbClr val="000000"/>
                          </a:solidFill>
                          <a:latin typeface="微软雅黑" panose="020B0503020204020204" charset="-122"/>
                          <a:ea typeface="微软雅黑" panose="020B0503020204020204" charset="-122"/>
                          <a:cs typeface="宋体" panose="02010600030101010101" pitchFamily="2" charset="-122"/>
                        </a:rPr>
                        <a:t>50</a:t>
                      </a:r>
                      <a:r>
                        <a:rPr lang="en-US" sz="1800" b="0" i="1">
                          <a:solidFill>
                            <a:srgbClr val="000000"/>
                          </a:solidFill>
                          <a:latin typeface="微软雅黑" panose="020B0503020204020204" charset="-122"/>
                          <a:ea typeface="微软雅黑" panose="020B0503020204020204" charset="-122"/>
                          <a:cs typeface="宋体" panose="02010600030101010101" pitchFamily="2" charset="-122"/>
                        </a:rPr>
                        <a:t>Hz</a:t>
                      </a:r>
                      <a:endParaRPr lang="en-US" altLang="en-US" sz="1800" b="0">
                        <a:solidFill>
                          <a:srgbClr val="000000"/>
                        </a:solidFill>
                        <a:latin typeface="微软雅黑" panose="020B0503020204020204" charset="-122"/>
                        <a:ea typeface="微软雅黑" panose="020B0503020204020204" charset="-122"/>
                        <a:cs typeface="宋体" panose="02010600030101010101" pitchFamily="2" charset="-122"/>
                      </a:endParaRPr>
                    </a:p>
                  </a:txBody>
                  <a:tcPr marL="13970" marR="13970" marT="14005" marB="14005" anchor="ctr">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3001645" y="2305663"/>
            <a:ext cx="5613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80%</a:t>
            </a:r>
          </a:p>
        </p:txBody>
      </p:sp>
    </p:spTree>
    <p:extLst>
      <p:ext uri="{BB962C8B-B14F-4D97-AF65-F5344CB8AC3E}">
        <p14:creationId xmlns:p14="http://schemas.microsoft.com/office/powerpoint/2010/main" val="234946771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二、电功率</a:t>
            </a:r>
            <a:endParaRPr lang="en-US" altLang="zh-CN" sz="1800" b="1">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327026" y="1000691"/>
            <a:ext cx="870140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（3）灯泡的亮度取决于灯泡的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实际功率</a:t>
            </a:r>
            <a:r>
              <a:rPr lang="zh-CN" sz="1800" b="0">
                <a:latin typeface="微软雅黑" panose="020B0503020204020204" charset="-122"/>
                <a:ea typeface="微软雅黑" panose="020B0503020204020204" charset="-122"/>
                <a:cs typeface="微软雅黑" panose="020B0503020204020204" charset="-122"/>
              </a:rPr>
              <a:t>大小：</a:t>
            </a:r>
            <a:r>
              <a:rPr lang="en-US" sz="1800" b="0">
                <a:latin typeface="微软雅黑" panose="020B0503020204020204" charset="-122"/>
                <a:ea typeface="微软雅黑" panose="020B0503020204020204" charset="-122"/>
                <a:cs typeface="微软雅黑" panose="020B0503020204020204" charset="-122"/>
              </a:rPr>
              <a:t>①</a:t>
            </a:r>
            <a:r>
              <a:rPr lang="zh-CN" sz="1800" b="0">
                <a:latin typeface="微软雅黑" panose="020B0503020204020204" charset="-122"/>
                <a:ea typeface="微软雅黑" panose="020B0503020204020204" charset="-122"/>
                <a:cs typeface="微软雅黑" panose="020B0503020204020204" charset="-122"/>
              </a:rPr>
              <a:t>当</a:t>
            </a:r>
            <a:r>
              <a:rPr lang="en-US" sz="1800" b="0">
                <a:latin typeface="微软雅黑" panose="020B0503020204020204" charset="-122"/>
                <a:ea typeface="微软雅黑" panose="020B0503020204020204" charset="-122"/>
                <a:cs typeface="微软雅黑" panose="020B0503020204020204" charset="-122"/>
              </a:rPr>
              <a:t>U</a:t>
            </a:r>
            <a:r>
              <a:rPr lang="zh-CN" sz="1800" b="0" baseline="-25000">
                <a:latin typeface="微软雅黑" panose="020B0503020204020204" charset="-122"/>
                <a:ea typeface="微软雅黑" panose="020B0503020204020204" charset="-122"/>
                <a:cs typeface="微软雅黑" panose="020B0503020204020204" charset="-122"/>
              </a:rPr>
              <a:t>实</a:t>
            </a:r>
            <a:r>
              <a:rPr lang="en-US" sz="1800" b="0">
                <a:latin typeface="微软雅黑" panose="020B0503020204020204" charset="-122"/>
                <a:ea typeface="微软雅黑" panose="020B0503020204020204" charset="-122"/>
                <a:cs typeface="微软雅黑" panose="020B0503020204020204" charset="-122"/>
              </a:rPr>
              <a:t>=U</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时，</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实</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灯正常发光；</a:t>
            </a:r>
            <a:r>
              <a:rPr lang="en-US" sz="1800" b="0">
                <a:latin typeface="微软雅黑" panose="020B0503020204020204" charset="-122"/>
                <a:ea typeface="微软雅黑" panose="020B0503020204020204" charset="-122"/>
                <a:cs typeface="微软雅黑" panose="020B0503020204020204" charset="-122"/>
              </a:rPr>
              <a:t>②</a:t>
            </a:r>
            <a:r>
              <a:rPr lang="zh-CN" sz="1800" b="0">
                <a:latin typeface="微软雅黑" panose="020B0503020204020204" charset="-122"/>
                <a:ea typeface="微软雅黑" panose="020B0503020204020204" charset="-122"/>
                <a:cs typeface="微软雅黑" panose="020B0503020204020204" charset="-122"/>
              </a:rPr>
              <a:t>当</a:t>
            </a:r>
            <a:r>
              <a:rPr lang="en-US" sz="1800" b="0">
                <a:latin typeface="微软雅黑" panose="020B0503020204020204" charset="-122"/>
                <a:ea typeface="微软雅黑" panose="020B0503020204020204" charset="-122"/>
                <a:cs typeface="微软雅黑" panose="020B0503020204020204" charset="-122"/>
              </a:rPr>
              <a:t>U</a:t>
            </a:r>
            <a:r>
              <a:rPr lang="zh-CN" sz="1800" b="0" baseline="-25000">
                <a:latin typeface="微软雅黑" panose="020B0503020204020204" charset="-122"/>
                <a:ea typeface="微软雅黑" panose="020B0503020204020204" charset="-122"/>
                <a:cs typeface="微软雅黑" panose="020B0503020204020204" charset="-122"/>
              </a:rPr>
              <a:t>实</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U</a:t>
            </a:r>
            <a:r>
              <a:rPr lang="zh-CN" sz="1800" b="0" baseline="-25000">
                <a:latin typeface="微软雅黑" panose="020B0503020204020204" charset="-122"/>
                <a:ea typeface="微软雅黑" panose="020B0503020204020204" charset="-122"/>
                <a:cs typeface="微软雅黑" panose="020B0503020204020204" charset="-122"/>
              </a:rPr>
              <a:t>额</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时，</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实</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灯光暗淡；③当U</a:t>
            </a:r>
            <a:r>
              <a:rPr lang="zh-CN" sz="1800" b="0" baseline="-25000">
                <a:latin typeface="微软雅黑" panose="020B0503020204020204" charset="-122"/>
                <a:ea typeface="微软雅黑" panose="020B0503020204020204" charset="-122"/>
                <a:cs typeface="微软雅黑" panose="020B0503020204020204" charset="-122"/>
              </a:rPr>
              <a:t>实</a:t>
            </a:r>
            <a:r>
              <a:rPr lang="en-US" sz="1800" b="0">
                <a:latin typeface="微软雅黑" panose="020B0503020204020204" charset="-122"/>
                <a:ea typeface="微软雅黑" panose="020B0503020204020204" charset="-122"/>
                <a:cs typeface="微软雅黑" panose="020B0503020204020204" charset="-122"/>
              </a:rPr>
              <a:t>&gt; U</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时，</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实</a:t>
            </a:r>
            <a:r>
              <a:rPr lang="en-US" sz="1800" b="0">
                <a:latin typeface="微软雅黑" panose="020B0503020204020204" charset="-122"/>
                <a:ea typeface="微软雅黑" panose="020B0503020204020204" charset="-122"/>
                <a:cs typeface="微软雅黑" panose="020B0503020204020204" charset="-122"/>
              </a:rPr>
              <a:t>&gt;P</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灯发光强烈。</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3" name="对象 1224"/>
          <p:cNvGraphicFramePr>
            <a:graphicFrameLocks noChangeAspect="1"/>
          </p:cNvGraphicFramePr>
          <p:nvPr/>
        </p:nvGraphicFramePr>
        <p:xfrm>
          <a:off x="4318000" y="1924994"/>
          <a:ext cx="1306830" cy="606653"/>
        </p:xfrm>
        <a:graphic>
          <a:graphicData uri="http://schemas.openxmlformats.org/presentationml/2006/ole">
            <mc:AlternateContent xmlns:mc="http://schemas.openxmlformats.org/markup-compatibility/2006">
              <mc:Choice xmlns:v="urn:schemas-microsoft-com:vml" Requires="v">
                <p:oleObj spid="_x0000_s22531" r:id="rId4" imgW="876300" imgH="405765" progId="Equation.KSEE3">
                  <p:embed/>
                </p:oleObj>
              </mc:Choice>
              <mc:Fallback>
                <p:oleObj r:id="rId4" imgW="876300" imgH="405765" progId="Equation.KSEE3">
                  <p:embed/>
                  <p:pic>
                    <p:nvPicPr>
                      <p:cNvPr id="0" name=""/>
                      <p:cNvPicPr/>
                      <p:nvPr/>
                    </p:nvPicPr>
                    <p:blipFill>
                      <a:blip r:embed="rId5"/>
                      <a:stretch>
                        <a:fillRect/>
                      </a:stretch>
                    </p:blipFill>
                    <p:spPr>
                      <a:xfrm>
                        <a:off x="4318000" y="1924994"/>
                        <a:ext cx="1306830" cy="606653"/>
                      </a:xfrm>
                      <a:prstGeom prst="rect">
                        <a:avLst/>
                      </a:prstGeom>
                      <a:noFill/>
                      <a:ln w="38100">
                        <a:noFill/>
                        <a:miter/>
                      </a:ln>
                    </p:spPr>
                  </p:pic>
                </p:oleObj>
              </mc:Fallback>
            </mc:AlternateContent>
          </a:graphicData>
        </a:graphic>
      </p:graphicFrame>
      <p:sp>
        <p:nvSpPr>
          <p:cNvPr id="11" name="文本框 10"/>
          <p:cNvSpPr txBox="1"/>
          <p:nvPr/>
        </p:nvSpPr>
        <p:spPr>
          <a:xfrm>
            <a:off x="327026" y="1879160"/>
            <a:ext cx="862393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（4）已知U</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P</a:t>
            </a:r>
            <a:r>
              <a:rPr lang="zh-CN" sz="1800" b="0" baseline="-25000">
                <a:latin typeface="微软雅黑" panose="020B0503020204020204" charset="-122"/>
                <a:ea typeface="微软雅黑" panose="020B0503020204020204" charset="-122"/>
                <a:cs typeface="微软雅黑" panose="020B0503020204020204" charset="-122"/>
              </a:rPr>
              <a:t>额</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U</a:t>
            </a:r>
            <a:r>
              <a:rPr lang="zh-CN" sz="1800" b="0" baseline="-25000">
                <a:latin typeface="微软雅黑" panose="020B0503020204020204" charset="-122"/>
                <a:ea typeface="微软雅黑" panose="020B0503020204020204" charset="-122"/>
                <a:cs typeface="微软雅黑" panose="020B0503020204020204" charset="-122"/>
              </a:rPr>
              <a:t>实</a:t>
            </a:r>
            <a:r>
              <a:rPr lang="zh-CN" sz="1800" b="0">
                <a:latin typeface="微软雅黑" panose="020B0503020204020204" charset="-122"/>
                <a:ea typeface="微软雅黑" panose="020B0503020204020204" charset="-122"/>
                <a:cs typeface="微软雅黑" panose="020B0503020204020204" charset="-122"/>
              </a:rPr>
              <a:t>，可根据公式                     ，由该式可知，当实际电压变为额定电压的1/n时，实际功率就变为额定功率的1/n</a:t>
            </a:r>
            <a:r>
              <a:rPr lang="en-US" sz="1800" b="0" baseline="30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27026" y="2825106"/>
            <a:ext cx="854646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（5）灯L</a:t>
            </a:r>
            <a:r>
              <a:rPr lang="en-US" sz="1800" b="0" baseline="-25000">
                <a:latin typeface="微软雅黑" panose="020B0503020204020204" charset="-122"/>
                <a:ea typeface="微软雅黑" panose="020B0503020204020204" charset="-122"/>
                <a:cs typeface="微软雅黑" panose="020B0503020204020204" charset="-122"/>
              </a:rPr>
              <a:t>1</a:t>
            </a:r>
            <a:r>
              <a:rPr lang="en-US" sz="1800" b="0">
                <a:latin typeface="微软雅黑" panose="020B0503020204020204" charset="-122"/>
                <a:ea typeface="微软雅黑" panose="020B0503020204020204" charset="-122"/>
                <a:cs typeface="微软雅黑" panose="020B0503020204020204" charset="-122"/>
              </a:rPr>
              <a:t>“220V</a:t>
            </a:r>
            <a:r>
              <a:rPr lang="zh-CN" sz="1800" b="0">
                <a:latin typeface="微软雅黑" panose="020B0503020204020204" charset="-122"/>
                <a:ea typeface="微软雅黑" panose="020B0503020204020204" charset="-122"/>
                <a:cs typeface="微软雅黑" panose="020B0503020204020204" charset="-122"/>
              </a:rPr>
              <a:t>、100W”，灯L</a:t>
            </a:r>
            <a:r>
              <a:rPr lang="en-US" sz="1800" b="0" baseline="-25000">
                <a:latin typeface="微软雅黑" panose="020B0503020204020204" charset="-122"/>
                <a:ea typeface="微软雅黑" panose="020B0503020204020204" charset="-122"/>
                <a:cs typeface="微软雅黑" panose="020B0503020204020204" charset="-122"/>
              </a:rPr>
              <a:t>2</a:t>
            </a:r>
            <a:r>
              <a:rPr lang="en-US" sz="1800" b="0">
                <a:latin typeface="微软雅黑" panose="020B0503020204020204" charset="-122"/>
                <a:ea typeface="微软雅黑" panose="020B0503020204020204" charset="-122"/>
                <a:cs typeface="微软雅黑" panose="020B0503020204020204" charset="-122"/>
              </a:rPr>
              <a:t>“220V</a:t>
            </a:r>
            <a:r>
              <a:rPr lang="zh-CN" sz="1800" b="0">
                <a:latin typeface="微软雅黑" panose="020B0503020204020204" charset="-122"/>
                <a:ea typeface="微软雅黑" panose="020B0503020204020204" charset="-122"/>
                <a:cs typeface="微软雅黑" panose="020B0503020204020204" charset="-122"/>
              </a:rPr>
              <a:t>、25W”相比较而言，L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灯丝</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粗短</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灯丝</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细长</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48824946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par>
                                <p:cTn id="13" presetID="5" presetClass="entr" presetSubtype="10" fill="hold" nodeType="withEffect">
                                  <p:stCondLst>
                                    <p:cond delay="0"/>
                                  </p:stCondLst>
                                  <p:childTnLst>
                                    <p:set>
                                      <p:cBhvr>
                                        <p:cTn id="14" dur="1000" fill="hold">
                                          <p:stCondLst>
                                            <p:cond delay="0"/>
                                          </p:stCondLst>
                                        </p:cTn>
                                        <p:tgtEl>
                                          <p:spTgt spid="3"/>
                                        </p:tgtEl>
                                        <p:attrNameLst>
                                          <p:attrName>style.visibility</p:attrName>
                                        </p:attrNameLst>
                                      </p:cBhvr>
                                      <p:to>
                                        <p:strVal val="visible"/>
                                      </p:to>
                                    </p:set>
                                    <p:animEffect transition="in" filter="checkerboard(across)">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000" fill="hold">
                                          <p:stCondLst>
                                            <p:cond delay="0"/>
                                          </p:stCondLst>
                                        </p:cTn>
                                        <p:tgtEl>
                                          <p:spTgt spid="12"/>
                                        </p:tgtEl>
                                        <p:attrNameLst>
                                          <p:attrName>style.visibility</p:attrName>
                                        </p:attrNameLst>
                                      </p:cBhvr>
                                      <p:to>
                                        <p:strVal val="visible"/>
                                      </p:to>
                                    </p:set>
                                    <p:animEffect transition="in" filter="checkerboard(across)">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1559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三、测量小灯泡电功率</a:t>
            </a:r>
          </a:p>
        </p:txBody>
      </p:sp>
      <p:graphicFrame>
        <p:nvGraphicFramePr>
          <p:cNvPr id="3" name="对象 1225"/>
          <p:cNvGraphicFramePr>
            <a:graphicFrameLocks noChangeAspect="1"/>
          </p:cNvGraphicFramePr>
          <p:nvPr/>
        </p:nvGraphicFramePr>
        <p:xfrm>
          <a:off x="5887085" y="2107689"/>
          <a:ext cx="773430" cy="292823"/>
        </p:xfrm>
        <a:graphic>
          <a:graphicData uri="http://schemas.openxmlformats.org/presentationml/2006/ole">
            <mc:AlternateContent xmlns:mc="http://schemas.openxmlformats.org/markup-compatibility/2006">
              <mc:Choice xmlns:v="urn:schemas-microsoft-com:vml" Requires="v">
                <p:oleObj spid="_x0000_s23555" r:id="rId4" imgW="469900" imgH="177165" progId="Equation.KSEE3">
                  <p:embed/>
                </p:oleObj>
              </mc:Choice>
              <mc:Fallback>
                <p:oleObj r:id="rId4" imgW="469900" imgH="177165" progId="Equation.KSEE3">
                  <p:embed/>
                  <p:pic>
                    <p:nvPicPr>
                      <p:cNvPr id="0" name=""/>
                      <p:cNvPicPr/>
                      <p:nvPr/>
                    </p:nvPicPr>
                    <p:blipFill>
                      <a:blip r:embed="rId5"/>
                      <a:stretch>
                        <a:fillRect/>
                      </a:stretch>
                    </p:blipFill>
                    <p:spPr>
                      <a:xfrm>
                        <a:off x="5887085" y="2107689"/>
                        <a:ext cx="773430" cy="292823"/>
                      </a:xfrm>
                      <a:prstGeom prst="rect">
                        <a:avLst/>
                      </a:prstGeom>
                      <a:noFill/>
                      <a:ln w="38100">
                        <a:noFill/>
                        <a:miter/>
                      </a:ln>
                    </p:spPr>
                  </p:pic>
                </p:oleObj>
              </mc:Fallback>
            </mc:AlternateContent>
          </a:graphicData>
        </a:graphic>
      </p:graphicFrame>
      <p:sp>
        <p:nvSpPr>
          <p:cNvPr id="9" name="文本框 8"/>
          <p:cNvSpPr txBox="1"/>
          <p:nvPr/>
        </p:nvSpPr>
        <p:spPr>
          <a:xfrm>
            <a:off x="327026" y="1078353"/>
            <a:ext cx="868997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1">
                <a:latin typeface="微软雅黑" panose="020B0503020204020204" charset="-122"/>
                <a:ea typeface="微软雅黑" panose="020B0503020204020204" charset="-122"/>
                <a:cs typeface="微软雅黑" panose="020B0503020204020204" charset="-122"/>
              </a:rPr>
              <a:t>一、伏安法测量小灯泡的电功率</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1.实验目的：学习用电压表和电流表测量小灯泡的额定功率和实际功率，并加以比较。</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27026" y="1948546"/>
            <a:ext cx="868997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2.实验原理：要测量小灯泡的电功率，根据电功率公式             ，可以用电压表测出小灯泡两端的电压，用电流表测出通过小灯泡的电流。</a:t>
            </a:r>
            <a:endParaRPr lang="zh-CN" altLang="en-US" sz="1800" b="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7025" y="2781819"/>
            <a:ext cx="868934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3.实验器材：电源、滑动变阻器、电压表、电流表、小灯泡、开关、导线若干。</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4.设计并进行实验：</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（1）按照图所示的电路图连接好实验电路，连接电路时，开关处于断开状态，滑动变阻器的滑片置于最大阻值处。</a:t>
            </a:r>
            <a:endParaRPr lang="zh-CN" altLang="en-US" sz="1800" b="0">
              <a:latin typeface="微软雅黑" panose="020B0503020204020204" charset="-122"/>
              <a:ea typeface="微软雅黑" panose="020B0503020204020204" charset="-122"/>
              <a:cs typeface="微软雅黑" panose="020B0503020204020204" charset="-122"/>
            </a:endParaRPr>
          </a:p>
        </p:txBody>
      </p:sp>
      <p:grpSp>
        <p:nvGrpSpPr>
          <p:cNvPr id="1073743732" name="组合 7"/>
          <p:cNvGrpSpPr/>
          <p:nvPr/>
        </p:nvGrpSpPr>
        <p:grpSpPr>
          <a:xfrm>
            <a:off x="4122421" y="4093157"/>
            <a:ext cx="2676525" cy="942763"/>
            <a:chOff x="9430" y="45535"/>
            <a:chExt cx="5970" cy="2204"/>
          </a:xfrm>
        </p:grpSpPr>
        <p:pic>
          <p:nvPicPr>
            <p:cNvPr id="1073743733" name="图片 37"/>
            <p:cNvPicPr>
              <a:picLocks noChangeAspect="1"/>
            </p:cNvPicPr>
            <p:nvPr/>
          </p:nvPicPr>
          <p:blipFill>
            <a:blip r:embed="rId6"/>
            <a:stretch>
              <a:fillRect/>
            </a:stretch>
          </p:blipFill>
          <p:spPr>
            <a:xfrm>
              <a:off x="9430" y="45535"/>
              <a:ext cx="2415" cy="2205"/>
            </a:xfrm>
            <a:prstGeom prst="rect">
              <a:avLst/>
            </a:prstGeom>
            <a:noFill/>
            <a:ln w="9525">
              <a:noFill/>
            </a:ln>
          </p:spPr>
        </p:pic>
        <p:pic>
          <p:nvPicPr>
            <p:cNvPr id="1073743734" name="图片 38"/>
            <p:cNvPicPr>
              <a:picLocks noChangeAspect="1"/>
            </p:cNvPicPr>
            <p:nvPr/>
          </p:nvPicPr>
          <p:blipFill>
            <a:blip r:embed="rId7"/>
            <a:stretch>
              <a:fillRect/>
            </a:stretch>
          </p:blipFill>
          <p:spPr>
            <a:xfrm>
              <a:off x="12040" y="45659"/>
              <a:ext cx="3360" cy="2010"/>
            </a:xfrm>
            <a:prstGeom prst="rect">
              <a:avLst/>
            </a:prstGeom>
            <a:noFill/>
            <a:ln w="9525">
              <a:noFill/>
            </a:ln>
          </p:spPr>
        </p:pic>
      </p:grpSp>
    </p:spTree>
    <p:extLst>
      <p:ext uri="{BB962C8B-B14F-4D97-AF65-F5344CB8AC3E}">
        <p14:creationId xmlns:p14="http://schemas.microsoft.com/office/powerpoint/2010/main" val="284171100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par>
                                <p:cTn id="18" presetID="5" presetClass="entr" presetSubtype="10" fill="hold" nodeType="with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checkerboard(across)">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11">
                                            <p:txEl>
                                              <p:pRg st="0" end="0"/>
                                            </p:txEl>
                                          </p:spTgt>
                                        </p:tgtEl>
                                        <p:attrNameLst>
                                          <p:attrName>style.visibility</p:attrName>
                                        </p:attrNameLst>
                                      </p:cBhvr>
                                      <p:to>
                                        <p:strVal val="visible"/>
                                      </p:to>
                                    </p:set>
                                    <p:animEffect transition="in" filter="checkerboard(across)">
                                      <p:cBhvr>
                                        <p:cTn id="25" dur="10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11">
                                            <p:txEl>
                                              <p:pRg st="1" end="1"/>
                                            </p:txEl>
                                          </p:spTgt>
                                        </p:tgtEl>
                                        <p:attrNameLst>
                                          <p:attrName>style.visibility</p:attrName>
                                        </p:attrNameLst>
                                      </p:cBhvr>
                                      <p:to>
                                        <p:strVal val="visible"/>
                                      </p:to>
                                    </p:set>
                                    <p:animEffect transition="in" filter="checkerboard(across)">
                                      <p:cBhvr>
                                        <p:cTn id="30" dur="10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000" fill="hold">
                                          <p:stCondLst>
                                            <p:cond delay="0"/>
                                          </p:stCondLst>
                                        </p:cTn>
                                        <p:tgtEl>
                                          <p:spTgt spid="11">
                                            <p:txEl>
                                              <p:pRg st="2" end="2"/>
                                            </p:txEl>
                                          </p:spTgt>
                                        </p:tgtEl>
                                        <p:attrNameLst>
                                          <p:attrName>style.visibility</p:attrName>
                                        </p:attrNameLst>
                                      </p:cBhvr>
                                      <p:to>
                                        <p:strVal val="visible"/>
                                      </p:to>
                                    </p:set>
                                    <p:animEffect transition="in" filter="checkerboard(across)">
                                      <p:cBhvr>
                                        <p:cTn id="35" dur="10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000" fill="hold">
                                          <p:stCondLst>
                                            <p:cond delay="0"/>
                                          </p:stCondLst>
                                        </p:cTn>
                                        <p:tgtEl>
                                          <p:spTgt spid="1073743732"/>
                                        </p:tgtEl>
                                        <p:attrNameLst>
                                          <p:attrName>style.visibility</p:attrName>
                                        </p:attrNameLst>
                                      </p:cBhvr>
                                      <p:to>
                                        <p:strVal val="visible"/>
                                      </p:to>
                                    </p:set>
                                    <p:animEffect transition="in" filter="checkerboard(across)">
                                      <p:cBhvr>
                                        <p:cTn id="40" dur="1000"/>
                                        <p:tgtEl>
                                          <p:spTgt spid="107374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9898</Words>
  <Application>Microsoft Office PowerPoint</Application>
  <PresentationFormat>全屏显示(16:9)</PresentationFormat>
  <Paragraphs>532</Paragraphs>
  <Slides>72</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72</vt:i4>
      </vt:variant>
    </vt:vector>
  </HeadingPairs>
  <TitlesOfParts>
    <vt:vector size="75" baseType="lpstr">
      <vt:lpstr>Office 主题</vt:lpstr>
      <vt:lpstr>Equation.KSEE3</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10</cp:revision>
  <dcterms:created xsi:type="dcterms:W3CDTF">2020-03-15T12:28:02Z</dcterms:created>
  <dcterms:modified xsi:type="dcterms:W3CDTF">2020-03-15T00:05:50Z</dcterms:modified>
</cp:coreProperties>
</file>