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activeX/activeX1.xml" ContentType="application/vnd.ms-office.activeX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2"/>
    <p:sldId id="411" r:id="rId3"/>
    <p:sldId id="412" r:id="rId4"/>
    <p:sldId id="413" r:id="rId5"/>
    <p:sldId id="414" r:id="rId6"/>
    <p:sldId id="410" r:id="rId7"/>
    <p:sldId id="416" r:id="rId8"/>
    <p:sldId id="415" r:id="rId9"/>
    <p:sldId id="417" r:id="rId10"/>
    <p:sldId id="418" r:id="rId11"/>
    <p:sldId id="419" r:id="rId12"/>
    <p:sldId id="420" r:id="rId13"/>
    <p:sldId id="421" r:id="rId14"/>
    <p:sldId id="422" r:id="rId15"/>
    <p:sldId id="423" r:id="rId16"/>
    <p:sldId id="424" r:id="rId17"/>
    <p:sldId id="425" r:id="rId18"/>
    <p:sldId id="426" r:id="rId19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546" y="-108"/>
      </p:cViewPr>
      <p:guideLst>
        <p:guide orient="horz" pos="2158"/>
        <p:guide pos="385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9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1.png"/><Relationship Id="rId4" Type="http://schemas.openxmlformats.org/officeDocument/2006/relationships/image" Target="../media/image20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 dirty="0">
                <a:solidFill>
                  <a:srgbClr val="0070C0"/>
                </a:solidFill>
              </a:rPr>
              <a:t>第二十四讲  </a:t>
            </a:r>
            <a:br>
              <a:rPr lang="zh-CN" altLang="zh-CN" dirty="0">
                <a:solidFill>
                  <a:srgbClr val="0070C0"/>
                </a:solidFill>
              </a:rPr>
            </a:br>
            <a:r>
              <a:rPr lang="zh-CN" altLang="zh-CN" dirty="0">
                <a:solidFill>
                  <a:srgbClr val="0070C0"/>
                </a:solidFill>
              </a:rPr>
              <a:t>物体的沉浮条件及应用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373110" y="5732780"/>
            <a:ext cx="3187700" cy="675640"/>
          </a:xfrm>
        </p:spPr>
        <p:txBody>
          <a:bodyPr>
            <a:normAutofit lnSpcReduction="10000"/>
          </a:bodyPr>
          <a:lstStyle/>
          <a:p>
            <a:r>
              <a:rPr lang="zh-CN" altLang="en-US" sz="3600"/>
              <a:t>一轮系统复习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/>
          </p:cNvSpPr>
          <p:nvPr>
            <p:ph idx="1"/>
          </p:nvPr>
        </p:nvSpPr>
        <p:spPr>
          <a:xfrm>
            <a:off x="445453" y="1565275"/>
            <a:ext cx="11301413" cy="1178560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zh-CN" altLang="fr-FR" sz="2400" b="1">
                <a:solidFill>
                  <a:schemeClr val="tx1"/>
                </a:solidFill>
                <a:ea typeface="黑体" panose="02010609060101010101" pitchFamily="49" charset="-122"/>
              </a:rPr>
              <a:t>应用浮力的实例</a:t>
            </a:r>
            <a:endParaRPr lang="zh-CN" altLang="en-US" sz="2400" b="1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en-US" altLang="zh-CN" sz="2400" b="1" smtClean="0">
                <a:solidFill>
                  <a:schemeClr val="tx1"/>
                </a:solidFill>
                <a:ea typeface="宋体" panose="02010600030101010101" pitchFamily="2" charset="-122"/>
              </a:rPr>
              <a:t>(</a:t>
            </a:r>
            <a:r>
              <a:rPr lang="en-US" altLang="zh-CN" sz="2400" b="1">
                <a:solidFill>
                  <a:schemeClr val="tx1"/>
                </a:solidFill>
                <a:ea typeface="宋体" panose="02010600030101010101" pitchFamily="2" charset="-122"/>
              </a:rPr>
              <a:t>2)</a:t>
            </a:r>
            <a:r>
              <a:rPr lang="zh-CN" altLang="en-US" sz="2400" b="1">
                <a:solidFill>
                  <a:schemeClr val="tx1"/>
                </a:solidFill>
                <a:ea typeface="黑体" panose="02010609060101010101" pitchFamily="49" charset="-122"/>
              </a:rPr>
              <a:t>潜水艇的原理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：靠水舱吸水、排水改变自身的</a:t>
            </a:r>
            <a:r>
              <a:rPr lang="zh-CN" altLang="en-US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fr-FR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en-US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，实现下沉和上浮</a:t>
            </a:r>
            <a:r>
              <a:rPr lang="zh-CN" altLang="en-US" sz="2400" b="1" smtClean="0">
                <a:solidFill>
                  <a:schemeClr val="tx1"/>
                </a:solidFill>
                <a:ea typeface="宋体" panose="02010600030101010101" pitchFamily="2" charset="-122"/>
              </a:rPr>
              <a:t>．</a:t>
            </a:r>
          </a:p>
        </p:txBody>
      </p:sp>
      <p:sp>
        <p:nvSpPr>
          <p:cNvPr id="1146883" name="Rectangle 3"/>
          <p:cNvSpPr/>
          <p:nvPr/>
        </p:nvSpPr>
        <p:spPr>
          <a:xfrm>
            <a:off x="7724825" y="2060848"/>
            <a:ext cx="8940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 smtClean="0">
                <a:solidFill>
                  <a:srgbClr val="FF0000"/>
                </a:solidFill>
              </a:rPr>
              <a:t>重力</a:t>
            </a:r>
            <a:r>
              <a:rPr lang="zh-CN" altLang="en-US" smtClean="0">
                <a:latin typeface="Times New Roman" panose="02020603050405020304" pitchFamily="18" charset="0"/>
              </a:rPr>
              <a:t> </a:t>
            </a:r>
            <a:endParaRPr lang="zh-CN" altLang="en-US">
              <a:latin typeface="Times New Roman" panose="02020603050405020304" pitchFamily="18" charset="0"/>
            </a:endParaRPr>
          </a:p>
        </p:txBody>
      </p:sp>
      <p:pic>
        <p:nvPicPr>
          <p:cNvPr id="23556" name="Picture 3" descr="F:\王\2020广西优化指导物理(教用)\物172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3801110" y="3045460"/>
            <a:ext cx="4629150" cy="325691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8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/>
          </p:cNvSpPr>
          <p:nvPr>
            <p:ph idx="1"/>
          </p:nvPr>
        </p:nvSpPr>
        <p:spPr>
          <a:xfrm>
            <a:off x="629141" y="899830"/>
            <a:ext cx="11301413" cy="1657985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zh-CN" altLang="fr-FR" sz="2400" b="1">
                <a:solidFill>
                  <a:schemeClr val="tx1"/>
                </a:solidFill>
                <a:ea typeface="黑体" panose="02010609060101010101" pitchFamily="49" charset="-122"/>
              </a:rPr>
              <a:t>应用浮力的实例</a:t>
            </a:r>
            <a:endParaRPr lang="zh-CN" altLang="en-US" sz="2400" b="1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en-US" altLang="zh-CN" sz="2400" b="1" smtClean="0">
                <a:solidFill>
                  <a:schemeClr val="tx1"/>
                </a:solidFill>
                <a:ea typeface="宋体" panose="02010600030101010101" pitchFamily="2" charset="-122"/>
              </a:rPr>
              <a:t>(</a:t>
            </a:r>
            <a:r>
              <a:rPr lang="en-US" altLang="zh-CN" sz="2400" b="1">
                <a:solidFill>
                  <a:schemeClr val="tx1"/>
                </a:solidFill>
                <a:ea typeface="宋体" panose="02010600030101010101" pitchFamily="2" charset="-122"/>
              </a:rPr>
              <a:t>3)</a:t>
            </a:r>
            <a:r>
              <a:rPr lang="zh-CN" altLang="en-US" sz="2400" b="1">
                <a:solidFill>
                  <a:schemeClr val="tx1"/>
                </a:solidFill>
                <a:ea typeface="黑体" panose="02010609060101010101" pitchFamily="49" charset="-122"/>
              </a:rPr>
              <a:t>气球和飞艇的原理：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气球和飞艇内部充入的气体密度</a:t>
            </a:r>
            <a:r>
              <a:rPr lang="zh-CN" altLang="en-US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fr-FR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en-US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空气密度，二者可以通过改变排开空气的体积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(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也是自身的体积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)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实现升降． </a:t>
            </a:r>
          </a:p>
        </p:txBody>
      </p:sp>
      <p:sp>
        <p:nvSpPr>
          <p:cNvPr id="1146883" name="Rectangle 3"/>
          <p:cNvSpPr/>
          <p:nvPr/>
        </p:nvSpPr>
        <p:spPr>
          <a:xfrm>
            <a:off x="10696575" y="2684463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mtClean="0">
                <a:latin typeface="Times New Roman" panose="02020603050405020304" pitchFamily="18" charset="0"/>
              </a:rPr>
              <a:t> </a:t>
            </a:r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1146885" name="Rectangle 5"/>
          <p:cNvSpPr/>
          <p:nvPr/>
        </p:nvSpPr>
        <p:spPr>
          <a:xfrm>
            <a:off x="8756893" y="1468021"/>
            <a:ext cx="8940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小于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10" name="Picture 4" descr="Img219962669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96159" y="2708920"/>
            <a:ext cx="4211638" cy="3384550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11" name="Picture 3" descr="qiqiu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199615" y="2708920"/>
            <a:ext cx="4191000" cy="35052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4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883" grpId="0"/>
      <p:bldP spid="11468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/>
          </p:cNvSpPr>
          <p:nvPr>
            <p:ph idx="1"/>
          </p:nvPr>
        </p:nvSpPr>
        <p:spPr>
          <a:xfrm>
            <a:off x="1017270" y="897890"/>
            <a:ext cx="11174730" cy="2874010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zh-CN" altLang="fr-FR" sz="2400" b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应用浮力的实例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 sz="2400" b="1" smtClean="0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(</a:t>
            </a:r>
            <a:r>
              <a:rPr lang="en-US" altLang="zh-CN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4)</a:t>
            </a:r>
            <a:r>
              <a:rPr lang="zh-CN" altLang="en-US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密度计</a:t>
            </a:r>
            <a:r>
              <a:rPr lang="zh-CN" altLang="en-US" sz="2400" b="1">
                <a:solidFill>
                  <a:schemeClr val="tx1"/>
                </a:solidFill>
                <a:effectLst/>
                <a:ea typeface="黑体" panose="02010609060101010101" pitchFamily="49" charset="-122"/>
                <a:sym typeface="+mn-ea"/>
              </a:rPr>
              <a:t>的原理：</a:t>
            </a:r>
            <a:r>
              <a:rPr lang="zh-CN" altLang="en-US" sz="2400" b="1">
                <a:solidFill>
                  <a:srgbClr val="FF0000"/>
                </a:solidFill>
                <a:effectLst/>
                <a:ea typeface="黑体" panose="02010609060101010101" pitchFamily="49" charset="-122"/>
                <a:sym typeface="+mn-ea"/>
              </a:rPr>
              <a:t>漂浮时浮力相等，（密度计越靠下数值越大）</a:t>
            </a:r>
            <a:endParaRPr lang="zh-CN" altLang="en-US" sz="24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用同一密度计测量液体密度时，该密度计在液体中</a:t>
            </a:r>
            <a:r>
              <a:rPr lang="zh-CN" altLang="en-US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　　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(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选填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漂浮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或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沉底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)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，若两液体密度分别为</a:t>
            </a:r>
            <a:r>
              <a:rPr lang="en-US" altLang="zh-CN" sz="2400" b="1" i="1">
                <a:solidFill>
                  <a:schemeClr val="tx1"/>
                </a:solidFill>
                <a:ea typeface="宋体" panose="02010600030101010101" pitchFamily="2" charset="-122"/>
              </a:rPr>
              <a:t>ρ</a:t>
            </a:r>
            <a:r>
              <a:rPr lang="zh-CN" altLang="en-US" sz="2400" b="1" baseline="-30000">
                <a:solidFill>
                  <a:schemeClr val="tx1"/>
                </a:solidFill>
                <a:ea typeface="宋体" panose="02010600030101010101" pitchFamily="2" charset="-122"/>
              </a:rPr>
              <a:t>甲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en-US" altLang="zh-CN" sz="2400" b="1" i="1">
                <a:solidFill>
                  <a:schemeClr val="tx1"/>
                </a:solidFill>
                <a:ea typeface="宋体" panose="02010600030101010101" pitchFamily="2" charset="-122"/>
              </a:rPr>
              <a:t>ρ</a:t>
            </a:r>
            <a:r>
              <a:rPr lang="zh-CN" altLang="en-US" sz="2400" b="1" baseline="-30000">
                <a:solidFill>
                  <a:schemeClr val="tx1"/>
                </a:solidFill>
                <a:ea typeface="宋体" panose="02010600030101010101" pitchFamily="2" charset="-122"/>
              </a:rPr>
              <a:t>乙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，密度计所受浮力分别为</a:t>
            </a:r>
            <a:r>
              <a:rPr lang="en-US" altLang="zh-CN" sz="2400" b="1" i="1">
                <a:solidFill>
                  <a:schemeClr val="tx1"/>
                </a:solidFill>
                <a:ea typeface="宋体" panose="02010600030101010101" pitchFamily="2" charset="-122"/>
              </a:rPr>
              <a:t>F</a:t>
            </a:r>
            <a:r>
              <a:rPr lang="zh-CN" altLang="en-US" sz="2400" b="1" baseline="-30000">
                <a:solidFill>
                  <a:schemeClr val="tx1"/>
                </a:solidFill>
                <a:ea typeface="宋体" panose="02010600030101010101" pitchFamily="2" charset="-122"/>
              </a:rPr>
              <a:t>甲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en-US" altLang="zh-CN" sz="2400" b="1" i="1">
                <a:solidFill>
                  <a:schemeClr val="tx1"/>
                </a:solidFill>
                <a:ea typeface="宋体" panose="02010600030101010101" pitchFamily="2" charset="-122"/>
              </a:rPr>
              <a:t>F</a:t>
            </a:r>
            <a:r>
              <a:rPr lang="zh-CN" altLang="en-US" sz="2400" b="1" baseline="-30000">
                <a:solidFill>
                  <a:schemeClr val="tx1"/>
                </a:solidFill>
                <a:ea typeface="宋体" panose="02010600030101010101" pitchFamily="2" charset="-122"/>
              </a:rPr>
              <a:t>乙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，</a:t>
            </a:r>
          </a:p>
          <a:p>
            <a:pPr eaLnBrk="1">
              <a:buClr>
                <a:schemeClr val="accent1"/>
              </a:buClr>
              <a:buNone/>
            </a:pP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则</a:t>
            </a:r>
            <a:r>
              <a:rPr lang="en-US" altLang="zh-CN" sz="2400" b="1" i="1">
                <a:solidFill>
                  <a:schemeClr val="tx1"/>
                </a:solidFill>
                <a:ea typeface="宋体" panose="02010600030101010101" pitchFamily="2" charset="-122"/>
              </a:rPr>
              <a:t>ρ</a:t>
            </a:r>
            <a:r>
              <a:rPr lang="zh-CN" altLang="en-US" sz="2400" b="1" baseline="-30000">
                <a:solidFill>
                  <a:schemeClr val="tx1"/>
                </a:solidFill>
                <a:ea typeface="宋体" panose="02010600030101010101" pitchFamily="2" charset="-122"/>
              </a:rPr>
              <a:t>甲</a:t>
            </a:r>
            <a:r>
              <a:rPr lang="zh-CN" altLang="en-US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　</a:t>
            </a:r>
            <a:r>
              <a:rPr lang="en-US" altLang="zh-CN" sz="2400" b="1" i="1">
                <a:solidFill>
                  <a:schemeClr val="tx1"/>
                </a:solidFill>
                <a:ea typeface="宋体" panose="02010600030101010101" pitchFamily="2" charset="-122"/>
              </a:rPr>
              <a:t>ρ</a:t>
            </a:r>
            <a:r>
              <a:rPr lang="zh-CN" altLang="en-US" sz="2400" b="1" baseline="-30000">
                <a:solidFill>
                  <a:schemeClr val="tx1"/>
                </a:solidFill>
                <a:ea typeface="宋体" panose="02010600030101010101" pitchFamily="2" charset="-122"/>
              </a:rPr>
              <a:t>乙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，</a:t>
            </a:r>
            <a:r>
              <a:rPr lang="en-US" altLang="zh-CN" sz="2400" b="1" i="1">
                <a:solidFill>
                  <a:schemeClr val="tx1"/>
                </a:solidFill>
                <a:ea typeface="宋体" panose="02010600030101010101" pitchFamily="2" charset="-122"/>
              </a:rPr>
              <a:t>F</a:t>
            </a:r>
            <a:r>
              <a:rPr lang="zh-CN" altLang="en-US" sz="2400" b="1" baseline="-30000">
                <a:solidFill>
                  <a:schemeClr val="tx1"/>
                </a:solidFill>
                <a:ea typeface="宋体" panose="02010600030101010101" pitchFamily="2" charset="-122"/>
              </a:rPr>
              <a:t>甲</a:t>
            </a:r>
            <a:r>
              <a:rPr lang="zh-CN" altLang="en-US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　</a:t>
            </a:r>
            <a:r>
              <a:rPr lang="en-US" altLang="zh-CN" sz="2400" b="1" i="1">
                <a:solidFill>
                  <a:schemeClr val="tx1"/>
                </a:solidFill>
                <a:ea typeface="宋体" panose="02010600030101010101" pitchFamily="2" charset="-122"/>
              </a:rPr>
              <a:t>F</a:t>
            </a:r>
            <a:r>
              <a:rPr lang="zh-CN" altLang="en-US" sz="2400" b="1" baseline="-30000">
                <a:solidFill>
                  <a:schemeClr val="tx1"/>
                </a:solidFill>
                <a:ea typeface="宋体" panose="02010600030101010101" pitchFamily="2" charset="-122"/>
              </a:rPr>
              <a:t>乙．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(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均选填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＞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＜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或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＝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)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．</a:t>
            </a:r>
          </a:p>
        </p:txBody>
      </p:sp>
      <p:pic>
        <p:nvPicPr>
          <p:cNvPr id="24580" name="Picture 3" descr="F:\王\2020广西优化指导物理(教用)\fF112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4116070" y="4091940"/>
            <a:ext cx="2552700" cy="21450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52005" name="Rectangle 5"/>
          <p:cNvSpPr/>
          <p:nvPr/>
        </p:nvSpPr>
        <p:spPr>
          <a:xfrm>
            <a:off x="8415973" y="2104390"/>
            <a:ext cx="79502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漂浮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52006" name="Rectangle 6"/>
          <p:cNvSpPr/>
          <p:nvPr/>
        </p:nvSpPr>
        <p:spPr>
          <a:xfrm>
            <a:off x="1877914" y="3198634"/>
            <a:ext cx="48895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＜</a:t>
            </a:r>
          </a:p>
        </p:txBody>
      </p:sp>
      <p:sp>
        <p:nvSpPr>
          <p:cNvPr id="1152007" name="Rectangle 7"/>
          <p:cNvSpPr/>
          <p:nvPr/>
        </p:nvSpPr>
        <p:spPr>
          <a:xfrm>
            <a:off x="3627061" y="3198634"/>
            <a:ext cx="48895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＝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391660" y="506730"/>
            <a:ext cx="239839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i="1" kern="1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</a:t>
            </a:r>
            <a:r>
              <a:rPr lang="zh-CN" altLang="zh-CN" sz="3200" kern="100" baseline="-250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浮</a:t>
            </a:r>
            <a:r>
              <a:rPr lang="zh-CN" altLang="zh-CN" sz="3200" kern="1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4400" i="1" kern="1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ρ</a:t>
            </a:r>
            <a:r>
              <a:rPr lang="zh-CN" altLang="zh-CN" sz="3200" kern="100" baseline="-250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液</a:t>
            </a:r>
            <a:r>
              <a:rPr lang="en-US" altLang="zh-CN" sz="3200" i="1" kern="10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gV</a:t>
            </a:r>
            <a:r>
              <a:rPr lang="zh-CN" altLang="zh-CN" sz="3200" kern="100" baseline="-250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排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5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2005" grpId="0"/>
      <p:bldP spid="1152006" grpId="0"/>
      <p:bldP spid="1152007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/>
          </p:cNvSpPr>
          <p:nvPr>
            <p:ph idx="1"/>
          </p:nvPr>
        </p:nvSpPr>
        <p:spPr>
          <a:xfrm>
            <a:off x="444818" y="620713"/>
            <a:ext cx="11301413" cy="2778125"/>
          </a:xfrm>
        </p:spPr>
        <p:txBody>
          <a:bodyPr vert="horz" wrap="square" lIns="91440" tIns="45720" rIns="91440" bIns="45720" anchor="t">
            <a:spAutoFit/>
          </a:bodyPr>
          <a:lstStyle/>
          <a:p>
            <a:pPr algn="l" eaLnBrk="1">
              <a:buClr>
                <a:schemeClr val="accent1"/>
              </a:buClr>
              <a:buNone/>
            </a:pPr>
            <a:r>
              <a:rPr lang="zh-CN" altLang="en-US" sz="3200" b="1">
                <a:solidFill>
                  <a:schemeClr val="tx1"/>
                </a:solidFill>
                <a:ea typeface="宋体" panose="02010600030101010101" pitchFamily="2" charset="-122"/>
              </a:rPr>
              <a:t>练习：</a:t>
            </a:r>
          </a:p>
          <a:p>
            <a:pPr algn="l" eaLnBrk="1">
              <a:buClr>
                <a:schemeClr val="accent1"/>
              </a:buClr>
              <a:buNone/>
            </a:pPr>
            <a:r>
              <a:rPr lang="en-US" altLang="zh-CN" sz="2400" b="1">
                <a:solidFill>
                  <a:schemeClr val="tx1"/>
                </a:solidFill>
                <a:ea typeface="宋体" panose="02010600030101010101" pitchFamily="2" charset="-122"/>
              </a:rPr>
              <a:t>1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、如图所示，当潜水艇在水中处于悬浮状态时，其所受的浮力</a:t>
            </a:r>
            <a:r>
              <a:rPr lang="zh-CN" altLang="en-US" sz="2400" b="1" u="sng">
                <a:solidFill>
                  <a:schemeClr val="tx1"/>
                </a:solidFill>
                <a:ea typeface="宋体" panose="02010600030101010101" pitchFamily="2" charset="-122"/>
              </a:rPr>
              <a:t>　</a:t>
            </a:r>
            <a:r>
              <a:rPr lang="zh-CN" altLang="en-US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en-US" sz="2400" b="1" u="sng">
                <a:solidFill>
                  <a:schemeClr val="tx1"/>
                </a:solidFill>
                <a:ea typeface="宋体" panose="02010600030101010101" pitchFamily="2" charset="-122"/>
              </a:rPr>
              <a:t>　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(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选填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大于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等于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或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小于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)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自身的重力；当压缩空气将水舱中的水排出一部分时，潜水艇将</a:t>
            </a:r>
            <a:r>
              <a:rPr lang="zh-CN" altLang="en-US" sz="2400" b="1" u="sng">
                <a:solidFill>
                  <a:schemeClr val="tx1"/>
                </a:solidFill>
                <a:ea typeface="宋体" panose="02010600030101010101" pitchFamily="2" charset="-122"/>
              </a:rPr>
              <a:t>　</a:t>
            </a:r>
            <a:r>
              <a:rPr lang="zh-CN" altLang="en-US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en-US" sz="2400" b="1" u="sng">
                <a:solidFill>
                  <a:schemeClr val="tx1"/>
                </a:solidFill>
                <a:ea typeface="宋体" panose="02010600030101010101" pitchFamily="2" charset="-122"/>
              </a:rPr>
              <a:t>　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(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选填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上浮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或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下沉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)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，在潜水艇露出水面前，它受到的浮力</a:t>
            </a:r>
            <a:r>
              <a:rPr lang="zh-CN" altLang="en-US" sz="2400" b="1" u="sng">
                <a:solidFill>
                  <a:schemeClr val="tx1"/>
                </a:solidFill>
                <a:ea typeface="华文新魏" panose="02010800040101010101" pitchFamily="2" charset="-122"/>
              </a:rPr>
              <a:t>　　　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(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选填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变大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变小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或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tx1"/>
                </a:solidFill>
                <a:ea typeface="楷体_GB2312" panose="02010609030101010101" pitchFamily="49" charset="-122"/>
              </a:rPr>
              <a:t>不变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”</a:t>
            </a:r>
            <a:r>
              <a:rPr lang="en-US" altLang="zh-CN" sz="2400" b="1">
                <a:solidFill>
                  <a:schemeClr val="tx1"/>
                </a:solidFill>
                <a:ea typeface="楷体_GB2312" panose="02010609030101010101" pitchFamily="49" charset="-122"/>
              </a:rPr>
              <a:t>)</a:t>
            </a:r>
            <a:r>
              <a:rPr lang="en-US" altLang="zh-CN" sz="2400" b="1">
                <a:solidFill>
                  <a:schemeClr val="tx1"/>
                </a:solidFill>
                <a:ea typeface="宋体" panose="02010600030101010101" pitchFamily="2" charset="-122"/>
              </a:rPr>
              <a:t>. </a:t>
            </a:r>
          </a:p>
        </p:txBody>
      </p:sp>
      <p:pic>
        <p:nvPicPr>
          <p:cNvPr id="23556" name="Picture 3" descr="F:\王\2020广西优化指导物理(教用)\物172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3357880" y="3742055"/>
            <a:ext cx="3886200" cy="2733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44847" name="Rectangle 15"/>
          <p:cNvSpPr/>
          <p:nvPr/>
        </p:nvSpPr>
        <p:spPr>
          <a:xfrm>
            <a:off x="9442133" y="1412875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等于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44848" name="Rectangle 16"/>
          <p:cNvSpPr/>
          <p:nvPr/>
        </p:nvSpPr>
        <p:spPr>
          <a:xfrm>
            <a:off x="3357563" y="2344738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上浮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44849" name="Rectangle 17"/>
          <p:cNvSpPr/>
          <p:nvPr/>
        </p:nvSpPr>
        <p:spPr>
          <a:xfrm>
            <a:off x="2794000" y="2805113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不变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4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4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4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4847" grpId="0"/>
      <p:bldP spid="1144848" grpId="0"/>
      <p:bldP spid="114484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/>
          </p:cNvSpPr>
          <p:nvPr>
            <p:ph idx="1"/>
          </p:nvPr>
        </p:nvSpPr>
        <p:spPr>
          <a:xfrm>
            <a:off x="445453" y="1163638"/>
            <a:ext cx="11301413" cy="1529715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en-US" altLang="zh-CN" sz="2400">
                <a:solidFill>
                  <a:schemeClr val="tx1"/>
                </a:solidFill>
                <a:ea typeface="宋体" panose="02010600030101010101" pitchFamily="2" charset="-122"/>
              </a:rPr>
              <a:t>2</a:t>
            </a:r>
            <a:r>
              <a:rPr lang="zh-CN" altLang="en-US" sz="2400">
                <a:solidFill>
                  <a:schemeClr val="tx1"/>
                </a:solidFill>
                <a:ea typeface="宋体" panose="02010600030101010101" pitchFamily="2" charset="-122"/>
              </a:rPr>
              <a:t>、热气球能从地面上浮到空中，这是因为热气球中的气体密度 </a:t>
            </a:r>
            <a:r>
              <a:rPr lang="zh-CN" altLang="en-US" sz="2400" u="sng">
                <a:solidFill>
                  <a:schemeClr val="tx1"/>
                </a:solidFill>
                <a:ea typeface="华文新魏" panose="02010800040101010101" pitchFamily="2" charset="-122"/>
              </a:rPr>
              <a:t>　　 　</a:t>
            </a:r>
            <a:r>
              <a:rPr lang="zh-CN" altLang="en-US" sz="2400">
                <a:solidFill>
                  <a:schemeClr val="tx1"/>
                </a:solidFill>
                <a:ea typeface="宋体" panose="02010600030101010101" pitchFamily="2" charset="-122"/>
              </a:rPr>
              <a:t>空气的密度，它所排开空气的重力</a:t>
            </a:r>
            <a:r>
              <a:rPr lang="zh-CN" altLang="en-US" sz="2400" u="sng">
                <a:solidFill>
                  <a:schemeClr val="tx1"/>
                </a:solidFill>
                <a:ea typeface="华文新魏" panose="02010800040101010101" pitchFamily="2" charset="-122"/>
              </a:rPr>
              <a:t>　 　 　</a:t>
            </a:r>
            <a:r>
              <a:rPr lang="zh-CN" altLang="en-US" sz="2400">
                <a:solidFill>
                  <a:schemeClr val="tx1"/>
                </a:solidFill>
                <a:ea typeface="宋体" panose="02010600030101010101" pitchFamily="2" charset="-122"/>
              </a:rPr>
              <a:t>它本身的重力．</a:t>
            </a:r>
            <a:r>
              <a:rPr lang="en-US" altLang="zh-CN" sz="2400">
                <a:solidFill>
                  <a:schemeClr val="tx1"/>
                </a:solidFill>
                <a:ea typeface="楷体_GB2312" panose="02010609030101010101" pitchFamily="49" charset="-122"/>
              </a:rPr>
              <a:t>(</a:t>
            </a:r>
            <a:r>
              <a:rPr lang="zh-CN" altLang="en-US" sz="2400">
                <a:solidFill>
                  <a:schemeClr val="tx1"/>
                </a:solidFill>
                <a:ea typeface="楷体_GB2312" panose="02010609030101010101" pitchFamily="49" charset="-122"/>
              </a:rPr>
              <a:t>均选填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400">
                <a:solidFill>
                  <a:schemeClr val="tx1"/>
                </a:solidFill>
                <a:ea typeface="楷体_GB2312" panose="02010609030101010101" pitchFamily="49" charset="-122"/>
              </a:rPr>
              <a:t>大于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”“</a:t>
            </a:r>
            <a:r>
              <a:rPr lang="zh-CN" altLang="en-US" sz="2400">
                <a:solidFill>
                  <a:schemeClr val="tx1"/>
                </a:solidFill>
                <a:ea typeface="楷体_GB2312" panose="02010609030101010101" pitchFamily="49" charset="-122"/>
              </a:rPr>
              <a:t>小于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400">
                <a:solidFill>
                  <a:schemeClr val="tx1"/>
                </a:solidFill>
                <a:ea typeface="楷体_GB2312" panose="02010609030101010101" pitchFamily="49" charset="-122"/>
              </a:rPr>
              <a:t>或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400">
                <a:solidFill>
                  <a:schemeClr val="tx1"/>
                </a:solidFill>
                <a:ea typeface="楷体_GB2312" panose="02010609030101010101" pitchFamily="49" charset="-122"/>
              </a:rPr>
              <a:t>等于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en-US" altLang="zh-CN" sz="2400">
                <a:solidFill>
                  <a:schemeClr val="tx1"/>
                </a:solidFill>
                <a:ea typeface="楷体_GB2312" panose="02010609030101010101" pitchFamily="49" charset="-122"/>
              </a:rPr>
              <a:t>)</a:t>
            </a:r>
          </a:p>
        </p:txBody>
      </p:sp>
      <p:pic>
        <p:nvPicPr>
          <p:cNvPr id="25604" name="Picture 3" descr="F:\王\2020广西优化指导物理(教用)\Ag81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2066925" y="3322320"/>
            <a:ext cx="3410585" cy="302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53029" name="Rectangle 5"/>
          <p:cNvSpPr/>
          <p:nvPr/>
        </p:nvSpPr>
        <p:spPr>
          <a:xfrm>
            <a:off x="9728201" y="1163638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小于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53030" name="Rectangle 6"/>
          <p:cNvSpPr/>
          <p:nvPr/>
        </p:nvSpPr>
        <p:spPr>
          <a:xfrm>
            <a:off x="4814571" y="1698625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大于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3029" grpId="0"/>
      <p:bldP spid="11530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/>
          </p:cNvSpPr>
          <p:nvPr/>
        </p:nvSpPr>
        <p:spPr>
          <a:xfrm>
            <a:off x="461645" y="615315"/>
            <a:ext cx="8895080" cy="258889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>
              <a:buClr>
                <a:schemeClr val="accent1"/>
              </a:buClr>
              <a:buNone/>
            </a:pPr>
            <a:r>
              <a:rPr lang="en-US" altLang="zh-CN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3200">
                <a:solidFill>
                  <a:schemeClr val="tx1"/>
                </a:solidFill>
                <a:ea typeface="黑体" panose="02010609060101010101" pitchFamily="49" charset="-122"/>
              </a:rPr>
              <a:t>考点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3</a:t>
            </a:r>
            <a:r>
              <a:rPr lang="zh-CN" altLang="en-US" sz="3200">
                <a:solidFill>
                  <a:schemeClr val="tx1"/>
                </a:solidFill>
                <a:ea typeface="黑体" panose="02010609060101010101" pitchFamily="49" charset="-122"/>
              </a:rPr>
              <a:t>　对浮力大小的相关判断</a:t>
            </a:r>
            <a:r>
              <a:rPr lang="zh-CN" altLang="en-US" sz="3200">
                <a:solidFill>
                  <a:schemeClr val="tx1"/>
                </a:solidFill>
                <a:ea typeface="宋体" panose="02010600030101010101" pitchFamily="2" charset="-122"/>
              </a:rPr>
              <a:t> </a:t>
            </a:r>
            <a:endParaRPr lang="zh-CN" altLang="en-US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en-US" sz="2800">
                <a:solidFill>
                  <a:schemeClr val="tx1"/>
                </a:solidFill>
                <a:ea typeface="黑体" panose="02010609060101010101" pitchFamily="49" charset="-122"/>
              </a:rPr>
              <a:t>1</a:t>
            </a:r>
            <a:r>
              <a:rPr lang="zh-CN" altLang="en-US" sz="2800">
                <a:solidFill>
                  <a:schemeClr val="tx1"/>
                </a:solidFill>
                <a:ea typeface="黑体" panose="02010609060101010101" pitchFamily="49" charset="-122"/>
              </a:rPr>
              <a:t>、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实心小球</a:t>
            </a:r>
            <a:r>
              <a:rPr lang="en-US" altLang="zh-CN" sz="2800" i="1">
                <a:solidFill>
                  <a:schemeClr val="tx1"/>
                </a:solidFill>
                <a:ea typeface="宋体" panose="02010600030101010101" pitchFamily="2" charset="-122"/>
              </a:rPr>
              <a:t>A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en-US" altLang="zh-CN" sz="2800" i="1">
                <a:solidFill>
                  <a:schemeClr val="tx1"/>
                </a:solidFill>
                <a:ea typeface="宋体" panose="02010600030101010101" pitchFamily="2" charset="-122"/>
              </a:rPr>
              <a:t>B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体积相同，放入水中后如图所示，则</a:t>
            </a:r>
            <a:r>
              <a:rPr lang="en-US" altLang="zh-CN" sz="2800" i="1">
                <a:solidFill>
                  <a:schemeClr val="tx1"/>
                </a:solidFill>
                <a:ea typeface="宋体" panose="02010600030101010101" pitchFamily="2" charset="-122"/>
              </a:rPr>
              <a:t>F</a:t>
            </a:r>
            <a:r>
              <a:rPr lang="zh-CN" altLang="en-US" sz="2800" baseline="-30000">
                <a:solidFill>
                  <a:schemeClr val="tx1"/>
                </a:solidFill>
                <a:ea typeface="宋体" panose="02010600030101010101" pitchFamily="2" charset="-122"/>
              </a:rPr>
              <a:t>浮</a:t>
            </a:r>
            <a:r>
              <a:rPr lang="en-US" altLang="zh-CN" sz="2800" i="1" baseline="-30000">
                <a:solidFill>
                  <a:schemeClr val="tx1"/>
                </a:solidFill>
                <a:ea typeface="宋体" panose="02010600030101010101" pitchFamily="2" charset="-122"/>
              </a:rPr>
              <a:t>A</a:t>
            </a:r>
            <a:r>
              <a:rPr lang="zh-CN" altLang="en-US" sz="2800" u="sng">
                <a:solidFill>
                  <a:schemeClr val="tx1"/>
                </a:solidFill>
                <a:ea typeface="华文新魏" panose="02010800040101010101" pitchFamily="2" charset="-122"/>
              </a:rPr>
              <a:t>　　</a:t>
            </a:r>
            <a:r>
              <a:rPr lang="en-US" altLang="zh-CN" sz="2800" i="1">
                <a:solidFill>
                  <a:schemeClr val="tx1"/>
                </a:solidFill>
                <a:ea typeface="宋体" panose="02010600030101010101" pitchFamily="2" charset="-122"/>
              </a:rPr>
              <a:t>F</a:t>
            </a:r>
            <a:r>
              <a:rPr lang="zh-CN" altLang="en-US" sz="2800" baseline="-30000">
                <a:solidFill>
                  <a:schemeClr val="tx1"/>
                </a:solidFill>
                <a:ea typeface="宋体" panose="02010600030101010101" pitchFamily="2" charset="-122"/>
              </a:rPr>
              <a:t>浮</a:t>
            </a:r>
            <a:r>
              <a:rPr lang="en-US" altLang="zh-CN" sz="2800" i="1" baseline="-30000">
                <a:solidFill>
                  <a:schemeClr val="tx1"/>
                </a:solidFill>
                <a:ea typeface="宋体" panose="02010600030101010101" pitchFamily="2" charset="-122"/>
              </a:rPr>
              <a:t>B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，</a:t>
            </a:r>
            <a:r>
              <a:rPr lang="en-US" altLang="zh-CN" sz="2800" i="1">
                <a:solidFill>
                  <a:schemeClr val="tx1"/>
                </a:solidFill>
                <a:ea typeface="宋体" panose="02010600030101010101" pitchFamily="2" charset="-122"/>
              </a:rPr>
              <a:t>m</a:t>
            </a:r>
            <a:r>
              <a:rPr lang="en-US" altLang="zh-CN" sz="2800" i="1" baseline="-30000">
                <a:solidFill>
                  <a:schemeClr val="tx1"/>
                </a:solidFill>
                <a:ea typeface="宋体" panose="02010600030101010101" pitchFamily="2" charset="-122"/>
              </a:rPr>
              <a:t>A</a:t>
            </a:r>
            <a:r>
              <a:rPr lang="zh-CN" altLang="en-US" sz="2800" u="sng">
                <a:solidFill>
                  <a:schemeClr val="tx1"/>
                </a:solidFill>
                <a:ea typeface="华文新魏" panose="02010800040101010101" pitchFamily="2" charset="-122"/>
              </a:rPr>
              <a:t>　　</a:t>
            </a:r>
            <a:r>
              <a:rPr lang="en-US" altLang="zh-CN" sz="2800" i="1">
                <a:solidFill>
                  <a:schemeClr val="tx1"/>
                </a:solidFill>
                <a:ea typeface="宋体" panose="02010600030101010101" pitchFamily="2" charset="-122"/>
              </a:rPr>
              <a:t>m</a:t>
            </a:r>
            <a:r>
              <a:rPr lang="en-US" altLang="zh-CN" sz="2800" i="1" baseline="-30000">
                <a:solidFill>
                  <a:schemeClr val="tx1"/>
                </a:solidFill>
                <a:ea typeface="宋体" panose="02010600030101010101" pitchFamily="2" charset="-122"/>
              </a:rPr>
              <a:t>B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，</a:t>
            </a:r>
            <a:r>
              <a:rPr lang="en-US" altLang="zh-CN" sz="2800" i="1">
                <a:solidFill>
                  <a:schemeClr val="tx1"/>
                </a:solidFill>
                <a:ea typeface="宋体" panose="02010600030101010101" pitchFamily="2" charset="-122"/>
              </a:rPr>
              <a:t>ρ</a:t>
            </a:r>
            <a:r>
              <a:rPr lang="en-US" altLang="zh-CN" sz="2800" i="1" baseline="-30000">
                <a:solidFill>
                  <a:schemeClr val="tx1"/>
                </a:solidFill>
                <a:ea typeface="宋体" panose="02010600030101010101" pitchFamily="2" charset="-122"/>
              </a:rPr>
              <a:t>A</a:t>
            </a:r>
            <a:r>
              <a:rPr lang="zh-CN" altLang="en-US" sz="2800" u="sng">
                <a:solidFill>
                  <a:schemeClr val="tx1"/>
                </a:solidFill>
                <a:ea typeface="华文新魏" panose="02010800040101010101" pitchFamily="2" charset="-122"/>
              </a:rPr>
              <a:t>　　</a:t>
            </a:r>
            <a:r>
              <a:rPr lang="en-US" altLang="zh-CN" sz="2800" i="1">
                <a:solidFill>
                  <a:schemeClr val="tx1"/>
                </a:solidFill>
                <a:ea typeface="宋体" panose="02010600030101010101" pitchFamily="2" charset="-122"/>
              </a:rPr>
              <a:t>ρ</a:t>
            </a:r>
            <a:r>
              <a:rPr lang="en-US" altLang="zh-CN" sz="2800" i="1" baseline="-30000">
                <a:solidFill>
                  <a:schemeClr val="tx1"/>
                </a:solidFill>
                <a:ea typeface="宋体" panose="02010600030101010101" pitchFamily="2" charset="-122"/>
              </a:rPr>
              <a:t>B</a:t>
            </a:r>
            <a:r>
              <a:rPr lang="en-US" altLang="zh-CN" sz="2800">
                <a:solidFill>
                  <a:schemeClr val="tx1"/>
                </a:solidFill>
                <a:ea typeface="宋体" panose="02010600030101010101" pitchFamily="2" charset="-122"/>
              </a:rPr>
              <a:t>.</a:t>
            </a:r>
            <a:r>
              <a:rPr lang="en-US" altLang="zh-CN" sz="2800">
                <a:solidFill>
                  <a:schemeClr val="tx1"/>
                </a:solidFill>
                <a:ea typeface="楷体_GB2312" panose="02010609030101010101" pitchFamily="49" charset="-122"/>
              </a:rPr>
              <a:t>(</a:t>
            </a:r>
            <a:r>
              <a:rPr lang="zh-CN" altLang="en-US" sz="2800">
                <a:solidFill>
                  <a:schemeClr val="tx1"/>
                </a:solidFill>
                <a:ea typeface="楷体_GB2312" panose="02010609030101010101" pitchFamily="49" charset="-122"/>
              </a:rPr>
              <a:t>均选填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solidFill>
                  <a:schemeClr val="tx1"/>
                </a:solidFill>
                <a:ea typeface="楷体_GB2312" panose="02010609030101010101" pitchFamily="49" charset="-122"/>
              </a:rPr>
              <a:t>＞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”“</a:t>
            </a:r>
            <a:r>
              <a:rPr lang="zh-CN" altLang="en-US" sz="2800">
                <a:solidFill>
                  <a:schemeClr val="tx1"/>
                </a:solidFill>
                <a:ea typeface="楷体_GB2312" panose="02010609030101010101" pitchFamily="49" charset="-122"/>
              </a:rPr>
              <a:t>＜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>
                <a:solidFill>
                  <a:schemeClr val="tx1"/>
                </a:solidFill>
                <a:ea typeface="楷体_GB2312" panose="02010609030101010101" pitchFamily="49" charset="-122"/>
              </a:rPr>
              <a:t>或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solidFill>
                  <a:schemeClr val="tx1"/>
                </a:solidFill>
                <a:ea typeface="楷体_GB2312" panose="02010609030101010101" pitchFamily="49" charset="-122"/>
              </a:rPr>
              <a:t>＝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en-US" altLang="zh-CN" sz="2800">
                <a:solidFill>
                  <a:schemeClr val="tx1"/>
                </a:solidFill>
                <a:ea typeface="楷体_GB2312" panose="02010609030101010101" pitchFamily="49" charset="-122"/>
              </a:rPr>
              <a:t>)</a:t>
            </a:r>
          </a:p>
        </p:txBody>
      </p:sp>
      <p:pic>
        <p:nvPicPr>
          <p:cNvPr id="39942" name="Picture 15" descr="F:\王\2020广西优化指导物理(教用)\AG87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9519285" y="1307148"/>
            <a:ext cx="2076450" cy="12763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88849" name="Rectangle 17"/>
          <p:cNvSpPr/>
          <p:nvPr/>
        </p:nvSpPr>
        <p:spPr>
          <a:xfrm>
            <a:off x="2372043" y="1932940"/>
            <a:ext cx="5384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＜</a:t>
            </a:r>
          </a:p>
        </p:txBody>
      </p:sp>
      <p:sp>
        <p:nvSpPr>
          <p:cNvPr id="888850" name="Rectangle 18"/>
          <p:cNvSpPr/>
          <p:nvPr/>
        </p:nvSpPr>
        <p:spPr>
          <a:xfrm>
            <a:off x="4734243" y="2061845"/>
            <a:ext cx="5384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＜</a:t>
            </a:r>
          </a:p>
        </p:txBody>
      </p:sp>
      <p:sp>
        <p:nvSpPr>
          <p:cNvPr id="888851" name="Rectangle 19"/>
          <p:cNvSpPr/>
          <p:nvPr/>
        </p:nvSpPr>
        <p:spPr>
          <a:xfrm>
            <a:off x="6856730" y="2061845"/>
            <a:ext cx="5384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＜</a:t>
            </a:r>
          </a:p>
        </p:txBody>
      </p:sp>
      <p:sp>
        <p:nvSpPr>
          <p:cNvPr id="40963" name="Rectangle 2"/>
          <p:cNvSpPr>
            <a:spLocks noGrp="1"/>
          </p:cNvSpPr>
          <p:nvPr/>
        </p:nvSpPr>
        <p:spPr>
          <a:xfrm>
            <a:off x="461645" y="3148965"/>
            <a:ext cx="11301413" cy="370903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宋体" panose="02010600030101010101" pitchFamily="2" charset="-122"/>
              </a:rPr>
              <a:t>2</a:t>
            </a:r>
            <a:r>
              <a:rPr lang="zh-CN" altLang="en-US">
                <a:ea typeface="宋体" panose="02010600030101010101" pitchFamily="2" charset="-122"/>
              </a:rPr>
              <a:t>、两个相同的烧杯中分别装满了两种不同的液体，把甲乙两球分别轻轻放入两杯液体，最后处于如图所示状态．甲、乙排开液体的重力相等，甲、乙所受浮力相比</a:t>
            </a:r>
            <a:r>
              <a:rPr lang="en-US" altLang="zh-CN">
                <a:ea typeface="宋体" panose="02010600030101010101" pitchFamily="2" charset="-122"/>
              </a:rPr>
              <a:t>(</a:t>
            </a:r>
            <a:r>
              <a:rPr lang="zh-CN" altLang="en-US">
                <a:ea typeface="宋体" panose="02010600030101010101" pitchFamily="2" charset="-122"/>
              </a:rPr>
              <a:t>　　</a:t>
            </a:r>
            <a:r>
              <a:rPr lang="en-US" altLang="zh-CN">
                <a:ea typeface="宋体" panose="02010600030101010101" pitchFamily="2" charset="-122"/>
              </a:rPr>
              <a:t>)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宋体" panose="02010600030101010101" pitchFamily="2" charset="-122"/>
              </a:rPr>
              <a:t>A</a:t>
            </a:r>
            <a:r>
              <a:rPr lang="zh-CN" altLang="en-US">
                <a:ea typeface="宋体" panose="02010600030101010101" pitchFamily="2" charset="-122"/>
              </a:rPr>
              <a:t>．甲所受浮力更大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宋体" panose="02010600030101010101" pitchFamily="2" charset="-122"/>
              </a:rPr>
              <a:t>B</a:t>
            </a:r>
            <a:r>
              <a:rPr lang="zh-CN" altLang="en-US">
                <a:ea typeface="宋体" panose="02010600030101010101" pitchFamily="2" charset="-122"/>
              </a:rPr>
              <a:t>．乙所受浮力更大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宋体" panose="02010600030101010101" pitchFamily="2" charset="-122"/>
              </a:rPr>
              <a:t>C</a:t>
            </a:r>
            <a:r>
              <a:rPr lang="zh-CN" altLang="en-US">
                <a:ea typeface="宋体" panose="02010600030101010101" pitchFamily="2" charset="-122"/>
              </a:rPr>
              <a:t>．甲、乙所受浮力一样大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宋体" panose="02010600030101010101" pitchFamily="2" charset="-122"/>
              </a:rPr>
              <a:t>D</a:t>
            </a:r>
            <a:r>
              <a:rPr lang="zh-CN" altLang="en-US">
                <a:ea typeface="宋体" panose="02010600030101010101" pitchFamily="2" charset="-122"/>
              </a:rPr>
              <a:t>．不知道液体密度无法比较浮力大小</a:t>
            </a:r>
          </a:p>
        </p:txBody>
      </p:sp>
      <p:pic>
        <p:nvPicPr>
          <p:cNvPr id="40964" name="Picture 5" descr="F:\王\2020广西优化指导物理(教用)\Ag88.tif"/>
          <p:cNvPicPr>
            <a:picLocks noChangeAspect="1"/>
          </p:cNvPicPr>
          <p:nvPr/>
        </p:nvPicPr>
        <p:blipFill>
          <a:blip r:embed="rId4" r:link="rId3"/>
          <a:stretch>
            <a:fillRect/>
          </a:stretch>
        </p:blipFill>
        <p:spPr>
          <a:xfrm>
            <a:off x="8223250" y="4811078"/>
            <a:ext cx="2952750" cy="1600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05223" name="Rectangle 7"/>
          <p:cNvSpPr/>
          <p:nvPr/>
        </p:nvSpPr>
        <p:spPr>
          <a:xfrm>
            <a:off x="1370032" y="4289693"/>
            <a:ext cx="42037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88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05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8849" grpId="0"/>
      <p:bldP spid="888850" grpId="0"/>
      <p:bldP spid="888851" grpId="0"/>
      <p:bldP spid="9052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/>
          </p:cNvSpPr>
          <p:nvPr/>
        </p:nvSpPr>
        <p:spPr>
          <a:xfrm>
            <a:off x="444500" y="968375"/>
            <a:ext cx="11301413" cy="474281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>
              <a:buClr>
                <a:schemeClr val="accent1"/>
              </a:buClr>
              <a:buNone/>
            </a:pPr>
            <a:r>
              <a:rPr lang="en-US">
                <a:ea typeface="黑体" panose="02010609060101010101" pitchFamily="49" charset="-122"/>
              </a:rPr>
              <a:t>3</a:t>
            </a:r>
            <a:r>
              <a:rPr lang="zh-CN" altLang="en-US">
                <a:ea typeface="黑体" panose="02010609060101010101" pitchFamily="49" charset="-122"/>
              </a:rPr>
              <a:t>、</a:t>
            </a:r>
            <a:r>
              <a:rPr lang="zh-CN" altLang="en-US">
                <a:ea typeface="宋体" panose="02010600030101010101" pitchFamily="2" charset="-122"/>
              </a:rPr>
              <a:t>如图所示，完全相同的两个圆柱形容器</a:t>
            </a:r>
            <a:r>
              <a:rPr lang="en-US" altLang="zh-CN" i="1">
                <a:ea typeface="宋体" panose="02010600030101010101" pitchFamily="2" charset="-122"/>
              </a:rPr>
              <a:t>A</a:t>
            </a:r>
            <a:r>
              <a:rPr lang="zh-CN" altLang="en-US">
                <a:ea typeface="宋体" panose="02010600030101010101" pitchFamily="2" charset="-122"/>
              </a:rPr>
              <a:t>和</a:t>
            </a:r>
            <a:r>
              <a:rPr lang="en-US" altLang="zh-CN" i="1">
                <a:ea typeface="宋体" panose="02010600030101010101" pitchFamily="2" charset="-122"/>
              </a:rPr>
              <a:t>B</a:t>
            </a:r>
            <a:r>
              <a:rPr lang="zh-CN" altLang="en-US">
                <a:ea typeface="宋体" panose="02010600030101010101" pitchFamily="2" charset="-122"/>
              </a:rPr>
              <a:t>分别盛有质量相等的甲、乙两种液体，</a:t>
            </a:r>
            <a:r>
              <a:rPr lang="en-US" altLang="zh-CN" i="1">
                <a:ea typeface="宋体" panose="02010600030101010101" pitchFamily="2" charset="-122"/>
              </a:rPr>
              <a:t>B</a:t>
            </a:r>
            <a:r>
              <a:rPr lang="zh-CN" altLang="en-US">
                <a:ea typeface="宋体" panose="02010600030101010101" pitchFamily="2" charset="-122"/>
              </a:rPr>
              <a:t>容器的液面高于</a:t>
            </a:r>
            <a:r>
              <a:rPr lang="en-US" altLang="zh-CN" i="1">
                <a:ea typeface="宋体" panose="02010600030101010101" pitchFamily="2" charset="-122"/>
              </a:rPr>
              <a:t>A</a:t>
            </a:r>
            <a:r>
              <a:rPr lang="zh-CN" altLang="en-US">
                <a:ea typeface="宋体" panose="02010600030101010101" pitchFamily="2" charset="-122"/>
              </a:rPr>
              <a:t>容器液面．将两个完全相同的小球分别放入甲、乙液体中，静止后受到的浮力分别是</a:t>
            </a:r>
            <a:r>
              <a:rPr lang="en-US" altLang="zh-CN" i="1">
                <a:ea typeface="宋体" panose="02010600030101010101" pitchFamily="2" charset="-122"/>
              </a:rPr>
              <a:t>F</a:t>
            </a:r>
            <a:r>
              <a:rPr lang="en-US" altLang="zh-CN" baseline="-30000">
                <a:ea typeface="宋体" panose="02010600030101010101" pitchFamily="2" charset="-122"/>
              </a:rPr>
              <a:t>1</a:t>
            </a:r>
            <a:r>
              <a:rPr lang="zh-CN" altLang="en-US">
                <a:ea typeface="宋体" panose="02010600030101010101" pitchFamily="2" charset="-122"/>
              </a:rPr>
              <a:t>、</a:t>
            </a:r>
            <a:r>
              <a:rPr lang="en-US" altLang="zh-CN" i="1">
                <a:ea typeface="宋体" panose="02010600030101010101" pitchFamily="2" charset="-122"/>
              </a:rPr>
              <a:t>F</a:t>
            </a:r>
            <a:r>
              <a:rPr lang="en-US" altLang="zh-CN" baseline="-30000">
                <a:ea typeface="宋体" panose="02010600030101010101" pitchFamily="2" charset="-122"/>
              </a:rPr>
              <a:t>2</a:t>
            </a:r>
            <a:r>
              <a:rPr lang="zh-CN" altLang="en-US">
                <a:ea typeface="宋体" panose="02010600030101010101" pitchFamily="2" charset="-122"/>
              </a:rPr>
              <a:t>，下列判断正确的是</a:t>
            </a:r>
            <a:r>
              <a:rPr lang="en-US" altLang="zh-CN">
                <a:ea typeface="宋体" panose="02010600030101010101" pitchFamily="2" charset="-122"/>
              </a:rPr>
              <a:t>(</a:t>
            </a:r>
            <a:r>
              <a:rPr lang="zh-CN" altLang="en-US">
                <a:ea typeface="宋体" panose="02010600030101010101" pitchFamily="2" charset="-122"/>
              </a:rPr>
              <a:t>　　</a:t>
            </a:r>
            <a:r>
              <a:rPr lang="en-US" altLang="zh-CN">
                <a:ea typeface="宋体" panose="02010600030101010101" pitchFamily="2" charset="-122"/>
              </a:rPr>
              <a:t>)</a:t>
            </a:r>
          </a:p>
          <a:p>
            <a:pPr eaLnBrk="1">
              <a:buClr>
                <a:schemeClr val="accent1"/>
              </a:buClr>
              <a:buNone/>
            </a:pPr>
            <a:endParaRPr lang="en-US" altLang="zh-CN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sv-SE" altLang="zh-CN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sv-SE" altLang="zh-CN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sv-SE" altLang="zh-CN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sv-SE" altLang="zh-CN">
                <a:ea typeface="宋体" panose="02010600030101010101" pitchFamily="2" charset="-122"/>
              </a:rPr>
              <a:t>A</a:t>
            </a:r>
            <a:r>
              <a:rPr lang="zh-CN" altLang="sv-SE">
                <a:ea typeface="宋体" panose="02010600030101010101" pitchFamily="2" charset="-122"/>
              </a:rPr>
              <a:t>．</a:t>
            </a:r>
            <a:r>
              <a:rPr lang="sv-SE" altLang="zh-CN" i="1">
                <a:ea typeface="宋体" panose="02010600030101010101" pitchFamily="2" charset="-122"/>
              </a:rPr>
              <a:t>F</a:t>
            </a:r>
            <a:r>
              <a:rPr lang="sv-SE" altLang="zh-CN" baseline="-30000">
                <a:ea typeface="宋体" panose="02010600030101010101" pitchFamily="2" charset="-122"/>
              </a:rPr>
              <a:t>1</a:t>
            </a:r>
            <a:r>
              <a:rPr lang="zh-CN" altLang="sv-SE">
                <a:ea typeface="宋体" panose="02010600030101010101" pitchFamily="2" charset="-122"/>
              </a:rPr>
              <a:t>一定大于</a:t>
            </a:r>
            <a:r>
              <a:rPr lang="sv-SE" altLang="zh-CN" i="1">
                <a:ea typeface="宋体" panose="02010600030101010101" pitchFamily="2" charset="-122"/>
              </a:rPr>
              <a:t>F</a:t>
            </a:r>
            <a:r>
              <a:rPr lang="sv-SE" altLang="zh-CN" baseline="-30000">
                <a:ea typeface="宋体" panose="02010600030101010101" pitchFamily="2" charset="-122"/>
              </a:rPr>
              <a:t>2</a:t>
            </a:r>
            <a:r>
              <a:rPr lang="zh-CN" altLang="sv-SE">
                <a:ea typeface="宋体" panose="02010600030101010101" pitchFamily="2" charset="-122"/>
              </a:rPr>
              <a:t>　　	</a:t>
            </a:r>
            <a:r>
              <a:rPr lang="sv-SE" altLang="zh-CN">
                <a:ea typeface="宋体" panose="02010600030101010101" pitchFamily="2" charset="-122"/>
              </a:rPr>
              <a:t>B</a:t>
            </a:r>
            <a:r>
              <a:rPr lang="zh-CN" altLang="sv-SE">
                <a:ea typeface="宋体" panose="02010600030101010101" pitchFamily="2" charset="-122"/>
              </a:rPr>
              <a:t>．</a:t>
            </a:r>
            <a:r>
              <a:rPr lang="sv-SE" altLang="zh-CN" i="1">
                <a:ea typeface="宋体" panose="02010600030101010101" pitchFamily="2" charset="-122"/>
              </a:rPr>
              <a:t>F</a:t>
            </a:r>
            <a:r>
              <a:rPr lang="sv-SE" altLang="zh-CN" baseline="-30000">
                <a:ea typeface="宋体" panose="02010600030101010101" pitchFamily="2" charset="-122"/>
              </a:rPr>
              <a:t>1</a:t>
            </a:r>
            <a:r>
              <a:rPr lang="zh-CN" altLang="sv-SE">
                <a:ea typeface="宋体" panose="02010600030101010101" pitchFamily="2" charset="-122"/>
              </a:rPr>
              <a:t>一定小于</a:t>
            </a:r>
            <a:r>
              <a:rPr lang="sv-SE" altLang="zh-CN" i="1">
                <a:ea typeface="宋体" panose="02010600030101010101" pitchFamily="2" charset="-122"/>
              </a:rPr>
              <a:t>F</a:t>
            </a:r>
            <a:r>
              <a:rPr lang="sv-SE" altLang="zh-CN" baseline="-30000">
                <a:ea typeface="宋体" panose="02010600030101010101" pitchFamily="2" charset="-122"/>
              </a:rPr>
              <a:t>2 </a:t>
            </a:r>
            <a:endParaRPr lang="en-US" altLang="zh-CN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宋体" panose="02010600030101010101" pitchFamily="2" charset="-122"/>
              </a:rPr>
              <a:t>C</a:t>
            </a:r>
            <a:r>
              <a:rPr lang="zh-CN" altLang="sv-SE">
                <a:ea typeface="宋体" panose="02010600030101010101" pitchFamily="2" charset="-122"/>
              </a:rPr>
              <a:t>．</a:t>
            </a:r>
            <a:r>
              <a:rPr lang="en-US" altLang="zh-CN" i="1">
                <a:ea typeface="宋体" panose="02010600030101010101" pitchFamily="2" charset="-122"/>
              </a:rPr>
              <a:t>F</a:t>
            </a:r>
            <a:r>
              <a:rPr lang="en-US" altLang="zh-CN" baseline="-30000">
                <a:ea typeface="宋体" panose="02010600030101010101" pitchFamily="2" charset="-122"/>
              </a:rPr>
              <a:t>1</a:t>
            </a:r>
            <a:r>
              <a:rPr lang="zh-CN" altLang="en-US">
                <a:ea typeface="宋体" panose="02010600030101010101" pitchFamily="2" charset="-122"/>
              </a:rPr>
              <a:t>不可能大于</a:t>
            </a:r>
            <a:r>
              <a:rPr lang="en-US" altLang="zh-CN" i="1">
                <a:ea typeface="宋体" panose="02010600030101010101" pitchFamily="2" charset="-122"/>
              </a:rPr>
              <a:t>F</a:t>
            </a:r>
            <a:r>
              <a:rPr lang="en-US" altLang="zh-CN" baseline="-30000">
                <a:ea typeface="宋体" panose="02010600030101010101" pitchFamily="2" charset="-122"/>
              </a:rPr>
              <a:t>2</a:t>
            </a:r>
            <a:r>
              <a:rPr lang="en-US" altLang="zh-CN">
                <a:ea typeface="宋体" panose="02010600030101010101" pitchFamily="2" charset="-122"/>
              </a:rPr>
              <a:t>  	D</a:t>
            </a:r>
            <a:r>
              <a:rPr lang="zh-CN" altLang="en-US">
                <a:ea typeface="宋体" panose="02010600030101010101" pitchFamily="2" charset="-122"/>
              </a:rPr>
              <a:t>．</a:t>
            </a:r>
            <a:r>
              <a:rPr lang="en-US" altLang="zh-CN" i="1">
                <a:ea typeface="宋体" panose="02010600030101010101" pitchFamily="2" charset="-122"/>
              </a:rPr>
              <a:t>F</a:t>
            </a:r>
            <a:r>
              <a:rPr lang="en-US" altLang="zh-CN" baseline="-30000">
                <a:ea typeface="宋体" panose="02010600030101010101" pitchFamily="2" charset="-122"/>
              </a:rPr>
              <a:t>1</a:t>
            </a:r>
            <a:r>
              <a:rPr lang="zh-CN" altLang="en-US">
                <a:ea typeface="宋体" panose="02010600030101010101" pitchFamily="2" charset="-122"/>
              </a:rPr>
              <a:t>不可能小于</a:t>
            </a:r>
            <a:r>
              <a:rPr lang="en-US" altLang="zh-CN" i="1">
                <a:ea typeface="宋体" panose="02010600030101010101" pitchFamily="2" charset="-122"/>
              </a:rPr>
              <a:t>F</a:t>
            </a:r>
            <a:r>
              <a:rPr lang="en-US" altLang="zh-CN" baseline="-30000">
                <a:ea typeface="宋体" panose="02010600030101010101" pitchFamily="2" charset="-122"/>
              </a:rPr>
              <a:t>2</a:t>
            </a:r>
            <a:r>
              <a:rPr lang="en-US" altLang="zh-CN">
                <a:ea typeface="宋体" panose="02010600030101010101" pitchFamily="2" charset="-122"/>
              </a:rPr>
              <a:t> </a:t>
            </a:r>
          </a:p>
        </p:txBody>
      </p:sp>
      <p:pic>
        <p:nvPicPr>
          <p:cNvPr id="41988" name="Picture 4" descr="F:\王\2020广西优化指导物理(教用)\Ag89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3925888" y="2886075"/>
            <a:ext cx="3609975" cy="16954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15142" name="Rectangle 6"/>
          <p:cNvSpPr/>
          <p:nvPr/>
        </p:nvSpPr>
        <p:spPr>
          <a:xfrm>
            <a:off x="8702199" y="2098358"/>
            <a:ext cx="43942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</a:rPr>
              <a:t>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1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514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Grp="1"/>
          </p:cNvSpPr>
          <p:nvPr/>
        </p:nvSpPr>
        <p:spPr>
          <a:xfrm>
            <a:off x="444500" y="620713"/>
            <a:ext cx="11301413" cy="60769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黑体" panose="02010609060101010101" pitchFamily="49" charset="-122"/>
              </a:rPr>
              <a:t>【</a:t>
            </a:r>
            <a:r>
              <a:rPr lang="zh-CN" altLang="en-US">
                <a:ea typeface="黑体" panose="02010609060101010101" pitchFamily="49" charset="-122"/>
              </a:rPr>
              <a:t>方法指导</a:t>
            </a:r>
            <a:r>
              <a:rPr lang="en-US" altLang="zh-CN">
                <a:ea typeface="黑体" panose="02010609060101010101" pitchFamily="49" charset="-122"/>
              </a:rPr>
              <a:t>】 </a:t>
            </a:r>
            <a:r>
              <a:rPr lang="zh-CN" altLang="en-US">
                <a:ea typeface="黑体" panose="02010609060101010101" pitchFamily="49" charset="-122"/>
              </a:rPr>
              <a:t>利用浮沉条件比较物理量的大小关系</a:t>
            </a:r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365284" y="1337310"/>
          <a:ext cx="12464415" cy="501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12468225" imgH="5019675" progId="Word.Document.8">
                  <p:embed/>
                </p:oleObj>
              </mc:Choice>
              <mc:Fallback>
                <p:oleObj r:id="rId3" imgW="12468225" imgH="501967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284" y="1337310"/>
                        <a:ext cx="12464415" cy="5016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365284" y="1654334"/>
          <a:ext cx="12464415" cy="354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r:id="rId3" imgW="12468225" imgH="3552825" progId="Word.Document.8">
                  <p:embed/>
                </p:oleObj>
              </mc:Choice>
              <mc:Fallback>
                <p:oleObj r:id="rId3" imgW="12468225" imgH="355282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284" y="1654334"/>
                        <a:ext cx="12464415" cy="3549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47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1696700" y="10439400"/>
            <a:ext cx="317500" cy="241300"/>
          </a:xfrm>
          <a:prstGeom prst="cube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想一想：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200"/>
              <a:t>1</a:t>
            </a:r>
            <a:r>
              <a:rPr sz="3200"/>
              <a:t>、把一个物体压在水里，松手后物体会怎么样？</a:t>
            </a:r>
          </a:p>
          <a:p>
            <a:endParaRPr lang="en-US" altLang="zh-CN" sz="3200"/>
          </a:p>
          <a:p>
            <a:r>
              <a:rPr lang="en-US" altLang="zh-CN" sz="3200"/>
              <a:t>2</a:t>
            </a:r>
            <a:r>
              <a:rPr sz="3200"/>
              <a:t>、过一会儿，物体</a:t>
            </a:r>
            <a:r>
              <a:rPr sz="3200">
                <a:solidFill>
                  <a:srgbClr val="FF0000"/>
                </a:solidFill>
              </a:rPr>
              <a:t>静止</a:t>
            </a:r>
            <a:r>
              <a:rPr sz="3200"/>
              <a:t>后会是什么状态？</a:t>
            </a:r>
          </a:p>
          <a:p>
            <a:endParaRPr lang="en-US" altLang="zh-CN" sz="3200"/>
          </a:p>
          <a:p>
            <a:r>
              <a:rPr lang="en-US" altLang="zh-CN" sz="3200"/>
              <a:t>3</a:t>
            </a:r>
            <a:r>
              <a:rPr sz="3200"/>
              <a:t>、物体在水里的状态由什么决定？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41" name="ShockwaveFlash1" r:id="rId2" imgW="12188825" imgH="4178300"/>
        </mc:Choice>
        <mc:Fallback>
          <p:control name="ShockwaveFlash1" r:id="rId2" imgW="12188825" imgH="4178300">
            <p:pic>
              <p:nvPicPr>
                <p:cNvPr id="0" name="ShockwaveFlash1"/>
                <p:cNvPicPr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75" y="873125"/>
                  <a:ext cx="12188825" cy="41783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考点</a:t>
            </a:r>
            <a:r>
              <a:rPr lang="en-US" altLang="zh-CN"/>
              <a:t>1   </a:t>
            </a:r>
            <a:r>
              <a:rPr lang="zh-CN" altLang="en-US"/>
              <a:t>物体沉浮条件（浮力和重力关系）</a:t>
            </a:r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692150" y="1715770"/>
          <a:ext cx="10969625" cy="43478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4260"/>
                <a:gridCol w="1825625"/>
                <a:gridCol w="2213610"/>
                <a:gridCol w="1900555"/>
                <a:gridCol w="2695575"/>
              </a:tblGrid>
              <a:tr h="316230"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上浮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下沉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悬浮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漂浮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沉底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46824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1422400">
                <a:tc>
                  <a:txBody>
                    <a:bodyPr/>
                    <a:lstStyle/>
                    <a:p>
                      <a:r>
                        <a:rPr lang="en-US" altLang="zh-CN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altLang="en-US" sz="2400" i="0" baseline="-250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浮</a:t>
                      </a:r>
                      <a:r>
                        <a:rPr lang="en-US" altLang="zh-CN" sz="2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</a:t>
                      </a:r>
                      <a:r>
                        <a:rPr lang="en-US" altLang="zh-CN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endParaRPr lang="zh-CN" altLang="en-US" sz="2400" i="1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altLang="en-US" sz="2400" i="0" baseline="-250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浮</a:t>
                      </a:r>
                      <a:r>
                        <a:rPr lang="en-US" altLang="zh-CN" sz="2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</a:t>
                      </a:r>
                      <a:r>
                        <a:rPr lang="en-US" altLang="zh-CN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endParaRPr lang="zh-CN" altLang="en-US" sz="2400" i="1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altLang="en-US" sz="2400" i="0" baseline="-250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浮</a:t>
                      </a:r>
                      <a:r>
                        <a:rPr lang="en-US" altLang="zh-CN" sz="2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lang="en-US" altLang="zh-CN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endParaRPr lang="zh-CN" altLang="en-US" sz="2400" i="1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altLang="en-US" sz="2400" i="0" baseline="-250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浮</a:t>
                      </a:r>
                      <a:r>
                        <a:rPr lang="en-US" altLang="zh-CN" sz="2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</a:t>
                      </a:r>
                      <a:r>
                        <a:rPr lang="en-US" altLang="zh-CN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endParaRPr lang="zh-CN" altLang="en-US" sz="2400" i="1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altLang="en-US" sz="2400" i="0" baseline="-250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浮</a:t>
                      </a:r>
                      <a:r>
                        <a:rPr lang="en-US" altLang="zh-CN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+F</a:t>
                      </a:r>
                      <a:r>
                        <a:rPr lang="en-US" altLang="zh-CN" sz="2400" i="1" baseline="-250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zh-CN" altLang="en-US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zh-CN"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endParaRPr lang="zh-CN" altLang="en-US" sz="2400" i="1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图片 3" descr="捕获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5230" y="2473960"/>
            <a:ext cx="1421130" cy="1732280"/>
          </a:xfrm>
          <a:prstGeom prst="rect">
            <a:avLst/>
          </a:prstGeom>
        </p:spPr>
      </p:pic>
      <p:pic>
        <p:nvPicPr>
          <p:cNvPr id="15" name="图片 14" descr="捕获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755" y="2593975"/>
            <a:ext cx="1252855" cy="1509395"/>
          </a:xfrm>
          <a:prstGeom prst="rect">
            <a:avLst/>
          </a:prstGeom>
        </p:spPr>
      </p:pic>
      <p:pic>
        <p:nvPicPr>
          <p:cNvPr id="16" name="图片 15" descr="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9250" y="2555240"/>
            <a:ext cx="1327150" cy="1586865"/>
          </a:xfrm>
          <a:prstGeom prst="rect">
            <a:avLst/>
          </a:prstGeom>
        </p:spPr>
      </p:pic>
      <p:pic>
        <p:nvPicPr>
          <p:cNvPr id="17" name="图片 16" descr="捕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85685" y="2660015"/>
            <a:ext cx="1435735" cy="1533525"/>
          </a:xfrm>
          <a:prstGeom prst="rect">
            <a:avLst/>
          </a:prstGeom>
        </p:spPr>
      </p:pic>
      <p:pic>
        <p:nvPicPr>
          <p:cNvPr id="18" name="图片 17" descr="捕获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50705" y="2708275"/>
            <a:ext cx="1384935" cy="1624330"/>
          </a:xfrm>
          <a:prstGeom prst="rect">
            <a:avLst/>
          </a:prstGeom>
        </p:spPr>
      </p:pic>
      <p:sp>
        <p:nvSpPr>
          <p:cNvPr id="7" name="TextBox 10"/>
          <p:cNvSpPr txBox="1"/>
          <p:nvPr/>
        </p:nvSpPr>
        <p:spPr>
          <a:xfrm>
            <a:off x="1699636" y="4886687"/>
            <a:ext cx="432048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8" name="TextBox 11"/>
          <p:cNvSpPr txBox="1"/>
          <p:nvPr/>
        </p:nvSpPr>
        <p:spPr>
          <a:xfrm>
            <a:off x="3784657" y="4887277"/>
            <a:ext cx="432048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9" name="TextBox 12"/>
          <p:cNvSpPr txBox="1"/>
          <p:nvPr/>
        </p:nvSpPr>
        <p:spPr>
          <a:xfrm>
            <a:off x="5820410" y="4886960"/>
            <a:ext cx="54483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0" name="TextBox 13"/>
          <p:cNvSpPr txBox="1"/>
          <p:nvPr/>
        </p:nvSpPr>
        <p:spPr>
          <a:xfrm>
            <a:off x="7887533" y="4886687"/>
            <a:ext cx="432048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考点</a:t>
            </a:r>
            <a:r>
              <a:rPr lang="en-US" altLang="zh-CN"/>
              <a:t>1   </a:t>
            </a:r>
            <a:r>
              <a:rPr lang="zh-CN" altLang="en-US"/>
              <a:t>物体沉浮条件（密度关系）</a:t>
            </a:r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692150" y="1715770"/>
          <a:ext cx="10969625" cy="29254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385"/>
                <a:gridCol w="1968500"/>
                <a:gridCol w="2087245"/>
                <a:gridCol w="2026920"/>
                <a:gridCol w="2695575"/>
              </a:tblGrid>
              <a:tr h="316230"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上浮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下沉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悬浮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漂浮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沉底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46824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" name="图片 3" descr="捕获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5230" y="2473960"/>
            <a:ext cx="1421130" cy="1732280"/>
          </a:xfrm>
          <a:prstGeom prst="rect">
            <a:avLst/>
          </a:prstGeom>
        </p:spPr>
      </p:pic>
      <p:pic>
        <p:nvPicPr>
          <p:cNvPr id="15" name="图片 14" descr="捕获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755" y="2593975"/>
            <a:ext cx="1252855" cy="1509395"/>
          </a:xfrm>
          <a:prstGeom prst="rect">
            <a:avLst/>
          </a:prstGeom>
        </p:spPr>
      </p:pic>
      <p:pic>
        <p:nvPicPr>
          <p:cNvPr id="16" name="图片 15" descr="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9250" y="2555240"/>
            <a:ext cx="1327150" cy="1586865"/>
          </a:xfrm>
          <a:prstGeom prst="rect">
            <a:avLst/>
          </a:prstGeom>
        </p:spPr>
      </p:pic>
      <p:pic>
        <p:nvPicPr>
          <p:cNvPr id="17" name="图片 16" descr="捕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85685" y="2660015"/>
            <a:ext cx="1435735" cy="1533525"/>
          </a:xfrm>
          <a:prstGeom prst="rect">
            <a:avLst/>
          </a:prstGeom>
        </p:spPr>
      </p:pic>
      <p:pic>
        <p:nvPicPr>
          <p:cNvPr id="18" name="图片 17" descr="捕获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50705" y="2708275"/>
            <a:ext cx="1384935" cy="1624330"/>
          </a:xfrm>
          <a:prstGeom prst="rect">
            <a:avLst/>
          </a:prstGeom>
        </p:spPr>
      </p:pic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692785" y="4640580"/>
          <a:ext cx="10968990" cy="14636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7580"/>
                <a:gridCol w="1963420"/>
                <a:gridCol w="2059305"/>
                <a:gridCol w="2025015"/>
                <a:gridCol w="2693670"/>
              </a:tblGrid>
              <a:tr h="1463675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3200" i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+mn-ea"/>
                        </a:rPr>
                        <a:t>ρ</a:t>
                      </a:r>
                      <a:r>
                        <a:rPr lang="en-US" sz="320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液</a:t>
                      </a:r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____</a:t>
                      </a:r>
                      <a:r>
                        <a:rPr lang="en-US" sz="3200" i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ρ</a:t>
                      </a:r>
                      <a:r>
                        <a:rPr lang="en-US" sz="320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物</a:t>
                      </a:r>
                      <a:endParaRPr lang="en-US" altLang="en-US" sz="3200" b="0" i="1" baseline="-2500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3200" i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+mn-ea"/>
                        </a:rPr>
                        <a:t>ρ</a:t>
                      </a:r>
                      <a:r>
                        <a:rPr lang="en-US" sz="320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液</a:t>
                      </a:r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____</a:t>
                      </a:r>
                      <a:r>
                        <a:rPr lang="en-US" sz="3200" i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ρ</a:t>
                      </a:r>
                      <a:r>
                        <a:rPr lang="en-US" sz="320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物</a:t>
                      </a:r>
                      <a:endParaRPr lang="en-US" altLang="en-US" sz="3200" b="0" i="1" baseline="-2500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32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en-US" sz="32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液</a:t>
                      </a:r>
                      <a:r>
                        <a:rPr lang="en-US" sz="32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 </a:t>
                      </a:r>
                      <a:r>
                        <a:rPr lang="en-US" sz="32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en-US" sz="32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物</a:t>
                      </a:r>
                      <a:endParaRPr lang="en-US" altLang="en-US" sz="3200" b="0" i="1" baseline="-2500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3200" b="0" i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en-US" sz="32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液</a:t>
                      </a:r>
                      <a:r>
                        <a:rPr lang="en-US" sz="32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 </a:t>
                      </a:r>
                      <a:r>
                        <a:rPr lang="en-US" sz="32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en-US" sz="32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物</a:t>
                      </a:r>
                      <a:endParaRPr lang="en-US" altLang="en-US" sz="3200" b="0" i="1" baseline="-2500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3200" b="0" i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en-US" sz="32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液</a:t>
                      </a:r>
                      <a:r>
                        <a:rPr lang="en-US" sz="32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 </a:t>
                      </a:r>
                      <a:r>
                        <a:rPr lang="en-US" sz="32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en-US" sz="32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物</a:t>
                      </a:r>
                      <a:endParaRPr lang="en-US" altLang="en-US" sz="3200" b="0" i="1" baseline="-2500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5528974" y="5253774"/>
            <a:ext cx="563186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549803" y="5253769"/>
            <a:ext cx="45397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666093" y="5307109"/>
            <a:ext cx="46350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&lt;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9937955" y="5253774"/>
            <a:ext cx="46350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&lt;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7834419" y="5307109"/>
            <a:ext cx="45397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1721" y="533440"/>
            <a:ext cx="11134334" cy="150685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/>
              <a:t>       </a:t>
            </a:r>
            <a:r>
              <a:rPr lang="zh-CN" altLang="en-US" sz="3600" b="1"/>
              <a:t>练习</a:t>
            </a:r>
            <a:r>
              <a:rPr lang="zh-CN" altLang="en-US" sz="2800" b="1"/>
              <a:t>：</a:t>
            </a:r>
            <a:r>
              <a:rPr lang="en-US" altLang="zh-CN" sz="2800" b="1"/>
              <a:t>1</a:t>
            </a:r>
            <a:r>
              <a:rPr lang="zh-CN" altLang="en-US" sz="2800" b="1"/>
              <a:t>、你煮过饺子吗？生饺子放入锅中是，便下沉到锅底，煮熟的饺子就浮起来，如果把凉的饺子放入锅中，又沉到锅底，这是为什么？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25475" y="2040255"/>
            <a:ext cx="10749915" cy="203009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zh-CN" altLang="en-US" sz="2800">
                <a:solidFill>
                  <a:schemeClr val="tx1"/>
                </a:solidFill>
              </a:rPr>
              <a:t>答：生饺子放入锅中，由于浮力小于重力而下沉；煮熟的饺子因饺内气体受热膨胀，浮力增大。当浮力大于重力时，饺子上浮；凉的熟饺子因遇冷体积缩小使浮力减小，浮力小于重力而下沉．</a:t>
            </a:r>
          </a:p>
        </p:txBody>
      </p:sp>
      <p:sp>
        <p:nvSpPr>
          <p:cNvPr id="26628" name="Text Box 6"/>
          <p:cNvSpPr txBox="1">
            <a:spLocks noChangeArrowheads="1"/>
          </p:cNvSpPr>
          <p:nvPr/>
        </p:nvSpPr>
        <p:spPr bwMode="auto">
          <a:xfrm>
            <a:off x="369570" y="4245610"/>
            <a:ext cx="11258550" cy="95313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/>
              <a:t>2</a:t>
            </a:r>
            <a:r>
              <a:rPr lang="zh-CN" altLang="en-US" sz="2800" b="1"/>
              <a:t>、质量为</a:t>
            </a:r>
            <a:r>
              <a:rPr lang="en-US" altLang="zh-CN" sz="2800" b="1"/>
              <a:t>200g</a:t>
            </a:r>
            <a:r>
              <a:rPr lang="zh-CN" altLang="en-US" sz="2800" b="1"/>
              <a:t>的物体，浸入盛满水的容器中，溢出</a:t>
            </a:r>
            <a:r>
              <a:rPr lang="en-US" altLang="zh-CN" sz="2800" b="1"/>
              <a:t>120g</a:t>
            </a:r>
            <a:r>
              <a:rPr lang="zh-CN" altLang="en-US" sz="2800" b="1"/>
              <a:t>的水，则此物体将                          （           ）</a:t>
            </a:r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1445260" y="5388610"/>
            <a:ext cx="8335645" cy="116840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chemeClr val="tx1"/>
                </a:solidFill>
              </a:rPr>
              <a:t>A</a:t>
            </a:r>
            <a:r>
              <a:rPr lang="zh-CN" altLang="en-US" sz="2800">
                <a:solidFill>
                  <a:schemeClr val="tx1"/>
                </a:solidFill>
              </a:rPr>
              <a:t>、浮在水面上            </a:t>
            </a:r>
            <a:r>
              <a:rPr lang="en-US" altLang="zh-CN" sz="2800">
                <a:solidFill>
                  <a:schemeClr val="tx1"/>
                </a:solidFill>
              </a:rPr>
              <a:t>B</a:t>
            </a:r>
            <a:r>
              <a:rPr lang="zh-CN" altLang="en-US" sz="2800">
                <a:solidFill>
                  <a:schemeClr val="tx1"/>
                </a:solidFill>
              </a:rPr>
              <a:t>、悬浮在水中                     </a:t>
            </a:r>
          </a:p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chemeClr val="tx1"/>
                </a:solidFill>
              </a:rPr>
              <a:t>C</a:t>
            </a:r>
            <a:r>
              <a:rPr lang="zh-CN" altLang="en-US" sz="2800">
                <a:solidFill>
                  <a:schemeClr val="tx1"/>
                </a:solidFill>
              </a:rPr>
              <a:t>、沉到容器底部        </a:t>
            </a:r>
            <a:r>
              <a:rPr lang="en-US" altLang="zh-CN" sz="2800">
                <a:solidFill>
                  <a:schemeClr val="tx1"/>
                </a:solidFill>
              </a:rPr>
              <a:t>D</a:t>
            </a:r>
            <a:r>
              <a:rPr lang="zh-CN" altLang="en-US" sz="2800">
                <a:solidFill>
                  <a:schemeClr val="tx1"/>
                </a:solidFill>
              </a:rPr>
              <a:t>、无法判定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4098841" y="4679295"/>
            <a:ext cx="958726" cy="51911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b="1">
                <a:solidFill>
                  <a:srgbClr val="FF3300"/>
                </a:solidFill>
              </a:rPr>
              <a:t>C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4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/>
          </p:cNvSpPr>
          <p:nvPr>
            <p:ph idx="1"/>
          </p:nvPr>
        </p:nvSpPr>
        <p:spPr>
          <a:xfrm>
            <a:off x="763588" y="952183"/>
            <a:ext cx="11301413" cy="1529715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如图所示，人躺在“死海”里看报，海水对人的浮力</a:t>
            </a:r>
            <a:r>
              <a:rPr lang="zh-CN" altLang="en-US" sz="2400" b="1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选填“大于”“等于”或“小于”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人的重力，它们是一对</a:t>
            </a:r>
            <a:r>
              <a:rPr lang="zh-CN" altLang="en-US" sz="2400" b="1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选填“平衡力”或“相互作用力”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).</a:t>
            </a:r>
          </a:p>
        </p:txBody>
      </p:sp>
      <p:pic>
        <p:nvPicPr>
          <p:cNvPr id="22532" name="Picture 3" descr="F:\王\2020广西优化指导物理(教用)\物169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3465195" y="2955290"/>
            <a:ext cx="3713480" cy="27927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47909" name="Rectangle 5"/>
          <p:cNvSpPr/>
          <p:nvPr/>
        </p:nvSpPr>
        <p:spPr>
          <a:xfrm>
            <a:off x="8745221" y="844868"/>
            <a:ext cx="8940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等于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47910" name="Rectangle 6"/>
          <p:cNvSpPr/>
          <p:nvPr/>
        </p:nvSpPr>
        <p:spPr>
          <a:xfrm>
            <a:off x="8149908" y="1486853"/>
            <a:ext cx="10972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平衡力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4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909" grpId="0"/>
      <p:bldP spid="11479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/>
          </p:cNvSpPr>
          <p:nvPr/>
        </p:nvSpPr>
        <p:spPr>
          <a:xfrm>
            <a:off x="445135" y="814388"/>
            <a:ext cx="11301413" cy="44831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>
              <a:buClr>
                <a:schemeClr val="accent1"/>
              </a:buClr>
              <a:buNone/>
            </a:pPr>
            <a:r>
              <a:rPr lang="zh-CN" altLang="fr-FR" sz="3600">
                <a:solidFill>
                  <a:schemeClr val="tx1"/>
                </a:solidFill>
                <a:ea typeface="黑体" panose="02010609060101010101" pitchFamily="49" charset="-122"/>
              </a:rPr>
              <a:t>考点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</a:rPr>
              <a:t>2   </a:t>
            </a:r>
            <a:r>
              <a:rPr lang="zh-CN" altLang="fr-FR" sz="3600">
                <a:solidFill>
                  <a:schemeClr val="tx1"/>
                </a:solidFill>
                <a:ea typeface="黑体" panose="02010609060101010101" pitchFamily="49" charset="-122"/>
              </a:rPr>
              <a:t>浮力的应用</a:t>
            </a:r>
            <a:endParaRPr lang="zh-CN" altLang="fr-FR" sz="36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fr-FR" altLang="zh-CN" sz="2800">
                <a:solidFill>
                  <a:schemeClr val="tx1"/>
                </a:solidFill>
                <a:ea typeface="宋体" panose="02010600030101010101" pitchFamily="2" charset="-122"/>
              </a:rPr>
              <a:t>(1)</a:t>
            </a:r>
            <a:r>
              <a:rPr lang="zh-CN" altLang="fr-FR" sz="2800">
                <a:solidFill>
                  <a:schemeClr val="tx1"/>
                </a:solidFill>
                <a:ea typeface="黑体" panose="02010609060101010101" pitchFamily="49" charset="-122"/>
              </a:rPr>
              <a:t>增大浮力的方法</a:t>
            </a:r>
            <a:endParaRPr lang="zh-CN" altLang="fr-FR" sz="28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fr-FR" altLang="zh-CN" sz="2800">
                <a:solidFill>
                  <a:schemeClr val="tx1"/>
                </a:solidFill>
                <a:ea typeface="宋体" panose="02010600030101010101" pitchFamily="2" charset="-122"/>
              </a:rPr>
              <a:t>a</a:t>
            </a:r>
            <a:r>
              <a:rPr lang="zh-CN" altLang="fr-FR" sz="2800">
                <a:solidFill>
                  <a:schemeClr val="tx1"/>
                </a:solidFill>
                <a:ea typeface="宋体" panose="02010600030101010101" pitchFamily="2" charset="-122"/>
              </a:rPr>
              <a:t>．增大液体的</a:t>
            </a:r>
            <a:r>
              <a:rPr lang="zh-CN" altLang="fr-FR" sz="2800" u="sng">
                <a:solidFill>
                  <a:schemeClr val="tx1"/>
                </a:solidFill>
                <a:ea typeface="华文新魏" panose="02010800040101010101" pitchFamily="2" charset="-122"/>
              </a:rPr>
              <a:t>　　　</a:t>
            </a:r>
            <a:r>
              <a:rPr lang="zh-CN" altLang="fr-FR" sz="2800">
                <a:solidFill>
                  <a:schemeClr val="tx1"/>
                </a:solidFill>
                <a:ea typeface="宋体" panose="02010600030101010101" pitchFamily="2" charset="-122"/>
              </a:rPr>
              <a:t>；</a:t>
            </a:r>
          </a:p>
          <a:p>
            <a:pPr eaLnBrk="1">
              <a:buClr>
                <a:schemeClr val="accent1"/>
              </a:buClr>
              <a:buNone/>
            </a:pPr>
            <a:r>
              <a:rPr lang="fr-FR" altLang="zh-CN" sz="2800">
                <a:solidFill>
                  <a:schemeClr val="tx1"/>
                </a:solidFill>
                <a:ea typeface="宋体" panose="02010600030101010101" pitchFamily="2" charset="-122"/>
              </a:rPr>
              <a:t>b</a:t>
            </a:r>
            <a:r>
              <a:rPr lang="zh-CN" altLang="fr-FR" sz="2800">
                <a:solidFill>
                  <a:schemeClr val="tx1"/>
                </a:solidFill>
                <a:ea typeface="宋体" panose="02010600030101010101" pitchFamily="2" charset="-122"/>
              </a:rPr>
              <a:t>．增大物体排开液体</a:t>
            </a:r>
            <a:r>
              <a:rPr lang="fr-FR" altLang="zh-CN" sz="2800">
                <a:solidFill>
                  <a:schemeClr val="tx1"/>
                </a:solidFill>
                <a:ea typeface="楷体_GB2312" panose="02010609030101010101" pitchFamily="49" charset="-122"/>
              </a:rPr>
              <a:t>(</a:t>
            </a:r>
            <a:r>
              <a:rPr lang="zh-CN" altLang="fr-FR" sz="2800">
                <a:solidFill>
                  <a:schemeClr val="tx1"/>
                </a:solidFill>
                <a:ea typeface="楷体_GB2312" panose="02010609030101010101" pitchFamily="49" charset="-122"/>
              </a:rPr>
              <a:t>或气体</a:t>
            </a:r>
            <a:r>
              <a:rPr lang="fr-FR" altLang="zh-CN" sz="2800">
                <a:solidFill>
                  <a:schemeClr val="tx1"/>
                </a:solidFill>
                <a:ea typeface="楷体_GB2312" panose="02010609030101010101" pitchFamily="49" charset="-122"/>
              </a:rPr>
              <a:t>)</a:t>
            </a:r>
            <a:r>
              <a:rPr lang="zh-CN" altLang="fr-FR" sz="2800">
                <a:solidFill>
                  <a:schemeClr val="tx1"/>
                </a:solidFill>
                <a:ea typeface="宋体" panose="02010600030101010101" pitchFamily="2" charset="-122"/>
              </a:rPr>
              <a:t>的</a:t>
            </a:r>
            <a:r>
              <a:rPr lang="zh-CN" altLang="fr-FR" sz="2800" u="sng">
                <a:solidFill>
                  <a:schemeClr val="tx1"/>
                </a:solidFill>
                <a:ea typeface="华文新魏" panose="02010800040101010101" pitchFamily="2" charset="-122"/>
              </a:rPr>
              <a:t>　　　</a:t>
            </a:r>
            <a:r>
              <a:rPr lang="fr-FR" altLang="zh-CN" sz="2800">
                <a:solidFill>
                  <a:schemeClr val="tx1"/>
                </a:solidFill>
                <a:ea typeface="宋体" panose="02010600030101010101" pitchFamily="2" charset="-122"/>
              </a:rPr>
              <a:t>.</a:t>
            </a:r>
          </a:p>
          <a:p>
            <a:pPr eaLnBrk="1">
              <a:buClr>
                <a:schemeClr val="accent1"/>
              </a:buClr>
              <a:buNone/>
            </a:pPr>
            <a:r>
              <a:rPr lang="fr-FR" altLang="zh-CN" sz="2800">
                <a:solidFill>
                  <a:schemeClr val="tx1"/>
                </a:solidFill>
                <a:ea typeface="宋体" panose="02010600030101010101" pitchFamily="2" charset="-122"/>
              </a:rPr>
              <a:t>(2)</a:t>
            </a:r>
            <a:r>
              <a:rPr lang="zh-CN" altLang="fr-FR" sz="2800">
                <a:solidFill>
                  <a:schemeClr val="tx1"/>
                </a:solidFill>
                <a:ea typeface="黑体" panose="02010609060101010101" pitchFamily="49" charset="-122"/>
              </a:rPr>
              <a:t>减小浮力的方法</a:t>
            </a:r>
            <a:endParaRPr lang="zh-CN" altLang="fr-FR" sz="28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fr-FR" altLang="zh-CN" sz="2800">
                <a:solidFill>
                  <a:schemeClr val="tx1"/>
                </a:solidFill>
                <a:ea typeface="宋体" panose="02010600030101010101" pitchFamily="2" charset="-122"/>
              </a:rPr>
              <a:t>a</a:t>
            </a:r>
            <a:r>
              <a:rPr lang="zh-CN" altLang="fr-FR" sz="2800">
                <a:solidFill>
                  <a:schemeClr val="tx1"/>
                </a:solidFill>
                <a:ea typeface="宋体" panose="02010600030101010101" pitchFamily="2" charset="-122"/>
              </a:rPr>
              <a:t>．减小液体的</a:t>
            </a:r>
            <a:r>
              <a:rPr lang="zh-CN" altLang="fr-FR" sz="2800" u="sng">
                <a:solidFill>
                  <a:schemeClr val="tx1"/>
                </a:solidFill>
                <a:ea typeface="华文新魏" panose="02010800040101010101" pitchFamily="2" charset="-122"/>
              </a:rPr>
              <a:t>　　　</a:t>
            </a:r>
            <a:r>
              <a:rPr lang="zh-CN" altLang="fr-FR" sz="2800">
                <a:solidFill>
                  <a:schemeClr val="tx1"/>
                </a:solidFill>
                <a:ea typeface="宋体" panose="02010600030101010101" pitchFamily="2" charset="-122"/>
              </a:rPr>
              <a:t>；</a:t>
            </a:r>
          </a:p>
          <a:p>
            <a:pPr eaLnBrk="1">
              <a:buClr>
                <a:schemeClr val="accent1"/>
              </a:buClr>
              <a:buNone/>
            </a:pPr>
            <a:r>
              <a:rPr lang="fr-FR" altLang="zh-CN" sz="2800">
                <a:solidFill>
                  <a:schemeClr val="tx1"/>
                </a:solidFill>
                <a:ea typeface="宋体" panose="02010600030101010101" pitchFamily="2" charset="-122"/>
              </a:rPr>
              <a:t>b</a:t>
            </a:r>
            <a:r>
              <a:rPr lang="zh-CN" altLang="fr-FR" sz="2800">
                <a:solidFill>
                  <a:schemeClr val="tx1"/>
                </a:solidFill>
                <a:ea typeface="宋体" panose="02010600030101010101" pitchFamily="2" charset="-122"/>
              </a:rPr>
              <a:t>．减小物体排开液体</a:t>
            </a:r>
            <a:r>
              <a:rPr lang="fr-FR" altLang="zh-CN" sz="2800">
                <a:solidFill>
                  <a:schemeClr val="tx1"/>
                </a:solidFill>
                <a:ea typeface="楷体_GB2312" panose="02010609030101010101" pitchFamily="49" charset="-122"/>
              </a:rPr>
              <a:t>(</a:t>
            </a:r>
            <a:r>
              <a:rPr lang="zh-CN" altLang="fr-FR" sz="2800">
                <a:solidFill>
                  <a:schemeClr val="tx1"/>
                </a:solidFill>
                <a:ea typeface="楷体_GB2312" panose="02010609030101010101" pitchFamily="49" charset="-122"/>
              </a:rPr>
              <a:t>或气体</a:t>
            </a:r>
            <a:r>
              <a:rPr lang="fr-FR" altLang="zh-CN" sz="2800">
                <a:solidFill>
                  <a:schemeClr val="tx1"/>
                </a:solidFill>
                <a:ea typeface="楷体_GB2312" panose="02010609030101010101" pitchFamily="49" charset="-122"/>
              </a:rPr>
              <a:t>)</a:t>
            </a:r>
            <a:r>
              <a:rPr lang="zh-CN" altLang="fr-FR" sz="2800">
                <a:solidFill>
                  <a:schemeClr val="tx1"/>
                </a:solidFill>
                <a:ea typeface="宋体" panose="02010600030101010101" pitchFamily="2" charset="-122"/>
              </a:rPr>
              <a:t>的</a:t>
            </a:r>
            <a:r>
              <a:rPr lang="zh-CN" altLang="fr-FR" sz="2800" u="sng">
                <a:solidFill>
                  <a:schemeClr val="tx1"/>
                </a:solidFill>
                <a:ea typeface="华文新魏" panose="02010800040101010101" pitchFamily="2" charset="-122"/>
              </a:rPr>
              <a:t>　　　</a:t>
            </a:r>
            <a:r>
              <a:rPr lang="fr-FR" altLang="zh-CN" sz="2800">
                <a:solidFill>
                  <a:schemeClr val="tx1"/>
                </a:solidFill>
                <a:ea typeface="宋体" panose="02010600030101010101" pitchFamily="2" charset="-122"/>
              </a:rPr>
              <a:t>.</a:t>
            </a:r>
          </a:p>
        </p:txBody>
      </p:sp>
      <p:sp>
        <p:nvSpPr>
          <p:cNvPr id="1145859" name="Rectangle 3"/>
          <p:cNvSpPr/>
          <p:nvPr/>
        </p:nvSpPr>
        <p:spPr>
          <a:xfrm>
            <a:off x="3684588" y="2367280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fr-FR" sz="2400">
                <a:solidFill>
                  <a:srgbClr val="FF0000"/>
                </a:solidFill>
                <a:latin typeface="Times New Roman" panose="02020603050405020304" pitchFamily="18" charset="0"/>
              </a:rPr>
              <a:t>密度</a:t>
            </a:r>
            <a:r>
              <a:rPr lang="zh-CN" altLang="fr-FR">
                <a:latin typeface="Times New Roman" panose="02020603050405020304" pitchFamily="18" charset="0"/>
              </a:rPr>
              <a:t> </a:t>
            </a:r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1145860" name="Rectangle 4"/>
          <p:cNvSpPr/>
          <p:nvPr/>
        </p:nvSpPr>
        <p:spPr>
          <a:xfrm>
            <a:off x="6423978" y="2970213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fr-FR" sz="2400">
                <a:solidFill>
                  <a:srgbClr val="FF0000"/>
                </a:solidFill>
                <a:latin typeface="Times New Roman" panose="02020603050405020304" pitchFamily="18" charset="0"/>
              </a:rPr>
              <a:t>体积</a:t>
            </a:r>
            <a:r>
              <a:rPr lang="zh-CN" altLang="fr-FR">
                <a:latin typeface="Times New Roman" panose="02020603050405020304" pitchFamily="18" charset="0"/>
              </a:rPr>
              <a:t> </a:t>
            </a:r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1145861" name="Rectangle 5"/>
          <p:cNvSpPr/>
          <p:nvPr/>
        </p:nvSpPr>
        <p:spPr>
          <a:xfrm>
            <a:off x="3589973" y="4082415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fr-FR" sz="2400">
                <a:solidFill>
                  <a:srgbClr val="FF0000"/>
                </a:solidFill>
                <a:latin typeface="Times New Roman" panose="02020603050405020304" pitchFamily="18" charset="0"/>
              </a:rPr>
              <a:t>密度</a:t>
            </a:r>
            <a:r>
              <a:rPr lang="zh-CN" altLang="fr-FR">
                <a:latin typeface="Times New Roman" panose="02020603050405020304" pitchFamily="18" charset="0"/>
              </a:rPr>
              <a:t> </a:t>
            </a:r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1145862" name="Rectangle 6"/>
          <p:cNvSpPr/>
          <p:nvPr/>
        </p:nvSpPr>
        <p:spPr>
          <a:xfrm>
            <a:off x="6289040" y="4650740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fr-FR" sz="2400">
                <a:solidFill>
                  <a:srgbClr val="FF0000"/>
                </a:solidFill>
                <a:latin typeface="Times New Roman" panose="02020603050405020304" pitchFamily="18" charset="0"/>
              </a:rPr>
              <a:t>体积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4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4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4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5859" grpId="0"/>
      <p:bldP spid="1145860" grpId="0"/>
      <p:bldP spid="1145861" grpId="0"/>
      <p:bldP spid="11458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14" descr="u=3402705422,2069927281&amp;fm=52&amp;gp=0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294183" y="280075"/>
            <a:ext cx="7607374" cy="18288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06348" y="2224554"/>
            <a:ext cx="11885653" cy="448183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spcBef>
                <a:spcPct val="30000"/>
              </a:spcBef>
              <a:buFontTx/>
              <a:buNone/>
            </a:pPr>
            <a:r>
              <a:rPr lang="en-US" altLang="zh-CN" sz="2800" b="1" smtClean="0">
                <a:solidFill>
                  <a:schemeClr val="tx1"/>
                </a:solidFill>
                <a:ea typeface="仿宋_GB2312" panose="02010609030101010101" pitchFamily="49" charset="-122"/>
                <a:hlinkClick r:id="" action="ppaction://noaction"/>
              </a:rPr>
              <a:t>(1)</a:t>
            </a:r>
            <a:r>
              <a:rPr lang="zh-CN" altLang="en-US" sz="2800" b="1" smtClean="0">
                <a:solidFill>
                  <a:schemeClr val="tx1"/>
                </a:solidFill>
                <a:ea typeface="仿宋_GB2312" panose="02010609030101010101" pitchFamily="49" charset="-122"/>
                <a:hlinkClick r:id="" action="ppaction://noaction"/>
              </a:rPr>
              <a:t>轮船的工作原理</a:t>
            </a:r>
            <a:r>
              <a:rPr lang="zh-CN" altLang="en-US" sz="2800" b="1" smtClean="0">
                <a:solidFill>
                  <a:schemeClr val="tx1"/>
                </a:solidFill>
                <a:ea typeface="楷体_GB2312" panose="02010609030101010101" pitchFamily="49" charset="-122"/>
                <a:hlinkClick r:id="" action="ppaction://noaction"/>
              </a:rPr>
              <a:t>：把密度大于水的钢铁制成能够浮在水面的物体，</a:t>
            </a:r>
            <a:endParaRPr lang="en-US" altLang="zh-CN" sz="2800" b="1" smtClean="0">
              <a:solidFill>
                <a:schemeClr val="tx1"/>
              </a:solidFill>
              <a:ea typeface="楷体_GB2312" panose="02010609030101010101" pitchFamily="49" charset="-122"/>
              <a:hlinkClick r:id="" action="ppaction://noaction"/>
            </a:endParaRPr>
          </a:p>
          <a:p>
            <a:pPr eaLnBrk="1" hangingPunct="1">
              <a:lnSpc>
                <a:spcPct val="105000"/>
              </a:lnSpc>
              <a:spcBef>
                <a:spcPct val="30000"/>
              </a:spcBef>
              <a:buFontTx/>
              <a:buNone/>
            </a:pPr>
            <a:r>
              <a:rPr lang="zh-CN" altLang="en-US" sz="2800" b="1" smtClean="0">
                <a:solidFill>
                  <a:schemeClr val="tx1"/>
                </a:solidFill>
                <a:ea typeface="楷体_GB2312" panose="02010609030101010101" pitchFamily="49" charset="-122"/>
                <a:hlinkClick r:id="" action="ppaction://noaction"/>
              </a:rPr>
              <a:t>必须把它做成空心的，使它能够排开更多的水，即排开水的重力</a:t>
            </a:r>
            <a:endParaRPr lang="en-US" altLang="zh-CN" sz="2800" b="1" smtClean="0">
              <a:solidFill>
                <a:schemeClr val="tx1"/>
              </a:solidFill>
              <a:ea typeface="楷体_GB2312" panose="02010609030101010101" pitchFamily="49" charset="-122"/>
              <a:hlinkClick r:id="" action="ppaction://noaction"/>
            </a:endParaRPr>
          </a:p>
          <a:p>
            <a:pPr eaLnBrk="1" hangingPunct="1">
              <a:lnSpc>
                <a:spcPct val="105000"/>
              </a:lnSpc>
              <a:spcBef>
                <a:spcPct val="30000"/>
              </a:spcBef>
              <a:buFontTx/>
              <a:buNone/>
            </a:pPr>
            <a:r>
              <a:rPr lang="zh-CN" altLang="en-US" sz="2800" b="1" smtClean="0">
                <a:solidFill>
                  <a:schemeClr val="tx1"/>
                </a:solidFill>
                <a:ea typeface="楷体_GB2312" panose="02010609030101010101" pitchFamily="49" charset="-122"/>
                <a:hlinkClick r:id="" action="ppaction://noaction"/>
              </a:rPr>
              <a:t>增大了，受到的浮力增大了。</a:t>
            </a:r>
            <a:endParaRPr lang="zh-CN" altLang="en-US" sz="2800" b="1" smtClean="0">
              <a:solidFill>
                <a:schemeClr val="tx1"/>
              </a:solidFill>
              <a:ea typeface="楷体_GB2312" panose="02010609030101010101" pitchFamily="49" charset="-122"/>
            </a:endParaRPr>
          </a:p>
          <a:p>
            <a:pPr eaLnBrk="1" hangingPunct="1">
              <a:lnSpc>
                <a:spcPct val="115000"/>
              </a:lnSpc>
              <a:spcBef>
                <a:spcPct val="35000"/>
              </a:spcBef>
            </a:pPr>
            <a:r>
              <a:rPr lang="zh-CN" altLang="en-US" sz="2800" b="1" smtClean="0">
                <a:solidFill>
                  <a:schemeClr val="tx1"/>
                </a:solidFill>
                <a:ea typeface="仿宋_GB2312" panose="02010609030101010101" pitchFamily="49" charset="-122"/>
              </a:rPr>
              <a:t>工作条件</a:t>
            </a:r>
            <a:r>
              <a:rPr lang="zh-CN" altLang="en-US" sz="2800" b="1" smtClean="0">
                <a:solidFill>
                  <a:schemeClr val="tx1"/>
                </a:solidFill>
                <a:ea typeface="楷体_GB2312" panose="02010609030101010101" pitchFamily="49" charset="-122"/>
              </a:rPr>
              <a:t>：漂浮在液面       </a:t>
            </a:r>
            <a:r>
              <a:rPr lang="zh-CN" altLang="zh-CN" sz="2800" b="1" smtClean="0">
                <a:solidFill>
                  <a:schemeClr val="tx1"/>
                </a:solidFill>
                <a:ea typeface="楷体_GB2312" panose="02010609030101010101" pitchFamily="49" charset="-122"/>
              </a:rPr>
              <a:t>F</a:t>
            </a:r>
            <a:r>
              <a:rPr lang="zh-CN" altLang="en-US" sz="2800" b="1" baseline="-25000" smtClean="0">
                <a:solidFill>
                  <a:schemeClr val="tx1"/>
                </a:solidFill>
                <a:ea typeface="楷体_GB2312" panose="02010609030101010101" pitchFamily="49" charset="-122"/>
              </a:rPr>
              <a:t>浮</a:t>
            </a:r>
            <a:r>
              <a:rPr lang="zh-CN" altLang="zh-CN" sz="2800" b="1" smtClean="0">
                <a:solidFill>
                  <a:schemeClr val="tx1"/>
                </a:solidFill>
                <a:ea typeface="楷体_GB2312" panose="02010609030101010101" pitchFamily="49" charset="-122"/>
              </a:rPr>
              <a:t>=G</a:t>
            </a:r>
            <a:r>
              <a:rPr lang="zh-CN" altLang="en-US" sz="2800" b="1" baseline="-25000" smtClean="0">
                <a:solidFill>
                  <a:schemeClr val="tx1"/>
                </a:solidFill>
                <a:ea typeface="楷体_GB2312" panose="02010609030101010101" pitchFamily="49" charset="-122"/>
              </a:rPr>
              <a:t>物</a:t>
            </a:r>
          </a:p>
          <a:p>
            <a:pPr eaLnBrk="1" hangingPunct="1">
              <a:lnSpc>
                <a:spcPct val="115000"/>
              </a:lnSpc>
              <a:spcBef>
                <a:spcPct val="35000"/>
              </a:spcBef>
            </a:pPr>
            <a:r>
              <a:rPr lang="zh-CN" altLang="en-US" sz="2800" b="1" smtClean="0">
                <a:solidFill>
                  <a:schemeClr val="tx1"/>
                </a:solidFill>
                <a:ea typeface="仿宋_GB2312" panose="02010609030101010101" pitchFamily="49" charset="-122"/>
              </a:rPr>
              <a:t>排水量</a:t>
            </a:r>
            <a:r>
              <a:rPr lang="zh-CN" altLang="en-US" sz="2800" b="1" smtClean="0">
                <a:solidFill>
                  <a:schemeClr val="tx1"/>
                </a:solidFill>
                <a:ea typeface="楷体_GB2312" panose="02010609030101010101" pitchFamily="49" charset="-122"/>
              </a:rPr>
              <a:t>：①船满载时排开水的质量。</a:t>
            </a:r>
          </a:p>
          <a:p>
            <a:pPr eaLnBrk="1" hangingPunct="1">
              <a:lnSpc>
                <a:spcPct val="115000"/>
              </a:lnSpc>
              <a:spcBef>
                <a:spcPct val="35000"/>
              </a:spcBef>
            </a:pPr>
            <a:r>
              <a:rPr lang="zh-CN" altLang="en-US" sz="2800" b="1" smtClean="0">
                <a:solidFill>
                  <a:schemeClr val="tx1"/>
                </a:solidFill>
                <a:ea typeface="楷体_GB2312" panose="02010609030101010101" pitchFamily="49" charset="-122"/>
              </a:rPr>
              <a:t>               ②</a:t>
            </a:r>
            <a:r>
              <a:rPr lang="zh-CN" altLang="zh-CN" sz="2800" b="1" smtClean="0">
                <a:solidFill>
                  <a:schemeClr val="tx1"/>
                </a:solidFill>
                <a:ea typeface="楷体_GB2312" panose="02010609030101010101" pitchFamily="49" charset="-122"/>
              </a:rPr>
              <a:t>m</a:t>
            </a:r>
            <a:r>
              <a:rPr lang="zh-CN" altLang="en-US" sz="2800" b="1" baseline="-25000" smtClean="0">
                <a:solidFill>
                  <a:schemeClr val="tx1"/>
                </a:solidFill>
                <a:ea typeface="楷体_GB2312" panose="02010609030101010101" pitchFamily="49" charset="-122"/>
              </a:rPr>
              <a:t>排</a:t>
            </a:r>
            <a:r>
              <a:rPr lang="zh-CN" altLang="zh-CN" sz="2800" b="1" smtClean="0">
                <a:solidFill>
                  <a:schemeClr val="tx1"/>
                </a:solidFill>
                <a:ea typeface="楷体_GB2312" panose="02010609030101010101" pitchFamily="49" charset="-122"/>
              </a:rPr>
              <a:t>=m</a:t>
            </a:r>
            <a:r>
              <a:rPr lang="zh-CN" altLang="en-US" sz="2800" b="1" baseline="-25000" smtClean="0">
                <a:solidFill>
                  <a:schemeClr val="tx1"/>
                </a:solidFill>
                <a:ea typeface="楷体_GB2312" panose="02010609030101010101" pitchFamily="49" charset="-122"/>
              </a:rPr>
              <a:t>船</a:t>
            </a:r>
            <a:r>
              <a:rPr lang="zh-CN" altLang="zh-CN" sz="2800" b="1" smtClean="0">
                <a:solidFill>
                  <a:schemeClr val="tx1"/>
                </a:solidFill>
                <a:ea typeface="楷体_GB2312" panose="02010609030101010101" pitchFamily="49" charset="-122"/>
              </a:rPr>
              <a:t>+m</a:t>
            </a:r>
            <a:r>
              <a:rPr lang="zh-CN" altLang="en-US" sz="2800" b="1" baseline="-25000" smtClean="0">
                <a:solidFill>
                  <a:schemeClr val="tx1"/>
                </a:solidFill>
                <a:ea typeface="楷体_GB2312" panose="02010609030101010101" pitchFamily="49" charset="-122"/>
              </a:rPr>
              <a:t>货</a:t>
            </a:r>
            <a:r>
              <a:rPr lang="zh-CN" altLang="en-US" sz="2800" b="1" smtClean="0">
                <a:solidFill>
                  <a:schemeClr val="tx1"/>
                </a:solidFill>
                <a:ea typeface="楷体_GB2312" panose="02010609030101010101" pitchFamily="49" charset="-122"/>
              </a:rPr>
              <a:t>（满载）</a:t>
            </a:r>
          </a:p>
        </p:txBody>
      </p:sp>
      <p:sp>
        <p:nvSpPr>
          <p:cNvPr id="5" name="矩形 4"/>
          <p:cNvSpPr/>
          <p:nvPr/>
        </p:nvSpPr>
        <p:spPr>
          <a:xfrm>
            <a:off x="983591" y="1196752"/>
            <a:ext cx="267208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>
              <a:buClr>
                <a:schemeClr val="accent1"/>
              </a:buClr>
            </a:pPr>
            <a:r>
              <a:rPr lang="zh-CN" altLang="fr-FR" sz="2800" smtClean="0">
                <a:solidFill>
                  <a:schemeClr val="tx1"/>
                </a:solidFill>
                <a:ea typeface="黑体" panose="02010609060101010101" pitchFamily="49" charset="-122"/>
              </a:rPr>
              <a:t>应用浮力的实例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空白演示"/>
  <p:tag name="KSO_WM_UNIT_SHOW_EDIT_AREA_INDICATION" val="1"/>
  <p:tag name="KSO_WM_UNIT_TYPE" val="a"/>
  <p:tag name="KSO_WM_UNIT_VALUE" val="2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输入您的封面副标题"/>
  <p:tag name="KSO_WM_UNIT_SHOW_EDIT_AREA_INDICATION" val="1"/>
  <p:tag name="KSO_WM_UNIT_TYPE" val="b"/>
  <p:tag name="KSO_WM_UNIT_VALUE" val="11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8bf8a3c-64cc-4a3f-9b56-dd6b3e0f38b0}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8bf8a3c-64cc-4a3f-9b56-dd6b3e0f38b0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945</Words>
  <Application>Microsoft Office PowerPoint</Application>
  <PresentationFormat>自定义</PresentationFormat>
  <Paragraphs>109</Paragraphs>
  <Slides>18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0" baseType="lpstr">
      <vt:lpstr>Office 主题​​</vt:lpstr>
      <vt:lpstr>Microsoft Word 97 - 2003 文档</vt:lpstr>
      <vt:lpstr>第二十四讲   物体的沉浮条件及应用</vt:lpstr>
      <vt:lpstr>想一想：</vt:lpstr>
      <vt:lpstr>PowerPoint 演示文稿</vt:lpstr>
      <vt:lpstr>考点1   物体沉浮条件（浮力和重力关系）</vt:lpstr>
      <vt:lpstr>考点1   物体沉浮条件（密度关系）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第二十四讲   物体的沉浮条件及应用</dc:title>
  <cp:lastModifiedBy>User</cp:lastModifiedBy>
  <cp:revision>1</cp:revision>
  <cp:lastPrinted>2021-02-01T14:04:45Z</cp:lastPrinted>
  <dcterms:created xsi:type="dcterms:W3CDTF">2021-02-01T14:04:45Z</dcterms:created>
  <dcterms:modified xsi:type="dcterms:W3CDTF">2021-02-23T02:25:15Z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