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5" r:id="rId4"/>
  </p:sldMasterIdLst>
  <p:notesMasterIdLst>
    <p:notesMasterId r:id="rId7"/>
  </p:notesMasterIdLst>
  <p:handoutMasterIdLst>
    <p:handoutMasterId r:id="rId34"/>
  </p:handoutMasterIdLst>
  <p:sldIdLst>
    <p:sldId id="450" r:id="rId5"/>
    <p:sldId id="679" r:id="rId6"/>
    <p:sldId id="620" r:id="rId8"/>
    <p:sldId id="621" r:id="rId9"/>
    <p:sldId id="622" r:id="rId10"/>
    <p:sldId id="623" r:id="rId11"/>
    <p:sldId id="648" r:id="rId12"/>
    <p:sldId id="404" r:id="rId13"/>
    <p:sldId id="711" r:id="rId14"/>
    <p:sldId id="712" r:id="rId15"/>
    <p:sldId id="713" r:id="rId16"/>
    <p:sldId id="714" r:id="rId17"/>
    <p:sldId id="715" r:id="rId18"/>
    <p:sldId id="425" r:id="rId19"/>
    <p:sldId id="660" r:id="rId20"/>
    <p:sldId id="655" r:id="rId21"/>
    <p:sldId id="656" r:id="rId22"/>
    <p:sldId id="716" r:id="rId23"/>
    <p:sldId id="658" r:id="rId24"/>
    <p:sldId id="720" r:id="rId25"/>
    <p:sldId id="659" r:id="rId26"/>
    <p:sldId id="717" r:id="rId27"/>
    <p:sldId id="663" r:id="rId28"/>
    <p:sldId id="664" r:id="rId29"/>
    <p:sldId id="665" r:id="rId30"/>
    <p:sldId id="669" r:id="rId31"/>
    <p:sldId id="718" r:id="rId32"/>
    <p:sldId id="719"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2F0D9"/>
    <a:srgbClr val="A9D18E"/>
    <a:srgbClr val="D7E4BD"/>
    <a:srgbClr val="00923F"/>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0" autoAdjust="0"/>
    <p:restoredTop sz="94660"/>
  </p:normalViewPr>
  <p:slideViewPr>
    <p:cSldViewPr snapToGrid="0">
      <p:cViewPr varScale="1">
        <p:scale>
          <a:sx n="72" d="100"/>
          <a:sy n="72" d="100"/>
        </p:scale>
        <p:origin x="6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A0A3EF-0BF4-4035-B9D6-A046B5969FE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2DB84B-6A9B-465B-9E4D-3C9D3D3FE7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image" Target="../media/image2.tiff"/><Relationship Id="rId5" Type="http://schemas.openxmlformats.org/officeDocument/2006/relationships/slide" Target="../slides/slide1.xml"/><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p:nvPicPr>
        <p:blipFill>
          <a:blip/>
          <a:stretch>
            <a:fillRect/>
          </a:stretch>
        </p:blipFill>
        <p:spPr>
          <a:xfrm>
            <a:off x="2495347" y="476673"/>
            <a:ext cx="6801053" cy="5861685"/>
          </a:xfrm>
          <a:prstGeom prst="rect">
            <a:avLst/>
          </a:prstGeom>
          <a:effectLst>
            <a:glow rad="127000">
              <a:schemeClr val="accent1">
                <a:alpha val="0"/>
              </a:schemeClr>
            </a:glow>
          </a:effectLst>
        </p:spPr>
      </p:pic>
      <p:pic>
        <p:nvPicPr>
          <p:cNvPr id="3" name="图片 2" descr="试题研究通关文碟板式"/>
          <p:cNvPicPr>
            <a:picLocks noChangeAspect="1"/>
          </p:cNvPicPr>
          <p:nvPr userDrawn="1"/>
        </p:nvPicPr>
        <p:blipFill>
          <a:blip/>
          <a:stretch>
            <a:fillRect/>
          </a:stretch>
        </p:blipFill>
        <p:spPr>
          <a:xfrm>
            <a:off x="2495131" y="476673"/>
            <a:ext cx="6800465"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222" name="文本框 6"/>
          <p:cNvSpPr txBox="1"/>
          <p:nvPr/>
        </p:nvSpPr>
        <p:spPr>
          <a:xfrm>
            <a:off x="1222535" y="6134100"/>
            <a:ext cx="3756514" cy="336550"/>
          </a:xfrm>
          <a:prstGeom prst="rect">
            <a:avLst/>
          </a:prstGeom>
          <a:noFill/>
          <a:ln w="9525">
            <a:noFill/>
          </a:ln>
        </p:spPr>
        <p:txBody>
          <a:bodyPr wrap="square" anchor="t">
            <a:spAutoFit/>
          </a:bodyPr>
          <a:lstStyle/>
          <a:p>
            <a:pPr lvl="0" algn="ctr"/>
            <a:r>
              <a:rPr lang="zh-CN" altLang="en-US" sz="1600">
                <a:solidFill>
                  <a:schemeClr val="bg1"/>
                </a:solidFill>
                <a:latin typeface="黑体" panose="02010609060101010101" pitchFamily="49" charset="-122"/>
                <a:ea typeface="黑体" panose="02010609060101010101" pitchFamily="49" charset="-122"/>
              </a:rPr>
              <a:t>教师版小程序专用，请勿让学生扫码</a:t>
            </a:r>
            <a:endParaRPr lang="zh-CN" altLang="en-US" sz="16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竖向侧栏版式">
    <p:bg>
      <p:bgPr>
        <a:solidFill>
          <a:schemeClr val="bg1"/>
        </a:solidFill>
        <a:effectLst/>
      </p:bgPr>
    </p:bg>
    <p:spTree>
      <p:nvGrpSpPr>
        <p:cNvPr id="1" name=""/>
        <p:cNvGrpSpPr/>
        <p:nvPr/>
      </p:nvGrpSpPr>
      <p:grpSpPr>
        <a:xfrm>
          <a:off x="0" y="0"/>
          <a:ext cx="0" cy="0"/>
          <a:chOff x="0" y="0"/>
          <a:chExt cx="0" cy="0"/>
        </a:xfrm>
      </p:grpSpPr>
      <p:pic>
        <p:nvPicPr>
          <p:cNvPr id="2" name="图片 1" descr="PPT模板无标.tif"/>
          <p:cNvPicPr>
            <a:picLocks noChangeAspect="1"/>
          </p:cNvPicPr>
          <p:nvPr userDrawn="1"/>
        </p:nvPicPr>
        <p:blipFill>
          <a:blip r:embed="rId2" cstate="print"/>
          <a:srcRect t="30017" b="37379"/>
          <a:stretch>
            <a:fillRect/>
          </a:stretch>
        </p:blipFill>
        <p:spPr>
          <a:xfrm>
            <a:off x="3555" y="6741368"/>
            <a:ext cx="12192000" cy="144016"/>
          </a:xfrm>
          <a:prstGeom prst="rect">
            <a:avLst/>
          </a:prstGeom>
          <a:ln>
            <a:noFill/>
          </a:ln>
          <a:effectLst>
            <a:outerShdw blurRad="44450" dist="27940" dir="5400000" algn="ctr">
              <a:srgbClr val="000000">
                <a:alpha val="32000"/>
              </a:srgbClr>
            </a:outerShdw>
          </a:effectLst>
        </p:spPr>
      </p:pic>
      <p:pic>
        <p:nvPicPr>
          <p:cNvPr id="9" name="图片 8" descr="PPT模板无标.tif"/>
          <p:cNvPicPr>
            <a:picLocks noChangeAspect="1"/>
          </p:cNvPicPr>
          <p:nvPr userDrawn="1"/>
        </p:nvPicPr>
        <p:blipFill>
          <a:blip r:embed="rId3" cstate="print"/>
          <a:stretch>
            <a:fillRect/>
          </a:stretch>
        </p:blipFill>
        <p:spPr>
          <a:xfrm>
            <a:off x="1" y="0"/>
            <a:ext cx="12192000" cy="502285"/>
          </a:xfrm>
          <a:prstGeom prst="rect">
            <a:avLst/>
          </a:prstGeom>
          <a:ln>
            <a:solidFill>
              <a:srgbClr val="007033"/>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6" name="矩形 15">
            <a:hlinkClick r:id="" action="ppaction://noaction"/>
          </p:cNvPr>
          <p:cNvSpPr/>
          <p:nvPr userDrawn="1"/>
        </p:nvSpPr>
        <p:spPr>
          <a:xfrm>
            <a:off x="520096" y="-26670"/>
            <a:ext cx="5459929" cy="521970"/>
          </a:xfrm>
          <a:prstGeom prst="rect">
            <a:avLst/>
          </a:prstGeom>
        </p:spPr>
        <p:txBody>
          <a:bodyPr wrap="square">
            <a:spAutoFit/>
          </a:bodyPr>
          <a:lstStyle/>
          <a:p>
            <a:pPr marL="0" lvl="0" indent="0" algn="l"/>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第</a:t>
            </a:r>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16</a:t>
            </a:r>
            <a:r>
              <a:rPr lang="zh-CN" altLang="en-US" sz="2800" b="1" dirty="0">
                <a:solidFill>
                  <a:prstClr val="white"/>
                </a:solidFill>
                <a:latin typeface="黑体" panose="02010609060101010101" pitchFamily="49" charset="-122"/>
                <a:ea typeface="黑体" panose="02010609060101010101" pitchFamily="49" charset="-122"/>
                <a:sym typeface="+mn-ea"/>
              </a:rPr>
              <a:t>讲  光现象</a:t>
            </a:r>
            <a:endParaRPr lang="zh-CN" altLang="en-US" sz="2800" b="1" dirty="0">
              <a:solidFill>
                <a:prstClr val="white"/>
              </a:solidFill>
              <a:latin typeface="黑体" panose="02010609060101010101" pitchFamily="49" charset="-122"/>
              <a:ea typeface="黑体" panose="02010609060101010101" pitchFamily="49" charset="-122"/>
            </a:endParaRPr>
          </a:p>
        </p:txBody>
      </p:sp>
      <p:pic>
        <p:nvPicPr>
          <p:cNvPr id="14" name="图片 13" descr="113"/>
          <p:cNvPicPr>
            <a:picLocks noChangeAspect="1"/>
          </p:cNvPicPr>
          <p:nvPr userDrawn="1"/>
        </p:nvPicPr>
        <p:blipFill>
          <a:blip r:embed="rId4"/>
          <a:stretch>
            <a:fillRect/>
          </a:stretch>
        </p:blipFill>
        <p:spPr>
          <a:xfrm>
            <a:off x="98438" y="10160"/>
            <a:ext cx="504256" cy="448310"/>
          </a:xfrm>
          <a:prstGeom prst="rect">
            <a:avLst/>
          </a:prstGeom>
        </p:spPr>
      </p:pic>
      <p:sp>
        <p:nvSpPr>
          <p:cNvPr id="20" name="文本框 19">
            <a:hlinkClick r:id="rId5" action="ppaction://hlinksldjump"/>
          </p:cNvPr>
          <p:cNvSpPr txBox="1">
            <a:spLocks noChangeAspect="1"/>
          </p:cNvSpPr>
          <p:nvPr userDrawn="1"/>
        </p:nvSpPr>
        <p:spPr>
          <a:xfrm>
            <a:off x="10328984" y="59690"/>
            <a:ext cx="1863333"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a:r>
              <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rPr>
              <a:t>返回栏目导航</a:t>
            </a:r>
            <a:endPar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pic>
        <p:nvPicPr>
          <p:cNvPr id="3" name="图片 2" descr="PPT模板无标.tif"/>
          <p:cNvPicPr>
            <a:picLocks noChangeAspect="1"/>
          </p:cNvPicPr>
          <p:nvPr userDrawn="1"/>
        </p:nvPicPr>
        <p:blipFill>
          <a:blip r:embed="rId6"/>
          <a:srcRect/>
          <a:stretch>
            <a:fillRect/>
          </a:stretch>
        </p:blipFill>
        <p:spPr>
          <a:xfrm>
            <a:off x="-256" y="6741368"/>
            <a:ext cx="12192000" cy="144016"/>
          </a:xfrm>
          <a:prstGeom prst="rect">
            <a:avLst/>
          </a:prstGeom>
          <a:ln>
            <a:noFill/>
          </a:ln>
          <a:effectLst>
            <a:outerShdw blurRad="44450" dist="27940" dir="5400000" algn="ctr">
              <a:srgbClr val="000000">
                <a:alpha val="32000"/>
              </a:srgbClr>
            </a:outerShdw>
          </a:effectLst>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slide" Target="slide14.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3.xml"/><Relationship Id="rId3" Type="http://schemas.openxmlformats.org/officeDocument/2006/relationships/image" Target="../media/image3.png"/><Relationship Id="rId2" Type="http://schemas.openxmlformats.org/officeDocument/2006/relationships/tags" Target="../tags/tag2.xml"/><Relationship Id="rId13" Type="http://schemas.openxmlformats.org/officeDocument/2006/relationships/slideLayout" Target="../slideLayouts/slideLayout6.xml"/><Relationship Id="rId12" Type="http://schemas.openxmlformats.org/officeDocument/2006/relationships/tags" Target="../tags/tag7.xml"/><Relationship Id="rId11" Type="http://schemas.openxmlformats.org/officeDocument/2006/relationships/slide" Target="slide8.xml"/><Relationship Id="rId10" Type="http://schemas.openxmlformats.org/officeDocument/2006/relationships/slide" Target="slide23.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slide" Target="slide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slide" Target="slide7.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8.xml"/><Relationship Id="rId3" Type="http://schemas.openxmlformats.org/officeDocument/2006/relationships/slide" Target="slide14.xml"/><Relationship Id="rId2" Type="http://schemas.openxmlformats.org/officeDocument/2006/relationships/image" Target="../media/image4.tiff"/><Relationship Id="rId1" Type="http://schemas.openxmlformats.org/officeDocument/2006/relationships/image" Target="../media/image5.tif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8.xml"/><Relationship Id="rId5" Type="http://schemas.openxmlformats.org/officeDocument/2006/relationships/image" Target="NULL" TargetMode="External"/><Relationship Id="rId4" Type="http://schemas.openxmlformats.org/officeDocument/2006/relationships/image" Target="../media/image21.png"/><Relationship Id="rId3" Type="http://schemas.openxmlformats.org/officeDocument/2006/relationships/slide" Target="slide23.xml"/><Relationship Id="rId2" Type="http://schemas.openxmlformats.org/officeDocument/2006/relationships/image" Target="../media/image4.tiff"/><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NULL" TargetMode="External"/><Relationship Id="rId2" Type="http://schemas.openxmlformats.org/officeDocument/2006/relationships/image" Target="../media/image22.png"/><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tif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xml"/><Relationship Id="rId4" Type="http://schemas.openxmlformats.org/officeDocument/2006/relationships/image" Target="../media/image4.tiff"/><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8.xml"/><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 Target="slide13.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3.tiff"/><Relationship Id="rId1" Type="http://schemas.openxmlformats.org/officeDocument/2006/relationships/slide" Target="slide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10.png"/><Relationship Id="rId1"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 name="矩形 103"/>
          <p:cNvSpPr/>
          <p:nvPr/>
        </p:nvSpPr>
        <p:spPr>
          <a:xfrm>
            <a:off x="2508432" y="941706"/>
            <a:ext cx="7176406"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a:t>
            </a:r>
            <a:r>
              <a:rPr lang="en-US" altLang="zh-CN"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rPr>
              <a:t>16</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讲  </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光现象</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grpSp>
        <p:nvGrpSpPr>
          <p:cNvPr id="3" name="组合 2"/>
          <p:cNvGrpSpPr/>
          <p:nvPr/>
        </p:nvGrpSpPr>
        <p:grpSpPr>
          <a:xfrm>
            <a:off x="2648745" y="2621280"/>
            <a:ext cx="6904355" cy="828040"/>
            <a:chOff x="4509" y="3668"/>
            <a:chExt cx="10873" cy="1304"/>
          </a:xfrm>
        </p:grpSpPr>
        <p:sp>
          <p:nvSpPr>
            <p:cNvPr id="7"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0"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8" name="文本框 17">
              <a:hlinkClick r:id="rId4" action="ppaction://hlinksldjump"/>
            </p:cNvPr>
            <p:cNvSpPr txBox="1"/>
            <p:nvPr/>
          </p:nvSpPr>
          <p:spPr>
            <a:xfrm>
              <a:off x="6444" y="3831"/>
              <a:ext cx="8325"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rPr>
                <a:t>回归教材</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4" name="组合 3"/>
          <p:cNvGrpSpPr/>
          <p:nvPr/>
        </p:nvGrpSpPr>
        <p:grpSpPr>
          <a:xfrm>
            <a:off x="2648745" y="4260850"/>
            <a:ext cx="6904355" cy="828040"/>
            <a:chOff x="4509" y="5746"/>
            <a:chExt cx="10873" cy="1304"/>
          </a:xfrm>
        </p:grpSpPr>
        <p:grpSp>
          <p:nvGrpSpPr>
            <p:cNvPr id="3081" name="组合 4"/>
            <p:cNvGrpSpPr/>
            <p:nvPr userDrawn="1"/>
          </p:nvGrpSpPr>
          <p:grpSpPr>
            <a:xfrm>
              <a:off x="4509" y="5746"/>
              <a:ext cx="10873" cy="1304"/>
              <a:chOff x="5246" y="3834"/>
              <a:chExt cx="10176" cy="1304"/>
            </a:xfrm>
          </p:grpSpPr>
          <p:sp>
            <p:nvSpPr>
              <p:cNvPr id="2" name="圆角矩形 6"/>
              <p:cNvSpPr/>
              <p:nvPr>
                <p:custDataLst>
                  <p:tags r:id="rId5"/>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6"/>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4"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19" name="文本框 18">
              <a:hlinkClick r:id="rId7" action="ppaction://hlinksldjump"/>
            </p:cNvPr>
            <p:cNvSpPr txBox="1"/>
            <p:nvPr/>
          </p:nvSpPr>
          <p:spPr>
            <a:xfrm>
              <a:off x="7051" y="5911"/>
              <a:ext cx="7718"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rPr>
                <a:t>实验突破</a:t>
              </a:r>
              <a:endParaRPr lang="zh-CN" altLang="en-US" sz="3200" b="1" dirty="0">
                <a:solidFill>
                  <a:prstClr val="black"/>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2648745" y="5565140"/>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10" name="圆角矩形 6"/>
              <p:cNvSpPr/>
              <p:nvPr>
                <p:custDataLst>
                  <p:tags r:id="rId8"/>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9"/>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8"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23" name="文本框 22">
              <a:hlinkClick r:id="rId10" action="ppaction://hlinksldjump"/>
            </p:cNvPr>
            <p:cNvSpPr txBox="1"/>
            <p:nvPr/>
          </p:nvSpPr>
          <p:spPr>
            <a:xfrm>
              <a:off x="6415" y="8043"/>
              <a:ext cx="8692" cy="919"/>
            </a:xfrm>
            <a:prstGeom prst="rect">
              <a:avLst/>
            </a:prstGeom>
            <a:noFill/>
          </p:spPr>
          <p:txBody>
            <a:bodyPr wrap="square" rtlCol="0">
              <a:spAutoFit/>
            </a:bodyPr>
            <a:lstStyle/>
            <a:p>
              <a:pPr algn="ct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北京</a:t>
              </a:r>
              <a:r>
                <a:rPr lang="en-US" altLang="zh-CN"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7" name="流程图: 离页连接符 16"/>
          <p:cNvSpPr/>
          <p:nvPr/>
        </p:nvSpPr>
        <p:spPr>
          <a:xfrm rot="5400000">
            <a:off x="10195995"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sp>
        <p:nvSpPr>
          <p:cNvPr id="32" name="文本框 78">
            <a:hlinkClick r:id="rId4" action="ppaction://hlinksldjump"/>
          </p:cNvPr>
          <p:cNvSpPr txBox="1"/>
          <p:nvPr/>
        </p:nvSpPr>
        <p:spPr>
          <a:xfrm>
            <a:off x="4199890" y="3551555"/>
            <a:ext cx="2172970" cy="553085"/>
          </a:xfrm>
          <a:prstGeom prst="rect">
            <a:avLst/>
          </a:prstGeom>
          <a:noFill/>
          <a:ln w="9525">
            <a:noFill/>
          </a:ln>
        </p:spPr>
        <p:txBody>
          <a:bodyPr wrap="square"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图说物理</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33" name="文本框 78">
            <a:hlinkClick r:id="rId11" action="ppaction://hlinksldjump"/>
          </p:cNvPr>
          <p:cNvSpPr txBox="1"/>
          <p:nvPr/>
        </p:nvSpPr>
        <p:spPr>
          <a:xfrm>
            <a:off x="6548120" y="3551555"/>
            <a:ext cx="2114550" cy="553085"/>
          </a:xfrm>
          <a:prstGeom prst="rect">
            <a:avLst/>
          </a:prstGeom>
          <a:noFill/>
          <a:ln w="9525">
            <a:noFill/>
          </a:ln>
        </p:spPr>
        <p:txBody>
          <a:bodyPr wrap="square"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     </a:t>
            </a:r>
            <a:endParaRPr lang="zh-CN" altLang="en-US" sz="3000" b="1" dirty="0">
              <a:solidFill>
                <a:prstClr val="black"/>
              </a:solidFill>
              <a:latin typeface="黑体" panose="02010609060101010101" pitchFamily="49" charset="-122"/>
              <a:ea typeface="黑体" panose="02010609060101010101" pitchFamily="49" charset="-122"/>
            </a:endParaRPr>
          </a:p>
        </p:txBody>
      </p:sp>
    </p:spTree>
    <p:custDataLst>
      <p:tags r:id="rId12"/>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55748" y="1187172"/>
          <a:ext cx="10141211" cy="5053330"/>
        </p:xfrm>
        <a:graphic>
          <a:graphicData uri="http://schemas.openxmlformats.org/drawingml/2006/table">
            <a:tbl>
              <a:tblPr firstRow="1" bandRow="1">
                <a:tableStyleId>{5C22544A-7EE6-4342-B048-85BDC9FD1C3A}</a:tableStyleId>
              </a:tblPr>
              <a:tblGrid>
                <a:gridCol w="889635"/>
                <a:gridCol w="2098675"/>
                <a:gridCol w="2011008"/>
                <a:gridCol w="1194435"/>
                <a:gridCol w="2298450"/>
                <a:gridCol w="1649008"/>
              </a:tblGrid>
              <a:tr h="467360">
                <a:tc>
                  <a:txBody>
                    <a:bodyPr/>
                    <a:lstStyle/>
                    <a:p>
                      <a:pPr algn="ct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rPr>
                        <a:t>类型</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定义</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图示</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共同点</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rPr>
                        <a:t>看到的结果</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举例</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2588260">
                <a:tc>
                  <a:txBody>
                    <a:bodyPr/>
                    <a:lstStyle/>
                    <a:p>
                      <a:pPr algn="ctr" fontAlgn="auto">
                        <a:lnSpc>
                          <a:spcPct val="15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镜面反射</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5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一组平行光照射到镜面，反射后仍为</a:t>
                      </a:r>
                      <a:r>
                        <a:rPr lang="en-US" altLang="zh-CN" sz="2400" dirty="0">
                          <a:solidFill>
                            <a:schemeClr val="tx1"/>
                          </a:solidFill>
                          <a:latin typeface="Times New Roman" panose="02020603050405020304" pitchFamily="18" charset="0"/>
                          <a:ea typeface="+mn-ea"/>
                          <a:cs typeface="Times New Roman" panose="02020603050405020304" pitchFamily="18" charset="0"/>
                        </a:rPr>
                        <a:t>__________</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auto">
                        <a:lnSpc>
                          <a:spcPct val="120000"/>
                        </a:lnSpc>
                      </a:pP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都遵</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循光</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的反</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射定</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律</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人在反射光线的范围内，看到物体很亮，不在反射光线的范围内，看到物体很暗</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水中倒影、黑板反光、照镜子、哈哈镜</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84045">
                <a:tc>
                  <a:txBody>
                    <a:bodyPr/>
                    <a:lstStyle/>
                    <a:p>
                      <a:pPr algn="ctr" fontAlgn="auto">
                        <a:lnSpc>
                          <a:spcPct val="15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漫反射</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3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凹凸不平的表面会把平行的入射光线向着</a:t>
                      </a:r>
                      <a:r>
                        <a:rPr lang="en-US" altLang="zh-CN" sz="2400" dirty="0">
                          <a:solidFill>
                            <a:schemeClr val="tx1"/>
                          </a:solidFill>
                          <a:latin typeface="Times New Roman" panose="02020603050405020304" pitchFamily="18" charset="0"/>
                          <a:ea typeface="+mn-ea"/>
                          <a:cs typeface="Times New Roman" panose="02020603050405020304" pitchFamily="18" charset="0"/>
                        </a:rPr>
                        <a:t>_______</a:t>
                      </a:r>
                      <a:r>
                        <a:rPr lang="zh-CN" altLang="en-US" sz="2400" dirty="0">
                          <a:solidFill>
                            <a:schemeClr val="tx1"/>
                          </a:solidFill>
                          <a:latin typeface="Times New Roman" panose="02020603050405020304" pitchFamily="18" charset="0"/>
                          <a:ea typeface="+mn-ea"/>
                          <a:cs typeface="Times New Roman" panose="02020603050405020304" pitchFamily="18" charset="0"/>
                        </a:rPr>
                        <a:t>反射</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人能从不同方向看到不发光的物体</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20000"/>
                        </a:lnSpc>
                      </a:pPr>
                      <a:r>
                        <a:rPr lang="zh-CN" altLang="en-US" sz="2400" dirty="0">
                          <a:solidFill>
                            <a:schemeClr val="tx1"/>
                          </a:solidFill>
                          <a:latin typeface="Times New Roman" panose="02020603050405020304" pitchFamily="18" charset="0"/>
                          <a:ea typeface="+mn-ea"/>
                          <a:cs typeface="Times New Roman" panose="02020603050405020304" pitchFamily="18" charset="0"/>
                        </a:rPr>
                        <a:t>电影屏幕、看书本上的字</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4" name="矩形 3"/>
          <p:cNvSpPr/>
          <p:nvPr/>
        </p:nvSpPr>
        <p:spPr>
          <a:xfrm>
            <a:off x="955749" y="658832"/>
            <a:ext cx="6096000" cy="460375"/>
          </a:xfrm>
          <a:prstGeom prst="rect">
            <a:avLst/>
          </a:prstGeom>
        </p:spPr>
        <p:txBody>
          <a:bodyPr>
            <a:spAutoFit/>
          </a:bodyPr>
          <a:lstStyle/>
          <a:p>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镜面反射和漫反射</a:t>
            </a:r>
            <a:endParaRPr lang="zh-CN" altLang="en-US" sz="24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81951" y="2413321"/>
            <a:ext cx="1793516" cy="1255388"/>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6507" y="4656539"/>
            <a:ext cx="1624189" cy="1255387"/>
          </a:xfrm>
          <a:prstGeom prst="rect">
            <a:avLst/>
          </a:prstGeom>
        </p:spPr>
      </p:pic>
      <p:sp>
        <p:nvSpPr>
          <p:cNvPr id="9" name="文本框 8"/>
          <p:cNvSpPr txBox="1"/>
          <p:nvPr/>
        </p:nvSpPr>
        <p:spPr>
          <a:xfrm>
            <a:off x="2159470" y="3415226"/>
            <a:ext cx="2648433"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平行光</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1855939" y="5863985"/>
            <a:ext cx="2648433"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各个方向</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3" action="ppaction://hlinksldjump"/>
          </p:cNvPr>
          <p:cNvSpPr/>
          <p:nvPr/>
        </p:nvSpPr>
        <p:spPr>
          <a:xfrm>
            <a:off x="11333480" y="4689475"/>
            <a:ext cx="707390" cy="181737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22350" y="818515"/>
            <a:ext cx="10455275" cy="5077460"/>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三、光的折射</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定义：光从一种介质斜射入另一种介质时，传播方向发生了</a:t>
            </a:r>
            <a:r>
              <a:rPr lang="en-US" altLang="zh-CN" sz="2400" dirty="0">
                <a:solidFill>
                  <a:prstClr val="black"/>
                </a:solidFill>
                <a:latin typeface="Times New Roman" panose="02020603050405020304" pitchFamily="18" charset="0"/>
                <a:cs typeface="Times New Roman" panose="02020603050405020304" pitchFamily="18" charset="0"/>
              </a:rPr>
              <a:t>_________</a:t>
            </a:r>
            <a:r>
              <a:rPr lang="zh-CN" altLang="en-US" sz="2400" dirty="0">
                <a:solidFill>
                  <a:prstClr val="black"/>
                </a:solidFill>
                <a:latin typeface="Times New Roman" panose="02020603050405020304" pitchFamily="18" charset="0"/>
                <a:cs typeface="Times New Roman" panose="02020603050405020304" pitchFamily="18" charset="0"/>
              </a:rPr>
              <a:t>，这种现象叫作光的折射。</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光的折射定律</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三线共面：折射光线与入射光线、法线在</a:t>
            </a:r>
            <a:r>
              <a:rPr lang="en-US" altLang="zh-CN" sz="2400" dirty="0">
                <a:solidFill>
                  <a:prstClr val="black"/>
                </a:solidFill>
                <a:latin typeface="Times New Roman" panose="02020603050405020304" pitchFamily="18" charset="0"/>
                <a:cs typeface="Times New Roman" panose="02020603050405020304" pitchFamily="18" charset="0"/>
              </a:rPr>
              <a:t>______</a:t>
            </a:r>
            <a:r>
              <a:rPr lang="zh-CN" altLang="en-US" sz="2400" dirty="0">
                <a:solidFill>
                  <a:prstClr val="black"/>
                </a:solidFill>
                <a:latin typeface="Times New Roman" panose="02020603050405020304" pitchFamily="18" charset="0"/>
                <a:cs typeface="Times New Roman" panose="02020603050405020304" pitchFamily="18" charset="0"/>
              </a:rPr>
              <a:t>平面内。</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两线分居：折射光线跟入射光线分居</a:t>
            </a:r>
            <a:r>
              <a:rPr lang="en-US" altLang="zh-CN" sz="2400" dirty="0">
                <a:solidFill>
                  <a:prstClr val="black"/>
                </a:solidFill>
                <a:latin typeface="Times New Roman" panose="02020603050405020304" pitchFamily="18" charset="0"/>
                <a:cs typeface="Times New Roman" panose="02020603050405020304" pitchFamily="18" charset="0"/>
              </a:rPr>
              <a:t>________</a:t>
            </a:r>
            <a:r>
              <a:rPr lang="zh-CN" altLang="en-US" sz="2400" dirty="0">
                <a:solidFill>
                  <a:prstClr val="black"/>
                </a:solidFill>
                <a:latin typeface="Times New Roman" panose="02020603050405020304" pitchFamily="18" charset="0"/>
                <a:cs typeface="Times New Roman" panose="02020603050405020304" pitchFamily="18" charset="0"/>
              </a:rPr>
              <a:t>两侧。</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(3)</a:t>
            </a:r>
            <a:r>
              <a:rPr lang="zh-CN" altLang="en-US" sz="2400" dirty="0">
                <a:solidFill>
                  <a:prstClr val="black"/>
                </a:solidFill>
                <a:latin typeface="Times New Roman" panose="02020603050405020304" pitchFamily="18" charset="0"/>
                <a:cs typeface="Times New Roman" panose="02020603050405020304" pitchFamily="18" charset="0"/>
              </a:rPr>
              <a:t>空气中的角始终是“大角”：当光从空气斜射入水中或其他介质中时，折射光线向法线方向偏折，折射角</a:t>
            </a:r>
            <a:r>
              <a:rPr lang="en-US" altLang="zh-CN" sz="2400" dirty="0">
                <a:solidFill>
                  <a:prstClr val="black"/>
                </a:solidFill>
                <a:latin typeface="Times New Roman" panose="02020603050405020304" pitchFamily="18" charset="0"/>
                <a:cs typeface="Times New Roman" panose="02020603050405020304" pitchFamily="18" charset="0"/>
              </a:rPr>
              <a:t>________</a:t>
            </a:r>
            <a:r>
              <a:rPr lang="zh-CN" altLang="en-US" sz="2400" dirty="0">
                <a:solidFill>
                  <a:prstClr val="black"/>
                </a:solidFill>
                <a:latin typeface="Times New Roman" panose="02020603050405020304" pitchFamily="18" charset="0"/>
                <a:cs typeface="Times New Roman" panose="02020603050405020304" pitchFamily="18" charset="0"/>
              </a:rPr>
              <a:t>入射角；当入射角增大时，折射角也</a:t>
            </a:r>
            <a:r>
              <a:rPr lang="en-US" altLang="zh-CN" sz="2400" dirty="0">
                <a:solidFill>
                  <a:prstClr val="black"/>
                </a:solidFill>
                <a:latin typeface="Times New Roman" panose="02020603050405020304" pitchFamily="18" charset="0"/>
                <a:cs typeface="Times New Roman" panose="02020603050405020304" pitchFamily="18" charset="0"/>
              </a:rPr>
              <a:t>_____</a:t>
            </a:r>
            <a:r>
              <a:rPr lang="zh-CN" altLang="en-US" sz="2400" dirty="0">
                <a:solidFill>
                  <a:prstClr val="black"/>
                </a:solidFill>
                <a:latin typeface="Times New Roman" panose="02020603050405020304" pitchFamily="18" charset="0"/>
                <a:cs typeface="Times New Roman" panose="02020603050405020304" pitchFamily="18" charset="0"/>
              </a:rPr>
              <a:t>。当光从空气垂直射入水中或其他介质中时，传播方向</a:t>
            </a:r>
            <a:r>
              <a:rPr lang="en-US" altLang="zh-CN" sz="2400" dirty="0">
                <a:solidFill>
                  <a:prstClr val="black"/>
                </a:solidFill>
                <a:latin typeface="Times New Roman" panose="02020603050405020304" pitchFamily="18" charset="0"/>
                <a:cs typeface="Times New Roman" panose="02020603050405020304" pitchFamily="18" charset="0"/>
              </a:rPr>
              <a:t>___________</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文本框 9"/>
          <p:cNvSpPr txBox="1"/>
          <p:nvPr/>
        </p:nvSpPr>
        <p:spPr>
          <a:xfrm>
            <a:off x="9460599" y="1479560"/>
            <a:ext cx="1552722"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偏折</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167229" y="583845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7002932" y="3126085"/>
            <a:ext cx="264843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同一</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6603645" y="3684253"/>
            <a:ext cx="264843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法线</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5634990" y="4738344"/>
            <a:ext cx="264843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小于</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1349093" y="5333359"/>
            <a:ext cx="264843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增大</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9460865" y="5334635"/>
            <a:ext cx="1938655"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不发生改变</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5265" y="2208530"/>
            <a:ext cx="2372360" cy="193738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P spid="5" grpId="1"/>
      <p:bldP spid="6" grpId="0"/>
      <p:bldP spid="6" grpId="1"/>
      <p:bldP spid="7" grpId="0"/>
      <p:bldP spid="7" grpId="1"/>
      <p:bldP spid="8" grpId="0"/>
      <p:bldP spid="8" grpId="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53071" y="4436825"/>
            <a:ext cx="10151745" cy="1198880"/>
          </a:xfrm>
          <a:prstGeom prst="rect">
            <a:avLst/>
          </a:prstGeom>
          <a:noFill/>
        </p:spPr>
        <p:txBody>
          <a:bodyPr wrap="square" rtlCol="0">
            <a:spAutoFit/>
          </a:bodyPr>
          <a:lstStyle/>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3.</a:t>
            </a:r>
            <a:r>
              <a:rPr lang="zh-CN" altLang="en-US" sz="2400" dirty="0">
                <a:solidFill>
                  <a:prstClr val="black"/>
                </a:solidFill>
                <a:latin typeface="Times New Roman" panose="02020603050405020304" pitchFamily="18" charset="0"/>
                <a:cs typeface="Times New Roman" panose="02020603050405020304" pitchFamily="18" charset="0"/>
              </a:rPr>
              <a:t>现象：铅笔好像在水面处“折断”、池水看起来“变浅”、海市蜃楼、人看水中物变浅(如图</a:t>
            </a: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)，水中看岸上物变高(如图</a:t>
            </a: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)、凸透镜、凹透镜等。</a:t>
            </a:r>
            <a:endPar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流程图: 终止 10">
            <a:hlinkClick r:id="rId1" action="ppaction://hlinksldjump"/>
          </p:cNvPr>
          <p:cNvSpPr/>
          <p:nvPr/>
        </p:nvSpPr>
        <p:spPr>
          <a:xfrm>
            <a:off x="9382494" y="573685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5884" y="1500683"/>
            <a:ext cx="6644190" cy="2349667"/>
          </a:xfrm>
          <a:prstGeom prst="rect">
            <a:avLst/>
          </a:prstGeom>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342550" y="1671956"/>
            <a:ext cx="10151745" cy="3969385"/>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四、光的色散</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白光不是单色的，是由各种色光混合而成的。</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光的色散：</a:t>
            </a:r>
            <a:r>
              <a:rPr lang="zh-CN" altLang="en-US" sz="2400" dirty="0">
                <a:solidFill>
                  <a:prstClr val="black"/>
                </a:solidFill>
                <a:latin typeface="Times New Roman" panose="02020603050405020304" pitchFamily="18" charset="0"/>
                <a:cs typeface="Times New Roman" panose="02020603050405020304" pitchFamily="18" charset="0"/>
              </a:rPr>
              <a:t>当太阳光通过三棱镜折射后照射到光屏上，形成一条大体包括红、橙、黄、绿、蓝、靛、紫七种颜色的由许多色光组成的光带。这种现象叫作光的色散。</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光的三原色：</a:t>
            </a:r>
            <a:r>
              <a:rPr lang="en-US" altLang="zh-CN" sz="2400" dirty="0">
                <a:solidFill>
                  <a:prstClr val="black"/>
                </a:solidFill>
                <a:latin typeface="Times New Roman" panose="02020603050405020304" pitchFamily="18" charset="0"/>
                <a:cs typeface="Times New Roman" panose="02020603050405020304" pitchFamily="18" charset="0"/>
              </a:rPr>
              <a:t>____________</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现象：</a:t>
            </a:r>
            <a:r>
              <a:rPr lang="zh-CN" altLang="en-US" sz="2400" dirty="0">
                <a:solidFill>
                  <a:prstClr val="black"/>
                </a:solidFill>
                <a:latin typeface="Times New Roman" panose="02020603050405020304" pitchFamily="18" charset="0"/>
                <a:cs typeface="Times New Roman" panose="02020603050405020304" pitchFamily="18" charset="0"/>
              </a:rPr>
              <a:t>雨后彩虹</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775003" y="4517456"/>
            <a:ext cx="1212062"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红绿蓝</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178024" y="5435227"/>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1023145" y="2535677"/>
            <a:ext cx="9041130" cy="568019"/>
            <a:chOff x="1532" y="2974"/>
            <a:chExt cx="14238" cy="894"/>
          </a:xfrm>
        </p:grpSpPr>
        <p:grpSp>
          <p:nvGrpSpPr>
            <p:cNvPr id="28674" name="组合 80901"/>
            <p:cNvGrpSpPr/>
            <p:nvPr/>
          </p:nvGrpSpPr>
          <p:grpSpPr>
            <a:xfrm>
              <a:off x="1732" y="2974"/>
              <a:ext cx="14038" cy="894"/>
              <a:chOff x="473" y="933"/>
              <a:chExt cx="5615" cy="358"/>
            </a:xfrm>
          </p:grpSpPr>
          <p:sp>
            <p:nvSpPr>
              <p:cNvPr id="28677" name="文本框 80904"/>
              <p:cNvSpPr txBox="1"/>
              <p:nvPr/>
            </p:nvSpPr>
            <p:spPr>
              <a:xfrm>
                <a:off x="473" y="933"/>
                <a:ext cx="792" cy="327"/>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Calibri" panose="020F0502020204030204" charset="0"/>
                    <a:ea typeface="黑体" panose="02010609060101010101" pitchFamily="49" charset="-122"/>
                  </a:rPr>
                  <a:t>实验 </a:t>
                </a:r>
                <a:endParaRPr lang="zh-CN" altLang="en-US" sz="2800" b="1" dirty="0">
                  <a:solidFill>
                    <a:prstClr val="black"/>
                  </a:solidFill>
                  <a:latin typeface="Calibri" panose="020F0502020204030204" charset="0"/>
                  <a:ea typeface="黑体" panose="02010609060101010101" pitchFamily="49" charset="-122"/>
                </a:endParaRPr>
              </a:p>
            </p:txBody>
          </p:sp>
          <p:sp>
            <p:nvSpPr>
              <p:cNvPr id="28678" name="文本框 80905"/>
              <p:cNvSpPr txBox="1"/>
              <p:nvPr/>
            </p:nvSpPr>
            <p:spPr>
              <a:xfrm>
                <a:off x="1326" y="962"/>
                <a:ext cx="4762" cy="329"/>
              </a:xfrm>
              <a:prstGeom prst="rect">
                <a:avLst/>
              </a:prstGeom>
              <a:noFill/>
              <a:ln w="9525">
                <a:noFill/>
              </a:ln>
            </p:spPr>
            <p:txBody>
              <a:bodyPr>
                <a:spAutoFit/>
              </a:bodyPr>
              <a:lstStyle/>
              <a:p>
                <a:pPr>
                  <a:spcBef>
                    <a:spcPct val="50000"/>
                  </a:spcBef>
                </a:pPr>
                <a:r>
                  <a:rPr lang="zh-CN" altLang="en-US" sz="28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探究光的反射规律</a:t>
                </a:r>
                <a:r>
                  <a:rPr lang="en-US" altLang="zh-CN"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课标要求</a:t>
                </a:r>
                <a:r>
                  <a:rPr lang="en-US" altLang="zh-CN"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32" y="3015"/>
              <a:ext cx="1936" cy="817"/>
            </a:xfrm>
            <a:prstGeom prst="rect">
              <a:avLst/>
            </a:prstGeom>
          </p:spPr>
        </p:pic>
        <p:sp>
          <p:nvSpPr>
            <p:cNvPr id="8" name="文本框 7"/>
            <p:cNvSpPr txBox="1"/>
            <p:nvPr/>
          </p:nvSpPr>
          <p:spPr>
            <a:xfrm>
              <a:off x="1929" y="3015"/>
              <a:ext cx="1414" cy="822"/>
            </a:xfrm>
            <a:prstGeom prst="rect">
              <a:avLst/>
            </a:prstGeom>
            <a:noFill/>
          </p:spPr>
          <p:txBody>
            <a:bodyPr wrap="non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实验</a:t>
              </a:r>
              <a:endParaRPr lang="zh-CN" altLang="en-US" sz="2800" b="1" dirty="0">
                <a:solidFill>
                  <a:schemeClr val="bg1"/>
                </a:solidFill>
                <a:latin typeface="黑体" panose="02010609060101010101" pitchFamily="49" charset="-122"/>
                <a:ea typeface="黑体" panose="02010609060101010101" pitchFamily="49" charset="-122"/>
              </a:endParaRPr>
            </a:p>
          </p:txBody>
        </p:sp>
      </p:grpSp>
      <p:grpSp>
        <p:nvGrpSpPr>
          <p:cNvPr id="2" name="组合 1"/>
          <p:cNvGrpSpPr/>
          <p:nvPr/>
        </p:nvGrpSpPr>
        <p:grpSpPr>
          <a:xfrm>
            <a:off x="2141220" y="1357630"/>
            <a:ext cx="7909560" cy="645160"/>
            <a:chOff x="3297" y="1709"/>
            <a:chExt cx="12456" cy="1016"/>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09"/>
              <a:ext cx="10165" cy="1016"/>
            </a:xfrm>
            <a:prstGeom prst="rect">
              <a:avLst/>
            </a:prstGeom>
            <a:noFill/>
            <a:ln w="9525">
              <a:noFill/>
            </a:ln>
          </p:spPr>
          <p:txBody>
            <a:bodyPr anchor="t">
              <a:spAutoFit/>
            </a:bodyPr>
            <a:lstStyle/>
            <a:p>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         实验突破</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
        <p:nvSpPr>
          <p:cNvPr id="16" name="文本框 15"/>
          <p:cNvSpPr txBox="1"/>
          <p:nvPr/>
        </p:nvSpPr>
        <p:spPr>
          <a:xfrm>
            <a:off x="972980" y="3456587"/>
            <a:ext cx="10113645" cy="2306955"/>
          </a:xfrm>
          <a:prstGeom prst="rect">
            <a:avLst/>
          </a:prstGeom>
          <a:noFill/>
        </p:spPr>
        <p:txBody>
          <a:bodyPr wrap="square" rtlCol="0" anchor="t">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提出问题</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en-US" altLang="zh-CN"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例</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 </a:t>
            </a:r>
            <a:r>
              <a:rPr lang="en-US" altLang="zh-CN"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zh-CN" altLang="en-US" sz="2400" dirty="0">
                <a:solidFill>
                  <a:srgbClr val="000000"/>
                </a:solidFill>
                <a:latin typeface="Times New Roman" panose="02020603050405020304" pitchFamily="18" charset="0"/>
                <a:cs typeface="Times New Roman" panose="02020603050405020304" pitchFamily="18" charset="0"/>
                <a:sym typeface="+mn-ea"/>
              </a:rPr>
              <a:t>如图所示，把一张可沿</a:t>
            </a:r>
            <a:r>
              <a:rPr lang="en-US" altLang="zh-CN" sz="2400" i="1" dirty="0">
                <a:solidFill>
                  <a:srgbClr val="000000"/>
                </a:solidFill>
                <a:latin typeface="Times New Roman" panose="02020603050405020304" pitchFamily="18" charset="0"/>
                <a:cs typeface="Times New Roman" panose="02020603050405020304" pitchFamily="18" charset="0"/>
                <a:sym typeface="+mn-ea"/>
              </a:rPr>
              <a:t>ON</a:t>
            </a:r>
            <a:r>
              <a:rPr lang="zh-CN" altLang="en-US" sz="2400" dirty="0">
                <a:solidFill>
                  <a:srgbClr val="000000"/>
                </a:solidFill>
                <a:latin typeface="Times New Roman" panose="02020603050405020304" pitchFamily="18" charset="0"/>
                <a:cs typeface="Times New Roman" panose="02020603050405020304" pitchFamily="18" charset="0"/>
                <a:sym typeface="+mn-ea"/>
              </a:rPr>
              <a:t>折叠的白色硬纸板放置在平面镜上，使一束光紧贴硬纸板射向镜面上的</a:t>
            </a:r>
            <a:r>
              <a:rPr lang="en-US" altLang="zh-CN" sz="2400" i="1" dirty="0">
                <a:solidFill>
                  <a:srgbClr val="000000"/>
                </a:solidFill>
                <a:latin typeface="Times New Roman" panose="02020603050405020304" pitchFamily="18" charset="0"/>
                <a:cs typeface="Times New Roman" panose="02020603050405020304" pitchFamily="18" charset="0"/>
                <a:sym typeface="+mn-ea"/>
              </a:rPr>
              <a:t>O</a:t>
            </a:r>
            <a:r>
              <a:rPr lang="zh-CN" altLang="en-US" sz="2400" dirty="0">
                <a:solidFill>
                  <a:srgbClr val="000000"/>
                </a:solidFill>
                <a:latin typeface="Times New Roman" panose="02020603050405020304" pitchFamily="18" charset="0"/>
                <a:cs typeface="Times New Roman" panose="02020603050405020304" pitchFamily="18" charset="0"/>
                <a:sym typeface="+mn-ea"/>
              </a:rPr>
              <a:t>点，在纸板上描出入射光线</a:t>
            </a:r>
            <a:r>
              <a:rPr lang="en-US" altLang="zh-CN" sz="2400" i="1" dirty="0">
                <a:solidFill>
                  <a:srgbClr val="000000"/>
                </a:solidFill>
                <a:latin typeface="Times New Roman" panose="02020603050405020304" pitchFamily="18" charset="0"/>
                <a:cs typeface="Times New Roman" panose="02020603050405020304" pitchFamily="18" charset="0"/>
                <a:sym typeface="+mn-ea"/>
              </a:rPr>
              <a:t>AO</a:t>
            </a:r>
            <a:r>
              <a:rPr lang="zh-CN" altLang="en-US" sz="2400" dirty="0">
                <a:solidFill>
                  <a:srgbClr val="000000"/>
                </a:solidFill>
                <a:latin typeface="Times New Roman" panose="02020603050405020304" pitchFamily="18" charset="0"/>
                <a:cs typeface="Times New Roman" panose="02020603050405020304" pitchFamily="18" charset="0"/>
                <a:sym typeface="+mn-ea"/>
              </a:rPr>
              <a:t>和反射光线</a:t>
            </a:r>
            <a:r>
              <a:rPr lang="en-US" altLang="zh-CN" sz="2400" i="1" dirty="0">
                <a:solidFill>
                  <a:srgbClr val="000000"/>
                </a:solidFill>
                <a:latin typeface="Times New Roman" panose="02020603050405020304" pitchFamily="18" charset="0"/>
                <a:cs typeface="Times New Roman" panose="02020603050405020304" pitchFamily="18" charset="0"/>
                <a:sym typeface="+mn-ea"/>
              </a:rPr>
              <a:t>OB</a:t>
            </a:r>
            <a:r>
              <a:rPr lang="zh-CN" altLang="en-US" sz="2400" dirty="0">
                <a:solidFill>
                  <a:srgbClr val="000000"/>
                </a:solidFill>
                <a:latin typeface="Times New Roman" panose="02020603050405020304" pitchFamily="18" charset="0"/>
                <a:cs typeface="Times New Roman" panose="02020603050405020304" pitchFamily="18" charset="0"/>
                <a:sym typeface="+mn-ea"/>
              </a:rPr>
              <a:t>，并测出反射角和入射角。改变光的入射角度，重复上述实验步骤。该</a:t>
            </a:r>
            <a:endParaRPr lang="zh-CN" altLang="en-US" sz="2400" dirty="0">
              <a:latin typeface="Times New Roman" panose="02020603050405020304" pitchFamily="18" charset="0"/>
              <a:cs typeface="Times New Roman" panose="02020603050405020304" pitchFamily="18" charset="0"/>
            </a:endParaRPr>
          </a:p>
        </p:txBody>
      </p:sp>
      <p:grpSp>
        <p:nvGrpSpPr>
          <p:cNvPr id="30" name="组合 29"/>
          <p:cNvGrpSpPr/>
          <p:nvPr/>
        </p:nvGrpSpPr>
        <p:grpSpPr>
          <a:xfrm>
            <a:off x="8992870" y="2160270"/>
            <a:ext cx="2094230" cy="1863090"/>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16" name="组合 7"/>
                <p:cNvGrpSpPr/>
                <p:nvPr/>
              </p:nvGrpSpPr>
              <p:grpSpPr>
                <a:xfrm>
                  <a:off x="4951" y="6931"/>
                  <a:ext cx="578" cy="566"/>
                  <a:chOff x="13340" y="9527"/>
                  <a:chExt cx="680" cy="680"/>
                </a:xfrm>
              </p:grpSpPr>
              <p:sp>
                <p:nvSpPr>
                  <p:cNvPr id="3" name="椭圆 2"/>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流程图: 摘录 3"/>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8" name="文本框 27"/>
            <p:cNvSpPr txBox="1"/>
            <p:nvPr/>
          </p:nvSpPr>
          <p:spPr>
            <a:xfrm>
              <a:off x="4047" y="4713"/>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1212215" y="2266315"/>
            <a:ext cx="5818505" cy="2861310"/>
          </a:xfrm>
          <a:prstGeom prst="rect">
            <a:avLst/>
          </a:prstGeom>
          <a:noFill/>
          <a:ln w="9525">
            <a:noFill/>
          </a:ln>
        </p:spPr>
        <p:txBody>
          <a:bodyPr wrap="square">
            <a:spAutoFit/>
          </a:bodyPr>
          <a:lstStyle/>
          <a:p>
            <a:pPr lvl="0">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sym typeface="+mn-ea"/>
              </a:rPr>
              <a:t>实验探究的问题是</a:t>
            </a:r>
            <a:r>
              <a:rPr lang="en-US" altLang="zh-CN" sz="2400" dirty="0">
                <a:solidFill>
                  <a:srgbClr val="000000"/>
                </a:solidFill>
                <a:latin typeface="Times New Roman" panose="02020603050405020304" pitchFamily="18" charset="0"/>
                <a:cs typeface="Times New Roman" panose="02020603050405020304" pitchFamily="18" charset="0"/>
                <a:sym typeface="+mn-ea"/>
              </a:rPr>
              <a:t>(      )</a:t>
            </a:r>
            <a:endParaRPr lang="en-US" altLang="zh-CN" sz="2400" dirty="0">
              <a:solidFill>
                <a:srgbClr val="000000"/>
              </a:solidFill>
              <a:latin typeface="Times New Roman" panose="02020603050405020304" pitchFamily="18" charset="0"/>
              <a:cs typeface="Times New Roman" panose="02020603050405020304" pitchFamily="18" charset="0"/>
              <a:sym typeface="+mn-ea"/>
            </a:endParaRPr>
          </a:p>
          <a:p>
            <a:pPr lvl="0">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sym typeface="+mn-ea"/>
              </a:rPr>
              <a:t>A. </a:t>
            </a:r>
            <a:r>
              <a:rPr lang="zh-CN" altLang="en-US" sz="2400" dirty="0">
                <a:solidFill>
                  <a:srgbClr val="000000"/>
                </a:solidFill>
                <a:latin typeface="Times New Roman" panose="02020603050405020304" pitchFamily="18" charset="0"/>
                <a:cs typeface="Times New Roman" panose="02020603050405020304" pitchFamily="18" charset="0"/>
                <a:sym typeface="+mn-ea"/>
              </a:rPr>
              <a:t>光能否发生折射</a:t>
            </a:r>
            <a:endParaRPr lang="zh-CN" altLang="en-US" sz="2400" dirty="0">
              <a:solidFill>
                <a:srgbClr val="000000"/>
              </a:solidFill>
              <a:latin typeface="Times New Roman" panose="02020603050405020304" pitchFamily="18" charset="0"/>
              <a:cs typeface="Times New Roman" panose="02020603050405020304" pitchFamily="18" charset="0"/>
              <a:sym typeface="+mn-ea"/>
            </a:endParaRPr>
          </a:p>
          <a:p>
            <a:pPr lvl="0">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sym typeface="+mn-ea"/>
              </a:rPr>
              <a:t>B. </a:t>
            </a:r>
            <a:r>
              <a:rPr lang="zh-CN" altLang="en-US" sz="2400" dirty="0">
                <a:solidFill>
                  <a:srgbClr val="000000"/>
                </a:solidFill>
                <a:latin typeface="Times New Roman" panose="02020603050405020304" pitchFamily="18" charset="0"/>
                <a:cs typeface="Times New Roman" panose="02020603050405020304" pitchFamily="18" charset="0"/>
                <a:sym typeface="+mn-ea"/>
              </a:rPr>
              <a:t>光线在同种均匀介质中是否沿直线传播</a:t>
            </a:r>
            <a:endParaRPr lang="zh-CN" altLang="en-US" sz="2400" dirty="0">
              <a:solidFill>
                <a:srgbClr val="000000"/>
              </a:solidFill>
              <a:latin typeface="Times New Roman" panose="02020603050405020304" pitchFamily="18" charset="0"/>
              <a:cs typeface="Times New Roman" panose="02020603050405020304" pitchFamily="18" charset="0"/>
              <a:sym typeface="+mn-ea"/>
            </a:endParaRPr>
          </a:p>
          <a:p>
            <a:pPr lvl="0">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sym typeface="+mn-ea"/>
              </a:rPr>
              <a:t>C. </a:t>
            </a:r>
            <a:r>
              <a:rPr lang="zh-CN" altLang="en-US" sz="2400" dirty="0">
                <a:solidFill>
                  <a:srgbClr val="000000"/>
                </a:solidFill>
                <a:latin typeface="Times New Roman" panose="02020603050405020304" pitchFamily="18" charset="0"/>
                <a:cs typeface="Times New Roman" panose="02020603050405020304" pitchFamily="18" charset="0"/>
                <a:sym typeface="+mn-ea"/>
              </a:rPr>
              <a:t>光是否只能在镜面上反射</a:t>
            </a:r>
            <a:endParaRPr lang="zh-CN" altLang="en-US" sz="2400" dirty="0">
              <a:solidFill>
                <a:srgbClr val="000000"/>
              </a:solidFill>
              <a:latin typeface="Times New Roman" panose="02020603050405020304" pitchFamily="18" charset="0"/>
              <a:cs typeface="Times New Roman" panose="02020603050405020304" pitchFamily="18" charset="0"/>
              <a:sym typeface="+mn-ea"/>
            </a:endParaRPr>
          </a:p>
          <a:p>
            <a:pPr lvl="0">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sym typeface="+mn-ea"/>
              </a:rPr>
              <a:t>D. </a:t>
            </a:r>
            <a:r>
              <a:rPr lang="zh-CN" altLang="en-US" sz="2400" dirty="0">
                <a:solidFill>
                  <a:srgbClr val="000000"/>
                </a:solidFill>
                <a:latin typeface="Times New Roman" panose="02020603050405020304" pitchFamily="18" charset="0"/>
                <a:cs typeface="Times New Roman" panose="02020603050405020304" pitchFamily="18" charset="0"/>
                <a:sym typeface="+mn-ea"/>
              </a:rPr>
              <a:t>反射光线的方向有什么规律 </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3834503" y="2400449"/>
            <a:ext cx="4613910"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8614372" y="5234046"/>
            <a:ext cx="1099185" cy="368300"/>
          </a:xfrm>
          <a:prstGeom prst="rect">
            <a:avLst/>
          </a:prstGeom>
          <a:noFill/>
        </p:spPr>
        <p:txBody>
          <a:bodyPr wrap="square" rtlCol="0">
            <a:spAutoFit/>
          </a:bodyPr>
          <a:lstStyle/>
          <a:p>
            <a:r>
              <a:rPr lang="zh-CN" altLang="en-US"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4" name="图片 -2147482529" descr="WL190.TIF"/>
          <p:cNvPicPr>
            <a:picLocks noChangeAspect="1"/>
          </p:cNvPicPr>
          <p:nvPr/>
        </p:nvPicPr>
        <p:blipFill>
          <a:blip r:embed="rId1" r:link="rId2"/>
          <a:stretch>
            <a:fillRect/>
          </a:stretch>
        </p:blipFill>
        <p:spPr>
          <a:xfrm>
            <a:off x="7735570" y="2626995"/>
            <a:ext cx="3056890" cy="230759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1061720" y="1292225"/>
            <a:ext cx="10191115" cy="1753235"/>
          </a:xfrm>
          <a:prstGeom prst="rect">
            <a:avLst/>
          </a:prstGeom>
          <a:noFill/>
          <a:ln w="9525">
            <a:noFill/>
          </a:ln>
        </p:spPr>
        <p:txBody>
          <a:bodyPr wrap="square">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进行实验</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dirty="0">
                <a:solidFill>
                  <a:srgbClr val="000000"/>
                </a:solidFill>
                <a:latin typeface="Times New Roman" panose="02020603050405020304" pitchFamily="18" charset="0"/>
                <a:cs typeface="Times New Roman" panose="02020603050405020304" pitchFamily="18" charset="0"/>
              </a:rPr>
              <a:t>如图所示，在“探究光的反射规律”实验中，纸板由</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en-US" sz="2400" dirty="0">
                <a:solidFill>
                  <a:srgbClr val="000000"/>
                </a:solidFill>
                <a:latin typeface="Times New Roman" panose="02020603050405020304" pitchFamily="18" charset="0"/>
                <a:cs typeface="Times New Roman" panose="02020603050405020304" pitchFamily="18" charset="0"/>
              </a:rPr>
              <a:t>两部分组成，可绕竖直接缝</a:t>
            </a:r>
            <a:r>
              <a:rPr lang="en-US" altLang="zh-CN" sz="2400" i="1" dirty="0">
                <a:solidFill>
                  <a:srgbClr val="000000"/>
                </a:solidFill>
                <a:latin typeface="Times New Roman" panose="02020603050405020304" pitchFamily="18" charset="0"/>
                <a:cs typeface="Times New Roman" panose="02020603050405020304" pitchFamily="18" charset="0"/>
              </a:rPr>
              <a:t>NO</a:t>
            </a:r>
            <a:r>
              <a:rPr lang="zh-CN" altLang="en-US" sz="2400" dirty="0">
                <a:solidFill>
                  <a:srgbClr val="000000"/>
                </a:solidFill>
                <a:latin typeface="Times New Roman" panose="02020603050405020304" pitchFamily="18" charset="0"/>
                <a:cs typeface="Times New Roman" panose="02020603050405020304" pitchFamily="18" charset="0"/>
              </a:rPr>
              <a:t>翻折：</a:t>
            </a:r>
            <a:endParaRPr lang="zh-CN" altLang="en-US" sz="2400" dirty="0">
              <a:solidFill>
                <a:srgbClr val="0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401906" y="5856847"/>
            <a:ext cx="1099185" cy="368300"/>
          </a:xfrm>
          <a:prstGeom prst="rect">
            <a:avLst/>
          </a:prstGeom>
          <a:noFill/>
        </p:spPr>
        <p:txBody>
          <a:bodyPr wrap="square" rtlCol="0">
            <a:spAutoFit/>
          </a:bodyPr>
          <a:lstStyle/>
          <a:p>
            <a:r>
              <a:rPr lang="zh-CN" altLang="en-US"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2</a:t>
            </a:r>
            <a:r>
              <a:rPr lang="zh-CN" altLang="en-US"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2" name="图片 -2147482528" descr="WL191.TIF"/>
          <p:cNvPicPr>
            <a:picLocks noChangeAspect="1"/>
          </p:cNvPicPr>
          <p:nvPr/>
        </p:nvPicPr>
        <p:blipFill>
          <a:blip r:embed="rId1" r:link="rId2"/>
          <a:stretch>
            <a:fillRect/>
          </a:stretch>
        </p:blipFill>
        <p:spPr>
          <a:xfrm>
            <a:off x="4639310" y="3197860"/>
            <a:ext cx="2713355" cy="2613660"/>
          </a:xfrm>
          <a:prstGeom prst="rect">
            <a:avLst/>
          </a:prstGeom>
          <a:noFill/>
          <a:ln w="9525">
            <a:noFill/>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719950" y="1121534"/>
            <a:ext cx="10840720" cy="5077460"/>
          </a:xfrm>
          <a:prstGeom prst="rect">
            <a:avLst/>
          </a:prstGeom>
          <a:noFill/>
          <a:ln w="9525">
            <a:noFill/>
          </a:ln>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(1)</a:t>
            </a:r>
            <a:r>
              <a:rPr lang="zh-CN" altLang="zh-CN" sz="2400" kern="100" dirty="0">
                <a:latin typeface="Times New Roman" panose="02020603050405020304" pitchFamily="18" charset="0"/>
                <a:cs typeface="Times New Roman" panose="02020603050405020304" pitchFamily="18" charset="0"/>
              </a:rPr>
              <a:t>为了使光线更加明显，实验应在较</a:t>
            </a:r>
            <a:r>
              <a:rPr lang="en-US" altLang="zh-CN" sz="2400" kern="100" dirty="0">
                <a:latin typeface="Times New Roman" panose="02020603050405020304" pitchFamily="18" charset="0"/>
                <a:cs typeface="Courier New" panose="02070309020205020404" pitchFamily="49" charset="0"/>
              </a:rPr>
              <a:t>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亮</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暗</a:t>
            </a:r>
            <a:r>
              <a:rPr lang="en-US" altLang="zh-CN" sz="2400" kern="100" dirty="0">
                <a:latin typeface="宋体" panose="02010600030101010101" pitchFamily="2" charset="-122"/>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的环境下进行。</a:t>
            </a:r>
            <a:endParaRPr lang="zh-CN" altLang="zh-CN" sz="2400" kern="100" dirty="0">
              <a:latin typeface="宋体" panose="02010600030101010101" pitchFamily="2" charset="-122"/>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(2)</a:t>
            </a:r>
            <a:r>
              <a:rPr lang="zh-CN" altLang="zh-CN" sz="2400" kern="100" dirty="0">
                <a:latin typeface="Times New Roman" panose="02020603050405020304" pitchFamily="18" charset="0"/>
                <a:cs typeface="Times New Roman" panose="02020603050405020304" pitchFamily="18" charset="0"/>
              </a:rPr>
              <a:t>先将平面镜放在水平桌面上，再将纸板</a:t>
            </a:r>
            <a:r>
              <a:rPr lang="en-US" altLang="zh-CN" sz="2400" i="1" kern="100" dirty="0">
                <a:latin typeface="Times New Roman" panose="02020603050405020304" pitchFamily="18" charset="0"/>
                <a:cs typeface="Courier New" panose="02070309020205020404" pitchFamily="49" charset="0"/>
              </a:rPr>
              <a:t>AB</a:t>
            </a:r>
            <a:r>
              <a:rPr lang="en-US" altLang="zh-CN" sz="2400" kern="100" dirty="0">
                <a:latin typeface="Times New Roman" panose="02020603050405020304" pitchFamily="18" charset="0"/>
                <a:cs typeface="Courier New" panose="02070309020205020404" pitchFamily="49" charset="0"/>
              </a:rPr>
              <a:t>________</a:t>
            </a:r>
            <a:r>
              <a:rPr lang="zh-CN" altLang="zh-CN" sz="2400" kern="100" dirty="0">
                <a:latin typeface="Times New Roman" panose="02020603050405020304" pitchFamily="18" charset="0"/>
                <a:cs typeface="Times New Roman" panose="02020603050405020304" pitchFamily="18" charset="0"/>
              </a:rPr>
              <a:t>放在平面镜上，让激光笔</a:t>
            </a:r>
            <a:r>
              <a:rPr lang="en-US" altLang="zh-CN" sz="2400" kern="100" dirty="0">
                <a:latin typeface="Times New Roman" panose="02020603050405020304" pitchFamily="18" charset="0"/>
                <a:cs typeface="Courier New" panose="02070309020205020404" pitchFamily="49" charset="0"/>
              </a:rPr>
              <a:t>________</a:t>
            </a:r>
            <a:r>
              <a:rPr lang="zh-CN" altLang="zh-CN" sz="2400" kern="100" dirty="0">
                <a:latin typeface="Times New Roman" panose="02020603050405020304" pitchFamily="18" charset="0"/>
                <a:cs typeface="Times New Roman" panose="02020603050405020304" pitchFamily="18" charset="0"/>
              </a:rPr>
              <a:t>纸板射向</a:t>
            </a:r>
            <a:r>
              <a:rPr lang="en-US" altLang="zh-CN" sz="2400" i="1" kern="100" dirty="0">
                <a:latin typeface="Times New Roman" panose="02020603050405020304" pitchFamily="18" charset="0"/>
                <a:cs typeface="Courier New" panose="02070309020205020404" pitchFamily="49" charset="0"/>
              </a:rPr>
              <a:t>O</a:t>
            </a:r>
            <a:r>
              <a:rPr lang="zh-CN" altLang="zh-CN" sz="2400" kern="100" dirty="0">
                <a:latin typeface="Times New Roman" panose="02020603050405020304" pitchFamily="18" charset="0"/>
                <a:cs typeface="Times New Roman" panose="02020603050405020304" pitchFamily="18" charset="0"/>
              </a:rPr>
              <a:t>点，光线经平面镜反射，沿另一个方向射出，在纸板上用笔描出入射光</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sz="2400" i="1" kern="100" dirty="0">
                <a:latin typeface="Times New Roman" panose="02020603050405020304" pitchFamily="18" charset="0"/>
                <a:ea typeface="Times New Roman" panose="02020603050405020304" pitchFamily="18" charset="0"/>
                <a:cs typeface="Times New Roman" panose="02020603050405020304" pitchFamily="18" charset="0"/>
              </a:rPr>
              <a:t>EO</a:t>
            </a:r>
            <a:r>
              <a:rPr lang="zh-CN" altLang="zh-CN" sz="2400" kern="100" dirty="0">
                <a:latin typeface="Times New Roman" panose="02020603050405020304" pitchFamily="18" charset="0"/>
                <a:cs typeface="Times New Roman" panose="02020603050405020304" pitchFamily="18" charset="0"/>
              </a:rPr>
              <a:t>和反射光</a:t>
            </a:r>
            <a:r>
              <a:rPr lang="en-US" altLang="zh-CN" sz="2400" i="1" kern="100" dirty="0">
                <a:latin typeface="Times New Roman" panose="02020603050405020304" pitchFamily="18" charset="0"/>
                <a:cs typeface="Courier New" panose="02070309020205020404" pitchFamily="49" charset="0"/>
              </a:rPr>
              <a:t>OF</a:t>
            </a:r>
            <a:r>
              <a:rPr lang="zh-CN" altLang="zh-CN" sz="2400" kern="100" dirty="0">
                <a:latin typeface="Times New Roman" panose="02020603050405020304" pitchFamily="18" charset="0"/>
                <a:cs typeface="Times New Roman" panose="02020603050405020304" pitchFamily="18" charset="0"/>
              </a:rPr>
              <a:t>的径迹。</a:t>
            </a:r>
            <a:endParaRPr lang="zh-CN" altLang="zh-CN" sz="2400" kern="100" dirty="0">
              <a:latin typeface="宋体" panose="02010600030101010101" pitchFamily="2" charset="-122"/>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(3)</a:t>
            </a:r>
            <a:r>
              <a:rPr lang="zh-CN" altLang="zh-CN" sz="2400" kern="100" dirty="0">
                <a:latin typeface="Times New Roman" panose="02020603050405020304" pitchFamily="18" charset="0"/>
                <a:cs typeface="Times New Roman" panose="02020603050405020304" pitchFamily="18" charset="0"/>
              </a:rPr>
              <a:t>图中反射角是</a:t>
            </a:r>
            <a:r>
              <a:rPr lang="en-US" altLang="zh-CN" sz="2400" kern="100" dirty="0">
                <a:latin typeface="Times New Roman" panose="02020603050405020304" pitchFamily="18" charset="0"/>
                <a:cs typeface="Courier New" panose="02070309020205020404" pitchFamily="49" charset="0"/>
              </a:rPr>
              <a:t>________</a:t>
            </a:r>
            <a:r>
              <a:rPr lang="zh-CN" altLang="zh-CN" sz="2400" kern="100" dirty="0">
                <a:latin typeface="Times New Roman" panose="02020603050405020304" pitchFamily="18" charset="0"/>
                <a:cs typeface="Times New Roman" panose="02020603050405020304" pitchFamily="18" charset="0"/>
              </a:rPr>
              <a:t>度。</a:t>
            </a:r>
            <a:endParaRPr lang="zh-CN" altLang="zh-CN" sz="2400" kern="100" dirty="0">
              <a:latin typeface="宋体" panose="02010600030101010101" pitchFamily="2" charset="-122"/>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(4)</a:t>
            </a:r>
            <a:r>
              <a:rPr lang="zh-CN" altLang="zh-CN" sz="2400" kern="100" dirty="0">
                <a:latin typeface="Times New Roman" panose="02020603050405020304" pitchFamily="18" charset="0"/>
                <a:cs typeface="Times New Roman" panose="02020603050405020304" pitchFamily="18" charset="0"/>
              </a:rPr>
              <a:t>小明分别测出入射角和反射角均为</a:t>
            </a:r>
            <a:r>
              <a:rPr lang="en-US" altLang="zh-CN" sz="2400" kern="100" dirty="0">
                <a:latin typeface="Times New Roman" panose="02020603050405020304" pitchFamily="18" charset="0"/>
                <a:cs typeface="Courier New" panose="02070309020205020404" pitchFamily="49" charset="0"/>
              </a:rPr>
              <a:t>50°</a:t>
            </a:r>
            <a:r>
              <a:rPr lang="zh-CN" altLang="zh-CN" sz="2400" kern="100" dirty="0">
                <a:latin typeface="Times New Roman" panose="02020603050405020304" pitchFamily="18" charset="0"/>
                <a:cs typeface="Times New Roman" panose="02020603050405020304" pitchFamily="18" charset="0"/>
              </a:rPr>
              <a:t>，于是他得出了反射角等于入射角的结论，请问他这样做是否正确？</a:t>
            </a:r>
            <a:r>
              <a:rPr lang="en-US" altLang="zh-CN" sz="2400" kern="100" dirty="0">
                <a:latin typeface="Times New Roman" panose="02020603050405020304" pitchFamily="18" charset="0"/>
                <a:cs typeface="Courier New" panose="02070309020205020404" pitchFamily="49" charset="0"/>
                <a:sym typeface="+mn-ea"/>
              </a:rPr>
              <a:t>________</a:t>
            </a:r>
            <a:r>
              <a:rPr lang="zh-CN" altLang="zh-CN" sz="2400" kern="100" dirty="0">
                <a:latin typeface="Times New Roman" panose="02020603050405020304" pitchFamily="18" charset="0"/>
                <a:cs typeface="Times New Roman" panose="02020603050405020304" pitchFamily="18" charset="0"/>
              </a:rPr>
              <a:t>，理由是</a:t>
            </a:r>
            <a:r>
              <a:rPr lang="en-US" altLang="zh-CN" sz="2400" kern="100" dirty="0">
                <a:latin typeface="Times New Roman" panose="02020603050405020304" pitchFamily="18" charset="0"/>
                <a:cs typeface="Courier New" panose="02070309020205020404" pitchFamily="49" charset="0"/>
              </a:rPr>
              <a:t>_________________________</a:t>
            </a:r>
            <a:endParaRPr lang="en-US" altLang="zh-CN" sz="2400" kern="100" dirty="0">
              <a:latin typeface="Times New Roman" panose="02020603050405020304" pitchFamily="18" charset="0"/>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______</a:t>
            </a:r>
            <a:r>
              <a:rPr lang="en-US" altLang="zh-CN" sz="2400" kern="100" dirty="0">
                <a:latin typeface="Times New Roman" panose="02020603050405020304" pitchFamily="18" charset="0"/>
                <a:cs typeface="Courier New" panose="02070309020205020404" pitchFamily="49" charset="0"/>
                <a:sym typeface="+mn-ea"/>
              </a:rPr>
              <a:t>______________</a:t>
            </a:r>
            <a:r>
              <a:rPr lang="en-US" altLang="zh-CN" sz="2400" kern="100" dirty="0">
                <a:latin typeface="Times New Roman" panose="02020603050405020304" pitchFamily="18" charset="0"/>
                <a:cs typeface="Courier New" panose="02070309020205020404" pitchFamily="49" charset="0"/>
              </a:rPr>
              <a:t>___</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(5)</a:t>
            </a:r>
            <a:r>
              <a:rPr lang="zh-CN" altLang="zh-CN" sz="2400" kern="100" dirty="0">
                <a:latin typeface="Times New Roman" panose="02020603050405020304" pitchFamily="18" charset="0"/>
                <a:cs typeface="Times New Roman" panose="02020603050405020304" pitchFamily="18" charset="0"/>
              </a:rPr>
              <a:t>改变入射角大小，多次实验后，小明得到如下几组数据：</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5879746" y="1252216"/>
            <a:ext cx="1027397" cy="461665"/>
          </a:xfrm>
          <a:prstGeom prst="rect">
            <a:avLst/>
          </a:prstGeom>
          <a:noFill/>
        </p:spPr>
        <p:txBody>
          <a:bodyPr wrap="square" rtlCol="0">
            <a:spAutoFit/>
          </a:bodyPr>
          <a:lstStyle/>
          <a:p>
            <a:r>
              <a:rPr lang="zh-CN" altLang="en-US" sz="2400" dirty="0">
                <a:solidFill>
                  <a:srgbClr val="FF0000"/>
                </a:solidFill>
                <a:latin typeface="+mn-ea"/>
              </a:rPr>
              <a:t>暗</a:t>
            </a:r>
            <a:endParaRPr lang="zh-CN" altLang="en-US" sz="2400" dirty="0">
              <a:solidFill>
                <a:srgbClr val="FF0000"/>
              </a:solidFill>
              <a:latin typeface="+mn-ea"/>
            </a:endParaRPr>
          </a:p>
        </p:txBody>
      </p:sp>
      <p:sp>
        <p:nvSpPr>
          <p:cNvPr id="6" name="文本框 5"/>
          <p:cNvSpPr txBox="1"/>
          <p:nvPr/>
        </p:nvSpPr>
        <p:spPr>
          <a:xfrm>
            <a:off x="7025888" y="1790930"/>
            <a:ext cx="800219" cy="461665"/>
          </a:xfrm>
          <a:prstGeom prst="rect">
            <a:avLst/>
          </a:prstGeom>
          <a:noFill/>
        </p:spPr>
        <p:txBody>
          <a:bodyPr wrap="none" rtlCol="0">
            <a:spAutoFit/>
          </a:bodyPr>
          <a:lstStyle/>
          <a:p>
            <a:r>
              <a:rPr lang="zh-CN" altLang="en-US" sz="2400" dirty="0">
                <a:solidFill>
                  <a:srgbClr val="FF0000"/>
                </a:solidFill>
                <a:latin typeface="+mn-ea"/>
              </a:rPr>
              <a:t>垂直</a:t>
            </a:r>
            <a:endParaRPr lang="zh-CN" altLang="en-US" sz="2400" dirty="0">
              <a:solidFill>
                <a:srgbClr val="FF0000"/>
              </a:solidFill>
              <a:latin typeface="+mn-ea"/>
            </a:endParaRPr>
          </a:p>
        </p:txBody>
      </p:sp>
      <p:sp>
        <p:nvSpPr>
          <p:cNvPr id="7" name="文本框 6"/>
          <p:cNvSpPr txBox="1"/>
          <p:nvPr/>
        </p:nvSpPr>
        <p:spPr>
          <a:xfrm>
            <a:off x="1025696" y="2252658"/>
            <a:ext cx="800219" cy="461665"/>
          </a:xfrm>
          <a:prstGeom prst="rect">
            <a:avLst/>
          </a:prstGeom>
          <a:noFill/>
        </p:spPr>
        <p:txBody>
          <a:bodyPr wrap="none" rtlCol="0">
            <a:spAutoFit/>
          </a:bodyPr>
          <a:lstStyle/>
          <a:p>
            <a:r>
              <a:rPr lang="zh-CN" altLang="en-US" sz="2400" dirty="0">
                <a:solidFill>
                  <a:srgbClr val="FF0000"/>
                </a:solidFill>
                <a:latin typeface="+mn-ea"/>
              </a:rPr>
              <a:t>紧贴</a:t>
            </a:r>
            <a:endParaRPr lang="zh-CN" altLang="en-US" sz="2400" dirty="0">
              <a:solidFill>
                <a:srgbClr val="FF0000"/>
              </a:solidFill>
              <a:latin typeface="+mn-ea"/>
            </a:endParaRPr>
          </a:p>
        </p:txBody>
      </p:sp>
      <p:sp>
        <p:nvSpPr>
          <p:cNvPr id="8" name="文本框 7"/>
          <p:cNvSpPr txBox="1"/>
          <p:nvPr/>
        </p:nvSpPr>
        <p:spPr>
          <a:xfrm>
            <a:off x="3373957" y="3429338"/>
            <a:ext cx="800219"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40</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116978" y="4554651"/>
            <a:ext cx="1107996"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不正确</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025525" y="4387215"/>
            <a:ext cx="10132060" cy="1198880"/>
          </a:xfrm>
          <a:prstGeom prst="rect">
            <a:avLst/>
          </a:prstGeom>
          <a:noFill/>
        </p:spPr>
        <p:txBody>
          <a:bodyPr wrap="square" rtlCol="0">
            <a:spAutoFit/>
          </a:bodyPr>
          <a:lstStyle/>
          <a:p>
            <a:pPr fontAlgn="auto">
              <a:lnSpc>
                <a:spcPct val="150000"/>
              </a:lnSpc>
            </a:pPr>
            <a:r>
              <a:rPr lang="en-US" altLang="zh-CN" sz="2400" dirty="0">
                <a:solidFill>
                  <a:srgbClr val="FF0000"/>
                </a:solidFill>
                <a:latin typeface="+mn-ea"/>
              </a:rPr>
              <a:t>                                            </a:t>
            </a:r>
            <a:r>
              <a:rPr lang="zh-CN" altLang="en-US" sz="2400" dirty="0">
                <a:solidFill>
                  <a:srgbClr val="FF0000"/>
                </a:solidFill>
                <a:latin typeface="+mn-ea"/>
              </a:rPr>
              <a:t>一次实验具有偶然性，</a:t>
            </a:r>
            <a:endParaRPr lang="zh-CN" altLang="en-US" sz="2400" dirty="0">
              <a:solidFill>
                <a:srgbClr val="FF0000"/>
              </a:solidFill>
              <a:latin typeface="+mn-ea"/>
            </a:endParaRPr>
          </a:p>
          <a:p>
            <a:pPr fontAlgn="auto">
              <a:lnSpc>
                <a:spcPct val="150000"/>
              </a:lnSpc>
            </a:pPr>
            <a:r>
              <a:rPr lang="zh-CN" altLang="en-US" sz="2400" dirty="0">
                <a:solidFill>
                  <a:srgbClr val="FF0000"/>
                </a:solidFill>
                <a:latin typeface="+mn-ea"/>
              </a:rPr>
              <a:t>不能得到普遍规律</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257337" y="943087"/>
          <a:ext cx="8928848" cy="2147046"/>
        </p:xfrm>
        <a:graphic>
          <a:graphicData uri="http://schemas.openxmlformats.org/drawingml/2006/table">
            <a:tbl>
              <a:tblPr/>
              <a:tblGrid>
                <a:gridCol w="2382104"/>
                <a:gridCol w="1091124"/>
                <a:gridCol w="1091124"/>
                <a:gridCol w="1091124"/>
                <a:gridCol w="1091124"/>
                <a:gridCol w="1091124"/>
                <a:gridCol w="1091124"/>
              </a:tblGrid>
              <a:tr h="715682">
                <a:tc>
                  <a:txBody>
                    <a:bodyPr/>
                    <a:lstStyle/>
                    <a:p>
                      <a:pPr algn="ctr">
                        <a:spcAft>
                          <a:spcPts val="0"/>
                        </a:spcAft>
                      </a:pPr>
                      <a:r>
                        <a:rPr lang="zh-CN" sz="2400" kern="100">
                          <a:effectLst/>
                          <a:latin typeface="Times New Roman" panose="02020603050405020304" pitchFamily="18" charset="0"/>
                          <a:ea typeface="+mn-ea"/>
                          <a:cs typeface="Times New Roman" panose="02020603050405020304" pitchFamily="18" charset="0"/>
                        </a:rPr>
                        <a:t>实验次数</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18E"/>
                    </a:solidFill>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1</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2</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3</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4</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5</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6</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5682">
                <a:tc>
                  <a:txBody>
                    <a:bodyPr/>
                    <a:lstStyle/>
                    <a:p>
                      <a:pPr algn="ctr">
                        <a:spcAft>
                          <a:spcPts val="0"/>
                        </a:spcAft>
                      </a:pPr>
                      <a:r>
                        <a:rPr lang="zh-CN" sz="2400" kern="100">
                          <a:effectLst/>
                          <a:latin typeface="Times New Roman" panose="02020603050405020304" pitchFamily="18" charset="0"/>
                          <a:ea typeface="+mn-ea"/>
                          <a:cs typeface="Times New Roman" panose="02020603050405020304" pitchFamily="18" charset="0"/>
                        </a:rPr>
                        <a:t>入射角</a:t>
                      </a:r>
                      <a:r>
                        <a:rPr lang="en-US" sz="2400" kern="100">
                          <a:effectLst/>
                          <a:latin typeface="Times New Roman" panose="02020603050405020304" pitchFamily="18" charset="0"/>
                          <a:ea typeface="+mn-ea"/>
                          <a:cs typeface="Times New Roman" panose="02020603050405020304" pitchFamily="18" charset="0"/>
                        </a:rPr>
                        <a:t>θ/°</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18E"/>
                    </a:solidFill>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20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30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40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50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60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70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5682">
                <a:tc>
                  <a:txBody>
                    <a:bodyPr/>
                    <a:lstStyle/>
                    <a:p>
                      <a:pPr algn="ctr">
                        <a:spcAft>
                          <a:spcPts val="0"/>
                        </a:spcAft>
                      </a:pPr>
                      <a:r>
                        <a:rPr lang="zh-CN" sz="2400" kern="100">
                          <a:effectLst/>
                          <a:latin typeface="Times New Roman" panose="02020603050405020304" pitchFamily="18" charset="0"/>
                          <a:ea typeface="+mn-ea"/>
                          <a:cs typeface="Times New Roman" panose="02020603050405020304" pitchFamily="18" charset="0"/>
                        </a:rPr>
                        <a:t>反射角</a:t>
                      </a:r>
                      <a:r>
                        <a:rPr lang="en-US" sz="2400" kern="100">
                          <a:effectLst/>
                          <a:latin typeface="Times New Roman" panose="02020603050405020304" pitchFamily="18" charset="0"/>
                          <a:ea typeface="+mn-ea"/>
                          <a:cs typeface="Times New Roman" panose="02020603050405020304" pitchFamily="18" charset="0"/>
                        </a:rPr>
                        <a:t>λ/°</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18E"/>
                    </a:solidFill>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20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30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40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50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60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effectLst/>
                          <a:latin typeface="Times New Roman" panose="02020603050405020304" pitchFamily="18" charset="0"/>
                          <a:ea typeface="+mn-ea"/>
                          <a:cs typeface="Times New Roman" panose="02020603050405020304" pitchFamily="18" charset="0"/>
                        </a:rPr>
                        <a:t>70</a:t>
                      </a:r>
                      <a:endParaRPr lang="zh-CN" sz="2400" kern="100" dirty="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1135417" y="3090133"/>
            <a:ext cx="10201835" cy="3415030"/>
          </a:xfrm>
          <a:prstGeom prst="rect">
            <a:avLst/>
          </a:prstGeom>
        </p:spPr>
        <p:txBody>
          <a:bodyPr wrap="square">
            <a:spAutoFit/>
          </a:bodyPr>
          <a:lstStyle/>
          <a:p>
            <a:pPr indent="0" algn="just" fontAlgn="auto">
              <a:lnSpc>
                <a:spcPct val="150000"/>
              </a:lnSpc>
              <a:spcAft>
                <a:spcPts val="0"/>
              </a:spcAft>
            </a:pPr>
            <a:r>
              <a:rPr lang="zh-CN" altLang="zh-CN" sz="2400" kern="100" dirty="0">
                <a:latin typeface="Times New Roman" panose="02020603050405020304" pitchFamily="18" charset="0"/>
                <a:cs typeface="Times New Roman" panose="02020603050405020304" pitchFamily="18" charset="0"/>
              </a:rPr>
              <a:t>根据以上数据可以得出的结论是</a:t>
            </a:r>
            <a:r>
              <a:rPr lang="en-US" altLang="zh-CN" sz="2400" kern="100" dirty="0">
                <a:latin typeface="Times New Roman" panose="02020603050405020304" pitchFamily="18" charset="0"/>
                <a:cs typeface="Times New Roman" panose="02020603050405020304" pitchFamily="18" charset="0"/>
              </a:rPr>
              <a:t>________________________________</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(6)</a:t>
            </a:r>
            <a:r>
              <a:rPr lang="zh-CN" altLang="zh-CN" sz="2400" kern="100" dirty="0">
                <a:latin typeface="Times New Roman" panose="02020603050405020304" pitchFamily="18" charset="0"/>
                <a:cs typeface="Times New Roman" panose="02020603050405020304" pitchFamily="18" charset="0"/>
              </a:rPr>
              <a:t>让光沿着</a:t>
            </a:r>
            <a:r>
              <a:rPr lang="en-US" altLang="zh-CN" sz="2400" i="1" kern="100" dirty="0">
                <a:latin typeface="Times New Roman" panose="02020603050405020304" pitchFamily="18" charset="0"/>
                <a:cs typeface="Times New Roman" panose="02020603050405020304" pitchFamily="18" charset="0"/>
              </a:rPr>
              <a:t>FO</a:t>
            </a:r>
            <a:r>
              <a:rPr lang="zh-CN" altLang="zh-CN" sz="2400" kern="100" dirty="0">
                <a:latin typeface="Times New Roman" panose="02020603050405020304" pitchFamily="18" charset="0"/>
                <a:cs typeface="Times New Roman" panose="02020603050405020304" pitchFamily="18" charset="0"/>
              </a:rPr>
              <a:t>的方向射向</a:t>
            </a:r>
            <a:r>
              <a:rPr lang="en-US" altLang="zh-CN" sz="2400" i="1" kern="100" dirty="0">
                <a:latin typeface="Times New Roman" panose="02020603050405020304" pitchFamily="18" charset="0"/>
                <a:cs typeface="Times New Roman" panose="02020603050405020304" pitchFamily="18" charset="0"/>
              </a:rPr>
              <a:t>O</a:t>
            </a:r>
            <a:r>
              <a:rPr lang="zh-CN" altLang="zh-CN" sz="2400" kern="100" dirty="0">
                <a:latin typeface="Times New Roman" panose="02020603050405020304" pitchFamily="18" charset="0"/>
                <a:cs typeface="Times New Roman" panose="02020603050405020304" pitchFamily="18" charset="0"/>
              </a:rPr>
              <a:t>点，反射光会沿着</a:t>
            </a:r>
            <a:r>
              <a:rPr lang="en-US" altLang="zh-CN" sz="2400" i="1" kern="100" dirty="0">
                <a:latin typeface="Times New Roman" panose="02020603050405020304" pitchFamily="18" charset="0"/>
                <a:cs typeface="Times New Roman" panose="02020603050405020304" pitchFamily="18" charset="0"/>
              </a:rPr>
              <a:t>OE</a:t>
            </a:r>
            <a:r>
              <a:rPr lang="zh-CN" altLang="zh-CN" sz="2400" kern="100" dirty="0">
                <a:latin typeface="Times New Roman" panose="02020603050405020304" pitchFamily="18" charset="0"/>
                <a:cs typeface="Times New Roman" panose="02020603050405020304" pitchFamily="18" charset="0"/>
              </a:rPr>
              <a:t>方向射出。这表明，在反射现象中，光路是</a:t>
            </a:r>
            <a:r>
              <a:rPr lang="en-US" altLang="zh-CN" sz="2400" kern="100" dirty="0">
                <a:latin typeface="Times New Roman" panose="02020603050405020304" pitchFamily="18" charset="0"/>
                <a:cs typeface="Times New Roman" panose="02020603050405020304" pitchFamily="18" charset="0"/>
              </a:rPr>
              <a:t>_______</a:t>
            </a:r>
            <a:r>
              <a:rPr lang="zh-CN" altLang="zh-CN" sz="2400" kern="100" dirty="0">
                <a:latin typeface="Times New Roman" panose="02020603050405020304" pitchFamily="18" charset="0"/>
                <a:cs typeface="Times New Roman" panose="02020603050405020304" pitchFamily="18" charset="0"/>
              </a:rPr>
              <a:t>的。</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(7)</a:t>
            </a:r>
            <a:r>
              <a:rPr lang="zh-CN" altLang="zh-CN" sz="2400" kern="100" dirty="0">
                <a:latin typeface="Times New Roman" panose="02020603050405020304" pitchFamily="18" charset="0"/>
                <a:cs typeface="Times New Roman" panose="02020603050405020304" pitchFamily="18" charset="0"/>
              </a:rPr>
              <a:t>让入射光沿</a:t>
            </a:r>
            <a:r>
              <a:rPr lang="en-US" altLang="zh-CN" sz="2400" i="1" kern="100" dirty="0">
                <a:latin typeface="Times New Roman" panose="02020603050405020304" pitchFamily="18" charset="0"/>
                <a:cs typeface="Times New Roman" panose="02020603050405020304" pitchFamily="18" charset="0"/>
              </a:rPr>
              <a:t>EO</a:t>
            </a:r>
            <a:r>
              <a:rPr lang="zh-CN" altLang="zh-CN" sz="2400" kern="100" dirty="0">
                <a:latin typeface="Times New Roman" panose="02020603050405020304" pitchFamily="18" charset="0"/>
                <a:cs typeface="Times New Roman" panose="02020603050405020304" pitchFamily="18" charset="0"/>
              </a:rPr>
              <a:t>方向射向镜面，在纸板</a:t>
            </a:r>
            <a:r>
              <a:rPr lang="en-US" altLang="zh-CN" sz="2400" i="1" kern="100" dirty="0">
                <a:latin typeface="Times New Roman" panose="02020603050405020304" pitchFamily="18" charset="0"/>
                <a:cs typeface="Times New Roman" panose="02020603050405020304" pitchFamily="18" charset="0"/>
              </a:rPr>
              <a:t>B</a:t>
            </a:r>
            <a:r>
              <a:rPr lang="zh-CN" altLang="zh-CN" sz="2400" kern="100" dirty="0">
                <a:latin typeface="Times New Roman" panose="02020603050405020304" pitchFamily="18" charset="0"/>
                <a:cs typeface="Times New Roman" panose="02020603050405020304" pitchFamily="18" charset="0"/>
              </a:rPr>
              <a:t>上可以看到反射光；若将纸板 </a:t>
            </a:r>
            <a:r>
              <a:rPr lang="en-US" altLang="zh-CN" sz="2400" i="1" kern="100" dirty="0">
                <a:latin typeface="Times New Roman" panose="02020603050405020304" pitchFamily="18" charset="0"/>
                <a:cs typeface="Times New Roman" panose="02020603050405020304" pitchFamily="18" charset="0"/>
              </a:rPr>
              <a:t>B</a:t>
            </a:r>
            <a:r>
              <a:rPr lang="zh-CN" altLang="zh-CN" sz="2400" kern="100" dirty="0">
                <a:latin typeface="Times New Roman" panose="02020603050405020304" pitchFamily="18" charset="0"/>
                <a:cs typeface="Times New Roman" panose="02020603050405020304" pitchFamily="18" charset="0"/>
              </a:rPr>
              <a:t>向后折，将</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能</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不能</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观察到反射光，这说明反射光线、入射光线应</a:t>
            </a:r>
            <a:r>
              <a:rPr lang="en-US" altLang="zh-CN" sz="2400" kern="100" dirty="0">
                <a:latin typeface="Times New Roman" panose="02020603050405020304" pitchFamily="18" charset="0"/>
                <a:cs typeface="Times New Roman" panose="02020603050405020304" pitchFamily="18" charset="0"/>
              </a:rPr>
              <a:t>________________</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5569361" y="3212053"/>
            <a:ext cx="5109091"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在反射现象中，反射角等于入射角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778212" y="4303378"/>
            <a:ext cx="1107996"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可逆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2914056" y="5394703"/>
            <a:ext cx="1107996"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不能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914056" y="5974705"/>
            <a:ext cx="2339102"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在同一平面内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1132840" y="966470"/>
            <a:ext cx="7536815" cy="5077460"/>
          </a:xfrm>
          <a:prstGeom prst="rect">
            <a:avLst/>
          </a:prstGeom>
          <a:noFill/>
          <a:ln w="9525">
            <a:noFill/>
          </a:ln>
        </p:spPr>
        <p:txBody>
          <a:bodyPr wrap="square">
            <a:spAutoFit/>
          </a:bodyPr>
          <a:lstStyle/>
          <a:p>
            <a:pPr indent="0" algn="just" fontAlgn="auto">
              <a:lnSpc>
                <a:spcPct val="150000"/>
              </a:lnSpc>
              <a:spcAft>
                <a:spcPts val="0"/>
              </a:spcAft>
            </a:pPr>
            <a:r>
              <a:rPr lang="zh-CN" altLang="zh-CN" sz="2400" kern="100" dirty="0">
                <a:latin typeface="Times New Roman" panose="02020603050405020304" pitchFamily="18" charset="0"/>
                <a:ea typeface="黑体" panose="02010609060101010101" pitchFamily="49" charset="-122"/>
                <a:cs typeface="Times New Roman" panose="02020603050405020304" pitchFamily="18" charset="0"/>
              </a:rPr>
              <a:t>【实验设计】</a:t>
            </a:r>
            <a:endParaRPr lang="zh-CN" altLang="zh-CN" sz="2400" kern="100" dirty="0">
              <a:latin typeface="宋体" panose="02010600030101010101" pitchFamily="2" charset="-122"/>
              <a:cs typeface="Courier New" panose="02070309020205020404" pitchFamily="49" charset="0"/>
            </a:endParaRPr>
          </a:p>
          <a:p>
            <a:pPr indent="0" fontAlgn="auto">
              <a:lnSpc>
                <a:spcPct val="150000"/>
              </a:lnSpc>
            </a:pPr>
            <a:r>
              <a:rPr lang="zh-CN" altLang="zh-CN" sz="2400" kern="100" dirty="0">
                <a:latin typeface="Times New Roman" panose="02020603050405020304" pitchFamily="18" charset="0"/>
                <a:ea typeface="宋体" panose="02010600030101010101" pitchFamily="2" charset="-122"/>
                <a:cs typeface="Times New Roman" panose="02020603050405020304" pitchFamily="18" charset="0"/>
              </a:rPr>
              <a:t>例</a:t>
            </a: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400" kern="100" dirty="0">
                <a:latin typeface="Times New Roman" panose="02020603050405020304" pitchFamily="18" charset="0"/>
                <a:cs typeface="Times New Roman" panose="02020603050405020304" pitchFamily="18" charset="0"/>
              </a:rPr>
              <a:t>　现在，一些大厦都用许多大块的镀膜玻璃做外墙</a:t>
            </a:r>
            <a:r>
              <a:rPr lang="en-US" altLang="zh-CN" sz="2400" kern="100" dirty="0">
                <a:latin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俗称</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玻璃幕墙</a:t>
            </a:r>
            <a:r>
              <a:rPr lang="en-US" altLang="zh-CN" sz="2400" kern="100" dirty="0">
                <a:latin typeface="宋体" panose="02010600030101010101" pitchFamily="2" charset="-122"/>
                <a:cs typeface="Times New Roman" panose="02020603050405020304" pitchFamily="18" charset="0"/>
              </a:rPr>
              <a:t>”</a:t>
            </a:r>
            <a:r>
              <a:rPr lang="en-US" altLang="zh-CN" sz="2400" kern="100" dirty="0">
                <a:latin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，这种外墙既能透射光线也能反射光线。小明同</a:t>
            </a:r>
            <a:r>
              <a:rPr lang="zh-CN" altLang="en-US" sz="2400" kern="100" dirty="0">
                <a:latin typeface="Times New Roman" panose="02020603050405020304" pitchFamily="18" charset="0"/>
                <a:cs typeface="Times New Roman" panose="02020603050405020304" pitchFamily="18" charset="0"/>
              </a:rPr>
              <a:t>学路过某大厦楼前，从侧面往玻璃幕墙看去，发现该大厦前的旗杆在玻璃幕墙中的像有错位现象，如图所示。他经过仔细观察和分析，认为产生这种错位现象的原因可能是上下两块镀膜玻璃不在同一竖直平面内所造成的，请你利用简易器材，运用模拟的方法设计一个实验来验证它，要求自选器材和简述实验过程。</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100" name="文本框 99"/>
          <p:cNvSpPr txBox="1"/>
          <p:nvPr/>
        </p:nvSpPr>
        <p:spPr>
          <a:xfrm>
            <a:off x="9839960" y="5619115"/>
            <a:ext cx="1413510" cy="368300"/>
          </a:xfrm>
          <a:prstGeom prst="rect">
            <a:avLst/>
          </a:prstGeom>
          <a:noFill/>
          <a:ln w="9525">
            <a:noFill/>
          </a:ln>
        </p:spPr>
        <p:txBody>
          <a:bodyPr wrap="square">
            <a:spAutoFit/>
          </a:bodyPr>
          <a:lstStyle/>
          <a:p>
            <a:pPr indent="0"/>
            <a:r>
              <a:rPr lang="zh-CN" b="0"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3</a:t>
            </a:r>
            <a:r>
              <a:rPr lang="zh-CN" b="0"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2" name="图片 -2147482336"/>
          <p:cNvPicPr>
            <a:picLocks noChangeAspect="1"/>
          </p:cNvPicPr>
          <p:nvPr/>
        </p:nvPicPr>
        <p:blipFill>
          <a:blip r:embed="rId1"/>
          <a:stretch>
            <a:fillRect/>
          </a:stretch>
        </p:blipFill>
        <p:spPr>
          <a:xfrm>
            <a:off x="9134475" y="2113280"/>
            <a:ext cx="2267585" cy="3027045"/>
          </a:xfrm>
          <a:prstGeom prst="rect">
            <a:avLst/>
          </a:prstGeom>
          <a:noFill/>
          <a:ln w="9525">
            <a:noFill/>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743847" y="2409340"/>
          <a:ext cx="11019155" cy="3216910"/>
        </p:xfrm>
        <a:graphic>
          <a:graphicData uri="http://schemas.openxmlformats.org/drawingml/2006/table">
            <a:tbl>
              <a:tblPr firstRow="1" bandRow="1">
                <a:tableStyleId>{5940675A-B579-460E-94D1-54222C63F5DA}</a:tableStyleId>
              </a:tblPr>
              <a:tblGrid>
                <a:gridCol w="1340303"/>
                <a:gridCol w="1519662"/>
                <a:gridCol w="5941526"/>
                <a:gridCol w="1070904"/>
                <a:gridCol w="1146760"/>
              </a:tblGrid>
              <a:tr h="474980">
                <a:tc rowSpan="2">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黑体" panose="02010609060101010101" pitchFamily="49" charset="-122"/>
                        </a:rPr>
                        <a:t>考试内容</a:t>
                      </a:r>
                      <a:endParaRPr lang="zh-CN" altLang="en-US" sz="2400" b="0" dirty="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rowSpan="2">
                  <a:txBody>
                    <a:bodyPr/>
                    <a:lstStyle/>
                    <a:p>
                      <a:pPr indent="0" algn="ctr" fontAlgn="auto">
                        <a:lnSpc>
                          <a:spcPct val="130000"/>
                        </a:lnSpc>
                        <a:buNone/>
                      </a:pPr>
                      <a:r>
                        <a:rPr lang="en-US" sz="2400" b="0" dirty="0" err="1">
                          <a:latin typeface="黑体" panose="02010609060101010101" pitchFamily="49" charset="-122"/>
                          <a:ea typeface="黑体" panose="02010609060101010101" pitchFamily="49" charset="-122"/>
                          <a:cs typeface="黑体" panose="02010609060101010101" pitchFamily="49" charset="-122"/>
                        </a:rPr>
                        <a:t>知识点</a:t>
                      </a:r>
                      <a:r>
                        <a:rPr lang="en-US" altLang="zh-CN" sz="2400" b="0" dirty="0">
                          <a:latin typeface="黑体" panose="02010609060101010101" pitchFamily="49" charset="-122"/>
                          <a:ea typeface="黑体" panose="02010609060101010101" pitchFamily="49" charset="-122"/>
                          <a:cs typeface="黑体" panose="02010609060101010101" pitchFamily="49" charset="-122"/>
                        </a:rPr>
                        <a:t> </a:t>
                      </a:r>
                      <a:endParaRPr lang="en-US" sz="2400" b="0" dirty="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row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黑体" panose="02010609060101010101" pitchFamily="49" charset="-122"/>
                        </a:rPr>
                        <a:t>分项细目</a:t>
                      </a:r>
                      <a:r>
                        <a:rPr lang="en-US" altLang="zh-CN" sz="2400" b="0">
                          <a:latin typeface="黑体" panose="02010609060101010101" pitchFamily="49" charset="-122"/>
                          <a:ea typeface="黑体" panose="02010609060101010101" pitchFamily="49" charset="-122"/>
                          <a:cs typeface="黑体" panose="02010609060101010101" pitchFamily="49" charset="-122"/>
                        </a:rPr>
                        <a:t> </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grid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考试目标</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cPr/>
                </a:tc>
              </a:tr>
              <a:tr h="474980">
                <a:tc vMerge="1">
                  <a:tcPr/>
                </a:tc>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了解</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algn="ctr"/>
                      <a:r>
                        <a:rPr lang="en-US" sz="2400" b="0" dirty="0" err="1">
                          <a:latin typeface="黑体" panose="02010609060101010101" pitchFamily="49" charset="-122"/>
                          <a:ea typeface="黑体" panose="02010609060101010101" pitchFamily="49" charset="-122"/>
                          <a:cs typeface="Times New Roman" panose="02020603050405020304" pitchFamily="18" charset="0"/>
                        </a:rPr>
                        <a:t>理解</a:t>
                      </a:r>
                      <a:endParaRPr lang="en-US" altLang="en-US" sz="2400" b="0" dirty="0" err="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316653">
                <a:tc rowSpan="3">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光现象</a:t>
                      </a:r>
                      <a:endParaRPr lang="zh-CN"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光的反射</a:t>
                      </a:r>
                      <a:endParaRPr lang="zh-CN"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l" fontAlgn="auto">
                        <a:lnSpc>
                          <a:spcPct val="130000"/>
                        </a:lnSpc>
                        <a:buNone/>
                      </a:pP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光的反射现象和反射定律</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583206">
                <a:tc vMerge="1">
                  <a:tcPr/>
                </a:tc>
                <a:tc>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光的折射</a:t>
                      </a:r>
                      <a:endParaRPr lang="zh-CN"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l" fontAlgn="auto">
                        <a:lnSpc>
                          <a:spcPct val="130000"/>
                        </a:lnSpc>
                        <a:buNone/>
                      </a:pP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光的折射现象</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16653">
                <a:tc vMerge="1">
                  <a:tcPr/>
                </a:tc>
                <a:tc>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光的色散</a:t>
                      </a:r>
                      <a:endParaRPr lang="zh-CN"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l" fontAlgn="auto">
                        <a:lnSpc>
                          <a:spcPct val="130000"/>
                        </a:lnSpc>
                        <a:buNone/>
                      </a:pP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白光是由色光组成的</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734060">
                <a:tc gridSpan="5">
                  <a:txBody>
                    <a:bodyPr/>
                    <a:lstStyle/>
                    <a:p>
                      <a:pPr indent="0" algn="l"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基本技能细目：</a:t>
                      </a:r>
                      <a:r>
                        <a:rPr lang="zh-CN" altLang="en-US" sz="2400" b="0" dirty="0">
                          <a:latin typeface="+mn-ea"/>
                          <a:ea typeface="+mn-ea"/>
                          <a:cs typeface="Times New Roman" panose="02020603050405020304" pitchFamily="18" charset="0"/>
                        </a:rPr>
                        <a:t>会根据光的反射定律画光路图</a:t>
                      </a:r>
                      <a:endParaRPr lang="zh-CN" altLang="en-US" sz="2400" b="0" dirty="0">
                        <a:latin typeface="+mn-ea"/>
                        <a:ea typeface="+mn-ea"/>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
        <p:nvSpPr>
          <p:cNvPr id="100" name="文本框 99"/>
          <p:cNvSpPr txBox="1"/>
          <p:nvPr/>
        </p:nvSpPr>
        <p:spPr>
          <a:xfrm>
            <a:off x="4786110" y="1460248"/>
            <a:ext cx="2713355" cy="521970"/>
          </a:xfrm>
          <a:prstGeom prst="rect">
            <a:avLst/>
          </a:prstGeom>
          <a:noFill/>
          <a:ln w="9525">
            <a:noFill/>
          </a:ln>
        </p:spPr>
        <p:txBody>
          <a:bodyPr wrap="square">
            <a:spAutoFit/>
          </a:bodyPr>
          <a:lstStyle/>
          <a:p>
            <a:pPr indent="0"/>
            <a:r>
              <a:rPr lang="zh-CN" sz="2800" b="1" dirty="0">
                <a:ea typeface="黑体" panose="02010609060101010101" pitchFamily="49" charset="-122"/>
              </a:rPr>
              <a:t>考试内容和要求</a:t>
            </a:r>
            <a:endParaRPr lang="zh-CN" altLang="en-US" sz="2800" b="1" dirty="0">
              <a:ea typeface="黑体" panose="02010609060101010101" pitchFamily="49"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155700" y="1529715"/>
            <a:ext cx="9936480" cy="4598035"/>
            <a:chOff x="1820" y="2409"/>
            <a:chExt cx="15648" cy="7241"/>
          </a:xfrm>
        </p:grpSpPr>
        <p:sp>
          <p:nvSpPr>
            <p:cNvPr id="2" name="文本框 1"/>
            <p:cNvSpPr txBox="1"/>
            <p:nvPr/>
          </p:nvSpPr>
          <p:spPr>
            <a:xfrm>
              <a:off x="1820" y="2409"/>
              <a:ext cx="15648" cy="3633"/>
            </a:xfrm>
            <a:prstGeom prst="rect">
              <a:avLst/>
            </a:prstGeom>
            <a:noFill/>
          </p:spPr>
          <p:txBody>
            <a:bodyPr wrap="none" rtlCol="0">
              <a:spAutoFit/>
            </a:bodyPr>
            <a:lstStyle/>
            <a:p>
              <a:pPr>
                <a:lnSpc>
                  <a:spcPct val="150000"/>
                </a:lnSpc>
              </a:pPr>
              <a:r>
                <a:rPr lang="zh-CN" altLang="en-US" sz="2400" dirty="0">
                  <a:solidFill>
                    <a:srgbClr val="FF0000"/>
                  </a:solidFill>
                  <a:latin typeface="+mn-ea"/>
                </a:rPr>
                <a:t>器材：两块平面镜</a:t>
              </a:r>
              <a:r>
                <a:rPr lang="en-US" altLang="zh-CN" sz="2400" dirty="0">
                  <a:solidFill>
                    <a:srgbClr val="FF0000"/>
                  </a:solidFill>
                  <a:latin typeface="+mn-ea"/>
                </a:rPr>
                <a:t>(</a:t>
              </a:r>
              <a:r>
                <a:rPr lang="zh-CN" altLang="en-US" sz="2400" dirty="0">
                  <a:solidFill>
                    <a:srgbClr val="FF0000"/>
                  </a:solidFill>
                  <a:latin typeface="+mn-ea"/>
                </a:rPr>
                <a:t>或玻璃板</a:t>
              </a:r>
              <a:r>
                <a:rPr lang="en-US" altLang="zh-CN" sz="2400" dirty="0">
                  <a:solidFill>
                    <a:srgbClr val="FF0000"/>
                  </a:solidFill>
                  <a:latin typeface="+mn-ea"/>
                </a:rPr>
                <a:t>)</a:t>
              </a:r>
              <a:r>
                <a:rPr lang="zh-CN" altLang="en-US" sz="2400" dirty="0">
                  <a:solidFill>
                    <a:srgbClr val="FF0000"/>
                  </a:solidFill>
                  <a:latin typeface="+mn-ea"/>
                </a:rPr>
                <a:t>、一支铅笔</a:t>
              </a:r>
              <a:r>
                <a:rPr lang="en-US" altLang="zh-CN" sz="2400" dirty="0">
                  <a:solidFill>
                    <a:srgbClr val="FF0000"/>
                  </a:solidFill>
                  <a:latin typeface="+mn-ea"/>
                </a:rPr>
                <a:t>(</a:t>
              </a:r>
              <a:r>
                <a:rPr lang="zh-CN" altLang="en-US" sz="2400" dirty="0">
                  <a:solidFill>
                    <a:srgbClr val="FF0000"/>
                  </a:solidFill>
                  <a:latin typeface="+mn-ea"/>
                </a:rPr>
                <a:t>或类似物体</a:t>
              </a:r>
              <a:r>
                <a:rPr lang="en-US" altLang="zh-CN" sz="2400" dirty="0">
                  <a:solidFill>
                    <a:srgbClr val="FF0000"/>
                  </a:solidFill>
                  <a:latin typeface="+mn-ea"/>
                </a:rPr>
                <a:t>)</a:t>
              </a:r>
              <a:endParaRPr lang="en-US" altLang="zh-CN" sz="2400" dirty="0">
                <a:solidFill>
                  <a:srgbClr val="FF0000"/>
                </a:solidFill>
                <a:latin typeface="+mn-ea"/>
              </a:endParaRPr>
            </a:p>
            <a:p>
              <a:pPr>
                <a:lnSpc>
                  <a:spcPct val="150000"/>
                </a:lnSpc>
              </a:pPr>
              <a:r>
                <a:rPr lang="zh-CN" altLang="en-US" sz="2400" dirty="0">
                  <a:solidFill>
                    <a:srgbClr val="FF0000"/>
                  </a:solidFill>
                  <a:latin typeface="+mn-ea"/>
                </a:rPr>
                <a:t>实验过程：模仿玻璃幕墙和旗杆，将两块平面镜</a:t>
              </a:r>
              <a:r>
                <a:rPr lang="en-US" altLang="zh-CN" sz="2400" dirty="0">
                  <a:solidFill>
                    <a:srgbClr val="FF0000"/>
                  </a:solidFill>
                  <a:latin typeface="+mn-ea"/>
                </a:rPr>
                <a:t>(</a:t>
              </a:r>
              <a:r>
                <a:rPr lang="zh-CN" altLang="en-US" sz="2400" dirty="0">
                  <a:solidFill>
                    <a:srgbClr val="FF0000"/>
                  </a:solidFill>
                  <a:latin typeface="+mn-ea"/>
                </a:rPr>
                <a:t>或玻璃板</a:t>
              </a:r>
              <a:r>
                <a:rPr lang="en-US" altLang="zh-CN" sz="2400" dirty="0">
                  <a:solidFill>
                    <a:srgbClr val="FF0000"/>
                  </a:solidFill>
                  <a:latin typeface="+mn-ea"/>
                </a:rPr>
                <a:t>)</a:t>
              </a:r>
              <a:r>
                <a:rPr lang="zh-CN" altLang="en-US" sz="2400" dirty="0">
                  <a:solidFill>
                    <a:srgbClr val="FF0000"/>
                  </a:solidFill>
                  <a:latin typeface="+mn-ea"/>
                </a:rPr>
                <a:t>竖直</a:t>
              </a:r>
              <a:r>
                <a:rPr lang="en-US" altLang="zh-CN" sz="2400" dirty="0">
                  <a:solidFill>
                    <a:srgbClr val="FF0000"/>
                  </a:solidFill>
                  <a:latin typeface="+mn-ea"/>
                </a:rPr>
                <a:t>(</a:t>
              </a:r>
              <a:r>
                <a:rPr lang="zh-CN" altLang="en-US" sz="2400" dirty="0">
                  <a:solidFill>
                    <a:srgbClr val="FF0000"/>
                  </a:solidFill>
                  <a:latin typeface="+mn-ea"/>
                </a:rPr>
                <a:t>或水平</a:t>
              </a:r>
              <a:r>
                <a:rPr lang="en-US" altLang="zh-CN" sz="2400" dirty="0">
                  <a:solidFill>
                    <a:srgbClr val="FF0000"/>
                  </a:solidFill>
                  <a:latin typeface="+mn-ea"/>
                </a:rPr>
                <a:t>)</a:t>
              </a:r>
              <a:endParaRPr lang="en-US" altLang="zh-CN" sz="2400" dirty="0">
                <a:solidFill>
                  <a:srgbClr val="FF0000"/>
                </a:solidFill>
                <a:latin typeface="+mn-ea"/>
              </a:endParaRPr>
            </a:p>
            <a:p>
              <a:pPr>
                <a:lnSpc>
                  <a:spcPct val="150000"/>
                </a:lnSpc>
              </a:pPr>
              <a:r>
                <a:rPr lang="zh-CN" altLang="en-US" sz="2400" dirty="0">
                  <a:solidFill>
                    <a:srgbClr val="FF0000"/>
                  </a:solidFill>
                  <a:latin typeface="+mn-ea"/>
                </a:rPr>
                <a:t>错位放置，再将一支铅笔跨放在两平面镜</a:t>
              </a:r>
              <a:r>
                <a:rPr lang="en-US" altLang="zh-CN" sz="2400" dirty="0">
                  <a:solidFill>
                    <a:srgbClr val="FF0000"/>
                  </a:solidFill>
                  <a:latin typeface="+mn-ea"/>
                </a:rPr>
                <a:t>(</a:t>
              </a:r>
              <a:r>
                <a:rPr lang="zh-CN" altLang="en-US" sz="2400" dirty="0">
                  <a:solidFill>
                    <a:srgbClr val="FF0000"/>
                  </a:solidFill>
                  <a:latin typeface="+mn-ea"/>
                </a:rPr>
                <a:t>或玻璃板</a:t>
              </a:r>
              <a:r>
                <a:rPr lang="en-US" altLang="zh-CN" sz="2400" dirty="0">
                  <a:solidFill>
                    <a:srgbClr val="FF0000"/>
                  </a:solidFill>
                  <a:latin typeface="+mn-ea"/>
                </a:rPr>
                <a:t>)</a:t>
              </a:r>
              <a:r>
                <a:rPr lang="zh-CN" altLang="en-US" sz="2400" dirty="0">
                  <a:solidFill>
                    <a:srgbClr val="FF0000"/>
                  </a:solidFill>
                  <a:latin typeface="+mn-ea"/>
                </a:rPr>
                <a:t>交界处，从侧面往平</a:t>
              </a:r>
              <a:endParaRPr lang="en-US" altLang="zh-CN" sz="2400" dirty="0">
                <a:solidFill>
                  <a:srgbClr val="FF0000"/>
                </a:solidFill>
                <a:latin typeface="+mn-ea"/>
              </a:endParaRPr>
            </a:p>
            <a:p>
              <a:pPr>
                <a:lnSpc>
                  <a:spcPct val="150000"/>
                </a:lnSpc>
              </a:pPr>
              <a:r>
                <a:rPr lang="zh-CN" altLang="en-US" sz="2400" dirty="0">
                  <a:solidFill>
                    <a:srgbClr val="FF0000"/>
                  </a:solidFill>
                  <a:latin typeface="+mn-ea"/>
                </a:rPr>
                <a:t>面镜看去，观察铅笔在平面镜内所成的像是否有错位现象，如解图所示：</a:t>
              </a:r>
              <a:endParaRPr lang="zh-CN" altLang="en-US" sz="2400" dirty="0">
                <a:solidFill>
                  <a:srgbClr val="FF0000"/>
                </a:solidFill>
                <a:latin typeface="+mn-ea"/>
              </a:endParaRPr>
            </a:p>
          </p:txBody>
        </p:sp>
        <p:pic>
          <p:nvPicPr>
            <p:cNvPr id="3" name="图片 -2147482610" descr="WL371.TIF"/>
            <p:cNvPicPr>
              <a:picLocks noChangeAspect="1"/>
            </p:cNvPicPr>
            <p:nvPr/>
          </p:nvPicPr>
          <p:blipFill>
            <a:blip r:embed="rId1" r:link="rId2"/>
            <a:stretch>
              <a:fillRect/>
            </a:stretch>
          </p:blipFill>
          <p:spPr>
            <a:xfrm>
              <a:off x="6538" y="6350"/>
              <a:ext cx="3502" cy="2382"/>
            </a:xfrm>
            <a:prstGeom prst="rect">
              <a:avLst/>
            </a:prstGeom>
            <a:noFill/>
            <a:ln w="9525">
              <a:noFill/>
            </a:ln>
          </p:spPr>
        </p:pic>
        <p:sp>
          <p:nvSpPr>
            <p:cNvPr id="100" name="文本框 99"/>
            <p:cNvSpPr txBox="1"/>
            <p:nvPr/>
          </p:nvSpPr>
          <p:spPr>
            <a:xfrm>
              <a:off x="7680" y="9070"/>
              <a:ext cx="8000" cy="580"/>
            </a:xfrm>
            <a:prstGeom prst="rect">
              <a:avLst/>
            </a:prstGeom>
            <a:noFill/>
            <a:ln w="9525">
              <a:noFill/>
            </a:ln>
          </p:spPr>
          <p:txBody>
            <a:bodyPr>
              <a:spAutoFit/>
            </a:bodyPr>
            <a:lstStyle/>
            <a:p>
              <a:pPr indent="0"/>
              <a:r>
                <a:rPr lang="zh-CN" b="0">
                  <a:solidFill>
                    <a:srgbClr val="FF0000"/>
                  </a:solidFill>
                  <a:latin typeface="Times New Roman" panose="02020603050405020304" pitchFamily="18" charset="0"/>
                  <a:cs typeface="Times New Roman" panose="02020603050405020304" pitchFamily="18" charset="0"/>
                </a:rPr>
                <a:t>例</a:t>
              </a:r>
              <a:r>
                <a:rPr lang="en-US" b="0">
                  <a:solidFill>
                    <a:srgbClr val="FF0000"/>
                  </a:solidFill>
                  <a:latin typeface="Times New Roman" panose="02020603050405020304" pitchFamily="18" charset="0"/>
                  <a:cs typeface="Times New Roman" panose="02020603050405020304" pitchFamily="18" charset="0"/>
                </a:rPr>
                <a:t>3</a:t>
              </a:r>
              <a:r>
                <a:rPr lang="zh-CN" b="0">
                  <a:solidFill>
                    <a:srgbClr val="FF0000"/>
                  </a:solidFill>
                  <a:latin typeface="Times New Roman" panose="02020603050405020304" pitchFamily="18" charset="0"/>
                  <a:cs typeface="Times New Roman" panose="02020603050405020304" pitchFamily="18" charset="0"/>
                </a:rPr>
                <a:t>题解图</a:t>
              </a:r>
              <a:endParaRPr lang="zh-CN" altLang="en-US" b="0">
                <a:solidFill>
                  <a:srgbClr val="FF0000"/>
                </a:solidFill>
                <a:latin typeface="Times New Roman" panose="02020603050405020304" pitchFamily="18" charset="0"/>
                <a:cs typeface="Times New Roman" panose="02020603050405020304" pitchFamily="18" charset="0"/>
              </a:endParaRPr>
            </a:p>
          </p:txBody>
        </p:sp>
      </p:gr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812800" y="1474905"/>
            <a:ext cx="10840720" cy="3969385"/>
          </a:xfrm>
          <a:prstGeom prst="rect">
            <a:avLst/>
          </a:prstGeom>
          <a:noFill/>
          <a:ln w="9525">
            <a:noFill/>
          </a:ln>
        </p:spPr>
        <p:txBody>
          <a:bodyPr wrap="square">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实验评估与改进</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dirty="0">
                <a:solidFill>
                  <a:srgbClr val="000000"/>
                </a:solidFill>
                <a:latin typeface="Times New Roman" panose="02020603050405020304" pitchFamily="18" charset="0"/>
                <a:cs typeface="Times New Roman" panose="02020603050405020304" pitchFamily="18" charset="0"/>
              </a:rPr>
              <a:t>　如图所示，实验桌上有激光笔，光的反射定律演示仪</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en-US" sz="2400" dirty="0">
                <a:solidFill>
                  <a:srgbClr val="000000"/>
                </a:solidFill>
                <a:latin typeface="Times New Roman" panose="02020603050405020304" pitchFamily="18" charset="0"/>
                <a:cs typeface="Times New Roman" panose="02020603050405020304" pitchFamily="18" charset="0"/>
              </a:rPr>
              <a:t>包括小平面镜</a:t>
            </a:r>
            <a:r>
              <a:rPr lang="en-US" altLang="zh-CN" sz="2400" i="1" dirty="0">
                <a:solidFill>
                  <a:srgbClr val="000000"/>
                </a:solidFill>
                <a:latin typeface="Times New Roman" panose="02020603050405020304" pitchFamily="18" charset="0"/>
                <a:cs typeface="Times New Roman" panose="02020603050405020304" pitchFamily="18" charset="0"/>
              </a:rPr>
              <a:t>M</a:t>
            </a:r>
            <a:r>
              <a:rPr lang="zh-CN" altLang="en-US" sz="2400" dirty="0">
                <a:solidFill>
                  <a:srgbClr val="000000"/>
                </a:solidFill>
                <a:latin typeface="Times New Roman" panose="02020603050405020304" pitchFamily="18" charset="0"/>
                <a:cs typeface="Times New Roman" panose="02020603050405020304" pitchFamily="18" charset="0"/>
              </a:rPr>
              <a:t>、平板</a:t>
            </a:r>
            <a:r>
              <a:rPr lang="en-US" altLang="zh-CN" sz="2400" i="1" dirty="0">
                <a:solidFill>
                  <a:srgbClr val="000000"/>
                </a:solidFill>
                <a:latin typeface="Times New Roman" panose="02020603050405020304" pitchFamily="18" charset="0"/>
                <a:cs typeface="Times New Roman" panose="02020603050405020304" pitchFamily="18" charset="0"/>
              </a:rPr>
              <a:t>E</a:t>
            </a:r>
            <a:r>
              <a:rPr lang="zh-CN" altLang="en-US" sz="2400" dirty="0">
                <a:solidFill>
                  <a:srgbClr val="000000"/>
                </a:solidFill>
                <a:latin typeface="Times New Roman" panose="02020603050405020304" pitchFamily="18" charset="0"/>
                <a:cs typeface="Times New Roman" panose="02020603050405020304" pitchFamily="18" charset="0"/>
              </a:rPr>
              <a:t>和</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en-US" sz="2400" dirty="0">
                <a:solidFill>
                  <a:srgbClr val="000000"/>
                </a:solidFill>
                <a:latin typeface="Times New Roman" panose="02020603050405020304" pitchFamily="18" charset="0"/>
                <a:cs typeface="Times New Roman" panose="02020603050405020304" pitchFamily="18" charset="0"/>
              </a:rPr>
              <a:t>，小新利用上述实验器材证明“光在发生反射时，反射光线、入射光线与法线在同一平面内”。小新的主要实验过程如下：</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①将</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en-US" sz="2400" dirty="0">
                <a:solidFill>
                  <a:srgbClr val="000000"/>
                </a:solidFill>
                <a:latin typeface="Times New Roman" panose="02020603050405020304" pitchFamily="18" charset="0"/>
                <a:cs typeface="Times New Roman" panose="02020603050405020304" pitchFamily="18" charset="0"/>
              </a:rPr>
              <a:t>板旋转到与</a:t>
            </a:r>
            <a:r>
              <a:rPr lang="en-US" altLang="zh-CN" sz="2400" i="1" dirty="0">
                <a:solidFill>
                  <a:srgbClr val="000000"/>
                </a:solidFill>
                <a:latin typeface="Times New Roman" panose="02020603050405020304" pitchFamily="18" charset="0"/>
                <a:cs typeface="Times New Roman" panose="02020603050405020304" pitchFamily="18" charset="0"/>
              </a:rPr>
              <a:t>E</a:t>
            </a:r>
            <a:r>
              <a:rPr lang="zh-CN" altLang="en-US" sz="2400" dirty="0">
                <a:solidFill>
                  <a:srgbClr val="000000"/>
                </a:solidFill>
                <a:latin typeface="Times New Roman" panose="02020603050405020304" pitchFamily="18" charset="0"/>
                <a:cs typeface="Times New Roman" panose="02020603050405020304" pitchFamily="18" charset="0"/>
              </a:rPr>
              <a:t>板在同一平面，用激光笔发出一束</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沿</a:t>
            </a:r>
            <a:r>
              <a:rPr lang="en-US" altLang="zh-CN" sz="2400" i="1" dirty="0">
                <a:solidFill>
                  <a:srgbClr val="000000"/>
                </a:solidFill>
                <a:latin typeface="Times New Roman" panose="02020603050405020304" pitchFamily="18" charset="0"/>
                <a:cs typeface="Times New Roman" panose="02020603050405020304" pitchFamily="18" charset="0"/>
              </a:rPr>
              <a:t>E</a:t>
            </a:r>
            <a:r>
              <a:rPr lang="zh-CN" altLang="en-US" sz="2400" dirty="0">
                <a:solidFill>
                  <a:srgbClr val="000000"/>
                </a:solidFill>
                <a:latin typeface="Times New Roman" panose="02020603050405020304" pitchFamily="18" charset="0"/>
                <a:cs typeface="Times New Roman" panose="02020603050405020304" pitchFamily="18" charset="0"/>
              </a:rPr>
              <a:t>板</a:t>
            </a:r>
            <a:r>
              <a:rPr lang="en-US" altLang="zh-CN" sz="2400" i="1" dirty="0">
                <a:solidFill>
                  <a:srgbClr val="000000"/>
                </a:solidFill>
                <a:latin typeface="Times New Roman" panose="02020603050405020304" pitchFamily="18" charset="0"/>
                <a:cs typeface="Times New Roman" panose="02020603050405020304" pitchFamily="18" charset="0"/>
              </a:rPr>
              <a:t>AO</a:t>
            </a:r>
            <a:r>
              <a:rPr lang="zh-CN" altLang="en-US" sz="2400" dirty="0">
                <a:solidFill>
                  <a:srgbClr val="000000"/>
                </a:solidFill>
                <a:latin typeface="Times New Roman" panose="02020603050405020304" pitchFamily="18" charset="0"/>
                <a:cs typeface="Times New Roman" panose="02020603050405020304" pitchFamily="18" charset="0"/>
              </a:rPr>
              <a:t>方向射向</a:t>
            </a:r>
            <a:r>
              <a:rPr lang="en-US" altLang="zh-CN" sz="2400" i="1" dirty="0">
                <a:solidFill>
                  <a:srgbClr val="000000"/>
                </a:solidFill>
                <a:latin typeface="Times New Roman" panose="02020603050405020304" pitchFamily="18" charset="0"/>
                <a:cs typeface="Times New Roman" panose="02020603050405020304" pitchFamily="18" charset="0"/>
              </a:rPr>
              <a:t>O</a:t>
            </a:r>
            <a:r>
              <a:rPr lang="zh-CN" altLang="en-US" sz="2400" dirty="0">
                <a:solidFill>
                  <a:srgbClr val="000000"/>
                </a:solidFill>
                <a:latin typeface="Times New Roman" panose="02020603050405020304" pitchFamily="18" charset="0"/>
                <a:cs typeface="Times New Roman" panose="02020603050405020304" pitchFamily="18" charset="0"/>
              </a:rPr>
              <a:t>点的光，在右侧</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en-US" sz="2400" dirty="0">
                <a:solidFill>
                  <a:srgbClr val="000000"/>
                </a:solidFill>
                <a:latin typeface="Times New Roman" panose="02020603050405020304" pitchFamily="18" charset="0"/>
                <a:cs typeface="Times New Roman" panose="02020603050405020304" pitchFamily="18" charset="0"/>
              </a:rPr>
              <a:t>板上观察到反射</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光线</a:t>
            </a:r>
            <a:r>
              <a:rPr lang="en-US" altLang="zh-CN" sz="2400" i="1" dirty="0">
                <a:solidFill>
                  <a:srgbClr val="000000"/>
                </a:solidFill>
                <a:latin typeface="Times New Roman" panose="02020603050405020304" pitchFamily="18" charset="0"/>
                <a:cs typeface="Times New Roman" panose="02020603050405020304" pitchFamily="18" charset="0"/>
              </a:rPr>
              <a:t>OB</a:t>
            </a:r>
            <a:r>
              <a:rPr lang="zh-CN" altLang="en-US" sz="2400" dirty="0">
                <a:solidFill>
                  <a:srgbClr val="000000"/>
                </a:solidFill>
                <a:latin typeface="Times New Roman" panose="02020603050405020304" pitchFamily="18" charset="0"/>
                <a:cs typeface="Times New Roman" panose="02020603050405020304" pitchFamily="18" charset="0"/>
              </a:rPr>
              <a:t>，并将实验现象记录在表格中；</a:t>
            </a:r>
            <a:endParaRPr lang="zh-CN" altLang="en-US" sz="2400" dirty="0">
              <a:solidFill>
                <a:srgbClr val="000000"/>
              </a:solidFill>
              <a:latin typeface="Times New Roman" panose="02020603050405020304" pitchFamily="18" charset="0"/>
              <a:cs typeface="Times New Roman" panose="02020603050405020304" pitchFamily="18" charset="0"/>
            </a:endParaRPr>
          </a:p>
        </p:txBody>
      </p:sp>
      <p:sp>
        <p:nvSpPr>
          <p:cNvPr id="6" name="矩形 5"/>
          <p:cNvSpPr/>
          <p:nvPr/>
        </p:nvSpPr>
        <p:spPr>
          <a:xfrm>
            <a:off x="8984535" y="5649708"/>
            <a:ext cx="1249680" cy="368300"/>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例</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题图</a:t>
            </a:r>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523" descr="WL194.TIF"/>
          <p:cNvPicPr>
            <a:picLocks noChangeAspect="1"/>
          </p:cNvPicPr>
          <p:nvPr/>
        </p:nvPicPr>
        <p:blipFill>
          <a:blip r:embed="rId1" r:link="rId2"/>
          <a:stretch>
            <a:fillRect/>
          </a:stretch>
        </p:blipFill>
        <p:spPr>
          <a:xfrm>
            <a:off x="8656320" y="3336925"/>
            <a:ext cx="2744470" cy="2126615"/>
          </a:xfrm>
          <a:prstGeom prst="rect">
            <a:avLst/>
          </a:prstGeom>
          <a:noFill/>
          <a:ln w="9525">
            <a:noFill/>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675640" y="1067346"/>
            <a:ext cx="10840720" cy="5077460"/>
          </a:xfrm>
          <a:prstGeom prst="rect">
            <a:avLst/>
          </a:prstGeom>
          <a:noFill/>
          <a:ln w="9525">
            <a:noFill/>
          </a:ln>
        </p:spPr>
        <p:txBody>
          <a:bodyPr wrap="square">
            <a:spAutoFit/>
          </a:bodyPr>
          <a:lstStyle/>
          <a:p>
            <a:pPr indent="266700" algn="just">
              <a:lnSpc>
                <a:spcPct val="150000"/>
              </a:lnSpc>
              <a:spcAft>
                <a:spcPts val="0"/>
              </a:spcAft>
            </a:pPr>
            <a:r>
              <a:rPr lang="zh-CN" altLang="zh-CN" sz="2400" kern="100" dirty="0">
                <a:latin typeface="宋体" panose="02010600030101010101" pitchFamily="2" charset="-122"/>
                <a:cs typeface="Times New Roman" panose="02020603050405020304" pitchFamily="18" charset="0"/>
              </a:rPr>
              <a:t>②</a:t>
            </a:r>
            <a:r>
              <a:rPr lang="zh-CN" altLang="zh-CN" sz="2400" kern="100" dirty="0">
                <a:latin typeface="Times New Roman" panose="02020603050405020304" pitchFamily="18" charset="0"/>
                <a:cs typeface="Times New Roman" panose="02020603050405020304" pitchFamily="18" charset="0"/>
              </a:rPr>
              <a:t>将</a:t>
            </a:r>
            <a:r>
              <a:rPr lang="en-US" altLang="zh-CN" sz="2400" i="1" kern="100" dirty="0">
                <a:latin typeface="Times New Roman" panose="02020603050405020304" pitchFamily="18" charset="0"/>
                <a:cs typeface="Courier New" panose="02070309020205020404" pitchFamily="49" charset="0"/>
              </a:rPr>
              <a:t>F</a:t>
            </a:r>
            <a:r>
              <a:rPr lang="zh-CN" altLang="zh-CN" sz="2400" kern="100" dirty="0">
                <a:latin typeface="Times New Roman" panose="02020603050405020304" pitchFamily="18" charset="0"/>
                <a:cs typeface="Times New Roman" panose="02020603050405020304" pitchFamily="18" charset="0"/>
              </a:rPr>
              <a:t>板与</a:t>
            </a:r>
            <a:r>
              <a:rPr lang="en-US" altLang="zh-CN" sz="2400" i="1" kern="100" dirty="0">
                <a:latin typeface="Times New Roman" panose="02020603050405020304" pitchFamily="18" charset="0"/>
                <a:cs typeface="Courier New" panose="02070309020205020404" pitchFamily="49" charset="0"/>
              </a:rPr>
              <a:t>E</a:t>
            </a:r>
            <a:r>
              <a:rPr lang="zh-CN" altLang="zh-CN" sz="2400" kern="100" dirty="0">
                <a:latin typeface="Times New Roman" panose="02020603050405020304" pitchFamily="18" charset="0"/>
                <a:cs typeface="Times New Roman" panose="02020603050405020304" pitchFamily="18" charset="0"/>
              </a:rPr>
              <a:t>板再次旋转到同一平面，改变激光笔的位置，用激光笔发出一束沿</a:t>
            </a:r>
            <a:r>
              <a:rPr lang="en-US" altLang="zh-CN" sz="2400" i="1" kern="100" dirty="0">
                <a:latin typeface="Times New Roman" panose="02020603050405020304" pitchFamily="18" charset="0"/>
                <a:cs typeface="Courier New" panose="02070309020205020404" pitchFamily="49" charset="0"/>
              </a:rPr>
              <a:t>E</a:t>
            </a:r>
            <a:r>
              <a:rPr lang="zh-CN" altLang="zh-CN" sz="2400" kern="100" dirty="0">
                <a:latin typeface="Times New Roman" panose="02020603050405020304" pitchFamily="18" charset="0"/>
                <a:cs typeface="Times New Roman" panose="02020603050405020304" pitchFamily="18" charset="0"/>
              </a:rPr>
              <a:t>板</a:t>
            </a:r>
            <a:r>
              <a:rPr lang="en-US" altLang="zh-CN" sz="2400" i="1" kern="100" dirty="0">
                <a:latin typeface="Times New Roman" panose="02020603050405020304" pitchFamily="18" charset="0"/>
                <a:cs typeface="Courier New" panose="02070309020205020404" pitchFamily="49" charset="0"/>
              </a:rPr>
              <a:t>A</a:t>
            </a:r>
            <a:r>
              <a:rPr lang="en-US" altLang="zh-CN" sz="2400" kern="100" dirty="0">
                <a:latin typeface="Times New Roman" panose="02020603050405020304" pitchFamily="18" charset="0"/>
                <a:cs typeface="Courier New" panose="02070309020205020404" pitchFamily="49" charset="0"/>
              </a:rPr>
              <a:t>′</a:t>
            </a:r>
            <a:r>
              <a:rPr lang="en-US" altLang="zh-CN" sz="2400" i="1" kern="100" dirty="0">
                <a:latin typeface="Times New Roman" panose="02020603050405020304" pitchFamily="18" charset="0"/>
                <a:cs typeface="Courier New" panose="02070309020205020404" pitchFamily="49" charset="0"/>
              </a:rPr>
              <a:t>O</a:t>
            </a:r>
            <a:r>
              <a:rPr lang="zh-CN" altLang="zh-CN" sz="2400" kern="100" dirty="0">
                <a:latin typeface="Times New Roman" panose="02020603050405020304" pitchFamily="18" charset="0"/>
                <a:cs typeface="Times New Roman" panose="02020603050405020304" pitchFamily="18" charset="0"/>
              </a:rPr>
              <a:t>方向射向</a:t>
            </a:r>
            <a:r>
              <a:rPr lang="en-US" altLang="zh-CN" sz="2400" i="1" kern="100" dirty="0">
                <a:latin typeface="Times New Roman" panose="02020603050405020304" pitchFamily="18" charset="0"/>
                <a:cs typeface="Courier New" panose="02070309020205020404" pitchFamily="49" charset="0"/>
              </a:rPr>
              <a:t>O</a:t>
            </a:r>
            <a:r>
              <a:rPr lang="zh-CN" altLang="zh-CN" sz="2400" kern="100" dirty="0">
                <a:latin typeface="Times New Roman" panose="02020603050405020304" pitchFamily="18" charset="0"/>
                <a:cs typeface="Times New Roman" panose="02020603050405020304" pitchFamily="18" charset="0"/>
              </a:rPr>
              <a:t>点的光，在右侧</a:t>
            </a:r>
            <a:r>
              <a:rPr lang="en-US" altLang="zh-CN" sz="2400" i="1" kern="100" dirty="0">
                <a:latin typeface="Times New Roman" panose="02020603050405020304" pitchFamily="18" charset="0"/>
                <a:cs typeface="Courier New" panose="02070309020205020404" pitchFamily="49" charset="0"/>
              </a:rPr>
              <a:t>F</a:t>
            </a:r>
            <a:r>
              <a:rPr lang="zh-CN" altLang="zh-CN" sz="2400" kern="100" dirty="0">
                <a:latin typeface="Times New Roman" panose="02020603050405020304" pitchFamily="18" charset="0"/>
                <a:cs typeface="Times New Roman" panose="02020603050405020304" pitchFamily="18" charset="0"/>
              </a:rPr>
              <a:t>板上观察到反射光</a:t>
            </a:r>
            <a:r>
              <a:rPr lang="en-US" altLang="zh-CN" sz="2400" i="1" kern="100" dirty="0">
                <a:latin typeface="Times New Roman" panose="02020603050405020304" pitchFamily="18" charset="0"/>
                <a:cs typeface="Courier New" panose="02070309020205020404" pitchFamily="49" charset="0"/>
              </a:rPr>
              <a:t>OB</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，并将实验现象记录在表格中，于是小新认为</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光在发生反射时，反射光线、入射光线与法线在一平面内</a:t>
            </a:r>
            <a:r>
              <a:rPr lang="en-US" altLang="zh-CN" sz="2400" kern="100" dirty="0">
                <a:latin typeface="宋体" panose="02010600030101010101" pitchFamily="2"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(1)</a:t>
            </a:r>
            <a:r>
              <a:rPr lang="zh-CN" altLang="zh-CN" sz="2400" kern="100" dirty="0">
                <a:latin typeface="Times New Roman" panose="02020603050405020304" pitchFamily="18" charset="0"/>
                <a:cs typeface="Times New Roman" panose="02020603050405020304" pitchFamily="18" charset="0"/>
              </a:rPr>
              <a:t>小新实验过程中存在的问题</a:t>
            </a:r>
            <a:r>
              <a:rPr lang="en-US" altLang="zh-CN" sz="2400" kern="100" dirty="0">
                <a:latin typeface="Times New Roman" panose="02020603050405020304" pitchFamily="18" charset="0"/>
                <a:cs typeface="Courier New" panose="02070309020205020404" pitchFamily="49" charset="0"/>
              </a:rPr>
              <a:t>_________________________________________</a:t>
            </a:r>
            <a:endParaRPr lang="en-US" altLang="zh-CN" sz="2400" kern="100" dirty="0">
              <a:latin typeface="Times New Roman" panose="02020603050405020304" pitchFamily="18" charset="0"/>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____</a:t>
            </a:r>
            <a:r>
              <a:rPr lang="en-US" altLang="zh-CN" sz="2400" kern="100" dirty="0">
                <a:latin typeface="Times New Roman" panose="02020603050405020304" pitchFamily="18" charset="0"/>
                <a:cs typeface="Courier New" panose="02070309020205020404" pitchFamily="49" charset="0"/>
                <a:sym typeface="+mn-ea"/>
              </a:rPr>
              <a:t>__________________________________________</a:t>
            </a:r>
            <a:r>
              <a:rPr lang="en-US" altLang="zh-CN" sz="2400" kern="100" dirty="0">
                <a:latin typeface="Times New Roman" panose="02020603050405020304" pitchFamily="18" charset="0"/>
                <a:cs typeface="Courier New" panose="02070309020205020404" pitchFamily="49" charset="0"/>
              </a:rPr>
              <a:t>_</a:t>
            </a:r>
            <a:r>
              <a:rPr lang="en-US" altLang="zh-CN" sz="2400" kern="100" dirty="0">
                <a:latin typeface="Times New Roman" panose="02020603050405020304" pitchFamily="18" charset="0"/>
                <a:cs typeface="Courier New" panose="02070309020205020404" pitchFamily="49" charset="0"/>
                <a:sym typeface="+mn-ea"/>
              </a:rPr>
              <a:t>_____________________</a:t>
            </a:r>
            <a:r>
              <a:rPr lang="en-US" altLang="zh-CN" sz="2400" kern="100" dirty="0">
                <a:latin typeface="Times New Roman" panose="02020603050405020304" pitchFamily="18" charset="0"/>
                <a:cs typeface="Courier New" panose="02070309020205020404" pitchFamily="49" charset="0"/>
              </a:rPr>
              <a:t>_</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rPr>
              <a:t>(2)</a:t>
            </a:r>
            <a:r>
              <a:rPr lang="zh-CN" altLang="zh-CN" sz="2400" kern="100" dirty="0">
                <a:latin typeface="Times New Roman" panose="02020603050405020304" pitchFamily="18" charset="0"/>
                <a:cs typeface="Times New Roman" panose="02020603050405020304" pitchFamily="18" charset="0"/>
              </a:rPr>
              <a:t>请你针对小新实验过程中存在的问题，写出改进措施</a:t>
            </a:r>
            <a:r>
              <a:rPr lang="en-US" altLang="zh-CN" sz="2400" kern="100" dirty="0">
                <a:latin typeface="Times New Roman" panose="02020603050405020304" pitchFamily="18" charset="0"/>
                <a:cs typeface="Courier New" panose="02070309020205020404" pitchFamily="49" charset="0"/>
              </a:rPr>
              <a:t>_____________________</a:t>
            </a:r>
            <a:endParaRPr lang="en-US" altLang="zh-CN" sz="2400" kern="100" dirty="0">
              <a:latin typeface="Times New Roman" panose="02020603050405020304" pitchFamily="18" charset="0"/>
              <a:cs typeface="Courier New" panose="02070309020205020404" pitchFamily="49" charset="0"/>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sym typeface="+mn-ea"/>
              </a:rPr>
              <a:t>_____________________________________________________________________</a:t>
            </a:r>
            <a:endParaRPr lang="en-US" altLang="zh-CN" sz="2400" kern="100" dirty="0">
              <a:latin typeface="Times New Roman" panose="02020603050405020304" pitchFamily="18" charset="0"/>
              <a:cs typeface="Courier New" panose="02070309020205020404" pitchFamily="49" charset="0"/>
              <a:sym typeface="+mn-ea"/>
            </a:endParaRPr>
          </a:p>
          <a:p>
            <a:pPr indent="0" algn="just" fontAlgn="auto">
              <a:lnSpc>
                <a:spcPct val="150000"/>
              </a:lnSpc>
              <a:spcAft>
                <a:spcPts val="0"/>
              </a:spcAft>
            </a:pPr>
            <a:r>
              <a:rPr lang="en-US" altLang="zh-CN" sz="2400" kern="100" dirty="0">
                <a:latin typeface="Times New Roman" panose="02020603050405020304" pitchFamily="18" charset="0"/>
                <a:cs typeface="Courier New" panose="02070309020205020404" pitchFamily="49" charset="0"/>
                <a:sym typeface="+mn-ea"/>
              </a:rPr>
              <a:t>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5" name="文本框 4"/>
          <p:cNvSpPr txBox="1"/>
          <p:nvPr/>
        </p:nvSpPr>
        <p:spPr>
          <a:xfrm>
            <a:off x="721665" y="3213484"/>
            <a:ext cx="11020425" cy="1198880"/>
          </a:xfrm>
          <a:prstGeom prst="rect">
            <a:avLst/>
          </a:prstGeom>
          <a:noFill/>
        </p:spPr>
        <p:txBody>
          <a:bodyPr wrap="none" rtlCol="0">
            <a:spAutoFit/>
          </a:bodyPr>
          <a:lstStyle/>
          <a:p>
            <a:pPr>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rPr>
              <a:t>                                                    </a:t>
            </a:r>
            <a:r>
              <a:rPr lang="zh-CN" altLang="en-US" sz="2400" dirty="0">
                <a:solidFill>
                  <a:srgbClr val="FF0000"/>
                </a:solidFill>
                <a:latin typeface="Times New Roman" panose="02020603050405020304" pitchFamily="18" charset="0"/>
                <a:cs typeface="Times New Roman" panose="02020603050405020304" pitchFamily="18" charset="0"/>
              </a:rPr>
              <a:t>①和②两次实验都没有把</a:t>
            </a:r>
            <a:r>
              <a:rPr lang="en-US" altLang="zh-CN" sz="2400" i="1" dirty="0">
                <a:solidFill>
                  <a:srgbClr val="FF0000"/>
                </a:solidFill>
                <a:latin typeface="Times New Roman" panose="02020603050405020304" pitchFamily="18" charset="0"/>
                <a:cs typeface="Times New Roman" panose="02020603050405020304" pitchFamily="18" charset="0"/>
              </a:rPr>
              <a:t>F</a:t>
            </a:r>
            <a:r>
              <a:rPr lang="zh-CN" altLang="en-US" sz="2400" dirty="0">
                <a:solidFill>
                  <a:srgbClr val="FF0000"/>
                </a:solidFill>
                <a:latin typeface="Times New Roman" panose="02020603050405020304" pitchFamily="18" charset="0"/>
                <a:cs typeface="Times New Roman" panose="02020603050405020304" pitchFamily="18" charset="0"/>
              </a:rPr>
              <a:t>板向后折转一定的角度，</a:t>
            </a:r>
            <a:endParaRPr lang="zh-CN" altLang="en-US"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再去验证在</a:t>
            </a:r>
            <a:r>
              <a:rPr lang="en-US" altLang="zh-CN" sz="2400" i="1" dirty="0">
                <a:solidFill>
                  <a:srgbClr val="FF0000"/>
                </a:solidFill>
                <a:latin typeface="Times New Roman" panose="02020603050405020304" pitchFamily="18" charset="0"/>
                <a:cs typeface="Times New Roman" panose="02020603050405020304" pitchFamily="18" charset="0"/>
              </a:rPr>
              <a:t>F</a:t>
            </a:r>
            <a:r>
              <a:rPr lang="zh-CN" altLang="en-US" sz="2400" dirty="0">
                <a:solidFill>
                  <a:srgbClr val="FF0000"/>
                </a:solidFill>
                <a:latin typeface="Times New Roman" panose="02020603050405020304" pitchFamily="18" charset="0"/>
                <a:cs typeface="Times New Roman" panose="02020603050405020304" pitchFamily="18" charset="0"/>
              </a:rPr>
              <a:t>板上能不能看到反射光线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797865" y="4361408"/>
            <a:ext cx="10774680" cy="1753235"/>
          </a:xfrm>
          <a:prstGeom prst="rect">
            <a:avLst/>
          </a:prstGeom>
          <a:noFill/>
        </p:spPr>
        <p:txBody>
          <a:bodyPr wrap="none" rtlCol="0">
            <a:spAutoFit/>
          </a:bodyPr>
          <a:lstStyle/>
          <a:p>
            <a:pPr>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rPr>
              <a:t>                                                                                               </a:t>
            </a:r>
            <a:r>
              <a:rPr lang="zh-CN" altLang="en-US" sz="2400" dirty="0">
                <a:solidFill>
                  <a:srgbClr val="FF0000"/>
                </a:solidFill>
                <a:latin typeface="Times New Roman" panose="02020603050405020304" pitchFamily="18" charset="0"/>
                <a:cs typeface="Times New Roman" panose="02020603050405020304" pitchFamily="18" charset="0"/>
              </a:rPr>
              <a:t>在步骤①和②中，观察到</a:t>
            </a:r>
            <a:endParaRPr lang="zh-CN" altLang="en-US"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反射光线后都要将</a:t>
            </a:r>
            <a:r>
              <a:rPr lang="en-US" altLang="zh-CN" sz="2400" i="1" dirty="0">
                <a:solidFill>
                  <a:srgbClr val="FF0000"/>
                </a:solidFill>
                <a:latin typeface="Times New Roman" panose="02020603050405020304" pitchFamily="18" charset="0"/>
                <a:cs typeface="Times New Roman" panose="02020603050405020304" pitchFamily="18" charset="0"/>
              </a:rPr>
              <a:t>F</a:t>
            </a:r>
            <a:r>
              <a:rPr lang="zh-CN" altLang="en-US" sz="2400" dirty="0">
                <a:solidFill>
                  <a:srgbClr val="FF0000"/>
                </a:solidFill>
                <a:latin typeface="Times New Roman" panose="02020603050405020304" pitchFamily="18" charset="0"/>
                <a:cs typeface="Times New Roman" panose="02020603050405020304" pitchFamily="18" charset="0"/>
              </a:rPr>
              <a:t>板向后折转一定的角度，观察在</a:t>
            </a:r>
            <a:r>
              <a:rPr lang="en-US" altLang="zh-CN" sz="2400" i="1" dirty="0">
                <a:solidFill>
                  <a:srgbClr val="FF0000"/>
                </a:solidFill>
                <a:latin typeface="Times New Roman" panose="02020603050405020304" pitchFamily="18" charset="0"/>
                <a:cs typeface="Times New Roman" panose="02020603050405020304" pitchFamily="18" charset="0"/>
              </a:rPr>
              <a:t>F</a:t>
            </a:r>
            <a:r>
              <a:rPr lang="zh-CN" altLang="en-US" sz="2400" dirty="0">
                <a:solidFill>
                  <a:srgbClr val="FF0000"/>
                </a:solidFill>
                <a:latin typeface="Times New Roman" panose="02020603050405020304" pitchFamily="18" charset="0"/>
                <a:cs typeface="Times New Roman" panose="02020603050405020304" pitchFamily="18" charset="0"/>
              </a:rPr>
              <a:t>板上能不能看到反射光线</a:t>
            </a:r>
            <a:endParaRPr lang="zh-CN" altLang="en-US"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并将现象记录在表格中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80901"/>
          <p:cNvGrpSpPr/>
          <p:nvPr/>
        </p:nvGrpSpPr>
        <p:grpSpPr>
          <a:xfrm>
            <a:off x="1001873" y="1988492"/>
            <a:ext cx="9642476" cy="606424"/>
            <a:chOff x="302" y="897"/>
            <a:chExt cx="6074" cy="382"/>
          </a:xfrm>
        </p:grpSpPr>
        <p:grpSp>
          <p:nvGrpSpPr>
            <p:cNvPr id="28675" name="组合 80902"/>
            <p:cNvGrpSpPr/>
            <p:nvPr/>
          </p:nvGrpSpPr>
          <p:grpSpPr>
            <a:xfrm>
              <a:off x="302" y="897"/>
              <a:ext cx="1209" cy="377"/>
              <a:chOff x="211" y="1049"/>
              <a:chExt cx="1209" cy="377"/>
            </a:xfrm>
          </p:grpSpPr>
          <p:pic>
            <p:nvPicPr>
              <p:cNvPr id="28676" name="图片 80903" descr="LS考点带序号二字标"/>
              <p:cNvPicPr>
                <a:picLocks noChangeAspect="1"/>
              </p:cNvPicPr>
              <p:nvPr/>
            </p:nvPicPr>
            <p:blipFill>
              <a:blip r:embed="rId1"/>
              <a:stretch>
                <a:fillRect/>
              </a:stretch>
            </p:blipFill>
            <p:spPr>
              <a:xfrm>
                <a:off x="211" y="1049"/>
                <a:ext cx="1209" cy="377"/>
              </a:xfrm>
              <a:prstGeom prst="rect">
                <a:avLst/>
              </a:prstGeom>
              <a:noFill/>
              <a:ln w="9525">
                <a:noFill/>
              </a:ln>
            </p:spPr>
          </p:pic>
          <p:sp>
            <p:nvSpPr>
              <p:cNvPr id="28677" name="文本框 80904"/>
              <p:cNvSpPr txBox="1"/>
              <p:nvPr/>
            </p:nvSpPr>
            <p:spPr>
              <a:xfrm>
                <a:off x="256" y="1095"/>
                <a:ext cx="1164" cy="329"/>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8678" name="文本框 80905"/>
            <p:cNvSpPr txBox="1"/>
            <p:nvPr/>
          </p:nvSpPr>
          <p:spPr>
            <a:xfrm>
              <a:off x="1726" y="950"/>
              <a:ext cx="4650" cy="329"/>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rPr>
                <a:t>光现象辨识</a:t>
              </a:r>
              <a:r>
                <a:rPr lang="zh-CN" altLang="en-US" sz="2400" dirty="0">
                  <a:solidFill>
                    <a:prstClr val="black"/>
                  </a:solidFill>
                  <a:latin typeface="Times New Roman" panose="02020603050405020304" pitchFamily="18" charset="0"/>
                  <a:ea typeface="黑体" panose="02010609060101010101" pitchFamily="49" charset="-122"/>
                </a:rPr>
                <a:t>(</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必考，</a:t>
              </a:r>
              <a:r>
                <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8</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年都以四幅图形式考查</a:t>
              </a:r>
              <a:r>
                <a:rPr lang="zh-CN" altLang="en-US" sz="2400" dirty="0">
                  <a:solidFill>
                    <a:prstClr val="black"/>
                  </a:solidFill>
                  <a:latin typeface="Times New Roman" panose="02020603050405020304" pitchFamily="18" charset="0"/>
                  <a:ea typeface="黑体" panose="02010609060101010101" pitchFamily="49" charset="-122"/>
                </a:rPr>
                <a:t>)</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grpSp>
      <p:sp>
        <p:nvSpPr>
          <p:cNvPr id="2" name="矩形 1"/>
          <p:cNvSpPr/>
          <p:nvPr/>
        </p:nvSpPr>
        <p:spPr>
          <a:xfrm>
            <a:off x="951570" y="2840367"/>
            <a:ext cx="10766018" cy="645160"/>
          </a:xfrm>
          <a:prstGeom prst="rect">
            <a:avLst/>
          </a:prstGeom>
        </p:spPr>
        <p:txBody>
          <a:bodyPr wrap="square">
            <a:spAutoFit/>
          </a:bodyPr>
          <a:lstStyle/>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2018</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分)如图所示的光现象中，由于光的反射形成的是(    )</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9873355" y="3006385"/>
            <a:ext cx="415498"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2209165" y="1010285"/>
            <a:ext cx="7909560" cy="647065"/>
            <a:chOff x="3297" y="1732"/>
            <a:chExt cx="12456" cy="1019"/>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33"/>
              <a:ext cx="10165" cy="1018"/>
            </a:xfrm>
            <a:prstGeom prst="rect">
              <a:avLst/>
            </a:prstGeom>
            <a:noFill/>
            <a:ln w="9525">
              <a:noFill/>
            </a:ln>
          </p:spPr>
          <p:txBody>
            <a:bodyPr anchor="t">
              <a:spAutoFit/>
            </a:bodyPr>
            <a:lstStyle/>
            <a:p>
              <a:r>
                <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  北京</a:t>
              </a:r>
              <a:r>
                <a:rPr lang="en-US" altLang="zh-CN"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10</a:t>
              </a:r>
              <a:r>
                <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pic>
        <p:nvPicPr>
          <p:cNvPr id="4" name="图片 -2147482518" descr="北京W47.TIF"/>
          <p:cNvPicPr>
            <a:picLocks noChangeAspect="1"/>
          </p:cNvPicPr>
          <p:nvPr/>
        </p:nvPicPr>
        <p:blipFill>
          <a:blip r:embed="rId4" r:link="rId5"/>
          <a:stretch>
            <a:fillRect/>
          </a:stretch>
        </p:blipFill>
        <p:spPr>
          <a:xfrm>
            <a:off x="3262630" y="3657600"/>
            <a:ext cx="6087745" cy="265176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96650" y="1318400"/>
            <a:ext cx="10203276" cy="5077460"/>
          </a:xfrm>
          <a:prstGeom prst="rect">
            <a:avLst/>
          </a:prstGeom>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2. (</a:t>
            </a:r>
            <a:r>
              <a:rPr lang="zh-CN" altLang="zh-CN" sz="2400" kern="100" dirty="0">
                <a:latin typeface="Times New Roman" panose="02020603050405020304" pitchFamily="18" charset="0"/>
                <a:cs typeface="Times New Roman" panose="02020603050405020304" pitchFamily="18" charset="0"/>
              </a:rPr>
              <a:t>北京真题组合</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下列光现象中，由于光的折射形成的是</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；由于光的反射形成的是</a:t>
            </a:r>
            <a:r>
              <a:rPr lang="en-US" altLang="zh-CN" sz="2400" kern="100" dirty="0">
                <a:latin typeface="Times New Roman" panose="02020603050405020304" pitchFamily="18" charset="0"/>
                <a:cs typeface="Times New Roman" panose="02020603050405020304" pitchFamily="18" charset="0"/>
              </a:rPr>
              <a:t>______</a:t>
            </a:r>
            <a:r>
              <a:rPr lang="zh-CN" altLang="zh-CN" sz="2400" kern="100" dirty="0">
                <a:latin typeface="Times New Roman" panose="02020603050405020304" pitchFamily="18" charset="0"/>
                <a:cs typeface="Times New Roman" panose="02020603050405020304" pitchFamily="18" charset="0"/>
              </a:rPr>
              <a:t>；由于光的直线传播形成的是</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填字母</a:t>
            </a:r>
            <a:r>
              <a:rPr lang="en-US"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A. (2017</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16B)</a:t>
            </a:r>
            <a:r>
              <a:rPr lang="zh-CN" altLang="zh-CN" sz="2400" kern="100" dirty="0">
                <a:latin typeface="Times New Roman" panose="02020603050405020304" pitchFamily="18" charset="0"/>
                <a:cs typeface="Times New Roman" panose="02020603050405020304" pitchFamily="18" charset="0"/>
              </a:rPr>
              <a:t>日晷能够测量时间的条件 </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B. (2016</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3C)</a:t>
            </a:r>
            <a:r>
              <a:rPr lang="zh-CN" altLang="zh-CN" sz="2400" kern="100" dirty="0">
                <a:latin typeface="Times New Roman" panose="02020603050405020304" pitchFamily="18" charset="0"/>
                <a:cs typeface="Times New Roman" panose="02020603050405020304" pitchFamily="18" charset="0"/>
              </a:rPr>
              <a:t>筷子好像在水面处向上弯折</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C. (2014</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2D)</a:t>
            </a:r>
            <a:r>
              <a:rPr lang="zh-CN" altLang="zh-CN" sz="2400" kern="100" dirty="0">
                <a:latin typeface="Times New Roman" panose="02020603050405020304" pitchFamily="18" charset="0"/>
                <a:cs typeface="Times New Roman" panose="02020603050405020304" pitchFamily="18" charset="0"/>
              </a:rPr>
              <a:t>雨后天空中出现彩虹</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D. (2012</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5A)</a:t>
            </a:r>
            <a:r>
              <a:rPr lang="zh-CN" altLang="zh-CN" sz="2400" kern="100" dirty="0">
                <a:latin typeface="Times New Roman" panose="02020603050405020304" pitchFamily="18" charset="0"/>
                <a:cs typeface="Times New Roman" panose="02020603050405020304" pitchFamily="18" charset="0"/>
              </a:rPr>
              <a:t>小孔成像</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E. (2011</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2D)</a:t>
            </a:r>
            <a:r>
              <a:rPr lang="zh-CN" altLang="zh-CN" sz="2400" kern="100" dirty="0">
                <a:latin typeface="Times New Roman" panose="02020603050405020304" pitchFamily="18" charset="0"/>
                <a:cs typeface="Times New Roman" panose="02020603050405020304" pitchFamily="18" charset="0"/>
              </a:rPr>
              <a:t>鸽子在沙滩上形成影子</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F. (2010</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2C)</a:t>
            </a:r>
            <a:r>
              <a:rPr lang="zh-CN" altLang="zh-CN" sz="2400" kern="100" dirty="0">
                <a:latin typeface="Times New Roman" panose="02020603050405020304" pitchFamily="18" charset="0"/>
                <a:cs typeface="Times New Roman" panose="02020603050405020304" pitchFamily="18" charset="0"/>
              </a:rPr>
              <a:t>景物在镜中成像</a:t>
            </a:r>
            <a:endParaRPr lang="zh-CN" altLang="zh-CN" sz="2400" kern="100" dirty="0">
              <a:latin typeface="Times New Roman" panose="02020603050405020304" pitchFamily="18" charset="0"/>
              <a:cs typeface="Times New Roman" panose="02020603050405020304" pitchFamily="18" charset="0"/>
            </a:endParaRPr>
          </a:p>
          <a:p>
            <a:pPr indent="0" fontAlgn="auto">
              <a:lnSpc>
                <a:spcPct val="150000"/>
              </a:lnSpc>
            </a:pP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8879025" y="1411006"/>
            <a:ext cx="595035"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BC</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3476625" y="2011680"/>
            <a:ext cx="63436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F</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8393143" y="2011380"/>
            <a:ext cx="817853"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ADE</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37577" y="1673605"/>
            <a:ext cx="10316845" cy="1753235"/>
          </a:xfrm>
          <a:prstGeom prst="rect">
            <a:avLst/>
          </a:prstGeom>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3. (2017</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20</a:t>
            </a:r>
            <a:r>
              <a:rPr lang="zh-CN" altLang="zh-CN" sz="2400" kern="100" dirty="0">
                <a:latin typeface="Times New Roman" panose="02020603050405020304" pitchFamily="18" charset="0"/>
                <a:cs typeface="Times New Roman" panose="02020603050405020304" pitchFamily="18" charset="0"/>
              </a:rPr>
              <a:t>题</a:t>
            </a:r>
            <a:r>
              <a:rPr lang="en-US" altLang="zh-CN" sz="2400" kern="100" dirty="0">
                <a:latin typeface="Times New Roman" panose="02020603050405020304" pitchFamily="18" charset="0"/>
                <a:cs typeface="Times New Roman" panose="02020603050405020304" pitchFamily="18" charset="0"/>
              </a:rPr>
              <a:t>2</a:t>
            </a:r>
            <a:r>
              <a:rPr lang="zh-CN" altLang="zh-CN" sz="2400" kern="100" dirty="0">
                <a:latin typeface="Times New Roman" panose="02020603050405020304" pitchFamily="18" charset="0"/>
                <a:cs typeface="Times New Roman" panose="02020603050405020304" pitchFamily="18" charset="0"/>
              </a:rPr>
              <a:t>分</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如图所示的四个光路图中，</a:t>
            </a:r>
            <a:r>
              <a:rPr lang="en-US" altLang="zh-CN" sz="2400" i="1" kern="100" dirty="0">
                <a:latin typeface="Times New Roman" panose="02020603050405020304" pitchFamily="18" charset="0"/>
                <a:cs typeface="Times New Roman" panose="02020603050405020304" pitchFamily="18" charset="0"/>
              </a:rPr>
              <a:t>MM</a:t>
            </a:r>
            <a:r>
              <a:rPr lang="zh-CN" altLang="zh-CN" sz="2400" kern="100" dirty="0">
                <a:latin typeface="Times New Roman" panose="02020603050405020304" pitchFamily="18" charset="0"/>
                <a:cs typeface="Times New Roman" panose="02020603050405020304" pitchFamily="18" charset="0"/>
              </a:rPr>
              <a:t>′为平面镜，</a:t>
            </a:r>
            <a:r>
              <a:rPr lang="en-US" altLang="zh-CN" sz="2400" i="1" kern="100" dirty="0">
                <a:latin typeface="Times New Roman" panose="02020603050405020304" pitchFamily="18" charset="0"/>
                <a:cs typeface="Times New Roman" panose="02020603050405020304" pitchFamily="18" charset="0"/>
              </a:rPr>
              <a:t>PO</a:t>
            </a:r>
            <a:r>
              <a:rPr lang="zh-CN" altLang="zh-CN" sz="2400" kern="100" dirty="0">
                <a:latin typeface="Times New Roman" panose="02020603050405020304" pitchFamily="18" charset="0"/>
                <a:cs typeface="Times New Roman" panose="02020603050405020304" pitchFamily="18" charset="0"/>
              </a:rPr>
              <a:t>为入射光线，</a:t>
            </a:r>
            <a:r>
              <a:rPr lang="en-US" altLang="zh-CN" sz="2400" i="1" kern="100" dirty="0">
                <a:latin typeface="Times New Roman" panose="02020603050405020304" pitchFamily="18" charset="0"/>
                <a:cs typeface="Times New Roman" panose="02020603050405020304" pitchFamily="18" charset="0"/>
              </a:rPr>
              <a:t>ON</a:t>
            </a:r>
            <a:r>
              <a:rPr lang="zh-CN" altLang="zh-CN" sz="2400" kern="100" dirty="0">
                <a:latin typeface="Times New Roman" panose="02020603050405020304" pitchFamily="18" charset="0"/>
                <a:cs typeface="Times New Roman" panose="02020603050405020304" pitchFamily="18" charset="0"/>
              </a:rPr>
              <a:t>为法线，入射角</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PON</a:t>
            </a:r>
            <a:r>
              <a:rPr lang="zh-CN" altLang="zh-CN" sz="2400" kern="100" dirty="0">
                <a:latin typeface="Times New Roman" panose="02020603050405020304" pitchFamily="18" charset="0"/>
                <a:cs typeface="Times New Roman" panose="02020603050405020304" pitchFamily="18" charset="0"/>
              </a:rPr>
              <a:t>等于</a:t>
            </a:r>
            <a:r>
              <a:rPr lang="en-US" altLang="zh-CN" sz="2400" kern="100" dirty="0">
                <a:latin typeface="Times New Roman" panose="02020603050405020304" pitchFamily="18" charset="0"/>
                <a:cs typeface="Times New Roman" panose="02020603050405020304" pitchFamily="18" charset="0"/>
              </a:rPr>
              <a:t>60°</a:t>
            </a:r>
            <a:r>
              <a:rPr lang="zh-CN" altLang="zh-CN" sz="2400" kern="100" dirty="0">
                <a:latin typeface="Times New Roman" panose="02020603050405020304" pitchFamily="18" charset="0"/>
                <a:cs typeface="Times New Roman" panose="02020603050405020304" pitchFamily="18" charset="0"/>
              </a:rPr>
              <a:t>，其中符合光的反射定律的光路图是</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　　</a:t>
            </a:r>
            <a:r>
              <a:rPr lang="en-US"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1829435" y="2966720"/>
            <a:ext cx="87058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960755" y="909320"/>
            <a:ext cx="9761220" cy="598170"/>
            <a:chOff x="1282" y="5653"/>
            <a:chExt cx="15372" cy="942"/>
          </a:xfrm>
        </p:grpSpPr>
        <p:grpSp>
          <p:nvGrpSpPr>
            <p:cNvPr id="10" name="组合 9"/>
            <p:cNvGrpSpPr/>
            <p:nvPr/>
          </p:nvGrpSpPr>
          <p:grpSpPr>
            <a:xfrm>
              <a:off x="1282" y="5653"/>
              <a:ext cx="3022" cy="942"/>
              <a:chOff x="1282" y="5653"/>
              <a:chExt cx="3022" cy="942"/>
            </a:xfrm>
          </p:grpSpPr>
          <p:pic>
            <p:nvPicPr>
              <p:cNvPr id="11" name="图片 80903" descr="LS考点带序号二字标"/>
              <p:cNvPicPr>
                <a:picLocks noChangeAspect="1"/>
              </p:cNvPicPr>
              <p:nvPr/>
            </p:nvPicPr>
            <p:blipFill>
              <a:blip r:embed="rId1"/>
              <a:stretch>
                <a:fillRect/>
              </a:stretch>
            </p:blipFill>
            <p:spPr>
              <a:xfrm>
                <a:off x="1282" y="5653"/>
                <a:ext cx="3023" cy="942"/>
              </a:xfrm>
              <a:prstGeom prst="rect">
                <a:avLst/>
              </a:prstGeom>
              <a:noFill/>
              <a:ln w="9525">
                <a:noFill/>
              </a:ln>
            </p:spPr>
          </p:pic>
          <p:sp>
            <p:nvSpPr>
              <p:cNvPr id="12" name="文本框 80904"/>
              <p:cNvSpPr txBox="1"/>
              <p:nvPr/>
            </p:nvSpPr>
            <p:spPr>
              <a:xfrm>
                <a:off x="1394" y="5771"/>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4909" y="5773"/>
              <a:ext cx="11745" cy="822"/>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光的反射定律</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考)</a:t>
              </a:r>
              <a:endParaRPr lang="zh-CN" altLang="en-US" sz="28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p:txBody>
        </p:sp>
      </p:grpSp>
      <p:pic>
        <p:nvPicPr>
          <p:cNvPr id="4" name="图片 -2147482516" descr="北京W48.TIF"/>
          <p:cNvPicPr>
            <a:picLocks noChangeAspect="1"/>
          </p:cNvPicPr>
          <p:nvPr/>
        </p:nvPicPr>
        <p:blipFill>
          <a:blip r:embed="rId2" r:link="rId3"/>
          <a:stretch>
            <a:fillRect/>
          </a:stretch>
        </p:blipFill>
        <p:spPr>
          <a:xfrm>
            <a:off x="3743325" y="2985135"/>
            <a:ext cx="4558665" cy="324231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74724" y="1425163"/>
            <a:ext cx="10553887" cy="2306955"/>
          </a:xfrm>
          <a:prstGeom prst="rect">
            <a:avLst/>
          </a:prstGeom>
        </p:spPr>
        <p:txBody>
          <a:bodyPr wrap="square">
            <a:spAutoFit/>
          </a:bodyPr>
          <a:lstStyle/>
          <a:p>
            <a:pPr>
              <a:lnSpc>
                <a:spcPct val="150000"/>
              </a:lnSpc>
            </a:pPr>
            <a:r>
              <a:rPr lang="en-US" altLang="zh-CN" sz="2400" kern="100" dirty="0">
                <a:latin typeface="Times New Roman" panose="02020603050405020304" pitchFamily="18" charset="0"/>
                <a:cs typeface="Times New Roman" panose="02020603050405020304" pitchFamily="18" charset="0"/>
              </a:rPr>
              <a:t>4. (2016</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25</a:t>
            </a:r>
            <a:r>
              <a:rPr lang="zh-CN" altLang="zh-CN" sz="2400" kern="100" dirty="0">
                <a:latin typeface="Times New Roman" panose="02020603050405020304" pitchFamily="18" charset="0"/>
                <a:cs typeface="Times New Roman" panose="02020603050405020304" pitchFamily="18" charset="0"/>
              </a:rPr>
              <a:t>题</a:t>
            </a:r>
            <a:r>
              <a:rPr lang="en-US" altLang="zh-CN" sz="2400" kern="100" dirty="0">
                <a:latin typeface="Times New Roman" panose="02020603050405020304" pitchFamily="18" charset="0"/>
                <a:cs typeface="Times New Roman" panose="02020603050405020304" pitchFamily="18" charset="0"/>
              </a:rPr>
              <a:t>2</a:t>
            </a:r>
            <a:r>
              <a:rPr lang="zh-CN" altLang="zh-CN" sz="2400" kern="100" dirty="0">
                <a:latin typeface="Times New Roman" panose="02020603050405020304" pitchFamily="18" charset="0"/>
                <a:cs typeface="Times New Roman" panose="02020603050405020304" pitchFamily="18" charset="0"/>
              </a:rPr>
              <a:t>分</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如图所示，</a:t>
            </a:r>
            <a:r>
              <a:rPr lang="en-US" altLang="zh-CN" sz="2400" i="1" kern="100" dirty="0">
                <a:latin typeface="Times New Roman" panose="02020603050405020304" pitchFamily="18" charset="0"/>
                <a:cs typeface="Times New Roman" panose="02020603050405020304" pitchFamily="18" charset="0"/>
              </a:rPr>
              <a:t>MM</a:t>
            </a:r>
            <a:r>
              <a:rPr lang="zh-CN" altLang="zh-CN" sz="2400" kern="100" dirty="0">
                <a:latin typeface="Times New Roman" panose="02020603050405020304" pitchFamily="18" charset="0"/>
                <a:cs typeface="Times New Roman" panose="02020603050405020304" pitchFamily="18" charset="0"/>
              </a:rPr>
              <a:t>′为平面镜，</a:t>
            </a:r>
            <a:r>
              <a:rPr lang="en-US" altLang="zh-CN" sz="2400" i="1" kern="100" dirty="0">
                <a:latin typeface="Times New Roman" panose="02020603050405020304" pitchFamily="18" charset="0"/>
                <a:cs typeface="Times New Roman" panose="02020603050405020304" pitchFamily="18" charset="0"/>
              </a:rPr>
              <a:t>AO</a:t>
            </a:r>
            <a:r>
              <a:rPr lang="zh-CN" altLang="zh-CN" sz="2400" kern="100" dirty="0">
                <a:latin typeface="Times New Roman" panose="02020603050405020304" pitchFamily="18" charset="0"/>
                <a:cs typeface="Times New Roman" panose="02020603050405020304" pitchFamily="18" charset="0"/>
              </a:rPr>
              <a:t>为入射光线，</a:t>
            </a:r>
            <a:r>
              <a:rPr lang="en-US" altLang="zh-CN" sz="2400" i="1" kern="100" dirty="0">
                <a:latin typeface="Times New Roman" panose="02020603050405020304" pitchFamily="18" charset="0"/>
                <a:cs typeface="Times New Roman" panose="02020603050405020304" pitchFamily="18" charset="0"/>
              </a:rPr>
              <a:t>ON</a:t>
            </a:r>
            <a:r>
              <a:rPr lang="zh-CN" altLang="zh-CN" sz="2400" kern="100" dirty="0">
                <a:latin typeface="Times New Roman" panose="02020603050405020304" pitchFamily="18" charset="0"/>
                <a:cs typeface="Times New Roman" panose="02020603050405020304" pitchFamily="18" charset="0"/>
              </a:rPr>
              <a:t>为法线，入射角</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AON</a:t>
            </a:r>
            <a:r>
              <a:rPr lang="zh-CN" altLang="zh-CN" sz="2400" kern="100" dirty="0">
                <a:latin typeface="Times New Roman" panose="02020603050405020304" pitchFamily="18" charset="0"/>
                <a:cs typeface="Times New Roman" panose="02020603050405020304" pitchFamily="18" charset="0"/>
              </a:rPr>
              <a:t>等于</a:t>
            </a:r>
            <a:r>
              <a:rPr lang="en-US" altLang="zh-CN" sz="2400" kern="100" dirty="0">
                <a:latin typeface="Times New Roman" panose="02020603050405020304" pitchFamily="18" charset="0"/>
                <a:cs typeface="Times New Roman" panose="02020603050405020304" pitchFamily="18" charset="0"/>
              </a:rPr>
              <a:t>60°</a:t>
            </a:r>
            <a:r>
              <a:rPr lang="zh-CN" altLang="zh-CN" sz="2400" kern="100" dirty="0">
                <a:latin typeface="Times New Roman" panose="02020603050405020304" pitchFamily="18" charset="0"/>
                <a:cs typeface="Times New Roman" panose="02020603050405020304" pitchFamily="18" charset="0"/>
              </a:rPr>
              <a:t>。已知</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NOB</a:t>
            </a:r>
            <a:r>
              <a:rPr lang="zh-CN" altLang="zh-CN" sz="2400" kern="100" dirty="0">
                <a:latin typeface="Times New Roman" panose="02020603050405020304" pitchFamily="18" charset="0"/>
                <a:cs typeface="Times New Roman" panose="02020603050405020304" pitchFamily="18" charset="0"/>
              </a:rPr>
              <a:t>等于</a:t>
            </a:r>
            <a:r>
              <a:rPr lang="en-US" altLang="zh-CN" sz="2400" kern="100" dirty="0">
                <a:latin typeface="Times New Roman" panose="02020603050405020304" pitchFamily="18" charset="0"/>
                <a:cs typeface="Times New Roman" panose="02020603050405020304" pitchFamily="18" charset="0"/>
              </a:rPr>
              <a:t>30°</a:t>
            </a:r>
            <a:r>
              <a:rPr lang="zh-CN"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NOC</a:t>
            </a:r>
            <a:r>
              <a:rPr lang="zh-CN" altLang="zh-CN" sz="2400" kern="100" dirty="0">
                <a:latin typeface="Times New Roman" panose="02020603050405020304" pitchFamily="18" charset="0"/>
                <a:cs typeface="Times New Roman" panose="02020603050405020304" pitchFamily="18" charset="0"/>
              </a:rPr>
              <a:t>等于</a:t>
            </a:r>
            <a:r>
              <a:rPr lang="en-US" altLang="zh-CN" sz="2400" kern="100" dirty="0">
                <a:latin typeface="Times New Roman" panose="02020603050405020304" pitchFamily="18" charset="0"/>
                <a:cs typeface="Times New Roman" panose="02020603050405020304" pitchFamily="18" charset="0"/>
              </a:rPr>
              <a:t>45°</a:t>
            </a:r>
            <a:r>
              <a:rPr lang="zh-CN"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NOD</a:t>
            </a:r>
            <a:r>
              <a:rPr lang="zh-CN" altLang="zh-CN" sz="2400" kern="100" dirty="0">
                <a:latin typeface="Times New Roman" panose="02020603050405020304" pitchFamily="18" charset="0"/>
                <a:cs typeface="Times New Roman" panose="02020603050405020304" pitchFamily="18" charset="0"/>
              </a:rPr>
              <a:t>等于</a:t>
            </a:r>
            <a:r>
              <a:rPr lang="en-US" altLang="zh-CN" sz="2400" kern="100" dirty="0">
                <a:latin typeface="Times New Roman" panose="02020603050405020304" pitchFamily="18" charset="0"/>
                <a:cs typeface="Times New Roman" panose="02020603050405020304" pitchFamily="18" charset="0"/>
              </a:rPr>
              <a:t>60°</a:t>
            </a:r>
            <a:r>
              <a:rPr lang="zh-CN" altLang="zh-CN" sz="2400" kern="100" dirty="0">
                <a:latin typeface="Times New Roman" panose="02020603050405020304" pitchFamily="18" charset="0"/>
                <a:cs typeface="Times New Roman" panose="02020603050405020304" pitchFamily="18" charset="0"/>
              </a:rPr>
              <a:t>。则入射光线</a:t>
            </a:r>
            <a:r>
              <a:rPr lang="en-US" altLang="zh-CN" sz="2400" i="1" kern="100" dirty="0">
                <a:latin typeface="Times New Roman" panose="02020603050405020304" pitchFamily="18" charset="0"/>
                <a:cs typeface="Times New Roman" panose="02020603050405020304" pitchFamily="18" charset="0"/>
              </a:rPr>
              <a:t>AO</a:t>
            </a:r>
            <a:r>
              <a:rPr lang="zh-CN" altLang="zh-CN" sz="2400" kern="100" dirty="0">
                <a:latin typeface="Times New Roman" panose="02020603050405020304" pitchFamily="18" charset="0"/>
                <a:cs typeface="Times New Roman" panose="02020603050405020304" pitchFamily="18" charset="0"/>
              </a:rPr>
              <a:t>的反射光线将沿着</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OB</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OC</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OD</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方向射出。</a:t>
            </a:r>
            <a:endParaRPr lang="zh-CN" altLang="en-US" sz="2400" dirty="0">
              <a:latin typeface="Times New Roman" panose="02020603050405020304" pitchFamily="18" charset="0"/>
              <a:cs typeface="Times New Roman" panose="02020603050405020304" pitchFamily="18" charset="0"/>
            </a:endParaRPr>
          </a:p>
        </p:txBody>
      </p:sp>
      <p:sp>
        <p:nvSpPr>
          <p:cNvPr id="100" name="文本框 99"/>
          <p:cNvSpPr txBox="1"/>
          <p:nvPr/>
        </p:nvSpPr>
        <p:spPr>
          <a:xfrm>
            <a:off x="3704272" y="5804994"/>
            <a:ext cx="1115695" cy="368300"/>
          </a:xfrm>
          <a:prstGeom prst="rect">
            <a:avLst/>
          </a:prstGeom>
          <a:noFill/>
          <a:ln w="9525">
            <a:noFill/>
          </a:ln>
        </p:spPr>
        <p:txBody>
          <a:bodyPr wrap="square">
            <a:spAutoFit/>
          </a:bodyPr>
          <a:lstStyle/>
          <a:p>
            <a:pPr indent="0"/>
            <a:r>
              <a:rPr lang="zh-CN" b="0" dirty="0">
                <a:cs typeface="楷体_GB2312" charset="0"/>
              </a:rPr>
              <a:t>第</a:t>
            </a:r>
            <a:r>
              <a:rPr lang="en-US" altLang="zh-CN" dirty="0">
                <a:latin typeface="Times New Roman" panose="02020603050405020304" pitchFamily="18" charset="0"/>
                <a:cs typeface="楷体_GB2312" charset="0"/>
              </a:rPr>
              <a:t>4</a:t>
            </a:r>
            <a:r>
              <a:rPr lang="zh-CN" b="0" dirty="0">
                <a:cs typeface="楷体_GB2312" charset="0"/>
              </a:rPr>
              <a:t>题图</a:t>
            </a:r>
            <a:endParaRPr lang="zh-CN" altLang="en-US" dirty="0"/>
          </a:p>
        </p:txBody>
      </p:sp>
      <p:sp>
        <p:nvSpPr>
          <p:cNvPr id="9" name="文本框 8"/>
          <p:cNvSpPr txBox="1"/>
          <p:nvPr/>
        </p:nvSpPr>
        <p:spPr>
          <a:xfrm>
            <a:off x="6921884" y="2672851"/>
            <a:ext cx="630301" cy="46166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OD</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pic>
        <p:nvPicPr>
          <p:cNvPr id="3" name="图片 -2147482515" descr="北京W49.TIF"/>
          <p:cNvPicPr>
            <a:picLocks noChangeAspect="1"/>
          </p:cNvPicPr>
          <p:nvPr/>
        </p:nvPicPr>
        <p:blipFill>
          <a:blip r:embed="rId1" r:link="rId2"/>
          <a:stretch>
            <a:fillRect/>
          </a:stretch>
        </p:blipFill>
        <p:spPr>
          <a:xfrm>
            <a:off x="2710815" y="3512820"/>
            <a:ext cx="3101975" cy="2050415"/>
          </a:xfrm>
          <a:prstGeom prst="rect">
            <a:avLst/>
          </a:prstGeom>
          <a:noFill/>
          <a:ln w="9525">
            <a:noFill/>
          </a:ln>
        </p:spPr>
      </p:pic>
      <p:grpSp>
        <p:nvGrpSpPr>
          <p:cNvPr id="31" name="组合 30"/>
          <p:cNvGrpSpPr/>
          <p:nvPr/>
        </p:nvGrpSpPr>
        <p:grpSpPr>
          <a:xfrm>
            <a:off x="7585710" y="3801110"/>
            <a:ext cx="2094230" cy="1863090"/>
            <a:chOff x="3914" y="4432"/>
            <a:chExt cx="3298" cy="2934"/>
          </a:xfrm>
        </p:grpSpPr>
        <p:grpSp>
          <p:nvGrpSpPr>
            <p:cNvPr id="32" name="组合 31"/>
            <p:cNvGrpSpPr/>
            <p:nvPr/>
          </p:nvGrpSpPr>
          <p:grpSpPr>
            <a:xfrm>
              <a:off x="3914" y="4432"/>
              <a:ext cx="3298" cy="2934"/>
              <a:chOff x="3914" y="4432"/>
              <a:chExt cx="3298" cy="2934"/>
            </a:xfrm>
          </p:grpSpPr>
          <p:sp>
            <p:nvSpPr>
              <p:cNvPr id="33" name="矩形 32"/>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34" name="组合 33"/>
              <p:cNvGrpSpPr/>
              <p:nvPr/>
            </p:nvGrpSpPr>
            <p:grpSpPr>
              <a:xfrm>
                <a:off x="3914" y="4432"/>
                <a:ext cx="3298" cy="2935"/>
                <a:chOff x="3288" y="4279"/>
                <a:chExt cx="4119" cy="3575"/>
              </a:xfrm>
            </p:grpSpPr>
            <p:sp>
              <p:nvSpPr>
                <p:cNvPr id="35" name="圆角矩形 34"/>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36" name="流程图: 终止 35"/>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37" name="组合 7"/>
                <p:cNvGrpSpPr/>
                <p:nvPr/>
              </p:nvGrpSpPr>
              <p:grpSpPr>
                <a:xfrm>
                  <a:off x="4951" y="6931"/>
                  <a:ext cx="578" cy="566"/>
                  <a:chOff x="13340" y="9527"/>
                  <a:chExt cx="680" cy="680"/>
                </a:xfrm>
              </p:grpSpPr>
              <p:sp>
                <p:nvSpPr>
                  <p:cNvPr id="38" name="椭圆 3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9" name="流程图: 摘录 3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40" name="文本框 39"/>
            <p:cNvSpPr txBox="1"/>
            <p:nvPr/>
          </p:nvSpPr>
          <p:spPr>
            <a:xfrm>
              <a:off x="4047" y="4713"/>
              <a:ext cx="2935" cy="1888"/>
            </a:xfrm>
            <a:prstGeom prst="rect">
              <a:avLst/>
            </a:prstGeom>
            <a:noFill/>
          </p:spPr>
          <p:txBody>
            <a:bodyPr wrap="square" rtlCol="0">
              <a:spAutoFit/>
            </a:bodyPr>
            <a:lstStyle/>
            <a:p>
              <a:pPr algn="ctr">
                <a:lnSpc>
                  <a:spcPct val="150000"/>
                </a:lnSpc>
              </a:pPr>
              <a:r>
                <a:rPr lang="en-US" altLang="zh-CN" sz="2400" b="1">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400" b="1">
                  <a:latin typeface="黑体" panose="02010609060101010101" pitchFamily="49" charset="-122"/>
                  <a:ea typeface="黑体" panose="02010609060101010101" pitchFamily="49" charset="-122"/>
                </a:rPr>
                <a:t>动画见超值配赠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37577" y="2497873"/>
            <a:ext cx="10316845" cy="2861310"/>
          </a:xfrm>
          <a:prstGeom prst="rect">
            <a:avLst/>
          </a:prstGeom>
        </p:spPr>
        <p:txBody>
          <a:bodyPr wrap="square">
            <a:spAutoFit/>
          </a:bodyPr>
          <a:lstStyle/>
          <a:p>
            <a:pPr indent="266700" algn="just">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5. (2015</a:t>
            </a:r>
            <a:r>
              <a:rPr lang="zh-CN" altLang="en-US"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12</a:t>
            </a:r>
            <a:r>
              <a:rPr lang="zh-CN" altLang="en-US" sz="2400" kern="100" dirty="0">
                <a:latin typeface="Times New Roman" panose="02020603050405020304" pitchFamily="18" charset="0"/>
                <a:cs typeface="Times New Roman" panose="02020603050405020304" pitchFamily="18" charset="0"/>
              </a:rPr>
              <a:t>题</a:t>
            </a:r>
            <a:r>
              <a:rPr lang="en-US" altLang="zh-CN" sz="2400" kern="100" dirty="0">
                <a:latin typeface="Times New Roman" panose="02020603050405020304" pitchFamily="18" charset="0"/>
                <a:cs typeface="Times New Roman" panose="02020603050405020304" pitchFamily="18" charset="0"/>
              </a:rPr>
              <a:t>2</a:t>
            </a:r>
            <a:r>
              <a:rPr lang="zh-CN" altLang="en-US" sz="2400" kern="100" dirty="0">
                <a:latin typeface="Times New Roman" panose="02020603050405020304" pitchFamily="18" charset="0"/>
                <a:cs typeface="Times New Roman" panose="02020603050405020304" pitchFamily="18" charset="0"/>
              </a:rPr>
              <a:t>分</a:t>
            </a:r>
            <a:r>
              <a:rPr lang="en-US" altLang="zh-CN" sz="2400" kern="100" dirty="0">
                <a:latin typeface="Times New Roman" panose="02020603050405020304" pitchFamily="18" charset="0"/>
                <a:cs typeface="Times New Roman" panose="02020603050405020304" pitchFamily="18" charset="0"/>
              </a:rPr>
              <a:t>)</a:t>
            </a:r>
            <a:r>
              <a:rPr lang="zh-CN" altLang="en-US" sz="2400" kern="100" dirty="0">
                <a:latin typeface="Times New Roman" panose="02020603050405020304" pitchFamily="18" charset="0"/>
                <a:cs typeface="Times New Roman" panose="02020603050405020304" pitchFamily="18" charset="0"/>
              </a:rPr>
              <a:t>下列说法中正确的是</a:t>
            </a:r>
            <a:r>
              <a:rPr lang="en-US" altLang="zh-CN" sz="2400" kern="100" dirty="0">
                <a:latin typeface="Times New Roman" panose="02020603050405020304" pitchFamily="18" charset="0"/>
                <a:cs typeface="Times New Roman" panose="02020603050405020304" pitchFamily="18" charset="0"/>
              </a:rPr>
              <a:t>(</a:t>
            </a:r>
            <a:r>
              <a:rPr lang="zh-CN" altLang="en-US" sz="2400" kern="100" dirty="0">
                <a:latin typeface="Times New Roman" panose="02020603050405020304" pitchFamily="18" charset="0"/>
                <a:cs typeface="Times New Roman" panose="02020603050405020304" pitchFamily="18" charset="0"/>
              </a:rPr>
              <a:t>　　</a:t>
            </a:r>
            <a:r>
              <a:rPr lang="en-US" altLang="zh-CN" sz="2400" kern="100" dirty="0">
                <a:latin typeface="Times New Roman" panose="02020603050405020304" pitchFamily="18" charset="0"/>
                <a:cs typeface="Times New Roman" panose="02020603050405020304" pitchFamily="18" charset="0"/>
              </a:rPr>
              <a:t>)</a:t>
            </a:r>
            <a:endParaRPr lang="en-US" altLang="zh-CN" sz="24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A. </a:t>
            </a:r>
            <a:r>
              <a:rPr lang="zh-CN" altLang="en-US" sz="2400" kern="100" dirty="0">
                <a:latin typeface="Times New Roman" panose="02020603050405020304" pitchFamily="18" charset="0"/>
                <a:cs typeface="Times New Roman" panose="02020603050405020304" pitchFamily="18" charset="0"/>
              </a:rPr>
              <a:t>凸透镜只对平行光有会聚作用</a:t>
            </a:r>
            <a:endParaRPr lang="zh-CN" altLang="en-US" sz="24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B. </a:t>
            </a:r>
            <a:r>
              <a:rPr lang="zh-CN" altLang="en-US" sz="2400" kern="100" dirty="0">
                <a:latin typeface="Times New Roman" panose="02020603050405020304" pitchFamily="18" charset="0"/>
                <a:cs typeface="Times New Roman" panose="02020603050405020304" pitchFamily="18" charset="0"/>
              </a:rPr>
              <a:t>反射光线与入射光线不在同一平面内</a:t>
            </a:r>
            <a:endParaRPr lang="zh-CN" altLang="en-US" sz="24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C. </a:t>
            </a:r>
            <a:r>
              <a:rPr lang="zh-CN" altLang="en-US" sz="2400" kern="100" dirty="0">
                <a:latin typeface="Times New Roman" panose="02020603050405020304" pitchFamily="18" charset="0"/>
                <a:cs typeface="Times New Roman" panose="02020603050405020304" pitchFamily="18" charset="0"/>
              </a:rPr>
              <a:t>一束太阳光可以通过三棱镜分解为不同的色光</a:t>
            </a:r>
            <a:endParaRPr lang="zh-CN" altLang="en-US" sz="24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D. </a:t>
            </a:r>
            <a:r>
              <a:rPr lang="zh-CN" altLang="en-US" sz="2400" kern="100" dirty="0">
                <a:latin typeface="Times New Roman" panose="02020603050405020304" pitchFamily="18" charset="0"/>
                <a:cs typeface="Times New Roman" panose="02020603050405020304" pitchFamily="18" charset="0"/>
              </a:rPr>
              <a:t>人离平面镜越远，人在平面镜中所成的像就越小</a:t>
            </a:r>
            <a:endParaRPr lang="zh-CN" altLang="en-US" sz="2400" kern="1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028180" y="2671445"/>
            <a:ext cx="159448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937260" y="1558290"/>
            <a:ext cx="9761220" cy="598170"/>
            <a:chOff x="1282" y="5653"/>
            <a:chExt cx="15372" cy="942"/>
          </a:xfrm>
        </p:grpSpPr>
        <p:grpSp>
          <p:nvGrpSpPr>
            <p:cNvPr id="10" name="组合 9"/>
            <p:cNvGrpSpPr/>
            <p:nvPr/>
          </p:nvGrpSpPr>
          <p:grpSpPr>
            <a:xfrm>
              <a:off x="1282" y="5653"/>
              <a:ext cx="3022" cy="942"/>
              <a:chOff x="1282" y="5653"/>
              <a:chExt cx="3022" cy="942"/>
            </a:xfrm>
          </p:grpSpPr>
          <p:pic>
            <p:nvPicPr>
              <p:cNvPr id="11" name="图片 80903" descr="LS考点带序号二字标"/>
              <p:cNvPicPr>
                <a:picLocks noChangeAspect="1"/>
              </p:cNvPicPr>
              <p:nvPr/>
            </p:nvPicPr>
            <p:blipFill>
              <a:blip r:embed="rId1"/>
              <a:stretch>
                <a:fillRect/>
              </a:stretch>
            </p:blipFill>
            <p:spPr>
              <a:xfrm>
                <a:off x="1282" y="5653"/>
                <a:ext cx="3023" cy="942"/>
              </a:xfrm>
              <a:prstGeom prst="rect">
                <a:avLst/>
              </a:prstGeom>
              <a:noFill/>
              <a:ln w="9525">
                <a:noFill/>
              </a:ln>
            </p:spPr>
          </p:pic>
          <p:sp>
            <p:nvSpPr>
              <p:cNvPr id="12" name="文本框 80904"/>
              <p:cNvSpPr txBox="1"/>
              <p:nvPr/>
            </p:nvSpPr>
            <p:spPr>
              <a:xfrm>
                <a:off x="1394" y="5771"/>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4909" y="5773"/>
              <a:ext cx="11745" cy="822"/>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光学综合</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2015.12</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2012.5</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88085" y="2535800"/>
            <a:ext cx="10553887" cy="2861310"/>
          </a:xfrm>
          <a:prstGeom prst="rect">
            <a:avLst/>
          </a:prstGeom>
        </p:spPr>
        <p:txBody>
          <a:bodyPr wrap="square">
            <a:spAutoFit/>
          </a:bodyPr>
          <a:lstStyle/>
          <a:p>
            <a:pPr>
              <a:lnSpc>
                <a:spcPct val="150000"/>
              </a:lnSpc>
            </a:pPr>
            <a:r>
              <a:rPr lang="en-US" altLang="zh-CN" sz="2400" kern="100" dirty="0">
                <a:latin typeface="Times New Roman" panose="02020603050405020304" pitchFamily="18" charset="0"/>
                <a:cs typeface="Times New Roman" panose="02020603050405020304" pitchFamily="18" charset="0"/>
              </a:rPr>
              <a:t>6. (2018</a:t>
            </a:r>
            <a:r>
              <a:rPr lang="zh-CN" altLang="en-US" sz="2400" kern="100" dirty="0">
                <a:latin typeface="Times New Roman" panose="02020603050405020304" pitchFamily="18" charset="0"/>
                <a:cs typeface="Times New Roman" panose="02020603050405020304" pitchFamily="18" charset="0"/>
              </a:rPr>
              <a:t>朝阳区二模</a:t>
            </a:r>
            <a:r>
              <a:rPr lang="en-US" altLang="zh-CN" sz="2400" kern="100" dirty="0">
                <a:latin typeface="Times New Roman" panose="02020603050405020304" pitchFamily="18" charset="0"/>
                <a:cs typeface="Times New Roman" panose="02020603050405020304" pitchFamily="18" charset="0"/>
              </a:rPr>
              <a:t>)</a:t>
            </a:r>
            <a:r>
              <a:rPr lang="zh-CN" altLang="en-US" sz="2400" kern="100" dirty="0">
                <a:latin typeface="Times New Roman" panose="02020603050405020304" pitchFamily="18" charset="0"/>
                <a:cs typeface="Times New Roman" panose="02020603050405020304" pitchFamily="18" charset="0"/>
              </a:rPr>
              <a:t>下列说法正确的是</a:t>
            </a:r>
            <a:r>
              <a:rPr lang="en-US" altLang="zh-CN" sz="2400" kern="100" dirty="0">
                <a:latin typeface="Times New Roman" panose="02020603050405020304" pitchFamily="18" charset="0"/>
                <a:cs typeface="Times New Roman" panose="02020603050405020304" pitchFamily="18" charset="0"/>
              </a:rPr>
              <a:t>(</a:t>
            </a:r>
            <a:r>
              <a:rPr lang="zh-CN" altLang="en-US" sz="2400" kern="100" dirty="0">
                <a:latin typeface="Times New Roman" panose="02020603050405020304" pitchFamily="18" charset="0"/>
                <a:cs typeface="Times New Roman" panose="02020603050405020304" pitchFamily="18" charset="0"/>
              </a:rPr>
              <a:t>　　</a:t>
            </a:r>
            <a:r>
              <a:rPr lang="en-US" altLang="zh-CN" sz="2400" kern="100" dirty="0">
                <a:latin typeface="Times New Roman" panose="02020603050405020304" pitchFamily="18" charset="0"/>
                <a:cs typeface="Times New Roman" panose="02020603050405020304" pitchFamily="18" charset="0"/>
              </a:rPr>
              <a:t>)</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A. </a:t>
            </a:r>
            <a:r>
              <a:rPr lang="zh-CN" altLang="en-US" sz="2400" kern="100" dirty="0">
                <a:latin typeface="Times New Roman" panose="02020603050405020304" pitchFamily="18" charset="0"/>
                <a:cs typeface="Times New Roman" panose="02020603050405020304" pitchFamily="18" charset="0"/>
              </a:rPr>
              <a:t>光在任何介质中的传播速度都是</a:t>
            </a:r>
            <a:r>
              <a:rPr lang="en-US" altLang="zh-CN" sz="2400" kern="100" dirty="0">
                <a:latin typeface="Times New Roman" panose="02020603050405020304" pitchFamily="18" charset="0"/>
                <a:cs typeface="Times New Roman" panose="02020603050405020304" pitchFamily="18" charset="0"/>
              </a:rPr>
              <a:t>3×10</a:t>
            </a:r>
            <a:r>
              <a:rPr lang="en-US" altLang="zh-CN" sz="2400" kern="100" baseline="30000" dirty="0">
                <a:latin typeface="Times New Roman" panose="02020603050405020304" pitchFamily="18" charset="0"/>
                <a:cs typeface="Times New Roman" panose="02020603050405020304" pitchFamily="18" charset="0"/>
              </a:rPr>
              <a:t>8</a:t>
            </a:r>
            <a:r>
              <a:rPr lang="en-US" altLang="zh-CN" sz="2400" kern="100" dirty="0">
                <a:latin typeface="Times New Roman" panose="02020603050405020304" pitchFamily="18" charset="0"/>
                <a:cs typeface="Times New Roman" panose="02020603050405020304" pitchFamily="18" charset="0"/>
              </a:rPr>
              <a:t> m/s</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B. </a:t>
            </a:r>
            <a:r>
              <a:rPr lang="zh-CN" altLang="en-US" sz="2400" kern="100" dirty="0">
                <a:latin typeface="Times New Roman" panose="02020603050405020304" pitchFamily="18" charset="0"/>
                <a:cs typeface="Times New Roman" panose="02020603050405020304" pitchFamily="18" charset="0"/>
              </a:rPr>
              <a:t>镜面反射遵循光的反射定律，漫反射不遵循光的反射定律</a:t>
            </a:r>
            <a:endParaRPr lang="zh-CN" altLang="en-US" sz="2400"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C. </a:t>
            </a:r>
            <a:r>
              <a:rPr lang="zh-CN" altLang="en-US" sz="2400" kern="100" dirty="0">
                <a:latin typeface="Times New Roman" panose="02020603050405020304" pitchFamily="18" charset="0"/>
                <a:cs typeface="Times New Roman" panose="02020603050405020304" pitchFamily="18" charset="0"/>
              </a:rPr>
              <a:t>在光的折射现象中光路是可逆的</a:t>
            </a:r>
            <a:endParaRPr lang="zh-CN" altLang="en-US" sz="2400"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D. </a:t>
            </a:r>
            <a:r>
              <a:rPr lang="zh-CN" altLang="en-US" sz="2400" kern="100" dirty="0">
                <a:latin typeface="Times New Roman" panose="02020603050405020304" pitchFamily="18" charset="0"/>
                <a:cs typeface="Times New Roman" panose="02020603050405020304" pitchFamily="18" charset="0"/>
              </a:rPr>
              <a:t>光在任何介质中都是沿直线传播的</a:t>
            </a:r>
            <a:endParaRPr lang="zh-CN" altLang="en-US" sz="2400" kern="1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6565265" y="2689225"/>
            <a:ext cx="136334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5" name="组合 4"/>
          <p:cNvGrpSpPr/>
          <p:nvPr/>
        </p:nvGrpSpPr>
        <p:grpSpPr>
          <a:xfrm>
            <a:off x="1257300" y="1609725"/>
            <a:ext cx="2370455" cy="525145"/>
            <a:chOff x="12542" y="4361"/>
            <a:chExt cx="3733" cy="827"/>
          </a:xfrm>
        </p:grpSpPr>
        <p:pic>
          <p:nvPicPr>
            <p:cNvPr id="6" name="图片 5" descr="方框小标4字"/>
            <p:cNvPicPr>
              <a:picLocks noChangeAspect="1"/>
            </p:cNvPicPr>
            <p:nvPr/>
          </p:nvPicPr>
          <p:blipFill>
            <a:blip r:embed="rId1"/>
            <a:stretch>
              <a:fillRect/>
            </a:stretch>
          </p:blipFill>
          <p:spPr>
            <a:xfrm>
              <a:off x="12542" y="4361"/>
              <a:ext cx="3733" cy="827"/>
            </a:xfrm>
            <a:prstGeom prst="rect">
              <a:avLst/>
            </a:prstGeom>
          </p:spPr>
        </p:pic>
        <p:sp>
          <p:nvSpPr>
            <p:cNvPr id="45070"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拓展训练</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880035" y="1510127"/>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latin typeface="Times New Roman" panose="02020603050405020304" pitchFamily="18" charset="0"/>
                  <a:ea typeface="黑体" panose="02010609060101010101" pitchFamily="49" charset="-122"/>
                </a:rPr>
                <a:t>图说物理</a:t>
              </a:r>
              <a:endParaRPr lang="zh-CN" altLang="en-US" sz="3000" b="1" dirty="0">
                <a:solidFill>
                  <a:schemeClr val="tx1"/>
                </a:solidFill>
                <a:latin typeface="Times New Roman" panose="02020603050405020304" pitchFamily="18" charset="0"/>
                <a:ea typeface="黑体" panose="02010609060101010101" pitchFamily="49" charset="-122"/>
              </a:endParaRPr>
            </a:p>
          </p:txBody>
        </p:sp>
      </p:grpSp>
      <p:sp>
        <p:nvSpPr>
          <p:cNvPr id="6" name="文本框 5"/>
          <p:cNvSpPr txBox="1"/>
          <p:nvPr/>
        </p:nvSpPr>
        <p:spPr>
          <a:xfrm>
            <a:off x="2215963" y="3559644"/>
            <a:ext cx="2865475" cy="922020"/>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P210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8-5</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P99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5-4</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994624" y="4252603"/>
            <a:ext cx="10081260"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命题点：光现象辨识</a:t>
            </a:r>
            <a:endPar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1.</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中国古代，人们很早就会使用日晷(如图所示)来判断时间。其日晷能判断时间的原理是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；如图所示是北京北海公园的美丽风光。水面上游船和白塔的倒影是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 现象</a:t>
            </a:r>
            <a:r>
              <a:rPr lang="zh-CN" altLang="en-US" sz="2400" b="1" dirty="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7" name="文本框 6"/>
          <p:cNvSpPr txBox="1"/>
          <p:nvPr/>
        </p:nvSpPr>
        <p:spPr>
          <a:xfrm>
            <a:off x="3234017" y="5465103"/>
            <a:ext cx="2031325"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光沿直线传播</a:t>
            </a:r>
            <a:endParaRPr lang="zh-CN" altLang="en-US" sz="2400" dirty="0">
              <a:solidFill>
                <a:srgbClr val="FF0000"/>
              </a:solidFill>
              <a:latin typeface="Times New Roman" panose="02020603050405020304" pitchFamily="18" charset="0"/>
            </a:endParaRPr>
          </a:p>
        </p:txBody>
      </p:sp>
      <p:sp>
        <p:nvSpPr>
          <p:cNvPr id="9" name="文本框 8"/>
          <p:cNvSpPr txBox="1"/>
          <p:nvPr/>
        </p:nvSpPr>
        <p:spPr>
          <a:xfrm>
            <a:off x="4987193" y="6013968"/>
            <a:ext cx="1415772"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光的反射</a:t>
            </a:r>
            <a:endParaRPr lang="zh-CN" altLang="en-US" sz="2400" dirty="0">
              <a:solidFill>
                <a:srgbClr val="FF0000"/>
              </a:solidFill>
              <a:latin typeface="Times New Roman" panose="02020603050405020304" pitchFamily="18" charset="0"/>
            </a:endParaRPr>
          </a:p>
        </p:txBody>
      </p:sp>
      <p:sp>
        <p:nvSpPr>
          <p:cNvPr id="14" name="文本框 13"/>
          <p:cNvSpPr txBox="1"/>
          <p:nvPr/>
        </p:nvSpPr>
        <p:spPr>
          <a:xfrm>
            <a:off x="5297159" y="3923665"/>
            <a:ext cx="5899402" cy="455253"/>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P213</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8-9</a:t>
            </a:r>
            <a:endParaRPr lang="zh-CN" altLang="en-US"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2851587" y="2199946"/>
            <a:ext cx="1550493" cy="1495119"/>
          </a:xfrm>
          <a:prstGeom prst="rect">
            <a:avLst/>
          </a:prstGeom>
        </p:spPr>
      </p:pic>
      <p:pic>
        <p:nvPicPr>
          <p:cNvPr id="10" name="图片 9"/>
          <p:cNvPicPr>
            <a:picLocks noChangeAspect="1"/>
          </p:cNvPicPr>
          <p:nvPr/>
        </p:nvPicPr>
        <p:blipFill>
          <a:blip r:embed="rId3"/>
          <a:stretch>
            <a:fillRect/>
          </a:stretch>
        </p:blipFill>
        <p:spPr>
          <a:xfrm>
            <a:off x="7077020" y="2433298"/>
            <a:ext cx="2339679" cy="1566567"/>
          </a:xfrm>
          <a:prstGeom prst="rect">
            <a:avLst/>
          </a:prstGeom>
        </p:spPr>
      </p:pic>
      <p:grpSp>
        <p:nvGrpSpPr>
          <p:cNvPr id="45062" name="组合 61"/>
          <p:cNvGrpSpPr/>
          <p:nvPr/>
        </p:nvGrpSpPr>
        <p:grpSpPr>
          <a:xfrm>
            <a:off x="3093879" y="755104"/>
            <a:ext cx="6281420" cy="645039"/>
            <a:chOff x="4741" y="1321"/>
            <a:chExt cx="9592" cy="1231"/>
          </a:xfrm>
        </p:grpSpPr>
        <p:pic>
          <p:nvPicPr>
            <p:cNvPr id="45063" name="图片 62" descr="2020试题研究版式22"/>
            <p:cNvPicPr>
              <a:picLocks noChangeAspect="1"/>
            </p:cNvPicPr>
            <p:nvPr/>
          </p:nvPicPr>
          <p:blipFill>
            <a:blip r:embed="rId4"/>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回归教材</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2146726" y="2593538"/>
            <a:ext cx="2183996" cy="646331"/>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P226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8-31</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P114</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5-29</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718820" y="3328035"/>
            <a:ext cx="10920730"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命题点：光现象辨识</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2.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如图所示是海市蜃楼的形成原理，在观察者看来，光好像是从海上的物体射来的一样。海市蜃楼的形成是由于光的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产生的一种现象；如图所示，把一根筷子插入水中，筷子看起来弯折了，这是因为</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从一种介质射入另一种介质时发生</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现象。</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5787386" y="4553338"/>
            <a:ext cx="800219" cy="461665"/>
          </a:xfrm>
          <a:prstGeom prst="rect">
            <a:avLst/>
          </a:prstGeom>
          <a:noFill/>
        </p:spPr>
        <p:txBody>
          <a:bodyPr wrap="none" rtlCol="0">
            <a:spAutoFit/>
          </a:bodyPr>
          <a:lstStyle/>
          <a:p>
            <a:r>
              <a:rPr lang="zh-CN" altLang="en-US" sz="2400" dirty="0">
                <a:solidFill>
                  <a:srgbClr val="FF0000"/>
                </a:solidFill>
                <a:latin typeface="+mn-ea"/>
              </a:rPr>
              <a:t>折射</a:t>
            </a:r>
            <a:endParaRPr lang="zh-CN" altLang="en-US" sz="2400" dirty="0">
              <a:solidFill>
                <a:srgbClr val="FF0000"/>
              </a:solidFill>
              <a:latin typeface="+mn-ea"/>
            </a:endParaRPr>
          </a:p>
        </p:txBody>
      </p:sp>
      <p:sp>
        <p:nvSpPr>
          <p:cNvPr id="10" name="文本框 9"/>
          <p:cNvSpPr txBox="1"/>
          <p:nvPr/>
        </p:nvSpPr>
        <p:spPr>
          <a:xfrm>
            <a:off x="7388589" y="5082109"/>
            <a:ext cx="1065690" cy="461665"/>
          </a:xfrm>
          <a:prstGeom prst="rect">
            <a:avLst/>
          </a:prstGeom>
          <a:noFill/>
        </p:spPr>
        <p:txBody>
          <a:bodyPr wrap="square" rtlCol="0">
            <a:spAutoFit/>
          </a:bodyPr>
          <a:lstStyle/>
          <a:p>
            <a:r>
              <a:rPr lang="zh-CN" altLang="en-US" sz="2400" dirty="0">
                <a:solidFill>
                  <a:srgbClr val="FF0000"/>
                </a:solidFill>
                <a:latin typeface="+mn-ea"/>
              </a:rPr>
              <a:t>光线</a:t>
            </a:r>
            <a:endParaRPr lang="zh-CN" altLang="en-US" sz="2400" dirty="0">
              <a:solidFill>
                <a:srgbClr val="FF0000"/>
              </a:solidFill>
              <a:latin typeface="+mn-ea"/>
            </a:endParaRPr>
          </a:p>
        </p:txBody>
      </p:sp>
      <p:sp>
        <p:nvSpPr>
          <p:cNvPr id="11" name="文本框 10"/>
          <p:cNvSpPr txBox="1"/>
          <p:nvPr/>
        </p:nvSpPr>
        <p:spPr>
          <a:xfrm>
            <a:off x="6386071" y="2511980"/>
            <a:ext cx="4765832" cy="64516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P226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8-30</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P111</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5-25</a:t>
            </a:r>
            <a:endParaRPr lang="zh-CN" altLang="en-US"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613793" y="5630881"/>
            <a:ext cx="2087417" cy="461665"/>
          </a:xfrm>
          <a:prstGeom prst="rect">
            <a:avLst/>
          </a:prstGeom>
          <a:noFill/>
        </p:spPr>
        <p:txBody>
          <a:bodyPr wrap="square" rtlCol="0">
            <a:spAutoFit/>
          </a:bodyPr>
          <a:lstStyle/>
          <a:p>
            <a:r>
              <a:rPr lang="zh-CN" altLang="en-US" sz="2400" dirty="0">
                <a:solidFill>
                  <a:srgbClr val="FF0000"/>
                </a:solidFill>
                <a:latin typeface="+mn-ea"/>
              </a:rPr>
              <a:t>折射</a:t>
            </a:r>
            <a:endParaRPr lang="zh-CN" altLang="en-US" sz="2400" dirty="0">
              <a:solidFill>
                <a:srgbClr val="FF0000"/>
              </a:solidFill>
              <a:latin typeface="+mn-ea"/>
            </a:endParaRPr>
          </a:p>
        </p:txBody>
      </p:sp>
      <p:pic>
        <p:nvPicPr>
          <p:cNvPr id="2" name="图片 1"/>
          <p:cNvPicPr>
            <a:picLocks noChangeAspect="1"/>
          </p:cNvPicPr>
          <p:nvPr/>
        </p:nvPicPr>
        <p:blipFill>
          <a:blip r:embed="rId1"/>
          <a:stretch>
            <a:fillRect/>
          </a:stretch>
        </p:blipFill>
        <p:spPr>
          <a:xfrm>
            <a:off x="1687607" y="1245834"/>
            <a:ext cx="2643115" cy="1176613"/>
          </a:xfrm>
          <a:prstGeom prst="rect">
            <a:avLst/>
          </a:prstGeom>
        </p:spPr>
      </p:pic>
      <p:pic>
        <p:nvPicPr>
          <p:cNvPr id="4" name="图片 3"/>
          <p:cNvPicPr>
            <a:picLocks noChangeAspect="1"/>
          </p:cNvPicPr>
          <p:nvPr/>
        </p:nvPicPr>
        <p:blipFill>
          <a:blip r:embed="rId2"/>
          <a:stretch>
            <a:fillRect/>
          </a:stretch>
        </p:blipFill>
        <p:spPr>
          <a:xfrm>
            <a:off x="7921434" y="1077994"/>
            <a:ext cx="1828456" cy="134445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484718" y="4521249"/>
            <a:ext cx="2695149" cy="64516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P211</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8-7</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P70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4.1-6</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5289176" y="1897380"/>
            <a:ext cx="6126219"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命题点：光现象的辨识及解释</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3.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如图所示，在一个空罐的底部中央打一个孔，再用一个透明的塑料膜蒙在空罐的口上。将小孔对着烛焰，发现光线透过小孔在塑料膜上形成一个倒立的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 </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选填“实”或“虚”</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像，该现象能说明</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 。</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8401180" y="4194809"/>
            <a:ext cx="800219"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rPr>
              <a:t>实</a:t>
            </a:r>
            <a:endParaRPr lang="zh-CN" altLang="en-US" sz="2400" dirty="0">
              <a:solidFill>
                <a:srgbClr val="FF0000"/>
              </a:solidFill>
              <a:latin typeface="Times New Roman" panose="02020603050405020304" pitchFamily="18" charset="0"/>
            </a:endParaRPr>
          </a:p>
        </p:txBody>
      </p:sp>
      <p:sp>
        <p:nvSpPr>
          <p:cNvPr id="10" name="文本框 9"/>
          <p:cNvSpPr txBox="1"/>
          <p:nvPr/>
        </p:nvSpPr>
        <p:spPr>
          <a:xfrm>
            <a:off x="9008951" y="4723975"/>
            <a:ext cx="207781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光沿直线传播</a:t>
            </a:r>
            <a:endParaRPr lang="zh-CN" altLang="en-US" sz="2400" dirty="0">
              <a:solidFill>
                <a:srgbClr val="FF0000"/>
              </a:solidFill>
              <a:latin typeface="Times New Roman" panose="02020603050405020304" pitchFamily="18" charset="0"/>
            </a:endParaRPr>
          </a:p>
        </p:txBody>
      </p:sp>
      <p:pic>
        <p:nvPicPr>
          <p:cNvPr id="2" name="图片 -2147482555" descr="WL183.TIF"/>
          <p:cNvPicPr>
            <a:picLocks noChangeAspect="1"/>
          </p:cNvPicPr>
          <p:nvPr/>
        </p:nvPicPr>
        <p:blipFill>
          <a:blip r:embed="rId1" r:link="rId2"/>
          <a:stretch>
            <a:fillRect/>
          </a:stretch>
        </p:blipFill>
        <p:spPr>
          <a:xfrm>
            <a:off x="624840" y="2915285"/>
            <a:ext cx="4110355" cy="95694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595999" y="4620816"/>
            <a:ext cx="2183996"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P83</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4.4-5</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5105400" y="2125980"/>
            <a:ext cx="623379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命题点：光现象辨识及解释</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4.</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如图所示，起初茶碗看起来是空的，但是慢慢往碗内倒水时，会发现碗中原来还藏着一枚硬币，看到硬币是由于</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，此时人眼看到的是硬币的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(选填“虚”或“实”)像。</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8605534" y="3839439"/>
            <a:ext cx="1415772" cy="461665"/>
          </a:xfrm>
          <a:prstGeom prst="rect">
            <a:avLst/>
          </a:prstGeom>
          <a:noFill/>
        </p:spPr>
        <p:txBody>
          <a:bodyPr wrap="none" rtlCol="0">
            <a:spAutoFit/>
          </a:bodyPr>
          <a:lstStyle/>
          <a:p>
            <a:r>
              <a:rPr lang="zh-CN" altLang="en-US" sz="2400" dirty="0">
                <a:solidFill>
                  <a:srgbClr val="FF0000"/>
                </a:solidFill>
                <a:latin typeface="+mn-ea"/>
              </a:rPr>
              <a:t>光的折射</a:t>
            </a:r>
            <a:endParaRPr lang="zh-CN" altLang="en-US" sz="2400" dirty="0">
              <a:solidFill>
                <a:srgbClr val="FF0000"/>
              </a:solidFill>
              <a:latin typeface="+mn-ea"/>
            </a:endParaRPr>
          </a:p>
        </p:txBody>
      </p:sp>
      <p:sp>
        <p:nvSpPr>
          <p:cNvPr id="12" name="文本框 11"/>
          <p:cNvSpPr txBox="1"/>
          <p:nvPr/>
        </p:nvSpPr>
        <p:spPr>
          <a:xfrm>
            <a:off x="8176577" y="4455475"/>
            <a:ext cx="4331962" cy="461665"/>
          </a:xfrm>
          <a:prstGeom prst="rect">
            <a:avLst/>
          </a:prstGeom>
          <a:noFill/>
        </p:spPr>
        <p:txBody>
          <a:bodyPr wrap="square" rtlCol="0">
            <a:spAutoFit/>
          </a:bodyPr>
          <a:lstStyle/>
          <a:p>
            <a:r>
              <a:rPr lang="zh-CN" altLang="en-US" sz="2400" dirty="0">
                <a:solidFill>
                  <a:srgbClr val="FF0000"/>
                </a:solidFill>
                <a:latin typeface="+mn-ea"/>
              </a:rPr>
              <a:t>虚</a:t>
            </a:r>
            <a:endParaRPr lang="zh-CN" altLang="en-US" sz="2400" dirty="0">
              <a:solidFill>
                <a:srgbClr val="FF0000"/>
              </a:solidFill>
              <a:latin typeface="+mn-ea"/>
            </a:endParaRPr>
          </a:p>
        </p:txBody>
      </p:sp>
      <p:pic>
        <p:nvPicPr>
          <p:cNvPr id="2" name="图片 1"/>
          <p:cNvPicPr>
            <a:picLocks noChangeAspect="1"/>
          </p:cNvPicPr>
          <p:nvPr/>
        </p:nvPicPr>
        <p:blipFill>
          <a:blip r:embed="rId1"/>
          <a:stretch>
            <a:fillRect/>
          </a:stretch>
        </p:blipFill>
        <p:spPr>
          <a:xfrm>
            <a:off x="1028782" y="2766758"/>
            <a:ext cx="3474641" cy="1534017"/>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MainIdea"/>
          <p:cNvSpPr/>
          <p:nvPr/>
        </p:nvSpPr>
        <p:spPr>
          <a:xfrm>
            <a:off x="5493385" y="3158490"/>
            <a:ext cx="1273175" cy="897255"/>
          </a:xfrm>
          <a:custGeom>
            <a:avLst/>
            <a:gdLst>
              <a:gd name="rtl" fmla="*/ 195360 w 1053360"/>
              <a:gd name="rtt" fmla="*/ 114840 h 475200"/>
              <a:gd name="rtr" fmla="*/ 855360 w 1053360"/>
              <a:gd name="rtb" fmla="*/ 372240 h 475200"/>
            </a:gdLst>
            <a:ahLst/>
            <a:cxnLst/>
            <a:rect l="rtl" t="rtt" r="rtr" b="rtb"/>
            <a:pathLst>
              <a:path w="1053360" h="475200">
                <a:moveTo>
                  <a:pt x="237600" y="0"/>
                </a:moveTo>
                <a:lnTo>
                  <a:pt x="815760" y="0"/>
                </a:lnTo>
                <a:cubicBezTo>
                  <a:pt x="946986" y="0"/>
                  <a:pt x="1053360" y="106374"/>
                  <a:pt x="1053360" y="237600"/>
                </a:cubicBezTo>
                <a:cubicBezTo>
                  <a:pt x="1053360" y="368826"/>
                  <a:pt x="946986" y="475200"/>
                  <a:pt x="815760" y="475200"/>
                </a:cubicBezTo>
                <a:lnTo>
                  <a:pt x="237600" y="475200"/>
                </a:lnTo>
                <a:cubicBezTo>
                  <a:pt x="106374" y="475200"/>
                  <a:pt x="0" y="368826"/>
                  <a:pt x="0" y="237600"/>
                </a:cubicBezTo>
                <a:cubicBezTo>
                  <a:pt x="0" y="106374"/>
                  <a:pt x="106374" y="0"/>
                  <a:pt x="237600" y="0"/>
                </a:cubicBezTo>
                <a:close/>
              </a:path>
            </a:pathLst>
          </a:custGeom>
          <a:solidFill>
            <a:srgbClr val="FFFFFF"/>
          </a:solidFill>
          <a:ln w="26400" cap="flat">
            <a:solidFill>
              <a:srgbClr val="96E54E"/>
            </a:solidFill>
            <a:round/>
          </a:ln>
        </p:spPr>
        <p:txBody>
          <a:bodyPr wrap="none" lIns="0" tIns="0" rIns="0" bIns="22500" rtlCol="0" anchor="ctr"/>
          <a:lstStyle/>
          <a:p>
            <a:pPr algn="ctr">
              <a:lnSpc>
                <a:spcPct val="100000"/>
              </a:lnSpc>
            </a:pPr>
            <a:r>
              <a:rPr sz="2400" b="1">
                <a:solidFill>
                  <a:srgbClr val="454545"/>
                </a:solidFill>
                <a:latin typeface="+mn-ea"/>
              </a:rPr>
              <a:t>光现象</a:t>
            </a:r>
            <a:endParaRPr sz="2400" b="1">
              <a:solidFill>
                <a:srgbClr val="454545"/>
              </a:solidFill>
              <a:latin typeface="+mn-ea"/>
            </a:endParaRPr>
          </a:p>
        </p:txBody>
      </p:sp>
      <p:grpSp>
        <p:nvGrpSpPr>
          <p:cNvPr id="9" name="组合 8"/>
          <p:cNvGrpSpPr/>
          <p:nvPr/>
        </p:nvGrpSpPr>
        <p:grpSpPr>
          <a:xfrm>
            <a:off x="6978650" y="3985260"/>
            <a:ext cx="2077720" cy="1003935"/>
            <a:chOff x="10558" y="6955"/>
            <a:chExt cx="3272" cy="1581"/>
          </a:xfrm>
        </p:grpSpPr>
        <p:sp>
          <p:nvSpPr>
            <p:cNvPr id="35" name="MMConnector"/>
            <p:cNvSpPr/>
            <p:nvPr/>
          </p:nvSpPr>
          <p:spPr>
            <a:xfrm>
              <a:off x="10558" y="6955"/>
              <a:ext cx="1476" cy="1546"/>
            </a:xfrm>
            <a:custGeom>
              <a:avLst/>
              <a:gdLst/>
              <a:ahLst/>
              <a:cxnLst/>
              <a:rect l="0" t="0" r="0" b="0"/>
              <a:pathLst>
                <a:path w="775541" h="519563">
                  <a:moveTo>
                    <a:pt x="-150548" y="-187199"/>
                  </a:moveTo>
                  <a:cubicBezTo>
                    <a:pt x="-162752" y="-198499"/>
                    <a:pt x="-178290" y="-197536"/>
                    <a:pt x="-186624" y="-187946"/>
                  </a:cubicBezTo>
                  <a:cubicBezTo>
                    <a:pt x="-194958" y="-178356"/>
                    <a:pt x="-193511" y="-163116"/>
                    <a:pt x="-180853" y="-152327"/>
                  </a:cubicBezTo>
                  <a:cubicBezTo>
                    <a:pt x="-169344" y="-142518"/>
                    <a:pt x="-157834" y="-132708"/>
                    <a:pt x="-146503" y="-122631"/>
                  </a:cubicBezTo>
                  <a:cubicBezTo>
                    <a:pt x="-135171" y="-112553"/>
                    <a:pt x="-124018" y="-102208"/>
                    <a:pt x="-112955" y="-91729"/>
                  </a:cubicBezTo>
                  <a:cubicBezTo>
                    <a:pt x="-101893" y="-81250"/>
                    <a:pt x="-90923" y="-70636"/>
                    <a:pt x="-80024" y="-59909"/>
                  </a:cubicBezTo>
                  <a:cubicBezTo>
                    <a:pt x="-69126" y="-49182"/>
                    <a:pt x="-58299" y="-38342"/>
                    <a:pt x="-47506" y="-27436"/>
                  </a:cubicBezTo>
                  <a:cubicBezTo>
                    <a:pt x="-36712" y="-16529"/>
                    <a:pt x="-25951" y="-5557"/>
                    <a:pt x="-15187" y="5442"/>
                  </a:cubicBezTo>
                  <a:cubicBezTo>
                    <a:pt x="-4423" y="16442"/>
                    <a:pt x="6344" y="27470"/>
                    <a:pt x="17152" y="38485"/>
                  </a:cubicBezTo>
                  <a:cubicBezTo>
                    <a:pt x="27959" y="49500"/>
                    <a:pt x="38808" y="60503"/>
                    <a:pt x="49736" y="71453"/>
                  </a:cubicBezTo>
                  <a:cubicBezTo>
                    <a:pt x="60663" y="82403"/>
                    <a:pt x="71669" y="93300"/>
                    <a:pt x="82793" y="104101"/>
                  </a:cubicBezTo>
                  <a:cubicBezTo>
                    <a:pt x="93916" y="114901"/>
                    <a:pt x="105157" y="125605"/>
                    <a:pt x="116551" y="136165"/>
                  </a:cubicBezTo>
                  <a:cubicBezTo>
                    <a:pt x="127946" y="146724"/>
                    <a:pt x="139496" y="157139"/>
                    <a:pt x="151235" y="167357"/>
                  </a:cubicBezTo>
                  <a:cubicBezTo>
                    <a:pt x="162975" y="177574"/>
                    <a:pt x="174905" y="187594"/>
                    <a:pt x="187056" y="197356"/>
                  </a:cubicBezTo>
                  <a:cubicBezTo>
                    <a:pt x="199207" y="207118"/>
                    <a:pt x="211581" y="216623"/>
                    <a:pt x="224200" y="225805"/>
                  </a:cubicBezTo>
                  <a:cubicBezTo>
                    <a:pt x="236820" y="234986"/>
                    <a:pt x="249687" y="243845"/>
                    <a:pt x="262814" y="252309"/>
                  </a:cubicBezTo>
                  <a:cubicBezTo>
                    <a:pt x="275942" y="260774"/>
                    <a:pt x="289331" y="268845"/>
                    <a:pt x="302981" y="276450"/>
                  </a:cubicBezTo>
                  <a:cubicBezTo>
                    <a:pt x="316631" y="284056"/>
                    <a:pt x="330541" y="291196"/>
                    <a:pt x="344699" y="297806"/>
                  </a:cubicBezTo>
                  <a:cubicBezTo>
                    <a:pt x="358857" y="304416"/>
                    <a:pt x="373262" y="310495"/>
                    <a:pt x="387870" y="315990"/>
                  </a:cubicBezTo>
                  <a:cubicBezTo>
                    <a:pt x="402477" y="321485"/>
                    <a:pt x="417286" y="326396"/>
                    <a:pt x="432295" y="330694"/>
                  </a:cubicBezTo>
                  <a:cubicBezTo>
                    <a:pt x="447304" y="334991"/>
                    <a:pt x="462512" y="338674"/>
                    <a:pt x="477699" y="341726"/>
                  </a:cubicBezTo>
                  <a:cubicBezTo>
                    <a:pt x="492886" y="344778"/>
                    <a:pt x="508052" y="347199"/>
                    <a:pt x="523763" y="349036"/>
                  </a:cubicBezTo>
                  <a:cubicBezTo>
                    <a:pt x="539474" y="350872"/>
                    <a:pt x="555731" y="352125"/>
                    <a:pt x="570168" y="352705"/>
                  </a:cubicBezTo>
                  <a:cubicBezTo>
                    <a:pt x="584605" y="353285"/>
                    <a:pt x="597222" y="353193"/>
                    <a:pt x="609840" y="353100"/>
                  </a:cubicBezTo>
                  <a:cubicBezTo>
                    <a:pt x="612216" y="353083"/>
                    <a:pt x="613800" y="351615"/>
                    <a:pt x="613800" y="349800"/>
                  </a:cubicBezTo>
                  <a:cubicBezTo>
                    <a:pt x="613800" y="347985"/>
                    <a:pt x="612215" y="346580"/>
                    <a:pt x="609840" y="346500"/>
                  </a:cubicBezTo>
                  <a:cubicBezTo>
                    <a:pt x="597363" y="346078"/>
                    <a:pt x="584885" y="345656"/>
                    <a:pt x="570672" y="344499"/>
                  </a:cubicBezTo>
                  <a:cubicBezTo>
                    <a:pt x="556459" y="343342"/>
                    <a:pt x="540511" y="341450"/>
                    <a:pt x="525154" y="339011"/>
                  </a:cubicBezTo>
                  <a:cubicBezTo>
                    <a:pt x="509797" y="336573"/>
                    <a:pt x="495032" y="333588"/>
                    <a:pt x="480298" y="329991"/>
                  </a:cubicBezTo>
                  <a:cubicBezTo>
                    <a:pt x="465564" y="326395"/>
                    <a:pt x="450861" y="322186"/>
                    <a:pt x="436401" y="317395"/>
                  </a:cubicBezTo>
                  <a:cubicBezTo>
                    <a:pt x="421940" y="312603"/>
                    <a:pt x="407721" y="307229"/>
                    <a:pt x="393736" y="301301"/>
                  </a:cubicBezTo>
                  <a:cubicBezTo>
                    <a:pt x="379751" y="295373"/>
                    <a:pt x="366001" y="288892"/>
                    <a:pt x="352518" y="281909"/>
                  </a:cubicBezTo>
                  <a:cubicBezTo>
                    <a:pt x="339034" y="274925"/>
                    <a:pt x="325819" y="267440"/>
                    <a:pt x="312873" y="259512"/>
                  </a:cubicBezTo>
                  <a:cubicBezTo>
                    <a:pt x="299927" y="251585"/>
                    <a:pt x="287251" y="243215"/>
                    <a:pt x="274837" y="234468"/>
                  </a:cubicBezTo>
                  <a:cubicBezTo>
                    <a:pt x="262422" y="225721"/>
                    <a:pt x="250269" y="216596"/>
                    <a:pt x="238356" y="207156"/>
                  </a:cubicBezTo>
                  <a:cubicBezTo>
                    <a:pt x="226443" y="197716"/>
                    <a:pt x="214769" y="187961"/>
                    <a:pt x="203306" y="177949"/>
                  </a:cubicBezTo>
                  <a:cubicBezTo>
                    <a:pt x="191843" y="167938"/>
                    <a:pt x="180591" y="157670"/>
                    <a:pt x="169513" y="147199"/>
                  </a:cubicBezTo>
                  <a:cubicBezTo>
                    <a:pt x="158436" y="136727"/>
                    <a:pt x="147534" y="126052"/>
                    <a:pt x="136768" y="115221"/>
                  </a:cubicBezTo>
                  <a:cubicBezTo>
                    <a:pt x="126003" y="104389"/>
                    <a:pt x="115375" y="93401"/>
                    <a:pt x="104843" y="82299"/>
                  </a:cubicBezTo>
                  <a:cubicBezTo>
                    <a:pt x="94312" y="71198"/>
                    <a:pt x="83878" y="59981"/>
                    <a:pt x="73499" y="48690"/>
                  </a:cubicBezTo>
                  <a:cubicBezTo>
                    <a:pt x="63121" y="37398"/>
                    <a:pt x="52798" y="26030"/>
                    <a:pt x="42491" y="14623"/>
                  </a:cubicBezTo>
                  <a:cubicBezTo>
                    <a:pt x="32183" y="3215"/>
                    <a:pt x="21890" y="-8232"/>
                    <a:pt x="11570" y="-19684"/>
                  </a:cubicBezTo>
                  <a:cubicBezTo>
                    <a:pt x="1249" y="-31136"/>
                    <a:pt x="-9099" y="-42593"/>
                    <a:pt x="-19514" y="-54021"/>
                  </a:cubicBezTo>
                  <a:cubicBezTo>
                    <a:pt x="-29930" y="-65449"/>
                    <a:pt x="-40414" y="-76847"/>
                    <a:pt x="-51015" y="-88175"/>
                  </a:cubicBezTo>
                  <a:cubicBezTo>
                    <a:pt x="-61615" y="-99503"/>
                    <a:pt x="-72332" y="-110759"/>
                    <a:pt x="-83185" y="-121923"/>
                  </a:cubicBezTo>
                  <a:cubicBezTo>
                    <a:pt x="-94039" y="-133087"/>
                    <a:pt x="-105030" y="-144158"/>
                    <a:pt x="-116281" y="-155022"/>
                  </a:cubicBezTo>
                  <a:cubicBezTo>
                    <a:pt x="-127531" y="-165886"/>
                    <a:pt x="-139039" y="-176543"/>
                    <a:pt x="-150548" y="-187199"/>
                  </a:cubicBezTo>
                  <a:close/>
                </a:path>
              </a:pathLst>
            </a:custGeom>
            <a:solidFill>
              <a:srgbClr val="96E54E"/>
            </a:solidFill>
            <a:ln w="6600" cap="rnd">
              <a:solidFill>
                <a:srgbClr val="96E54E"/>
              </a:solidFill>
              <a:round/>
            </a:ln>
          </p:spPr>
        </p:sp>
        <p:sp>
          <p:nvSpPr>
            <p:cNvPr id="36" name="MainTopic">
              <a:hlinkClick r:id="rId1" action="ppaction://hlinksldjump"/>
            </p:cNvPr>
            <p:cNvSpPr/>
            <p:nvPr/>
          </p:nvSpPr>
          <p:spPr>
            <a:xfrm>
              <a:off x="11720" y="7456"/>
              <a:ext cx="2111" cy="1081"/>
            </a:xfrm>
            <a:custGeom>
              <a:avLst/>
              <a:gdLst>
                <a:gd name="rtl" fmla="*/ 117480 w 1108800"/>
                <a:gd name="rtt" fmla="*/ 62040 h 363000"/>
                <a:gd name="rtr" fmla="*/ 988680 w 1108800"/>
                <a:gd name="rtb" fmla="*/ 312840 h 363000"/>
              </a:gdLst>
              <a:ahLst/>
              <a:cxnLst/>
              <a:rect l="rtl" t="rtt" r="rtr" b="rtb"/>
              <a:pathLst>
                <a:path w="1108800" h="363000">
                  <a:moveTo>
                    <a:pt x="26400" y="0"/>
                  </a:moveTo>
                  <a:lnTo>
                    <a:pt x="1082400" y="0"/>
                  </a:lnTo>
                  <a:cubicBezTo>
                    <a:pt x="1096973" y="0"/>
                    <a:pt x="1108800" y="11827"/>
                    <a:pt x="1108800" y="26400"/>
                  </a:cubicBezTo>
                  <a:lnTo>
                    <a:pt x="1108800" y="336600"/>
                  </a:lnTo>
                  <a:cubicBezTo>
                    <a:pt x="1108800" y="351173"/>
                    <a:pt x="1096973" y="363000"/>
                    <a:pt x="10824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1" action="ppaction://hlinksldjump"/>
                </a:rPr>
                <a:t>光的色散</a:t>
              </a:r>
              <a:endParaRPr sz="2400">
                <a:solidFill>
                  <a:srgbClr val="303030"/>
                </a:solidFill>
                <a:latin typeface="宋体" panose="02010600030101010101" pitchFamily="2" charset="-122"/>
              </a:endParaRPr>
            </a:p>
          </p:txBody>
        </p:sp>
      </p:grpSp>
      <p:grpSp>
        <p:nvGrpSpPr>
          <p:cNvPr id="38" name="组合 37"/>
          <p:cNvGrpSpPr/>
          <p:nvPr/>
        </p:nvGrpSpPr>
        <p:grpSpPr>
          <a:xfrm>
            <a:off x="3378835" y="4107815"/>
            <a:ext cx="2795905" cy="802640"/>
            <a:chOff x="5065" y="6795"/>
            <a:chExt cx="4403" cy="1264"/>
          </a:xfrm>
        </p:grpSpPr>
        <p:sp>
          <p:nvSpPr>
            <p:cNvPr id="41" name="MMConnector"/>
            <p:cNvSpPr/>
            <p:nvPr/>
          </p:nvSpPr>
          <p:spPr>
            <a:xfrm>
              <a:off x="8164" y="6795"/>
              <a:ext cx="1304" cy="1191"/>
            </a:xfrm>
            <a:custGeom>
              <a:avLst/>
              <a:gdLst/>
              <a:ahLst/>
              <a:cxnLst/>
              <a:rect l="0" t="0" r="0" b="0"/>
              <a:pathLst>
                <a:path w="750107" h="384196">
                  <a:moveTo>
                    <a:pt x="153178" y="-95679"/>
                  </a:moveTo>
                  <a:cubicBezTo>
                    <a:pt x="167099" y="-104780"/>
                    <a:pt x="170354" y="-119792"/>
                    <a:pt x="163253" y="-130327"/>
                  </a:cubicBezTo>
                  <a:cubicBezTo>
                    <a:pt x="156152" y="-140863"/>
                    <a:pt x="140843" y="-143721"/>
                    <a:pt x="127356" y="-133989"/>
                  </a:cubicBezTo>
                  <a:cubicBezTo>
                    <a:pt x="114678" y="-124841"/>
                    <a:pt x="102001" y="-115694"/>
                    <a:pt x="89512" y="-106358"/>
                  </a:cubicBezTo>
                  <a:cubicBezTo>
                    <a:pt x="77024" y="-97022"/>
                    <a:pt x="64725" y="-87498"/>
                    <a:pt x="52522" y="-77895"/>
                  </a:cubicBezTo>
                  <a:cubicBezTo>
                    <a:pt x="40319" y="-68293"/>
                    <a:pt x="28212" y="-58613"/>
                    <a:pt x="16181" y="-48882"/>
                  </a:cubicBezTo>
                  <a:cubicBezTo>
                    <a:pt x="4149" y="-39150"/>
                    <a:pt x="-7807" y="-29369"/>
                    <a:pt x="-19729" y="-19584"/>
                  </a:cubicBezTo>
                  <a:cubicBezTo>
                    <a:pt x="-31652" y="-9799"/>
                    <a:pt x="-43541" y="-12"/>
                    <a:pt x="-55434" y="9737"/>
                  </a:cubicBezTo>
                  <a:cubicBezTo>
                    <a:pt x="-67328" y="19486"/>
                    <a:pt x="-79225" y="29195"/>
                    <a:pt x="-91165" y="38821"/>
                  </a:cubicBezTo>
                  <a:cubicBezTo>
                    <a:pt x="-103105" y="48448"/>
                    <a:pt x="-115088" y="57990"/>
                    <a:pt x="-127150" y="67404"/>
                  </a:cubicBezTo>
                  <a:cubicBezTo>
                    <a:pt x="-139213" y="76817"/>
                    <a:pt x="-151355" y="86102"/>
                    <a:pt x="-163612" y="95208"/>
                  </a:cubicBezTo>
                  <a:cubicBezTo>
                    <a:pt x="-175868" y="104314"/>
                    <a:pt x="-188239" y="113243"/>
                    <a:pt x="-200757" y="121942"/>
                  </a:cubicBezTo>
                  <a:cubicBezTo>
                    <a:pt x="-213274" y="130641"/>
                    <a:pt x="-225937" y="139110"/>
                    <a:pt x="-238772" y="147296"/>
                  </a:cubicBezTo>
                  <a:cubicBezTo>
                    <a:pt x="-251607" y="155481"/>
                    <a:pt x="-264613" y="163383"/>
                    <a:pt x="-277810" y="170945"/>
                  </a:cubicBezTo>
                  <a:cubicBezTo>
                    <a:pt x="-291007" y="178507"/>
                    <a:pt x="-304394" y="185730"/>
                    <a:pt x="-317978" y="192559"/>
                  </a:cubicBezTo>
                  <a:cubicBezTo>
                    <a:pt x="-331561" y="199388"/>
                    <a:pt x="-345341" y="205823"/>
                    <a:pt x="-359322" y="211815"/>
                  </a:cubicBezTo>
                  <a:cubicBezTo>
                    <a:pt x="-373303" y="217807"/>
                    <a:pt x="-387485" y="223356"/>
                    <a:pt x="-401823" y="228421"/>
                  </a:cubicBezTo>
                  <a:cubicBezTo>
                    <a:pt x="-416161" y="233485"/>
                    <a:pt x="-430655" y="238065"/>
                    <a:pt x="-445389" y="242137"/>
                  </a:cubicBezTo>
                  <a:cubicBezTo>
                    <a:pt x="-460123" y="246209"/>
                    <a:pt x="-475097" y="249774"/>
                    <a:pt x="-489866" y="252804"/>
                  </a:cubicBezTo>
                  <a:cubicBezTo>
                    <a:pt x="-504635" y="255833"/>
                    <a:pt x="-519200" y="258327"/>
                    <a:pt x="-535057" y="260351"/>
                  </a:cubicBezTo>
                  <a:cubicBezTo>
                    <a:pt x="-550914" y="262374"/>
                    <a:pt x="-568063" y="263927"/>
                    <a:pt x="-580742" y="264801"/>
                  </a:cubicBezTo>
                  <a:cubicBezTo>
                    <a:pt x="-593421" y="265675"/>
                    <a:pt x="-601631" y="265869"/>
                    <a:pt x="-609840" y="266063"/>
                  </a:cubicBezTo>
                  <a:cubicBezTo>
                    <a:pt x="-612215" y="266119"/>
                    <a:pt x="-613800" y="267548"/>
                    <a:pt x="-613800" y="269363"/>
                  </a:cubicBezTo>
                  <a:cubicBezTo>
                    <a:pt x="-613800" y="271178"/>
                    <a:pt x="-612215" y="272609"/>
                    <a:pt x="-609840" y="272663"/>
                  </a:cubicBezTo>
                  <a:cubicBezTo>
                    <a:pt x="-601556" y="272848"/>
                    <a:pt x="-593272" y="273034"/>
                    <a:pt x="-580419" y="272741"/>
                  </a:cubicBezTo>
                  <a:cubicBezTo>
                    <a:pt x="-567566" y="272448"/>
                    <a:pt x="-550143" y="271676"/>
                    <a:pt x="-533974" y="270364"/>
                  </a:cubicBezTo>
                  <a:cubicBezTo>
                    <a:pt x="-517805" y="269052"/>
                    <a:pt x="-502890" y="267200"/>
                    <a:pt x="-487717" y="264810"/>
                  </a:cubicBezTo>
                  <a:cubicBezTo>
                    <a:pt x="-472545" y="262419"/>
                    <a:pt x="-457116" y="259488"/>
                    <a:pt x="-441885" y="256024"/>
                  </a:cubicBezTo>
                  <a:cubicBezTo>
                    <a:pt x="-426654" y="252559"/>
                    <a:pt x="-411622" y="248560"/>
                    <a:pt x="-396712" y="244053"/>
                  </a:cubicBezTo>
                  <a:cubicBezTo>
                    <a:pt x="-381802" y="239547"/>
                    <a:pt x="-367014" y="234532"/>
                    <a:pt x="-352404" y="229051"/>
                  </a:cubicBezTo>
                  <a:cubicBezTo>
                    <a:pt x="-337794" y="223570"/>
                    <a:pt x="-323363" y="217623"/>
                    <a:pt x="-309115" y="211263"/>
                  </a:cubicBezTo>
                  <a:cubicBezTo>
                    <a:pt x="-294867" y="204903"/>
                    <a:pt x="-280803" y="198131"/>
                    <a:pt x="-266927" y="191006"/>
                  </a:cubicBezTo>
                  <a:cubicBezTo>
                    <a:pt x="-253051" y="183881"/>
                    <a:pt x="-239362" y="176404"/>
                    <a:pt x="-225850" y="168636"/>
                  </a:cubicBezTo>
                  <a:cubicBezTo>
                    <a:pt x="-212339" y="160869"/>
                    <a:pt x="-199004" y="152812"/>
                    <a:pt x="-185827" y="144526"/>
                  </a:cubicBezTo>
                  <a:cubicBezTo>
                    <a:pt x="-172651" y="136241"/>
                    <a:pt x="-159632" y="127727"/>
                    <a:pt x="-146746" y="119043"/>
                  </a:cubicBezTo>
                  <a:cubicBezTo>
                    <a:pt x="-133861" y="110359"/>
                    <a:pt x="-121107" y="101506"/>
                    <a:pt x="-108456" y="92537"/>
                  </a:cubicBezTo>
                  <a:cubicBezTo>
                    <a:pt x="-95805" y="83569"/>
                    <a:pt x="-83257" y="74486"/>
                    <a:pt x="-70779" y="65339"/>
                  </a:cubicBezTo>
                  <a:cubicBezTo>
                    <a:pt x="-58301" y="56193"/>
                    <a:pt x="-45893" y="46984"/>
                    <a:pt x="-33523" y="37762"/>
                  </a:cubicBezTo>
                  <a:cubicBezTo>
                    <a:pt x="-21152" y="28539"/>
                    <a:pt x="-8818" y="19303"/>
                    <a:pt x="3510" y="10101"/>
                  </a:cubicBezTo>
                  <a:cubicBezTo>
                    <a:pt x="15839" y="898"/>
                    <a:pt x="28162" y="-8272"/>
                    <a:pt x="40515" y="-17357"/>
                  </a:cubicBezTo>
                  <a:cubicBezTo>
                    <a:pt x="52868" y="-26442"/>
                    <a:pt x="65250" y="-35441"/>
                    <a:pt x="77681" y="-44328"/>
                  </a:cubicBezTo>
                  <a:cubicBezTo>
                    <a:pt x="90112" y="-53215"/>
                    <a:pt x="102592" y="-61991"/>
                    <a:pt x="115183" y="-70531"/>
                  </a:cubicBezTo>
                  <a:cubicBezTo>
                    <a:pt x="127775" y="-79070"/>
                    <a:pt x="140476" y="-87375"/>
                    <a:pt x="153178" y="-95679"/>
                  </a:cubicBezTo>
                  <a:close/>
                </a:path>
              </a:pathLst>
            </a:custGeom>
            <a:solidFill>
              <a:srgbClr val="96E54E"/>
            </a:solidFill>
            <a:ln w="6600" cap="rnd">
              <a:solidFill>
                <a:srgbClr val="96E54E"/>
              </a:solidFill>
              <a:round/>
            </a:ln>
          </p:spPr>
        </p:sp>
        <p:sp>
          <p:nvSpPr>
            <p:cNvPr id="42" name="MainTopic"/>
            <p:cNvSpPr/>
            <p:nvPr/>
          </p:nvSpPr>
          <p:spPr>
            <a:xfrm>
              <a:off x="5065" y="6978"/>
              <a:ext cx="2011" cy="1081"/>
            </a:xfrm>
            <a:custGeom>
              <a:avLst/>
              <a:gdLst>
                <a:gd name="rtl" fmla="*/ 117480 w 2164800"/>
                <a:gd name="rtt" fmla="*/ 62040 h 363000"/>
                <a:gd name="rtr" fmla="*/ 2044680 w 2164800"/>
                <a:gd name="rtb" fmla="*/ 312840 h 363000"/>
              </a:gdLst>
              <a:ahLst/>
              <a:cxnLst/>
              <a:rect l="rtl" t="rtt" r="rtr" b="rtb"/>
              <a:pathLst>
                <a:path w="2164800" h="363000">
                  <a:moveTo>
                    <a:pt x="26400" y="0"/>
                  </a:moveTo>
                  <a:lnTo>
                    <a:pt x="2138400" y="0"/>
                  </a:lnTo>
                  <a:cubicBezTo>
                    <a:pt x="2152973" y="0"/>
                    <a:pt x="2164800" y="11827"/>
                    <a:pt x="2164800" y="26400"/>
                  </a:cubicBezTo>
                  <a:lnTo>
                    <a:pt x="2164800" y="336600"/>
                  </a:lnTo>
                  <a:cubicBezTo>
                    <a:pt x="2164800" y="351173"/>
                    <a:pt x="2152973" y="363000"/>
                    <a:pt x="21384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2" action="ppaction://hlinksldjump"/>
                </a:rPr>
                <a:t>光的反射</a:t>
              </a:r>
              <a:endParaRPr sz="2400">
                <a:solidFill>
                  <a:srgbClr val="303030"/>
                </a:solidFill>
                <a:latin typeface="宋体" panose="02010600030101010101" pitchFamily="2" charset="-122"/>
              </a:endParaRPr>
            </a:p>
          </p:txBody>
        </p:sp>
      </p:grpSp>
      <p:grpSp>
        <p:nvGrpSpPr>
          <p:cNvPr id="43" name="组合 42"/>
          <p:cNvGrpSpPr/>
          <p:nvPr/>
        </p:nvGrpSpPr>
        <p:grpSpPr>
          <a:xfrm>
            <a:off x="2804795" y="1979295"/>
            <a:ext cx="3273425" cy="2286635"/>
            <a:chOff x="4161" y="3443"/>
            <a:chExt cx="5155" cy="3601"/>
          </a:xfrm>
        </p:grpSpPr>
        <p:sp>
          <p:nvSpPr>
            <p:cNvPr id="44" name="MainTopic"/>
            <p:cNvSpPr/>
            <p:nvPr/>
          </p:nvSpPr>
          <p:spPr>
            <a:xfrm>
              <a:off x="4161" y="3443"/>
              <a:ext cx="2914" cy="1081"/>
            </a:xfrm>
            <a:custGeom>
              <a:avLst/>
              <a:gdLst>
                <a:gd name="rtl" fmla="*/ 117480 w 1531200"/>
                <a:gd name="rtt" fmla="*/ 62040 h 363000"/>
                <a:gd name="rtr" fmla="*/ 1411080 w 1531200"/>
                <a:gd name="rtb" fmla="*/ 312840 h 363000"/>
              </a:gdLst>
              <a:ahLst/>
              <a:cxnLst/>
              <a:rect l="rtl" t="rtt" r="rtr" b="rtb"/>
              <a:pathLst>
                <a:path w="1531200" h="363000">
                  <a:moveTo>
                    <a:pt x="26400" y="0"/>
                  </a:moveTo>
                  <a:lnTo>
                    <a:pt x="1504800" y="0"/>
                  </a:lnTo>
                  <a:cubicBezTo>
                    <a:pt x="1519373" y="0"/>
                    <a:pt x="1531200" y="11827"/>
                    <a:pt x="1531200" y="26400"/>
                  </a:cubicBezTo>
                  <a:lnTo>
                    <a:pt x="1531200" y="336600"/>
                  </a:lnTo>
                  <a:cubicBezTo>
                    <a:pt x="1531200" y="351173"/>
                    <a:pt x="1519373" y="363000"/>
                    <a:pt x="15048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2" action="ppaction://hlinksldjump"/>
                </a:rPr>
                <a:t>光的直线传播</a:t>
              </a:r>
              <a:endParaRPr sz="2400">
                <a:solidFill>
                  <a:srgbClr val="303030"/>
                </a:solidFill>
                <a:latin typeface="宋体" panose="02010600030101010101" pitchFamily="2" charset="-122"/>
              </a:endParaRPr>
            </a:p>
          </p:txBody>
        </p:sp>
        <p:sp>
          <p:nvSpPr>
            <p:cNvPr id="45" name="MMConnector"/>
            <p:cNvSpPr/>
            <p:nvPr/>
          </p:nvSpPr>
          <p:spPr>
            <a:xfrm>
              <a:off x="8069" y="5230"/>
              <a:ext cx="1247" cy="1814"/>
            </a:xfrm>
            <a:custGeom>
              <a:avLst/>
              <a:gdLst/>
              <a:ahLst/>
              <a:cxnLst/>
              <a:rect l="0" t="0" r="0" b="0"/>
              <a:pathLst>
                <a:path w="784928" h="574578">
                  <a:moveTo>
                    <a:pt x="159253" y="210247"/>
                  </a:moveTo>
                  <a:cubicBezTo>
                    <a:pt x="171001" y="222021"/>
                    <a:pt x="186562" y="221680"/>
                    <a:pt x="195271" y="212430"/>
                  </a:cubicBezTo>
                  <a:cubicBezTo>
                    <a:pt x="203980" y="203179"/>
                    <a:pt x="203123" y="187912"/>
                    <a:pt x="190922" y="176609"/>
                  </a:cubicBezTo>
                  <a:cubicBezTo>
                    <a:pt x="179840" y="166343"/>
                    <a:pt x="168759" y="156078"/>
                    <a:pt x="157879" y="145537"/>
                  </a:cubicBezTo>
                  <a:cubicBezTo>
                    <a:pt x="146999" y="134997"/>
                    <a:pt x="136321" y="124182"/>
                    <a:pt x="125750" y="113228"/>
                  </a:cubicBezTo>
                  <a:cubicBezTo>
                    <a:pt x="115180" y="102274"/>
                    <a:pt x="104716" y="91180"/>
                    <a:pt x="94341" y="79966"/>
                  </a:cubicBezTo>
                  <a:cubicBezTo>
                    <a:pt x="83967" y="68752"/>
                    <a:pt x="73681" y="57417"/>
                    <a:pt x="63444" y="46007"/>
                  </a:cubicBezTo>
                  <a:cubicBezTo>
                    <a:pt x="53208" y="34597"/>
                    <a:pt x="43019" y="23112"/>
                    <a:pt x="32844" y="11587"/>
                  </a:cubicBezTo>
                  <a:cubicBezTo>
                    <a:pt x="22669" y="62"/>
                    <a:pt x="12508" y="-11504"/>
                    <a:pt x="2321" y="-23074"/>
                  </a:cubicBezTo>
                  <a:cubicBezTo>
                    <a:pt x="-7865" y="-34644"/>
                    <a:pt x="-18076" y="-46218"/>
                    <a:pt x="-28349" y="-57761"/>
                  </a:cubicBezTo>
                  <a:cubicBezTo>
                    <a:pt x="-38622" y="-69304"/>
                    <a:pt x="-48957" y="-80815"/>
                    <a:pt x="-59393" y="-92256"/>
                  </a:cubicBezTo>
                  <a:cubicBezTo>
                    <a:pt x="-69829" y="-103698"/>
                    <a:pt x="-80366" y="-115070"/>
                    <a:pt x="-91042" y="-126331"/>
                  </a:cubicBezTo>
                  <a:cubicBezTo>
                    <a:pt x="-101718" y="-137591"/>
                    <a:pt x="-112533" y="-148741"/>
                    <a:pt x="-123526" y="-159733"/>
                  </a:cubicBezTo>
                  <a:cubicBezTo>
                    <a:pt x="-134519" y="-170725"/>
                    <a:pt x="-145689" y="-181560"/>
                    <a:pt x="-157074" y="-192184"/>
                  </a:cubicBezTo>
                  <a:cubicBezTo>
                    <a:pt x="-168458" y="-202808"/>
                    <a:pt x="-180057" y="-213222"/>
                    <a:pt x="-191902" y="-223364"/>
                  </a:cubicBezTo>
                  <a:cubicBezTo>
                    <a:pt x="-203747" y="-233507"/>
                    <a:pt x="-215839" y="-243378"/>
                    <a:pt x="-228203" y="-252912"/>
                  </a:cubicBezTo>
                  <a:cubicBezTo>
                    <a:pt x="-240567" y="-262445"/>
                    <a:pt x="-253203" y="-271639"/>
                    <a:pt x="-266127" y="-280422"/>
                  </a:cubicBezTo>
                  <a:cubicBezTo>
                    <a:pt x="-279050" y="-289205"/>
                    <a:pt x="-292261" y="-297575"/>
                    <a:pt x="-305757" y="-305460"/>
                  </a:cubicBezTo>
                  <a:cubicBezTo>
                    <a:pt x="-319253" y="-313344"/>
                    <a:pt x="-333035" y="-320742"/>
                    <a:pt x="-347087" y="-327584"/>
                  </a:cubicBezTo>
                  <a:cubicBezTo>
                    <a:pt x="-361139" y="-334427"/>
                    <a:pt x="-375462" y="-340714"/>
                    <a:pt x="-390002" y="-346390"/>
                  </a:cubicBezTo>
                  <a:cubicBezTo>
                    <a:pt x="-404542" y="-352067"/>
                    <a:pt x="-419300" y="-357132"/>
                    <a:pt x="-434280" y="-361557"/>
                  </a:cubicBezTo>
                  <a:cubicBezTo>
                    <a:pt x="-449260" y="-365982"/>
                    <a:pt x="-464462" y="-369766"/>
                    <a:pt x="-479615" y="-372894"/>
                  </a:cubicBezTo>
                  <a:cubicBezTo>
                    <a:pt x="-494767" y="-376023"/>
                    <a:pt x="-509870" y="-378497"/>
                    <a:pt x="-525657" y="-380362"/>
                  </a:cubicBezTo>
                  <a:cubicBezTo>
                    <a:pt x="-541444" y="-382228"/>
                    <a:pt x="-557916" y="-383485"/>
                    <a:pt x="-572061" y="-384065"/>
                  </a:cubicBezTo>
                  <a:cubicBezTo>
                    <a:pt x="-586206" y="-384645"/>
                    <a:pt x="-598023" y="-384548"/>
                    <a:pt x="-609840" y="-384450"/>
                  </a:cubicBezTo>
                  <a:cubicBezTo>
                    <a:pt x="-612216" y="-384430"/>
                    <a:pt x="-613800" y="-382965"/>
                    <a:pt x="-613800" y="-381150"/>
                  </a:cubicBezTo>
                  <a:cubicBezTo>
                    <a:pt x="-613800" y="-379335"/>
                    <a:pt x="-612215" y="-377924"/>
                    <a:pt x="-609840" y="-377850"/>
                  </a:cubicBezTo>
                  <a:cubicBezTo>
                    <a:pt x="-598155" y="-377487"/>
                    <a:pt x="-586470" y="-377124"/>
                    <a:pt x="-572546" y="-376004"/>
                  </a:cubicBezTo>
                  <a:cubicBezTo>
                    <a:pt x="-558622" y="-374884"/>
                    <a:pt x="-542460" y="-373008"/>
                    <a:pt x="-527027" y="-370566"/>
                  </a:cubicBezTo>
                  <a:cubicBezTo>
                    <a:pt x="-511595" y="-368125"/>
                    <a:pt x="-496892" y="-365118"/>
                    <a:pt x="-482192" y="-361475"/>
                  </a:cubicBezTo>
                  <a:cubicBezTo>
                    <a:pt x="-467493" y="-357832"/>
                    <a:pt x="-452797" y="-353554"/>
                    <a:pt x="-438367" y="-348667"/>
                  </a:cubicBezTo>
                  <a:cubicBezTo>
                    <a:pt x="-423936" y="-343781"/>
                    <a:pt x="-409770" y="-338286"/>
                    <a:pt x="-395853" y="-332213"/>
                  </a:cubicBezTo>
                  <a:cubicBezTo>
                    <a:pt x="-381937" y="-326139"/>
                    <a:pt x="-368271" y="-319488"/>
                    <a:pt x="-354894" y="-312311"/>
                  </a:cubicBezTo>
                  <a:cubicBezTo>
                    <a:pt x="-341518" y="-305134"/>
                    <a:pt x="-328432" y="-297433"/>
                    <a:pt x="-315640" y="-289269"/>
                  </a:cubicBezTo>
                  <a:cubicBezTo>
                    <a:pt x="-302849" y="-281106"/>
                    <a:pt x="-290351" y="-272481"/>
                    <a:pt x="-278140" y="-263461"/>
                  </a:cubicBezTo>
                  <a:cubicBezTo>
                    <a:pt x="-265929" y="-254442"/>
                    <a:pt x="-254005" y="-245028"/>
                    <a:pt x="-242347" y="-235285"/>
                  </a:cubicBezTo>
                  <a:cubicBezTo>
                    <a:pt x="-230688" y="-225542"/>
                    <a:pt x="-219296" y="-215471"/>
                    <a:pt x="-208138" y="-205131"/>
                  </a:cubicBezTo>
                  <a:cubicBezTo>
                    <a:pt x="-196981" y="-194790"/>
                    <a:pt x="-186060" y="-184182"/>
                    <a:pt x="-175339" y="-173358"/>
                  </a:cubicBezTo>
                  <a:cubicBezTo>
                    <a:pt x="-164618" y="-162535"/>
                    <a:pt x="-154098" y="-151497"/>
                    <a:pt x="-143739" y="-140291"/>
                  </a:cubicBezTo>
                  <a:cubicBezTo>
                    <a:pt x="-133380" y="-129085"/>
                    <a:pt x="-123183" y="-117712"/>
                    <a:pt x="-113108" y="-106212"/>
                  </a:cubicBezTo>
                  <a:cubicBezTo>
                    <a:pt x="-103033" y="-94713"/>
                    <a:pt x="-93080" y="-83087"/>
                    <a:pt x="-83209" y="-71371"/>
                  </a:cubicBezTo>
                  <a:cubicBezTo>
                    <a:pt x="-73338" y="-59655"/>
                    <a:pt x="-63548" y="-47850"/>
                    <a:pt x="-53798" y="-35989"/>
                  </a:cubicBezTo>
                  <a:cubicBezTo>
                    <a:pt x="-44049" y="-24128"/>
                    <a:pt x="-34341" y="-12210"/>
                    <a:pt x="-24632" y="-268"/>
                  </a:cubicBezTo>
                  <a:cubicBezTo>
                    <a:pt x="-14923" y="11675"/>
                    <a:pt x="-5214" y="23642"/>
                    <a:pt x="4536" y="35603"/>
                  </a:cubicBezTo>
                  <a:cubicBezTo>
                    <a:pt x="14287" y="47564"/>
                    <a:pt x="24080" y="59518"/>
                    <a:pt x="33955" y="71435"/>
                  </a:cubicBezTo>
                  <a:cubicBezTo>
                    <a:pt x="43831" y="83353"/>
                    <a:pt x="53788" y="95233"/>
                    <a:pt x="63878" y="107037"/>
                  </a:cubicBezTo>
                  <a:cubicBezTo>
                    <a:pt x="73967" y="118841"/>
                    <a:pt x="84188" y="130568"/>
                    <a:pt x="94561" y="142200"/>
                  </a:cubicBezTo>
                  <a:cubicBezTo>
                    <a:pt x="104934" y="153831"/>
                    <a:pt x="115458" y="165367"/>
                    <a:pt x="126266" y="176692"/>
                  </a:cubicBezTo>
                  <a:cubicBezTo>
                    <a:pt x="137073" y="188017"/>
                    <a:pt x="148163" y="199132"/>
                    <a:pt x="159253" y="210247"/>
                  </a:cubicBezTo>
                  <a:close/>
                </a:path>
              </a:pathLst>
            </a:custGeom>
            <a:solidFill>
              <a:srgbClr val="96E54E"/>
            </a:solidFill>
            <a:ln w="6600" cap="rnd">
              <a:solidFill>
                <a:srgbClr val="96E54E"/>
              </a:solidFill>
              <a:round/>
            </a:ln>
          </p:spPr>
        </p:sp>
      </p:grpSp>
      <p:grpSp>
        <p:nvGrpSpPr>
          <p:cNvPr id="58" name="组合 57"/>
          <p:cNvGrpSpPr/>
          <p:nvPr/>
        </p:nvGrpSpPr>
        <p:grpSpPr>
          <a:xfrm>
            <a:off x="913130" y="1471930"/>
            <a:ext cx="2190115" cy="1046480"/>
            <a:chOff x="2717" y="2260"/>
            <a:chExt cx="1650" cy="1648"/>
          </a:xfrm>
        </p:grpSpPr>
        <p:sp>
          <p:nvSpPr>
            <p:cNvPr id="59" name="SubTopic"/>
            <p:cNvSpPr/>
            <p:nvPr/>
          </p:nvSpPr>
          <p:spPr>
            <a:xfrm>
              <a:off x="2717" y="2260"/>
              <a:ext cx="1030"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光</a:t>
              </a:r>
              <a:r>
                <a:rPr lang="zh-CN" sz="2400">
                  <a:solidFill>
                    <a:srgbClr val="303030"/>
                  </a:solidFill>
                  <a:latin typeface="宋体" panose="02010600030101010101" pitchFamily="2" charset="-122"/>
                </a:rPr>
                <a:t>的直线传播</a:t>
              </a:r>
              <a:endParaRPr lang="zh-CN" sz="2400">
                <a:solidFill>
                  <a:srgbClr val="303030"/>
                </a:solidFill>
                <a:latin typeface="宋体" panose="02010600030101010101" pitchFamily="2" charset="-122"/>
              </a:endParaRPr>
            </a:p>
          </p:txBody>
        </p:sp>
        <p:sp>
          <p:nvSpPr>
            <p:cNvPr id="60" name="MMConnector"/>
            <p:cNvSpPr/>
            <p:nvPr/>
          </p:nvSpPr>
          <p:spPr>
            <a:xfrm>
              <a:off x="3953" y="3382"/>
              <a:ext cx="415" cy="527"/>
            </a:xfrm>
            <a:custGeom>
              <a:avLst/>
              <a:gdLst/>
              <a:ahLst/>
              <a:cxnLst/>
              <a:rect l="0" t="0" r="0" b="0"/>
              <a:pathLst>
                <a:path w="217800" h="177375" fill="none">
                  <a:moveTo>
                    <a:pt x="108900" y="88688"/>
                  </a:moveTo>
                  <a:cubicBezTo>
                    <a:pt x="1238" y="88688"/>
                    <a:pt x="4372" y="-88687"/>
                    <a:pt x="-108900" y="-88687"/>
                  </a:cubicBezTo>
                </a:path>
              </a:pathLst>
            </a:custGeom>
            <a:noFill/>
            <a:ln w="13200" cap="rnd">
              <a:solidFill>
                <a:srgbClr val="96E54E"/>
              </a:solidFill>
              <a:round/>
            </a:ln>
          </p:spPr>
        </p:sp>
      </p:grpSp>
      <p:grpSp>
        <p:nvGrpSpPr>
          <p:cNvPr id="61" name="组合 60"/>
          <p:cNvGrpSpPr/>
          <p:nvPr/>
        </p:nvGrpSpPr>
        <p:grpSpPr>
          <a:xfrm>
            <a:off x="956945" y="2078990"/>
            <a:ext cx="2070100" cy="680720"/>
            <a:chOff x="2717" y="3216"/>
            <a:chExt cx="1650" cy="1072"/>
          </a:xfrm>
        </p:grpSpPr>
        <p:sp>
          <p:nvSpPr>
            <p:cNvPr id="62" name="MMConnector"/>
            <p:cNvSpPr/>
            <p:nvPr/>
          </p:nvSpPr>
          <p:spPr>
            <a:xfrm>
              <a:off x="3953" y="3860"/>
              <a:ext cx="415" cy="429"/>
            </a:xfrm>
            <a:custGeom>
              <a:avLst/>
              <a:gdLst/>
              <a:ahLst/>
              <a:cxnLst/>
              <a:rect l="0" t="0" r="0" b="0"/>
              <a:pathLst>
                <a:path w="217800" h="144375" fill="none">
                  <a:moveTo>
                    <a:pt x="108900" y="-72187"/>
                  </a:moveTo>
                  <a:cubicBezTo>
                    <a:pt x="4963" y="-72187"/>
                    <a:pt x="-4320" y="72188"/>
                    <a:pt x="-108900" y="72188"/>
                  </a:cubicBezTo>
                </a:path>
              </a:pathLst>
            </a:custGeom>
            <a:noFill/>
            <a:ln w="13200" cap="rnd">
              <a:solidFill>
                <a:srgbClr val="96E54E"/>
              </a:solidFill>
              <a:round/>
            </a:ln>
          </p:spPr>
        </p:sp>
        <p:sp>
          <p:nvSpPr>
            <p:cNvPr id="63" name="SubTopic"/>
            <p:cNvSpPr/>
            <p:nvPr/>
          </p:nvSpPr>
          <p:spPr>
            <a:xfrm>
              <a:off x="2717" y="3216"/>
              <a:ext cx="1030"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光</a:t>
              </a:r>
              <a:r>
                <a:rPr lang="zh-CN" sz="2400">
                  <a:solidFill>
                    <a:srgbClr val="303030"/>
                  </a:solidFill>
                  <a:latin typeface="宋体" panose="02010600030101010101" pitchFamily="2" charset="-122"/>
                </a:rPr>
                <a:t>的传播速度</a:t>
              </a:r>
              <a:endParaRPr lang="zh-CN" sz="2400">
                <a:solidFill>
                  <a:srgbClr val="303030"/>
                </a:solidFill>
                <a:latin typeface="宋体" panose="02010600030101010101" pitchFamily="2" charset="-122"/>
              </a:endParaRPr>
            </a:p>
          </p:txBody>
        </p:sp>
      </p:grpSp>
      <p:grpSp>
        <p:nvGrpSpPr>
          <p:cNvPr id="64" name="组合 63"/>
          <p:cNvGrpSpPr/>
          <p:nvPr/>
        </p:nvGrpSpPr>
        <p:grpSpPr>
          <a:xfrm>
            <a:off x="850900" y="2687320"/>
            <a:ext cx="2069465" cy="985520"/>
            <a:chOff x="1108" y="4174"/>
            <a:chExt cx="3259" cy="1552"/>
          </a:xfrm>
        </p:grpSpPr>
        <p:sp>
          <p:nvSpPr>
            <p:cNvPr id="65" name="MMConnector"/>
            <p:cNvSpPr/>
            <p:nvPr/>
          </p:nvSpPr>
          <p:spPr>
            <a:xfrm>
              <a:off x="3953" y="4340"/>
              <a:ext cx="415" cy="1387"/>
            </a:xfrm>
            <a:custGeom>
              <a:avLst/>
              <a:gdLst/>
              <a:ahLst/>
              <a:cxnLst/>
              <a:rect l="0" t="0" r="0" b="0"/>
              <a:pathLst>
                <a:path w="217800" h="466125" fill="none">
                  <a:moveTo>
                    <a:pt x="108900" y="-233062"/>
                  </a:moveTo>
                  <a:cubicBezTo>
                    <a:pt x="-26894" y="-233062"/>
                    <a:pt x="70013" y="233063"/>
                    <a:pt x="-108900" y="233063"/>
                  </a:cubicBezTo>
                </a:path>
              </a:pathLst>
            </a:custGeom>
            <a:noFill/>
            <a:ln w="13200" cap="rnd">
              <a:solidFill>
                <a:srgbClr val="96E54E"/>
              </a:solidFill>
              <a:round/>
            </a:ln>
          </p:spPr>
        </p:sp>
        <p:sp>
          <p:nvSpPr>
            <p:cNvPr id="66" name="SubTopic"/>
            <p:cNvSpPr/>
            <p:nvPr/>
          </p:nvSpPr>
          <p:spPr>
            <a:xfrm>
              <a:off x="1108" y="4174"/>
              <a:ext cx="2639" cy="860"/>
            </a:xfrm>
            <a:custGeom>
              <a:avLst/>
              <a:gdLst>
                <a:gd name="rtl" fmla="*/ 47025 w 1386000"/>
                <a:gd name="rtt" fmla="*/ 22605 h 288750"/>
                <a:gd name="rtr" fmla="*/ 1340625 w 1386000"/>
                <a:gd name="rtb" fmla="*/ 273405 h 288750"/>
              </a:gdLst>
              <a:ahLst/>
              <a:cxnLst/>
              <a:rect l="rtl" t="rtt" r="rtr" b="rtb"/>
              <a:pathLst>
                <a:path w="1386000" h="288750" stroke="0">
                  <a:moveTo>
                    <a:pt x="0" y="0"/>
                  </a:moveTo>
                  <a:lnTo>
                    <a:pt x="1386000" y="0"/>
                  </a:lnTo>
                  <a:lnTo>
                    <a:pt x="1386000" y="288750"/>
                  </a:lnTo>
                  <a:lnTo>
                    <a:pt x="0" y="288750"/>
                  </a:lnTo>
                  <a:lnTo>
                    <a:pt x="0" y="0"/>
                  </a:lnTo>
                  <a:close/>
                </a:path>
                <a:path w="1386000" h="288750" fill="none">
                  <a:moveTo>
                    <a:pt x="0" y="288750"/>
                  </a:moveTo>
                  <a:lnTo>
                    <a:pt x="1386000" y="288750"/>
                  </a:lnTo>
                </a:path>
              </a:pathLst>
            </a:custGeom>
            <a:noFill/>
            <a:ln w="13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现象</a:t>
              </a:r>
              <a:endParaRPr lang="zh-CN" sz="2400">
                <a:solidFill>
                  <a:srgbClr val="303030"/>
                </a:solidFill>
                <a:latin typeface="宋体" panose="02010600030101010101" pitchFamily="2" charset="-122"/>
              </a:endParaRPr>
            </a:p>
          </p:txBody>
        </p:sp>
      </p:grpSp>
      <p:grpSp>
        <p:nvGrpSpPr>
          <p:cNvPr id="79" name="组合 78"/>
          <p:cNvGrpSpPr/>
          <p:nvPr/>
        </p:nvGrpSpPr>
        <p:grpSpPr>
          <a:xfrm>
            <a:off x="974725" y="3723005"/>
            <a:ext cx="2747645" cy="1047115"/>
            <a:chOff x="2577" y="2260"/>
            <a:chExt cx="1791" cy="1649"/>
          </a:xfrm>
        </p:grpSpPr>
        <p:sp>
          <p:nvSpPr>
            <p:cNvPr id="80" name="SubTopic"/>
            <p:cNvSpPr/>
            <p:nvPr/>
          </p:nvSpPr>
          <p:spPr>
            <a:xfrm>
              <a:off x="2577" y="2260"/>
              <a:ext cx="1170"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定义</a:t>
              </a:r>
              <a:endParaRPr lang="zh-CN" sz="2400">
                <a:solidFill>
                  <a:srgbClr val="303030"/>
                </a:solidFill>
                <a:latin typeface="宋体" panose="02010600030101010101" pitchFamily="2" charset="-122"/>
              </a:endParaRPr>
            </a:p>
          </p:txBody>
        </p:sp>
        <p:sp>
          <p:nvSpPr>
            <p:cNvPr id="81" name="MMConnector"/>
            <p:cNvSpPr/>
            <p:nvPr/>
          </p:nvSpPr>
          <p:spPr>
            <a:xfrm>
              <a:off x="3953" y="3382"/>
              <a:ext cx="415" cy="527"/>
            </a:xfrm>
            <a:custGeom>
              <a:avLst/>
              <a:gdLst/>
              <a:ahLst/>
              <a:cxnLst/>
              <a:rect l="0" t="0" r="0" b="0"/>
              <a:pathLst>
                <a:path w="217800" h="177375" fill="none">
                  <a:moveTo>
                    <a:pt x="108900" y="88688"/>
                  </a:moveTo>
                  <a:cubicBezTo>
                    <a:pt x="1238" y="88688"/>
                    <a:pt x="4372" y="-88687"/>
                    <a:pt x="-108900" y="-88687"/>
                  </a:cubicBezTo>
                </a:path>
              </a:pathLst>
            </a:custGeom>
            <a:noFill/>
            <a:ln w="13200" cap="rnd">
              <a:solidFill>
                <a:srgbClr val="96E54E"/>
              </a:solidFill>
              <a:round/>
            </a:ln>
          </p:spPr>
        </p:sp>
      </p:grpSp>
      <p:grpSp>
        <p:nvGrpSpPr>
          <p:cNvPr id="82" name="组合 81"/>
          <p:cNvGrpSpPr/>
          <p:nvPr/>
        </p:nvGrpSpPr>
        <p:grpSpPr>
          <a:xfrm>
            <a:off x="928370" y="4330065"/>
            <a:ext cx="2748280" cy="681355"/>
            <a:chOff x="2388" y="3216"/>
            <a:chExt cx="1980" cy="1073"/>
          </a:xfrm>
        </p:grpSpPr>
        <p:sp>
          <p:nvSpPr>
            <p:cNvPr id="83" name="MMConnector"/>
            <p:cNvSpPr/>
            <p:nvPr/>
          </p:nvSpPr>
          <p:spPr>
            <a:xfrm>
              <a:off x="3953" y="3860"/>
              <a:ext cx="415" cy="429"/>
            </a:xfrm>
            <a:custGeom>
              <a:avLst/>
              <a:gdLst/>
              <a:ahLst/>
              <a:cxnLst/>
              <a:rect l="0" t="0" r="0" b="0"/>
              <a:pathLst>
                <a:path w="217800" h="144375" fill="none">
                  <a:moveTo>
                    <a:pt x="108900" y="-72187"/>
                  </a:moveTo>
                  <a:cubicBezTo>
                    <a:pt x="4963" y="-72187"/>
                    <a:pt x="-4320" y="72188"/>
                    <a:pt x="-108900" y="72188"/>
                  </a:cubicBezTo>
                </a:path>
              </a:pathLst>
            </a:custGeom>
            <a:noFill/>
            <a:ln w="13200" cap="rnd">
              <a:solidFill>
                <a:srgbClr val="96E54E"/>
              </a:solidFill>
              <a:round/>
            </a:ln>
          </p:spPr>
        </p:sp>
        <p:sp>
          <p:nvSpPr>
            <p:cNvPr id="84" name="SubTopic"/>
            <p:cNvSpPr/>
            <p:nvPr/>
          </p:nvSpPr>
          <p:spPr>
            <a:xfrm>
              <a:off x="2388" y="3216"/>
              <a:ext cx="1359"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光的反射定律</a:t>
              </a:r>
              <a:endParaRPr lang="zh-CN" sz="2400">
                <a:solidFill>
                  <a:srgbClr val="303030"/>
                </a:solidFill>
                <a:latin typeface="宋体" panose="02010600030101010101" pitchFamily="2" charset="-122"/>
              </a:endParaRPr>
            </a:p>
          </p:txBody>
        </p:sp>
      </p:grpSp>
      <p:grpSp>
        <p:nvGrpSpPr>
          <p:cNvPr id="94" name="组合 93"/>
          <p:cNvGrpSpPr/>
          <p:nvPr/>
        </p:nvGrpSpPr>
        <p:grpSpPr>
          <a:xfrm>
            <a:off x="767080" y="4915535"/>
            <a:ext cx="2748280" cy="986155"/>
            <a:chOff x="40" y="4174"/>
            <a:chExt cx="4328" cy="1553"/>
          </a:xfrm>
        </p:grpSpPr>
        <p:sp>
          <p:nvSpPr>
            <p:cNvPr id="95" name="MMConnector"/>
            <p:cNvSpPr/>
            <p:nvPr/>
          </p:nvSpPr>
          <p:spPr>
            <a:xfrm>
              <a:off x="3953" y="4340"/>
              <a:ext cx="415" cy="1387"/>
            </a:xfrm>
            <a:custGeom>
              <a:avLst/>
              <a:gdLst/>
              <a:ahLst/>
              <a:cxnLst/>
              <a:rect l="0" t="0" r="0" b="0"/>
              <a:pathLst>
                <a:path w="217800" h="466125" fill="none">
                  <a:moveTo>
                    <a:pt x="108900" y="-233062"/>
                  </a:moveTo>
                  <a:cubicBezTo>
                    <a:pt x="-26894" y="-233062"/>
                    <a:pt x="70013" y="233063"/>
                    <a:pt x="-108900" y="233063"/>
                  </a:cubicBezTo>
                </a:path>
              </a:pathLst>
            </a:custGeom>
            <a:noFill/>
            <a:ln w="13200" cap="rnd">
              <a:solidFill>
                <a:srgbClr val="96E54E"/>
              </a:solidFill>
              <a:round/>
            </a:ln>
          </p:spPr>
        </p:sp>
        <p:sp>
          <p:nvSpPr>
            <p:cNvPr id="96" name="SubTopic"/>
            <p:cNvSpPr/>
            <p:nvPr/>
          </p:nvSpPr>
          <p:spPr>
            <a:xfrm>
              <a:off x="40" y="4174"/>
              <a:ext cx="3707" cy="860"/>
            </a:xfrm>
            <a:custGeom>
              <a:avLst/>
              <a:gdLst>
                <a:gd name="rtl" fmla="*/ 47025 w 1386000"/>
                <a:gd name="rtt" fmla="*/ 22605 h 288750"/>
                <a:gd name="rtr" fmla="*/ 1340625 w 1386000"/>
                <a:gd name="rtb" fmla="*/ 273405 h 288750"/>
              </a:gdLst>
              <a:ahLst/>
              <a:cxnLst/>
              <a:rect l="rtl" t="rtt" r="rtr" b="rtb"/>
              <a:pathLst>
                <a:path w="1386000" h="288750" stroke="0">
                  <a:moveTo>
                    <a:pt x="0" y="0"/>
                  </a:moveTo>
                  <a:lnTo>
                    <a:pt x="1386000" y="0"/>
                  </a:lnTo>
                  <a:lnTo>
                    <a:pt x="1386000" y="288750"/>
                  </a:lnTo>
                  <a:lnTo>
                    <a:pt x="0" y="288750"/>
                  </a:lnTo>
                  <a:lnTo>
                    <a:pt x="0" y="0"/>
                  </a:lnTo>
                  <a:close/>
                </a:path>
                <a:path w="1386000" h="288750" fill="none">
                  <a:moveTo>
                    <a:pt x="0" y="288750"/>
                  </a:moveTo>
                  <a:lnTo>
                    <a:pt x="1386000" y="288750"/>
                  </a:lnTo>
                </a:path>
              </a:pathLst>
            </a:custGeom>
            <a:noFill/>
            <a:ln w="13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镜面反射和漫反射</a:t>
              </a:r>
              <a:endParaRPr lang="zh-CN" sz="2400">
                <a:solidFill>
                  <a:srgbClr val="303030"/>
                </a:solidFill>
                <a:latin typeface="宋体" panose="02010600030101010101" pitchFamily="2" charset="-122"/>
              </a:endParaRPr>
            </a:p>
          </p:txBody>
        </p:sp>
      </p:grpSp>
      <p:grpSp>
        <p:nvGrpSpPr>
          <p:cNvPr id="97" name="组合 96"/>
          <p:cNvGrpSpPr/>
          <p:nvPr/>
        </p:nvGrpSpPr>
        <p:grpSpPr>
          <a:xfrm>
            <a:off x="6948170" y="2000250"/>
            <a:ext cx="2108835" cy="983615"/>
            <a:chOff x="10510" y="7024"/>
            <a:chExt cx="3321" cy="1549"/>
          </a:xfrm>
        </p:grpSpPr>
        <p:sp>
          <p:nvSpPr>
            <p:cNvPr id="98" name="MMConnector"/>
            <p:cNvSpPr/>
            <p:nvPr/>
          </p:nvSpPr>
          <p:spPr>
            <a:xfrm flipV="1">
              <a:off x="10510" y="7027"/>
              <a:ext cx="1476" cy="1546"/>
            </a:xfrm>
            <a:custGeom>
              <a:avLst/>
              <a:gdLst/>
              <a:ahLst/>
              <a:cxnLst/>
              <a:rect l="0" t="0" r="0" b="0"/>
              <a:pathLst>
                <a:path w="775541" h="519563">
                  <a:moveTo>
                    <a:pt x="-150548" y="-187199"/>
                  </a:moveTo>
                  <a:cubicBezTo>
                    <a:pt x="-162752" y="-198499"/>
                    <a:pt x="-178290" y="-197536"/>
                    <a:pt x="-186624" y="-187946"/>
                  </a:cubicBezTo>
                  <a:cubicBezTo>
                    <a:pt x="-194958" y="-178356"/>
                    <a:pt x="-193511" y="-163116"/>
                    <a:pt x="-180853" y="-152327"/>
                  </a:cubicBezTo>
                  <a:cubicBezTo>
                    <a:pt x="-169344" y="-142518"/>
                    <a:pt x="-157834" y="-132708"/>
                    <a:pt x="-146503" y="-122631"/>
                  </a:cubicBezTo>
                  <a:cubicBezTo>
                    <a:pt x="-135171" y="-112553"/>
                    <a:pt x="-124018" y="-102208"/>
                    <a:pt x="-112955" y="-91729"/>
                  </a:cubicBezTo>
                  <a:cubicBezTo>
                    <a:pt x="-101893" y="-81250"/>
                    <a:pt x="-90923" y="-70636"/>
                    <a:pt x="-80024" y="-59909"/>
                  </a:cubicBezTo>
                  <a:cubicBezTo>
                    <a:pt x="-69126" y="-49182"/>
                    <a:pt x="-58299" y="-38342"/>
                    <a:pt x="-47506" y="-27436"/>
                  </a:cubicBezTo>
                  <a:cubicBezTo>
                    <a:pt x="-36712" y="-16529"/>
                    <a:pt x="-25951" y="-5557"/>
                    <a:pt x="-15187" y="5442"/>
                  </a:cubicBezTo>
                  <a:cubicBezTo>
                    <a:pt x="-4423" y="16442"/>
                    <a:pt x="6344" y="27470"/>
                    <a:pt x="17152" y="38485"/>
                  </a:cubicBezTo>
                  <a:cubicBezTo>
                    <a:pt x="27959" y="49500"/>
                    <a:pt x="38808" y="60503"/>
                    <a:pt x="49736" y="71453"/>
                  </a:cubicBezTo>
                  <a:cubicBezTo>
                    <a:pt x="60663" y="82403"/>
                    <a:pt x="71669" y="93300"/>
                    <a:pt x="82793" y="104101"/>
                  </a:cubicBezTo>
                  <a:cubicBezTo>
                    <a:pt x="93916" y="114901"/>
                    <a:pt x="105157" y="125605"/>
                    <a:pt x="116551" y="136165"/>
                  </a:cubicBezTo>
                  <a:cubicBezTo>
                    <a:pt x="127946" y="146724"/>
                    <a:pt x="139496" y="157139"/>
                    <a:pt x="151235" y="167357"/>
                  </a:cubicBezTo>
                  <a:cubicBezTo>
                    <a:pt x="162975" y="177574"/>
                    <a:pt x="174905" y="187594"/>
                    <a:pt x="187056" y="197356"/>
                  </a:cubicBezTo>
                  <a:cubicBezTo>
                    <a:pt x="199207" y="207118"/>
                    <a:pt x="211581" y="216623"/>
                    <a:pt x="224200" y="225805"/>
                  </a:cubicBezTo>
                  <a:cubicBezTo>
                    <a:pt x="236820" y="234986"/>
                    <a:pt x="249687" y="243845"/>
                    <a:pt x="262814" y="252309"/>
                  </a:cubicBezTo>
                  <a:cubicBezTo>
                    <a:pt x="275942" y="260774"/>
                    <a:pt x="289331" y="268845"/>
                    <a:pt x="302981" y="276450"/>
                  </a:cubicBezTo>
                  <a:cubicBezTo>
                    <a:pt x="316631" y="284056"/>
                    <a:pt x="330541" y="291196"/>
                    <a:pt x="344699" y="297806"/>
                  </a:cubicBezTo>
                  <a:cubicBezTo>
                    <a:pt x="358857" y="304416"/>
                    <a:pt x="373262" y="310495"/>
                    <a:pt x="387870" y="315990"/>
                  </a:cubicBezTo>
                  <a:cubicBezTo>
                    <a:pt x="402477" y="321485"/>
                    <a:pt x="417286" y="326396"/>
                    <a:pt x="432295" y="330694"/>
                  </a:cubicBezTo>
                  <a:cubicBezTo>
                    <a:pt x="447304" y="334991"/>
                    <a:pt x="462512" y="338674"/>
                    <a:pt x="477699" y="341726"/>
                  </a:cubicBezTo>
                  <a:cubicBezTo>
                    <a:pt x="492886" y="344778"/>
                    <a:pt x="508052" y="347199"/>
                    <a:pt x="523763" y="349036"/>
                  </a:cubicBezTo>
                  <a:cubicBezTo>
                    <a:pt x="539474" y="350872"/>
                    <a:pt x="555731" y="352125"/>
                    <a:pt x="570168" y="352705"/>
                  </a:cubicBezTo>
                  <a:cubicBezTo>
                    <a:pt x="584605" y="353285"/>
                    <a:pt x="597222" y="353193"/>
                    <a:pt x="609840" y="353100"/>
                  </a:cubicBezTo>
                  <a:cubicBezTo>
                    <a:pt x="612216" y="353083"/>
                    <a:pt x="613800" y="351615"/>
                    <a:pt x="613800" y="349800"/>
                  </a:cubicBezTo>
                  <a:cubicBezTo>
                    <a:pt x="613800" y="347985"/>
                    <a:pt x="612215" y="346580"/>
                    <a:pt x="609840" y="346500"/>
                  </a:cubicBezTo>
                  <a:cubicBezTo>
                    <a:pt x="597363" y="346078"/>
                    <a:pt x="584885" y="345656"/>
                    <a:pt x="570672" y="344499"/>
                  </a:cubicBezTo>
                  <a:cubicBezTo>
                    <a:pt x="556459" y="343342"/>
                    <a:pt x="540511" y="341450"/>
                    <a:pt x="525154" y="339011"/>
                  </a:cubicBezTo>
                  <a:cubicBezTo>
                    <a:pt x="509797" y="336573"/>
                    <a:pt x="495032" y="333588"/>
                    <a:pt x="480298" y="329991"/>
                  </a:cubicBezTo>
                  <a:cubicBezTo>
                    <a:pt x="465564" y="326395"/>
                    <a:pt x="450861" y="322186"/>
                    <a:pt x="436401" y="317395"/>
                  </a:cubicBezTo>
                  <a:cubicBezTo>
                    <a:pt x="421940" y="312603"/>
                    <a:pt x="407721" y="307229"/>
                    <a:pt x="393736" y="301301"/>
                  </a:cubicBezTo>
                  <a:cubicBezTo>
                    <a:pt x="379751" y="295373"/>
                    <a:pt x="366001" y="288892"/>
                    <a:pt x="352518" y="281909"/>
                  </a:cubicBezTo>
                  <a:cubicBezTo>
                    <a:pt x="339034" y="274925"/>
                    <a:pt x="325819" y="267440"/>
                    <a:pt x="312873" y="259512"/>
                  </a:cubicBezTo>
                  <a:cubicBezTo>
                    <a:pt x="299927" y="251585"/>
                    <a:pt x="287251" y="243215"/>
                    <a:pt x="274837" y="234468"/>
                  </a:cubicBezTo>
                  <a:cubicBezTo>
                    <a:pt x="262422" y="225721"/>
                    <a:pt x="250269" y="216596"/>
                    <a:pt x="238356" y="207156"/>
                  </a:cubicBezTo>
                  <a:cubicBezTo>
                    <a:pt x="226443" y="197716"/>
                    <a:pt x="214769" y="187961"/>
                    <a:pt x="203306" y="177949"/>
                  </a:cubicBezTo>
                  <a:cubicBezTo>
                    <a:pt x="191843" y="167938"/>
                    <a:pt x="180591" y="157670"/>
                    <a:pt x="169513" y="147199"/>
                  </a:cubicBezTo>
                  <a:cubicBezTo>
                    <a:pt x="158436" y="136727"/>
                    <a:pt x="147534" y="126052"/>
                    <a:pt x="136768" y="115221"/>
                  </a:cubicBezTo>
                  <a:cubicBezTo>
                    <a:pt x="126003" y="104389"/>
                    <a:pt x="115375" y="93401"/>
                    <a:pt x="104843" y="82299"/>
                  </a:cubicBezTo>
                  <a:cubicBezTo>
                    <a:pt x="94312" y="71198"/>
                    <a:pt x="83878" y="59981"/>
                    <a:pt x="73499" y="48690"/>
                  </a:cubicBezTo>
                  <a:cubicBezTo>
                    <a:pt x="63121" y="37398"/>
                    <a:pt x="52798" y="26030"/>
                    <a:pt x="42491" y="14623"/>
                  </a:cubicBezTo>
                  <a:cubicBezTo>
                    <a:pt x="32183" y="3215"/>
                    <a:pt x="21890" y="-8232"/>
                    <a:pt x="11570" y="-19684"/>
                  </a:cubicBezTo>
                  <a:cubicBezTo>
                    <a:pt x="1249" y="-31136"/>
                    <a:pt x="-9099" y="-42593"/>
                    <a:pt x="-19514" y="-54021"/>
                  </a:cubicBezTo>
                  <a:cubicBezTo>
                    <a:pt x="-29930" y="-65449"/>
                    <a:pt x="-40414" y="-76847"/>
                    <a:pt x="-51015" y="-88175"/>
                  </a:cubicBezTo>
                  <a:cubicBezTo>
                    <a:pt x="-61615" y="-99503"/>
                    <a:pt x="-72332" y="-110759"/>
                    <a:pt x="-83185" y="-121923"/>
                  </a:cubicBezTo>
                  <a:cubicBezTo>
                    <a:pt x="-94039" y="-133087"/>
                    <a:pt x="-105030" y="-144158"/>
                    <a:pt x="-116281" y="-155022"/>
                  </a:cubicBezTo>
                  <a:cubicBezTo>
                    <a:pt x="-127531" y="-165886"/>
                    <a:pt x="-139039" y="-176543"/>
                    <a:pt x="-150548" y="-187199"/>
                  </a:cubicBezTo>
                  <a:close/>
                </a:path>
              </a:pathLst>
            </a:custGeom>
            <a:solidFill>
              <a:srgbClr val="96E54E"/>
            </a:solidFill>
            <a:ln w="6600" cap="rnd">
              <a:solidFill>
                <a:srgbClr val="96E54E"/>
              </a:solidFill>
              <a:round/>
            </a:ln>
          </p:spPr>
        </p:sp>
        <p:sp>
          <p:nvSpPr>
            <p:cNvPr id="99" name="MainTopic"/>
            <p:cNvSpPr/>
            <p:nvPr/>
          </p:nvSpPr>
          <p:spPr>
            <a:xfrm>
              <a:off x="11720" y="7024"/>
              <a:ext cx="2111" cy="1081"/>
            </a:xfrm>
            <a:custGeom>
              <a:avLst/>
              <a:gdLst>
                <a:gd name="rtl" fmla="*/ 117480 w 1108800"/>
                <a:gd name="rtt" fmla="*/ 62040 h 363000"/>
                <a:gd name="rtr" fmla="*/ 988680 w 1108800"/>
                <a:gd name="rtb" fmla="*/ 312840 h 363000"/>
              </a:gdLst>
              <a:ahLst/>
              <a:cxnLst/>
              <a:rect l="rtl" t="rtt" r="rtr" b="rtb"/>
              <a:pathLst>
                <a:path w="1108800" h="363000">
                  <a:moveTo>
                    <a:pt x="26400" y="0"/>
                  </a:moveTo>
                  <a:lnTo>
                    <a:pt x="1082400" y="0"/>
                  </a:lnTo>
                  <a:cubicBezTo>
                    <a:pt x="1096973" y="0"/>
                    <a:pt x="1108800" y="11827"/>
                    <a:pt x="1108800" y="26400"/>
                  </a:cubicBezTo>
                  <a:lnTo>
                    <a:pt x="1108800" y="336600"/>
                  </a:lnTo>
                  <a:cubicBezTo>
                    <a:pt x="1108800" y="351173"/>
                    <a:pt x="1096973" y="363000"/>
                    <a:pt x="10824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3" action="ppaction://hlinksldjump"/>
                </a:rPr>
                <a:t>光的</a:t>
              </a:r>
              <a:r>
                <a:rPr lang="zh-CN" sz="2400">
                  <a:solidFill>
                    <a:srgbClr val="303030"/>
                  </a:solidFill>
                  <a:latin typeface="宋体" panose="02010600030101010101" pitchFamily="2" charset="-122"/>
                  <a:hlinkClick r:id="rId3" action="ppaction://hlinksldjump"/>
                </a:rPr>
                <a:t>折射</a:t>
              </a:r>
              <a:endParaRPr lang="zh-CN" sz="2400">
                <a:solidFill>
                  <a:srgbClr val="303030"/>
                </a:solidFill>
                <a:latin typeface="宋体" panose="02010600030101010101" pitchFamily="2" charset="-122"/>
              </a:endParaRPr>
            </a:p>
          </p:txBody>
        </p:sp>
      </p:grpSp>
      <p:grpSp>
        <p:nvGrpSpPr>
          <p:cNvPr id="100" name="组合 99"/>
          <p:cNvGrpSpPr/>
          <p:nvPr/>
        </p:nvGrpSpPr>
        <p:grpSpPr>
          <a:xfrm>
            <a:off x="9279255" y="1371600"/>
            <a:ext cx="1727835" cy="1046480"/>
            <a:chOff x="14037" y="6610"/>
            <a:chExt cx="1238" cy="1648"/>
          </a:xfrm>
        </p:grpSpPr>
        <p:sp>
          <p:nvSpPr>
            <p:cNvPr id="106" name="MMConnector"/>
            <p:cNvSpPr/>
            <p:nvPr/>
          </p:nvSpPr>
          <p:spPr>
            <a:xfrm>
              <a:off x="14037" y="7732"/>
              <a:ext cx="415" cy="527"/>
            </a:xfrm>
            <a:custGeom>
              <a:avLst/>
              <a:gdLst/>
              <a:ahLst/>
              <a:cxnLst/>
              <a:rect l="0" t="0" r="0" b="0"/>
              <a:pathLst>
                <a:path w="217800" h="177375" fill="none">
                  <a:moveTo>
                    <a:pt x="-108900" y="88688"/>
                  </a:moveTo>
                  <a:cubicBezTo>
                    <a:pt x="-1238" y="88688"/>
                    <a:pt x="-4372" y="-88687"/>
                    <a:pt x="108900" y="-88687"/>
                  </a:cubicBezTo>
                </a:path>
              </a:pathLst>
            </a:custGeom>
            <a:noFill/>
            <a:ln w="13200" cap="rnd">
              <a:solidFill>
                <a:srgbClr val="96E54E"/>
              </a:solidFill>
              <a:round/>
            </a:ln>
          </p:spPr>
        </p:sp>
        <p:sp>
          <p:nvSpPr>
            <p:cNvPr id="107" name="SubTopic"/>
            <p:cNvSpPr/>
            <p:nvPr/>
          </p:nvSpPr>
          <p:spPr>
            <a:xfrm>
              <a:off x="14245" y="6610"/>
              <a:ext cx="1030"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08" name="组合 107"/>
          <p:cNvGrpSpPr/>
          <p:nvPr/>
        </p:nvGrpSpPr>
        <p:grpSpPr>
          <a:xfrm>
            <a:off x="9233535" y="1979930"/>
            <a:ext cx="1845310" cy="680720"/>
            <a:chOff x="14037" y="7568"/>
            <a:chExt cx="2444" cy="1072"/>
          </a:xfrm>
        </p:grpSpPr>
        <p:sp>
          <p:nvSpPr>
            <p:cNvPr id="109" name="MMConnector"/>
            <p:cNvSpPr/>
            <p:nvPr/>
          </p:nvSpPr>
          <p:spPr>
            <a:xfrm>
              <a:off x="14037" y="8212"/>
              <a:ext cx="415" cy="429"/>
            </a:xfrm>
            <a:custGeom>
              <a:avLst/>
              <a:gdLst/>
              <a:ahLst/>
              <a:cxnLst/>
              <a:rect l="0" t="0" r="0" b="0"/>
              <a:pathLst>
                <a:path w="217800" h="144375" fill="none">
                  <a:moveTo>
                    <a:pt x="-108900" y="-72187"/>
                  </a:moveTo>
                  <a:cubicBezTo>
                    <a:pt x="-4963" y="-72187"/>
                    <a:pt x="4320" y="72188"/>
                    <a:pt x="108900" y="72188"/>
                  </a:cubicBezTo>
                </a:path>
              </a:pathLst>
            </a:custGeom>
            <a:noFill/>
            <a:ln w="13200" cap="rnd">
              <a:solidFill>
                <a:srgbClr val="96E54E"/>
              </a:solidFill>
              <a:round/>
            </a:ln>
          </p:spPr>
        </p:sp>
        <p:sp>
          <p:nvSpPr>
            <p:cNvPr id="115" name="SubTopic"/>
            <p:cNvSpPr/>
            <p:nvPr/>
          </p:nvSpPr>
          <p:spPr>
            <a:xfrm>
              <a:off x="14245" y="7568"/>
              <a:ext cx="2236" cy="860"/>
            </a:xfrm>
            <a:custGeom>
              <a:avLst/>
              <a:gdLst>
                <a:gd name="rtl" fmla="*/ 47025 w 1174800"/>
                <a:gd name="rtt" fmla="*/ 22605 h 288750"/>
                <a:gd name="rtr" fmla="*/ 1129425 w 1174800"/>
                <a:gd name="rtb" fmla="*/ 273405 h 288750"/>
              </a:gdLst>
              <a:ahLst/>
              <a:cxnLst/>
              <a:rect l="rtl" t="rtt" r="rtr" b="rtb"/>
              <a:pathLst>
                <a:path w="1174800" h="288750" stroke="0">
                  <a:moveTo>
                    <a:pt x="0" y="0"/>
                  </a:moveTo>
                  <a:lnTo>
                    <a:pt x="1174800" y="0"/>
                  </a:lnTo>
                  <a:lnTo>
                    <a:pt x="1174800" y="288750"/>
                  </a:lnTo>
                  <a:lnTo>
                    <a:pt x="0" y="288750"/>
                  </a:lnTo>
                  <a:lnTo>
                    <a:pt x="0" y="0"/>
                  </a:lnTo>
                  <a:close/>
                </a:path>
                <a:path w="1174800" h="288750" fill="none">
                  <a:moveTo>
                    <a:pt x="0" y="288750"/>
                  </a:moveTo>
                  <a:lnTo>
                    <a:pt x="1174800" y="288750"/>
                  </a:lnTo>
                </a:path>
              </a:pathLst>
            </a:custGeom>
            <a:noFill/>
            <a:ln w="13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光的折射定律</a:t>
              </a:r>
              <a:endParaRPr lang="zh-CN" sz="2400">
                <a:solidFill>
                  <a:srgbClr val="303030"/>
                </a:solidFill>
                <a:latin typeface="宋体" panose="02010600030101010101" pitchFamily="2" charset="-122"/>
              </a:endParaRPr>
            </a:p>
          </p:txBody>
        </p:sp>
      </p:grpSp>
      <p:grpSp>
        <p:nvGrpSpPr>
          <p:cNvPr id="118" name="组合 117"/>
          <p:cNvGrpSpPr/>
          <p:nvPr/>
        </p:nvGrpSpPr>
        <p:grpSpPr>
          <a:xfrm>
            <a:off x="9233535" y="2586990"/>
            <a:ext cx="1845310" cy="985520"/>
            <a:chOff x="14037" y="8524"/>
            <a:chExt cx="2444" cy="1552"/>
          </a:xfrm>
        </p:grpSpPr>
        <p:sp>
          <p:nvSpPr>
            <p:cNvPr id="119" name="MMConnector"/>
            <p:cNvSpPr/>
            <p:nvPr/>
          </p:nvSpPr>
          <p:spPr>
            <a:xfrm>
              <a:off x="14037" y="8690"/>
              <a:ext cx="415" cy="1387"/>
            </a:xfrm>
            <a:custGeom>
              <a:avLst/>
              <a:gdLst/>
              <a:ahLst/>
              <a:cxnLst/>
              <a:rect l="0" t="0" r="0" b="0"/>
              <a:pathLst>
                <a:path w="217800" h="466125" fill="none">
                  <a:moveTo>
                    <a:pt x="-108900" y="-233062"/>
                  </a:moveTo>
                  <a:cubicBezTo>
                    <a:pt x="26894" y="-233062"/>
                    <a:pt x="-70013" y="233063"/>
                    <a:pt x="108900" y="233063"/>
                  </a:cubicBezTo>
                </a:path>
              </a:pathLst>
            </a:custGeom>
            <a:noFill/>
            <a:ln w="13200" cap="rnd">
              <a:solidFill>
                <a:srgbClr val="96E54E"/>
              </a:solidFill>
              <a:round/>
            </a:ln>
          </p:spPr>
        </p:sp>
        <p:sp>
          <p:nvSpPr>
            <p:cNvPr id="124" name="SubTopic"/>
            <p:cNvSpPr/>
            <p:nvPr/>
          </p:nvSpPr>
          <p:spPr>
            <a:xfrm>
              <a:off x="14245" y="8524"/>
              <a:ext cx="2236" cy="860"/>
            </a:xfrm>
            <a:custGeom>
              <a:avLst/>
              <a:gdLst>
                <a:gd name="rtl" fmla="*/ 47025 w 1174800"/>
                <a:gd name="rtt" fmla="*/ 22605 h 288750"/>
                <a:gd name="rtr" fmla="*/ 1129425 w 1174800"/>
                <a:gd name="rtb" fmla="*/ 273405 h 288750"/>
              </a:gdLst>
              <a:ahLst/>
              <a:cxnLst/>
              <a:rect l="rtl" t="rtt" r="rtr" b="rtb"/>
              <a:pathLst>
                <a:path w="1174800" h="288750" stroke="0">
                  <a:moveTo>
                    <a:pt x="0" y="0"/>
                  </a:moveTo>
                  <a:lnTo>
                    <a:pt x="1174800" y="0"/>
                  </a:lnTo>
                  <a:lnTo>
                    <a:pt x="1174800" y="288750"/>
                  </a:lnTo>
                  <a:lnTo>
                    <a:pt x="0" y="288750"/>
                  </a:lnTo>
                  <a:lnTo>
                    <a:pt x="0" y="0"/>
                  </a:lnTo>
                  <a:close/>
                </a:path>
                <a:path w="1174800" h="288750" fill="none">
                  <a:moveTo>
                    <a:pt x="0" y="288750"/>
                  </a:moveTo>
                  <a:lnTo>
                    <a:pt x="1174800" y="288750"/>
                  </a:lnTo>
                </a:path>
              </a:pathLst>
            </a:custGeom>
            <a:noFill/>
            <a:ln w="13200" cap="flat">
              <a:solidFill>
                <a:srgbClr val="96E54E"/>
              </a:solidFill>
              <a:round/>
            </a:ln>
          </p:spPr>
          <p:txBody>
            <a:bodyPr wrap="none" lIns="0" tIns="0" rIns="0" bIns="22500" rtlCol="0" anchor="ctr"/>
            <a:lstStyle/>
            <a:p>
              <a:pPr algn="ctr"/>
              <a:r>
                <a:rPr lang="zh-CN" altLang="en-US" sz="2400">
                  <a:solidFill>
                    <a:srgbClr val="303030"/>
                  </a:solidFill>
                  <a:latin typeface="宋体" panose="02010600030101010101" pitchFamily="2" charset="-122"/>
                </a:rPr>
                <a:t>现象</a:t>
              </a:r>
              <a:endParaRPr lang="zh-CN" altLang="en-US" sz="2400">
                <a:solidFill>
                  <a:srgbClr val="303030"/>
                </a:solidFill>
                <a:latin typeface="宋体" panose="02010600030101010101" pitchFamily="2" charset="-122"/>
              </a:endParaRPr>
            </a:p>
          </p:txBody>
        </p:sp>
      </p:grpSp>
      <p:grpSp>
        <p:nvGrpSpPr>
          <p:cNvPr id="128" name="组合 127"/>
          <p:cNvGrpSpPr/>
          <p:nvPr/>
        </p:nvGrpSpPr>
        <p:grpSpPr>
          <a:xfrm>
            <a:off x="9194800" y="3552825"/>
            <a:ext cx="1869440" cy="1504315"/>
            <a:chOff x="14440" y="2445"/>
            <a:chExt cx="3648" cy="2369"/>
          </a:xfrm>
        </p:grpSpPr>
        <p:sp>
          <p:nvSpPr>
            <p:cNvPr id="129" name="MMConnector"/>
            <p:cNvSpPr/>
            <p:nvPr/>
          </p:nvSpPr>
          <p:spPr>
            <a:xfrm>
              <a:off x="14440" y="3808"/>
              <a:ext cx="415" cy="1007"/>
            </a:xfrm>
            <a:custGeom>
              <a:avLst/>
              <a:gdLst/>
              <a:ahLst/>
              <a:cxnLst/>
              <a:rect l="0" t="0" r="0" b="0"/>
              <a:pathLst>
                <a:path w="217800" h="338250" fill="none">
                  <a:moveTo>
                    <a:pt x="-108900" y="169125"/>
                  </a:moveTo>
                  <a:cubicBezTo>
                    <a:pt x="15644" y="169125"/>
                    <a:pt x="-43764" y="-169125"/>
                    <a:pt x="108900" y="-169125"/>
                  </a:cubicBezTo>
                </a:path>
              </a:pathLst>
            </a:custGeom>
            <a:noFill/>
            <a:ln w="13200" cap="rnd">
              <a:solidFill>
                <a:srgbClr val="96E54E"/>
              </a:solidFill>
              <a:round/>
            </a:ln>
          </p:spPr>
        </p:sp>
        <p:sp>
          <p:nvSpPr>
            <p:cNvPr id="130" name="SubTopic"/>
            <p:cNvSpPr/>
            <p:nvPr/>
          </p:nvSpPr>
          <p:spPr>
            <a:xfrm>
              <a:off x="14646" y="2445"/>
              <a:ext cx="3443" cy="860"/>
            </a:xfrm>
            <a:custGeom>
              <a:avLst/>
              <a:gdLst>
                <a:gd name="rtl" fmla="*/ 47025 w 1808400"/>
                <a:gd name="rtt" fmla="*/ 22605 h 288750"/>
                <a:gd name="rtr" fmla="*/ 1763025 w 1808400"/>
                <a:gd name="rtb" fmla="*/ 273405 h 288750"/>
              </a:gdLst>
              <a:ahLst/>
              <a:cxnLst/>
              <a:rect l="rtl" t="rtt" r="rtr" b="rtb"/>
              <a:pathLst>
                <a:path w="1808400" h="288750" stroke="0">
                  <a:moveTo>
                    <a:pt x="0" y="0"/>
                  </a:moveTo>
                  <a:lnTo>
                    <a:pt x="1808400" y="0"/>
                  </a:lnTo>
                  <a:lnTo>
                    <a:pt x="1808400" y="288750"/>
                  </a:lnTo>
                  <a:lnTo>
                    <a:pt x="0" y="288750"/>
                  </a:lnTo>
                  <a:lnTo>
                    <a:pt x="0" y="0"/>
                  </a:lnTo>
                  <a:close/>
                </a:path>
                <a:path w="1808400" h="288750" fill="none">
                  <a:moveTo>
                    <a:pt x="0" y="288750"/>
                  </a:moveTo>
                  <a:lnTo>
                    <a:pt x="1808400" y="288750"/>
                  </a:lnTo>
                </a:path>
              </a:pathLst>
            </a:custGeom>
            <a:noFill/>
            <a:ln w="13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概念</a:t>
              </a:r>
              <a:endParaRPr lang="zh-CN" sz="2400">
                <a:solidFill>
                  <a:srgbClr val="303030"/>
                </a:solidFill>
                <a:latin typeface="宋体" panose="02010600030101010101" pitchFamily="2" charset="-122"/>
              </a:endParaRPr>
            </a:p>
          </p:txBody>
        </p:sp>
      </p:grpSp>
      <p:grpSp>
        <p:nvGrpSpPr>
          <p:cNvPr id="131" name="组合 130"/>
          <p:cNvGrpSpPr/>
          <p:nvPr/>
        </p:nvGrpSpPr>
        <p:grpSpPr>
          <a:xfrm>
            <a:off x="9194800" y="4161155"/>
            <a:ext cx="1981835" cy="591820"/>
            <a:chOff x="14440" y="3403"/>
            <a:chExt cx="2442" cy="932"/>
          </a:xfrm>
        </p:grpSpPr>
        <p:sp>
          <p:nvSpPr>
            <p:cNvPr id="132" name="MMConnector"/>
            <p:cNvSpPr/>
            <p:nvPr/>
          </p:nvSpPr>
          <p:spPr>
            <a:xfrm>
              <a:off x="14440" y="4287"/>
              <a:ext cx="415" cy="49"/>
            </a:xfrm>
            <a:custGeom>
              <a:avLst/>
              <a:gdLst/>
              <a:ahLst/>
              <a:cxnLst/>
              <a:rect l="0" t="0" r="0" b="0"/>
              <a:pathLst>
                <a:path w="217800" h="16500" fill="none">
                  <a:moveTo>
                    <a:pt x="-108900" y="8250"/>
                  </a:moveTo>
                  <a:cubicBezTo>
                    <a:pt x="-21780" y="8250"/>
                    <a:pt x="43560" y="-8250"/>
                    <a:pt x="108900" y="-8250"/>
                  </a:cubicBezTo>
                </a:path>
              </a:pathLst>
            </a:custGeom>
            <a:noFill/>
            <a:ln w="13200" cap="rnd">
              <a:solidFill>
                <a:srgbClr val="96E54E"/>
              </a:solidFill>
              <a:round/>
            </a:ln>
          </p:spPr>
        </p:sp>
        <p:sp>
          <p:nvSpPr>
            <p:cNvPr id="133" name="SubTopic"/>
            <p:cNvSpPr/>
            <p:nvPr/>
          </p:nvSpPr>
          <p:spPr>
            <a:xfrm>
              <a:off x="14646" y="3403"/>
              <a:ext cx="2236" cy="860"/>
            </a:xfrm>
            <a:custGeom>
              <a:avLst/>
              <a:gdLst>
                <a:gd name="rtl" fmla="*/ 47025 w 1174800"/>
                <a:gd name="rtt" fmla="*/ 22605 h 288750"/>
                <a:gd name="rtr" fmla="*/ 1129425 w 1174800"/>
                <a:gd name="rtb" fmla="*/ 273405 h 288750"/>
              </a:gdLst>
              <a:ahLst/>
              <a:cxnLst/>
              <a:rect l="rtl" t="rtt" r="rtr" b="rtb"/>
              <a:pathLst>
                <a:path w="1174800" h="288750" stroke="0">
                  <a:moveTo>
                    <a:pt x="0" y="0"/>
                  </a:moveTo>
                  <a:lnTo>
                    <a:pt x="1174800" y="0"/>
                  </a:lnTo>
                  <a:lnTo>
                    <a:pt x="1174800" y="288750"/>
                  </a:lnTo>
                  <a:lnTo>
                    <a:pt x="0" y="288750"/>
                  </a:lnTo>
                  <a:lnTo>
                    <a:pt x="0" y="0"/>
                  </a:lnTo>
                  <a:close/>
                </a:path>
                <a:path w="1174800" h="288750" fill="none">
                  <a:moveTo>
                    <a:pt x="0" y="288750"/>
                  </a:moveTo>
                  <a:lnTo>
                    <a:pt x="1174800" y="288750"/>
                  </a:lnTo>
                </a:path>
              </a:pathLst>
            </a:custGeom>
            <a:noFill/>
            <a:ln w="13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光的色散</a:t>
              </a:r>
              <a:endParaRPr lang="zh-CN" sz="2400">
                <a:solidFill>
                  <a:srgbClr val="303030"/>
                </a:solidFill>
                <a:latin typeface="宋体" panose="02010600030101010101" pitchFamily="2" charset="-122"/>
              </a:endParaRPr>
            </a:p>
          </p:txBody>
        </p:sp>
      </p:grpSp>
      <p:grpSp>
        <p:nvGrpSpPr>
          <p:cNvPr id="134" name="组合 133"/>
          <p:cNvGrpSpPr/>
          <p:nvPr/>
        </p:nvGrpSpPr>
        <p:grpSpPr>
          <a:xfrm>
            <a:off x="9194800" y="4769485"/>
            <a:ext cx="1980565" cy="834390"/>
            <a:chOff x="14440" y="4361"/>
            <a:chExt cx="3119" cy="1314"/>
          </a:xfrm>
        </p:grpSpPr>
        <p:sp>
          <p:nvSpPr>
            <p:cNvPr id="135" name="MMConnector"/>
            <p:cNvSpPr/>
            <p:nvPr/>
          </p:nvSpPr>
          <p:spPr>
            <a:xfrm>
              <a:off x="14440" y="4766"/>
              <a:ext cx="415" cy="909"/>
            </a:xfrm>
            <a:custGeom>
              <a:avLst/>
              <a:gdLst/>
              <a:ahLst/>
              <a:cxnLst/>
              <a:rect l="0" t="0" r="0" b="0"/>
              <a:pathLst>
                <a:path w="217800" h="305250" fill="none">
                  <a:moveTo>
                    <a:pt x="-108900" y="-152625"/>
                  </a:moveTo>
                  <a:cubicBezTo>
                    <a:pt x="12393" y="-152625"/>
                    <a:pt x="-36177" y="152625"/>
                    <a:pt x="108900" y="152625"/>
                  </a:cubicBezTo>
                </a:path>
              </a:pathLst>
            </a:custGeom>
            <a:noFill/>
            <a:ln w="13200" cap="rnd">
              <a:solidFill>
                <a:srgbClr val="96E54E"/>
              </a:solidFill>
              <a:round/>
            </a:ln>
          </p:spPr>
        </p:sp>
        <p:sp>
          <p:nvSpPr>
            <p:cNvPr id="136" name="SubTopic"/>
            <p:cNvSpPr/>
            <p:nvPr/>
          </p:nvSpPr>
          <p:spPr>
            <a:xfrm>
              <a:off x="14646" y="4361"/>
              <a:ext cx="2913" cy="860"/>
            </a:xfrm>
            <a:custGeom>
              <a:avLst/>
              <a:gdLst>
                <a:gd name="rtl" fmla="*/ 47025 w 1386000"/>
                <a:gd name="rtt" fmla="*/ 22605 h 288750"/>
                <a:gd name="rtr" fmla="*/ 1340625 w 1386000"/>
                <a:gd name="rtb" fmla="*/ 273405 h 288750"/>
              </a:gdLst>
              <a:ahLst/>
              <a:cxnLst/>
              <a:rect l="rtl" t="rtt" r="rtr" b="rtb"/>
              <a:pathLst>
                <a:path w="1386000" h="288750" stroke="0">
                  <a:moveTo>
                    <a:pt x="0" y="0"/>
                  </a:moveTo>
                  <a:lnTo>
                    <a:pt x="1386000" y="0"/>
                  </a:lnTo>
                  <a:lnTo>
                    <a:pt x="1386000" y="288750"/>
                  </a:lnTo>
                  <a:lnTo>
                    <a:pt x="0" y="288750"/>
                  </a:lnTo>
                  <a:lnTo>
                    <a:pt x="0" y="0"/>
                  </a:lnTo>
                  <a:close/>
                </a:path>
                <a:path w="1386000" h="288750" fill="none">
                  <a:moveTo>
                    <a:pt x="0" y="288750"/>
                  </a:moveTo>
                  <a:lnTo>
                    <a:pt x="1386000" y="288750"/>
                  </a:lnTo>
                </a:path>
              </a:pathLst>
            </a:custGeom>
            <a:noFill/>
            <a:ln w="13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光的三原色</a:t>
              </a:r>
              <a:endParaRPr lang="zh-CN" sz="2400">
                <a:solidFill>
                  <a:srgbClr val="303030"/>
                </a:solidFill>
                <a:latin typeface="宋体" panose="02010600030101010101" pitchFamily="2" charset="-122"/>
              </a:endParaRPr>
            </a:p>
          </p:txBody>
        </p:sp>
      </p:grpSp>
      <p:grpSp>
        <p:nvGrpSpPr>
          <p:cNvPr id="137" name="组合 136"/>
          <p:cNvGrpSpPr/>
          <p:nvPr/>
        </p:nvGrpSpPr>
        <p:grpSpPr>
          <a:xfrm>
            <a:off x="9240520" y="5269865"/>
            <a:ext cx="1905000" cy="1090930"/>
            <a:chOff x="14440" y="5245"/>
            <a:chExt cx="1638" cy="1864"/>
          </a:xfrm>
        </p:grpSpPr>
        <p:sp>
          <p:nvSpPr>
            <p:cNvPr id="138" name="MMConnector"/>
            <p:cNvSpPr/>
            <p:nvPr/>
          </p:nvSpPr>
          <p:spPr>
            <a:xfrm>
              <a:off x="14440" y="5245"/>
              <a:ext cx="415" cy="1865"/>
            </a:xfrm>
            <a:custGeom>
              <a:avLst/>
              <a:gdLst/>
              <a:ahLst/>
              <a:cxnLst/>
              <a:rect l="0" t="0" r="0" b="0"/>
              <a:pathLst>
                <a:path w="217800" h="627000" fill="none">
                  <a:moveTo>
                    <a:pt x="-108900" y="-313500"/>
                  </a:moveTo>
                  <a:cubicBezTo>
                    <a:pt x="37328" y="-313500"/>
                    <a:pt x="-94359" y="313500"/>
                    <a:pt x="108900" y="313500"/>
                  </a:cubicBezTo>
                </a:path>
              </a:pathLst>
            </a:custGeom>
            <a:noFill/>
            <a:ln w="13200" cap="rnd">
              <a:solidFill>
                <a:srgbClr val="96E54E"/>
              </a:solidFill>
              <a:round/>
            </a:ln>
          </p:spPr>
        </p:sp>
        <p:sp>
          <p:nvSpPr>
            <p:cNvPr id="139" name="SubTopic"/>
            <p:cNvSpPr/>
            <p:nvPr/>
          </p:nvSpPr>
          <p:spPr>
            <a:xfrm>
              <a:off x="14646" y="5319"/>
              <a:ext cx="1432" cy="860"/>
            </a:xfrm>
            <a:custGeom>
              <a:avLst/>
              <a:gdLst>
                <a:gd name="rtl" fmla="*/ 47025 w 752400"/>
                <a:gd name="rtt" fmla="*/ 22605 h 288750"/>
                <a:gd name="rtr" fmla="*/ 707025 w 752400"/>
                <a:gd name="rtb" fmla="*/ 273405 h 288750"/>
              </a:gdLst>
              <a:ahLst/>
              <a:cxnLst/>
              <a:rect l="rtl" t="rtt" r="rtr" b="rtb"/>
              <a:pathLst>
                <a:path w="752400" h="288750" stroke="0">
                  <a:moveTo>
                    <a:pt x="0" y="0"/>
                  </a:moveTo>
                  <a:lnTo>
                    <a:pt x="752400" y="0"/>
                  </a:lnTo>
                  <a:lnTo>
                    <a:pt x="752400" y="288750"/>
                  </a:lnTo>
                  <a:lnTo>
                    <a:pt x="0" y="288750"/>
                  </a:lnTo>
                  <a:lnTo>
                    <a:pt x="0" y="0"/>
                  </a:lnTo>
                  <a:close/>
                </a:path>
                <a:path w="752400" h="288750" fill="none">
                  <a:moveTo>
                    <a:pt x="0" y="288750"/>
                  </a:moveTo>
                  <a:lnTo>
                    <a:pt x="752400" y="288750"/>
                  </a:lnTo>
                </a:path>
              </a:pathLst>
            </a:custGeom>
            <a:noFill/>
            <a:ln w="13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现象</a:t>
              </a:r>
              <a:endParaRPr lang="zh-CN" sz="2400">
                <a:solidFill>
                  <a:srgbClr val="303030"/>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blinds(horizontal)">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blinds(horizontal)">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blinds(horizontal)">
                                      <p:cBhvr>
                                        <p:cTn id="27" dur="5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blinds(horizontal)">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blinds(horizontal)">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blinds(horizontal)">
                                      <p:cBhvr>
                                        <p:cTn id="42" dur="500"/>
                                        <p:tgtEl>
                                          <p:spTgt spid="8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blinds(horizontal)">
                                      <p:cBhvr>
                                        <p:cTn id="47" dur="500"/>
                                        <p:tgtEl>
                                          <p:spTgt spid="9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linds(horizontal)">
                                      <p:cBhvr>
                                        <p:cTn id="52" dur="500"/>
                                        <p:tgtEl>
                                          <p:spTgt spid="9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blinds(horizontal)">
                                      <p:cBhvr>
                                        <p:cTn id="57" dur="500"/>
                                        <p:tgtEl>
                                          <p:spTgt spid="10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blinds(horizontal)">
                                      <p:cBhvr>
                                        <p:cTn id="62" dur="500"/>
                                        <p:tgtEl>
                                          <p:spTgt spid="10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blinds(horizontal)">
                                      <p:cBhvr>
                                        <p:cTn id="67" dur="500"/>
                                        <p:tgtEl>
                                          <p:spTgt spid="1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blinds(horizontal)">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28"/>
                                        </p:tgtEl>
                                        <p:attrNameLst>
                                          <p:attrName>style.visibility</p:attrName>
                                        </p:attrNameLst>
                                      </p:cBhvr>
                                      <p:to>
                                        <p:strVal val="visible"/>
                                      </p:to>
                                    </p:set>
                                    <p:animEffect transition="in" filter="blinds(horizontal)">
                                      <p:cBhvr>
                                        <p:cTn id="77" dur="500"/>
                                        <p:tgtEl>
                                          <p:spTgt spid="12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31"/>
                                        </p:tgtEl>
                                        <p:attrNameLst>
                                          <p:attrName>style.visibility</p:attrName>
                                        </p:attrNameLst>
                                      </p:cBhvr>
                                      <p:to>
                                        <p:strVal val="visible"/>
                                      </p:to>
                                    </p:set>
                                    <p:animEffect transition="in" filter="blinds(horizontal)">
                                      <p:cBhvr>
                                        <p:cTn id="82" dur="500"/>
                                        <p:tgtEl>
                                          <p:spTgt spid="13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34"/>
                                        </p:tgtEl>
                                        <p:attrNameLst>
                                          <p:attrName>style.visibility</p:attrName>
                                        </p:attrNameLst>
                                      </p:cBhvr>
                                      <p:to>
                                        <p:strVal val="visible"/>
                                      </p:to>
                                    </p:set>
                                    <p:animEffect transition="in" filter="blinds(horizontal)">
                                      <p:cBhvr>
                                        <p:cTn id="87" dur="500"/>
                                        <p:tgtEl>
                                          <p:spTgt spid="134"/>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37"/>
                                        </p:tgtEl>
                                        <p:attrNameLst>
                                          <p:attrName>style.visibility</p:attrName>
                                        </p:attrNameLst>
                                      </p:cBhvr>
                                      <p:to>
                                        <p:strVal val="visible"/>
                                      </p:to>
                                    </p:set>
                                    <p:animEffect transition="in" filter="blinds(horizontal)">
                                      <p:cBhvr>
                                        <p:cTn id="92"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37590" y="1489075"/>
            <a:ext cx="10383520" cy="4523105"/>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一、光的直线传播</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光在同一种均匀介质中是沿</a:t>
            </a:r>
            <a:r>
              <a:rPr lang="en-US" altLang="zh-CN" sz="2400" dirty="0">
                <a:solidFill>
                  <a:prstClr val="black"/>
                </a:solidFill>
                <a:latin typeface="Times New Roman" panose="02020603050405020304" pitchFamily="18" charset="0"/>
                <a:cs typeface="Times New Roman" panose="02020603050405020304" pitchFamily="18" charset="0"/>
              </a:rPr>
              <a:t>____________</a:t>
            </a:r>
            <a:r>
              <a:rPr lang="zh-CN" altLang="en-US" sz="2400" dirty="0">
                <a:solidFill>
                  <a:prstClr val="black"/>
                </a:solidFill>
                <a:latin typeface="Times New Roman" panose="02020603050405020304" pitchFamily="18" charset="0"/>
                <a:cs typeface="Times New Roman" panose="02020603050405020304" pitchFamily="18" charset="0"/>
              </a:rPr>
              <a:t>传播的。</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光在真空中的传播速度是</a:t>
            </a:r>
            <a:r>
              <a:rPr lang="en-US" altLang="zh-CN" sz="2400" dirty="0">
                <a:solidFill>
                  <a:prstClr val="black"/>
                </a:solidFill>
                <a:latin typeface="Times New Roman" panose="02020603050405020304" pitchFamily="18" charset="0"/>
                <a:cs typeface="Times New Roman" panose="02020603050405020304" pitchFamily="18" charset="0"/>
              </a:rPr>
              <a:t>_______m/s=__________km/s</a:t>
            </a:r>
            <a:r>
              <a:rPr lang="zh-CN" altLang="en-US" sz="2400" dirty="0">
                <a:solidFill>
                  <a:prstClr val="black"/>
                </a:solidFill>
                <a:latin typeface="Times New Roman" panose="02020603050405020304" pitchFamily="18" charset="0"/>
                <a:cs typeface="Times New Roman" panose="02020603050405020304" pitchFamily="18" charset="0"/>
              </a:rPr>
              <a:t>，用字母</a:t>
            </a:r>
            <a:r>
              <a:rPr lang="zh-CN" altLang="en-US" sz="2400" i="1" dirty="0">
                <a:solidFill>
                  <a:prstClr val="black"/>
                </a:solidFill>
                <a:latin typeface="Times New Roman" panose="02020603050405020304" pitchFamily="18" charset="0"/>
                <a:cs typeface="Times New Roman" panose="02020603050405020304" pitchFamily="18" charset="0"/>
              </a:rPr>
              <a:t>ｃ</a:t>
            </a:r>
            <a:r>
              <a:rPr lang="zh-CN" altLang="en-US" sz="2400" dirty="0">
                <a:solidFill>
                  <a:prstClr val="black"/>
                </a:solidFill>
                <a:latin typeface="Times New Roman" panose="02020603050405020304" pitchFamily="18" charset="0"/>
                <a:cs typeface="Times New Roman" panose="02020603050405020304" pitchFamily="18" charset="0"/>
              </a:rPr>
              <a:t>表示。</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3.</a:t>
            </a:r>
            <a:r>
              <a:rPr lang="zh-CN" altLang="en-US" sz="2400" dirty="0">
                <a:solidFill>
                  <a:prstClr val="black"/>
                </a:solidFill>
                <a:latin typeface="Times New Roman" panose="02020603050405020304" pitchFamily="18" charset="0"/>
                <a:cs typeface="Times New Roman" panose="02020603050405020304" pitchFamily="18" charset="0"/>
              </a:rPr>
              <a:t>现象：影子的形成、日(月)食的形成、小孔成像、树林中的光斑、站队成列、激光准直等。</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二、光的反射</a:t>
            </a:r>
            <a:endParaRPr lang="en-US" altLang="zh-CN" sz="2400" b="1"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定义：光从空气射向另一种介质时，会有一部分光返回空气中，我们将这种现象称为光的反射。</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529395" y="2142948"/>
            <a:ext cx="1337569"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直线</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216759" y="5581277"/>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4701243" y="2707177"/>
            <a:ext cx="1246093" cy="461665"/>
          </a:xfrm>
          <a:prstGeom prst="rect">
            <a:avLst/>
          </a:prstGeom>
          <a:noFill/>
          <a:ln w="9525">
            <a:noFill/>
          </a:ln>
        </p:spPr>
        <p:txBody>
          <a:bodyPr wrap="square">
            <a:spAutoFit/>
          </a:bodyPr>
          <a:lstStyle/>
          <a:p>
            <a:r>
              <a:rPr lang="en-US" altLang="zh-CN" sz="2400" kern="100" dirty="0">
                <a:solidFill>
                  <a:srgbClr val="FF0000"/>
                </a:solidFill>
                <a:latin typeface="Times New Roman" panose="02020603050405020304" pitchFamily="18" charset="0"/>
              </a:rPr>
              <a:t>3</a:t>
            </a:r>
            <a:r>
              <a:rPr lang="en-US" altLang="zh-CN" sz="2400" kern="100" dirty="0">
                <a:solidFill>
                  <a:srgbClr val="FF0000"/>
                </a:solidFill>
                <a:latin typeface="宋体" panose="02010600030101010101" pitchFamily="2" charset="-122"/>
                <a:cs typeface="Times New Roman" panose="02020603050405020304" pitchFamily="18" charset="0"/>
              </a:rPr>
              <a:t>×</a:t>
            </a:r>
            <a:r>
              <a:rPr lang="en-US" altLang="zh-CN" sz="2400" kern="100" dirty="0">
                <a:solidFill>
                  <a:srgbClr val="FF0000"/>
                </a:solidFill>
                <a:latin typeface="Times New Roman" panose="02020603050405020304" pitchFamily="18" charset="0"/>
              </a:rPr>
              <a:t>10</a:t>
            </a:r>
            <a:r>
              <a:rPr lang="en-US" altLang="zh-CN" sz="2400" kern="100" baseline="30000" dirty="0">
                <a:solidFill>
                  <a:srgbClr val="FF0000"/>
                </a:solidFill>
                <a:latin typeface="Times New Roman" panose="02020603050405020304" pitchFamily="18" charset="0"/>
              </a:rPr>
              <a:t>8</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6613228" y="2707177"/>
            <a:ext cx="1246093" cy="461665"/>
          </a:xfrm>
          <a:prstGeom prst="rect">
            <a:avLst/>
          </a:prstGeom>
          <a:noFill/>
          <a:ln w="9525">
            <a:noFill/>
          </a:ln>
        </p:spPr>
        <p:txBody>
          <a:bodyPr wrap="square">
            <a:spAutoFit/>
          </a:bodyPr>
          <a:lstStyle/>
          <a:p>
            <a:r>
              <a:rPr lang="en-US" altLang="zh-CN" sz="2400" kern="100" dirty="0">
                <a:solidFill>
                  <a:srgbClr val="FF0000"/>
                </a:solidFill>
                <a:latin typeface="Times New Roman" panose="02020603050405020304" pitchFamily="18" charset="0"/>
              </a:rPr>
              <a:t>3</a:t>
            </a:r>
            <a:r>
              <a:rPr lang="en-US" altLang="zh-CN" sz="2400" kern="100" dirty="0">
                <a:solidFill>
                  <a:srgbClr val="FF0000"/>
                </a:solidFill>
                <a:latin typeface="宋体" panose="02010600030101010101" pitchFamily="2" charset="-122"/>
                <a:cs typeface="Times New Roman" panose="02020603050405020304" pitchFamily="18" charset="0"/>
              </a:rPr>
              <a:t>×</a:t>
            </a:r>
            <a:r>
              <a:rPr lang="en-US" altLang="zh-CN" sz="2400" kern="100" dirty="0">
                <a:solidFill>
                  <a:srgbClr val="FF0000"/>
                </a:solidFill>
                <a:latin typeface="Times New Roman" panose="02020603050405020304" pitchFamily="18" charset="0"/>
              </a:rPr>
              <a:t>10</a:t>
            </a:r>
            <a:r>
              <a:rPr lang="en-US" altLang="zh-CN" sz="2400" kern="100" baseline="30000" dirty="0">
                <a:solidFill>
                  <a:srgbClr val="FF0000"/>
                </a:solidFill>
                <a:latin typeface="Times New Roman" panose="02020603050405020304" pitchFamily="18" charset="0"/>
              </a:rPr>
              <a:t>5</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 name="组合 1"/>
          <p:cNvGrpSpPr/>
          <p:nvPr/>
        </p:nvGrpSpPr>
        <p:grpSpPr>
          <a:xfrm>
            <a:off x="1036010" y="930968"/>
            <a:ext cx="10075545" cy="570230"/>
            <a:chOff x="1676" y="1655"/>
            <a:chExt cx="15867" cy="898"/>
          </a:xfrm>
        </p:grpSpPr>
        <p:pic>
          <p:nvPicPr>
            <p:cNvPr id="9" name="图片 8" descr="9"/>
            <p:cNvPicPr>
              <a:picLocks noChangeAspect="1"/>
            </p:cNvPicPr>
            <p:nvPr/>
          </p:nvPicPr>
          <p:blipFill>
            <a:blip r:embed="rId2"/>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506537" y="1077932"/>
            <a:ext cx="10151745" cy="645160"/>
          </a:xfrm>
          <a:prstGeom prst="rect">
            <a:avLst/>
          </a:prstGeom>
          <a:noFill/>
        </p:spPr>
        <p:txBody>
          <a:bodyPr wrap="square" rtlCol="0">
            <a:spAutoFit/>
          </a:bodyPr>
          <a:lstStyle/>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光的反射定律：</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2" name="流程图: 终止 1">
            <a:hlinkClick r:id="rId1" action="ppaction://hlinksldjump"/>
          </p:cNvPr>
          <p:cNvSpPr/>
          <p:nvPr/>
        </p:nvSpPr>
        <p:spPr>
          <a:xfrm>
            <a:off x="9304389" y="570764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graphicFrame>
        <p:nvGraphicFramePr>
          <p:cNvPr id="4" name="表格 3"/>
          <p:cNvGraphicFramePr>
            <a:graphicFrameLocks noGrp="1"/>
          </p:cNvGraphicFramePr>
          <p:nvPr/>
        </p:nvGraphicFramePr>
        <p:xfrm>
          <a:off x="1794920" y="1987666"/>
          <a:ext cx="8600142" cy="3017520"/>
        </p:xfrm>
        <a:graphic>
          <a:graphicData uri="http://schemas.openxmlformats.org/drawingml/2006/table">
            <a:tbl>
              <a:tblPr firstRow="1" bandRow="1">
                <a:tableStyleId>{5C22544A-7EE6-4342-B048-85BDC9FD1C3A}</a:tableStyleId>
              </a:tblPr>
              <a:tblGrid>
                <a:gridCol w="3517154"/>
                <a:gridCol w="5082988"/>
              </a:tblGrid>
              <a:tr h="2361486">
                <a:tc>
                  <a:txBody>
                    <a:bodyPr/>
                    <a:lstStyle/>
                    <a:p>
                      <a:endParaRPr lang="zh-CN" altLang="en-US"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20000"/>
                        </a:lnSpc>
                      </a:pPr>
                      <a:r>
                        <a:rPr lang="zh-CN" altLang="en-US" sz="2400" b="0" dirty="0">
                          <a:solidFill>
                            <a:schemeClr val="tx1"/>
                          </a:solidFill>
                          <a:latin typeface="Times New Roman" panose="02020603050405020304" pitchFamily="18" charset="0"/>
                          <a:cs typeface="Times New Roman" panose="02020603050405020304" pitchFamily="18" charset="0"/>
                        </a:rPr>
                        <a:t>光的反射定律： </a:t>
                      </a:r>
                      <a:endParaRPr lang="en-US" altLang="zh-CN" sz="2400" b="0" dirty="0">
                        <a:solidFill>
                          <a:schemeClr val="tx1"/>
                        </a:solidFill>
                        <a:latin typeface="Times New Roman" panose="02020603050405020304" pitchFamily="18" charset="0"/>
                        <a:cs typeface="Times New Roman" panose="02020603050405020304" pitchFamily="18" charset="0"/>
                      </a:endParaRPr>
                    </a:p>
                    <a:p>
                      <a:pPr>
                        <a:lnSpc>
                          <a:spcPct val="120000"/>
                        </a:lnSpc>
                      </a:pPr>
                      <a:r>
                        <a:rPr lang="zh-CN" altLang="en-US" sz="2400" b="0" dirty="0">
                          <a:solidFill>
                            <a:schemeClr val="tx1"/>
                          </a:solidFill>
                          <a:latin typeface="Times New Roman" panose="02020603050405020304" pitchFamily="18" charset="0"/>
                          <a:cs typeface="Times New Roman" panose="02020603050405020304" pitchFamily="18" charset="0"/>
                        </a:rPr>
                        <a:t>(</a:t>
                      </a:r>
                      <a:r>
                        <a:rPr lang="en-US" altLang="zh-CN" sz="2400" b="0" dirty="0">
                          <a:solidFill>
                            <a:schemeClr val="tx1"/>
                          </a:solidFill>
                          <a:latin typeface="Times New Roman" panose="02020603050405020304" pitchFamily="18" charset="0"/>
                          <a:cs typeface="Times New Roman" panose="02020603050405020304" pitchFamily="18" charset="0"/>
                        </a:rPr>
                        <a:t>1</a:t>
                      </a:r>
                      <a:r>
                        <a:rPr lang="zh-CN" altLang="en-US" sz="2400" b="0" dirty="0">
                          <a:solidFill>
                            <a:schemeClr val="tx1"/>
                          </a:solidFill>
                          <a:latin typeface="Times New Roman" panose="02020603050405020304" pitchFamily="18" charset="0"/>
                          <a:cs typeface="Times New Roman" panose="02020603050405020304" pitchFamily="18" charset="0"/>
                        </a:rPr>
                        <a:t>)反射光线、入射光线和法线都在</a:t>
                      </a:r>
                      <a:r>
                        <a:rPr lang="en-US" altLang="zh-CN" sz="2400" b="0" dirty="0">
                          <a:solidFill>
                            <a:schemeClr val="tx1"/>
                          </a:solidFill>
                          <a:latin typeface="Times New Roman" panose="02020603050405020304" pitchFamily="18" charset="0"/>
                          <a:cs typeface="Times New Roman" panose="02020603050405020304" pitchFamily="18" charset="0"/>
                        </a:rPr>
                        <a:t>_____________</a:t>
                      </a:r>
                      <a:r>
                        <a:rPr lang="zh-CN" altLang="en-US" sz="2400" b="0" dirty="0">
                          <a:solidFill>
                            <a:schemeClr val="tx1"/>
                          </a:solidFill>
                          <a:latin typeface="Times New Roman" panose="02020603050405020304" pitchFamily="18" charset="0"/>
                          <a:cs typeface="Times New Roman" panose="02020603050405020304" pitchFamily="18" charset="0"/>
                        </a:rPr>
                        <a:t>内；(</a:t>
                      </a:r>
                      <a:r>
                        <a:rPr lang="zh-CN" altLang="en-US" sz="24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三线共面</a:t>
                      </a:r>
                      <a:r>
                        <a:rPr lang="zh-CN" altLang="en-US" sz="2400" b="0" dirty="0">
                          <a:solidFill>
                            <a:schemeClr val="tx1"/>
                          </a:solidFill>
                          <a:latin typeface="Times New Roman" panose="02020603050405020304" pitchFamily="18" charset="0"/>
                          <a:cs typeface="Times New Roman" panose="02020603050405020304" pitchFamily="18" charset="0"/>
                        </a:rPr>
                        <a:t>) </a:t>
                      </a:r>
                      <a:endParaRPr lang="en-US" altLang="zh-CN" sz="2400" b="0" dirty="0">
                        <a:solidFill>
                          <a:schemeClr val="tx1"/>
                        </a:solidFill>
                        <a:latin typeface="Times New Roman" panose="02020603050405020304" pitchFamily="18" charset="0"/>
                        <a:cs typeface="Times New Roman" panose="02020603050405020304" pitchFamily="18" charset="0"/>
                      </a:endParaRPr>
                    </a:p>
                    <a:p>
                      <a:pPr>
                        <a:lnSpc>
                          <a:spcPct val="120000"/>
                        </a:lnSpc>
                      </a:pPr>
                      <a:r>
                        <a:rPr lang="zh-CN" altLang="en-US" sz="2400" b="0" dirty="0">
                          <a:solidFill>
                            <a:schemeClr val="tx1"/>
                          </a:solidFill>
                          <a:latin typeface="Times New Roman" panose="02020603050405020304" pitchFamily="18" charset="0"/>
                          <a:cs typeface="Times New Roman" panose="02020603050405020304" pitchFamily="18" charset="0"/>
                        </a:rPr>
                        <a:t>(</a:t>
                      </a:r>
                      <a:r>
                        <a:rPr lang="en-US" altLang="zh-CN" sz="2400" b="0" dirty="0">
                          <a:solidFill>
                            <a:schemeClr val="tx1"/>
                          </a:solidFill>
                          <a:latin typeface="Times New Roman" panose="02020603050405020304" pitchFamily="18" charset="0"/>
                          <a:cs typeface="Times New Roman" panose="02020603050405020304" pitchFamily="18" charset="0"/>
                        </a:rPr>
                        <a:t>2</a:t>
                      </a:r>
                      <a:r>
                        <a:rPr lang="zh-CN" altLang="en-US" sz="2400" b="0" dirty="0">
                          <a:solidFill>
                            <a:schemeClr val="tx1"/>
                          </a:solidFill>
                          <a:latin typeface="Times New Roman" panose="02020603050405020304" pitchFamily="18" charset="0"/>
                          <a:cs typeface="Times New Roman" panose="02020603050405020304" pitchFamily="18" charset="0"/>
                        </a:rPr>
                        <a:t>)反射光线、入射光线分别位于</a:t>
                      </a:r>
                      <a:r>
                        <a:rPr lang="en-US" altLang="zh-CN" sz="2400" b="0" dirty="0">
                          <a:solidFill>
                            <a:schemeClr val="tx1"/>
                          </a:solidFill>
                          <a:latin typeface="Times New Roman" panose="02020603050405020304" pitchFamily="18" charset="0"/>
                          <a:cs typeface="Times New Roman" panose="02020603050405020304" pitchFamily="18" charset="0"/>
                        </a:rPr>
                        <a:t>______</a:t>
                      </a:r>
                      <a:r>
                        <a:rPr lang="zh-CN" altLang="en-US" sz="2400" b="0" dirty="0">
                          <a:solidFill>
                            <a:schemeClr val="tx1"/>
                          </a:solidFill>
                          <a:latin typeface="Times New Roman" panose="02020603050405020304" pitchFamily="18" charset="0"/>
                          <a:cs typeface="Times New Roman" panose="02020603050405020304" pitchFamily="18" charset="0"/>
                        </a:rPr>
                        <a:t>两侧；(</a:t>
                      </a:r>
                      <a:r>
                        <a:rPr lang="zh-CN" altLang="en-US" sz="24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两线分居</a:t>
                      </a:r>
                      <a:r>
                        <a:rPr lang="zh-CN" altLang="en-US" sz="2400" b="0" dirty="0">
                          <a:solidFill>
                            <a:schemeClr val="tx1"/>
                          </a:solidFill>
                          <a:latin typeface="Times New Roman" panose="02020603050405020304" pitchFamily="18" charset="0"/>
                          <a:cs typeface="Times New Roman" panose="02020603050405020304" pitchFamily="18" charset="0"/>
                        </a:rPr>
                        <a:t>)</a:t>
                      </a:r>
                      <a:endParaRPr lang="en-US" altLang="zh-CN" sz="2400" b="0" dirty="0">
                        <a:solidFill>
                          <a:schemeClr val="tx1"/>
                        </a:solidFill>
                        <a:latin typeface="Times New Roman" panose="02020603050405020304" pitchFamily="18" charset="0"/>
                        <a:cs typeface="Times New Roman" panose="02020603050405020304" pitchFamily="18" charset="0"/>
                      </a:endParaRPr>
                    </a:p>
                    <a:p>
                      <a:pPr>
                        <a:lnSpc>
                          <a:spcPct val="120000"/>
                        </a:lnSpc>
                      </a:pPr>
                      <a:r>
                        <a:rPr lang="zh-CN" altLang="en-US" sz="2400" b="0" dirty="0">
                          <a:solidFill>
                            <a:schemeClr val="tx1"/>
                          </a:solidFill>
                          <a:latin typeface="Times New Roman" panose="02020603050405020304" pitchFamily="18" charset="0"/>
                          <a:cs typeface="Times New Roman" panose="02020603050405020304" pitchFamily="18" charset="0"/>
                        </a:rPr>
                        <a:t> (</a:t>
                      </a:r>
                      <a:r>
                        <a:rPr lang="en-US" altLang="zh-CN" sz="2400" b="0" dirty="0">
                          <a:solidFill>
                            <a:schemeClr val="tx1"/>
                          </a:solidFill>
                          <a:latin typeface="Times New Roman" panose="02020603050405020304" pitchFamily="18" charset="0"/>
                          <a:cs typeface="Times New Roman" panose="02020603050405020304" pitchFamily="18" charset="0"/>
                        </a:rPr>
                        <a:t>3</a:t>
                      </a:r>
                      <a:r>
                        <a:rPr lang="zh-CN" altLang="en-US" sz="2400" b="0" dirty="0">
                          <a:solidFill>
                            <a:schemeClr val="tx1"/>
                          </a:solidFill>
                          <a:latin typeface="Times New Roman" panose="02020603050405020304" pitchFamily="18" charset="0"/>
                          <a:cs typeface="Times New Roman" panose="02020603050405020304" pitchFamily="18" charset="0"/>
                        </a:rPr>
                        <a:t>)反射角</a:t>
                      </a:r>
                      <a:r>
                        <a:rPr lang="en-US" altLang="zh-CN" sz="2400" b="0" dirty="0">
                          <a:solidFill>
                            <a:schemeClr val="tx1"/>
                          </a:solidFill>
                          <a:latin typeface="Times New Roman" panose="02020603050405020304" pitchFamily="18" charset="0"/>
                          <a:cs typeface="Times New Roman" panose="02020603050405020304" pitchFamily="18" charset="0"/>
                        </a:rPr>
                        <a:t>_______</a:t>
                      </a:r>
                      <a:r>
                        <a:rPr lang="zh-CN" altLang="en-US" sz="2400" b="0" dirty="0">
                          <a:solidFill>
                            <a:schemeClr val="tx1"/>
                          </a:solidFill>
                          <a:latin typeface="Times New Roman" panose="02020603050405020304" pitchFamily="18" charset="0"/>
                          <a:cs typeface="Times New Roman" panose="02020603050405020304" pitchFamily="18" charset="0"/>
                        </a:rPr>
                        <a:t>入射角。(</a:t>
                      </a:r>
                      <a:r>
                        <a:rPr lang="zh-CN" altLang="en-US" sz="24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两角相等</a:t>
                      </a:r>
                      <a:r>
                        <a:rPr lang="zh-CN" altLang="en-US" sz="2400" b="0" dirty="0">
                          <a:solidFill>
                            <a:schemeClr val="tx1"/>
                          </a:solidFill>
                          <a:latin typeface="Times New Roman" panose="02020603050405020304" pitchFamily="18" charset="0"/>
                          <a:cs typeface="Times New Roman" panose="02020603050405020304" pitchFamily="18" charset="0"/>
                        </a:rPr>
                        <a:t>) </a:t>
                      </a:r>
                      <a:endParaRPr lang="en-US" altLang="zh-CN" sz="2400" b="0" dirty="0">
                        <a:solidFill>
                          <a:schemeClr val="tx1"/>
                        </a:solidFill>
                        <a:latin typeface="Times New Roman" panose="02020603050405020304" pitchFamily="18" charset="0"/>
                        <a:cs typeface="Times New Roman" panose="02020603050405020304" pitchFamily="18" charset="0"/>
                      </a:endParaRPr>
                    </a:p>
                    <a:p>
                      <a:pPr>
                        <a:lnSpc>
                          <a:spcPct val="120000"/>
                        </a:lnSpc>
                      </a:pPr>
                      <a:r>
                        <a:rPr lang="zh-CN" altLang="en-US" sz="2400" b="0" dirty="0">
                          <a:solidFill>
                            <a:schemeClr val="tx1"/>
                          </a:solidFill>
                          <a:latin typeface="Times New Roman" panose="02020603050405020304" pitchFamily="18" charset="0"/>
                          <a:cs typeface="Times New Roman" panose="02020603050405020304" pitchFamily="18" charset="0"/>
                        </a:rPr>
                        <a:t>(</a:t>
                      </a:r>
                      <a:r>
                        <a:rPr lang="en-US" altLang="zh-CN" sz="2400" b="0" dirty="0">
                          <a:solidFill>
                            <a:schemeClr val="tx1"/>
                          </a:solidFill>
                          <a:latin typeface="Times New Roman" panose="02020603050405020304" pitchFamily="18" charset="0"/>
                          <a:cs typeface="Times New Roman" panose="02020603050405020304" pitchFamily="18" charset="0"/>
                        </a:rPr>
                        <a:t>4</a:t>
                      </a:r>
                      <a:r>
                        <a:rPr lang="zh-CN" altLang="en-US" sz="2400" b="0" dirty="0">
                          <a:solidFill>
                            <a:schemeClr val="tx1"/>
                          </a:solidFill>
                          <a:latin typeface="Times New Roman" panose="02020603050405020304" pitchFamily="18" charset="0"/>
                          <a:cs typeface="Times New Roman" panose="02020603050405020304" pitchFamily="18" charset="0"/>
                        </a:rPr>
                        <a:t>)光路可逆</a:t>
                      </a:r>
                      <a:endParaRPr lang="zh-CN" altLang="en-US" sz="24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2898" y="2885312"/>
            <a:ext cx="3076869" cy="2015544"/>
          </a:xfrm>
          <a:prstGeom prst="rect">
            <a:avLst/>
          </a:prstGeom>
        </p:spPr>
      </p:pic>
      <p:sp>
        <p:nvSpPr>
          <p:cNvPr id="8" name="文本框 7"/>
          <p:cNvSpPr txBox="1"/>
          <p:nvPr/>
        </p:nvSpPr>
        <p:spPr>
          <a:xfrm>
            <a:off x="5520111" y="2885742"/>
            <a:ext cx="264843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同一平面内</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5412327" y="3781838"/>
            <a:ext cx="911842"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法线</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p:cNvSpPr txBox="1"/>
          <p:nvPr/>
        </p:nvSpPr>
        <p:spPr>
          <a:xfrm>
            <a:off x="6964512" y="4234075"/>
            <a:ext cx="264843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等于</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1" grpId="0"/>
      <p:bldP spid="11" grpId="1"/>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123">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4851</Words>
  <Application>WPS 演示</Application>
  <PresentationFormat>宽屏</PresentationFormat>
  <Paragraphs>471</Paragraphs>
  <Slides>28</Slides>
  <Notes>20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28</vt:i4>
      </vt:variant>
    </vt:vector>
  </HeadingPairs>
  <TitlesOfParts>
    <vt:vector size="44" baseType="lpstr">
      <vt:lpstr>Arial</vt:lpstr>
      <vt:lpstr>宋体</vt:lpstr>
      <vt:lpstr>Wingdings</vt:lpstr>
      <vt:lpstr>黑体</vt:lpstr>
      <vt:lpstr>Times New Roman</vt:lpstr>
      <vt:lpstr>Tahoma</vt:lpstr>
      <vt:lpstr>Calibri</vt:lpstr>
      <vt:lpstr>微软雅黑</vt:lpstr>
      <vt:lpstr>Calibri</vt:lpstr>
      <vt:lpstr>Courier New</vt:lpstr>
      <vt:lpstr>楷体_GB2312</vt:lpstr>
      <vt:lpstr>新宋体</vt:lpstr>
      <vt:lpstr>仿宋</vt:lpstr>
      <vt:lpstr>123</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ye</dc:creator>
  <cp:lastModifiedBy>CCAV1234</cp:lastModifiedBy>
  <cp:revision>110</cp:revision>
  <dcterms:created xsi:type="dcterms:W3CDTF">2019-08-13T03:54:00Z</dcterms:created>
  <dcterms:modified xsi:type="dcterms:W3CDTF">2019-11-15T14:52:00Z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