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4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4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4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4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8859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524909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45860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62268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2294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68993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87590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893636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596781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532495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89686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162328F7-BC3A-4A97-BA31-447B042BE539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80CF457-CED9-4625-94D5-5F17B3C1EF6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8087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9="http://schemas.microsoft.com/office/powerpoint/2015/09/main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emf"/><Relationship Id="rId11" Type="http://schemas.openxmlformats.org/officeDocument/2006/relationships/image" Target="../media/image25.png"/><Relationship Id="rId5" Type="http://schemas.openxmlformats.org/officeDocument/2006/relationships/oleObject" Target="../embeddings/oleObject16.bin"/><Relationship Id="rId10" Type="http://schemas.openxmlformats.org/officeDocument/2006/relationships/image" Target="../media/image24.emf"/><Relationship Id="rId4" Type="http://schemas.openxmlformats.org/officeDocument/2006/relationships/image" Target="../media/image21.emf"/><Relationship Id="rId9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12.emf"/><Relationship Id="rId4" Type="http://schemas.openxmlformats.org/officeDocument/2006/relationships/image" Target="../media/image9.emf"/><Relationship Id="rId9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20.emf"/><Relationship Id="rId4" Type="http://schemas.openxmlformats.org/officeDocument/2006/relationships/image" Target="../media/image17.emf"/><Relationship Id="rId9" Type="http://schemas.openxmlformats.org/officeDocument/2006/relationships/oleObject" Target="../embeddings/oleObject1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1EAA176-99E9-4801-AA7C-A37C8E060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8170" y="1788454"/>
            <a:ext cx="9812216" cy="2098226"/>
          </a:xfrm>
        </p:spPr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3.4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活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动</a:t>
            </a:r>
            <a:r>
              <a:rPr lang="en-US" altLang="zh-CN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:</a:t>
            </a:r>
            <a:r>
              <a:rPr lang="zh-CN" altLang="en-US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电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路创新设计</a:t>
            </a:r>
          </a:p>
        </p:txBody>
      </p:sp>
    </p:spTree>
    <p:extLst>
      <p:ext uri="{BB962C8B-B14F-4D97-AF65-F5344CB8AC3E}">
        <p14:creationId xmlns:p14="http://schemas.microsoft.com/office/powerpoint/2010/main" val="343386119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D09B426-0D41-4391-8495-EA29F6634877}"/>
              </a:ext>
            </a:extLst>
          </p:cNvPr>
          <p:cNvSpPr/>
          <p:nvPr/>
        </p:nvSpPr>
        <p:spPr>
          <a:xfrm>
            <a:off x="704849" y="511201"/>
            <a:ext cx="10848975" cy="2953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．为保证司乘人员的安全，轿车上设有安全带未系提示系统．当人坐在座椅上时，开关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自动闭合．若未系安全带，则开关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断开，仪表盘上的指示灯亮；若系上安全带，则开关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闭合，指示灯灭．图中设计最合理的电路图是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5C56914-CDFA-4033-A8C7-7D360D79C7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9275578"/>
              </p:ext>
            </p:extLst>
          </p:nvPr>
        </p:nvGraphicFramePr>
        <p:xfrm>
          <a:off x="969861" y="3879500"/>
          <a:ext cx="2260086" cy="142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Visio" r:id="rId3" imgW="1343099" imgH="847658" progId="Visio.Drawing.15">
                  <p:embed/>
                </p:oleObj>
              </mc:Choice>
              <mc:Fallback>
                <p:oleObj name="Visio" r:id="rId3" imgW="1343099" imgH="847658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69861" y="3879500"/>
                        <a:ext cx="2260086" cy="1420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0F1869F-457D-4408-B07C-F3D41A3C35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654580"/>
              </p:ext>
            </p:extLst>
          </p:nvPr>
        </p:nvGraphicFramePr>
        <p:xfrm>
          <a:off x="3845223" y="3879500"/>
          <a:ext cx="2179369" cy="145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Visio" r:id="rId5" imgW="1276530" imgH="866889" progId="Visio.Drawing.15">
                  <p:embed/>
                </p:oleObj>
              </mc:Choice>
              <mc:Fallback>
                <p:oleObj name="Visio" r:id="rId5" imgW="1276530" imgH="866889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845223" y="3879500"/>
                        <a:ext cx="2179369" cy="1452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E5807FFF-7DCD-462F-BC02-E9E4D01088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8056011"/>
              </p:ext>
            </p:extLst>
          </p:nvPr>
        </p:nvGraphicFramePr>
        <p:xfrm>
          <a:off x="6639868" y="3879500"/>
          <a:ext cx="2179369" cy="1549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5" name="Visio" r:id="rId7" imgW="1276530" imgH="914400" progId="Visio.Drawing.15">
                  <p:embed/>
                </p:oleObj>
              </mc:Choice>
              <mc:Fallback>
                <p:oleObj name="Visio" r:id="rId7" imgW="1276530" imgH="91440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639868" y="3879500"/>
                        <a:ext cx="2179369" cy="15497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866CFE5-A122-42C5-9D00-CB227AF5C5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111885"/>
              </p:ext>
            </p:extLst>
          </p:nvPr>
        </p:nvGraphicFramePr>
        <p:xfrm>
          <a:off x="9434513" y="3879500"/>
          <a:ext cx="2195512" cy="142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Visio" r:id="rId9" imgW="1295442" imgH="847658" progId="Visio.Drawing.15">
                  <p:embed/>
                </p:oleObj>
              </mc:Choice>
              <mc:Fallback>
                <p:oleObj name="Visio" r:id="rId9" imgW="1295442" imgH="847658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434513" y="3879500"/>
                        <a:ext cx="2195512" cy="14206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2B36C69-E3E7-4C7E-AA29-CBEF79366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811956"/>
              </p:ext>
            </p:extLst>
          </p:nvPr>
        </p:nvGraphicFramePr>
        <p:xfrm>
          <a:off x="904875" y="5740532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096991537"/>
                  </a:ext>
                </a:extLst>
              </a:tr>
            </a:tbl>
          </a:graphicData>
        </a:graphic>
      </p:graphicFrame>
      <p:pic>
        <p:nvPicPr>
          <p:cNvPr id="11" name="New picture" hidden="1"/>
          <p:cNvPicPr/>
          <p:nvPr/>
        </p:nvPicPr>
        <p:blipFill>
          <a:blip r:embed="rId11"/>
          <a:stretch>
            <a:fillRect/>
          </a:stretch>
        </p:blipFill>
        <p:spPr>
          <a:xfrm>
            <a:off x="10287000" y="10744200"/>
            <a:ext cx="266700" cy="3048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96494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2CDB511-484D-4EFE-828E-E23299C1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177" y="175848"/>
            <a:ext cx="9601200" cy="791308"/>
          </a:xfrm>
        </p:spPr>
        <p:txBody>
          <a:bodyPr/>
          <a:lstStyle/>
          <a:p>
            <a:r>
              <a:rPr lang="zh-CN" altLang="en-US"/>
              <a:t>一、改进小彩灯的连接电路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3CC241A-20F9-4E40-8284-8AC7EB254D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592" y="685801"/>
            <a:ext cx="11139854" cy="573258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1</a:t>
            </a:r>
            <a:r>
              <a:rPr lang="zh-CN" altLang="en-US" sz="3200"/>
              <a:t>．彩灯已成为人们过节必备的装饰品，起到了美化环境、渲染气氛的作用。如图甲所示是小彩灯的电路，不足之处是什么？如何改进该电路？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2.</a:t>
            </a:r>
            <a:r>
              <a:rPr lang="zh-CN" altLang="en-US" sz="3200"/>
              <a:t>如图乙所示是某同学改进后的电路，该电路相比甲电路有何优点，不足的地方是什么？如何改进小彩灯的电路？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zh-CN" altLang="en-US" sz="3200"/>
          </a:p>
        </p:txBody>
      </p:sp>
      <p:pic>
        <p:nvPicPr>
          <p:cNvPr id="4" name="图片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50FAFD62-CDFD-448F-B5FD-5FF28DD46FB5}"/>
              </a:ext>
            </a:extLst>
          </p:cNvPr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84796" y="2854935"/>
            <a:ext cx="3941351" cy="179766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7691A8DD-F4D5-40F1-B135-2E86D8D9D629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00515" y="2854935"/>
            <a:ext cx="1587782" cy="179766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C99AA781-CBE3-4042-98F6-586D7890C8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2666" y="3014431"/>
            <a:ext cx="3586981" cy="147866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852693EA-72E3-4912-B1A7-67D4396A05DB}"/>
              </a:ext>
            </a:extLst>
          </p:cNvPr>
          <p:cNvSpPr/>
          <p:nvPr/>
        </p:nvSpPr>
        <p:spPr>
          <a:xfrm>
            <a:off x="2678326" y="4512148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/>
              <a:t>甲</a:t>
            </a:r>
          </a:p>
        </p:txBody>
      </p:sp>
      <p:sp>
        <p:nvSpPr>
          <p:cNvPr id="8" name="矩形 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44EA823-D991-45FB-9DE9-01AFB8A8938D}"/>
              </a:ext>
            </a:extLst>
          </p:cNvPr>
          <p:cNvSpPr/>
          <p:nvPr/>
        </p:nvSpPr>
        <p:spPr>
          <a:xfrm>
            <a:off x="5996888" y="4528496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/>
              <a:t>乙</a:t>
            </a:r>
          </a:p>
        </p:txBody>
      </p:sp>
      <p:sp>
        <p:nvSpPr>
          <p:cNvPr id="9" name="矩形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52524FFE-B9B8-4713-98EF-2E578D1AADB1}"/>
              </a:ext>
            </a:extLst>
          </p:cNvPr>
          <p:cNvSpPr/>
          <p:nvPr/>
        </p:nvSpPr>
        <p:spPr>
          <a:xfrm>
            <a:off x="9315450" y="4437326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/>
              <a:t>丙</a:t>
            </a:r>
          </a:p>
        </p:txBody>
      </p:sp>
    </p:spTree>
    <p:extLst>
      <p:ext uri="{BB962C8B-B14F-4D97-AF65-F5344CB8AC3E}">
        <p14:creationId xmlns:p14="http://schemas.microsoft.com/office/powerpoint/2010/main" val="1284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5F54EB0-2188-4A67-8B22-99FB2111B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849" y="66675"/>
            <a:ext cx="9601200" cy="723900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二、回答问题正确显示器</a:t>
            </a:r>
            <a:br>
              <a:rPr lang="zh-CN" altLang="en-US"/>
            </a:br>
            <a:endParaRPr lang="zh-CN" altLang="en-US"/>
          </a:p>
        </p:txBody>
      </p:sp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067826BA-25DB-4194-9E88-86D485FA8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49" y="790575"/>
            <a:ext cx="11191875" cy="606742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/>
              <a:t>如图所示是一个同学制作的回答问</a:t>
            </a:r>
            <a:endParaRPr lang="en-US" altLang="zh-CN" sz="28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/>
              <a:t>题正确显示器。左排曲别针表示问</a:t>
            </a:r>
            <a:endParaRPr lang="en-US" altLang="zh-CN" sz="28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/>
              <a:t>题，右排曲别针表示相应的答案。</a:t>
            </a:r>
            <a:endParaRPr lang="en-US" altLang="zh-CN" sz="28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800"/>
              <a:t>把干电池和小灯泡连接起来，并留出两个接线头</a:t>
            </a:r>
            <a:r>
              <a:rPr lang="en-US" altLang="zh-CN" sz="2800"/>
              <a:t>A</a:t>
            </a:r>
            <a:r>
              <a:rPr lang="zh-CN" altLang="en-US" sz="2800"/>
              <a:t>和</a:t>
            </a:r>
            <a:r>
              <a:rPr lang="en-US" altLang="zh-CN" sz="2800"/>
              <a:t>B</a:t>
            </a:r>
            <a:r>
              <a:rPr lang="zh-CN" altLang="en-US" sz="2800"/>
              <a:t>。提问者把接线头</a:t>
            </a:r>
            <a:r>
              <a:rPr lang="en-US" altLang="zh-CN" sz="2800"/>
              <a:t>A</a:t>
            </a:r>
            <a:r>
              <a:rPr lang="zh-CN" altLang="en-US" sz="2800"/>
              <a:t>与左排的一个曲别针接触，表示提出一个问题，要求回答者把接线头</a:t>
            </a:r>
            <a:r>
              <a:rPr lang="en-US" altLang="zh-CN" sz="2800"/>
              <a:t>B</a:t>
            </a:r>
            <a:r>
              <a:rPr lang="zh-CN" altLang="en-US" sz="2800"/>
              <a:t>与右排的一个曲别针接触，表示选出一个答案。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/>
              <a:t>1</a:t>
            </a:r>
            <a:r>
              <a:rPr lang="zh-CN" altLang="en-US" sz="2800"/>
              <a:t>．它是利用电路</a:t>
            </a:r>
            <a:r>
              <a:rPr lang="en-US" altLang="zh-CN" sz="2800"/>
              <a:t>______</a:t>
            </a:r>
            <a:r>
              <a:rPr lang="zh-CN" altLang="en-US" sz="2800"/>
              <a:t>的原理制成的，回答正确时灯泡</a:t>
            </a:r>
            <a:r>
              <a:rPr lang="en-US" altLang="zh-CN" sz="2800"/>
              <a:t>______</a:t>
            </a:r>
            <a:r>
              <a:rPr lang="zh-CN" altLang="en-US" sz="2800"/>
              <a:t>，回答错误时灯泡</a:t>
            </a:r>
            <a:r>
              <a:rPr lang="en-US" altLang="zh-CN" sz="2800"/>
              <a:t>______</a:t>
            </a:r>
            <a:r>
              <a:rPr lang="zh-CN" altLang="en-US" sz="2800"/>
              <a:t>．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zh-CN" sz="2800"/>
              <a:t>2</a:t>
            </a:r>
            <a:r>
              <a:rPr lang="zh-CN" altLang="en-US" sz="2800"/>
              <a:t>．请你用笔画线代替导线在将硬纸板后面的电路连接完整．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2785860-310C-44CB-BA5D-1392E5FA06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617066"/>
              </p:ext>
            </p:extLst>
          </p:nvPr>
        </p:nvGraphicFramePr>
        <p:xfrm>
          <a:off x="7343776" y="66675"/>
          <a:ext cx="3476208" cy="2738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Visio" r:id="rId3" imgW="1971856" imgH="1552433" progId="Visio.Drawing.15">
                  <p:embed/>
                </p:oleObj>
              </mc:Choice>
              <mc:Fallback>
                <p:oleObj name="Visio" r:id="rId3" imgW="1971856" imgH="1552433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343776" y="66675"/>
                        <a:ext cx="3476208" cy="27380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8780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DA500B1E-A874-4E17-9153-93B932B6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57150"/>
            <a:ext cx="5218617" cy="895350"/>
          </a:xfrm>
        </p:spPr>
        <p:txBody>
          <a:bodyPr/>
          <a:lstStyle/>
          <a:p>
            <a:r>
              <a:rPr lang="zh-CN" altLang="en-US"/>
              <a:t>三、病房呼叫电路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1CD4B38-F19C-4EB9-A550-3ABB35ACB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886074"/>
            <a:ext cx="11239500" cy="3962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200"/>
              <a:t>细心的小明在病房发现每张病床的床头都有一个如图甲所示按钮，按下按钮后，值班护士就会过来看护病人，则该按钮相当于一个</a:t>
            </a:r>
            <a:r>
              <a:rPr lang="en-US" altLang="zh-CN" sz="3200"/>
              <a:t>______</a:t>
            </a:r>
            <a:r>
              <a:rPr lang="zh-CN" altLang="en-US" sz="3200"/>
              <a:t>。按下按钮后，为什么值班护士马上就知道哪个病床需要看护呢？小明又对护士值班室进行了查看，在值班室的墙壁上看到了一些与床号相对于的指示灯，如图乙所示。小明根据观察到的现象画出了如图丙所示的电路，请你就此电路进行评价：</a:t>
            </a:r>
            <a:r>
              <a:rPr lang="en-US" altLang="zh-CN" sz="3200"/>
              <a:t>____________________________________</a:t>
            </a:r>
            <a:r>
              <a:rPr lang="zh-CN" altLang="en-US" sz="3200"/>
              <a:t>。请在图丁的虚线框内画出你改进后的电路。</a:t>
            </a:r>
          </a:p>
        </p:txBody>
      </p:sp>
      <p:pic>
        <p:nvPicPr>
          <p:cNvPr id="2052" name="图片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D36FD556-A3C6-4C8D-8772-031A3E782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8068" y="755145"/>
            <a:ext cx="2410454" cy="157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图片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7069050-C382-44B8-9A35-FAD2E37DF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94805" y="755144"/>
            <a:ext cx="1981475" cy="157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对象 4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8A5F9F5-B431-43D2-B3A8-D03F4DE826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594588"/>
              </p:ext>
            </p:extLst>
          </p:nvPr>
        </p:nvGraphicFramePr>
        <p:xfrm>
          <a:off x="5942517" y="388267"/>
          <a:ext cx="2586037" cy="200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Visio" r:id="rId5" imgW="1504982" imgH="1171563" progId="Visio.Drawing.15">
                  <p:embed/>
                </p:oleObj>
              </mc:Choice>
              <mc:Fallback>
                <p:oleObj name="Visio" r:id="rId5" imgW="1504982" imgH="1171563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942517" y="388267"/>
                        <a:ext cx="2586037" cy="20089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276CF7BC-C002-4040-A568-7E8FA1143145}"/>
              </a:ext>
            </a:extLst>
          </p:cNvPr>
          <p:cNvSpPr/>
          <p:nvPr/>
        </p:nvSpPr>
        <p:spPr>
          <a:xfrm>
            <a:off x="8658225" y="57150"/>
            <a:ext cx="3116563" cy="2270917"/>
          </a:xfrm>
          <a:prstGeom prst="rect">
            <a:avLst/>
          </a:prstGeom>
          <a:noFill/>
          <a:ln cap="sq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8AD856A-1D2F-45B5-A314-2075DDACD0DC}"/>
              </a:ext>
            </a:extLst>
          </p:cNvPr>
          <p:cNvSpPr/>
          <p:nvPr/>
        </p:nvSpPr>
        <p:spPr>
          <a:xfrm>
            <a:off x="2078251" y="2340147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/>
              <a:t>甲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51BD719-2CF4-49C9-98D7-084901799F5F}"/>
              </a:ext>
            </a:extLst>
          </p:cNvPr>
          <p:cNvSpPr/>
          <p:nvPr/>
        </p:nvSpPr>
        <p:spPr>
          <a:xfrm>
            <a:off x="4488025" y="235649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/>
              <a:t>乙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8A0D0426-A3A3-4049-8112-C4409BC5500B}"/>
              </a:ext>
            </a:extLst>
          </p:cNvPr>
          <p:cNvSpPr/>
          <p:nvPr/>
        </p:nvSpPr>
        <p:spPr>
          <a:xfrm>
            <a:off x="6938018" y="2265325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/>
              <a:t>丙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784DE2F8-C537-41F3-B412-34F348B33B54}"/>
              </a:ext>
            </a:extLst>
          </p:cNvPr>
          <p:cNvSpPr/>
          <p:nvPr/>
        </p:nvSpPr>
        <p:spPr>
          <a:xfrm>
            <a:off x="10113749" y="2226738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/>
              <a:t>丁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3380E68-96F5-492B-87EB-064F40B8EB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1519" y="223787"/>
            <a:ext cx="2699545" cy="204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40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E3EEBCBC-F337-4034-988E-2699B11D0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575" y="266700"/>
            <a:ext cx="10182225" cy="857250"/>
          </a:xfrm>
        </p:spPr>
        <p:txBody>
          <a:bodyPr/>
          <a:lstStyle/>
          <a:p>
            <a:r>
              <a:rPr lang="zh-CN" altLang="en-US"/>
              <a:t>四、为值班室设计提醒电路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55CA658-9094-4E51-8DAE-89C849584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575" y="1123950"/>
            <a:ext cx="10601325" cy="306705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某学校前后门各装有一个开关，值班室有红、绿灯各一盏，共用一个电源。要求有人按前门开关时，红灯亮，有人按后门开关时，绿灯亮。请你设计一个符合要求的电路图画在图框内。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19D946A-6402-4B66-AEB0-2D499298F390}"/>
              </a:ext>
            </a:extLst>
          </p:cNvPr>
          <p:cNvSpPr/>
          <p:nvPr/>
        </p:nvSpPr>
        <p:spPr>
          <a:xfrm>
            <a:off x="4033837" y="3514725"/>
            <a:ext cx="4481513" cy="306705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019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06420903-B94C-4973-BE5B-FA5DCD990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385" y="654050"/>
            <a:ext cx="10999177" cy="3419636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zh-CN" altLang="en-US" sz="3200"/>
              <a:t>有一个养牛场，为了防止牛跑出栅栏，要设计一个报警电路。要求：用细导线把养殖场围住，合上开关值班室的灯亮，铃不响；当有牛跑出养殖场碰断细导线，电铃就会响起来。现有以下器材：电源、电铃、灯泡、开关各一个、导线若干，请按照要求设计出这个报警电路。</a:t>
            </a:r>
          </a:p>
        </p:txBody>
      </p:sp>
      <p:grpSp>
        <p:nvGrpSpPr>
          <p:cNvPr id="4" name="Group 22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CACBE2F-3DA7-4D73-A96D-702C786176E1}"/>
              </a:ext>
            </a:extLst>
          </p:cNvPr>
          <p:cNvGrpSpPr/>
          <p:nvPr/>
        </p:nvGrpSpPr>
        <p:grpSpPr>
          <a:xfrm>
            <a:off x="2766558" y="4073686"/>
            <a:ext cx="7053411" cy="2656336"/>
            <a:chOff x="2472" y="3022"/>
            <a:chExt cx="3197" cy="1204"/>
          </a:xfrm>
        </p:grpSpPr>
        <p:sp>
          <p:nvSpPr>
            <p:cNvPr id="5" name="Rectangle 18">
              <a:extLst>
                <a:ext uri="{FF2B5EF4-FFF2-40B4-BE49-F238E27FC236}">
  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621A2F0-A2E2-4F32-A222-808EDD81B9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2" y="3022"/>
              <a:ext cx="3130" cy="117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dashDot"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3200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6" name="Line 19">
              <a:extLst>
                <a:ext uri="{FF2B5EF4-FFF2-40B4-BE49-F238E27FC236}">
  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9BB2A768-E73B-42A7-91F9-01D78A9CE3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59" y="3022"/>
              <a:ext cx="0" cy="117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 sz="320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7" name="Text Box 20">
              <a:extLst>
                <a:ext uri="{FF2B5EF4-FFF2-40B4-BE49-F238E27FC236}">
  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6B1D823C-F0FE-43D3-87E3-BF3FFC0B59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3" y="3961"/>
              <a:ext cx="674" cy="265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200">
                  <a:latin typeface="楷体" panose="02010609060101010101" pitchFamily="49" charset="-122"/>
                  <a:ea typeface="楷体" panose="02010609060101010101" pitchFamily="49" charset="-122"/>
                </a:rPr>
                <a:t>养殖场</a:t>
              </a:r>
            </a:p>
          </p:txBody>
        </p:sp>
        <p:sp>
          <p:nvSpPr>
            <p:cNvPr id="8" name="Text Box 21">
              <a:extLst>
                <a:ext uri="{FF2B5EF4-FFF2-40B4-BE49-F238E27FC236}">
  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54B8903A-9B06-4FD3-AA37-A1FC6AD9A2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95" y="3961"/>
              <a:ext cx="674" cy="265"/>
            </a:xfrm>
            <a:prstGeom prst="rect">
              <a:avLst/>
            </a:prstGeom>
            <a:noFill/>
            <a:ln w="28575">
              <a:noFill/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3200">
                  <a:latin typeface="楷体" panose="02010609060101010101" pitchFamily="49" charset="-122"/>
                  <a:ea typeface="楷体" panose="02010609060101010101" pitchFamily="49" charset="-122"/>
                </a:rPr>
                <a:t>值班室</a:t>
              </a:r>
            </a:p>
          </p:txBody>
        </p:sp>
      </p:grpSp>
      <p:sp>
        <p:nvSpPr>
          <p:cNvPr id="9" name="标题 1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E26261CA-9ABE-419D-8C64-F0E6B78CF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57150"/>
            <a:ext cx="5671955" cy="895350"/>
          </a:xfrm>
        </p:spPr>
        <p:txBody>
          <a:bodyPr/>
          <a:lstStyle/>
          <a:p>
            <a:r>
              <a:rPr lang="zh-CN" altLang="en-US"/>
              <a:t>五、设计报警电路</a:t>
            </a:r>
          </a:p>
        </p:txBody>
      </p:sp>
    </p:spTree>
    <p:extLst>
      <p:ext uri="{BB962C8B-B14F-4D97-AF65-F5344CB8AC3E}">
        <p14:creationId xmlns:p14="http://schemas.microsoft.com/office/powerpoint/2010/main" val="77039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4468D20-1DC7-4E7C-B45E-E7ECCDC7433E}"/>
              </a:ext>
            </a:extLst>
          </p:cNvPr>
          <p:cNvSpPr/>
          <p:nvPr/>
        </p:nvSpPr>
        <p:spPr>
          <a:xfrm>
            <a:off x="714375" y="537975"/>
            <a:ext cx="109728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．新型公交车后门左右扶杆上各装有一个相当于开关的按钮，当乘客按下任一个按钮时，铃声响起，提醒司机有乘客要下车．下图中符合要求的电路是（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77EECE12-BA7D-443F-9B66-6BF953139C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02033221"/>
              </p:ext>
            </p:extLst>
          </p:nvPr>
        </p:nvGraphicFramePr>
        <p:xfrm>
          <a:off x="1059906" y="3209990"/>
          <a:ext cx="2069934" cy="14540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Visio" r:id="rId3" imgW="1152470" imgH="809574" progId="Visio.Drawing.15">
                  <p:embed/>
                </p:oleObj>
              </mc:Choice>
              <mc:Fallback>
                <p:oleObj name="Visio" r:id="rId3" imgW="1152470" imgH="809574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059906" y="3209990"/>
                        <a:ext cx="2069934" cy="145408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F491295-9558-4938-B62B-8620EBBC1E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117452"/>
              </p:ext>
            </p:extLst>
          </p:nvPr>
        </p:nvGraphicFramePr>
        <p:xfrm>
          <a:off x="3767723" y="3209990"/>
          <a:ext cx="2138362" cy="1385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Visio" r:id="rId5" imgW="1190672" imgH="771490" progId="Visio.Drawing.15">
                  <p:embed/>
                </p:oleObj>
              </mc:Choice>
              <mc:Fallback>
                <p:oleObj name="Visio" r:id="rId5" imgW="1190672" imgH="7714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767723" y="3209990"/>
                        <a:ext cx="2138362" cy="13856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11DFB6A-4121-4E6B-8AEC-F55A94149F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9745223"/>
              </p:ext>
            </p:extLst>
          </p:nvPr>
        </p:nvGraphicFramePr>
        <p:xfrm>
          <a:off x="6543968" y="3209990"/>
          <a:ext cx="2138362" cy="1385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Visio" r:id="rId7" imgW="1190672" imgH="771490" progId="Visio.Drawing.15">
                  <p:embed/>
                </p:oleObj>
              </mc:Choice>
              <mc:Fallback>
                <p:oleObj name="Visio" r:id="rId7" imgW="1190672" imgH="7714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543968" y="3209990"/>
                        <a:ext cx="2138362" cy="13856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83F2B868-E849-471F-8E23-ED31561EE9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885048"/>
              </p:ext>
            </p:extLst>
          </p:nvPr>
        </p:nvGraphicFramePr>
        <p:xfrm>
          <a:off x="9320213" y="3209990"/>
          <a:ext cx="2138362" cy="1471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Visio" r:id="rId9" imgW="1190672" imgH="819001" progId="Visio.Drawing.15">
                  <p:embed/>
                </p:oleObj>
              </mc:Choice>
              <mc:Fallback>
                <p:oleObj name="Visio" r:id="rId9" imgW="1190672" imgH="819001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320213" y="3209990"/>
                        <a:ext cx="2138362" cy="147119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BBFF88D-68B7-440F-A7D6-1FEB71E26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849847"/>
              </p:ext>
            </p:extLst>
          </p:nvPr>
        </p:nvGraphicFramePr>
        <p:xfrm>
          <a:off x="904875" y="4778507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096991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00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74064F4-7F27-4A26-BE70-0A40CFC4883A}"/>
              </a:ext>
            </a:extLst>
          </p:cNvPr>
          <p:cNvSpPr/>
          <p:nvPr/>
        </p:nvSpPr>
        <p:spPr>
          <a:xfrm>
            <a:off x="714375" y="461775"/>
            <a:ext cx="10896600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．教室里投影仪的灯泡，发光时温度很高，必须用风扇降温．使用投影仪时，首先要打开风扇，待确认风扇正常运转后，再通电让灯泡发光，下列电路中符合要求的是（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4CA85E0F-F61B-4763-9BEF-10EB382385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142782"/>
              </p:ext>
            </p:extLst>
          </p:nvPr>
        </p:nvGraphicFramePr>
        <p:xfrm>
          <a:off x="924563" y="2949106"/>
          <a:ext cx="2452687" cy="1776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Visio" r:id="rId3" imgW="933474" imgH="676090" progId="Visio.Drawing.15">
                  <p:embed/>
                </p:oleObj>
              </mc:Choice>
              <mc:Fallback>
                <p:oleObj name="Visio" r:id="rId3" imgW="933474" imgH="6760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24563" y="2949106"/>
                        <a:ext cx="2452687" cy="17769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EF092C70-B0D3-4678-917B-3932B1A059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0796085"/>
              </p:ext>
            </p:extLst>
          </p:nvPr>
        </p:nvGraphicFramePr>
        <p:xfrm>
          <a:off x="3669138" y="2949106"/>
          <a:ext cx="2452687" cy="1776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Visio" r:id="rId5" imgW="933474" imgH="676090" progId="Visio.Drawing.15">
                  <p:embed/>
                </p:oleObj>
              </mc:Choice>
              <mc:Fallback>
                <p:oleObj name="Visio" r:id="rId5" imgW="933474" imgH="6760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669138" y="2949106"/>
                        <a:ext cx="2452687" cy="17769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AE2ABA14-52E1-4147-81DC-1A16FCBE75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221286"/>
              </p:ext>
            </p:extLst>
          </p:nvPr>
        </p:nvGraphicFramePr>
        <p:xfrm>
          <a:off x="6413713" y="2949106"/>
          <a:ext cx="2452687" cy="1776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Visio" r:id="rId7" imgW="933474" imgH="676090" progId="Visio.Drawing.15">
                  <p:embed/>
                </p:oleObj>
              </mc:Choice>
              <mc:Fallback>
                <p:oleObj name="Visio" r:id="rId7" imgW="933474" imgH="6760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413713" y="2949106"/>
                        <a:ext cx="2452687" cy="17769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3C11F9CC-4696-45C3-9DF3-D4A2BEDFC8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7217558"/>
              </p:ext>
            </p:extLst>
          </p:nvPr>
        </p:nvGraphicFramePr>
        <p:xfrm>
          <a:off x="9158288" y="2949106"/>
          <a:ext cx="2452687" cy="1776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Visio" r:id="rId9" imgW="933474" imgH="676090" progId="Visio.Drawing.15">
                  <p:embed/>
                </p:oleObj>
              </mc:Choice>
              <mc:Fallback>
                <p:oleObj name="Visio" r:id="rId9" imgW="933474" imgH="6760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158288" y="2949106"/>
                        <a:ext cx="2452687" cy="17769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53C9F17-99C5-402D-962D-FD7823646E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065161"/>
              </p:ext>
            </p:extLst>
          </p:nvPr>
        </p:nvGraphicFramePr>
        <p:xfrm>
          <a:off x="904875" y="4778507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096991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81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BEF5D180-34A2-42A7-A0EE-A1227915F8AB}"/>
              </a:ext>
            </a:extLst>
          </p:cNvPr>
          <p:cNvSpPr/>
          <p:nvPr/>
        </p:nvSpPr>
        <p:spPr>
          <a:xfrm>
            <a:off x="733425" y="341552"/>
            <a:ext cx="10858500" cy="3692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．为了生活方便，卧室里的同一个照明灯通常用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个开关控制．一个安装在进门处，另一个在床头附近，操作任意一个开关均可以开灯、关灯．如图所示是小明用电池作为电源设计的四个电路模型，能满足要求的是（其中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图中的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及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图中的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为单刀双掷开关）（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</p:txBody>
      </p:sp>
      <p:graphicFrame>
        <p:nvGraphicFramePr>
          <p:cNvPr id="6" name="对象 5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24ACA5DE-1893-4777-B139-E96232A8D2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1854100"/>
              </p:ext>
            </p:extLst>
          </p:nvPr>
        </p:nvGraphicFramePr>
        <p:xfrm>
          <a:off x="1090612" y="4068802"/>
          <a:ext cx="2005013" cy="15997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Visio" r:id="rId3" imgW="895273" imgH="714552" progId="Visio.Drawing.15">
                  <p:embed/>
                </p:oleObj>
              </mc:Choice>
              <mc:Fallback>
                <p:oleObj name="Visio" r:id="rId3" imgW="895273" imgH="714552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090612" y="4068802"/>
                        <a:ext cx="2005013" cy="15997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10F17F5F-A226-4D06-AE0D-C7DBF58EC9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882421"/>
              </p:ext>
            </p:extLst>
          </p:nvPr>
        </p:nvGraphicFramePr>
        <p:xfrm>
          <a:off x="3889307" y="4068802"/>
          <a:ext cx="1962353" cy="15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Visio" r:id="rId5" imgW="876361" imgH="676090" progId="Visio.Drawing.15">
                  <p:embed/>
                </p:oleObj>
              </mc:Choice>
              <mc:Fallback>
                <p:oleObj name="Visio" r:id="rId5" imgW="876361" imgH="6760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889307" y="4068802"/>
                        <a:ext cx="1962353" cy="1514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F6BA90CF-4020-4E77-8DDD-284DB6CF35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2704143"/>
              </p:ext>
            </p:extLst>
          </p:nvPr>
        </p:nvGraphicFramePr>
        <p:xfrm>
          <a:off x="6645342" y="4068802"/>
          <a:ext cx="2005013" cy="1685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Visio" r:id="rId7" imgW="895273" imgH="752636" progId="Visio.Drawing.15">
                  <p:embed/>
                </p:oleObj>
              </mc:Choice>
              <mc:Fallback>
                <p:oleObj name="Visio" r:id="rId7" imgW="895273" imgH="752636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645342" y="4068802"/>
                        <a:ext cx="2005013" cy="1685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D506F10A-E9F7-4284-AD08-C540B3A4A6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954442"/>
              </p:ext>
            </p:extLst>
          </p:nvPr>
        </p:nvGraphicFramePr>
        <p:xfrm>
          <a:off x="9444038" y="4068802"/>
          <a:ext cx="2005013" cy="15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Visio" r:id="rId9" imgW="895273" imgH="676090" progId="Visio.Drawing.15">
                  <p:embed/>
                </p:oleObj>
              </mc:Choice>
              <mc:Fallback>
                <p:oleObj name="Visio" r:id="rId9" imgW="895273" imgH="67609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444038" y="4068802"/>
                        <a:ext cx="2005013" cy="1514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id="{8DDC777D-1910-4391-AA71-D3A3E11F7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766161"/>
              </p:ext>
            </p:extLst>
          </p:nvPr>
        </p:nvGraphicFramePr>
        <p:xfrm>
          <a:off x="904875" y="5740532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225600303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545389004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38913327"/>
                    </a:ext>
                  </a:extLst>
                </a:gridCol>
                <a:gridCol w="2799000">
                  <a:extLst>
                    <a:ext uri="{9D8B030D-6E8A-4147-A177-3AD203B41FA5}">
                      <a16:col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16975279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a16="http://schemas.microsoft.com/office/drawing/2014/main" val="3096991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65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5="http://schemas.microsoft.com/office/powerpoint/2012/main" xmlns:p159="http://schemas.microsoft.com/office/powerpoint/2015/09/main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107</TotalTime>
  <Words>1163</Words>
  <Application>Microsoft Office PowerPoint</Application>
  <PresentationFormat>自定义</PresentationFormat>
  <Paragraphs>48</Paragraphs>
  <Slides>10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2" baseType="lpstr">
      <vt:lpstr>剪切</vt:lpstr>
      <vt:lpstr>Visio</vt:lpstr>
      <vt:lpstr>3.4活动:电路创新设计</vt:lpstr>
      <vt:lpstr>一、改进小彩灯的连接电路</vt:lpstr>
      <vt:lpstr>二、回答问题正确显示器 </vt:lpstr>
      <vt:lpstr>三、病房呼叫电路</vt:lpstr>
      <vt:lpstr>四、为值班室设计提醒电路</vt:lpstr>
      <vt:lpstr>五、设计报警电路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3.4活动:电路创新设计</dc:title>
  <cp:lastModifiedBy>User</cp:lastModifiedBy>
  <cp:revision>1</cp:revision>
  <dcterms:created xsi:type="dcterms:W3CDTF">2019-09-18T07:07:47Z</dcterms:created>
  <dcterms:modified xsi:type="dcterms:W3CDTF">2021-10-10T01:35:55Z</dcterms:modified>
</cp:coreProperties>
</file>