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73" r:id="rId3"/>
    <p:sldId id="260" r:id="rId4"/>
    <p:sldId id="256" r:id="rId5"/>
    <p:sldId id="259" r:id="rId6"/>
    <p:sldId id="261" r:id="rId7"/>
    <p:sldId id="262" r:id="rId8"/>
    <p:sldId id="263" r:id="rId9"/>
    <p:sldId id="264" r:id="rId10"/>
    <p:sldId id="274" r:id="rId11"/>
    <p:sldId id="265" r:id="rId12"/>
    <p:sldId id="266" r:id="rId13"/>
    <p:sldId id="275" r:id="rId14"/>
    <p:sldId id="276" r:id="rId15"/>
    <p:sldId id="277" r:id="rId17"/>
    <p:sldId id="278" r:id="rId18"/>
    <p:sldId id="279" r:id="rId19"/>
    <p:sldId id="280" r:id="rId20"/>
    <p:sldId id="269" r:id="rId21"/>
    <p:sldId id="271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54" y="-96"/>
      </p:cViewPr>
      <p:guideLst>
        <p:guide orient="horz" pos="2160"/>
        <p:guide pos="29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3891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891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3993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9940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3891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891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b="0" dirty="0"/>
            </a:fld>
            <a:endParaRPr lang="en-US" altLang="zh-CN" sz="1200" b="0" dirty="0"/>
          </a:p>
        </p:txBody>
      </p:sp>
      <p:sp>
        <p:nvSpPr>
          <p:cNvPr id="3993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9940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wmf"/><Relationship Id="rId2" Type="http://schemas.openxmlformats.org/officeDocument/2006/relationships/control" Target="../activeX/activeX1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wmf"/><Relationship Id="rId2" Type="http://schemas.openxmlformats.org/officeDocument/2006/relationships/control" Target="../activeX/activeX2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wmf"/><Relationship Id="rId2" Type="http://schemas.openxmlformats.org/officeDocument/2006/relationships/image" Target="NULL" TargetMode="External"/><Relationship Id="rId1" Type="http://schemas.openxmlformats.org/officeDocument/2006/relationships/image" Target="../media/image13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5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GIF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&#21387;&#24378;_new001.mp4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84213" y="333375"/>
            <a:ext cx="5543550" cy="3051175"/>
          </a:xfrm>
        </p:spPr>
      </p:pic>
      <p:sp>
        <p:nvSpPr>
          <p:cNvPr id="12291" name="Text Box 3"/>
          <p:cNvSpPr txBox="1"/>
          <p:nvPr/>
        </p:nvSpPr>
        <p:spPr>
          <a:xfrm>
            <a:off x="179388" y="3644900"/>
            <a:ext cx="8748712" cy="2709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1912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年秋天，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奥林匹克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号正在大海上航行，在距离这艘当时世界上最大远洋轮 的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米处，有一艘比它小得多的铁甲巡洋舰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豪克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号正在向前疾驶，两艘船似乎在比 赛，彼此靠得较拢，平行着驶向前方．忽然，正在疾驶中的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豪克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号好像被大船吸引似地，一点也不服从舵手的操纵，竟一头向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奥林匹克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号闯去．最后，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豪克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号的船头撞 在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奥林匹克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"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号的船舷上，撞出个大洞，酿成一件重大海难事故．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idx="1"/>
          </p:nvPr>
        </p:nvSpPr>
        <p:spPr>
          <a:xfrm>
            <a:off x="250825" y="692150"/>
            <a:ext cx="4033838" cy="5399088"/>
          </a:xfrm>
        </p:spPr>
        <p:txBody>
          <a:bodyPr vert="horz" wrap="square" anchor="t"/>
          <a:p>
            <a:pPr fontAlgn="ctr">
              <a:lnSpc>
                <a:spcPct val="110000"/>
              </a:lnSpc>
              <a:buFontTx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实验三：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fontAlgn="ctr">
              <a:lnSpc>
                <a:spcPct val="110000"/>
              </a:lnSpc>
              <a:buFontTx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如右图，手握两张纸让纸自然下垂，如果在两张纸中间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向下吹气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，你猜两张纸将怎样运动？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fontAlgn="ctr">
              <a:lnSpc>
                <a:spcPct val="110000"/>
              </a:lnSpc>
              <a:buFontTx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试试看！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03" name="Freeform 3"/>
          <p:cNvSpPr/>
          <p:nvPr/>
        </p:nvSpPr>
        <p:spPr bwMode="gray">
          <a:xfrm>
            <a:off x="4787900" y="908050"/>
            <a:ext cx="4176713" cy="5184775"/>
          </a:xfrm>
          <a:custGeom>
            <a:avLst/>
            <a:gdLst/>
            <a:ahLst/>
            <a:cxnLst>
              <a:cxn ang="0">
                <a:pos x="227" y="0"/>
              </a:cxn>
              <a:cxn ang="0">
                <a:pos x="1044" y="46"/>
              </a:cxn>
              <a:cxn ang="0">
                <a:pos x="2042" y="182"/>
              </a:cxn>
              <a:cxn ang="0">
                <a:pos x="2677" y="363"/>
              </a:cxn>
              <a:cxn ang="0">
                <a:pos x="2813" y="454"/>
              </a:cxn>
              <a:cxn ang="0">
                <a:pos x="2813" y="3493"/>
              </a:cxn>
              <a:cxn ang="0">
                <a:pos x="0" y="3493"/>
              </a:cxn>
              <a:cxn ang="0">
                <a:pos x="0" y="0"/>
              </a:cxn>
              <a:cxn ang="0">
                <a:pos x="227" y="0"/>
              </a:cxn>
            </a:cxnLst>
            <a:rect l="0" t="0" r="r" b="b"/>
            <a:pathLst>
              <a:path w="2813" h="3493">
                <a:moveTo>
                  <a:pt x="227" y="0"/>
                </a:moveTo>
                <a:lnTo>
                  <a:pt x="1044" y="46"/>
                </a:lnTo>
                <a:lnTo>
                  <a:pt x="2042" y="182"/>
                </a:lnTo>
                <a:lnTo>
                  <a:pt x="2677" y="363"/>
                </a:lnTo>
                <a:lnTo>
                  <a:pt x="2813" y="454"/>
                </a:lnTo>
                <a:lnTo>
                  <a:pt x="2813" y="3493"/>
                </a:lnTo>
                <a:lnTo>
                  <a:pt x="0" y="3493"/>
                </a:lnTo>
                <a:lnTo>
                  <a:pt x="0" y="0"/>
                </a:lnTo>
                <a:lnTo>
                  <a:pt x="227" y="0"/>
                </a:lnTo>
                <a:close/>
              </a:path>
            </a:pathLst>
          </a:custGeom>
          <a:blipFill dpi="0" rotWithShape="0">
            <a:blip r:embed="rId1" cstate="print"/>
            <a:srcRect/>
            <a:stretch>
              <a:fillRect b="-21327"/>
            </a:stretch>
          </a:blipFill>
          <a:ln w="9525" cap="flat" cmpd="sng">
            <a:noFill/>
            <a:prstDash val="solid"/>
            <a:round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804" name="Text Box 4"/>
          <p:cNvSpPr txBox="1"/>
          <p:nvPr/>
        </p:nvSpPr>
        <p:spPr>
          <a:xfrm>
            <a:off x="4787900" y="3357563"/>
            <a:ext cx="129540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66FF33"/>
                </a:solidFill>
                <a:latin typeface="Arial" panose="020B0604020202020204" pitchFamily="34" charset="0"/>
                <a:ea typeface="楷体_GB2312" pitchFamily="49" charset="-122"/>
              </a:rPr>
              <a:t>外侧空气流速小，压强大</a:t>
            </a:r>
            <a:endParaRPr lang="zh-CN" altLang="en-US" sz="3200" b="1" dirty="0">
              <a:solidFill>
                <a:srgbClr val="66FF33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6007100" y="1833563"/>
            <a:ext cx="1371600" cy="2743200"/>
            <a:chOff x="3552" y="1152"/>
            <a:chExt cx="864" cy="1728"/>
          </a:xfrm>
        </p:grpSpPr>
        <p:sp>
          <p:nvSpPr>
            <p:cNvPr id="16392" name="AutoShape 6"/>
            <p:cNvSpPr/>
            <p:nvPr/>
          </p:nvSpPr>
          <p:spPr>
            <a:xfrm>
              <a:off x="3888" y="2400"/>
              <a:ext cx="195" cy="480"/>
            </a:xfrm>
            <a:prstGeom prst="downArrow">
              <a:avLst>
                <a:gd name="adj1" fmla="val 50000"/>
                <a:gd name="adj2" fmla="val 61538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3" name="Text Box 7"/>
            <p:cNvSpPr txBox="1"/>
            <p:nvPr/>
          </p:nvSpPr>
          <p:spPr>
            <a:xfrm>
              <a:off x="3552" y="1152"/>
              <a:ext cx="864" cy="11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66FF33"/>
                  </a:solidFill>
                  <a:latin typeface="Arial" panose="020B0604020202020204" pitchFamily="34" charset="0"/>
                  <a:ea typeface="楷体_GB2312" pitchFamily="49" charset="-122"/>
                </a:rPr>
                <a:t>内侧空气流速大，压强小</a:t>
              </a:r>
              <a:endParaRPr lang="zh-CN" altLang="en-US" sz="2800" b="1" dirty="0">
                <a:solidFill>
                  <a:srgbClr val="66FF33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Rectangle 2"/>
          <p:cNvSpPr/>
          <p:nvPr/>
        </p:nvSpPr>
        <p:spPr>
          <a:xfrm>
            <a:off x="395288" y="476250"/>
            <a:ext cx="4679950" cy="59404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2400" dirty="0">
                <a:latin typeface="宋体" panose="02010600030101010101" pitchFamily="2" charset="-122"/>
              </a:rPr>
              <a:t>　　　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不吹气时，纸条两侧空气可近似看作静止，两侧空气对纸条作用的压强相等，气压不会引起纸条运动。</a:t>
            </a:r>
            <a:endParaRPr lang="zh-CN" altLang="en-US" sz="3200" b="1" dirty="0">
              <a:latin typeface="隶书" pitchFamily="49" charset="-122"/>
              <a:ea typeface="隶书" pitchFamily="49" charset="-122"/>
            </a:endParaRPr>
          </a:p>
          <a:p>
            <a:endParaRPr lang="zh-CN" altLang="en-US" sz="3200" b="1" dirty="0"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    吹气时，纸条接触气流的一侧受到的气压比静止空气的气压小，结果纸条在两侧气压差的作用下，向气压小的一侧（有气流的一侧）运动．</a:t>
            </a:r>
            <a:r>
              <a:rPr lang="zh-CN" altLang="en-US" sz="2400" b="1" dirty="0"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2400" b="1" dirty="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77827" name="Picture 3" descr="未标题-1 副本"/>
          <p:cNvPicPr>
            <a:picLocks noChangeAspect="1"/>
          </p:cNvPicPr>
          <p:nvPr/>
        </p:nvPicPr>
        <p:blipFill>
          <a:blip r:embed="rId1"/>
          <a:srcRect l="2077" r="8307" b="10414"/>
          <a:stretch>
            <a:fillRect/>
          </a:stretch>
        </p:blipFill>
        <p:spPr>
          <a:xfrm>
            <a:off x="6372225" y="3546475"/>
            <a:ext cx="2316163" cy="331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28" name="Picture 5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588" y="476250"/>
            <a:ext cx="1830387" cy="2808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charRg st="50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14"/>
          <p:cNvSpPr txBox="1"/>
          <p:nvPr/>
        </p:nvSpPr>
        <p:spPr>
          <a:xfrm>
            <a:off x="179388" y="404813"/>
            <a:ext cx="3816350" cy="650875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dirty="0">
                <a:latin typeface="华文新魏" pitchFamily="2" charset="-122"/>
                <a:ea typeface="黑体" panose="02010609060101010101" pitchFamily="49" charset="-122"/>
              </a:rPr>
              <a:t>飞机升力的产生</a:t>
            </a:r>
            <a:endParaRPr lang="zh-CN" altLang="en-US" sz="3600" dirty="0">
              <a:latin typeface="华文新魏" pitchFamily="2" charset="-122"/>
              <a:ea typeface="黑体" panose="02010609060101010101" pitchFamily="49" charset="-122"/>
            </a:endParaRPr>
          </a:p>
        </p:txBody>
      </p:sp>
      <p:pic>
        <p:nvPicPr>
          <p:cNvPr id="15363" name="Picture 15"/>
          <p:cNvPicPr>
            <a:picLocks noChangeAspect="1"/>
          </p:cNvPicPr>
          <p:nvPr/>
        </p:nvPicPr>
        <p:blipFill>
          <a:blip r:embed="rId1"/>
          <a:srcRect t="11868" b="12202"/>
          <a:stretch>
            <a:fillRect/>
          </a:stretch>
        </p:blipFill>
        <p:spPr>
          <a:xfrm>
            <a:off x="179388" y="1196975"/>
            <a:ext cx="4032250" cy="3052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84" name="Rectangle 20"/>
          <p:cNvSpPr/>
          <p:nvPr/>
        </p:nvSpPr>
        <p:spPr>
          <a:xfrm>
            <a:off x="395288" y="4652963"/>
            <a:ext cx="8351837" cy="17399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TW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飞机起飞之前，</a:t>
            </a:r>
            <a:r>
              <a:rPr lang="zh-CN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zh-TW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在跑道上</a:t>
            </a:r>
            <a:r>
              <a:rPr lang="zh-CN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高速地</a:t>
            </a:r>
            <a:r>
              <a:rPr lang="zh-TW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跑一段距离</a:t>
            </a:r>
            <a:r>
              <a:rPr lang="zh-CN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TW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飞机</a:t>
            </a:r>
            <a:r>
              <a:rPr lang="zh-CN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起飞需要的巨大的升力是怎样获得的？</a:t>
            </a:r>
            <a:endParaRPr lang="zh-CN" altLang="en-US" sz="36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5" name="Picture 8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260350"/>
            <a:ext cx="4932362" cy="3700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7" name="Picture 3" descr="飞机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981075"/>
            <a:ext cx="5472112" cy="3644900"/>
          </a:xfrm>
          <a:prstGeom prst="rect">
            <a:avLst/>
          </a:prstGeom>
          <a:noFill/>
          <a:ln w="9525">
            <a:noFill/>
          </a:ln>
        </p:spPr>
      </p:pic>
    </p:spTree>
    <p:controls>
      <mc:AlternateContent xmlns:mc="http://schemas.openxmlformats.org/markup-compatibility/2006">
        <mc:Choice xmlns:v="urn:schemas-microsoft-com:vml" Requires="v">
          <p:control spid="1028" name="" r:id="rId2" imgW="8426450" imgH="6381750"/>
        </mc:Choice>
        <mc:Fallback>
          <p:control name="" r:id="rId2" imgW="8426450" imgH="6381750">
            <p:pic>
              <p:nvPicPr>
                <p:cNvPr id="0" name="ShockwaveFlash1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23850" y="0"/>
                  <a:ext cx="8426450" cy="63817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3813" y="2565400"/>
            <a:ext cx="7850187" cy="1954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Rectangle 4"/>
          <p:cNvSpPr/>
          <p:nvPr/>
        </p:nvSpPr>
        <p:spPr>
          <a:xfrm>
            <a:off x="0" y="5013325"/>
            <a:ext cx="4321175" cy="1079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 rot="-181562">
            <a:off x="4211638" y="2276475"/>
            <a:ext cx="1584325" cy="719138"/>
            <a:chOff x="2381" y="935"/>
            <a:chExt cx="1043" cy="907"/>
          </a:xfrm>
        </p:grpSpPr>
        <p:sp>
          <p:nvSpPr>
            <p:cNvPr id="16401" name="Line 6"/>
            <p:cNvSpPr/>
            <p:nvPr/>
          </p:nvSpPr>
          <p:spPr>
            <a:xfrm>
              <a:off x="2608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402" name="Line 7"/>
            <p:cNvSpPr/>
            <p:nvPr/>
          </p:nvSpPr>
          <p:spPr>
            <a:xfrm>
              <a:off x="2835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403" name="Line 8"/>
            <p:cNvSpPr/>
            <p:nvPr/>
          </p:nvSpPr>
          <p:spPr>
            <a:xfrm>
              <a:off x="3061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404" name="Line 9"/>
            <p:cNvSpPr/>
            <p:nvPr/>
          </p:nvSpPr>
          <p:spPr>
            <a:xfrm>
              <a:off x="3288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405" name="Line 10"/>
            <p:cNvSpPr/>
            <p:nvPr/>
          </p:nvSpPr>
          <p:spPr>
            <a:xfrm>
              <a:off x="3424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406" name="Line 11"/>
            <p:cNvSpPr/>
            <p:nvPr/>
          </p:nvSpPr>
          <p:spPr>
            <a:xfrm>
              <a:off x="2381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3" name="Group 14"/>
          <p:cNvGrpSpPr/>
          <p:nvPr/>
        </p:nvGrpSpPr>
        <p:grpSpPr>
          <a:xfrm rot="10663171">
            <a:off x="4284663" y="4221163"/>
            <a:ext cx="1584325" cy="1439862"/>
            <a:chOff x="2381" y="935"/>
            <a:chExt cx="1043" cy="907"/>
          </a:xfrm>
        </p:grpSpPr>
        <p:sp>
          <p:nvSpPr>
            <p:cNvPr id="16395" name="Line 15"/>
            <p:cNvSpPr/>
            <p:nvPr/>
          </p:nvSpPr>
          <p:spPr>
            <a:xfrm>
              <a:off x="2608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396" name="Line 16"/>
            <p:cNvSpPr/>
            <p:nvPr/>
          </p:nvSpPr>
          <p:spPr>
            <a:xfrm>
              <a:off x="2835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397" name="Line 17"/>
            <p:cNvSpPr/>
            <p:nvPr/>
          </p:nvSpPr>
          <p:spPr>
            <a:xfrm>
              <a:off x="3061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398" name="Line 18"/>
            <p:cNvSpPr/>
            <p:nvPr/>
          </p:nvSpPr>
          <p:spPr>
            <a:xfrm>
              <a:off x="3288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399" name="Line 19"/>
            <p:cNvSpPr/>
            <p:nvPr/>
          </p:nvSpPr>
          <p:spPr>
            <a:xfrm>
              <a:off x="3424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400" name="Line 20"/>
            <p:cNvSpPr/>
            <p:nvPr/>
          </p:nvSpPr>
          <p:spPr>
            <a:xfrm>
              <a:off x="2381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21516" name="AutoShape 22"/>
          <p:cNvSpPr/>
          <p:nvPr/>
        </p:nvSpPr>
        <p:spPr>
          <a:xfrm>
            <a:off x="4643438" y="2420938"/>
            <a:ext cx="287337" cy="1295400"/>
          </a:xfrm>
          <a:prstGeom prst="upArrow">
            <a:avLst>
              <a:gd name="adj1" fmla="val 50000"/>
              <a:gd name="adj2" fmla="val 112707"/>
            </a:avLst>
          </a:prstGeom>
          <a:solidFill>
            <a:srgbClr val="FFFF66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17" name="Text Box 23"/>
          <p:cNvSpPr txBox="1"/>
          <p:nvPr/>
        </p:nvSpPr>
        <p:spPr>
          <a:xfrm>
            <a:off x="4211638" y="1412875"/>
            <a:ext cx="3673475" cy="6413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向上的合力：</a:t>
            </a:r>
            <a:r>
              <a:rPr lang="en-US" altLang="zh-CN" sz="3600" dirty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endParaRPr lang="en-US" altLang="zh-CN" sz="3600" dirty="0">
              <a:solidFill>
                <a:srgbClr val="FFFF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2" name="Text Box 24"/>
          <p:cNvSpPr txBox="1"/>
          <p:nvPr/>
        </p:nvSpPr>
        <p:spPr>
          <a:xfrm>
            <a:off x="323850" y="333375"/>
            <a:ext cx="4932363" cy="650875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飞机获得升力的原因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1531" name="AutoShape 27"/>
          <p:cNvSpPr/>
          <p:nvPr/>
        </p:nvSpPr>
        <p:spPr>
          <a:xfrm>
            <a:off x="468313" y="1196975"/>
            <a:ext cx="3095625" cy="1152525"/>
          </a:xfrm>
          <a:prstGeom prst="wedgeRoundRectCallout">
            <a:avLst>
              <a:gd name="adj1" fmla="val 62769"/>
              <a:gd name="adj2" fmla="val 10179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上方流速快，压强小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1532" name="AutoShape 28"/>
          <p:cNvSpPr/>
          <p:nvPr/>
        </p:nvSpPr>
        <p:spPr>
          <a:xfrm>
            <a:off x="611188" y="4724400"/>
            <a:ext cx="3097212" cy="1081088"/>
          </a:xfrm>
          <a:prstGeom prst="wedgeRoundRectCallout">
            <a:avLst>
              <a:gd name="adj1" fmla="val 79060"/>
              <a:gd name="adj2" fmla="val -9317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下方流速慢，压强大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 bldLvl="0" animBg="1"/>
      <p:bldP spid="21517" grpId="0" bldLvl="0" animBg="1"/>
      <p:bldP spid="21531" grpId="0" bldLvl="0" animBg="1"/>
      <p:bldP spid="2153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14"/>
          <p:cNvSpPr txBox="1"/>
          <p:nvPr/>
        </p:nvSpPr>
        <p:spPr>
          <a:xfrm>
            <a:off x="179388" y="404813"/>
            <a:ext cx="3816350" cy="650875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dirty="0">
                <a:latin typeface="华文新魏" pitchFamily="2" charset="-122"/>
                <a:ea typeface="黑体" panose="02010609060101010101" pitchFamily="49" charset="-122"/>
              </a:rPr>
              <a:t>飞机升力的产生</a:t>
            </a:r>
            <a:endParaRPr lang="zh-CN" altLang="en-US" sz="3600" dirty="0">
              <a:latin typeface="华文新魏" pitchFamily="2" charset="-122"/>
              <a:ea typeface="黑体" panose="02010609060101010101" pitchFamily="49" charset="-122"/>
            </a:endParaRPr>
          </a:p>
        </p:txBody>
      </p:sp>
      <p:pic>
        <p:nvPicPr>
          <p:cNvPr id="15363" name="Picture 15"/>
          <p:cNvPicPr>
            <a:picLocks noChangeAspect="1"/>
          </p:cNvPicPr>
          <p:nvPr/>
        </p:nvPicPr>
        <p:blipFill>
          <a:blip r:embed="rId1"/>
          <a:srcRect t="11868" b="12202"/>
          <a:stretch>
            <a:fillRect/>
          </a:stretch>
        </p:blipFill>
        <p:spPr>
          <a:xfrm>
            <a:off x="179388" y="1196975"/>
            <a:ext cx="4032250" cy="3052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84" name="Rectangle 20"/>
          <p:cNvSpPr/>
          <p:nvPr/>
        </p:nvSpPr>
        <p:spPr>
          <a:xfrm>
            <a:off x="395288" y="4652963"/>
            <a:ext cx="8351837" cy="17399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TW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飞机起飞之前，</a:t>
            </a:r>
            <a:r>
              <a:rPr lang="zh-CN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zh-TW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在跑道上</a:t>
            </a:r>
            <a:r>
              <a:rPr lang="zh-CN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高速地</a:t>
            </a:r>
            <a:r>
              <a:rPr lang="zh-TW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跑一段距离</a:t>
            </a:r>
            <a:r>
              <a:rPr lang="zh-CN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TW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飞机</a:t>
            </a:r>
            <a:r>
              <a:rPr lang="zh-CN" altLang="en-US" sz="3600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起飞需要的巨大的升力是怎样获得的？</a:t>
            </a:r>
            <a:endParaRPr lang="zh-CN" altLang="en-US" sz="3600" dirty="0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5" name="Picture 8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638" y="260350"/>
            <a:ext cx="4932362" cy="3700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7" name="Picture 3" descr="飞机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981075"/>
            <a:ext cx="5472112" cy="3644900"/>
          </a:xfrm>
          <a:prstGeom prst="rect">
            <a:avLst/>
          </a:prstGeom>
          <a:noFill/>
          <a:ln w="9525">
            <a:noFill/>
          </a:ln>
        </p:spPr>
      </p:pic>
    </p:spTree>
    <p:controls>
      <mc:AlternateContent xmlns:mc="http://schemas.openxmlformats.org/markup-compatibility/2006">
        <mc:Choice xmlns:v="urn:schemas-microsoft-com:vml" Requires="v">
          <p:control spid="2051" name="" r:id="rId2" imgW="8426450" imgH="6381750"/>
        </mc:Choice>
        <mc:Fallback>
          <p:control name="" r:id="rId2" imgW="8426450" imgH="6381750">
            <p:pic>
              <p:nvPicPr>
                <p:cNvPr id="0" name="ShockwaveFlash1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23850" y="0"/>
                  <a:ext cx="8426450" cy="63817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3813" y="2565400"/>
            <a:ext cx="7850187" cy="1954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Rectangle 4"/>
          <p:cNvSpPr/>
          <p:nvPr/>
        </p:nvSpPr>
        <p:spPr>
          <a:xfrm>
            <a:off x="0" y="5013325"/>
            <a:ext cx="4321175" cy="10795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 rot="-181562">
            <a:off x="4211638" y="2276475"/>
            <a:ext cx="1584325" cy="719138"/>
            <a:chOff x="2381" y="935"/>
            <a:chExt cx="1043" cy="907"/>
          </a:xfrm>
        </p:grpSpPr>
        <p:sp>
          <p:nvSpPr>
            <p:cNvPr id="16401" name="Line 6"/>
            <p:cNvSpPr/>
            <p:nvPr/>
          </p:nvSpPr>
          <p:spPr>
            <a:xfrm>
              <a:off x="2608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402" name="Line 7"/>
            <p:cNvSpPr/>
            <p:nvPr/>
          </p:nvSpPr>
          <p:spPr>
            <a:xfrm>
              <a:off x="2835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403" name="Line 8"/>
            <p:cNvSpPr/>
            <p:nvPr/>
          </p:nvSpPr>
          <p:spPr>
            <a:xfrm>
              <a:off x="3061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404" name="Line 9"/>
            <p:cNvSpPr/>
            <p:nvPr/>
          </p:nvSpPr>
          <p:spPr>
            <a:xfrm>
              <a:off x="3288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405" name="Line 10"/>
            <p:cNvSpPr/>
            <p:nvPr/>
          </p:nvSpPr>
          <p:spPr>
            <a:xfrm>
              <a:off x="3424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406" name="Line 11"/>
            <p:cNvSpPr/>
            <p:nvPr/>
          </p:nvSpPr>
          <p:spPr>
            <a:xfrm>
              <a:off x="2381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3" name="Group 14"/>
          <p:cNvGrpSpPr/>
          <p:nvPr/>
        </p:nvGrpSpPr>
        <p:grpSpPr>
          <a:xfrm rot="10663171">
            <a:off x="4284663" y="4221163"/>
            <a:ext cx="1584325" cy="1439862"/>
            <a:chOff x="2381" y="935"/>
            <a:chExt cx="1043" cy="907"/>
          </a:xfrm>
        </p:grpSpPr>
        <p:sp>
          <p:nvSpPr>
            <p:cNvPr id="16395" name="Line 15"/>
            <p:cNvSpPr/>
            <p:nvPr/>
          </p:nvSpPr>
          <p:spPr>
            <a:xfrm>
              <a:off x="2608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396" name="Line 16"/>
            <p:cNvSpPr/>
            <p:nvPr/>
          </p:nvSpPr>
          <p:spPr>
            <a:xfrm>
              <a:off x="2835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397" name="Line 17"/>
            <p:cNvSpPr/>
            <p:nvPr/>
          </p:nvSpPr>
          <p:spPr>
            <a:xfrm>
              <a:off x="3061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398" name="Line 18"/>
            <p:cNvSpPr/>
            <p:nvPr/>
          </p:nvSpPr>
          <p:spPr>
            <a:xfrm>
              <a:off x="3288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399" name="Line 19"/>
            <p:cNvSpPr/>
            <p:nvPr/>
          </p:nvSpPr>
          <p:spPr>
            <a:xfrm>
              <a:off x="3424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400" name="Line 20"/>
            <p:cNvSpPr/>
            <p:nvPr/>
          </p:nvSpPr>
          <p:spPr>
            <a:xfrm>
              <a:off x="2381" y="935"/>
              <a:ext cx="0" cy="90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21516" name="AutoShape 22"/>
          <p:cNvSpPr/>
          <p:nvPr/>
        </p:nvSpPr>
        <p:spPr>
          <a:xfrm>
            <a:off x="4643438" y="2420938"/>
            <a:ext cx="287337" cy="1295400"/>
          </a:xfrm>
          <a:prstGeom prst="upArrow">
            <a:avLst>
              <a:gd name="adj1" fmla="val 50000"/>
              <a:gd name="adj2" fmla="val 112707"/>
            </a:avLst>
          </a:prstGeom>
          <a:solidFill>
            <a:srgbClr val="FFFF66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17" name="Text Box 23"/>
          <p:cNvSpPr txBox="1"/>
          <p:nvPr/>
        </p:nvSpPr>
        <p:spPr>
          <a:xfrm>
            <a:off x="4211638" y="1412875"/>
            <a:ext cx="3673475" cy="6413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向上的合力：</a:t>
            </a:r>
            <a:r>
              <a:rPr lang="en-US" altLang="zh-CN" sz="3600" dirty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endParaRPr lang="en-US" altLang="zh-CN" sz="3600" dirty="0">
              <a:solidFill>
                <a:srgbClr val="FFFF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2" name="Text Box 24"/>
          <p:cNvSpPr txBox="1"/>
          <p:nvPr/>
        </p:nvSpPr>
        <p:spPr>
          <a:xfrm>
            <a:off x="323850" y="333375"/>
            <a:ext cx="4932363" cy="650875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飞机获得升力的原因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1531" name="AutoShape 27"/>
          <p:cNvSpPr/>
          <p:nvPr/>
        </p:nvSpPr>
        <p:spPr>
          <a:xfrm>
            <a:off x="468313" y="1196975"/>
            <a:ext cx="3095625" cy="1152525"/>
          </a:xfrm>
          <a:prstGeom prst="wedgeRoundRectCallout">
            <a:avLst>
              <a:gd name="adj1" fmla="val 62769"/>
              <a:gd name="adj2" fmla="val 10179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上方流速快，压强小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1532" name="AutoShape 28"/>
          <p:cNvSpPr/>
          <p:nvPr/>
        </p:nvSpPr>
        <p:spPr>
          <a:xfrm>
            <a:off x="611188" y="4724400"/>
            <a:ext cx="3097212" cy="1081088"/>
          </a:xfrm>
          <a:prstGeom prst="wedgeRoundRectCallout">
            <a:avLst>
              <a:gd name="adj1" fmla="val 79060"/>
              <a:gd name="adj2" fmla="val -9317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下方流速慢，压强大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 bldLvl="0" animBg="1"/>
      <p:bldP spid="21517" grpId="0" bldLvl="0" animBg="1"/>
      <p:bldP spid="21531" grpId="0" bldLvl="0" animBg="1"/>
      <p:bldP spid="2153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1371600" y="254000"/>
            <a:ext cx="1892300" cy="427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2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第八章  压  强</a:t>
            </a:r>
            <a:endParaRPr lang="zh-CN" altLang="en-US" sz="22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3" name="Group 18"/>
          <p:cNvGrpSpPr/>
          <p:nvPr/>
        </p:nvGrpSpPr>
        <p:grpSpPr>
          <a:xfrm>
            <a:off x="565785" y="587547"/>
            <a:ext cx="8202613" cy="2736257"/>
            <a:chOff x="204" y="1322"/>
            <a:chExt cx="5167" cy="2998"/>
          </a:xfrm>
        </p:grpSpPr>
        <p:sp>
          <p:nvSpPr>
            <p:cNvPr id="19463" name="Rectangle 15"/>
            <p:cNvSpPr/>
            <p:nvPr/>
          </p:nvSpPr>
          <p:spPr>
            <a:xfrm>
              <a:off x="204" y="1322"/>
              <a:ext cx="5116" cy="246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r>
                <a:rPr lang="en-US" altLang="zh-CN" sz="2800" dirty="0">
                  <a:latin typeface="宋体" panose="02010600030101010101" pitchFamily="2" charset="-122"/>
                </a:rPr>
                <a:t>1</a:t>
              </a:r>
              <a:r>
                <a:rPr lang="zh-CN" altLang="en-US" sz="2800" dirty="0">
                  <a:latin typeface="宋体" panose="02010600030101010101" pitchFamily="2" charset="-122"/>
                </a:rPr>
                <a:t>．如图</a:t>
              </a:r>
              <a:r>
                <a:rPr lang="en-US" altLang="zh-CN" sz="2800" dirty="0">
                  <a:latin typeface="宋体" panose="02010600030101010101" pitchFamily="2" charset="-122"/>
                </a:rPr>
                <a:t>8</a:t>
              </a:r>
              <a:r>
                <a:rPr lang="zh-CN" altLang="en-US" sz="2800" dirty="0">
                  <a:latin typeface="宋体" panose="02010600030101010101" pitchFamily="2" charset="-122"/>
                </a:rPr>
                <a:t>－</a:t>
              </a:r>
              <a:r>
                <a:rPr lang="en-US" altLang="zh-CN" sz="2800" dirty="0">
                  <a:latin typeface="宋体" panose="02010600030101010101" pitchFamily="2" charset="-122"/>
                </a:rPr>
                <a:t>4</a:t>
              </a:r>
              <a:r>
                <a:rPr lang="zh-CN" altLang="en-US" sz="2800" dirty="0">
                  <a:latin typeface="宋体" panose="02010600030101010101" pitchFamily="2" charset="-122"/>
                </a:rPr>
                <a:t>－</a:t>
              </a:r>
              <a:r>
                <a:rPr lang="en-US" altLang="zh-CN" sz="2800" dirty="0">
                  <a:latin typeface="宋体" panose="02010600030101010101" pitchFamily="2" charset="-122"/>
                </a:rPr>
                <a:t>5</a:t>
              </a:r>
              <a:r>
                <a:rPr lang="zh-CN" altLang="en-US" sz="2800" dirty="0">
                  <a:latin typeface="宋体" panose="02010600030101010101" pitchFamily="2" charset="-122"/>
                </a:rPr>
                <a:t>所示，在水平的两支筷子中间放上两只乒乓球，通过空心塑料管向两球间用力吹气，会发现两只乒乓球</a:t>
              </a:r>
              <a:r>
                <a:rPr lang="en-US" altLang="zh-CN" sz="2800" dirty="0">
                  <a:latin typeface="宋体" panose="02010600030101010101" pitchFamily="2" charset="-122"/>
                </a:rPr>
                <a:t>(</a:t>
              </a:r>
              <a:r>
                <a:rPr lang="zh-CN" altLang="en-US" sz="2800" dirty="0">
                  <a:latin typeface="宋体" panose="02010600030101010101" pitchFamily="2" charset="-122"/>
                </a:rPr>
                <a:t>　　</a:t>
              </a:r>
              <a:r>
                <a:rPr lang="en-US" altLang="zh-CN" sz="2800" dirty="0">
                  <a:latin typeface="宋体" panose="02010600030101010101" pitchFamily="2" charset="-122"/>
                </a:rPr>
                <a:t>) </a:t>
              </a:r>
              <a:endParaRPr lang="en-US" altLang="zh-CN" sz="2800" dirty="0">
                <a:latin typeface="宋体" panose="02010600030101010101" pitchFamily="2" charset="-122"/>
              </a:endParaRPr>
            </a:p>
            <a:p>
              <a:r>
                <a:rPr lang="en-US" altLang="zh-CN" sz="2800" dirty="0">
                  <a:latin typeface="宋体" panose="02010600030101010101" pitchFamily="2" charset="-122"/>
                </a:rPr>
                <a:t>A</a:t>
              </a:r>
              <a:r>
                <a:rPr lang="zh-CN" altLang="en-US" sz="2800" dirty="0">
                  <a:latin typeface="宋体" panose="02010600030101010101" pitchFamily="2" charset="-122"/>
                </a:rPr>
                <a:t>．相互靠近  </a:t>
              </a:r>
              <a:r>
                <a:rPr lang="en-US" altLang="zh-CN" sz="2800" dirty="0">
                  <a:latin typeface="宋体" panose="02010600030101010101" pitchFamily="2" charset="-122"/>
                </a:rPr>
                <a:t>B</a:t>
              </a:r>
              <a:r>
                <a:rPr lang="zh-CN" altLang="en-US" sz="2800" dirty="0">
                  <a:latin typeface="宋体" panose="02010600030101010101" pitchFamily="2" charset="-122"/>
                </a:rPr>
                <a:t>．相互远离</a:t>
              </a:r>
              <a:endParaRPr lang="zh-CN" altLang="en-US" sz="2800" dirty="0">
                <a:latin typeface="宋体" panose="02010600030101010101" pitchFamily="2" charset="-122"/>
              </a:endParaRPr>
            </a:p>
            <a:p>
              <a:r>
                <a:rPr lang="en-US" altLang="zh-CN" sz="2800" dirty="0">
                  <a:latin typeface="宋体" panose="02010600030101010101" pitchFamily="2" charset="-122"/>
                </a:rPr>
                <a:t>C</a:t>
              </a:r>
              <a:r>
                <a:rPr lang="zh-CN" altLang="en-US" sz="2800" dirty="0">
                  <a:latin typeface="宋体" panose="02010600030101010101" pitchFamily="2" charset="-122"/>
                </a:rPr>
                <a:t>．静止不动  </a:t>
              </a:r>
              <a:r>
                <a:rPr lang="en-US" altLang="zh-CN" sz="2800" dirty="0">
                  <a:latin typeface="宋体" panose="02010600030101010101" pitchFamily="2" charset="-122"/>
                </a:rPr>
                <a:t>D</a:t>
              </a:r>
              <a:r>
                <a:rPr lang="zh-CN" altLang="en-US" sz="2800" dirty="0">
                  <a:latin typeface="宋体" panose="02010600030101010101" pitchFamily="2" charset="-122"/>
                </a:rPr>
                <a:t>．向同一方向运动 </a:t>
              </a:r>
              <a:endParaRPr lang="en-US" altLang="zh-CN" sz="2800" dirty="0">
                <a:latin typeface="宋体" panose="02010600030101010101" pitchFamily="2" charset="-122"/>
              </a:endParaRPr>
            </a:p>
          </p:txBody>
        </p:sp>
        <p:pic>
          <p:nvPicPr>
            <p:cNvPr id="19464" name="Picture 16" descr="\\Chubanshi007\同步方正转word文件\15春\物理\沪科物理八下新教案三校出片（双色）\4XGS136.EPS"/>
            <p:cNvPicPr>
              <a:picLocks noChangeAspect="1"/>
            </p:cNvPicPr>
            <p:nvPr/>
          </p:nvPicPr>
          <p:blipFill>
            <a:blip r:embed="rId1" r:link="rId2"/>
            <a:stretch>
              <a:fillRect/>
            </a:stretch>
          </p:blipFill>
          <p:spPr>
            <a:xfrm>
              <a:off x="3699" y="2432"/>
              <a:ext cx="1672" cy="14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5" name="Rectangle 17"/>
            <p:cNvSpPr/>
            <p:nvPr/>
          </p:nvSpPr>
          <p:spPr>
            <a:xfrm>
              <a:off x="4042" y="3916"/>
              <a:ext cx="98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pPr>
                <a:lnSpc>
                  <a:spcPct val="100000"/>
                </a:lnSpc>
              </a:pPr>
              <a:r>
                <a:rPr lang="zh-CN" altLang="en-US" dirty="0">
                  <a:latin typeface="宋体" panose="02010600030101010101" pitchFamily="2" charset="-122"/>
                </a:rPr>
                <a:t>图</a:t>
              </a:r>
              <a:r>
                <a:rPr lang="en-US" altLang="zh-CN" dirty="0">
                  <a:latin typeface="宋体" panose="02010600030101010101" pitchFamily="2" charset="-122"/>
                </a:rPr>
                <a:t>8</a:t>
              </a:r>
              <a:r>
                <a:rPr lang="zh-CN" altLang="en-US" dirty="0">
                  <a:latin typeface="宋体" panose="02010600030101010101" pitchFamily="2" charset="-122"/>
                </a:rPr>
                <a:t>－</a:t>
              </a:r>
              <a:r>
                <a:rPr lang="en-US" altLang="zh-CN" dirty="0">
                  <a:latin typeface="宋体" panose="02010600030101010101" pitchFamily="2" charset="-122"/>
                </a:rPr>
                <a:t>4</a:t>
              </a:r>
              <a:r>
                <a:rPr lang="zh-CN" altLang="en-US" dirty="0">
                  <a:latin typeface="宋体" panose="02010600030101010101" pitchFamily="2" charset="-122"/>
                </a:rPr>
                <a:t>－</a:t>
              </a:r>
              <a:r>
                <a:rPr lang="en-US" altLang="zh-CN" dirty="0">
                  <a:latin typeface="宋体" panose="02010600030101010101" pitchFamily="2" charset="-122"/>
                </a:rPr>
                <a:t>5</a:t>
              </a:r>
              <a:endParaRPr lang="en-US" altLang="zh-CN" dirty="0">
                <a:latin typeface="宋体" panose="02010600030101010101" pitchFamily="2" charset="-122"/>
              </a:endParaRPr>
            </a:p>
          </p:txBody>
        </p:sp>
      </p:grpSp>
      <p:sp>
        <p:nvSpPr>
          <p:cNvPr id="10259" name="Rectangle 19"/>
          <p:cNvSpPr/>
          <p:nvPr/>
        </p:nvSpPr>
        <p:spPr>
          <a:xfrm>
            <a:off x="4755515" y="1756410"/>
            <a:ext cx="4905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FF0000"/>
                </a:solidFill>
                <a:latin typeface="宋体" panose="02010600030101010101" pitchFamily="2" charset="-122"/>
              </a:rPr>
              <a:t>A </a:t>
            </a:r>
            <a:endParaRPr lang="en-US" altLang="zh-CN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4175" y="175895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练习</a:t>
            </a:r>
            <a:endParaRPr lang="zh-CN" altLang="en-US" sz="3200" b="1"/>
          </a:p>
        </p:txBody>
      </p:sp>
      <p:sp>
        <p:nvSpPr>
          <p:cNvPr id="21509" name="Rectangle 5"/>
          <p:cNvSpPr/>
          <p:nvPr/>
        </p:nvSpPr>
        <p:spPr>
          <a:xfrm>
            <a:off x="121285" y="3172695"/>
            <a:ext cx="8647430" cy="2676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400" dirty="0">
                <a:latin typeface="宋体" panose="02010600030101010101" pitchFamily="2" charset="-122"/>
              </a:rPr>
              <a:t>   2.“</a:t>
            </a:r>
            <a:r>
              <a:rPr lang="zh-CN" altLang="en-US" sz="2400" dirty="0">
                <a:latin typeface="宋体" panose="02010600030101010101" pitchFamily="2" charset="-122"/>
              </a:rPr>
              <a:t>和谐号”动车停靠在成都东站的情景如图</a:t>
            </a:r>
            <a:r>
              <a:rPr lang="en-US" altLang="zh-CN" sz="2400" dirty="0">
                <a:latin typeface="宋体" panose="02010600030101010101" pitchFamily="2" charset="-122"/>
              </a:rPr>
              <a:t>8</a:t>
            </a:r>
            <a:r>
              <a:rPr lang="zh-CN" altLang="en-US" sz="2400" dirty="0">
                <a:latin typeface="宋体" panose="02010600030101010101" pitchFamily="2" charset="-122"/>
              </a:rPr>
              <a:t>－</a:t>
            </a:r>
            <a:r>
              <a:rPr lang="en-US" altLang="zh-CN" sz="2400" dirty="0">
                <a:latin typeface="宋体" panose="02010600030101010101" pitchFamily="2" charset="-122"/>
              </a:rPr>
              <a:t>4</a:t>
            </a:r>
            <a:r>
              <a:rPr lang="zh-CN" altLang="en-US" sz="2400" dirty="0">
                <a:latin typeface="宋体" panose="02010600030101010101" pitchFamily="2" charset="-122"/>
              </a:rPr>
              <a:t>－</a:t>
            </a:r>
            <a:r>
              <a:rPr lang="en-US" altLang="zh-CN" sz="2400" dirty="0">
                <a:latin typeface="宋体" panose="02010600030101010101" pitchFamily="2" charset="-122"/>
              </a:rPr>
              <a:t>6</a:t>
            </a:r>
            <a:r>
              <a:rPr lang="zh-CN" altLang="en-US" sz="2400" dirty="0">
                <a:latin typeface="宋体" panose="02010600030101010101" pitchFamily="2" charset="-122"/>
              </a:rPr>
              <a:t>所示。为避免人被“吸”向列车而发生事故，站台上设有距列车一定距离的安全线。这是因为列车进站时车体附近</a:t>
            </a:r>
            <a:r>
              <a:rPr lang="en-US" altLang="zh-CN" sz="2400" dirty="0">
                <a:latin typeface="宋体" panose="02010600030101010101" pitchFamily="2" charset="-122"/>
              </a:rPr>
              <a:t>(</a:t>
            </a:r>
            <a:r>
              <a:rPr lang="zh-CN" altLang="en-US" sz="2400" dirty="0">
                <a:latin typeface="宋体" panose="02010600030101010101" pitchFamily="2" charset="-122"/>
              </a:rPr>
              <a:t>　　</a:t>
            </a:r>
            <a:r>
              <a:rPr lang="en-US" altLang="zh-CN" sz="2400" dirty="0">
                <a:latin typeface="宋体" panose="02010600030101010101" pitchFamily="2" charset="-122"/>
              </a:rPr>
              <a:t>) </a:t>
            </a:r>
            <a:endParaRPr lang="en-US" altLang="zh-CN" sz="2400" dirty="0">
              <a:latin typeface="宋体" panose="02010600030101010101" pitchFamily="2" charset="-122"/>
            </a:endParaRPr>
          </a:p>
          <a:p>
            <a:r>
              <a:rPr lang="en-US" altLang="zh-CN" sz="2400" dirty="0">
                <a:latin typeface="宋体" panose="02010600030101010101" pitchFamily="2" charset="-122"/>
              </a:rPr>
              <a:t>A</a:t>
            </a:r>
            <a:r>
              <a:rPr lang="zh-CN" altLang="en-US" sz="2400" dirty="0">
                <a:latin typeface="宋体" panose="02010600030101010101" pitchFamily="2" charset="-122"/>
              </a:rPr>
              <a:t>．气流流速大，压强小      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r>
              <a:rPr lang="en-US" altLang="zh-CN" sz="2400" dirty="0">
                <a:latin typeface="宋体" panose="02010600030101010101" pitchFamily="2" charset="-122"/>
              </a:rPr>
              <a:t>B</a:t>
            </a:r>
            <a:r>
              <a:rPr lang="zh-CN" altLang="en-US" sz="2400" dirty="0">
                <a:latin typeface="宋体" panose="02010600030101010101" pitchFamily="2" charset="-122"/>
              </a:rPr>
              <a:t>．气流流速大，压强大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r>
              <a:rPr lang="en-US" altLang="zh-CN" sz="2400" dirty="0">
                <a:latin typeface="宋体" panose="02010600030101010101" pitchFamily="2" charset="-122"/>
              </a:rPr>
              <a:t>C</a:t>
            </a:r>
            <a:r>
              <a:rPr lang="zh-CN" altLang="en-US" sz="2400" dirty="0">
                <a:latin typeface="宋体" panose="02010600030101010101" pitchFamily="2" charset="-122"/>
              </a:rPr>
              <a:t>．气流流速小，压强大       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r>
              <a:rPr lang="en-US" altLang="zh-CN" sz="2400" dirty="0">
                <a:latin typeface="宋体" panose="02010600030101010101" pitchFamily="2" charset="-122"/>
              </a:rPr>
              <a:t>D</a:t>
            </a:r>
            <a:r>
              <a:rPr lang="zh-CN" altLang="en-US" sz="2400" dirty="0">
                <a:latin typeface="宋体" panose="02010600030101010101" pitchFamily="2" charset="-122"/>
              </a:rPr>
              <a:t>．气流流速小，压强小 </a:t>
            </a:r>
            <a:endParaRPr lang="en-US" altLang="zh-CN" sz="2400" dirty="0">
              <a:latin typeface="宋体" panose="02010600030101010101" pitchFamily="2" charset="-122"/>
            </a:endParaRPr>
          </a:p>
        </p:txBody>
      </p:sp>
      <p:pic>
        <p:nvPicPr>
          <p:cNvPr id="21510" name="Picture 6" descr="\\Chubanshi007\同步方正转word文件\15春\物理\沪科物理八下新教案三校出片（双色）\4XGS137.EPS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4961255" y="4345305"/>
            <a:ext cx="3380740" cy="24739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2"/>
          <p:cNvSpPr txBox="1"/>
          <p:nvPr/>
        </p:nvSpPr>
        <p:spPr>
          <a:xfrm>
            <a:off x="1371600" y="254000"/>
            <a:ext cx="3848100" cy="427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2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第八章  压  强</a:t>
            </a:r>
            <a:endParaRPr lang="zh-CN" altLang="en-US" sz="22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6259" name="Rectangle 3"/>
          <p:cNvSpPr/>
          <p:nvPr/>
        </p:nvSpPr>
        <p:spPr>
          <a:xfrm>
            <a:off x="212725" y="574834"/>
            <a:ext cx="8578850" cy="11988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400" dirty="0">
                <a:latin typeface="宋体" panose="02010600030101010101" pitchFamily="2" charset="-122"/>
              </a:rPr>
              <a:t>3</a:t>
            </a:r>
            <a:r>
              <a:rPr lang="zh-CN" altLang="en-US" sz="2400" dirty="0">
                <a:latin typeface="宋体" panose="02010600030101010101" pitchFamily="2" charset="-122"/>
              </a:rPr>
              <a:t>．风沿着窗外的墙面吹过时，窗口悬挂的窗帘会向</a:t>
            </a:r>
            <a:r>
              <a:rPr lang="en-US" altLang="zh-CN" sz="2400" dirty="0">
                <a:latin typeface="宋体" panose="02010600030101010101" pitchFamily="2" charset="-122"/>
              </a:rPr>
              <a:t>________  (</a:t>
            </a:r>
            <a:r>
              <a:rPr lang="zh-CN" altLang="en-US" sz="2400" dirty="0">
                <a:latin typeface="宋体" panose="02010600030101010101" pitchFamily="2" charset="-122"/>
              </a:rPr>
              <a:t>选填“内”或“外”</a:t>
            </a:r>
            <a:r>
              <a:rPr lang="en-US" altLang="zh-CN" sz="2400" dirty="0">
                <a:latin typeface="宋体" panose="02010600030101010101" pitchFamily="2" charset="-122"/>
              </a:rPr>
              <a:t>)</a:t>
            </a:r>
            <a:r>
              <a:rPr lang="zh-CN" altLang="en-US" sz="2400" dirty="0">
                <a:latin typeface="宋体" panose="02010600030101010101" pitchFamily="2" charset="-122"/>
              </a:rPr>
              <a:t>飘，这是因为在气体中，流速大的位置压强</a:t>
            </a:r>
            <a:r>
              <a:rPr lang="en-US" altLang="zh-CN" sz="2400" dirty="0">
                <a:latin typeface="宋体" panose="02010600030101010101" pitchFamily="2" charset="-122"/>
              </a:rPr>
              <a:t>________</a:t>
            </a:r>
            <a:r>
              <a:rPr lang="zh-CN" altLang="en-US" sz="2400" dirty="0">
                <a:latin typeface="宋体" panose="02010600030101010101" pitchFamily="2" charset="-122"/>
              </a:rPr>
              <a:t>。 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sp>
        <p:nvSpPr>
          <p:cNvPr id="96260" name="Rectangle 4"/>
          <p:cNvSpPr/>
          <p:nvPr/>
        </p:nvSpPr>
        <p:spPr>
          <a:xfrm>
            <a:off x="7392035" y="574358"/>
            <a:ext cx="6429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外 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6261" name="Rectangle 5"/>
          <p:cNvSpPr/>
          <p:nvPr/>
        </p:nvSpPr>
        <p:spPr>
          <a:xfrm>
            <a:off x="1258888" y="1461453"/>
            <a:ext cx="64293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小 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9811" name="Rectangle 3"/>
          <p:cNvSpPr/>
          <p:nvPr/>
        </p:nvSpPr>
        <p:spPr>
          <a:xfrm>
            <a:off x="212725" y="1861503"/>
            <a:ext cx="8338185" cy="2953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/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．如图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所示是两端开口的容器，从管左端吹气，在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两个管口处流体压强分别为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300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300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，则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2400" baseline="-300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p</a:t>
            </a:r>
            <a:r>
              <a:rPr lang="en-US" altLang="zh-CN" sz="2400" baseline="-300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选填“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&gt;”“&lt;”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或“＝”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endParaRPr lang="zh-CN" altLang="en-US" dirty="0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                         图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altLang="zh-CN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en-US" altLang="zh-CN" dirty="0">
              <a:solidFill>
                <a:srgbClr val="00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119816" name="Picture 8" descr="C:\Documents and Settings\Administrator\桌面\沪科物理八下新教案做PPT20%\沪科物理八下新教案做PPT20%\AN1.EPS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634038" y="2641918"/>
            <a:ext cx="2016125" cy="177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  <p:bldP spid="96260" grpId="0"/>
      <p:bldP spid="96261" grpId="0"/>
      <p:bldP spid="1198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Text Box 6"/>
          <p:cNvSpPr txBox="1"/>
          <p:nvPr/>
        </p:nvSpPr>
        <p:spPr>
          <a:xfrm>
            <a:off x="2987675" y="333375"/>
            <a:ext cx="25781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3C653C"/>
                </a:solidFill>
                <a:latin typeface="Times New Roman" panose="02020603050405020304" pitchFamily="18" charset="0"/>
                <a:ea typeface="隶书" pitchFamily="49" charset="-122"/>
              </a:rPr>
              <a:t>第四节</a:t>
            </a:r>
            <a:endParaRPr lang="zh-CN" altLang="en-US" sz="4800" b="1" dirty="0">
              <a:solidFill>
                <a:srgbClr val="3C653C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7650" name="WordArt 7" descr="窄竖线"/>
          <p:cNvSpPr>
            <a:spLocks noTextEdit="1"/>
          </p:cNvSpPr>
          <p:nvPr/>
        </p:nvSpPr>
        <p:spPr>
          <a:xfrm>
            <a:off x="928688" y="1285875"/>
            <a:ext cx="6988175" cy="20716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l"/>
            <a:endParaRPr lang="zh-CN" altLang="en-US" sz="4800"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1" name="文本框 3"/>
          <p:cNvSpPr txBox="1"/>
          <p:nvPr/>
        </p:nvSpPr>
        <p:spPr>
          <a:xfrm>
            <a:off x="611188" y="989013"/>
            <a:ext cx="83978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dirty="0">
                <a:solidFill>
                  <a:srgbClr val="3C773C"/>
                </a:solidFill>
                <a:latin typeface="华文行楷" pitchFamily="2" charset="-122"/>
                <a:ea typeface="华文行楷" pitchFamily="2" charset="-122"/>
              </a:rPr>
              <a:t>流体压强与流速的关系</a:t>
            </a:r>
            <a:endParaRPr lang="zh-CN" altLang="en-US" sz="6000" dirty="0">
              <a:solidFill>
                <a:srgbClr val="3C773C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27655" name="Picture 8" descr="C:\Users\Administrator\Desktop\图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005" y="2473325"/>
            <a:ext cx="6685280" cy="36017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93445" y="1950085"/>
            <a:ext cx="7199313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知道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流体的压强与流速的关系：流速大的地方压强小，流速小的地方压强大；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了解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飞机的升力是怎样产生的。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1" name="TextBox 6"/>
          <p:cNvSpPr txBox="1"/>
          <p:nvPr/>
        </p:nvSpPr>
        <p:spPr>
          <a:xfrm>
            <a:off x="3477578" y="673100"/>
            <a:ext cx="16208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学习目标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9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39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AutoShape 17"/>
          <p:cNvSpPr/>
          <p:nvPr/>
        </p:nvSpPr>
        <p:spPr>
          <a:xfrm flipH="1">
            <a:off x="3279775" y="3386138"/>
            <a:ext cx="315913" cy="1214437"/>
          </a:xfrm>
          <a:prstGeom prst="leftBrace">
            <a:avLst>
              <a:gd name="adj1" fmla="val 32035"/>
              <a:gd name="adj2" fmla="val 50000"/>
            </a:avLst>
          </a:prstGeom>
          <a:noFill/>
          <a:ln w="381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eaLnBrk="1" hangingPunct="1"/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34"/>
          <p:cNvSpPr txBox="1"/>
          <p:nvPr/>
        </p:nvSpPr>
        <p:spPr>
          <a:xfrm>
            <a:off x="3944938" y="3516313"/>
            <a:ext cx="2293937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向各个方向都有压强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AutoShape 41"/>
          <p:cNvSpPr/>
          <p:nvPr/>
        </p:nvSpPr>
        <p:spPr>
          <a:xfrm rot="-5400000">
            <a:off x="6310313" y="3790950"/>
            <a:ext cx="360362" cy="503238"/>
          </a:xfrm>
          <a:prstGeom prst="downArrow">
            <a:avLst>
              <a:gd name="adj1" fmla="val 50000"/>
              <a:gd name="adj2" fmla="val 34911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eaLnBrk="1" hangingPunct="1"/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42"/>
          <p:cNvSpPr txBox="1"/>
          <p:nvPr/>
        </p:nvSpPr>
        <p:spPr>
          <a:xfrm>
            <a:off x="6969125" y="3771900"/>
            <a:ext cx="14747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流动性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Rectangle 4"/>
          <p:cNvSpPr/>
          <p:nvPr/>
        </p:nvSpPr>
        <p:spPr>
          <a:xfrm>
            <a:off x="979488" y="2019300"/>
            <a:ext cx="6653212" cy="609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气体和液体都具有流动性，统称为流体。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4"/>
          <p:cNvSpPr/>
          <p:nvPr/>
        </p:nvSpPr>
        <p:spPr>
          <a:xfrm>
            <a:off x="981075" y="3036888"/>
            <a:ext cx="2071688" cy="6048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液体有压强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979488" y="4295775"/>
            <a:ext cx="2116137" cy="6080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气体有压强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1" name="圆角矩形 34"/>
          <p:cNvSpPr/>
          <p:nvPr/>
        </p:nvSpPr>
        <p:spPr>
          <a:xfrm>
            <a:off x="979488" y="1133475"/>
            <a:ext cx="1711325" cy="579438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一、流体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爆炸形 2 1"/>
          <p:cNvSpPr/>
          <p:nvPr/>
        </p:nvSpPr>
        <p:spPr>
          <a:xfrm>
            <a:off x="241300" y="3105150"/>
            <a:ext cx="1935163" cy="1725613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静止压强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左箭头 3"/>
          <p:cNvSpPr/>
          <p:nvPr/>
        </p:nvSpPr>
        <p:spPr>
          <a:xfrm rot="18433775">
            <a:off x="6338094" y="4622006"/>
            <a:ext cx="1042988" cy="4984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Box 42"/>
          <p:cNvSpPr txBox="1"/>
          <p:nvPr/>
        </p:nvSpPr>
        <p:spPr>
          <a:xfrm>
            <a:off x="836613" y="5519738"/>
            <a:ext cx="74707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当液体和气体处于流动状态时其压强又会怎样？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7" grpId="0" bldLvl="0" animBg="1"/>
      <p:bldP spid="8" grpId="0"/>
      <p:bldP spid="9" grpId="0"/>
      <p:bldP spid="10" grpId="0"/>
      <p:bldP spid="11" grpId="0"/>
      <p:bldP spid="2" grpId="0" bldLvl="0" animBg="1"/>
      <p:bldP spid="4" grpId="0" bldLvl="0" animBg="1"/>
      <p:bldP spid="14" grpId="0"/>
      <p:bldP spid="184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Rectangle 3"/>
          <p:cNvSpPr>
            <a:spLocks noGrp="1"/>
          </p:cNvSpPr>
          <p:nvPr>
            <p:ph idx="1"/>
          </p:nvPr>
        </p:nvSpPr>
        <p:spPr>
          <a:xfrm>
            <a:off x="642938" y="3500438"/>
            <a:ext cx="7816850" cy="2160587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4000" b="1" dirty="0"/>
              <a:t>猜想一：流速增大，压强变</a:t>
            </a:r>
            <a:r>
              <a:rPr lang="zh-CN" altLang="en-US" sz="4000" b="1" dirty="0">
                <a:solidFill>
                  <a:srgbClr val="FF0000"/>
                </a:solidFill>
              </a:rPr>
              <a:t>小</a:t>
            </a:r>
            <a:r>
              <a:rPr lang="zh-CN" altLang="en-US" sz="4000" b="1" dirty="0"/>
              <a:t>。</a:t>
            </a:r>
            <a:endParaRPr lang="zh-CN" altLang="en-US" sz="4000" b="1" dirty="0"/>
          </a:p>
          <a:p>
            <a:pPr eaLnBrk="1" hangingPunct="1">
              <a:buNone/>
            </a:pPr>
            <a:r>
              <a:rPr lang="zh-CN" altLang="en-US" sz="4000" b="1" dirty="0"/>
              <a:t>猜想二：流速增大，压强变</a:t>
            </a:r>
            <a:r>
              <a:rPr lang="zh-CN" altLang="en-US" sz="4000" b="1" dirty="0">
                <a:solidFill>
                  <a:srgbClr val="FF0000"/>
                </a:solidFill>
              </a:rPr>
              <a:t>大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zh-CN" altLang="en-US" sz="4000" b="1" dirty="0"/>
              <a:t>猜想三：流速增大，压强不变</a:t>
            </a:r>
            <a:endParaRPr lang="zh-CN" altLang="en-US" sz="4000" b="1" dirty="0"/>
          </a:p>
        </p:txBody>
      </p:sp>
      <p:sp>
        <p:nvSpPr>
          <p:cNvPr id="30722" name="矩形 5"/>
          <p:cNvSpPr/>
          <p:nvPr/>
        </p:nvSpPr>
        <p:spPr>
          <a:xfrm>
            <a:off x="285750" y="765175"/>
            <a:ext cx="8501063" cy="1692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solidFill>
                  <a:srgbClr val="0019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en-US" altLang="zh-CN" sz="3200" dirty="0">
              <a:solidFill>
                <a:srgbClr val="0019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>
                <a:solidFill>
                  <a:srgbClr val="0019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dirty="0">
                <a:solidFill>
                  <a:srgbClr val="0019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那流体的压强与流体流动的速度可能存在什么关系呢？</a:t>
            </a:r>
            <a:endParaRPr lang="zh-CN" altLang="en-US" sz="3200" dirty="0">
              <a:solidFill>
                <a:srgbClr val="0019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29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9">
                                            <p:txEl>
                                              <p:charRg st="29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4" name="矩形 48133"/>
          <p:cNvSpPr/>
          <p:nvPr/>
        </p:nvSpPr>
        <p:spPr>
          <a:xfrm>
            <a:off x="611188" y="1943100"/>
            <a:ext cx="4186237" cy="946150"/>
          </a:xfrm>
          <a:prstGeom prst="rect">
            <a:avLst/>
          </a:prstGeom>
          <a:solidFill>
            <a:srgbClr val="67B9CF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．研究气体压强与流速关系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48135" name="矩形 48134"/>
          <p:cNvSpPr/>
          <p:nvPr/>
        </p:nvSpPr>
        <p:spPr>
          <a:xfrm>
            <a:off x="701675" y="3519488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66"/>
                </a:solidFill>
                <a:latin typeface="Arial" panose="020B0604020202020204" pitchFamily="34" charset="0"/>
              </a:rPr>
              <a:t>实验器材：</a:t>
            </a:r>
            <a:endParaRPr lang="zh-CN" altLang="en-US" sz="2800" b="1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48140" name="TextBox 13"/>
          <p:cNvSpPr txBox="1"/>
          <p:nvPr/>
        </p:nvSpPr>
        <p:spPr>
          <a:xfrm>
            <a:off x="1008380" y="433705"/>
            <a:ext cx="2632075" cy="583565"/>
          </a:xfrm>
          <a:prstGeom prst="rect">
            <a:avLst/>
          </a:prstGeom>
          <a:noFill/>
          <a:ln w="38100">
            <a:noFill/>
          </a:ln>
        </p:spPr>
        <p:txBody>
          <a:bodyPr lIns="54000" rIns="18000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sym typeface="+mn-ea"/>
              </a:rPr>
              <a:t>探究实验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55595" y="3724910"/>
            <a:ext cx="3840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吸管、两只点燃的蜡烛、漏斗乒乓球</a:t>
            </a:r>
            <a:endParaRPr lang="zh-CN" altLang="en-US"/>
          </a:p>
        </p:txBody>
      </p:sp>
      <p:sp>
        <p:nvSpPr>
          <p:cNvPr id="3" name="文本框 2">
            <a:hlinkClick r:id="rId1" tooltip="" action="ppaction://hlinkfile"/>
          </p:cNvPr>
          <p:cNvSpPr txBox="1"/>
          <p:nvPr/>
        </p:nvSpPr>
        <p:spPr>
          <a:xfrm>
            <a:off x="5357495" y="2031365"/>
            <a:ext cx="302768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200"/>
              <a:t>视频流速与压强</a:t>
            </a:r>
            <a:endParaRPr lang="zh-CN" altLang="zh-CN" sz="3200"/>
          </a:p>
          <a:p>
            <a:r>
              <a:rPr lang="zh-CN" altLang="zh-CN" sz="3200"/>
              <a:t>的关系</a:t>
            </a:r>
            <a:endParaRPr lang="zh-CN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5" grpId="0"/>
      <p:bldP spid="3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5" descr="37"/>
          <p:cNvPicPr>
            <a:picLocks noChangeAspect="1"/>
          </p:cNvPicPr>
          <p:nvPr/>
        </p:nvPicPr>
        <p:blipFill>
          <a:blip r:embed="rId1">
            <a:clrChange>
              <a:clrFrom>
                <a:srgbClr val="B8BFCF"/>
              </a:clrFrom>
              <a:clrTo>
                <a:srgbClr val="B8BFCF">
                  <a:alpha val="0"/>
                </a:srgbClr>
              </a:clrTo>
            </a:clrChange>
            <a:lum bright="12000" contrast="36000"/>
          </a:blip>
          <a:srcRect l="51085" t="71516" r="17482" b="17120"/>
          <a:stretch>
            <a:fillRect/>
          </a:stretch>
        </p:blipFill>
        <p:spPr>
          <a:xfrm>
            <a:off x="2843213" y="1989138"/>
            <a:ext cx="3024187" cy="1449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5"/>
          <p:cNvSpPr/>
          <p:nvPr/>
        </p:nvSpPr>
        <p:spPr>
          <a:xfrm>
            <a:off x="755650" y="1195388"/>
            <a:ext cx="6911975" cy="4603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实验二：向船中间的水域冲水 ，会怎样？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4340" name="图片 4" descr="37"/>
          <p:cNvPicPr>
            <a:picLocks noChangeAspect="1"/>
          </p:cNvPicPr>
          <p:nvPr/>
        </p:nvPicPr>
        <p:blipFill>
          <a:blip r:embed="rId1">
            <a:clrChange>
              <a:clrFrom>
                <a:srgbClr val="A39FB8"/>
              </a:clrFrom>
              <a:clrTo>
                <a:srgbClr val="A39FB8">
                  <a:alpha val="0"/>
                </a:srgbClr>
              </a:clrTo>
            </a:clrChange>
            <a:lum bright="12000" contrast="36000"/>
          </a:blip>
          <a:srcRect l="11176" t="71516" r="63135" b="18900"/>
          <a:stretch>
            <a:fillRect/>
          </a:stretch>
        </p:blipFill>
        <p:spPr>
          <a:xfrm>
            <a:off x="2555875" y="4581525"/>
            <a:ext cx="3527425" cy="1573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Rectangle 7"/>
          <p:cNvSpPr/>
          <p:nvPr/>
        </p:nvSpPr>
        <p:spPr>
          <a:xfrm>
            <a:off x="1258888" y="3573463"/>
            <a:ext cx="6911975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用吸管向筷子上两个乒乓球吹气 ，会怎样？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31"/>
          <p:cNvGrpSpPr/>
          <p:nvPr/>
        </p:nvGrpSpPr>
        <p:grpSpPr>
          <a:xfrm>
            <a:off x="3276600" y="1341438"/>
            <a:ext cx="1828800" cy="2305050"/>
            <a:chOff x="2016" y="828"/>
            <a:chExt cx="1152" cy="1452"/>
          </a:xfrm>
        </p:grpSpPr>
        <p:sp>
          <p:nvSpPr>
            <p:cNvPr id="7184" name="Freeform 15"/>
            <p:cNvSpPr/>
            <p:nvPr/>
          </p:nvSpPr>
          <p:spPr bwMode="auto">
            <a:xfrm>
              <a:off x="2016" y="828"/>
              <a:ext cx="1152" cy="504"/>
            </a:xfrm>
            <a:custGeom>
              <a:avLst/>
              <a:gdLst>
                <a:gd name="T0" fmla="*/ 9 w 1152"/>
                <a:gd name="T1" fmla="*/ 117 h 504"/>
                <a:gd name="T2" fmla="*/ 0 w 1152"/>
                <a:gd name="T3" fmla="*/ 405 h 504"/>
                <a:gd name="T4" fmla="*/ 180 w 1152"/>
                <a:gd name="T5" fmla="*/ 477 h 504"/>
                <a:gd name="T6" fmla="*/ 405 w 1152"/>
                <a:gd name="T7" fmla="*/ 504 h 504"/>
                <a:gd name="T8" fmla="*/ 666 w 1152"/>
                <a:gd name="T9" fmla="*/ 486 h 504"/>
                <a:gd name="T10" fmla="*/ 819 w 1152"/>
                <a:gd name="T11" fmla="*/ 441 h 504"/>
                <a:gd name="T12" fmla="*/ 990 w 1152"/>
                <a:gd name="T13" fmla="*/ 360 h 504"/>
                <a:gd name="T14" fmla="*/ 1152 w 1152"/>
                <a:gd name="T15" fmla="*/ 243 h 504"/>
                <a:gd name="T16" fmla="*/ 1008 w 1152"/>
                <a:gd name="T17" fmla="*/ 144 h 504"/>
                <a:gd name="T18" fmla="*/ 864 w 1152"/>
                <a:gd name="T19" fmla="*/ 81 h 504"/>
                <a:gd name="T20" fmla="*/ 720 w 1152"/>
                <a:gd name="T21" fmla="*/ 27 h 504"/>
                <a:gd name="T22" fmla="*/ 567 w 1152"/>
                <a:gd name="T23" fmla="*/ 9 h 504"/>
                <a:gd name="T24" fmla="*/ 414 w 1152"/>
                <a:gd name="T25" fmla="*/ 0 h 504"/>
                <a:gd name="T26" fmla="*/ 189 w 1152"/>
                <a:gd name="T27" fmla="*/ 18 h 504"/>
                <a:gd name="T28" fmla="*/ 18 w 1152"/>
                <a:gd name="T29" fmla="*/ 81 h 504"/>
                <a:gd name="T30" fmla="*/ 9 w 1152"/>
                <a:gd name="T31" fmla="*/ 117 h 50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52"/>
                <a:gd name="T49" fmla="*/ 0 h 504"/>
                <a:gd name="T50" fmla="*/ 1152 w 1152"/>
                <a:gd name="T51" fmla="*/ 504 h 50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52" h="504">
                  <a:moveTo>
                    <a:pt x="9" y="117"/>
                  </a:moveTo>
                  <a:cubicBezTo>
                    <a:pt x="9" y="228"/>
                    <a:pt x="0" y="294"/>
                    <a:pt x="0" y="405"/>
                  </a:cubicBezTo>
                  <a:lnTo>
                    <a:pt x="180" y="477"/>
                  </a:lnTo>
                  <a:lnTo>
                    <a:pt x="405" y="504"/>
                  </a:lnTo>
                  <a:lnTo>
                    <a:pt x="666" y="486"/>
                  </a:lnTo>
                  <a:lnTo>
                    <a:pt x="819" y="441"/>
                  </a:lnTo>
                  <a:lnTo>
                    <a:pt x="990" y="360"/>
                  </a:lnTo>
                  <a:lnTo>
                    <a:pt x="1152" y="243"/>
                  </a:lnTo>
                  <a:lnTo>
                    <a:pt x="1008" y="144"/>
                  </a:lnTo>
                  <a:lnTo>
                    <a:pt x="864" y="81"/>
                  </a:lnTo>
                  <a:lnTo>
                    <a:pt x="720" y="27"/>
                  </a:lnTo>
                  <a:lnTo>
                    <a:pt x="567" y="9"/>
                  </a:lnTo>
                  <a:lnTo>
                    <a:pt x="414" y="0"/>
                  </a:lnTo>
                  <a:lnTo>
                    <a:pt x="189" y="18"/>
                  </a:lnTo>
                  <a:lnTo>
                    <a:pt x="18" y="81"/>
                  </a:lnTo>
                  <a:cubicBezTo>
                    <a:pt x="18" y="81"/>
                    <a:pt x="9" y="117"/>
                    <a:pt x="9" y="117"/>
                  </a:cubicBezTo>
                  <a:close/>
                </a:path>
              </a:pathLst>
            </a:custGeom>
            <a:solidFill>
              <a:schemeClr val="hlink"/>
            </a:solidFill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Freeform 16"/>
            <p:cNvSpPr/>
            <p:nvPr/>
          </p:nvSpPr>
          <p:spPr bwMode="auto">
            <a:xfrm>
              <a:off x="2016" y="1776"/>
              <a:ext cx="1152" cy="504"/>
            </a:xfrm>
            <a:custGeom>
              <a:avLst/>
              <a:gdLst>
                <a:gd name="T0" fmla="*/ 9 w 1152"/>
                <a:gd name="T1" fmla="*/ 117 h 504"/>
                <a:gd name="T2" fmla="*/ 0 w 1152"/>
                <a:gd name="T3" fmla="*/ 405 h 504"/>
                <a:gd name="T4" fmla="*/ 180 w 1152"/>
                <a:gd name="T5" fmla="*/ 477 h 504"/>
                <a:gd name="T6" fmla="*/ 405 w 1152"/>
                <a:gd name="T7" fmla="*/ 504 h 504"/>
                <a:gd name="T8" fmla="*/ 666 w 1152"/>
                <a:gd name="T9" fmla="*/ 486 h 504"/>
                <a:gd name="T10" fmla="*/ 819 w 1152"/>
                <a:gd name="T11" fmla="*/ 441 h 504"/>
                <a:gd name="T12" fmla="*/ 990 w 1152"/>
                <a:gd name="T13" fmla="*/ 360 h 504"/>
                <a:gd name="T14" fmla="*/ 1152 w 1152"/>
                <a:gd name="T15" fmla="*/ 243 h 504"/>
                <a:gd name="T16" fmla="*/ 1008 w 1152"/>
                <a:gd name="T17" fmla="*/ 144 h 504"/>
                <a:gd name="T18" fmla="*/ 864 w 1152"/>
                <a:gd name="T19" fmla="*/ 81 h 504"/>
                <a:gd name="T20" fmla="*/ 720 w 1152"/>
                <a:gd name="T21" fmla="*/ 27 h 504"/>
                <a:gd name="T22" fmla="*/ 567 w 1152"/>
                <a:gd name="T23" fmla="*/ 9 h 504"/>
                <a:gd name="T24" fmla="*/ 414 w 1152"/>
                <a:gd name="T25" fmla="*/ 0 h 504"/>
                <a:gd name="T26" fmla="*/ 189 w 1152"/>
                <a:gd name="T27" fmla="*/ 18 h 504"/>
                <a:gd name="T28" fmla="*/ 18 w 1152"/>
                <a:gd name="T29" fmla="*/ 81 h 504"/>
                <a:gd name="T30" fmla="*/ 9 w 1152"/>
                <a:gd name="T31" fmla="*/ 117 h 50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52"/>
                <a:gd name="T49" fmla="*/ 0 h 504"/>
                <a:gd name="T50" fmla="*/ 1152 w 1152"/>
                <a:gd name="T51" fmla="*/ 504 h 50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52" h="504">
                  <a:moveTo>
                    <a:pt x="9" y="117"/>
                  </a:moveTo>
                  <a:cubicBezTo>
                    <a:pt x="9" y="228"/>
                    <a:pt x="0" y="294"/>
                    <a:pt x="0" y="405"/>
                  </a:cubicBezTo>
                  <a:lnTo>
                    <a:pt x="180" y="477"/>
                  </a:lnTo>
                  <a:lnTo>
                    <a:pt x="405" y="504"/>
                  </a:lnTo>
                  <a:lnTo>
                    <a:pt x="666" y="486"/>
                  </a:lnTo>
                  <a:lnTo>
                    <a:pt x="819" y="441"/>
                  </a:lnTo>
                  <a:lnTo>
                    <a:pt x="990" y="360"/>
                  </a:lnTo>
                  <a:lnTo>
                    <a:pt x="1152" y="243"/>
                  </a:lnTo>
                  <a:lnTo>
                    <a:pt x="1008" y="144"/>
                  </a:lnTo>
                  <a:lnTo>
                    <a:pt x="864" y="81"/>
                  </a:lnTo>
                  <a:lnTo>
                    <a:pt x="720" y="27"/>
                  </a:lnTo>
                  <a:lnTo>
                    <a:pt x="567" y="9"/>
                  </a:lnTo>
                  <a:lnTo>
                    <a:pt x="414" y="0"/>
                  </a:lnTo>
                  <a:lnTo>
                    <a:pt x="189" y="18"/>
                  </a:lnTo>
                  <a:lnTo>
                    <a:pt x="18" y="81"/>
                  </a:lnTo>
                  <a:cubicBezTo>
                    <a:pt x="18" y="81"/>
                    <a:pt x="9" y="117"/>
                    <a:pt x="9" y="117"/>
                  </a:cubicBezTo>
                  <a:close/>
                </a:path>
              </a:pathLst>
            </a:custGeom>
            <a:solidFill>
              <a:schemeClr val="hlink"/>
            </a:solidFill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Group 32"/>
          <p:cNvGrpSpPr/>
          <p:nvPr/>
        </p:nvGrpSpPr>
        <p:grpSpPr>
          <a:xfrm>
            <a:off x="2401888" y="1143000"/>
            <a:ext cx="4908550" cy="2690813"/>
            <a:chOff x="1513" y="720"/>
            <a:chExt cx="3092" cy="1695"/>
          </a:xfrm>
        </p:grpSpPr>
        <p:sp>
          <p:nvSpPr>
            <p:cNvPr id="7177" name="Freeform 23"/>
            <p:cNvSpPr/>
            <p:nvPr/>
          </p:nvSpPr>
          <p:spPr bwMode="auto">
            <a:xfrm>
              <a:off x="1611" y="909"/>
              <a:ext cx="2943" cy="485"/>
            </a:xfrm>
            <a:custGeom>
              <a:avLst/>
              <a:gdLst>
                <a:gd name="T0" fmla="*/ 0 w 2943"/>
                <a:gd name="T1" fmla="*/ 387 h 485"/>
                <a:gd name="T2" fmla="*/ 117 w 2943"/>
                <a:gd name="T3" fmla="*/ 414 h 485"/>
                <a:gd name="T4" fmla="*/ 477 w 2943"/>
                <a:gd name="T5" fmla="*/ 450 h 485"/>
                <a:gd name="T6" fmla="*/ 933 w 2943"/>
                <a:gd name="T7" fmla="*/ 483 h 485"/>
                <a:gd name="T8" fmla="*/ 1377 w 2943"/>
                <a:gd name="T9" fmla="*/ 441 h 485"/>
                <a:gd name="T10" fmla="*/ 1656 w 2943"/>
                <a:gd name="T11" fmla="*/ 297 h 485"/>
                <a:gd name="T12" fmla="*/ 1998 w 2943"/>
                <a:gd name="T13" fmla="*/ 135 h 485"/>
                <a:gd name="T14" fmla="*/ 2520 w 2943"/>
                <a:gd name="T15" fmla="*/ 45 h 485"/>
                <a:gd name="T16" fmla="*/ 2943 w 2943"/>
                <a:gd name="T17" fmla="*/ 0 h 4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43"/>
                <a:gd name="T28" fmla="*/ 0 h 485"/>
                <a:gd name="T29" fmla="*/ 2943 w 2943"/>
                <a:gd name="T30" fmla="*/ 485 h 48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43" h="485">
                  <a:moveTo>
                    <a:pt x="0" y="387"/>
                  </a:moveTo>
                  <a:cubicBezTo>
                    <a:pt x="19" y="391"/>
                    <a:pt x="38" y="404"/>
                    <a:pt x="117" y="414"/>
                  </a:cubicBezTo>
                  <a:cubicBezTo>
                    <a:pt x="196" y="424"/>
                    <a:pt x="341" y="439"/>
                    <a:pt x="477" y="450"/>
                  </a:cubicBezTo>
                  <a:cubicBezTo>
                    <a:pt x="613" y="461"/>
                    <a:pt x="783" y="485"/>
                    <a:pt x="933" y="483"/>
                  </a:cubicBezTo>
                  <a:cubicBezTo>
                    <a:pt x="1083" y="481"/>
                    <a:pt x="1257" y="472"/>
                    <a:pt x="1377" y="441"/>
                  </a:cubicBezTo>
                  <a:cubicBezTo>
                    <a:pt x="1497" y="410"/>
                    <a:pt x="1553" y="348"/>
                    <a:pt x="1656" y="297"/>
                  </a:cubicBezTo>
                  <a:cubicBezTo>
                    <a:pt x="1759" y="246"/>
                    <a:pt x="1854" y="177"/>
                    <a:pt x="1998" y="135"/>
                  </a:cubicBezTo>
                  <a:cubicBezTo>
                    <a:pt x="2142" y="93"/>
                    <a:pt x="2363" y="67"/>
                    <a:pt x="2520" y="45"/>
                  </a:cubicBezTo>
                  <a:cubicBezTo>
                    <a:pt x="2677" y="23"/>
                    <a:pt x="2855" y="9"/>
                    <a:pt x="2943" y="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78" name="Freeform 24"/>
            <p:cNvSpPr/>
            <p:nvPr/>
          </p:nvSpPr>
          <p:spPr bwMode="auto">
            <a:xfrm>
              <a:off x="1584" y="1215"/>
              <a:ext cx="2979" cy="247"/>
            </a:xfrm>
            <a:custGeom>
              <a:avLst/>
              <a:gdLst>
                <a:gd name="T0" fmla="*/ 0 w 2979"/>
                <a:gd name="T1" fmla="*/ 207 h 247"/>
                <a:gd name="T2" fmla="*/ 384 w 2979"/>
                <a:gd name="T3" fmla="*/ 225 h 247"/>
                <a:gd name="T4" fmla="*/ 864 w 2979"/>
                <a:gd name="T5" fmla="*/ 243 h 247"/>
                <a:gd name="T6" fmla="*/ 1287 w 2979"/>
                <a:gd name="T7" fmla="*/ 243 h 247"/>
                <a:gd name="T8" fmla="*/ 1647 w 2979"/>
                <a:gd name="T9" fmla="*/ 216 h 247"/>
                <a:gd name="T10" fmla="*/ 2025 w 2979"/>
                <a:gd name="T11" fmla="*/ 108 h 247"/>
                <a:gd name="T12" fmla="*/ 2421 w 2979"/>
                <a:gd name="T13" fmla="*/ 18 h 247"/>
                <a:gd name="T14" fmla="*/ 2979 w 2979"/>
                <a:gd name="T15" fmla="*/ 0 h 2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79"/>
                <a:gd name="T25" fmla="*/ 0 h 247"/>
                <a:gd name="T26" fmla="*/ 2979 w 2979"/>
                <a:gd name="T27" fmla="*/ 247 h 2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79" h="247">
                  <a:moveTo>
                    <a:pt x="0" y="207"/>
                  </a:moveTo>
                  <a:cubicBezTo>
                    <a:pt x="64" y="209"/>
                    <a:pt x="240" y="219"/>
                    <a:pt x="384" y="225"/>
                  </a:cubicBezTo>
                  <a:cubicBezTo>
                    <a:pt x="528" y="231"/>
                    <a:pt x="714" y="240"/>
                    <a:pt x="864" y="243"/>
                  </a:cubicBezTo>
                  <a:cubicBezTo>
                    <a:pt x="1014" y="246"/>
                    <a:pt x="1157" y="247"/>
                    <a:pt x="1287" y="243"/>
                  </a:cubicBezTo>
                  <a:cubicBezTo>
                    <a:pt x="1417" y="239"/>
                    <a:pt x="1524" y="239"/>
                    <a:pt x="1647" y="216"/>
                  </a:cubicBezTo>
                  <a:cubicBezTo>
                    <a:pt x="1770" y="193"/>
                    <a:pt x="1896" y="141"/>
                    <a:pt x="2025" y="108"/>
                  </a:cubicBezTo>
                  <a:cubicBezTo>
                    <a:pt x="2154" y="75"/>
                    <a:pt x="2262" y="36"/>
                    <a:pt x="2421" y="18"/>
                  </a:cubicBezTo>
                  <a:cubicBezTo>
                    <a:pt x="2580" y="0"/>
                    <a:pt x="2863" y="4"/>
                    <a:pt x="2979" y="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79" name="Freeform 25"/>
            <p:cNvSpPr/>
            <p:nvPr/>
          </p:nvSpPr>
          <p:spPr bwMode="auto">
            <a:xfrm>
              <a:off x="1611" y="1476"/>
              <a:ext cx="2925" cy="72"/>
            </a:xfrm>
            <a:custGeom>
              <a:avLst/>
              <a:gdLst>
                <a:gd name="T0" fmla="*/ 0 w 2925"/>
                <a:gd name="T1" fmla="*/ 72 h 72"/>
                <a:gd name="T2" fmla="*/ 453 w 2925"/>
                <a:gd name="T3" fmla="*/ 60 h 72"/>
                <a:gd name="T4" fmla="*/ 933 w 2925"/>
                <a:gd name="T5" fmla="*/ 60 h 72"/>
                <a:gd name="T6" fmla="*/ 1365 w 2925"/>
                <a:gd name="T7" fmla="*/ 60 h 72"/>
                <a:gd name="T8" fmla="*/ 1701 w 2925"/>
                <a:gd name="T9" fmla="*/ 60 h 72"/>
                <a:gd name="T10" fmla="*/ 2097 w 2925"/>
                <a:gd name="T11" fmla="*/ 45 h 72"/>
                <a:gd name="T12" fmla="*/ 2466 w 2925"/>
                <a:gd name="T13" fmla="*/ 27 h 72"/>
                <a:gd name="T14" fmla="*/ 2925 w 2925"/>
                <a:gd name="T15" fmla="*/ 0 h 7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25"/>
                <a:gd name="T25" fmla="*/ 0 h 72"/>
                <a:gd name="T26" fmla="*/ 2925 w 2925"/>
                <a:gd name="T27" fmla="*/ 72 h 7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25" h="72">
                  <a:moveTo>
                    <a:pt x="0" y="72"/>
                  </a:moveTo>
                  <a:cubicBezTo>
                    <a:pt x="75" y="69"/>
                    <a:pt x="298" y="62"/>
                    <a:pt x="453" y="60"/>
                  </a:cubicBezTo>
                  <a:cubicBezTo>
                    <a:pt x="608" y="58"/>
                    <a:pt x="781" y="60"/>
                    <a:pt x="933" y="60"/>
                  </a:cubicBezTo>
                  <a:cubicBezTo>
                    <a:pt x="1085" y="60"/>
                    <a:pt x="1237" y="60"/>
                    <a:pt x="1365" y="60"/>
                  </a:cubicBezTo>
                  <a:cubicBezTo>
                    <a:pt x="1493" y="60"/>
                    <a:pt x="1579" y="62"/>
                    <a:pt x="1701" y="60"/>
                  </a:cubicBezTo>
                  <a:cubicBezTo>
                    <a:pt x="1823" y="58"/>
                    <a:pt x="1970" y="50"/>
                    <a:pt x="2097" y="45"/>
                  </a:cubicBezTo>
                  <a:cubicBezTo>
                    <a:pt x="2224" y="40"/>
                    <a:pt x="2328" y="34"/>
                    <a:pt x="2466" y="27"/>
                  </a:cubicBezTo>
                  <a:cubicBezTo>
                    <a:pt x="2604" y="20"/>
                    <a:pt x="2830" y="6"/>
                    <a:pt x="2925" y="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0" name="Freeform 26"/>
            <p:cNvSpPr/>
            <p:nvPr/>
          </p:nvSpPr>
          <p:spPr bwMode="auto">
            <a:xfrm>
              <a:off x="1513" y="1620"/>
              <a:ext cx="3050" cy="157"/>
            </a:xfrm>
            <a:custGeom>
              <a:avLst/>
              <a:gdLst>
                <a:gd name="T0" fmla="*/ 35 w 3050"/>
                <a:gd name="T1" fmla="*/ 45 h 157"/>
                <a:gd name="T2" fmla="*/ 62 w 3050"/>
                <a:gd name="T3" fmla="*/ 54 h 157"/>
                <a:gd name="T4" fmla="*/ 407 w 3050"/>
                <a:gd name="T5" fmla="*/ 12 h 157"/>
                <a:gd name="T6" fmla="*/ 908 w 3050"/>
                <a:gd name="T7" fmla="*/ 0 h 157"/>
                <a:gd name="T8" fmla="*/ 1319 w 3050"/>
                <a:gd name="T9" fmla="*/ 12 h 157"/>
                <a:gd name="T10" fmla="*/ 1655 w 3050"/>
                <a:gd name="T11" fmla="*/ 12 h 157"/>
                <a:gd name="T12" fmla="*/ 2069 w 3050"/>
                <a:gd name="T13" fmla="*/ 81 h 157"/>
                <a:gd name="T14" fmla="*/ 2510 w 3050"/>
                <a:gd name="T15" fmla="*/ 153 h 157"/>
                <a:gd name="T16" fmla="*/ 3050 w 3050"/>
                <a:gd name="T17" fmla="*/ 108 h 1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50"/>
                <a:gd name="T28" fmla="*/ 0 h 157"/>
                <a:gd name="T29" fmla="*/ 3050 w 3050"/>
                <a:gd name="T30" fmla="*/ 157 h 15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50" h="157">
                  <a:moveTo>
                    <a:pt x="35" y="45"/>
                  </a:moveTo>
                  <a:cubicBezTo>
                    <a:pt x="39" y="45"/>
                    <a:pt x="0" y="59"/>
                    <a:pt x="62" y="54"/>
                  </a:cubicBezTo>
                  <a:cubicBezTo>
                    <a:pt x="124" y="49"/>
                    <a:pt x="266" y="21"/>
                    <a:pt x="407" y="12"/>
                  </a:cubicBezTo>
                  <a:cubicBezTo>
                    <a:pt x="548" y="3"/>
                    <a:pt x="756" y="0"/>
                    <a:pt x="908" y="0"/>
                  </a:cubicBezTo>
                  <a:cubicBezTo>
                    <a:pt x="1060" y="0"/>
                    <a:pt x="1195" y="10"/>
                    <a:pt x="1319" y="12"/>
                  </a:cubicBezTo>
                  <a:cubicBezTo>
                    <a:pt x="1443" y="14"/>
                    <a:pt x="1530" y="1"/>
                    <a:pt x="1655" y="12"/>
                  </a:cubicBezTo>
                  <a:cubicBezTo>
                    <a:pt x="1780" y="23"/>
                    <a:pt x="1927" y="58"/>
                    <a:pt x="2069" y="81"/>
                  </a:cubicBezTo>
                  <a:cubicBezTo>
                    <a:pt x="2211" y="104"/>
                    <a:pt x="2347" y="149"/>
                    <a:pt x="2510" y="153"/>
                  </a:cubicBezTo>
                  <a:cubicBezTo>
                    <a:pt x="2673" y="157"/>
                    <a:pt x="2938" y="117"/>
                    <a:pt x="3050" y="108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1" name="Freeform 27"/>
            <p:cNvSpPr/>
            <p:nvPr/>
          </p:nvSpPr>
          <p:spPr bwMode="auto">
            <a:xfrm>
              <a:off x="1584" y="1698"/>
              <a:ext cx="2988" cy="357"/>
            </a:xfrm>
            <a:custGeom>
              <a:avLst/>
              <a:gdLst>
                <a:gd name="T0" fmla="*/ 0 w 2988"/>
                <a:gd name="T1" fmla="*/ 138 h 357"/>
                <a:gd name="T2" fmla="*/ 396 w 2988"/>
                <a:gd name="T3" fmla="*/ 39 h 357"/>
                <a:gd name="T4" fmla="*/ 846 w 2988"/>
                <a:gd name="T5" fmla="*/ 3 h 357"/>
                <a:gd name="T6" fmla="*/ 1296 w 2988"/>
                <a:gd name="T7" fmla="*/ 21 h 357"/>
                <a:gd name="T8" fmla="*/ 1602 w 2988"/>
                <a:gd name="T9" fmla="*/ 75 h 357"/>
                <a:gd name="T10" fmla="*/ 2052 w 2988"/>
                <a:gd name="T11" fmla="*/ 273 h 357"/>
                <a:gd name="T12" fmla="*/ 2520 w 2988"/>
                <a:gd name="T13" fmla="*/ 345 h 357"/>
                <a:gd name="T14" fmla="*/ 2988 w 2988"/>
                <a:gd name="T15" fmla="*/ 345 h 3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88"/>
                <a:gd name="T25" fmla="*/ 0 h 357"/>
                <a:gd name="T26" fmla="*/ 2988 w 2988"/>
                <a:gd name="T27" fmla="*/ 357 h 35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88" h="357">
                  <a:moveTo>
                    <a:pt x="0" y="138"/>
                  </a:moveTo>
                  <a:cubicBezTo>
                    <a:pt x="66" y="122"/>
                    <a:pt x="255" y="61"/>
                    <a:pt x="396" y="39"/>
                  </a:cubicBezTo>
                  <a:cubicBezTo>
                    <a:pt x="537" y="17"/>
                    <a:pt x="696" y="6"/>
                    <a:pt x="846" y="3"/>
                  </a:cubicBezTo>
                  <a:cubicBezTo>
                    <a:pt x="996" y="0"/>
                    <a:pt x="1170" y="9"/>
                    <a:pt x="1296" y="21"/>
                  </a:cubicBezTo>
                  <a:cubicBezTo>
                    <a:pt x="1422" y="33"/>
                    <a:pt x="1476" y="33"/>
                    <a:pt x="1602" y="75"/>
                  </a:cubicBezTo>
                  <a:cubicBezTo>
                    <a:pt x="1728" y="117"/>
                    <a:pt x="1899" y="228"/>
                    <a:pt x="2052" y="273"/>
                  </a:cubicBezTo>
                  <a:cubicBezTo>
                    <a:pt x="2205" y="318"/>
                    <a:pt x="2364" y="333"/>
                    <a:pt x="2520" y="345"/>
                  </a:cubicBezTo>
                  <a:cubicBezTo>
                    <a:pt x="2676" y="357"/>
                    <a:pt x="2891" y="345"/>
                    <a:pt x="2988" y="345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2" name="Freeform 29"/>
            <p:cNvSpPr/>
            <p:nvPr/>
          </p:nvSpPr>
          <p:spPr bwMode="auto">
            <a:xfrm>
              <a:off x="1680" y="2256"/>
              <a:ext cx="2925" cy="159"/>
            </a:xfrm>
            <a:custGeom>
              <a:avLst/>
              <a:gdLst>
                <a:gd name="T0" fmla="*/ 0 w 2925"/>
                <a:gd name="T1" fmla="*/ 84 h 159"/>
                <a:gd name="T2" fmla="*/ 360 w 2925"/>
                <a:gd name="T3" fmla="*/ 138 h 159"/>
                <a:gd name="T4" fmla="*/ 729 w 2925"/>
                <a:gd name="T5" fmla="*/ 156 h 159"/>
                <a:gd name="T6" fmla="*/ 1188 w 2925"/>
                <a:gd name="T7" fmla="*/ 120 h 159"/>
                <a:gd name="T8" fmla="*/ 1647 w 2925"/>
                <a:gd name="T9" fmla="*/ 39 h 159"/>
                <a:gd name="T10" fmla="*/ 2106 w 2925"/>
                <a:gd name="T11" fmla="*/ 3 h 159"/>
                <a:gd name="T12" fmla="*/ 2493 w 2925"/>
                <a:gd name="T13" fmla="*/ 21 h 159"/>
                <a:gd name="T14" fmla="*/ 2925 w 2925"/>
                <a:gd name="T15" fmla="*/ 30 h 1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25"/>
                <a:gd name="T25" fmla="*/ 0 h 159"/>
                <a:gd name="T26" fmla="*/ 2925 w 2925"/>
                <a:gd name="T27" fmla="*/ 159 h 1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25" h="159">
                  <a:moveTo>
                    <a:pt x="0" y="84"/>
                  </a:moveTo>
                  <a:cubicBezTo>
                    <a:pt x="58" y="93"/>
                    <a:pt x="239" y="126"/>
                    <a:pt x="360" y="138"/>
                  </a:cubicBezTo>
                  <a:cubicBezTo>
                    <a:pt x="481" y="150"/>
                    <a:pt x="591" y="159"/>
                    <a:pt x="729" y="156"/>
                  </a:cubicBezTo>
                  <a:cubicBezTo>
                    <a:pt x="867" y="153"/>
                    <a:pt x="1035" y="139"/>
                    <a:pt x="1188" y="120"/>
                  </a:cubicBezTo>
                  <a:cubicBezTo>
                    <a:pt x="1341" y="101"/>
                    <a:pt x="1494" y="58"/>
                    <a:pt x="1647" y="39"/>
                  </a:cubicBezTo>
                  <a:cubicBezTo>
                    <a:pt x="1800" y="20"/>
                    <a:pt x="1965" y="6"/>
                    <a:pt x="2106" y="3"/>
                  </a:cubicBezTo>
                  <a:cubicBezTo>
                    <a:pt x="2247" y="0"/>
                    <a:pt x="2357" y="17"/>
                    <a:pt x="2493" y="21"/>
                  </a:cubicBezTo>
                  <a:cubicBezTo>
                    <a:pt x="2629" y="25"/>
                    <a:pt x="2835" y="28"/>
                    <a:pt x="2925" y="3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3" name="Freeform 30"/>
            <p:cNvSpPr/>
            <p:nvPr/>
          </p:nvSpPr>
          <p:spPr bwMode="auto">
            <a:xfrm>
              <a:off x="1755" y="720"/>
              <a:ext cx="2736" cy="74"/>
            </a:xfrm>
            <a:custGeom>
              <a:avLst/>
              <a:gdLst>
                <a:gd name="T0" fmla="*/ 0 w 2736"/>
                <a:gd name="T1" fmla="*/ 0 h 74"/>
                <a:gd name="T2" fmla="*/ 621 w 2736"/>
                <a:gd name="T3" fmla="*/ 12 h 74"/>
                <a:gd name="T4" fmla="*/ 1125 w 2736"/>
                <a:gd name="T5" fmla="*/ 21 h 74"/>
                <a:gd name="T6" fmla="*/ 1611 w 2736"/>
                <a:gd name="T7" fmla="*/ 66 h 74"/>
                <a:gd name="T8" fmla="*/ 1962 w 2736"/>
                <a:gd name="T9" fmla="*/ 72 h 74"/>
                <a:gd name="T10" fmla="*/ 2376 w 2736"/>
                <a:gd name="T11" fmla="*/ 57 h 74"/>
                <a:gd name="T12" fmla="*/ 2736 w 2736"/>
                <a:gd name="T13" fmla="*/ 18 h 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36"/>
                <a:gd name="T22" fmla="*/ 0 h 74"/>
                <a:gd name="T23" fmla="*/ 2736 w 2736"/>
                <a:gd name="T24" fmla="*/ 74 h 7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36" h="74">
                  <a:moveTo>
                    <a:pt x="0" y="0"/>
                  </a:moveTo>
                  <a:cubicBezTo>
                    <a:pt x="103" y="3"/>
                    <a:pt x="434" y="9"/>
                    <a:pt x="621" y="12"/>
                  </a:cubicBezTo>
                  <a:cubicBezTo>
                    <a:pt x="808" y="15"/>
                    <a:pt x="960" y="12"/>
                    <a:pt x="1125" y="21"/>
                  </a:cubicBezTo>
                  <a:cubicBezTo>
                    <a:pt x="1290" y="30"/>
                    <a:pt x="1472" y="58"/>
                    <a:pt x="1611" y="66"/>
                  </a:cubicBezTo>
                  <a:cubicBezTo>
                    <a:pt x="1750" y="74"/>
                    <a:pt x="1835" y="73"/>
                    <a:pt x="1962" y="72"/>
                  </a:cubicBezTo>
                  <a:cubicBezTo>
                    <a:pt x="2089" y="71"/>
                    <a:pt x="2247" y="66"/>
                    <a:pt x="2376" y="57"/>
                  </a:cubicBezTo>
                  <a:cubicBezTo>
                    <a:pt x="2505" y="48"/>
                    <a:pt x="2661" y="26"/>
                    <a:pt x="2736" y="18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201" name="AutoShape 33"/>
          <p:cNvSpPr>
            <a:spLocks noChangeArrowheads="1"/>
          </p:cNvSpPr>
          <p:nvPr/>
        </p:nvSpPr>
        <p:spPr bwMode="auto">
          <a:xfrm>
            <a:off x="3810000" y="533400"/>
            <a:ext cx="304800" cy="762000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2" name="AutoShape 34"/>
          <p:cNvSpPr>
            <a:spLocks noChangeArrowheads="1"/>
          </p:cNvSpPr>
          <p:nvPr/>
        </p:nvSpPr>
        <p:spPr bwMode="auto">
          <a:xfrm>
            <a:off x="3810000" y="2133600"/>
            <a:ext cx="304800" cy="228600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3" name="AutoShape 35"/>
          <p:cNvSpPr>
            <a:spLocks noChangeArrowheads="1"/>
          </p:cNvSpPr>
          <p:nvPr/>
        </p:nvSpPr>
        <p:spPr bwMode="auto">
          <a:xfrm>
            <a:off x="3810000" y="3581400"/>
            <a:ext cx="381000" cy="685800"/>
          </a:xfrm>
          <a:prstGeom prst="upArrow">
            <a:avLst>
              <a:gd name="adj1" fmla="val 50000"/>
              <a:gd name="adj2" fmla="val 4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4" name="AutoShape 36"/>
          <p:cNvSpPr>
            <a:spLocks noChangeArrowheads="1"/>
          </p:cNvSpPr>
          <p:nvPr/>
        </p:nvSpPr>
        <p:spPr bwMode="auto">
          <a:xfrm>
            <a:off x="3810000" y="2590800"/>
            <a:ext cx="304800" cy="2286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1143000" y="4724400"/>
            <a:ext cx="7100888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流体在</a:t>
            </a:r>
            <a:r>
              <a:rPr kumimoji="1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流速大</a:t>
            </a:r>
            <a:r>
              <a:rPr kumimoji="1" lang="zh-CN" altLang="en-US" sz="40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的地方</a:t>
            </a:r>
            <a:r>
              <a:rPr kumimoji="1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压强小</a:t>
            </a:r>
            <a:r>
              <a:rPr kumimoji="1" lang="zh-CN" altLang="en-US" sz="40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，在</a:t>
            </a:r>
            <a:r>
              <a:rPr kumimoji="1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流速小</a:t>
            </a:r>
            <a:r>
              <a:rPr kumimoji="1" lang="zh-CN" altLang="en-US" sz="40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的地方</a:t>
            </a:r>
            <a:r>
              <a:rPr kumimoji="1" lang="zh-CN" altLang="en-US" sz="40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压强大</a:t>
            </a:r>
            <a:endParaRPr kumimoji="1" lang="zh-CN" altLang="en-US" sz="40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125970" name="Text Box 18"/>
          <p:cNvSpPr txBox="1">
            <a:spLocks noChangeArrowheads="1"/>
          </p:cNvSpPr>
          <p:nvPr/>
        </p:nvSpPr>
        <p:spPr bwMode="auto">
          <a:xfrm>
            <a:off x="4643438" y="2349500"/>
            <a:ext cx="374491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流速大压强小</a:t>
            </a:r>
            <a:endParaRPr kumimoji="1" lang="zh-CN" altLang="en-US" sz="32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5971" name="Text Box 19"/>
          <p:cNvSpPr txBox="1">
            <a:spLocks noChangeArrowheads="1"/>
          </p:cNvSpPr>
          <p:nvPr/>
        </p:nvSpPr>
        <p:spPr bwMode="auto">
          <a:xfrm>
            <a:off x="4500563" y="3644900"/>
            <a:ext cx="25209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2800" b="1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流速小压强大</a:t>
            </a:r>
            <a:endParaRPr kumimoji="1" lang="zh-CN" altLang="en-US" sz="2800" b="1" kern="1200" cap="none" spc="0" normalizeH="0" baseline="0" noProof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25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4" dur="500"/>
                                        <p:tgtEl>
                                          <p:spTgt spid="125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1" grpId="0" bldLvl="0" animBg="1"/>
      <p:bldP spid="7202" grpId="0" bldLvl="0" animBg="1"/>
      <p:bldP spid="7203" grpId="0" bldLvl="0" animBg="1"/>
      <p:bldP spid="7204" grpId="0" bldLvl="0" animBg="1"/>
      <p:bldP spid="7205" grpId="0"/>
      <p:bldP spid="125970" grpId="0" bldLvl="0" animBg="1"/>
      <p:bldP spid="12597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2"/>
          <p:cNvSpPr txBox="1"/>
          <p:nvPr/>
        </p:nvSpPr>
        <p:spPr>
          <a:xfrm>
            <a:off x="539750" y="549275"/>
            <a:ext cx="5327650" cy="650875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流体压强与流速的关系：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635" name="Text Box 3"/>
          <p:cNvSpPr txBox="1"/>
          <p:nvPr/>
        </p:nvSpPr>
        <p:spPr>
          <a:xfrm>
            <a:off x="0" y="1412875"/>
            <a:ext cx="7380288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流体在流速</a:t>
            </a:r>
            <a:r>
              <a:rPr lang="zh-CN" altLang="en-US" sz="36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的地方压强</a:t>
            </a:r>
            <a:r>
              <a:rPr lang="zh-CN" altLang="en-US" sz="36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在流速</a:t>
            </a:r>
            <a:r>
              <a:rPr lang="zh-CN" altLang="en-US" sz="36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的地方压强</a:t>
            </a:r>
            <a:r>
              <a:rPr lang="zh-CN" altLang="en-US" sz="36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2644775" y="1412875"/>
            <a:ext cx="86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大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5940425" y="1419225"/>
            <a:ext cx="5762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小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415" name="Text Box 7"/>
          <p:cNvSpPr txBox="1"/>
          <p:nvPr/>
        </p:nvSpPr>
        <p:spPr>
          <a:xfrm>
            <a:off x="5292725" y="2211388"/>
            <a:ext cx="86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大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1979613" y="2205038"/>
            <a:ext cx="558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小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  <p:bldP spid="17413" grpId="0"/>
      <p:bldP spid="17414" grpId="0"/>
      <p:bldP spid="17415" grpId="0"/>
      <p:bldP spid="174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1382</Words>
  <Application>WPS 演示</Application>
  <PresentationFormat/>
  <Paragraphs>139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隶书</vt:lpstr>
      <vt:lpstr>微软雅黑</vt:lpstr>
      <vt:lpstr>华文行楷</vt:lpstr>
      <vt:lpstr>黑体</vt:lpstr>
      <vt:lpstr>楷体_GB2312</vt:lpstr>
      <vt:lpstr>新宋体</vt:lpstr>
      <vt:lpstr>Arial Unicode MS</vt:lpstr>
      <vt:lpstr>Calibri</vt:lpstr>
      <vt:lpstr>华文新魏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2019-12-09T14:53:00Z</dcterms:created>
  <dcterms:modified xsi:type="dcterms:W3CDTF">2019-12-10T15:01:58Z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