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257" r:id="rId3"/>
    <p:sldId id="258" r:id="rId4"/>
    <p:sldId id="313" r:id="rId5"/>
    <p:sldId id="259" r:id="rId6"/>
    <p:sldId id="360" r:id="rId7"/>
    <p:sldId id="359" r:id="rId8"/>
    <p:sldId id="361" r:id="rId9"/>
    <p:sldId id="362" r:id="rId10"/>
    <p:sldId id="358" r:id="rId11"/>
    <p:sldId id="363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46" r:id="rId24"/>
    <p:sldId id="329" r:id="rId25"/>
    <p:sldId id="330" r:id="rId26"/>
    <p:sldId id="331" r:id="rId27"/>
    <p:sldId id="336" r:id="rId28"/>
    <p:sldId id="333" r:id="rId29"/>
    <p:sldId id="334" r:id="rId30"/>
    <p:sldId id="335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57" r:id="rId41"/>
    <p:sldId id="347" r:id="rId42"/>
    <p:sldId id="348" r:id="rId43"/>
    <p:sldId id="350" r:id="rId44"/>
    <p:sldId id="351" r:id="rId45"/>
    <p:sldId id="352" r:id="rId46"/>
    <p:sldId id="353" r:id="rId47"/>
    <p:sldId id="354" r:id="rId48"/>
    <p:sldId id="356" r:id="rId49"/>
    <p:sldId id="355" r:id="rId50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/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/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C92018-A578-4F72-0D44-7FC13D07D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725C00-BFC2-DD1D-C9A2-92BA5A3F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A20658-2A7E-38C7-3700-9842C86A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FC98BA-9E54-6D9B-FF99-9ED62C3C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B16B34-A63F-AD92-D32E-CFC2EDBB2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8278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9165DA-77B2-70B5-BB45-78A1E20FC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5998D8C-77C3-82BF-27F5-4B23FC771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63B133-9F26-94E5-3B3B-3BB25DF9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D6E4D3-68B1-C4BA-D866-6247C91A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8B3B1D-4BF9-E248-36D9-E8EA550F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9651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E362B0C-BD89-65D1-DB8E-75C0C17C2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F5E427-D16B-56BB-05DD-5D60F4604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1DBF9-D40A-480C-AA40-C0D641640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0F6C85-F905-3FF8-C443-76768FBA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00056F-2798-6F24-AD82-6DC883FF9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97059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248848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C01451-2BDC-4E08-F65E-7811AB90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325CB-FCCB-D570-AE57-A66AAB33C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E04E3D-8397-BC16-6A14-F11785954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C77858-7712-A057-CAB5-B618D553E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28FC45-4B9A-7258-C709-F38D01955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2899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46E854-213B-CBC5-5433-7E5D5A08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967FD9-0026-2B1D-0AFE-A624B6E40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175115-A493-F9AE-FD0A-11EC48337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122EC1-21FB-0E25-03E5-335F1BA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3AB8F8-DE46-784A-43E0-DDBFAAC1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172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BA535-3A8A-DDAA-3F96-DFD09D5F9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5CFE8-BA53-59D4-8976-160D37924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76A154-E90D-0E8A-EA5D-725FEC931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AC045C-0FF9-58DE-20D0-7571F23E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7B762D-708A-A963-52A1-0476818E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D5B7ED-9FBF-62D8-5FF0-FF7A292E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9429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23365-3FF0-7A24-A9C1-F9C27BF7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BA003B-D3EB-3ED5-7509-1853D81E9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9DDA90-4EC9-8751-19CE-6D318764E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0AE7E4C-6D0B-8D2D-2749-ED6233022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FC408-C327-4EF6-2026-45F6D9D0C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CCF718B-01A2-CA61-C1F4-B32186FA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779A8D-8A6D-A955-8030-CAF919070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24BD099-17FA-EDB6-28E2-8E6D4CDC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1366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7BEE5A-9B7B-B91F-6B3D-A881DAA40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EB9D4A-EAEF-D2D1-85EA-2C5C2D45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0011A98-23D8-3D19-0271-69E4D8EC2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2749CE-D538-0DDE-DB0E-0DA7B136B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57397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60DEBF-8B47-AA2E-5575-6DEEAE7B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138DE2-AEA6-E17B-E535-81C12640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A01512-F304-9B31-26C9-7D5378C35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8056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C86558-9BEC-82DB-B894-A2341FD0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8A1972-8A38-AF3B-D366-064C5E546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D2AC56-8023-4E3D-0BDB-63C5551B5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E342EE-E8F3-8B36-7C8F-F415935D0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67B4EA-FFC4-31B8-72AB-32113A13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0A7517-D9E8-CB03-867A-A583324E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9918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3BBEF6-28BD-D2FC-BC72-71CDC7A0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4247D7F-D704-15C5-A57B-2DB11A4D1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2EB3F24-5F3F-6D2F-0EAA-E8CDA64A9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A74F3A-50D9-2DDA-1E4E-7667AB882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9F7F68-E139-A66B-9CB7-749C3840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707C3-C519-C5D6-2E12-76FA430D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9243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EB3D57A-0B9C-18F9-4674-F30C2DEE6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B39677-6AB2-8CB0-A334-530D82CEF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5FAAD7-C496-16F5-CFBB-F01B83000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99933-FBFA-4E70-85CC-CF44943308E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77048-E04F-7B8F-5C89-401BFB87A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D7875-92BA-2020-CF0C-2AB7E7333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5D2F3-BCCC-49AF-90F4-76B48F40ECA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84315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microsoft.com/office/2007/relationships/hdphoto" Target="../media/hdphoto1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.png"/><Relationship Id="rId5" Type="http://schemas.openxmlformats.org/officeDocument/2006/relationships/tags" Target="../tags/tag6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tags" Target="../tags/tag5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C6290-17DD-3490-BF4D-01587F2AB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925" y="3123909"/>
            <a:ext cx="9144000" cy="1459098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14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讲 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</a:rPr>
              <a:t>欧姆定律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B47A93-B371-8FA3-F363-0E923F6A111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11378" y="1285358"/>
            <a:ext cx="9939908" cy="1022587"/>
            <a:chOff x="150287" y="385641"/>
            <a:chExt cx="2501481" cy="608682"/>
          </a:xfrm>
        </p:grpSpPr>
        <p:sp>
          <p:nvSpPr>
            <p:cNvPr id="4" name="Shape 108">
              <a:extLst>
                <a:ext uri="{FF2B5EF4-FFF2-40B4-BE49-F238E27FC236}">
                  <a16:creationId xmlns:a16="http://schemas.microsoft.com/office/drawing/2014/main" id="{5227DE8D-170C-80CF-CFD0-3D0FD9B6EF3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50287" y="409549"/>
              <a:ext cx="2310500" cy="584774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BAF85D85-9E23-6935-CDE3-7F527D33461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46611" y="385641"/>
              <a:ext cx="2405157" cy="4213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2025</a:t>
              </a:r>
              <a:r>
                <a: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年中考物理基础知识复习课件</a:t>
              </a:r>
            </a:p>
          </p:txBody>
        </p:sp>
      </p:grpSp>
      <p:pic>
        <p:nvPicPr>
          <p:cNvPr id="7" name="图片 1073743875" descr="学科网 zxxk.com">
            <a:extLst>
              <a:ext uri="{FF2B5EF4-FFF2-40B4-BE49-F238E27FC236}">
                <a16:creationId xmlns:a16="http://schemas.microsoft.com/office/drawing/2014/main" id="{49D0BEF2-FF85-4403-7092-2C570E322A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CE90B0-E8AE-A9D1-2F23-755AAFC981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2" b="90000" l="1250" r="90000">
                        <a14:foregroundMark x1="9667" y1="2182" x2="11000" y2="13727"/>
                        <a14:foregroundMark x1="4917" y1="4091" x2="5083" y2="19455"/>
                        <a14:foregroundMark x1="1250" y1="4364" x2="1250" y2="4364"/>
                        <a14:foregroundMark x1="6583" y1="62727" x2="6583" y2="62727"/>
                        <a14:foregroundMark x1="10417" y1="61818" x2="10417" y2="61818"/>
                        <a14:foregroundMark x1="10583" y1="64636" x2="10583" y2="64636"/>
                        <a14:foregroundMark x1="12417" y1="63000" x2="12417" y2="63000"/>
                        <a14:foregroundMark x1="10000" y1="62818" x2="10000" y2="62818"/>
                        <a14:foregroundMark x1="21417" y1="37364" x2="33583" y2="60364"/>
                        <a14:foregroundMark x1="23250" y1="17273" x2="30833" y2="41000"/>
                        <a14:foregroundMark x1="23083" y1="4909" x2="12583" y2="31091"/>
                        <a14:foregroundMark x1="32833" y1="39000" x2="30667" y2="40000"/>
                        <a14:foregroundMark x1="30333" y1="40000" x2="26750" y2="48182"/>
                        <a14:backgroundMark x1="29167" y1="5636" x2="31167" y2="21182"/>
                        <a14:backgroundMark x1="26250" y1="12273" x2="26250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42" b="30168"/>
          <a:stretch>
            <a:fillRect/>
          </a:stretch>
        </p:blipFill>
        <p:spPr>
          <a:xfrm>
            <a:off x="-50798" y="0"/>
            <a:ext cx="1662176" cy="32574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AFFFE7-F212-D448-87FF-395F9B4A1B2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4" b="90364" l="10000" r="99750">
                        <a14:foregroundMark x1="38250" y1="6091" x2="96583" y2="8727"/>
                        <a14:foregroundMark x1="91750" y1="17273" x2="80250" y2="86545"/>
                        <a14:foregroundMark x1="98500" y1="2091" x2="99750" y2="72000"/>
                        <a14:foregroundMark x1="78333" y1="58364" x2="74333" y2="68000"/>
                        <a14:foregroundMark x1="74750" y1="78000" x2="84917" y2="90364"/>
                        <a14:foregroundMark x1="38917" y1="4182" x2="36000" y2="1364"/>
                        <a14:foregroundMark x1="27167" y1="11000" x2="61000" y2="31636"/>
                        <a14:foregroundMark x1="52000" y1="24818" x2="44833" y2="2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2679" y="2588682"/>
            <a:ext cx="4454941" cy="4083697"/>
          </a:xfrm>
          <a:prstGeom prst="rect">
            <a:avLst/>
          </a:prstGeom>
        </p:spPr>
      </p:pic>
      <p:pic>
        <p:nvPicPr>
          <p:cNvPr id="10" name="图片 1073743875" descr="学科网 zxxk.com">
            <a:extLst>
              <a:ext uri="{FF2B5EF4-FFF2-40B4-BE49-F238E27FC236}">
                <a16:creationId xmlns:a16="http://schemas.microsoft.com/office/drawing/2014/main" id="{41935C82-1207-DA05-2627-0CF3C2516D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50691517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wing 2">
            <a:extLst>
              <a:ext uri="{FF2B5EF4-FFF2-40B4-BE49-F238E27FC236}">
                <a16:creationId xmlns:a16="http://schemas.microsoft.com/office/drawing/2014/main" id="{8D288B8E-D209-219C-1C56-6CD095A151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6183" y="1248657"/>
            <a:ext cx="4066485" cy="353794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DEAE396-F2F2-D79F-027C-56FE5A1D57F9}"/>
              </a:ext>
            </a:extLst>
          </p:cNvPr>
          <p:cNvSpPr txBox="1"/>
          <p:nvPr/>
        </p:nvSpPr>
        <p:spPr>
          <a:xfrm>
            <a:off x="4883020" y="1362268"/>
            <a:ext cx="242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、图像形状：</a:t>
            </a:r>
          </a:p>
        </p:txBody>
      </p:sp>
      <p:sp>
        <p:nvSpPr>
          <p:cNvPr id="5" name="左大括号 4">
            <a:extLst>
              <a:ext uri="{FF2B5EF4-FFF2-40B4-BE49-F238E27FC236}">
                <a16:creationId xmlns:a16="http://schemas.microsoft.com/office/drawing/2014/main" id="{9B7B5096-6ECB-610B-23FC-A958E224BD2F}"/>
              </a:ext>
            </a:extLst>
          </p:cNvPr>
          <p:cNvSpPr/>
          <p:nvPr/>
        </p:nvSpPr>
        <p:spPr>
          <a:xfrm>
            <a:off x="7164490" y="1157346"/>
            <a:ext cx="164841" cy="9330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54048A9-1037-5287-83EE-60D6C4662BE9}"/>
              </a:ext>
            </a:extLst>
          </p:cNvPr>
          <p:cNvSpPr txBox="1"/>
          <p:nvPr/>
        </p:nvSpPr>
        <p:spPr>
          <a:xfrm>
            <a:off x="7329331" y="992936"/>
            <a:ext cx="1021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直线：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09598A4-31C9-536D-FD1E-C14E8A321F67}"/>
              </a:ext>
            </a:extLst>
          </p:cNvPr>
          <p:cNvSpPr txBox="1"/>
          <p:nvPr/>
        </p:nvSpPr>
        <p:spPr>
          <a:xfrm>
            <a:off x="7255576" y="1784319"/>
            <a:ext cx="1145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曲线：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7A77E8-C24F-3868-0290-E0A2E63F1D03}"/>
              </a:ext>
            </a:extLst>
          </p:cNvPr>
          <p:cNvSpPr txBox="1"/>
          <p:nvPr/>
        </p:nvSpPr>
        <p:spPr>
          <a:xfrm>
            <a:off x="8287273" y="992936"/>
            <a:ext cx="29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表示定值电阻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B125D5C-0F58-9F71-4E67-997B6B04D8A1}"/>
              </a:ext>
            </a:extLst>
          </p:cNvPr>
          <p:cNvSpPr txBox="1"/>
          <p:nvPr/>
        </p:nvSpPr>
        <p:spPr>
          <a:xfrm>
            <a:off x="8224327" y="1785023"/>
            <a:ext cx="338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表示电阻发生改变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71B3A54-8621-1B00-8F91-C7C0358C46ED}"/>
              </a:ext>
            </a:extLst>
          </p:cNvPr>
          <p:cNvSpPr txBox="1"/>
          <p:nvPr/>
        </p:nvSpPr>
        <p:spPr>
          <a:xfrm>
            <a:off x="4883020" y="2756020"/>
            <a:ext cx="242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、图像斜率：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7C1DDCF-4F7B-A967-A8C3-8496FC3383BB}"/>
              </a:ext>
            </a:extLst>
          </p:cNvPr>
          <p:cNvSpPr txBox="1"/>
          <p:nvPr/>
        </p:nvSpPr>
        <p:spPr>
          <a:xfrm>
            <a:off x="7246910" y="2734641"/>
            <a:ext cx="38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越靠近电压轴电阻越大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C12A89-D3C9-74E2-6851-AA9706A361CA}"/>
              </a:ext>
            </a:extLst>
          </p:cNvPr>
          <p:cNvSpPr txBox="1"/>
          <p:nvPr/>
        </p:nvSpPr>
        <p:spPr>
          <a:xfrm>
            <a:off x="4883020" y="3626552"/>
            <a:ext cx="242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、读点：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717FB20-7E00-AF08-33B9-B1CEF1AB56D0}"/>
              </a:ext>
            </a:extLst>
          </p:cNvPr>
          <p:cNvSpPr txBox="1"/>
          <p:nvPr/>
        </p:nvSpPr>
        <p:spPr>
          <a:xfrm>
            <a:off x="4858714" y="4796923"/>
            <a:ext cx="170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、计算：</a:t>
            </a:r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13D9C002-850F-E833-51A9-5525B6210607}"/>
              </a:ext>
            </a:extLst>
          </p:cNvPr>
          <p:cNvSpPr/>
          <p:nvPr/>
        </p:nvSpPr>
        <p:spPr>
          <a:xfrm>
            <a:off x="6481936" y="4571297"/>
            <a:ext cx="164841" cy="9330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910C09C-7A23-1438-75A7-4D459B341423}"/>
              </a:ext>
            </a:extLst>
          </p:cNvPr>
          <p:cNvSpPr txBox="1"/>
          <p:nvPr/>
        </p:nvSpPr>
        <p:spPr>
          <a:xfrm>
            <a:off x="6646777" y="4406887"/>
            <a:ext cx="1029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电阻：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2F5269A-1D43-2635-9C8E-318342514062}"/>
              </a:ext>
            </a:extLst>
          </p:cNvPr>
          <p:cNvSpPr txBox="1"/>
          <p:nvPr/>
        </p:nvSpPr>
        <p:spPr>
          <a:xfrm>
            <a:off x="6544275" y="5145550"/>
            <a:ext cx="1313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电功率：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A2D7199-6535-5019-C94F-738E7F5C630D}"/>
                  </a:ext>
                </a:extLst>
              </p:cNvPr>
              <p:cNvSpPr txBox="1"/>
              <p:nvPr/>
            </p:nvSpPr>
            <p:spPr>
              <a:xfrm>
                <a:off x="7408327" y="4162390"/>
                <a:ext cx="1985730" cy="896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zh-CN" altLang="en-US" sz="28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A2D7199-6535-5019-C94F-738E7F5C6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327" y="4162390"/>
                <a:ext cx="1985730" cy="896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48876F7-2AE9-F56B-91E7-523C1A8E740F}"/>
                  </a:ext>
                </a:extLst>
              </p:cNvPr>
              <p:cNvSpPr txBox="1"/>
              <p:nvPr/>
            </p:nvSpPr>
            <p:spPr>
              <a:xfrm>
                <a:off x="7876016" y="5145550"/>
                <a:ext cx="228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altLang="zh-CN" sz="28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P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𝑈𝐼</m:t>
                    </m:r>
                  </m:oMath>
                </a14:m>
                <a:endParaRPr lang="zh-CN" altLang="en-US" sz="28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48876F7-2AE9-F56B-91E7-523C1A8E7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016" y="5145550"/>
                <a:ext cx="2286000" cy="523220"/>
              </a:xfrm>
              <a:prstGeom prst="rect">
                <a:avLst/>
              </a:prstGeom>
              <a:blipFill>
                <a:blip r:embed="rId4"/>
                <a:stretch>
                  <a:fillRect l="-56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70676EBB-7867-DAB7-6E8C-C5FB1B418AEC}"/>
              </a:ext>
            </a:extLst>
          </p:cNvPr>
          <p:cNvSpPr txBox="1"/>
          <p:nvPr/>
        </p:nvSpPr>
        <p:spPr>
          <a:xfrm>
            <a:off x="712208" y="278372"/>
            <a:ext cx="199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二、图像</a:t>
            </a:r>
          </a:p>
        </p:txBody>
      </p:sp>
    </p:spTree>
    <p:extLst>
      <p:ext uri="{BB962C8B-B14F-4D97-AF65-F5344CB8AC3E}">
        <p14:creationId xmlns:p14="http://schemas.microsoft.com/office/powerpoint/2010/main" val="79124094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2E97B7C-C937-2B88-9D9B-DE27754EE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692258"/>
            <a:ext cx="1173480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.[2023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乐山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]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如图所示是两个电阻的电流随电压变化的关系图象，由图中信息可推断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0" i="0" u="sng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（选填“大于”“等于”或“小于”）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。将它们并联后接入电路，通过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两个电阻的电流分别为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，则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∶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 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3073" name="24加陕西物理精练283.EPS">
            <a:extLst>
              <a:ext uri="{FF2B5EF4-FFF2-40B4-BE49-F238E27FC236}">
                <a16:creationId xmlns:a16="http://schemas.microsoft.com/office/drawing/2014/main" id="{027C0DC3-C66A-1DB8-F46A-72D64504D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752" y="2722327"/>
            <a:ext cx="3906080" cy="325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252A9A1-C36B-B6DF-D56A-8EE574E6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0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26603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BE5D8-64FE-1AF8-C4DF-D78B25319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电能</a:t>
            </a:r>
          </a:p>
        </p:txBody>
      </p:sp>
    </p:spTree>
    <p:extLst>
      <p:ext uri="{BB962C8B-B14F-4D97-AF65-F5344CB8AC3E}">
        <p14:creationId xmlns:p14="http://schemas.microsoft.com/office/powerpoint/2010/main" val="31037412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5E274E8D-C380-D7AE-F016-62FB71910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95" y="576670"/>
            <a:ext cx="2047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电能的来源</a:t>
            </a: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8D4B5227-6D75-C6CE-594F-322396B88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15" y="0"/>
            <a:ext cx="2433955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6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一、电能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541164D-BD8C-BFDE-4132-4ED045870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056" y="263064"/>
            <a:ext cx="7783726" cy="2384801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7515AED1-0582-C2E7-CC8E-B8698A045581}"/>
              </a:ext>
            </a:extLst>
          </p:cNvPr>
          <p:cNvSpPr txBox="1"/>
          <p:nvPr/>
        </p:nvSpPr>
        <p:spPr>
          <a:xfrm>
            <a:off x="2128261" y="2711391"/>
            <a:ext cx="6767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电能的来源：其他形式的能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                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    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电能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9E6C196C-D7D6-E6F0-670C-CE559C199ACF}"/>
              </a:ext>
            </a:extLst>
          </p:cNvPr>
          <p:cNvCxnSpPr/>
          <p:nvPr/>
        </p:nvCxnSpPr>
        <p:spPr>
          <a:xfrm>
            <a:off x="5930570" y="3139439"/>
            <a:ext cx="1980000" cy="402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E8680837-9A7D-6262-DB4E-2F9122C6C109}"/>
              </a:ext>
            </a:extLst>
          </p:cNvPr>
          <p:cNvSpPr/>
          <p:nvPr/>
        </p:nvSpPr>
        <p:spPr>
          <a:xfrm>
            <a:off x="5898890" y="2712783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发电机、电池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60D9B83-44F6-5DE3-E343-8F0CD3E1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836" y="3577753"/>
            <a:ext cx="1256045" cy="125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ADB0182F-0D87-CBD7-E337-DD5356D2F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86" y="4914643"/>
            <a:ext cx="2601595" cy="1106805"/>
          </a:xfrm>
          <a:prstGeom prst="rect">
            <a:avLst/>
          </a:prstGeom>
          <a:noFill/>
          <a:ln w="9525">
            <a:solidFill>
              <a:srgbClr val="008080"/>
            </a:solidFill>
            <a:prstDash val="dash"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 sz="2200" b="0">
                <a:solidFill>
                  <a:srgbClr val="008080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algn="l"/>
            <a:r>
              <a:rPr lang="zh-CN" altLang="en-US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电热水壶，利用电能把水烧开，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电能转化为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en-US" altLang="zh-CN" sz="1650">
                <a:latin typeface="Times New Roman" panose="02020603050405020304" pitchFamily="18" charset="0"/>
                <a:ea typeface="楷体" panose="02010609060101010101" pitchFamily="49" charset="-122"/>
              </a:rPr>
              <a:t>       </a:t>
            </a:r>
            <a:endParaRPr lang="zh-CN" altLang="en-US" sz="1650" u="sng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C3AA00B-8BCA-F66F-C416-27E430E18526}"/>
              </a:ext>
            </a:extLst>
          </p:cNvPr>
          <p:cNvSpPr txBox="1"/>
          <p:nvPr/>
        </p:nvSpPr>
        <p:spPr>
          <a:xfrm>
            <a:off x="1571862" y="5618924"/>
            <a:ext cx="97282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内能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F35715D8-60A0-BFB5-873A-4F16FDB47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647" y="4914643"/>
            <a:ext cx="2261235" cy="1106805"/>
          </a:xfrm>
          <a:prstGeom prst="rect">
            <a:avLst/>
          </a:prstGeom>
          <a:noFill/>
          <a:ln w="9525">
            <a:solidFill>
              <a:srgbClr val="008080"/>
            </a:solidFill>
            <a:prstDash val="dash"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 sz="2200" b="0">
                <a:solidFill>
                  <a:srgbClr val="008080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algn="l"/>
            <a:r>
              <a:rPr lang="zh-CN" altLang="en-US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电风扇，利用电能可以转动，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电能转化为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    </a:t>
            </a:r>
            <a:r>
              <a:rPr lang="en-US" altLang="zh-CN" sz="1650">
                <a:latin typeface="Times New Roman" panose="02020603050405020304" pitchFamily="18" charset="0"/>
                <a:ea typeface="楷体" panose="02010609060101010101" pitchFamily="49" charset="-122"/>
              </a:rPr>
              <a:t>     </a:t>
            </a:r>
            <a:endParaRPr lang="zh-CN" altLang="en-US" sz="1650" u="sng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F43A10F-8BE4-9EAB-4396-C07F0827D8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r="3682" b="10352"/>
          <a:stretch>
            <a:fillRect/>
          </a:stretch>
        </p:blipFill>
        <p:spPr>
          <a:xfrm>
            <a:off x="4089874" y="3388256"/>
            <a:ext cx="1483043" cy="13801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CF8D4CC-3061-D8D4-2E9C-5C720257EFD5}"/>
              </a:ext>
            </a:extLst>
          </p:cNvPr>
          <p:cNvSpPr txBox="1"/>
          <p:nvPr/>
        </p:nvSpPr>
        <p:spPr>
          <a:xfrm>
            <a:off x="4948392" y="5605523"/>
            <a:ext cx="141160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机械能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8A8F0486-9AAA-AC39-4A4D-C4D29553C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04" y="3080665"/>
            <a:ext cx="198437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algn="l">
              <a:spcBef>
                <a:spcPct val="50000"/>
              </a:spcBef>
              <a:buClrTx/>
              <a:buSzTx/>
              <a:buFontTx/>
            </a:pPr>
            <a:r>
              <a:rPr kumimoji="0" lang="zh-CN" altLang="en-US" sz="2400" kern="1200" cap="none" spc="0" normalizeH="0" baseline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2.电能的利用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4013B0E7-3075-7A9C-F8F5-B1FEE911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5403" y="3398055"/>
            <a:ext cx="1410335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B1AF33F-6F47-22CE-1E5B-6EE35AFEF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9511" y="3347303"/>
            <a:ext cx="153225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BD225C6E-133C-D295-5BED-E7E088537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609" y="4976638"/>
            <a:ext cx="2749165" cy="1106805"/>
          </a:xfrm>
          <a:prstGeom prst="rect">
            <a:avLst/>
          </a:prstGeom>
          <a:noFill/>
          <a:ln w="9525">
            <a:solidFill>
              <a:srgbClr val="008080"/>
            </a:solidFill>
            <a:prstDash val="dash"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电流通过电灯时，灯丝灼热发光，</a:t>
            </a:r>
            <a:r>
              <a:rPr lang="zh-CN" altLang="en-US" sz="22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电能转化为</a:t>
            </a:r>
            <a:endParaRPr lang="zh-CN" altLang="en-US" sz="2200" b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2EDC02B-345F-8B17-BABC-CE26B2515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660" y="4977273"/>
            <a:ext cx="2922340" cy="1106805"/>
          </a:xfrm>
          <a:prstGeom prst="rect">
            <a:avLst/>
          </a:prstGeom>
          <a:noFill/>
          <a:ln w="9525">
            <a:solidFill>
              <a:srgbClr val="008080"/>
            </a:solidFill>
            <a:prstDash val="dash"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 sz="2200" b="0">
                <a:solidFill>
                  <a:srgbClr val="008080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algn="l"/>
            <a:r>
              <a:rPr lang="zh-CN" altLang="en-US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电吹风，利用电能可以吹出热风，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电能转化为</a:t>
            </a:r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690C79E-453F-2DFB-C4FA-00C63B3F940F}"/>
              </a:ext>
            </a:extLst>
          </p:cNvPr>
          <p:cNvSpPr txBox="1"/>
          <p:nvPr/>
        </p:nvSpPr>
        <p:spPr>
          <a:xfrm>
            <a:off x="6799511" y="5652662"/>
            <a:ext cx="16903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内能和光能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968A037-BC67-70A6-B643-60B75788083A}"/>
              </a:ext>
            </a:extLst>
          </p:cNvPr>
          <p:cNvSpPr txBox="1"/>
          <p:nvPr/>
        </p:nvSpPr>
        <p:spPr>
          <a:xfrm>
            <a:off x="9887840" y="5718026"/>
            <a:ext cx="212344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内能和机械能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F9BB0DC-24F2-E94D-0B1B-B8F5DBBE347B}"/>
              </a:ext>
            </a:extLst>
          </p:cNvPr>
          <p:cNvSpPr/>
          <p:nvPr/>
        </p:nvSpPr>
        <p:spPr>
          <a:xfrm>
            <a:off x="5227992" y="6194079"/>
            <a:ext cx="1182053" cy="419735"/>
          </a:xfrm>
          <a:prstGeom prst="rect">
            <a:avLst/>
          </a:prstGeom>
          <a:ln w="12700">
            <a:noFill/>
            <a:prstDash val="dash"/>
          </a:ln>
        </p:spPr>
        <p:txBody>
          <a:bodyPr wrap="square" lIns="51435" tIns="25717" rIns="51435" bIns="25717">
            <a:spAutoFit/>
          </a:bodyPr>
          <a:lstStyle/>
          <a:p>
            <a:pPr algn="ctr" defTabSz="914400">
              <a:defRPr/>
            </a:pPr>
            <a:r>
              <a:rPr lang="zh-CN" altLang="en-US" sz="2400" b="1" kern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用电器</a:t>
            </a: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4DAFFA9C-F83A-0454-5EF1-AC2C400A81AD}"/>
              </a:ext>
            </a:extLst>
          </p:cNvPr>
          <p:cNvSpPr txBox="1"/>
          <p:nvPr/>
        </p:nvSpPr>
        <p:spPr>
          <a:xfrm>
            <a:off x="2677821" y="6359206"/>
            <a:ext cx="5835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zh-CN" altLang="en-US" sz="24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电能的利用：电能            </a:t>
            </a:r>
            <a:r>
              <a:rPr lang="en-US" altLang="zh-CN" sz="24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</a:t>
            </a:r>
            <a:r>
              <a:rPr lang="zh-CN" altLang="en-US" sz="24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其他形式的能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508496E2-9FC4-C3A4-D683-127BAE827167}"/>
              </a:ext>
            </a:extLst>
          </p:cNvPr>
          <p:cNvCxnSpPr/>
          <p:nvPr/>
        </p:nvCxnSpPr>
        <p:spPr>
          <a:xfrm flipV="1">
            <a:off x="5300536" y="6624927"/>
            <a:ext cx="1108596" cy="145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815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9" grpId="0"/>
      <p:bldP spid="12" grpId="0"/>
      <p:bldP spid="15" grpId="0"/>
      <p:bldP spid="21" grpId="0"/>
      <p:bldP spid="22" grpId="0"/>
      <p:bldP spid="23" grpId="0"/>
      <p:bldP spid="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E557320-31A1-F656-51A8-44B19FBC1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170" y="3234690"/>
            <a:ext cx="7427595" cy="5808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生活中的电能单位：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度，</a:t>
            </a: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学名叫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千瓦时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，符号是</a:t>
            </a:r>
            <a:r>
              <a:rPr lang="en-US" altLang="zh-CN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kW · h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56E9934-D4EE-36A3-8B6E-E9475E939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873" y="2731583"/>
            <a:ext cx="6172200" cy="55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能量的国际单位：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焦耳，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简称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焦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，符号是</a:t>
            </a:r>
            <a:r>
              <a:rPr lang="en-US" altLang="zh-CN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J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  <a:r>
              <a:rPr lang="en-US" altLang="zh-CN" sz="2100" b="0"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79FB54F-B6A6-81C1-66E6-836AB2724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" y="3867150"/>
            <a:ext cx="5227955" cy="460375"/>
          </a:xfrm>
          <a:custGeom>
            <a:avLst/>
            <a:gdLst>
              <a:gd name="T0" fmla="*/ 6348412 w 6348412"/>
              <a:gd name="T1" fmla="*/ 261610 h 609018"/>
              <a:gd name="T2" fmla="*/ 3174206 w 6348412"/>
              <a:gd name="T3" fmla="*/ 523220 h 609018"/>
              <a:gd name="T4" fmla="*/ 0 w 6348412"/>
              <a:gd name="T5" fmla="*/ 261610 h 609018"/>
              <a:gd name="T6" fmla="*/ 3174206 w 6348412"/>
              <a:gd name="T7" fmla="*/ 0 h 60901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6348412"/>
              <a:gd name="T13" fmla="*/ 0 h 609018"/>
              <a:gd name="T14" fmla="*/ 6348412 w 6348412"/>
              <a:gd name="T15" fmla="*/ 609018 h 6090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48412" h="609018">
                <a:moveTo>
                  <a:pt x="0" y="0"/>
                </a:moveTo>
                <a:lnTo>
                  <a:pt x="6246906" y="0"/>
                </a:lnTo>
                <a:lnTo>
                  <a:pt x="6348412" y="101505"/>
                </a:lnTo>
                <a:lnTo>
                  <a:pt x="6348412" y="609018"/>
                </a:lnTo>
                <a:lnTo>
                  <a:pt x="101505" y="609018"/>
                </a:lnTo>
                <a:lnTo>
                  <a:pt x="0" y="507512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度</a:t>
            </a:r>
            <a:r>
              <a:rPr lang="en-US" altLang="zh-CN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=1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千瓦时</a:t>
            </a:r>
            <a:r>
              <a:rPr lang="en-US" altLang="zh-CN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(kW·h)=3.6×10</a:t>
            </a:r>
            <a:r>
              <a:rPr lang="en-US" altLang="zh-CN" sz="2400" b="0" baseline="30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6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焦耳（</a:t>
            </a:r>
            <a:r>
              <a:rPr lang="en-US" altLang="zh-CN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J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  <a:r>
              <a:rPr lang="zh-CN" altLang="en-US" sz="21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D440AF5-58D8-77DA-4CFC-4E3405679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1" y="1106705"/>
            <a:ext cx="10531590" cy="10704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4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）用电器工作的过程就是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消耗电能的</a:t>
            </a: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过程。即：使电能转化为其他形式能量的过程。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FD276CC-8F46-2A99-760B-F9242EC05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" y="2120265"/>
            <a:ext cx="3025140" cy="55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40000"/>
              </a:lnSpc>
              <a:spcBef>
                <a:spcPts val="50"/>
              </a:spcBef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）电能的单位：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823EA58A-C733-D088-06FC-B12C9BD27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1" y="520700"/>
            <a:ext cx="240792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algn="l">
              <a:spcBef>
                <a:spcPct val="50000"/>
              </a:spcBef>
              <a:buClrTx/>
              <a:buSzTx/>
              <a:buFontTx/>
            </a:pPr>
            <a:r>
              <a:rPr kumimoji="0" lang="zh-CN" altLang="en-US" sz="2400" b="1" kern="1200" cap="none" spc="0" normalizeH="0" baseline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3.电能及其单位</a:t>
            </a:r>
          </a:p>
        </p:txBody>
      </p:sp>
    </p:spTree>
    <p:extLst>
      <p:ext uri="{BB962C8B-B14F-4D97-AF65-F5344CB8AC3E}">
        <p14:creationId xmlns:p14="http://schemas.microsoft.com/office/powerpoint/2010/main" val="3016072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71E58A87-E2EE-070E-D99B-EA4164C34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39" y="185201"/>
            <a:ext cx="262636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6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二、电能的计量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BEC4D657-305F-F9FF-FA4D-94345FB97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04" y="820018"/>
            <a:ext cx="203454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algn="l">
              <a:spcBef>
                <a:spcPct val="50000"/>
              </a:spcBef>
              <a:buClrTx/>
              <a:buSzTx/>
              <a:buFontTx/>
            </a:pPr>
            <a:r>
              <a:rPr kumimoji="0" lang="zh-CN" altLang="en-US" sz="2400" kern="1200" cap="none" spc="0" normalizeH="0" baseline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1.认识电能表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6B8B1A-E822-05D9-95A6-1EB82D60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"/>
          <a:stretch>
            <a:fillRect/>
          </a:stretch>
        </p:blipFill>
        <p:spPr bwMode="auto">
          <a:xfrm>
            <a:off x="4225937" y="1504365"/>
            <a:ext cx="3400425" cy="349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A5C8C5F-C823-F131-D5B8-C67F8CFB7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115" y="1395525"/>
            <a:ext cx="2827001" cy="130873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2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●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“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220 V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” 表示这个电能表应该在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220 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伏的电路中使用。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1730713-7A45-0DD9-848E-6DEAA7D17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494" y="1280393"/>
            <a:ext cx="3011170" cy="252666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2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●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“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10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20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”表示这个电能表的标定电流为 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10 A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，额定最大电流为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20 A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。电能表工作时的电流不应超过额定最大电流。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D36F3D7-EA57-8B42-EE01-D2847E9A0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532" y="3905731"/>
            <a:ext cx="2943512" cy="130873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2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●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“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50 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～”表示这个电能表在频率为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50 Hz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的交流电路中使用。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135FECC-CC74-638E-7163-2CC1774F1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874" y="3051408"/>
            <a:ext cx="3042920" cy="252800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●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“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600 revs/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kW · h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）”表示接在这个电能表上的用电器，每消耗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1 kW · h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的电能，电能表上的转盘转过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</a:rPr>
              <a:t>600 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</a:rPr>
              <a:t>转。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58B3B73-11D6-9E74-8A8E-03DF3FF01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334" y="3537792"/>
            <a:ext cx="305991" cy="1000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1500" b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D691B07A-B034-84FB-A59F-E73667B42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250" y="3529458"/>
            <a:ext cx="351234" cy="1083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1500" b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09F16B74-F14C-26B1-5ECF-30F8DDC19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038" y="3529458"/>
            <a:ext cx="305990" cy="1000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1500" b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9C0DA097-8278-054B-225E-B55B28CE5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475" y="3646139"/>
            <a:ext cx="621506" cy="1000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1500" b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13" name="AutoShape 17">
            <a:extLst>
              <a:ext uri="{FF2B5EF4-FFF2-40B4-BE49-F238E27FC236}">
                <a16:creationId xmlns:a16="http://schemas.microsoft.com/office/drawing/2014/main" id="{F626B953-2D97-038C-5E0D-3EAE413473FD}"/>
              </a:ext>
            </a:extLst>
          </p:cNvPr>
          <p:cNvCxnSpPr>
            <a:cxnSpLocks noChangeShapeType="1"/>
            <a:stCxn id="14" idx="0"/>
            <a:endCxn id="5" idx="3"/>
          </p:cNvCxnSpPr>
          <p:nvPr/>
        </p:nvCxnSpPr>
        <p:spPr bwMode="auto">
          <a:xfrm flipH="1" flipV="1">
            <a:off x="4518284" y="2049828"/>
            <a:ext cx="916940" cy="156019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 type="none"/>
            <a:tailEnd type="arrow"/>
          </a:ln>
        </p:spPr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B8805A0F-A9D9-70DD-B737-491C80CB2791}"/>
              </a:ext>
            </a:extLst>
          </p:cNvPr>
          <p:cNvSpPr/>
          <p:nvPr/>
        </p:nvSpPr>
        <p:spPr>
          <a:xfrm>
            <a:off x="5273503" y="3610512"/>
            <a:ext cx="324023" cy="1033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26261B4-DFA7-710A-4352-19629A4F8F03}"/>
              </a:ext>
            </a:extLst>
          </p:cNvPr>
          <p:cNvSpPr/>
          <p:nvPr/>
        </p:nvSpPr>
        <p:spPr>
          <a:xfrm>
            <a:off x="5270499" y="3746746"/>
            <a:ext cx="651049" cy="1342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ea typeface="微软雅黑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AA6D3CD-C9FE-D7FC-A5C5-7651AE03EE4B}"/>
              </a:ext>
            </a:extLst>
          </p:cNvPr>
          <p:cNvSpPr/>
          <p:nvPr/>
        </p:nvSpPr>
        <p:spPr>
          <a:xfrm>
            <a:off x="5813540" y="3610512"/>
            <a:ext cx="351413" cy="1093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DAE361F-E785-EBF3-1FEA-80B4A1F5BC5B}"/>
              </a:ext>
            </a:extLst>
          </p:cNvPr>
          <p:cNvSpPr/>
          <p:nvPr/>
        </p:nvSpPr>
        <p:spPr>
          <a:xfrm>
            <a:off x="6407582" y="3610512"/>
            <a:ext cx="324023" cy="1033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ea typeface="微软雅黑" panose="020B0503020204020204" pitchFamily="34" charset="-122"/>
            </a:endParaRPr>
          </a:p>
        </p:txBody>
      </p:sp>
      <p:cxnSp>
        <p:nvCxnSpPr>
          <p:cNvPr id="18" name="AutoShape 17">
            <a:extLst>
              <a:ext uri="{FF2B5EF4-FFF2-40B4-BE49-F238E27FC236}">
                <a16:creationId xmlns:a16="http://schemas.microsoft.com/office/drawing/2014/main" id="{E459F93A-7686-0333-DCC3-7FF55C406943}"/>
              </a:ext>
            </a:extLst>
          </p:cNvPr>
          <p:cNvCxnSpPr>
            <a:cxnSpLocks noChangeShapeType="1"/>
            <a:stCxn id="15" idx="1"/>
            <a:endCxn id="8" idx="3"/>
          </p:cNvCxnSpPr>
          <p:nvPr/>
        </p:nvCxnSpPr>
        <p:spPr bwMode="auto">
          <a:xfrm flipH="1">
            <a:off x="4661794" y="3813896"/>
            <a:ext cx="608705" cy="501512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 type="none"/>
            <a:tailEnd type="arrow"/>
          </a:ln>
        </p:spPr>
      </p:cxnSp>
      <p:cxnSp>
        <p:nvCxnSpPr>
          <p:cNvPr id="19" name="AutoShape 17">
            <a:extLst>
              <a:ext uri="{FF2B5EF4-FFF2-40B4-BE49-F238E27FC236}">
                <a16:creationId xmlns:a16="http://schemas.microsoft.com/office/drawing/2014/main" id="{DDA8F570-01DF-4A90-F6B6-A32F4C8A7DC5}"/>
              </a:ext>
            </a:extLst>
          </p:cNvPr>
          <p:cNvCxnSpPr>
            <a:cxnSpLocks noChangeShapeType="1"/>
            <a:stCxn id="17" idx="2"/>
            <a:endCxn id="7" idx="1"/>
          </p:cNvCxnSpPr>
          <p:nvPr/>
        </p:nvCxnSpPr>
        <p:spPr bwMode="auto">
          <a:xfrm>
            <a:off x="6569197" y="3713516"/>
            <a:ext cx="899160" cy="84645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 type="none"/>
            <a:tailEnd type="arrow"/>
          </a:ln>
        </p:spPr>
      </p:cxnSp>
      <p:cxnSp>
        <p:nvCxnSpPr>
          <p:cNvPr id="20" name="AutoShape 17">
            <a:extLst>
              <a:ext uri="{FF2B5EF4-FFF2-40B4-BE49-F238E27FC236}">
                <a16:creationId xmlns:a16="http://schemas.microsoft.com/office/drawing/2014/main" id="{BF46FCA7-CEF3-9239-CF9D-F2FB0752EE44}"/>
              </a:ext>
            </a:extLst>
          </p:cNvPr>
          <p:cNvCxnSpPr>
            <a:cxnSpLocks noChangeShapeType="1"/>
            <a:stCxn id="16" idx="0"/>
            <a:endCxn id="6" idx="1"/>
          </p:cNvCxnSpPr>
          <p:nvPr/>
        </p:nvCxnSpPr>
        <p:spPr bwMode="auto">
          <a:xfrm flipV="1">
            <a:off x="5989695" y="2543995"/>
            <a:ext cx="1478915" cy="106616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 type="none"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4028692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  <p:bldP spid="7" grpId="0" uiExpand="1" build="p" animBg="1"/>
      <p:bldP spid="8" grpId="0" uiExpand="1" build="p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E79B28F-6CE5-5DDD-877E-7CC9C9907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15" y="147545"/>
            <a:ext cx="3528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en-US" altLang="zh-CN" sz="2400" b="1">
                <a:effectLst/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sz="2400" b="1">
                <a:effectLst/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．电能表的读数及计量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E9878BDA-8221-FEC7-2422-162F2A1A40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516592" y="377151"/>
            <a:ext cx="2303859" cy="1770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976BAEB2-DA52-E505-D828-10ABBAA65910}"/>
              </a:ext>
            </a:extLst>
          </p:cNvPr>
          <p:cNvSpPr txBox="1"/>
          <p:nvPr/>
        </p:nvSpPr>
        <p:spPr>
          <a:xfrm>
            <a:off x="475615" y="2004150"/>
            <a:ext cx="6338570" cy="152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457200" latinLnBrk="0">
              <a:lnSpc>
                <a:spcPct val="130000"/>
              </a:lnSpc>
              <a:buClrTx/>
              <a:buSzTx/>
              <a:buFontTx/>
              <a:defRPr/>
            </a:pPr>
            <a:r>
              <a:rPr kumimoji="0" lang="zh-CN" altLang="en-US" sz="2400" kern="1200" cap="none" spc="0" normalizeH="0" baseline="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月初读数：</a:t>
            </a:r>
            <a:r>
              <a:rPr kumimoji="0" lang="en-US" altLang="zh-CN" sz="2400" i="1" kern="1200" cap="none" spc="0" normalizeH="0" baseline="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W</a:t>
            </a:r>
            <a:r>
              <a:rPr kumimoji="0" lang="en-US" altLang="zh-CN" sz="2400" i="1" kern="1200" cap="none" spc="0" normalizeH="0" baseline="-2500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</a:t>
            </a:r>
            <a:r>
              <a:rPr kumimoji="0" lang="en-US" altLang="zh-CN" sz="2400" kern="1200" cap="none" spc="0" normalizeH="0" baseline="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=</a:t>
            </a:r>
            <a:r>
              <a:rPr kumimoji="0" lang="en-US" altLang="zh-CN" sz="2400" u="sng" kern="1200" cap="none" spc="0" normalizeH="0" baseline="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           </a:t>
            </a:r>
            <a:r>
              <a:rPr lang="en-US" sz="240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kW·h</a:t>
            </a:r>
            <a:r>
              <a:rPr lang="en-US" sz="180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 </a:t>
            </a:r>
          </a:p>
          <a:p>
            <a:pPr marR="0" defTabSz="457200" latinLnBrk="0">
              <a:lnSpc>
                <a:spcPct val="130000"/>
              </a:lnSpc>
              <a:buClrTx/>
              <a:buSzTx/>
              <a:buFontTx/>
              <a:defRPr/>
            </a:pPr>
            <a:r>
              <a:rPr lang="zh-CN" altLang="en-US" sz="240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月末读数：</a:t>
            </a:r>
            <a:r>
              <a:rPr lang="en-US" altLang="zh-CN" sz="2400" i="1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W</a:t>
            </a:r>
            <a:r>
              <a:rPr lang="en-US" altLang="zh-CN" sz="2400" i="1" baseline="-2500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240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=</a:t>
            </a:r>
            <a:r>
              <a:rPr lang="en-US" altLang="zh-CN" sz="2400" u="sng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             </a:t>
            </a:r>
            <a:r>
              <a:rPr lang="en-US" sz="240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kW·h</a:t>
            </a:r>
            <a:endParaRPr kumimoji="0" lang="zh-CN" altLang="en-US" sz="2400" kern="1200" cap="none" spc="0" normalizeH="0" baseline="0" noProof="0">
              <a:latin typeface="Times New Roman" panose="02020603050405020304" pitchFamily="18" charset="0"/>
              <a:ea typeface="楷体" panose="02010609060101010101" pitchFamily="49" charset="-122"/>
              <a:cs typeface="微软雅黑" panose="020B0503020204020204" pitchFamily="34" charset="-122"/>
            </a:endParaRPr>
          </a:p>
          <a:p>
            <a:pPr marR="0" defTabSz="457200" latinLnBrk="0">
              <a:lnSpc>
                <a:spcPct val="130000"/>
              </a:lnSpc>
              <a:buClrTx/>
              <a:buSzTx/>
              <a:buFontTx/>
              <a:defRPr/>
            </a:pPr>
            <a:r>
              <a:rPr kumimoji="0" lang="zh-CN" altLang="en-US" sz="2400" kern="1200" cap="none" spc="0" normalizeH="0" baseline="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本月用电：</a:t>
            </a:r>
            <a:r>
              <a:rPr kumimoji="0" lang="en-US" sz="2400" i="1" kern="1200" cap="none" spc="0" normalizeH="0" baseline="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W</a:t>
            </a:r>
            <a:r>
              <a:rPr kumimoji="0" lang="en-US" sz="2400" kern="1200" cap="none" spc="0" normalizeH="0" baseline="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=</a:t>
            </a:r>
            <a:r>
              <a:rPr kumimoji="0" lang="en-US" sz="2400" u="sng" kern="1200" cap="none" spc="0" normalizeH="0" baseline="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            </a:t>
            </a:r>
            <a:r>
              <a:rPr kumimoji="0" lang="en-US" sz="2400" kern="1200" cap="none" spc="0" normalizeH="0" baseline="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=</a:t>
            </a:r>
            <a:r>
              <a:rPr kumimoji="0" lang="en-US" sz="2400" u="sng" kern="1200" cap="none" spc="0" normalizeH="0" baseline="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          </a:t>
            </a:r>
            <a:r>
              <a:rPr kumimoji="0" lang="en-US" sz="2400" kern="1200" cap="none" spc="0" normalizeH="0" baseline="0" noProof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kW·h</a:t>
            </a:r>
            <a:endParaRPr kumimoji="0" lang="en-US" altLang="en-US" sz="2400" kern="1200" cap="none" spc="0" normalizeH="0" baseline="0" noProof="0">
              <a:latin typeface="Times New Roman" panose="02020603050405020304" pitchFamily="18" charset="0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CA32D0-3FEA-BDE2-B33D-BA7100895F81}"/>
              </a:ext>
            </a:extLst>
          </p:cNvPr>
          <p:cNvSpPr txBox="1"/>
          <p:nvPr/>
        </p:nvSpPr>
        <p:spPr>
          <a:xfrm>
            <a:off x="8590021" y="2146707"/>
            <a:ext cx="261747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200" noProof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注意</a:t>
            </a:r>
            <a:r>
              <a:rPr lang="zh-CN" altLang="en-US" sz="2200" b="0" noProof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：电能表在读数时，最后一位数字是</a:t>
            </a:r>
            <a:r>
              <a:rPr lang="zh-CN" altLang="en-US" sz="2200" b="0" noProof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十分位</a:t>
            </a:r>
            <a:r>
              <a:rPr lang="zh-CN" altLang="en-US" sz="2200" b="0" noProof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！</a:t>
            </a:r>
            <a:endParaRPr lang="zh-CN" altLang="en-US" sz="2200" b="0" noProof="0">
              <a:noFill/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9C2ADF3-687A-B7B8-3105-DF3E9832A5C5}"/>
              </a:ext>
            </a:extLst>
          </p:cNvPr>
          <p:cNvSpPr txBox="1"/>
          <p:nvPr/>
        </p:nvSpPr>
        <p:spPr>
          <a:xfrm>
            <a:off x="337516" y="672353"/>
            <a:ext cx="8179076" cy="1384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eaLnBrk="1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）方法</a:t>
            </a:r>
            <a:r>
              <a:rPr lang="en-US" altLang="zh-CN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：电能表上显示的数字是表从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开始记数到读数为止用去的电能</a:t>
            </a: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。为了计量一段时间内消耗的电能，电能表表盘上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前后两次的示数之差</a:t>
            </a: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就是这段时间内消耗的电能。</a:t>
            </a:r>
            <a:endParaRPr lang="zh-CN" altLang="en-US" sz="2400" b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8" name="Text Box 37">
            <a:extLst>
              <a:ext uri="{FF2B5EF4-FFF2-40B4-BE49-F238E27FC236}">
                <a16:creationId xmlns:a16="http://schemas.microsoft.com/office/drawing/2014/main" id="{77883311-F5FF-3E68-C859-78E326463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168" y="2017838"/>
            <a:ext cx="884873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478.2 </a:t>
            </a:r>
          </a:p>
        </p:txBody>
      </p:sp>
      <p:sp>
        <p:nvSpPr>
          <p:cNvPr id="9" name="Text Box 37">
            <a:extLst>
              <a:ext uri="{FF2B5EF4-FFF2-40B4-BE49-F238E27FC236}">
                <a16:creationId xmlns:a16="http://schemas.microsoft.com/office/drawing/2014/main" id="{55790591-ABC5-BCA2-382D-C0394427B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303" y="2508424"/>
            <a:ext cx="884873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561.6</a:t>
            </a:r>
          </a:p>
        </p:txBody>
      </p:sp>
      <p:sp>
        <p:nvSpPr>
          <p:cNvPr id="10" name="Text Box 37">
            <a:extLst>
              <a:ext uri="{FF2B5EF4-FFF2-40B4-BE49-F238E27FC236}">
                <a16:creationId xmlns:a16="http://schemas.microsoft.com/office/drawing/2014/main" id="{0AD7F4D5-A7EF-4E79-CDB1-B75D5A358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954" y="2918145"/>
            <a:ext cx="171259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W</a:t>
            </a:r>
            <a:r>
              <a:rPr lang="en-US" altLang="zh-CN" sz="2400" b="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</a:t>
            </a: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-</a:t>
            </a:r>
            <a:r>
              <a:rPr lang="en-US" altLang="zh-CN" sz="2400" b="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W</a:t>
            </a:r>
            <a:r>
              <a:rPr lang="en-US" altLang="zh-CN" sz="2400" b="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</a:t>
            </a:r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6DBC1076-59DE-3282-4282-97C6CA313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6541" y="2981152"/>
            <a:ext cx="884873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83.4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2">
                <a:extLst>
                  <a:ext uri="{FF2B5EF4-FFF2-40B4-BE49-F238E27FC236}">
                    <a16:creationId xmlns:a16="http://schemas.microsoft.com/office/drawing/2014/main" id="{0F2C73C2-E01D-03BD-1AA9-4CA44DE53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301" y="3467865"/>
                <a:ext cx="11150328" cy="2145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indent="-3175" algn="l" eaLnBrk="1" hangingPunct="1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400" b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（</a:t>
                </a:r>
                <a:r>
                  <a:rPr lang="en-US" altLang="zh-CN" sz="2400" b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2</a:t>
                </a:r>
                <a:r>
                  <a:rPr lang="zh-CN" altLang="en-US" sz="2400" b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）方法</a:t>
                </a:r>
                <a:r>
                  <a:rPr lang="en-US" altLang="zh-CN" sz="2400" b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2</a:t>
                </a:r>
                <a:r>
                  <a:rPr lang="zh-CN" altLang="en-US" sz="2400" b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：测出</a:t>
                </a:r>
                <a:r>
                  <a:rPr lang="zh-CN" altLang="en-US" sz="2400" b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一定时间内</a:t>
                </a:r>
                <a:r>
                  <a:rPr lang="zh-CN" altLang="en-US" sz="2400" b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电能表上转盘的</a:t>
                </a:r>
                <a:r>
                  <a:rPr lang="zh-CN" altLang="en-US" sz="2400" b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转数</a:t>
                </a:r>
                <a:r>
                  <a:rPr lang="zh-CN" altLang="en-US" sz="2400" b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，再算出电能值。此种方法的关键是要明确电能表铭牌数据的含义。</a:t>
                </a:r>
              </a:p>
              <a:p>
                <a:pPr indent="-3175" algn="l" eaLnBrk="1" hangingPunct="1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400" b="0">
                    <a:latin typeface="Times New Roman" panose="02020603050405020304" pitchFamily="18" charset="0"/>
                    <a:ea typeface="楷体" panose="02010609060101010101" pitchFamily="49" charset="-122"/>
                    <a:sym typeface="+mn-ea"/>
                  </a:rPr>
                  <a:t>计算式为：W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en-US" sz="2400" b="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zh-CN" altLang="en-US" sz="2400" b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nr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zh-CN" altLang="en-US" sz="2400" b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Nr</m:t>
                        </m:r>
                        <m:r>
                          <a:rPr lang="zh-CN" altLang="en-US" sz="2400" b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/(</m:t>
                        </m:r>
                        <m:r>
                          <m:rPr>
                            <m:sty m:val="p"/>
                          </m:rPr>
                          <a:rPr lang="zh-CN" altLang="en-US" sz="2400" b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kW</m:t>
                        </m:r>
                        <m:r>
                          <a:rPr lang="zh-CN" altLang="en-US" sz="2400" b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zh-CN" altLang="en-US" sz="2400" b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h</m:t>
                        </m:r>
                        <m:r>
                          <a:rPr lang="zh-CN" altLang="en-US" sz="2400" b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en-US" sz="2400" b="0">
                    <a:latin typeface="Times New Roman" panose="02020603050405020304" pitchFamily="18" charset="0"/>
                    <a:ea typeface="楷体" panose="02010609060101010101" pitchFamily="49" charset="-122"/>
                    <a:sym typeface="+mn-ea"/>
                  </a:rPr>
                  <a:t> 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2" name="Rectangle 2">
                <a:extLst>
                  <a:ext uri="{FF2B5EF4-FFF2-40B4-BE49-F238E27FC236}">
                    <a16:creationId xmlns:a16="http://schemas.microsoft.com/office/drawing/2014/main" id="{0F2C73C2-E01D-03BD-1AA9-4CA44DE538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301" y="3467865"/>
                <a:ext cx="11150328" cy="2145665"/>
              </a:xfrm>
              <a:prstGeom prst="rect">
                <a:avLst/>
              </a:prstGeom>
              <a:blipFill>
                <a:blip r:embed="rId4"/>
                <a:stretch>
                  <a:fillRect l="-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2">
            <a:extLst>
              <a:ext uri="{FF2B5EF4-FFF2-40B4-BE49-F238E27FC236}">
                <a16:creationId xmlns:a16="http://schemas.microsoft.com/office/drawing/2014/main" id="{5E1D2128-412A-E9FC-9A20-116C1E3E2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422" y="5624188"/>
            <a:ext cx="12390201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457200" eaLnBrk="1" latinLnBrk="0" hangingPunct="1">
              <a:lnSpc>
                <a:spcPct val="150000"/>
              </a:lnSpc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如，一电能表表盘上表标“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</a:rPr>
              <a:t>1200r/kW·h”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。故其转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</a:rPr>
              <a:t>600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转时消耗的电能为：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E6FEE81-83E2-F06D-5809-8C90357D3A1B}"/>
                  </a:ext>
                </a:extLst>
              </p:cNvPr>
              <p:cNvSpPr txBox="1"/>
              <p:nvPr/>
            </p:nvSpPr>
            <p:spPr>
              <a:xfrm>
                <a:off x="3111241" y="6089337"/>
                <a:ext cx="5478780" cy="686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600</m:t>
                        </m:r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r</m:t>
                        </m:r>
                      </m:num>
                      <m:den>
                        <m:r>
                          <a:rPr lang="en-US" altLang="zh-CN" sz="24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1200</m:t>
                        </m:r>
                        <m:r>
                          <m:rPr>
                            <m:sty m:val="p"/>
                          </m:rPr>
                          <a:rPr lang="en-US" altLang="zh-CN" sz="24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r</m:t>
                        </m:r>
                        <m:r>
                          <a:rPr lang="en-US" altLang="zh-CN" sz="24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4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kW</m:t>
                        </m:r>
                        <m:r>
                          <a:rPr lang="en-US" altLang="zh-CN" sz="24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en-US" altLang="zh-CN" sz="24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h</m:t>
                        </m:r>
                      </m:den>
                    </m:f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lang="en-US" altLang="zh-CN" sz="2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600</m:t>
                        </m:r>
                      </m:num>
                      <m:den>
                        <m:r>
                          <a:rPr lang="en-US" altLang="zh-CN" sz="24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1200</m:t>
                        </m:r>
                      </m:den>
                    </m:f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k</m:t>
                    </m:r>
                  </m:oMath>
                </a14:m>
                <a:r>
                  <a:rPr lang="en-US" altLang="zh-CN" sz="2400" b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W·h=</a:t>
                </a:r>
                <a14:m>
                  <m:oMath xmlns:m="http://schemas.openxmlformats.org/officeDocument/2006/math">
                    <m:r>
                      <a:rPr lang="en-US" altLang="zh-CN" sz="24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0.5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k</m:t>
                    </m:r>
                    <m:r>
                      <m:rPr>
                        <m:sty m:val="p"/>
                      </m:rPr>
                      <a:rPr lang="en-US" altLang="zh-CN" sz="24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sym typeface="+mn-ea"/>
                      </a:rPr>
                      <m:t>W</m:t>
                    </m:r>
                    <m:r>
                      <a:rPr lang="en-US" altLang="zh-CN" sz="24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sym typeface="+mn-ea"/>
                      </a:rPr>
                      <m:t>·</m:t>
                    </m:r>
                    <m:r>
                      <m:rPr>
                        <m:sty m:val="p"/>
                      </m:rPr>
                      <a:rPr lang="en-US" altLang="zh-CN" sz="24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sym typeface="+mn-ea"/>
                      </a:rPr>
                      <m:t>h</m:t>
                    </m:r>
                  </m:oMath>
                </a14:m>
                <a:endParaRPr lang="en-US" altLang="zh-CN" sz="2400" b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E6FEE81-83E2-F06D-5809-8C90357D3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241" y="6089337"/>
                <a:ext cx="5478780" cy="686278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圆角矩形 4">
            <a:extLst>
              <a:ext uri="{FF2B5EF4-FFF2-40B4-BE49-F238E27FC236}">
                <a16:creationId xmlns:a16="http://schemas.microsoft.com/office/drawing/2014/main" id="{4B75E624-527F-E2A5-A4CF-1D46DB07815F}"/>
              </a:ext>
            </a:extLst>
          </p:cNvPr>
          <p:cNvSpPr/>
          <p:nvPr/>
        </p:nvSpPr>
        <p:spPr>
          <a:xfrm>
            <a:off x="4635286" y="3916504"/>
            <a:ext cx="2870835" cy="86487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n 表示电能表转盘在某段时间的转数</a:t>
            </a:r>
          </a:p>
        </p:txBody>
      </p:sp>
      <p:sp>
        <p:nvSpPr>
          <p:cNvPr id="16" name="圆角矩形 5">
            <a:extLst>
              <a:ext uri="{FF2B5EF4-FFF2-40B4-BE49-F238E27FC236}">
                <a16:creationId xmlns:a16="http://schemas.microsoft.com/office/drawing/2014/main" id="{3FDEEDCA-947D-CE21-7658-4EE5BBF2E0C1}"/>
              </a:ext>
            </a:extLst>
          </p:cNvPr>
          <p:cNvSpPr/>
          <p:nvPr/>
        </p:nvSpPr>
        <p:spPr>
          <a:xfrm>
            <a:off x="4499947" y="4792032"/>
            <a:ext cx="5035939" cy="86487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N 表示电能表铭牌上标着每消耗1 kW·h 的电能，电能表转盘的转数</a:t>
            </a:r>
            <a:endParaRPr lang="zh-CN" altLang="en-US" sz="2200" b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698FA3A3-8B7B-7D81-7BAD-8BDA7B1988B1}"/>
              </a:ext>
            </a:extLst>
          </p:cNvPr>
          <p:cNvCxnSpPr/>
          <p:nvPr/>
        </p:nvCxnSpPr>
        <p:spPr>
          <a:xfrm flipH="1">
            <a:off x="3331314" y="4275555"/>
            <a:ext cx="864235" cy="7200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2F041CE-BBA5-1725-4972-688961BC476D}"/>
              </a:ext>
            </a:extLst>
          </p:cNvPr>
          <p:cNvCxnSpPr>
            <a:stCxn id="16" idx="1"/>
          </p:cNvCxnSpPr>
          <p:nvPr/>
        </p:nvCxnSpPr>
        <p:spPr>
          <a:xfrm flipH="1">
            <a:off x="2483664" y="5224467"/>
            <a:ext cx="2016283" cy="21587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232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E8DC37E4-FC2E-ECBE-91A1-C90E5EFAA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90" y="278507"/>
            <a:ext cx="2433955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6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三、电功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36B8AE7-8862-05BF-C03F-AD7B41E11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58" y="840830"/>
            <a:ext cx="3327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2400" b="1">
                <a:effectLst/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1．</a:t>
            </a:r>
            <a:r>
              <a:rPr lang="zh-CN" altLang="en-US" sz="2400">
                <a:effectLst/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电功及其物理含义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8F2E7E69-1D8D-9C4F-6CA9-8A6FBF11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078" y="1372038"/>
            <a:ext cx="8698865" cy="6737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 algn="l" eaLnBrk="1" hangingPunct="1">
              <a:lnSpc>
                <a:spcPct val="14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）电功：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电流通过用电器所做的功，叫做电功。</a:t>
            </a: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（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符号：</a:t>
            </a:r>
            <a:r>
              <a:rPr lang="en-US" altLang="zh-CN" sz="2400" b="0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W</a:t>
            </a:r>
            <a:r>
              <a:rPr lang="zh-CN" altLang="en-US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）</a:t>
            </a:r>
            <a:endParaRPr lang="zh-CN" altLang="en-US" sz="1950" b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40000"/>
              </a:lnSpc>
              <a:buFont typeface="Arial" panose="020B0604020202020204" pitchFamily="34" charset="0"/>
              <a:buNone/>
            </a:pPr>
            <a:endParaRPr lang="zh-CN" altLang="en-US" sz="1950" b="0" noProof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40000"/>
              </a:lnSpc>
              <a:buFont typeface="Arial" panose="020B0604020202020204" pitchFamily="34" charset="0"/>
              <a:buNone/>
            </a:pPr>
            <a:endParaRPr lang="zh-CN" altLang="en-US" sz="1950" b="0" noProof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3034341-A714-20E2-EB74-D22CA371B020}"/>
              </a:ext>
            </a:extLst>
          </p:cNvPr>
          <p:cNvSpPr txBox="1"/>
          <p:nvPr/>
        </p:nvSpPr>
        <p:spPr>
          <a:xfrm>
            <a:off x="814458" y="1958143"/>
            <a:ext cx="10643534" cy="152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400" b="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b="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）物理含义：电流做功的过程实际上就是</a:t>
            </a:r>
            <a:r>
              <a:rPr lang="zh-CN" altLang="en-US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电能转化为其他形式能量的过程</a:t>
            </a:r>
            <a:r>
              <a:rPr lang="zh-CN" altLang="en-US" sz="2400" b="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，电流做了多少功就有多少电能转化为其他形式的能。也就是消耗了多少电能；获得了多少其他形式的能。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2E8307-D45A-6F54-003F-9E00CB6EED18}"/>
              </a:ext>
            </a:extLst>
          </p:cNvPr>
          <p:cNvSpPr txBox="1"/>
          <p:nvPr/>
        </p:nvSpPr>
        <p:spPr>
          <a:xfrm>
            <a:off x="5362646" y="3782789"/>
            <a:ext cx="3653790" cy="429895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1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2200" b="1">
                <a:latin typeface="Times New Roman" panose="02020603050405020304" pitchFamily="18" charset="0"/>
                <a:ea typeface="楷体" panose="02010609060101010101" pitchFamily="49" charset="-122"/>
              </a:rPr>
              <a:t>用电器就消耗了多少电能</a:t>
            </a:r>
          </a:p>
        </p:txBody>
      </p:sp>
      <p:sp>
        <p:nvSpPr>
          <p:cNvPr id="7" name="直接连接符 6">
            <a:extLst>
              <a:ext uri="{FF2B5EF4-FFF2-40B4-BE49-F238E27FC236}">
                <a16:creationId xmlns:a16="http://schemas.microsoft.com/office/drawing/2014/main" id="{3F60F8B9-5BC5-DA3C-39F2-FDEDF48E44B4}"/>
              </a:ext>
            </a:extLst>
          </p:cNvPr>
          <p:cNvSpPr/>
          <p:nvPr/>
        </p:nvSpPr>
        <p:spPr>
          <a:xfrm>
            <a:off x="4382999" y="4028534"/>
            <a:ext cx="937736" cy="1429"/>
          </a:xfrm>
          <a:prstGeom prst="line">
            <a:avLst/>
          </a:prstGeom>
          <a:ln w="635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8" name="直接连接符 7">
            <a:extLst>
              <a:ext uri="{FF2B5EF4-FFF2-40B4-BE49-F238E27FC236}">
                <a16:creationId xmlns:a16="http://schemas.microsoft.com/office/drawing/2014/main" id="{B7008DA8-5F12-9A05-29D9-A4382E6F100F}"/>
              </a:ext>
            </a:extLst>
          </p:cNvPr>
          <p:cNvSpPr/>
          <p:nvPr/>
        </p:nvSpPr>
        <p:spPr>
          <a:xfrm flipH="1" flipV="1">
            <a:off x="3864998" y="4253483"/>
            <a:ext cx="616744" cy="569119"/>
          </a:xfrm>
          <a:prstGeom prst="line">
            <a:avLst/>
          </a:prstGeom>
          <a:ln w="63500" cap="flat" cmpd="sng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F4B2DD-3C16-ED24-6381-FD124D556A85}"/>
              </a:ext>
            </a:extLst>
          </p:cNvPr>
          <p:cNvSpPr txBox="1"/>
          <p:nvPr/>
        </p:nvSpPr>
        <p:spPr>
          <a:xfrm>
            <a:off x="1928883" y="3786308"/>
            <a:ext cx="2336800" cy="429895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1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2200" b="1">
                <a:latin typeface="Times New Roman" panose="02020603050405020304" pitchFamily="18" charset="0"/>
                <a:ea typeface="楷体" panose="02010609060101010101" pitchFamily="49" charset="-122"/>
              </a:rPr>
              <a:t>电流做了多少功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270728-52A8-D5ED-F4A1-400237086BB7}"/>
              </a:ext>
            </a:extLst>
          </p:cNvPr>
          <p:cNvSpPr txBox="1"/>
          <p:nvPr/>
        </p:nvSpPr>
        <p:spPr>
          <a:xfrm>
            <a:off x="3007113" y="4849298"/>
            <a:ext cx="4646295" cy="429895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1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2200" b="1">
                <a:latin typeface="Times New Roman" panose="02020603050405020304" pitchFamily="18" charset="0"/>
                <a:ea typeface="楷体" panose="02010609060101010101" pitchFamily="49" charset="-122"/>
              </a:rPr>
              <a:t>就有多少电能转化成其他形式的能</a:t>
            </a:r>
          </a:p>
        </p:txBody>
      </p:sp>
      <p:sp>
        <p:nvSpPr>
          <p:cNvPr id="11" name="直接连接符 10">
            <a:extLst>
              <a:ext uri="{FF2B5EF4-FFF2-40B4-BE49-F238E27FC236}">
                <a16:creationId xmlns:a16="http://schemas.microsoft.com/office/drawing/2014/main" id="{62ADFABE-CF56-C078-3F1E-D553FB1966DF}"/>
              </a:ext>
            </a:extLst>
          </p:cNvPr>
          <p:cNvSpPr/>
          <p:nvPr/>
        </p:nvSpPr>
        <p:spPr>
          <a:xfrm flipH="1">
            <a:off x="6157983" y="4258404"/>
            <a:ext cx="467678" cy="582454"/>
          </a:xfrm>
          <a:prstGeom prst="line">
            <a:avLst/>
          </a:prstGeom>
          <a:ln w="63500" cap="flat" cmpd="sng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2" name="直接连接符 11">
            <a:extLst>
              <a:ext uri="{FF2B5EF4-FFF2-40B4-BE49-F238E27FC236}">
                <a16:creationId xmlns:a16="http://schemas.microsoft.com/office/drawing/2014/main" id="{E55A0364-631E-20BB-B508-E9A89BF1C248}"/>
              </a:ext>
            </a:extLst>
          </p:cNvPr>
          <p:cNvSpPr/>
          <p:nvPr/>
        </p:nvSpPr>
        <p:spPr>
          <a:xfrm flipV="1">
            <a:off x="6031777" y="4214113"/>
            <a:ext cx="459105" cy="602456"/>
          </a:xfrm>
          <a:prstGeom prst="line">
            <a:avLst/>
          </a:prstGeom>
          <a:ln w="63500" cap="flat" cmpd="sng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3" name="直接连接符 12">
            <a:extLst>
              <a:ext uri="{FF2B5EF4-FFF2-40B4-BE49-F238E27FC236}">
                <a16:creationId xmlns:a16="http://schemas.microsoft.com/office/drawing/2014/main" id="{DEB73574-FC54-A782-18F9-AA6873C89828}"/>
              </a:ext>
            </a:extLst>
          </p:cNvPr>
          <p:cNvSpPr/>
          <p:nvPr/>
        </p:nvSpPr>
        <p:spPr>
          <a:xfrm>
            <a:off x="4033273" y="4237132"/>
            <a:ext cx="603409" cy="552450"/>
          </a:xfrm>
          <a:prstGeom prst="line">
            <a:avLst/>
          </a:prstGeom>
          <a:ln w="63500" cap="flat" cmpd="sng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4" name="直接连接符 13">
            <a:extLst>
              <a:ext uri="{FF2B5EF4-FFF2-40B4-BE49-F238E27FC236}">
                <a16:creationId xmlns:a16="http://schemas.microsoft.com/office/drawing/2014/main" id="{535E284B-99B0-14D0-4D74-F87C42265F94}"/>
              </a:ext>
            </a:extLst>
          </p:cNvPr>
          <p:cNvSpPr/>
          <p:nvPr/>
        </p:nvSpPr>
        <p:spPr>
          <a:xfrm flipH="1">
            <a:off x="4336803" y="3927093"/>
            <a:ext cx="930593" cy="476"/>
          </a:xfrm>
          <a:prstGeom prst="line">
            <a:avLst/>
          </a:prstGeom>
          <a:ln w="635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2647934-369C-32FF-59BD-5F53B81E6F39}"/>
              </a:ext>
            </a:extLst>
          </p:cNvPr>
          <p:cNvSpPr txBox="1"/>
          <p:nvPr/>
        </p:nvSpPr>
        <p:spPr>
          <a:xfrm>
            <a:off x="898278" y="3755828"/>
            <a:ext cx="1235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图示：</a:t>
            </a:r>
          </a:p>
        </p:txBody>
      </p:sp>
    </p:spTree>
    <p:extLst>
      <p:ext uri="{BB962C8B-B14F-4D97-AF65-F5344CB8AC3E}">
        <p14:creationId xmlns:p14="http://schemas.microsoft.com/office/powerpoint/2010/main" val="1191480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B738B3F-382A-A42B-A6A2-19E9F7AD8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52" y="298271"/>
            <a:ext cx="22436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effectLst/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2．</a:t>
            </a:r>
            <a:r>
              <a:rPr lang="zh-CN" altLang="en-US" sz="2400">
                <a:effectLst/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电功的计算</a:t>
            </a:r>
            <a:endParaRPr lang="zh-CN" altLang="en-US" sz="2100">
              <a:latin typeface="Times New Roman" panose="02020603050405020304" pitchFamily="18" charset="0"/>
              <a:ea typeface="楷体" panose="02010609060101010101" pitchFamily="49" charset="-122"/>
              <a:cs typeface="+mn-ea"/>
              <a:sym typeface="+mn-ea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B4F1689-680B-0DC0-E397-18784D213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784660"/>
            <a:ext cx="10716762" cy="10702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40000"/>
              </a:lnSpc>
              <a:spcBef>
                <a:spcPts val="50"/>
              </a:spcBef>
              <a:buFont typeface="Arial" panose="020B0604020202020204" pitchFamily="34" charset="0"/>
              <a:buNone/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电流在某段电路上所做的功，跟这段电路两端的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电压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成正比；跟电路中的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电流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成正比；跟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通电时间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成正比。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F8CA2A7E-2E42-E99C-5C88-12651217E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8" y="1600650"/>
            <a:ext cx="6426994" cy="391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zh-CN" altLang="en-US" sz="1950" b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F176B3E-E6B1-4614-7338-21014DB80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466" y="1654228"/>
            <a:ext cx="6318647" cy="391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zh-CN" altLang="en-US" sz="1950" b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DE53A5F-370D-1555-06BC-FD3AA5CBF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13" y="1909222"/>
            <a:ext cx="892423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公式</a:t>
            </a:r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：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C9A5AB8-E795-9D58-315B-B6D43CE41379}"/>
              </a:ext>
            </a:extLst>
          </p:cNvPr>
          <p:cNvSpPr txBox="1"/>
          <p:nvPr/>
        </p:nvSpPr>
        <p:spPr>
          <a:xfrm>
            <a:off x="1825625" y="1899285"/>
            <a:ext cx="1634490" cy="52197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i="1" noProof="1">
                <a:latin typeface="Times New Roman" panose="02020603050405020304" pitchFamily="18" charset="0"/>
                <a:ea typeface="楷体" panose="02010609060101010101" pitchFamily="49" charset="-122"/>
              </a:rPr>
              <a:t>W=U I t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BB8FF4D7-B999-3781-E0D0-391046377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993" y="2909002"/>
            <a:ext cx="892423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单位</a:t>
            </a:r>
            <a:r>
              <a:rPr lang="zh-CN" altLang="en-US" sz="21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：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54FC0E1D-A095-2689-B963-BF4BE567F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280" y="2468245"/>
            <a:ext cx="264985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</a:rPr>
              <a:t>1J=1V</a:t>
            </a:r>
            <a:r>
              <a:rPr lang="en-US" altLang="zh-CN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×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</a:rPr>
              <a:t>1A</a:t>
            </a:r>
            <a:r>
              <a:rPr lang="en-US" altLang="zh-CN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×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</a:rPr>
              <a:t>1s</a:t>
            </a:r>
            <a:endParaRPr lang="en-US" altLang="zh-CN" sz="2400" b="0">
              <a:latin typeface="Times New Roman" panose="02020603050405020304" pitchFamily="18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2D19E3C8-D54D-A736-F706-30D6A4835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030" y="2468245"/>
            <a:ext cx="202438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400" b="0" i="1">
                <a:latin typeface="Times New Roman" panose="02020603050405020304" pitchFamily="18" charset="0"/>
                <a:ea typeface="楷体" panose="02010609060101010101" pitchFamily="49" charset="-122"/>
              </a:rPr>
              <a:t>W 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</a:rPr>
              <a:t>——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焦（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</a:rPr>
              <a:t>J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5AFF8F9-52ED-3F9D-FADE-0DF1DB1A3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380" y="2914015"/>
            <a:ext cx="205994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0" i="1"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</a:rPr>
              <a:t> ——伏（V）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3EF2E755-6ED2-FDCF-B8F5-3DB334990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815" y="3408045"/>
            <a:ext cx="208661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0" i="1">
                <a:latin typeface="Times New Roman" panose="02020603050405020304" pitchFamily="18" charset="0"/>
                <a:ea typeface="楷体" panose="02010609060101010101" pitchFamily="49" charset="-122"/>
              </a:rPr>
              <a:t>I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</a:rPr>
              <a:t> ——安（A）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C911614-3F9F-EEDD-C75B-A0DC9CACB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180" y="3902075"/>
            <a:ext cx="20237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0" i="1">
                <a:latin typeface="Times New Roman" panose="02020603050405020304" pitchFamily="18" charset="0"/>
                <a:ea typeface="楷体" panose="02010609060101010101" pitchFamily="49" charset="-122"/>
              </a:rPr>
              <a:t>t 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</a:rPr>
              <a:t>——秒（s）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BF435F3-6985-70E0-DE53-06F874FD96B3}"/>
              </a:ext>
            </a:extLst>
          </p:cNvPr>
          <p:cNvSpPr/>
          <p:nvPr/>
        </p:nvSpPr>
        <p:spPr>
          <a:xfrm>
            <a:off x="4068445" y="3182620"/>
            <a:ext cx="3743960" cy="1106805"/>
          </a:xfrm>
          <a:prstGeom prst="rect">
            <a:avLst/>
          </a:prstGeom>
          <a:noFill/>
          <a:ln w="38100">
            <a:solidFill>
              <a:srgbClr val="0080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914400" eaLnBrk="1" fontAlgn="auto" hangingPunct="1">
              <a:buClrTx/>
              <a:buSzTx/>
              <a:buFontTx/>
            </a:pPr>
            <a:r>
              <a:rPr lang="zh-CN" altLang="en-US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注意：当电压</a:t>
            </a:r>
            <a:r>
              <a:rPr lang="zh-CN" altLang="en-US" b="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U</a:t>
            </a:r>
            <a:r>
              <a:rPr lang="en-US" altLang="zh-CN" b="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的单位为V，电流</a:t>
            </a:r>
            <a:r>
              <a:rPr lang="zh-CN" altLang="en-US" b="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I</a:t>
            </a:r>
            <a:r>
              <a:rPr lang="en-US" altLang="zh-CN" b="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的单位为A，时间</a:t>
            </a:r>
            <a:r>
              <a:rPr lang="zh-CN" altLang="en-US" b="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t</a:t>
            </a:r>
            <a:r>
              <a:rPr lang="en-US" altLang="zh-CN" b="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的单位为s时，电功的单位才是J(焦耳)。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97D768A2-8D04-38C2-C7CB-209D7C35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5211552"/>
            <a:ext cx="6426994" cy="391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zh-CN" altLang="en-US" sz="1950" b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AA09F64-B5A9-8B64-9BAD-DBF70275B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878" y="5265130"/>
            <a:ext cx="6318647" cy="391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zh-CN" altLang="en-US" sz="1950" b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C761F4B5-FEBD-992D-0955-6A6FC24A4E16}"/>
              </a:ext>
            </a:extLst>
          </p:cNvPr>
          <p:cNvSpPr/>
          <p:nvPr/>
        </p:nvSpPr>
        <p:spPr>
          <a:xfrm>
            <a:off x="2229351" y="4820422"/>
            <a:ext cx="14325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</a:rPr>
              <a:t>W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 = 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</a:rPr>
              <a:t>UIt   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2C88933-3428-51D5-8DBC-763E1ABBA7A5}"/>
              </a:ext>
            </a:extLst>
          </p:cNvPr>
          <p:cNvGrpSpPr/>
          <p:nvPr/>
        </p:nvGrpSpPr>
        <p:grpSpPr>
          <a:xfrm>
            <a:off x="2282686" y="5348236"/>
            <a:ext cx="882472" cy="829568"/>
            <a:chOff x="-188" y="-64"/>
            <a:chExt cx="856" cy="929"/>
          </a:xfrm>
        </p:grpSpPr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479909EF-B565-B454-65E3-21A44695D54D}"/>
                </a:ext>
              </a:extLst>
            </p:cNvPr>
            <p:cNvSpPr/>
            <p:nvPr/>
          </p:nvSpPr>
          <p:spPr>
            <a:xfrm>
              <a:off x="-188" y="64"/>
              <a:ext cx="779" cy="5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楷体" panose="02010609060101010101" pitchFamily="49" charset="-122"/>
                </a:rPr>
                <a:t>I</a:t>
              </a:r>
              <a:r>
                <a:rPr lang="en-US" altLang="zh-CN" sz="2400" b="1">
                  <a:latin typeface="Times New Roman" panose="02020603050405020304" pitchFamily="18" charset="0"/>
                  <a:ea typeface="楷体" panose="02010609060101010101" pitchFamily="49" charset="-122"/>
                </a:rPr>
                <a:t> =</a:t>
              </a:r>
              <a:endPara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A301AA5-8F2A-4347-DDF5-B16EA9BCB610}"/>
                </a:ext>
              </a:extLst>
            </p:cNvPr>
            <p:cNvGrpSpPr/>
            <p:nvPr/>
          </p:nvGrpSpPr>
          <p:grpSpPr>
            <a:xfrm>
              <a:off x="367" y="-64"/>
              <a:ext cx="301" cy="929"/>
              <a:chOff x="74" y="-64"/>
              <a:chExt cx="754" cy="929"/>
            </a:xfrm>
          </p:grpSpPr>
          <p:sp>
            <p:nvSpPr>
              <p:cNvPr id="21" name="Rectangle 18">
                <a:extLst>
                  <a:ext uri="{FF2B5EF4-FFF2-40B4-BE49-F238E27FC236}">
                    <a16:creationId xmlns:a16="http://schemas.microsoft.com/office/drawing/2014/main" id="{78B1668B-B8FE-3CD4-3F39-5B84F9F20B13}"/>
                  </a:ext>
                </a:extLst>
              </p:cNvPr>
              <p:cNvSpPr/>
              <p:nvPr/>
            </p:nvSpPr>
            <p:spPr>
              <a:xfrm>
                <a:off x="74" y="-64"/>
                <a:ext cx="754" cy="9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U</a:t>
                </a:r>
              </a:p>
              <a:p>
                <a:pPr algn="ctr"/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R</a:t>
                </a:r>
              </a:p>
            </p:txBody>
          </p:sp>
          <p:sp>
            <p:nvSpPr>
              <p:cNvPr id="22" name="Line 19">
                <a:extLst>
                  <a:ext uri="{FF2B5EF4-FFF2-40B4-BE49-F238E27FC236}">
                    <a16:creationId xmlns:a16="http://schemas.microsoft.com/office/drawing/2014/main" id="{18F9C35B-2FF9-2D19-5948-83FE78C0A6A1}"/>
                  </a:ext>
                </a:extLst>
              </p:cNvPr>
              <p:cNvSpPr/>
              <p:nvPr/>
            </p:nvSpPr>
            <p:spPr>
              <a:xfrm>
                <a:off x="170" y="383"/>
                <a:ext cx="605" cy="0"/>
              </a:xfrm>
              <a:prstGeom prst="line">
                <a:avLst/>
              </a:prstGeom>
              <a:ln w="158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23" name="AutoShape 27">
            <a:extLst>
              <a:ext uri="{FF2B5EF4-FFF2-40B4-BE49-F238E27FC236}">
                <a16:creationId xmlns:a16="http://schemas.microsoft.com/office/drawing/2014/main" id="{3C79E785-0FA8-98AC-71AA-B0142436E58C}"/>
              </a:ext>
            </a:extLst>
          </p:cNvPr>
          <p:cNvSpPr/>
          <p:nvPr/>
        </p:nvSpPr>
        <p:spPr>
          <a:xfrm>
            <a:off x="3449002" y="4978666"/>
            <a:ext cx="120491" cy="806291"/>
          </a:xfrm>
          <a:prstGeom prst="rightBrace">
            <a:avLst>
              <a:gd name="adj1" fmla="val 56029"/>
              <a:gd name="adj2" fmla="val 50000"/>
            </a:avLst>
          </a:prstGeom>
          <a:noFill/>
          <a:ln w="158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4" name="AutoShape 36">
            <a:extLst>
              <a:ext uri="{FF2B5EF4-FFF2-40B4-BE49-F238E27FC236}">
                <a16:creationId xmlns:a16="http://schemas.microsoft.com/office/drawing/2014/main" id="{42D8545F-34F6-198D-BED3-B956E0293306}"/>
              </a:ext>
            </a:extLst>
          </p:cNvPr>
          <p:cNvSpPr/>
          <p:nvPr/>
        </p:nvSpPr>
        <p:spPr>
          <a:xfrm>
            <a:off x="3722693" y="5302566"/>
            <a:ext cx="383977" cy="169664"/>
          </a:xfrm>
          <a:prstGeom prst="rightArrow">
            <a:avLst>
              <a:gd name="adj1" fmla="val 44444"/>
              <a:gd name="adj2" fmla="val 81578"/>
            </a:avLst>
          </a:prstGeom>
          <a:solidFill>
            <a:srgbClr val="0070C0"/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800">
              <a:latin typeface="Arial" panose="020B0604020202020204" pitchFamily="34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8739D64-A6E2-C400-406C-18E7095585FF}"/>
              </a:ext>
            </a:extLst>
          </p:cNvPr>
          <p:cNvGrpSpPr/>
          <p:nvPr/>
        </p:nvGrpSpPr>
        <p:grpSpPr>
          <a:xfrm>
            <a:off x="4177665" y="4698095"/>
            <a:ext cx="1918335" cy="1375245"/>
            <a:chOff x="0" y="-117474"/>
            <a:chExt cx="3006372" cy="2444897"/>
          </a:xfrm>
        </p:grpSpPr>
        <p:sp>
          <p:nvSpPr>
            <p:cNvPr id="26" name="AutoShape 28">
              <a:extLst>
                <a:ext uri="{FF2B5EF4-FFF2-40B4-BE49-F238E27FC236}">
                  <a16:creationId xmlns:a16="http://schemas.microsoft.com/office/drawing/2014/main" id="{5EFF56FC-FAB6-B3DD-32DB-B388C90AA247}"/>
                </a:ext>
              </a:extLst>
            </p:cNvPr>
            <p:cNvSpPr/>
            <p:nvPr/>
          </p:nvSpPr>
          <p:spPr>
            <a:xfrm flipH="1">
              <a:off x="0" y="374548"/>
              <a:ext cx="289591" cy="1546871"/>
            </a:xfrm>
            <a:prstGeom prst="rightBrace">
              <a:avLst>
                <a:gd name="adj1" fmla="val 56029"/>
                <a:gd name="adj2" fmla="val 50000"/>
              </a:avLst>
            </a:prstGeom>
            <a:noFill/>
            <a:ln w="158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>
                <a:latin typeface="Arial" panose="020B0604020202020204" pitchFamily="34" charset="0"/>
              </a:endParaRPr>
            </a:p>
          </p:txBody>
        </p:sp>
        <p:sp>
          <p:nvSpPr>
            <p:cNvPr id="27" name="Rectangle 31">
              <a:extLst>
                <a:ext uri="{FF2B5EF4-FFF2-40B4-BE49-F238E27FC236}">
                  <a16:creationId xmlns:a16="http://schemas.microsoft.com/office/drawing/2014/main" id="{846A334B-2757-96BC-139B-E47690CE26E3}"/>
                </a:ext>
              </a:extLst>
            </p:cNvPr>
            <p:cNvSpPr/>
            <p:nvPr/>
          </p:nvSpPr>
          <p:spPr>
            <a:xfrm>
              <a:off x="288925" y="1508973"/>
              <a:ext cx="2717447" cy="8184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楷体" panose="02010609060101010101" pitchFamily="49" charset="-122"/>
                </a:rPr>
                <a:t>W</a:t>
              </a:r>
              <a:r>
                <a:rPr lang="en-US" altLang="zh-CN" sz="2400" b="1">
                  <a:latin typeface="Times New Roman" panose="02020603050405020304" pitchFamily="18" charset="0"/>
                  <a:ea typeface="楷体" panose="02010609060101010101" pitchFamily="49" charset="-122"/>
                </a:rPr>
                <a:t> = </a:t>
              </a:r>
              <a:r>
                <a:rPr lang="en-US" altLang="zh-CN" sz="2400" b="1" i="1">
                  <a:latin typeface="Times New Roman" panose="02020603050405020304" pitchFamily="18" charset="0"/>
                  <a:ea typeface="楷体" panose="02010609060101010101" pitchFamily="49" charset="-122"/>
                </a:rPr>
                <a:t>I</a:t>
              </a:r>
              <a:r>
                <a:rPr lang="en-US" altLang="zh-CN" sz="2400" b="1" baseline="30000">
                  <a:latin typeface="Times New Roman" panose="02020603050405020304" pitchFamily="18" charset="0"/>
                  <a:ea typeface="楷体" panose="02010609060101010101" pitchFamily="49" charset="-122"/>
                </a:rPr>
                <a:t>2</a:t>
              </a:r>
              <a:r>
                <a:rPr lang="en-US" altLang="zh-CN" sz="2400" b="1" i="1">
                  <a:latin typeface="Times New Roman" panose="02020603050405020304" pitchFamily="18" charset="0"/>
                  <a:ea typeface="楷体" panose="02010609060101010101" pitchFamily="49" charset="-122"/>
                </a:rPr>
                <a:t>Rt</a:t>
              </a:r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769AAFE5-9943-F403-3596-C713446AB785}"/>
                </a:ext>
              </a:extLst>
            </p:cNvPr>
            <p:cNvGrpSpPr/>
            <p:nvPr/>
          </p:nvGrpSpPr>
          <p:grpSpPr>
            <a:xfrm>
              <a:off x="231789" y="-117474"/>
              <a:ext cx="1774758" cy="1474789"/>
              <a:chOff x="0" y="-74"/>
              <a:chExt cx="1118" cy="92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B4DF95E-66E9-60F0-F350-1D2243612FD8}"/>
                  </a:ext>
                </a:extLst>
              </p:cNvPr>
              <p:cNvSpPr/>
              <p:nvPr/>
            </p:nvSpPr>
            <p:spPr>
              <a:xfrm>
                <a:off x="0" y="122"/>
                <a:ext cx="739" cy="5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W</a:t>
                </a:r>
                <a:r>
                  <a:rPr lang="en-US" altLang="zh-CN" sz="2400" b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 = </a:t>
                </a:r>
                <a:endParaRPr lang="en-US" altLang="zh-CN" sz="2400" b="1" i="1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A3AF6C8A-BD2D-9EDF-CFE0-06530B65717D}"/>
                  </a:ext>
                </a:extLst>
              </p:cNvPr>
              <p:cNvGrpSpPr/>
              <p:nvPr/>
            </p:nvGrpSpPr>
            <p:grpSpPr>
              <a:xfrm>
                <a:off x="471" y="-74"/>
                <a:ext cx="647" cy="929"/>
                <a:chOff x="84" y="-74"/>
                <a:chExt cx="1373" cy="929"/>
              </a:xfrm>
            </p:grpSpPr>
            <p:sp>
              <p:nvSpPr>
                <p:cNvPr id="32" name="Rectangle 33">
                  <a:extLst>
                    <a:ext uri="{FF2B5EF4-FFF2-40B4-BE49-F238E27FC236}">
                      <a16:creationId xmlns:a16="http://schemas.microsoft.com/office/drawing/2014/main" id="{23550F63-775F-8A4C-1D63-737DA5B06CFE}"/>
                    </a:ext>
                  </a:extLst>
                </p:cNvPr>
                <p:cNvSpPr/>
                <p:nvPr/>
              </p:nvSpPr>
              <p:spPr>
                <a:xfrm>
                  <a:off x="84" y="-74"/>
                  <a:ext cx="1373" cy="92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100" b="1" i="1">
                      <a:latin typeface="Times New Roman" panose="02020603050405020304" pitchFamily="18" charset="0"/>
                      <a:ea typeface="楷体" panose="02010609060101010101" pitchFamily="49" charset="-122"/>
                    </a:rPr>
                    <a:t> </a:t>
                  </a:r>
                  <a:r>
                    <a:rPr lang="en-US" altLang="zh-CN" sz="2400" b="1" i="1">
                      <a:latin typeface="Times New Roman" panose="02020603050405020304" pitchFamily="18" charset="0"/>
                      <a:ea typeface="楷体" panose="02010609060101010101" pitchFamily="49" charset="-122"/>
                    </a:rPr>
                    <a:t>U</a:t>
                  </a:r>
                  <a:r>
                    <a:rPr lang="en-US" altLang="zh-CN" sz="2400" b="1" baseline="30000">
                      <a:latin typeface="Times New Roman" panose="02020603050405020304" pitchFamily="18" charset="0"/>
                      <a:ea typeface="楷体" panose="02010609060101010101" pitchFamily="49" charset="-122"/>
                    </a:rPr>
                    <a:t>2</a:t>
                  </a:r>
                </a:p>
                <a:p>
                  <a:pPr algn="ctr"/>
                  <a:r>
                    <a:rPr lang="en-US" altLang="zh-CN" sz="2400" b="1" i="1">
                      <a:latin typeface="Times New Roman" panose="02020603050405020304" pitchFamily="18" charset="0"/>
                      <a:ea typeface="楷体" panose="02010609060101010101" pitchFamily="49" charset="-122"/>
                    </a:rPr>
                    <a:t>R</a:t>
                  </a:r>
                </a:p>
              </p:txBody>
            </p:sp>
            <p:sp>
              <p:nvSpPr>
                <p:cNvPr id="33" name="Line 34">
                  <a:extLst>
                    <a:ext uri="{FF2B5EF4-FFF2-40B4-BE49-F238E27FC236}">
                      <a16:creationId xmlns:a16="http://schemas.microsoft.com/office/drawing/2014/main" id="{D7BDABB6-81AE-AD47-B42C-B2EA9E02D80C}"/>
                    </a:ext>
                  </a:extLst>
                </p:cNvPr>
                <p:cNvSpPr/>
                <p:nvPr/>
              </p:nvSpPr>
              <p:spPr>
                <a:xfrm>
                  <a:off x="507" y="384"/>
                  <a:ext cx="605" cy="0"/>
                </a:xfrm>
                <a:prstGeom prst="line">
                  <a:avLst/>
                </a:prstGeom>
                <a:ln w="158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</p:grp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C89DCBEB-24FE-16C1-0EF5-B85C5E013428}"/>
                </a:ext>
              </a:extLst>
            </p:cNvPr>
            <p:cNvSpPr/>
            <p:nvPr/>
          </p:nvSpPr>
          <p:spPr>
            <a:xfrm>
              <a:off x="1750490" y="190583"/>
              <a:ext cx="375920" cy="8184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楷体" panose="02010609060101010101" pitchFamily="49" charset="-122"/>
                </a:rPr>
                <a:t>t</a:t>
              </a: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23A1BB09-5970-938C-9E3C-AD0C591956F3}"/>
              </a:ext>
            </a:extLst>
          </p:cNvPr>
          <p:cNvSpPr txBox="1"/>
          <p:nvPr/>
        </p:nvSpPr>
        <p:spPr>
          <a:xfrm>
            <a:off x="410527" y="5157127"/>
            <a:ext cx="20986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（普适公式）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7FE38F0-F813-864F-C459-1D0600FB5A2F}"/>
              </a:ext>
            </a:extLst>
          </p:cNvPr>
          <p:cNvSpPr txBox="1"/>
          <p:nvPr/>
        </p:nvSpPr>
        <p:spPr>
          <a:xfrm>
            <a:off x="5375592" y="5246662"/>
            <a:ext cx="2127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（推导公式）</a:t>
            </a:r>
          </a:p>
        </p:txBody>
      </p:sp>
    </p:spTree>
    <p:extLst>
      <p:ext uri="{BB962C8B-B14F-4D97-AF65-F5344CB8AC3E}">
        <p14:creationId xmlns:p14="http://schemas.microsoft.com/office/powerpoint/2010/main" val="3587682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8" grpId="0"/>
      <p:bldP spid="10" grpId="0"/>
      <p:bldP spid="11" grpId="0"/>
      <p:bldP spid="12" grpId="0"/>
      <p:bldP spid="13" grpId="0"/>
      <p:bldP spid="14" grpId="0" animBg="1"/>
      <p:bldP spid="23" grpId="0" animBg="1"/>
      <p:bldP spid="24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378CCB11-1137-26E8-8A6A-B4EBA94F5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89" y="560958"/>
            <a:ext cx="10696977" cy="32748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514350" indent="-514350" eaLnBrk="1" latinLnBrk="0" hangingPunct="1">
              <a:lnSpc>
                <a:spcPct val="125000"/>
              </a:lnSpc>
              <a:buFont typeface="+mj-ea"/>
              <a:buAutoNum type="circleNumDbPlain"/>
            </a:pP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用_________测量一段时间内家用电器消耗的电能。 </a:t>
            </a:r>
          </a:p>
          <a:p>
            <a:pPr marL="514350" indent="-514350" eaLnBrk="1" latinLnBrk="0" hangingPunct="1">
              <a:lnSpc>
                <a:spcPct val="125000"/>
              </a:lnSpc>
              <a:buFont typeface="+mj-ea"/>
              <a:buAutoNum type="circleNumDbPlain"/>
            </a:pP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电能表上“220V”表示该电能表应该在_____</a:t>
            </a:r>
            <a:r>
              <a:rPr lang="en-US" altLang="zh-CN" sz="2800" b="0">
                <a:latin typeface="Times New Roman" panose="02020603050405020304" pitchFamily="18" charset="0"/>
                <a:ea typeface="楷体" panose="02010609060101010101" pitchFamily="49" charset="-122"/>
              </a:rPr>
              <a:t>_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_的电路中使用。 </a:t>
            </a:r>
          </a:p>
          <a:p>
            <a:pPr marL="514350" indent="-514350" eaLnBrk="1" latinLnBrk="0" hangingPunct="1">
              <a:lnSpc>
                <a:spcPct val="125000"/>
              </a:lnSpc>
              <a:buFont typeface="+mj-ea"/>
              <a:buAutoNum type="circleNumDbPlain"/>
            </a:pP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电能表上表盘的数字是以__________为单位 。 </a:t>
            </a:r>
          </a:p>
          <a:p>
            <a:pPr marL="514350" indent="-514350" latinLnBrk="0">
              <a:lnSpc>
                <a:spcPct val="125000"/>
              </a:lnSpc>
              <a:buFont typeface="+mj-ea"/>
              <a:buAutoNum type="circleNumDbPlain"/>
            </a:pP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10月初表盘：                      应记为__________</a:t>
            </a:r>
            <a:r>
              <a:rPr lang="en-US" altLang="zh-CN" sz="2800" b="0">
                <a:latin typeface="Times New Roman" panose="02020603050405020304" pitchFamily="18" charset="0"/>
                <a:ea typeface="楷体" panose="02010609060101010101" pitchFamily="49" charset="-122"/>
              </a:rPr>
              <a:t>___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；</a:t>
            </a:r>
          </a:p>
          <a:p>
            <a:pPr latinLnBrk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en-US" altLang="zh-CN" sz="2800" b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10月底表盘：                       应记为_________</a:t>
            </a:r>
            <a:r>
              <a:rPr lang="en-US" altLang="zh-CN" sz="2800" b="0">
                <a:latin typeface="Times New Roman" panose="02020603050405020304" pitchFamily="18" charset="0"/>
                <a:ea typeface="楷体" panose="02010609060101010101" pitchFamily="49" charset="-122"/>
              </a:rPr>
              <a:t>___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_；</a:t>
            </a:r>
          </a:p>
          <a:p>
            <a:pPr latinLnBrk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US" altLang="zh-CN" sz="2800" b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  10月份消耗电能为_____________</a:t>
            </a:r>
            <a:r>
              <a:rPr lang="en-US" altLang="zh-CN" sz="2800" b="0">
                <a:latin typeface="Times New Roman" panose="02020603050405020304" pitchFamily="18" charset="0"/>
                <a:ea typeface="楷体" panose="02010609060101010101" pitchFamily="49" charset="-122"/>
              </a:rPr>
              <a:t>___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63D443-F379-DE3F-8D51-E0F7E650E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50261" b="11765"/>
          <a:stretch>
            <a:fillRect/>
          </a:stretch>
        </p:blipFill>
        <p:spPr bwMode="auto">
          <a:xfrm>
            <a:off x="3641711" y="2357096"/>
            <a:ext cx="1718954" cy="396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EF74281-4CB5-0948-52D8-22B7483DD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9739" b="11765"/>
          <a:stretch>
            <a:fillRect/>
          </a:stretch>
        </p:blipFill>
        <p:spPr bwMode="auto">
          <a:xfrm>
            <a:off x="3654864" y="2844894"/>
            <a:ext cx="1705801" cy="396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5" name="矩形 9">
            <a:extLst>
              <a:ext uri="{FF2B5EF4-FFF2-40B4-BE49-F238E27FC236}">
                <a16:creationId xmlns:a16="http://schemas.microsoft.com/office/drawing/2014/main" id="{7703A463-1908-5C50-3205-276B12FA4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852" y="2188063"/>
            <a:ext cx="2286731" cy="5801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4267.8kW•h</a:t>
            </a:r>
          </a:p>
        </p:txBody>
      </p:sp>
      <p:sp>
        <p:nvSpPr>
          <p:cNvPr id="6" name="矩形 9">
            <a:extLst>
              <a:ext uri="{FF2B5EF4-FFF2-40B4-BE49-F238E27FC236}">
                <a16:creationId xmlns:a16="http://schemas.microsoft.com/office/drawing/2014/main" id="{BE9B5E65-083C-3AB0-A1C6-3E653F91C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678" y="2691629"/>
            <a:ext cx="2286731" cy="5801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4374.4kW•h </a:t>
            </a:r>
          </a:p>
        </p:txBody>
      </p:sp>
      <p:sp>
        <p:nvSpPr>
          <p:cNvPr id="7" name="矩形 9">
            <a:extLst>
              <a:ext uri="{FF2B5EF4-FFF2-40B4-BE49-F238E27FC236}">
                <a16:creationId xmlns:a16="http://schemas.microsoft.com/office/drawing/2014/main" id="{C23D29E5-84E4-863C-B07C-23E43DF44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3414" y="3311602"/>
            <a:ext cx="2699631" cy="5801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106.6kW•h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690E8441-C570-7ECE-A2E3-F6E5256E1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114" y="675969"/>
            <a:ext cx="137803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电能表  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27FB36B0-4D66-EE63-9FD5-1FDDC78AD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8986" y="1106908"/>
            <a:ext cx="111696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220V  </a:t>
            </a:r>
            <a:endParaRPr lang="en-US" altLang="zh-CN" sz="2800" b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38E1ED-C15E-2F78-D0B2-92CDC6F02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3230" y="1667099"/>
            <a:ext cx="1450051" cy="5801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kW•h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FF4D3E-B21A-4F51-0A89-3E66B7054EED}"/>
              </a:ext>
            </a:extLst>
          </p:cNvPr>
          <p:cNvSpPr txBox="1"/>
          <p:nvPr/>
        </p:nvSpPr>
        <p:spPr>
          <a:xfrm>
            <a:off x="578498" y="214604"/>
            <a:ext cx="263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、电能表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75B08341-4B86-A98C-50BC-C172D7499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34" y="3768221"/>
            <a:ext cx="10871044" cy="17182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buFont typeface="Arial" panose="020B0604020202020204" pitchFamily="34" charset="0"/>
              <a:buNone/>
              <a:defRPr sz="2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2.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小明观察单位电能表有“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600r/(kW·h)”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的字样。他观察电能表的转盘在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2min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内转动了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60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转。请你计算这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2min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内小明班上消耗多少</a:t>
            </a:r>
            <a:r>
              <a:rPr lang="en-US" altLang="zh-CN" err="1">
                <a:latin typeface="Times New Roman" panose="02020603050405020304" pitchFamily="18" charset="0"/>
                <a:ea typeface="楷体" panose="02010609060101010101" pitchFamily="49" charset="-122"/>
              </a:rPr>
              <a:t>kW·h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的电能？合多少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J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？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A9542747-E7B7-43F7-49C5-12EEF13F9893}"/>
              </a:ext>
            </a:extLst>
          </p:cNvPr>
          <p:cNvSpPr/>
          <p:nvPr/>
        </p:nvSpPr>
        <p:spPr>
          <a:xfrm>
            <a:off x="1146784" y="5353378"/>
            <a:ext cx="10572465" cy="14859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解</a:t>
            </a:r>
            <a:r>
              <a:rPr lang="zh-CN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: </a:t>
            </a:r>
            <a:r>
              <a:rPr lang="zh-CN" altLang="en-US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已知</a:t>
            </a:r>
            <a:r>
              <a:rPr lang="en-US" altLang="zh-CN" sz="2400" b="0" i="1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N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 600r </a:t>
            </a:r>
            <a:r>
              <a:rPr lang="en-US" altLang="en-US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400" b="0" i="1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W</a:t>
            </a:r>
            <a:r>
              <a:rPr lang="en-US" altLang="zh-CN" sz="2400" b="0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 1 kW·h =3.6 ×</a:t>
            </a:r>
            <a:r>
              <a:rPr lang="en-US" altLang="zh-CN" sz="2400" b="0" i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10</a:t>
            </a:r>
            <a:r>
              <a:rPr lang="en-US" altLang="zh-CN" sz="2400" b="0" baseline="300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6 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J </a:t>
            </a:r>
            <a:r>
              <a:rPr lang="en-US" altLang="en-US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n= 60r </a:t>
            </a:r>
          </a:p>
          <a:p>
            <a:pPr eaLnBrk="1" latinLnBrk="0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</a:t>
            </a:r>
            <a:r>
              <a:rPr lang="zh-CN" altLang="en-US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所以消耗的电能</a:t>
            </a:r>
            <a:r>
              <a:rPr lang="en-US" altLang="zh-CN" sz="2400" b="0" i="1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W 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 n</a:t>
            </a:r>
            <a:r>
              <a:rPr lang="en-US" altLang="en-US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／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N×</a:t>
            </a:r>
            <a:r>
              <a:rPr lang="en-US" altLang="zh-CN" sz="2400" b="0" i="1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W</a:t>
            </a:r>
            <a:r>
              <a:rPr lang="en-US" altLang="zh-CN" sz="2400" b="0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= 60r</a:t>
            </a:r>
            <a:r>
              <a:rPr lang="en-US" altLang="en-US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／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600r</a:t>
            </a:r>
            <a:r>
              <a:rPr lang="en-US" altLang="en-US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× 1 kW·h</a:t>
            </a:r>
          </a:p>
          <a:p>
            <a:pPr eaLnBrk="1" latinLnBrk="0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            =0.1 kW·h =3.6 ×</a:t>
            </a:r>
            <a:r>
              <a:rPr lang="en-US" altLang="zh-CN" sz="2400" b="0" i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10</a:t>
            </a:r>
            <a:r>
              <a:rPr lang="en-US" altLang="zh-CN" sz="2400" b="0" baseline="300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5 </a:t>
            </a:r>
            <a:r>
              <a:rPr lang="en-US" altLang="zh-CN" sz="2400" b="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919037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BAB0A6E-7B98-8553-8C9D-13B670B8B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60220"/>
              </p:ext>
            </p:extLst>
          </p:nvPr>
        </p:nvGraphicFramePr>
        <p:xfrm>
          <a:off x="813527" y="2050821"/>
          <a:ext cx="5624595" cy="1426089"/>
        </p:xfrm>
        <a:graphic>
          <a:graphicData uri="http://schemas.openxmlformats.org/drawingml/2006/table">
            <a:tbl>
              <a:tblPr/>
              <a:tblGrid>
                <a:gridCol w="1615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2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5363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zh-CN" altLang="en-US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电阻 </a:t>
                      </a:r>
                      <a:r>
                        <a:rPr lang="en-US" altLang="x-none" sz="1800" i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R</a:t>
                      </a:r>
                      <a:endParaRPr lang="en-US" altLang="x-none" sz="18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l-GR" altLang="en-US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Ω</a:t>
                      </a:r>
                      <a:endParaRPr lang="en-US" altLang="x-none" sz="18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363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电压 </a:t>
                      </a:r>
                      <a:r>
                        <a:rPr lang="en-US" altLang="x-none" sz="1800" i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altLang="x-none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/V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en-US" altLang="x-none" sz="18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en-US" altLang="x-none" sz="18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2.5</a:t>
                      </a:r>
                      <a:endParaRPr lang="en-US" altLang="x-none" sz="18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363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电流 </a:t>
                      </a:r>
                      <a:r>
                        <a:rPr lang="en-US" altLang="x-none" sz="1800" i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x-none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/A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0.3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B8DE6541-71EF-DB6E-C4E9-F92740641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37" y="3658421"/>
            <a:ext cx="10975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当导体的</a:t>
            </a:r>
            <a:r>
              <a:rPr lang="zh-CN" altLang="en-US" sz="2800">
                <a:solidFill>
                  <a:srgbClr val="22898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电阻一定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时，通过导体的</a:t>
            </a:r>
            <a:r>
              <a:rPr lang="zh-CN" altLang="en-US" sz="2800">
                <a:solidFill>
                  <a:srgbClr val="22898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电流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跟导体两端的</a:t>
            </a:r>
            <a:r>
              <a:rPr lang="zh-CN" altLang="en-US" sz="2800">
                <a:solidFill>
                  <a:srgbClr val="22898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电压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成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正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比。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60F3DC9-3FDD-1140-C430-E0F8FDCE7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618199"/>
              </p:ext>
            </p:extLst>
          </p:nvPr>
        </p:nvGraphicFramePr>
        <p:xfrm>
          <a:off x="813526" y="4440380"/>
          <a:ext cx="5624596" cy="1401294"/>
        </p:xfrm>
        <a:graphic>
          <a:graphicData uri="http://schemas.openxmlformats.org/drawingml/2006/table">
            <a:tbl>
              <a:tblPr/>
              <a:tblGrid>
                <a:gridCol w="1653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3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7098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电压</a:t>
                      </a:r>
                      <a:r>
                        <a:rPr lang="en-US" altLang="x-none" sz="1800" i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zh-CN" altLang="en-US" sz="1800" i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x-none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V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098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电阻</a:t>
                      </a:r>
                      <a:r>
                        <a:rPr lang="en-US" altLang="x-none" sz="1800" i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altLang="x-none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/Ω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x-none" sz="18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x-none" sz="18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x-none" sz="18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x-none" sz="18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098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电流</a:t>
                      </a:r>
                      <a:r>
                        <a:rPr lang="en-US" altLang="x-none" sz="1800" i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x-none" sz="18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/A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121920" marR="12192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E54B1B1E-5DF9-5A5E-ECA0-0373A0662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308" y="5937389"/>
            <a:ext cx="10636738" cy="58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当导体两端</a:t>
            </a:r>
            <a:r>
              <a:rPr lang="zh-CN" altLang="en-US" sz="2800">
                <a:solidFill>
                  <a:srgbClr val="22898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电压一定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时，通过导体的</a:t>
            </a:r>
            <a:r>
              <a:rPr lang="zh-CN" altLang="en-US" sz="2800">
                <a:solidFill>
                  <a:srgbClr val="22898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电流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跟导体的</a:t>
            </a:r>
            <a:r>
              <a:rPr lang="zh-CN" altLang="en-US" sz="2800">
                <a:solidFill>
                  <a:srgbClr val="22898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电阻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成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反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比。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7947E0-6A8B-454E-F38B-779DF3BB7B1D}"/>
              </a:ext>
            </a:extLst>
          </p:cNvPr>
          <p:cNvSpPr txBox="1"/>
          <p:nvPr/>
        </p:nvSpPr>
        <p:spPr>
          <a:xfrm>
            <a:off x="570837" y="1479744"/>
            <a:ext cx="367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电流与电压电阻关系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8C3F8B-5F9C-862D-B3D9-585E650EA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862" y="4363152"/>
            <a:ext cx="2156460" cy="1555750"/>
          </a:xfrm>
          <a:prstGeom prst="rect">
            <a:avLst/>
          </a:prstGeom>
        </p:spPr>
      </p:pic>
      <p:pic>
        <p:nvPicPr>
          <p:cNvPr id="8" name="图片 -2147482507">
            <a:extLst>
              <a:ext uri="{FF2B5EF4-FFF2-40B4-BE49-F238E27FC236}">
                <a16:creationId xmlns:a16="http://schemas.microsoft.com/office/drawing/2014/main" id="{C4D62F3F-5411-0225-A291-0897E56E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862" y="1957256"/>
            <a:ext cx="1629410" cy="1701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BB504D2-D9E0-73BC-A9DC-1BCD34434498}"/>
              </a:ext>
            </a:extLst>
          </p:cNvPr>
          <p:cNvSpPr txBox="1"/>
          <p:nvPr/>
        </p:nvSpPr>
        <p:spPr>
          <a:xfrm>
            <a:off x="297178" y="865769"/>
            <a:ext cx="501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、电流与电压、电阻的关系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14EA81-4D0B-B9C2-4CDF-D98C685FBE48}"/>
              </a:ext>
            </a:extLst>
          </p:cNvPr>
          <p:cNvSpPr txBox="1"/>
          <p:nvPr/>
        </p:nvSpPr>
        <p:spPr>
          <a:xfrm>
            <a:off x="185211" y="198627"/>
            <a:ext cx="314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一、欧姆定律</a:t>
            </a:r>
          </a:p>
        </p:txBody>
      </p:sp>
    </p:spTree>
    <p:extLst>
      <p:ext uri="{BB962C8B-B14F-4D97-AF65-F5344CB8AC3E}">
        <p14:creationId xmlns:p14="http://schemas.microsoft.com/office/powerpoint/2010/main" val="1124025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D6DA84C-AA98-0995-06E4-9119BA980D57}"/>
              </a:ext>
            </a:extLst>
          </p:cNvPr>
          <p:cNvSpPr/>
          <p:nvPr/>
        </p:nvSpPr>
        <p:spPr>
          <a:xfrm>
            <a:off x="683260" y="699770"/>
            <a:ext cx="10784062" cy="28385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en-US" altLang="zh-CN" sz="28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3.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</a:t>
            </a:r>
            <a:r>
              <a:rPr lang="en-US" altLang="zh-CN" sz="2800" b="0" err="1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李芳家的电子式电能表表盘上标有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“</a:t>
            </a:r>
            <a:r>
              <a:rPr lang="en-US" altLang="zh-CN" sz="28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3 000imp/（kW·h）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”</a:t>
            </a:r>
            <a:r>
              <a:rPr lang="en-US" altLang="zh-CN" sz="28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的字样，其含义是电路每消耗1kW·h的电能，电能表上指示灯闪烁_______次。她把家中的其他用电器都与电源断开，仅让一个用电器工作3min，发现电能表指示灯闪烁了60次。该用电器在上述时间内消耗的电能为_______kW·h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D2EDEB-B346-B5EE-1EF0-CFBD63A16B57}"/>
              </a:ext>
            </a:extLst>
          </p:cNvPr>
          <p:cNvSpPr txBox="1"/>
          <p:nvPr/>
        </p:nvSpPr>
        <p:spPr>
          <a:xfrm>
            <a:off x="9818275" y="1319681"/>
            <a:ext cx="13464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3 000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56A7953-550C-33EF-6C44-0EF3F4F5C600}"/>
              </a:ext>
            </a:extLst>
          </p:cNvPr>
          <p:cNvSpPr txBox="1"/>
          <p:nvPr/>
        </p:nvSpPr>
        <p:spPr>
          <a:xfrm>
            <a:off x="1480511" y="2968625"/>
            <a:ext cx="1132543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0.02</a:t>
            </a:r>
          </a:p>
        </p:txBody>
      </p:sp>
    </p:spTree>
    <p:extLst>
      <p:ext uri="{BB962C8B-B14F-4D97-AF65-F5344CB8AC3E}">
        <p14:creationId xmlns:p14="http://schemas.microsoft.com/office/powerpoint/2010/main" val="3215980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FFD51D1-250E-3278-A307-D0A01F3DF464}"/>
              </a:ext>
            </a:extLst>
          </p:cNvPr>
          <p:cNvSpPr txBox="1">
            <a:spLocks noChangeArrowheads="1"/>
          </p:cNvSpPr>
          <p:nvPr/>
        </p:nvSpPr>
        <p:spPr>
          <a:xfrm>
            <a:off x="275590" y="670351"/>
            <a:ext cx="11219724" cy="11726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4.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有一块手机电池，上面标明电压为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3.7V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，容量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1130mA•h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，它充满电后，大约存储了多少电能？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F4C40890-F3E6-F55C-B5C1-4B7B8C9C9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95" y="1707515"/>
            <a:ext cx="6852285" cy="2635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None/>
            </a:pP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解：已知 </a:t>
            </a:r>
            <a:r>
              <a:rPr lang="en-US" altLang="zh-CN" sz="2400" b="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=3.7V     </a:t>
            </a:r>
            <a:r>
              <a:rPr lang="en-US" altLang="zh-CN" sz="2400" b="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Q</a:t>
            </a: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 1130mA•h</a:t>
            </a:r>
          </a:p>
          <a:p>
            <a:pPr eaLnBrk="1" latinLnBrk="0" hangingPunct="1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储存的电能</a:t>
            </a: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400" b="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W </a:t>
            </a: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</a:t>
            </a:r>
            <a:r>
              <a:rPr lang="en-US" altLang="zh-CN" sz="2400" b="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U I t</a:t>
            </a:r>
          </a:p>
          <a:p>
            <a:pPr eaLnBrk="1" latinLnBrk="0" hangingPunct="1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       =3.7V×1.13A×1×3600s</a:t>
            </a:r>
          </a:p>
          <a:p>
            <a:pPr eaLnBrk="1" latinLnBrk="0" hangingPunct="1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       =15051.6J</a:t>
            </a:r>
          </a:p>
          <a:p>
            <a:pPr eaLnBrk="1" latinLnBrk="0" hangingPunct="1">
              <a:lnSpc>
                <a:spcPct val="130000"/>
              </a:lnSpc>
              <a:spcBef>
                <a:spcPct val="10000"/>
              </a:spcBef>
            </a:pP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答：大约储存了</a:t>
            </a: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15051.6J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电能。</a:t>
            </a:r>
          </a:p>
        </p:txBody>
      </p:sp>
    </p:spTree>
    <p:extLst>
      <p:ext uri="{BB962C8B-B14F-4D97-AF65-F5344CB8AC3E}">
        <p14:creationId xmlns:p14="http://schemas.microsoft.com/office/powerpoint/2010/main" val="1104759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10B6C11-22E3-E571-0F8E-38ED7D2D8898}"/>
              </a:ext>
            </a:extLst>
          </p:cNvPr>
          <p:cNvSpPr txBox="1"/>
          <p:nvPr/>
        </p:nvSpPr>
        <p:spPr>
          <a:xfrm>
            <a:off x="543560" y="628015"/>
            <a:ext cx="1037325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800" b="0">
                <a:latin typeface="Times New Roman" panose="02020603050405020304" pitchFamily="18" charset="0"/>
                <a:ea typeface="楷体" panose="02010609060101010101" pitchFamily="49" charset="-122"/>
              </a:rPr>
              <a:t>5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、如图所示的电路，R</a:t>
            </a:r>
            <a:r>
              <a:rPr lang="zh-CN" altLang="en-US" sz="2800" b="0" baseline="-250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=6Ω，R</a:t>
            </a:r>
            <a:r>
              <a:rPr lang="zh-CN" altLang="en-US" sz="2800" b="0" baseline="-250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=4Ω，当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S1、S2均闭合时，电压表的示数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为6V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。求：</a:t>
            </a:r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</a:rPr>
              <a:t>R1在10分钟内消耗的电能是多少？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F8FE75-0C8A-9B00-A699-803D16483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55" y="1874494"/>
            <a:ext cx="2562225" cy="192151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BFA935-7BCC-EF79-2371-64D8E1AB5452}"/>
              </a:ext>
            </a:extLst>
          </p:cNvPr>
          <p:cNvSpPr txBox="1"/>
          <p:nvPr/>
        </p:nvSpPr>
        <p:spPr>
          <a:xfrm>
            <a:off x="544195" y="1816100"/>
            <a:ext cx="7153560" cy="1658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latinLnBrk="0">
              <a:lnSpc>
                <a:spcPct val="125000"/>
              </a:lnSpc>
            </a:pPr>
            <a:r>
              <a:rPr lang="zh-CN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解：当</a:t>
            </a:r>
            <a:r>
              <a:rPr 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S</a:t>
            </a:r>
            <a:r>
              <a:rPr lang="en-US" sz="2800" b="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</a:t>
            </a:r>
            <a:r>
              <a:rPr lang="zh-CN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、</a:t>
            </a:r>
            <a:r>
              <a:rPr 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S</a:t>
            </a:r>
            <a:r>
              <a:rPr lang="en-US" sz="2800" b="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</a:t>
            </a:r>
            <a:r>
              <a:rPr lang="zh-CN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均闭合时，两电阻并联，电压表测电源的电压，电流表</a:t>
            </a:r>
            <a:r>
              <a:rPr 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A</a:t>
            </a:r>
            <a:r>
              <a:rPr lang="en-US" sz="2800" b="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</a:t>
            </a:r>
            <a:r>
              <a:rPr lang="zh-CN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测</a:t>
            </a:r>
            <a:r>
              <a:rPr lang="en-US" sz="2800" b="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R</a:t>
            </a:r>
            <a:r>
              <a:rPr lang="en-US" sz="2800" b="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</a:t>
            </a:r>
            <a:r>
              <a:rPr lang="zh-CN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支路的电流，电流表</a:t>
            </a:r>
            <a:r>
              <a:rPr 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A</a:t>
            </a:r>
            <a:r>
              <a:rPr lang="en-US" sz="2800" b="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</a:t>
            </a:r>
            <a:r>
              <a:rPr lang="zh-CN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测干路电流</a:t>
            </a: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910057-6360-E671-4541-FC0F83ED4CED}"/>
              </a:ext>
            </a:extLst>
          </p:cNvPr>
          <p:cNvSpPr txBox="1"/>
          <p:nvPr/>
        </p:nvSpPr>
        <p:spPr>
          <a:xfrm>
            <a:off x="543560" y="3884538"/>
            <a:ext cx="629298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R</a:t>
            </a:r>
            <a:r>
              <a:rPr lang="zh-CN" altLang="en-US" sz="2800" b="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</a:t>
            </a: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在10分钟内消耗的电能：</a:t>
            </a:r>
          </a:p>
        </p:txBody>
      </p:sp>
      <p:graphicFrame>
        <p:nvGraphicFramePr>
          <p:cNvPr id="6" name="对象 5">
            <a:hlinkClick r:id="" action="ppaction://ole?verb=0"/>
            <a:extLst>
              <a:ext uri="{FF2B5EF4-FFF2-40B4-BE49-F238E27FC236}">
                <a16:creationId xmlns:a16="http://schemas.microsoft.com/office/drawing/2014/main" id="{982BA429-A7BB-C521-639D-363EFF49BC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67059"/>
              </p:ext>
            </p:extLst>
          </p:nvPr>
        </p:nvGraphicFramePr>
        <p:xfrm>
          <a:off x="681977" y="4817217"/>
          <a:ext cx="5177155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782400" imgH="16459200" progId="Equation.DSMT4">
                  <p:embed/>
                </p:oleObj>
              </mc:Choice>
              <mc:Fallback>
                <p:oleObj name="Equation" r:id="rId3" imgW="87782400" imgH="16459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1977" y="4817217"/>
                        <a:ext cx="5177155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3765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DFE0C9D-9B8F-3B89-E9B9-9B6CAA9E7A9B}"/>
              </a:ext>
            </a:extLst>
          </p:cNvPr>
          <p:cNvSpPr txBox="1"/>
          <p:nvPr/>
        </p:nvSpPr>
        <p:spPr>
          <a:xfrm>
            <a:off x="5215814" y="2312046"/>
            <a:ext cx="1996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Times New Roman" panose="02020603050405020304" pitchFamily="18" charset="0"/>
                <a:ea typeface="楷体" panose="02010609060101010101" pitchFamily="49" charset="-122"/>
              </a:rPr>
              <a:t>电功率</a:t>
            </a:r>
          </a:p>
        </p:txBody>
      </p:sp>
    </p:spTree>
    <p:extLst>
      <p:ext uri="{BB962C8B-B14F-4D97-AF65-F5344CB8AC3E}">
        <p14:creationId xmlns:p14="http://schemas.microsoft.com/office/powerpoint/2010/main" val="333940553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978D0A9-47A3-49A0-33E8-39004D74D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225" y="946765"/>
            <a:ext cx="9796307" cy="93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0" hangingPunct="1">
              <a:lnSpc>
                <a:spcPct val="120000"/>
              </a:lnSpc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       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分别使用一只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24W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节能灯和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500W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电吹风，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观察电能表，使用谁时铝盘转动得快？这是为什么呢？</a:t>
            </a:r>
          </a:p>
        </p:txBody>
      </p:sp>
      <p:sp>
        <p:nvSpPr>
          <p:cNvPr id="4" name="圆角矩形 9">
            <a:extLst>
              <a:ext uri="{FF2B5EF4-FFF2-40B4-BE49-F238E27FC236}">
                <a16:creationId xmlns:a16="http://schemas.microsoft.com/office/drawing/2014/main" id="{90BE2B83-F539-7CFA-189B-08E8C4463C14}"/>
              </a:ext>
            </a:extLst>
          </p:cNvPr>
          <p:cNvSpPr/>
          <p:nvPr/>
        </p:nvSpPr>
        <p:spPr>
          <a:xfrm>
            <a:off x="6485260" y="3622910"/>
            <a:ext cx="2491740" cy="46164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电能表铝盘转得</a:t>
            </a:r>
            <a:r>
              <a:rPr lang="zh-CN" altLang="en-US" sz="22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快</a:t>
            </a:r>
          </a:p>
        </p:txBody>
      </p:sp>
      <p:sp>
        <p:nvSpPr>
          <p:cNvPr id="5" name="圆角矩形 11">
            <a:extLst>
              <a:ext uri="{FF2B5EF4-FFF2-40B4-BE49-F238E27FC236}">
                <a16:creationId xmlns:a16="http://schemas.microsoft.com/office/drawing/2014/main" id="{835341B9-7682-5539-E96D-CBCE74301498}"/>
              </a:ext>
            </a:extLst>
          </p:cNvPr>
          <p:cNvSpPr/>
          <p:nvPr/>
        </p:nvSpPr>
        <p:spPr>
          <a:xfrm>
            <a:off x="2633747" y="4457353"/>
            <a:ext cx="1808559" cy="48696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铝盘转得慢</a:t>
            </a:r>
          </a:p>
        </p:txBody>
      </p:sp>
      <p:sp>
        <p:nvSpPr>
          <p:cNvPr id="6" name="圆角矩形 14">
            <a:extLst>
              <a:ext uri="{FF2B5EF4-FFF2-40B4-BE49-F238E27FC236}">
                <a16:creationId xmlns:a16="http://schemas.microsoft.com/office/drawing/2014/main" id="{A9F04A23-521C-78C4-49F4-B8C8CA0CAB84}"/>
              </a:ext>
            </a:extLst>
          </p:cNvPr>
          <p:cNvSpPr/>
          <p:nvPr/>
        </p:nvSpPr>
        <p:spPr>
          <a:xfrm>
            <a:off x="5118026" y="4485928"/>
            <a:ext cx="1808559" cy="485775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5400" cap="flat" cmpd="sng">
            <a:solidFill>
              <a:schemeClr val="accent5">
                <a:lumMod val="5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消耗电能慢</a:t>
            </a:r>
          </a:p>
        </p:txBody>
      </p:sp>
      <p:sp>
        <p:nvSpPr>
          <p:cNvPr id="7" name="圆角矩形 15">
            <a:extLst>
              <a:ext uri="{FF2B5EF4-FFF2-40B4-BE49-F238E27FC236}">
                <a16:creationId xmlns:a16="http://schemas.microsoft.com/office/drawing/2014/main" id="{D5D7C430-74B2-0FCE-4FD3-E6DDB57489EC}"/>
              </a:ext>
            </a:extLst>
          </p:cNvPr>
          <p:cNvSpPr/>
          <p:nvPr/>
        </p:nvSpPr>
        <p:spPr>
          <a:xfrm>
            <a:off x="7558014" y="4503073"/>
            <a:ext cx="1771650" cy="48696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>
            <a:solidFill>
              <a:schemeClr val="accent3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电流做功慢</a:t>
            </a:r>
          </a:p>
        </p:txBody>
      </p:sp>
      <p:sp>
        <p:nvSpPr>
          <p:cNvPr id="8" name="右箭头 4">
            <a:extLst>
              <a:ext uri="{FF2B5EF4-FFF2-40B4-BE49-F238E27FC236}">
                <a16:creationId xmlns:a16="http://schemas.microsoft.com/office/drawing/2014/main" id="{1B5769F4-0AA7-1C55-A2A5-73C0CB34018B}"/>
              </a:ext>
            </a:extLst>
          </p:cNvPr>
          <p:cNvSpPr/>
          <p:nvPr/>
        </p:nvSpPr>
        <p:spPr>
          <a:xfrm>
            <a:off x="4550654" y="4485928"/>
            <a:ext cx="539353" cy="485775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右箭头 17">
            <a:extLst>
              <a:ext uri="{FF2B5EF4-FFF2-40B4-BE49-F238E27FC236}">
                <a16:creationId xmlns:a16="http://schemas.microsoft.com/office/drawing/2014/main" id="{120B4014-D7A6-801A-5869-CCF6DC590C3F}"/>
              </a:ext>
            </a:extLst>
          </p:cNvPr>
          <p:cNvSpPr/>
          <p:nvPr/>
        </p:nvSpPr>
        <p:spPr>
          <a:xfrm>
            <a:off x="6975956" y="4519266"/>
            <a:ext cx="520304" cy="42505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圆角矩形 18">
            <a:extLst>
              <a:ext uri="{FF2B5EF4-FFF2-40B4-BE49-F238E27FC236}">
                <a16:creationId xmlns:a16="http://schemas.microsoft.com/office/drawing/2014/main" id="{C777025C-152C-A696-207E-E42719CFB4FE}"/>
              </a:ext>
            </a:extLst>
          </p:cNvPr>
          <p:cNvSpPr/>
          <p:nvPr/>
        </p:nvSpPr>
        <p:spPr>
          <a:xfrm>
            <a:off x="2640891" y="5139343"/>
            <a:ext cx="1807369" cy="48696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铝盘转得快</a:t>
            </a:r>
          </a:p>
        </p:txBody>
      </p:sp>
      <p:sp>
        <p:nvSpPr>
          <p:cNvPr id="11" name="圆角矩形 19">
            <a:extLst>
              <a:ext uri="{FF2B5EF4-FFF2-40B4-BE49-F238E27FC236}">
                <a16:creationId xmlns:a16="http://schemas.microsoft.com/office/drawing/2014/main" id="{0A4889D3-E53A-7332-870F-0A53362EFDDE}"/>
              </a:ext>
            </a:extLst>
          </p:cNvPr>
          <p:cNvSpPr/>
          <p:nvPr/>
        </p:nvSpPr>
        <p:spPr>
          <a:xfrm>
            <a:off x="5123344" y="5166727"/>
            <a:ext cx="1808560" cy="486966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5400" cap="flat" cmpd="sng">
            <a:solidFill>
              <a:schemeClr val="accent5">
                <a:lumMod val="5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消耗电能快</a:t>
            </a:r>
          </a:p>
        </p:txBody>
      </p:sp>
      <p:sp>
        <p:nvSpPr>
          <p:cNvPr id="12" name="圆角矩形 20">
            <a:extLst>
              <a:ext uri="{FF2B5EF4-FFF2-40B4-BE49-F238E27FC236}">
                <a16:creationId xmlns:a16="http://schemas.microsoft.com/office/drawing/2014/main" id="{1E0C7085-28EE-1CDF-B80A-E96393E81613}"/>
              </a:ext>
            </a:extLst>
          </p:cNvPr>
          <p:cNvSpPr/>
          <p:nvPr/>
        </p:nvSpPr>
        <p:spPr>
          <a:xfrm>
            <a:off x="7553171" y="5162203"/>
            <a:ext cx="1771650" cy="48696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>
            <a:solidFill>
              <a:schemeClr val="accent3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电流做功快</a:t>
            </a:r>
          </a:p>
        </p:txBody>
      </p:sp>
      <p:sp>
        <p:nvSpPr>
          <p:cNvPr id="13" name="右箭头 21">
            <a:extLst>
              <a:ext uri="{FF2B5EF4-FFF2-40B4-BE49-F238E27FC236}">
                <a16:creationId xmlns:a16="http://schemas.microsoft.com/office/drawing/2014/main" id="{C6ED9FE2-4CC2-86DE-D74D-4F21929995B2}"/>
              </a:ext>
            </a:extLst>
          </p:cNvPr>
          <p:cNvSpPr/>
          <p:nvPr/>
        </p:nvSpPr>
        <p:spPr>
          <a:xfrm>
            <a:off x="4556606" y="5166727"/>
            <a:ext cx="540544" cy="486966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右箭头 22">
            <a:extLst>
              <a:ext uri="{FF2B5EF4-FFF2-40B4-BE49-F238E27FC236}">
                <a16:creationId xmlns:a16="http://schemas.microsoft.com/office/drawing/2014/main" id="{402470D9-8A3F-B8C0-C1C6-C6A04DEF6678}"/>
              </a:ext>
            </a:extLst>
          </p:cNvPr>
          <p:cNvSpPr/>
          <p:nvPr/>
        </p:nvSpPr>
        <p:spPr>
          <a:xfrm>
            <a:off x="6983100" y="5201256"/>
            <a:ext cx="519113" cy="425053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0D7B3E5-0404-3439-9E42-9F549B9BE1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6D1D3">
                  <a:alpha val="100000"/>
                </a:srgbClr>
              </a:clrFrom>
              <a:clrTo>
                <a:srgbClr val="C6D1D3">
                  <a:alpha val="100000"/>
                  <a:alpha val="0"/>
                </a:srgbClr>
              </a:clrTo>
            </a:clrChange>
          </a:blip>
          <a:srcRect r="426" b="7164"/>
          <a:stretch>
            <a:fillRect/>
          </a:stretch>
        </p:blipFill>
        <p:spPr>
          <a:xfrm>
            <a:off x="3762562" y="2103937"/>
            <a:ext cx="948055" cy="1160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0F4AF6-42E3-BFAD-0D1B-179635B7B6F1}"/>
              </a:ext>
            </a:extLst>
          </p:cNvPr>
          <p:cNvPicPr/>
          <p:nvPr/>
        </p:nvPicPr>
        <p:blipFill>
          <a:blip r:embed="rId3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0534" r="13499" b="6149"/>
          <a:stretch>
            <a:fillRect/>
          </a:stretch>
        </p:blipFill>
        <p:spPr>
          <a:xfrm>
            <a:off x="7236108" y="2118322"/>
            <a:ext cx="1296035" cy="115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 9">
            <a:extLst>
              <a:ext uri="{FF2B5EF4-FFF2-40B4-BE49-F238E27FC236}">
                <a16:creationId xmlns:a16="http://schemas.microsoft.com/office/drawing/2014/main" id="{C6120248-5D1D-FCBB-62FF-78F91EB5D0F5}"/>
              </a:ext>
            </a:extLst>
          </p:cNvPr>
          <p:cNvSpPr/>
          <p:nvPr/>
        </p:nvSpPr>
        <p:spPr>
          <a:xfrm>
            <a:off x="3101345" y="3626720"/>
            <a:ext cx="2471420" cy="46863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电能表铝盘转得</a:t>
            </a:r>
            <a:r>
              <a:rPr lang="zh-CN" altLang="en-US" sz="22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慢</a:t>
            </a:r>
            <a:endParaRPr lang="en-US" altLang="zh-CN" sz="2200" b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2200" b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圆角矩形 24">
            <a:extLst>
              <a:ext uri="{FF2B5EF4-FFF2-40B4-BE49-F238E27FC236}">
                <a16:creationId xmlns:a16="http://schemas.microsoft.com/office/drawing/2014/main" id="{4DCDA145-A572-FEE7-7E10-52A7DF0E8E76}"/>
              </a:ext>
            </a:extLst>
          </p:cNvPr>
          <p:cNvSpPr/>
          <p:nvPr/>
        </p:nvSpPr>
        <p:spPr>
          <a:xfrm>
            <a:off x="3388921" y="5883405"/>
            <a:ext cx="5363765" cy="48696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cap="flat" cmpd="sng"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结论：电流做功有快慢之分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9C5A7B1-4F27-EB0A-A86C-7032CB754227}"/>
              </a:ext>
            </a:extLst>
          </p:cNvPr>
          <p:cNvSpPr txBox="1"/>
          <p:nvPr/>
        </p:nvSpPr>
        <p:spPr>
          <a:xfrm>
            <a:off x="5643562" y="2392544"/>
            <a:ext cx="90487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VS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735943C-DBB9-7EBF-4A1D-B13993DB7FC2}"/>
              </a:ext>
            </a:extLst>
          </p:cNvPr>
          <p:cNvSpPr txBox="1"/>
          <p:nvPr/>
        </p:nvSpPr>
        <p:spPr>
          <a:xfrm>
            <a:off x="337198" y="273410"/>
            <a:ext cx="2835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一、电功率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836400" y="125603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090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  <p:cond evt="onBegin" delay="0">
                          <p:tn val="49"/>
                        </p:cond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676053C5-A120-6E38-0280-739277BAF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78" y="2795366"/>
            <a:ext cx="6574790" cy="53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8" rIns="69056" bIns="34528"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sz="2100" b="0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0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换算关系： 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 kW = 10</a:t>
            </a:r>
            <a:r>
              <a:rPr lang="en-US" altLang="zh-CN" sz="2400" baseline="30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 W  = 10</a:t>
            </a:r>
            <a:r>
              <a:rPr lang="en-US" altLang="zh-CN" sz="2400" baseline="30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en-US" altLang="zh-CN" sz="2400" err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mW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ECB15791-9BA0-8257-5570-F6496DF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71" y="2264764"/>
            <a:ext cx="572198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常用的单位还有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千瓦 (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kW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毫瓦(</a:t>
            </a:r>
            <a:r>
              <a:rPr lang="en-US" altLang="zh-CN" sz="2400" err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mW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文本框 11">
            <a:extLst>
              <a:ext uri="{FF2B5EF4-FFF2-40B4-BE49-F238E27FC236}">
                <a16:creationId xmlns:a16="http://schemas.microsoft.com/office/drawing/2014/main" id="{C0BC43F1-662A-5CB6-08A9-94ADA1112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7" y="190817"/>
            <a:ext cx="2908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电功率及其单位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A3BC9C-85DB-6AE1-9878-36F5595D42D2}"/>
              </a:ext>
            </a:extLst>
          </p:cNvPr>
          <p:cNvSpPr txBox="1"/>
          <p:nvPr/>
        </p:nvSpPr>
        <p:spPr>
          <a:xfrm>
            <a:off x="619294" y="785494"/>
            <a:ext cx="72161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）在物理学中，用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电功率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表示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电流做功的快慢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4A4B56EA-A808-2546-7930-89643047E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94" y="1574202"/>
            <a:ext cx="794131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）电功率用 </a:t>
            </a:r>
            <a:r>
              <a:rPr lang="en-US" altLang="zh-CN" sz="240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2400" b="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表示，单位是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瓦特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，简称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瓦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，符号是 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3A365D-1682-860E-FE66-497456D24CC7}"/>
              </a:ext>
            </a:extLst>
          </p:cNvPr>
          <p:cNvSpPr txBox="1"/>
          <p:nvPr/>
        </p:nvSpPr>
        <p:spPr>
          <a:xfrm>
            <a:off x="7521588" y="2072736"/>
            <a:ext cx="1876425" cy="144526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前面的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24W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，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500W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就是指用电器的电功率！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1F705BE-F15A-5BD9-C530-45430FC2FDF9}"/>
              </a:ext>
            </a:extLst>
          </p:cNvPr>
          <p:cNvGrpSpPr>
            <a:grpSpLocks noChangeAspect="1"/>
          </p:cNvGrpSpPr>
          <p:nvPr/>
        </p:nvGrpSpPr>
        <p:grpSpPr>
          <a:xfrm>
            <a:off x="1449718" y="3452909"/>
            <a:ext cx="1932305" cy="1871284"/>
            <a:chOff x="3956794" y="2678043"/>
            <a:chExt cx="2952750" cy="293925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9E613A6-1F0C-5F3A-6626-5364F3EA2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6794" y="2678043"/>
              <a:ext cx="2952750" cy="2914650"/>
            </a:xfrm>
            <a:prstGeom prst="roundRect">
              <a:avLst>
                <a:gd name="adj" fmla="val 16667"/>
              </a:avLst>
            </a:prstGeom>
            <a:noFill/>
          </p:spPr>
        </p:pic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1A3FA591-82F2-B75A-6185-CCC8C11435ED}"/>
                </a:ext>
              </a:extLst>
            </p:cNvPr>
            <p:cNvSpPr txBox="1"/>
            <p:nvPr/>
          </p:nvSpPr>
          <p:spPr>
            <a:xfrm>
              <a:off x="4450805" y="4942053"/>
              <a:ext cx="2352728" cy="675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约</a:t>
              </a:r>
              <a:r>
                <a:rPr kumimoji="0" lang="en-US" altLang="zh-CN" sz="2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50mW</a:t>
              </a:r>
              <a:endParaRPr kumimoji="0" lang="zh-CN" altLang="en-US" sz="2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0F35C25E-87DC-A7C6-7A3E-0F3BC233A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43" y="3452909"/>
            <a:ext cx="1855470" cy="1855470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A52506-3BDD-6DC7-9F0E-E4D8F5A08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33" y="3804699"/>
            <a:ext cx="3205480" cy="1468120"/>
          </a:xfrm>
          <a:prstGeom prst="roundRect">
            <a:avLst>
              <a:gd name="adj" fmla="val 16667"/>
            </a:avLst>
          </a:prstGeom>
          <a:noFill/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01F87C2B-CE56-293A-666C-7E49E3E40E5E}"/>
              </a:ext>
            </a:extLst>
          </p:cNvPr>
          <p:cNvCxnSpPr>
            <a:endCxn id="14" idx="1"/>
          </p:cNvCxnSpPr>
          <p:nvPr/>
        </p:nvCxnSpPr>
        <p:spPr>
          <a:xfrm>
            <a:off x="5111763" y="4273964"/>
            <a:ext cx="567690" cy="6102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B8BAC273-79E4-0DF2-52D1-432159F14FFB}"/>
              </a:ext>
            </a:extLst>
          </p:cNvPr>
          <p:cNvSpPr/>
          <p:nvPr/>
        </p:nvSpPr>
        <p:spPr>
          <a:xfrm>
            <a:off x="5679453" y="4740054"/>
            <a:ext cx="1296035" cy="28765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804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CF92A9D-7CE8-65A9-1535-3098FC580FF3}"/>
              </a:ext>
            </a:extLst>
          </p:cNvPr>
          <p:cNvGrpSpPr/>
          <p:nvPr/>
        </p:nvGrpSpPr>
        <p:grpSpPr>
          <a:xfrm>
            <a:off x="3258273" y="1102673"/>
            <a:ext cx="1421130" cy="831215"/>
            <a:chOff x="0" y="0"/>
            <a:chExt cx="1174" cy="624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F79BA8EE-9CF2-872C-2BC2-A14551687055}"/>
                </a:ext>
              </a:extLst>
            </p:cNvPr>
            <p:cNvSpPr/>
            <p:nvPr/>
          </p:nvSpPr>
          <p:spPr>
            <a:xfrm>
              <a:off x="0" y="0"/>
              <a:ext cx="1174" cy="62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007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B109A324-9AF9-DB01-C73F-5A92561442FA}"/>
                </a:ext>
              </a:extLst>
            </p:cNvPr>
            <p:cNvGrpSpPr/>
            <p:nvPr/>
          </p:nvGrpSpPr>
          <p:grpSpPr>
            <a:xfrm>
              <a:off x="181" y="45"/>
              <a:ext cx="785" cy="577"/>
              <a:chOff x="0" y="0"/>
              <a:chExt cx="785" cy="577"/>
            </a:xfrm>
          </p:grpSpPr>
          <p:sp>
            <p:nvSpPr>
              <p:cNvPr id="5" name="Rectangle 6">
                <a:extLst>
                  <a:ext uri="{FF2B5EF4-FFF2-40B4-BE49-F238E27FC236}">
                    <a16:creationId xmlns:a16="http://schemas.microsoft.com/office/drawing/2014/main" id="{01860461-B99C-3803-BEB7-2B2C1B4ABDEC}"/>
                  </a:ext>
                </a:extLst>
              </p:cNvPr>
              <p:cNvSpPr/>
              <p:nvPr/>
            </p:nvSpPr>
            <p:spPr>
              <a:xfrm>
                <a:off x="0" y="121"/>
                <a:ext cx="510" cy="3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200" b="1" i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P </a:t>
                </a:r>
                <a:r>
                  <a:rPr lang="en-US" altLang="zh-CN" sz="2200" b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400" b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  </a:t>
                </a:r>
              </a:p>
            </p:txBody>
          </p: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C93C0F66-ECAD-C3FE-CA85-E521A7A601F0}"/>
                  </a:ext>
                </a:extLst>
              </p:cNvPr>
              <p:cNvGrpSpPr/>
              <p:nvPr/>
            </p:nvGrpSpPr>
            <p:grpSpPr>
              <a:xfrm>
                <a:off x="387" y="0"/>
                <a:ext cx="398" cy="577"/>
                <a:chOff x="0" y="0"/>
                <a:chExt cx="398" cy="577"/>
              </a:xfrm>
            </p:grpSpPr>
            <p:sp>
              <p:nvSpPr>
                <p:cNvPr id="7" name="Rectangle 7">
                  <a:extLst>
                    <a:ext uri="{FF2B5EF4-FFF2-40B4-BE49-F238E27FC236}">
                      <a16:creationId xmlns:a16="http://schemas.microsoft.com/office/drawing/2014/main" id="{B77EF817-3E63-D1F5-42E5-79D79B39D4E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98" cy="5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zh-CN" sz="2200" b="1" i="1"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W</a:t>
                  </a:r>
                </a:p>
                <a:p>
                  <a:pPr algn="ctr"/>
                  <a:r>
                    <a:rPr lang="en-US" altLang="zh-CN" sz="2200" b="1" i="1"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t</a:t>
                  </a:r>
                </a:p>
              </p:txBody>
            </p:sp>
            <p:sp>
              <p:nvSpPr>
                <p:cNvPr id="8" name="Line 8">
                  <a:extLst>
                    <a:ext uri="{FF2B5EF4-FFF2-40B4-BE49-F238E27FC236}">
                      <a16:creationId xmlns:a16="http://schemas.microsoft.com/office/drawing/2014/main" id="{B608A8CA-BCFC-1457-4792-5B4DAFE4947F}"/>
                    </a:ext>
                  </a:extLst>
                </p:cNvPr>
                <p:cNvSpPr/>
                <p:nvPr/>
              </p:nvSpPr>
              <p:spPr>
                <a:xfrm>
                  <a:off x="63" y="279"/>
                  <a:ext cx="272" cy="0"/>
                </a:xfrm>
                <a:prstGeom prst="line">
                  <a:avLst/>
                </a:prstGeom>
                <a:ln w="158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148E8EBA-9E06-34A0-F4D5-47F320A72C4A}"/>
              </a:ext>
            </a:extLst>
          </p:cNvPr>
          <p:cNvGrpSpPr/>
          <p:nvPr/>
        </p:nvGrpSpPr>
        <p:grpSpPr>
          <a:xfrm>
            <a:off x="1717742" y="2861622"/>
            <a:ext cx="1421130" cy="742950"/>
            <a:chOff x="0" y="0"/>
            <a:chExt cx="1174" cy="624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CB33419A-59FB-C033-C836-AE49FA6DEC3B}"/>
                </a:ext>
              </a:extLst>
            </p:cNvPr>
            <p:cNvSpPr/>
            <p:nvPr/>
          </p:nvSpPr>
          <p:spPr>
            <a:xfrm>
              <a:off x="0" y="0"/>
              <a:ext cx="1174" cy="62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007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84D15518-E524-F565-B943-DC0835282DE7}"/>
                </a:ext>
              </a:extLst>
            </p:cNvPr>
            <p:cNvSpPr/>
            <p:nvPr/>
          </p:nvSpPr>
          <p:spPr>
            <a:xfrm>
              <a:off x="169" y="130"/>
              <a:ext cx="95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200" b="1" i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P =UI  </a:t>
              </a:r>
              <a:r>
                <a:rPr lang="en-US" altLang="zh-CN" sz="2400" b="1">
                  <a:latin typeface="Times New Roman" panose="02020603050405020304" pitchFamily="18" charset="0"/>
                  <a:ea typeface="楷体" panose="02010609060101010101" pitchFamily="49" charset="-122"/>
                </a:rPr>
                <a:t> 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223BA1BF-4267-020B-0CA3-EFF4516F84DD}"/>
              </a:ext>
            </a:extLst>
          </p:cNvPr>
          <p:cNvSpPr/>
          <p:nvPr/>
        </p:nvSpPr>
        <p:spPr>
          <a:xfrm>
            <a:off x="1154619" y="2270984"/>
            <a:ext cx="4594225" cy="5808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168400" indent="-1168400">
              <a:lnSpc>
                <a:spcPct val="150000"/>
              </a:lnSpc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将上节电功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UIt 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代入上式得：</a:t>
            </a:r>
            <a:endParaRPr lang="en-US" altLang="zh-CN" sz="24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8E01A62D-D303-A790-2572-1F4DD5D30AA5}"/>
              </a:ext>
            </a:extLst>
          </p:cNvPr>
          <p:cNvSpPr txBox="1"/>
          <p:nvPr/>
        </p:nvSpPr>
        <p:spPr>
          <a:xfrm>
            <a:off x="5195658" y="1171253"/>
            <a:ext cx="1807210" cy="384175"/>
          </a:xfrm>
          <a:prstGeom prst="rect">
            <a:avLst/>
          </a:prstGeom>
          <a:noFill/>
          <a:ln w="9525">
            <a:noFill/>
          </a:ln>
        </p:spPr>
        <p:txBody>
          <a:bodyPr wrap="square" lIns="13500" tIns="8100" rIns="0" bIns="8100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2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en-US" altLang="zh-CN" sz="24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电功  </a:t>
            </a:r>
            <a:endParaRPr lang="zh-CN" altLang="en-US" sz="2400" b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2D0A64C9-3785-7AA3-C8D8-DA92E2A95676}"/>
              </a:ext>
            </a:extLst>
          </p:cNvPr>
          <p:cNvSpPr txBox="1"/>
          <p:nvPr/>
        </p:nvSpPr>
        <p:spPr>
          <a:xfrm>
            <a:off x="5247728" y="1495103"/>
            <a:ext cx="1826895" cy="384175"/>
          </a:xfrm>
          <a:prstGeom prst="rect">
            <a:avLst/>
          </a:prstGeom>
          <a:noFill/>
          <a:ln w="9525">
            <a:noFill/>
          </a:ln>
        </p:spPr>
        <p:txBody>
          <a:bodyPr wrap="square" lIns="13500" tIns="8100" rIns="0" bIns="81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 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—— 时间 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27CBB48-B500-35BB-5173-A7703E8FE628}"/>
              </a:ext>
            </a:extLst>
          </p:cNvPr>
          <p:cNvSpPr txBox="1"/>
          <p:nvPr/>
        </p:nvSpPr>
        <p:spPr>
          <a:xfrm>
            <a:off x="1518373" y="1103943"/>
            <a:ext cx="18218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公式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：</a:t>
            </a:r>
            <a:endParaRPr lang="zh-CN" altLang="en-US" sz="2400" b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（定义式）</a:t>
            </a:r>
          </a:p>
        </p:txBody>
      </p:sp>
      <p:sp>
        <p:nvSpPr>
          <p:cNvPr id="16" name="左大括号 15">
            <a:extLst>
              <a:ext uri="{FF2B5EF4-FFF2-40B4-BE49-F238E27FC236}">
                <a16:creationId xmlns:a16="http://schemas.microsoft.com/office/drawing/2014/main" id="{7C99AA3E-0671-9624-7D2F-A937EAE58A5F}"/>
              </a:ext>
            </a:extLst>
          </p:cNvPr>
          <p:cNvSpPr/>
          <p:nvPr/>
        </p:nvSpPr>
        <p:spPr>
          <a:xfrm>
            <a:off x="4812118" y="1277298"/>
            <a:ext cx="363220" cy="541020"/>
          </a:xfrm>
          <a:prstGeom prst="lef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BBFE27A-336A-C5CE-B164-F4F6232D0990}"/>
              </a:ext>
            </a:extLst>
          </p:cNvPr>
          <p:cNvSpPr txBox="1"/>
          <p:nvPr/>
        </p:nvSpPr>
        <p:spPr>
          <a:xfrm>
            <a:off x="1063724" y="591952"/>
            <a:ext cx="890422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电功率：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等于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电功与时间之比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。即单位时间内，电流做的电功。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38ABBE23-0BA2-5D46-42CC-62E29B4C4FB0}"/>
              </a:ext>
            </a:extLst>
          </p:cNvPr>
          <p:cNvSpPr txBox="1"/>
          <p:nvPr/>
        </p:nvSpPr>
        <p:spPr>
          <a:xfrm>
            <a:off x="3611709" y="2923582"/>
            <a:ext cx="2591991" cy="353695"/>
          </a:xfrm>
          <a:prstGeom prst="rect">
            <a:avLst/>
          </a:prstGeom>
          <a:noFill/>
          <a:ln w="9525">
            <a:noFill/>
          </a:ln>
        </p:spPr>
        <p:txBody>
          <a:bodyPr lIns="13500" tIns="8100" rIns="0" bIns="81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 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en-US" altLang="zh-CN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电压——</a:t>
            </a:r>
            <a:r>
              <a:rPr lang="en-US" altLang="zh-CN" sz="2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741300C1-031C-6626-2D25-610AE09617D2}"/>
              </a:ext>
            </a:extLst>
          </p:cNvPr>
          <p:cNvSpPr txBox="1"/>
          <p:nvPr/>
        </p:nvSpPr>
        <p:spPr>
          <a:xfrm>
            <a:off x="3635572" y="3255704"/>
            <a:ext cx="2986088" cy="384175"/>
          </a:xfrm>
          <a:prstGeom prst="rect">
            <a:avLst/>
          </a:prstGeom>
          <a:noFill/>
          <a:ln w="9525">
            <a:noFill/>
          </a:ln>
        </p:spPr>
        <p:txBody>
          <a:bodyPr wrap="square" lIns="13500" tIns="8100" rIns="0" bIns="81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 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—— 电流——</a:t>
            </a:r>
            <a:r>
              <a:rPr lang="en-US" altLang="zh-CN" sz="2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altLang="zh-CN" sz="2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0FFE2157-16AD-3F07-CEB9-8355C924EDFF}"/>
              </a:ext>
            </a:extLst>
          </p:cNvPr>
          <p:cNvSpPr/>
          <p:nvPr/>
        </p:nvSpPr>
        <p:spPr>
          <a:xfrm>
            <a:off x="3269682" y="3065457"/>
            <a:ext cx="318770" cy="463550"/>
          </a:xfrm>
          <a:prstGeom prst="lef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文本框 11">
            <a:extLst>
              <a:ext uri="{FF2B5EF4-FFF2-40B4-BE49-F238E27FC236}">
                <a16:creationId xmlns:a16="http://schemas.microsoft.com/office/drawing/2014/main" id="{7B381343-7B0B-7B21-429D-2A96D1FCF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25" y="131577"/>
            <a:ext cx="296037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2.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电功率的计算公式</a:t>
            </a: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4E781E60-A1D0-7FAF-2A1D-1711FC20E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318" y="4184711"/>
            <a:ext cx="694817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结合欧姆定律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，电功率的公式还能变形为</a:t>
            </a:r>
          </a:p>
        </p:txBody>
      </p:sp>
      <p:grpSp>
        <p:nvGrpSpPr>
          <p:cNvPr id="36" name="组合 1">
            <a:extLst>
              <a:ext uri="{FF2B5EF4-FFF2-40B4-BE49-F238E27FC236}">
                <a16:creationId xmlns:a16="http://schemas.microsoft.com/office/drawing/2014/main" id="{041E36AC-F048-1957-DAA4-BEA29D7670F4}"/>
              </a:ext>
            </a:extLst>
          </p:cNvPr>
          <p:cNvGrpSpPr/>
          <p:nvPr/>
        </p:nvGrpSpPr>
        <p:grpSpPr>
          <a:xfrm>
            <a:off x="2154953" y="4792988"/>
            <a:ext cx="2952751" cy="817289"/>
            <a:chOff x="1994" y="5848"/>
            <a:chExt cx="6200" cy="1719"/>
          </a:xfrm>
        </p:grpSpPr>
        <p:sp>
          <p:nvSpPr>
            <p:cNvPr id="37" name="Rectangle 3">
              <a:extLst>
                <a:ext uri="{FF2B5EF4-FFF2-40B4-BE49-F238E27FC236}">
                  <a16:creationId xmlns:a16="http://schemas.microsoft.com/office/drawing/2014/main" id="{F409FEAA-66DD-3BE5-C51A-A9852D6E5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" y="6295"/>
              <a:ext cx="2429" cy="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4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P 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= </a:t>
              </a:r>
              <a:r>
                <a:rPr lang="en-US" altLang="zh-CN" sz="24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400" i="1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4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R</a:t>
              </a:r>
            </a:p>
          </p:txBody>
        </p:sp>
        <p:grpSp>
          <p:nvGrpSpPr>
            <p:cNvPr id="38" name="组合 7">
              <a:extLst>
                <a:ext uri="{FF2B5EF4-FFF2-40B4-BE49-F238E27FC236}">
                  <a16:creationId xmlns:a16="http://schemas.microsoft.com/office/drawing/2014/main" id="{0BFF6E85-729B-E696-3F60-1310E370C654}"/>
                </a:ext>
              </a:extLst>
            </p:cNvPr>
            <p:cNvGrpSpPr/>
            <p:nvPr/>
          </p:nvGrpSpPr>
          <p:grpSpPr>
            <a:xfrm>
              <a:off x="1994" y="5848"/>
              <a:ext cx="2533" cy="1719"/>
              <a:chOff x="4106" y="5439"/>
              <a:chExt cx="2533" cy="1720"/>
            </a:xfrm>
          </p:grpSpPr>
          <p:sp>
            <p:nvSpPr>
              <p:cNvPr id="40" name="文本框 1">
                <a:extLst>
                  <a:ext uri="{FF2B5EF4-FFF2-40B4-BE49-F238E27FC236}">
                    <a16:creationId xmlns:a16="http://schemas.microsoft.com/office/drawing/2014/main" id="{CDBF5322-584C-4858-5189-D4C99F52B3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6" y="5772"/>
                <a:ext cx="1436" cy="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P  =</a:t>
                </a:r>
              </a:p>
            </p:txBody>
          </p:sp>
          <p:sp>
            <p:nvSpPr>
              <p:cNvPr id="41" name="文本框 3">
                <a:extLst>
                  <a:ext uri="{FF2B5EF4-FFF2-40B4-BE49-F238E27FC236}">
                    <a16:creationId xmlns:a16="http://schemas.microsoft.com/office/drawing/2014/main" id="{6DD087B0-3D17-9256-1174-AC36E81AEB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8" y="5439"/>
                <a:ext cx="1071" cy="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400" i="1" baseline="3000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2" name="文本框 4">
                <a:extLst>
                  <a:ext uri="{FF2B5EF4-FFF2-40B4-BE49-F238E27FC236}">
                    <a16:creationId xmlns:a16="http://schemas.microsoft.com/office/drawing/2014/main" id="{49006910-CA00-0EEF-3C1C-7ADCD3D70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38" y="6190"/>
                <a:ext cx="449" cy="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R</a:t>
                </a:r>
              </a:p>
            </p:txBody>
          </p: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F30FEBAA-5FEC-A5D5-5B91-B8D80AEFBBC9}"/>
                  </a:ext>
                </a:extLst>
              </p:cNvPr>
              <p:cNvCxnSpPr/>
              <p:nvPr/>
            </p:nvCxnSpPr>
            <p:spPr>
              <a:xfrm flipH="1">
                <a:off x="5475" y="6246"/>
                <a:ext cx="8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文本框 6">
              <a:extLst>
                <a:ext uri="{FF2B5EF4-FFF2-40B4-BE49-F238E27FC236}">
                  <a16:creationId xmlns:a16="http://schemas.microsoft.com/office/drawing/2014/main" id="{D236C135-C514-75A4-2414-5CD048DD9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2" y="6295"/>
              <a:ext cx="957" cy="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和</a:t>
              </a:r>
            </a:p>
          </p:txBody>
        </p:sp>
      </p:grpSp>
      <p:sp>
        <p:nvSpPr>
          <p:cNvPr id="44" name="文本框 15">
            <a:extLst>
              <a:ext uri="{FF2B5EF4-FFF2-40B4-BE49-F238E27FC236}">
                <a16:creationId xmlns:a16="http://schemas.microsoft.com/office/drawing/2014/main" id="{8AF1D442-01F0-5EE4-1192-323935A23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844" y="4795123"/>
            <a:ext cx="2957288" cy="1508021"/>
          </a:xfrm>
          <a:prstGeom prst="wedgeRoundRectCallout">
            <a:avLst>
              <a:gd name="adj1" fmla="val -77681"/>
              <a:gd name="adj2" fmla="val -18163"/>
              <a:gd name="adj3" fmla="val 16667"/>
            </a:avLst>
          </a:prstGeom>
          <a:solidFill>
            <a:schemeClr val="bg1">
              <a:lumMod val="85000"/>
            </a:schemeClr>
          </a:solidFill>
          <a:ln w="25400">
            <a:noFill/>
            <a:round/>
          </a:ln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仅适合</a:t>
            </a:r>
            <a:r>
              <a:rPr lang="zh-CN" altLang="en-US" sz="22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纯电阻电路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，即电能全部转化为内能的电路。</a:t>
            </a: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786C5FA9-849D-BA1F-0679-28418A01B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749" y="4242360"/>
            <a:ext cx="78041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b="1" i="1" ker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sz="2400" b="1" ker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=   </a:t>
            </a:r>
          </a:p>
        </p:txBody>
      </p:sp>
      <p:sp>
        <p:nvSpPr>
          <p:cNvPr id="47" name="Rectangle 7">
            <a:extLst>
              <a:ext uri="{FF2B5EF4-FFF2-40B4-BE49-F238E27FC236}">
                <a16:creationId xmlns:a16="http://schemas.microsoft.com/office/drawing/2014/main" id="{30CFF4BB-981B-A1F4-310F-76BBD1E17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742" y="4065512"/>
            <a:ext cx="63182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b="1" i="1" ker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b="1" i="1" ker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48" name="Line 8">
            <a:extLst>
              <a:ext uri="{FF2B5EF4-FFF2-40B4-BE49-F238E27FC236}">
                <a16:creationId xmlns:a16="http://schemas.microsoft.com/office/drawing/2014/main" id="{406CFADB-5DE1-8B64-CEC7-2C4073EF73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8632" y="4458260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0762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/>
      <p:bldP spid="18" grpId="0"/>
      <p:bldP spid="19" grpId="0"/>
      <p:bldP spid="20" grpId="0" animBg="1"/>
      <p:bldP spid="35" grpId="0"/>
      <p:bldP spid="44" grpId="0" animBg="1"/>
      <p:bldP spid="46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EBCB370-B068-5E1F-EEA1-05AFC319DAB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982805"/>
              </p:ext>
            </p:extLst>
          </p:nvPr>
        </p:nvGraphicFramePr>
        <p:xfrm>
          <a:off x="905049" y="1040145"/>
          <a:ext cx="7760484" cy="3291840"/>
        </p:xfrm>
        <a:graphic>
          <a:graphicData uri="http://schemas.openxmlformats.org/drawingml/2006/table">
            <a:tbl>
              <a:tblPr firstRow="1" bandRow="1"/>
              <a:tblGrid>
                <a:gridCol w="194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0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0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zh-CN" altLang="en-US" sz="2400" kern="12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电能</a:t>
                      </a:r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W</a:t>
                      </a:r>
                    </a:p>
                    <a:p>
                      <a:pPr algn="ctr"/>
                      <a:r>
                        <a:rPr lang="zh-CN" altLang="en-US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（消耗电能的多少）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时间</a:t>
                      </a:r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功率</a:t>
                      </a:r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P</a:t>
                      </a:r>
                    </a:p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（消耗电能的快慢）</a:t>
                      </a:r>
                      <a:endParaRPr lang="zh-CN" altLang="en-US" sz="2200" kern="12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单位</a:t>
                      </a:r>
                      <a:r>
                        <a:rPr lang="en-US" altLang="zh-CN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单位</a:t>
                      </a:r>
                      <a:r>
                        <a:rPr lang="en-US" altLang="zh-CN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kern="1200" err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kW·h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kW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400">
                <a:tc rowSpan="3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单位换</a:t>
                      </a:r>
                    </a:p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算关系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1 kW·h=3.6×10</a:t>
                      </a:r>
                      <a:r>
                        <a:rPr lang="en-US" altLang="zh-CN" sz="2200" kern="12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6</a:t>
                      </a:r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 J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1 h=3 600 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1 kW=10</a:t>
                      </a:r>
                      <a:r>
                        <a:rPr lang="en-US" altLang="zh-CN" sz="2200" kern="12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3</a:t>
                      </a:r>
                      <a:r>
                        <a:rPr lang="en-US" altLang="zh-CN" sz="22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 W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11">
            <a:extLst>
              <a:ext uri="{FF2B5EF4-FFF2-40B4-BE49-F238E27FC236}">
                <a16:creationId xmlns:a16="http://schemas.microsoft.com/office/drawing/2014/main" id="{10577CA0-1C18-2197-8E2A-83ECB56D057A}"/>
              </a:ext>
            </a:extLst>
          </p:cNvPr>
          <p:cNvSpPr/>
          <p:nvPr/>
        </p:nvSpPr>
        <p:spPr>
          <a:xfrm>
            <a:off x="1533138" y="4618362"/>
            <a:ext cx="6504305" cy="553717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 w="22225" cap="flat" cmpd="sng">
            <a:noFill/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200" b="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两套单位不能混用，遇到不同的单位要进行换算</a:t>
            </a:r>
          </a:p>
        </p:txBody>
      </p:sp>
      <p:sp>
        <p:nvSpPr>
          <p:cNvPr id="4" name="文本框 11">
            <a:extLst>
              <a:ext uri="{FF2B5EF4-FFF2-40B4-BE49-F238E27FC236}">
                <a16:creationId xmlns:a16="http://schemas.microsoft.com/office/drawing/2014/main" id="{92F4EDEC-CA17-98EB-F72D-F47F9E9EB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10" y="436581"/>
            <a:ext cx="5962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3.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电功、电功率和时间计算时的两套单位</a:t>
            </a:r>
            <a:endParaRPr lang="zh-CN" alt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8732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4572557-53E7-BD23-CFDD-A4424E08145D}"/>
              </a:ext>
            </a:extLst>
          </p:cNvPr>
          <p:cNvSpPr txBox="1"/>
          <p:nvPr/>
        </p:nvSpPr>
        <p:spPr>
          <a:xfrm>
            <a:off x="899484" y="935172"/>
            <a:ext cx="9158916" cy="100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latinLnBrk="0">
              <a:lnSpc>
                <a:spcPct val="130000"/>
              </a:lnSpc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一只电热水壶的铭牌上标着“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220 V  1000 W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”的字样，它正常工作时，电流是多少？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117BC16-D6BE-566F-038D-EB6B05F7C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350" y="2600325"/>
            <a:ext cx="2304415" cy="3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解：由 </a:t>
            </a: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85C439-163C-6AAF-3742-5940899EF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199" y="3092606"/>
            <a:ext cx="581055" cy="39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endParaRPr lang="zh-CN" altLang="en-US" sz="2400" b="0" i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CB85E4-35B9-4686-8024-61A94B9DEF95}"/>
              </a:ext>
            </a:extLst>
          </p:cNvPr>
          <p:cNvGrpSpPr/>
          <p:nvPr/>
        </p:nvGrpSpPr>
        <p:grpSpPr>
          <a:xfrm>
            <a:off x="2370238" y="2887821"/>
            <a:ext cx="938769" cy="829428"/>
            <a:chOff x="-32" y="0"/>
            <a:chExt cx="817" cy="737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FB6E482-B555-1F80-F5E3-93A0D57CF9CA}"/>
                </a:ext>
              </a:extLst>
            </p:cNvPr>
            <p:cNvSpPr/>
            <p:nvPr/>
          </p:nvSpPr>
          <p:spPr>
            <a:xfrm>
              <a:off x="-32" y="112"/>
              <a:ext cx="679" cy="4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i="1" noProof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400" noProof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=  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1571D1B-5C94-3406-A914-8D976B667F19}"/>
                </a:ext>
              </a:extLst>
            </p:cNvPr>
            <p:cNvGrpSpPr/>
            <p:nvPr/>
          </p:nvGrpSpPr>
          <p:grpSpPr>
            <a:xfrm>
              <a:off x="387" y="0"/>
              <a:ext cx="398" cy="737"/>
              <a:chOff x="0" y="0"/>
              <a:chExt cx="398" cy="73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726D10-7EA7-E239-5C30-FCD3669C0006}"/>
                  </a:ext>
                </a:extLst>
              </p:cNvPr>
              <p:cNvSpPr/>
              <p:nvPr/>
            </p:nvSpPr>
            <p:spPr>
              <a:xfrm>
                <a:off x="0" y="0"/>
                <a:ext cx="398" cy="7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sz="2400" i="1" noProof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P</a:t>
                </a:r>
              </a:p>
              <a:p>
                <a:pPr algn="ctr">
                  <a:defRPr/>
                </a:pPr>
                <a:r>
                  <a:rPr lang="en-US" altLang="zh-CN" sz="2400" i="1" noProof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U</a:t>
                </a:r>
              </a:p>
            </p:txBody>
          </p:sp>
          <p:sp>
            <p:nvSpPr>
              <p:cNvPr id="9" name="Line 8">
                <a:extLst>
                  <a:ext uri="{FF2B5EF4-FFF2-40B4-BE49-F238E27FC236}">
                    <a16:creationId xmlns:a16="http://schemas.microsoft.com/office/drawing/2014/main" id="{9393BD6F-CD1A-E6C2-FC11-9354EE378BB2}"/>
                  </a:ext>
                </a:extLst>
              </p:cNvPr>
              <p:cNvSpPr/>
              <p:nvPr/>
            </p:nvSpPr>
            <p:spPr>
              <a:xfrm>
                <a:off x="63" y="335"/>
                <a:ext cx="272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A3C1C4D0-E400-8B97-2830-0F269E05BAD5}"/>
              </a:ext>
            </a:extLst>
          </p:cNvPr>
          <p:cNvGrpSpPr/>
          <p:nvPr/>
        </p:nvGrpSpPr>
        <p:grpSpPr>
          <a:xfrm>
            <a:off x="3385418" y="2874315"/>
            <a:ext cx="3021985" cy="829428"/>
            <a:chOff x="80" y="-12"/>
            <a:chExt cx="2630" cy="737"/>
          </a:xfrm>
        </p:grpSpPr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528781C2-05DB-39C4-101D-CE4643FE24BA}"/>
                </a:ext>
              </a:extLst>
            </p:cNvPr>
            <p:cNvSpPr/>
            <p:nvPr/>
          </p:nvSpPr>
          <p:spPr>
            <a:xfrm>
              <a:off x="80" y="132"/>
              <a:ext cx="576" cy="4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noProof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=   </a:t>
              </a:r>
            </a:p>
          </p:txBody>
        </p: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BFFEB72-F110-D17B-93EF-4AB7C1D8C4DB}"/>
                </a:ext>
              </a:extLst>
            </p:cNvPr>
            <p:cNvGrpSpPr/>
            <p:nvPr/>
          </p:nvGrpSpPr>
          <p:grpSpPr>
            <a:xfrm>
              <a:off x="371" y="-12"/>
              <a:ext cx="1323" cy="737"/>
              <a:chOff x="-16" y="-12"/>
              <a:chExt cx="1323" cy="737"/>
            </a:xfrm>
          </p:grpSpPr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3A3D3A47-E868-98C3-85B2-8EFC74C844B8}"/>
                  </a:ext>
                </a:extLst>
              </p:cNvPr>
              <p:cNvSpPr/>
              <p:nvPr/>
            </p:nvSpPr>
            <p:spPr>
              <a:xfrm>
                <a:off x="-16" y="-12"/>
                <a:ext cx="1323" cy="7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zh-CN" sz="2400" noProof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1000 W</a:t>
                </a:r>
              </a:p>
              <a:p>
                <a:pPr algn="ctr">
                  <a:defRPr/>
                </a:pPr>
                <a:r>
                  <a:rPr lang="en-US" altLang="zh-CN" sz="2400" noProof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220 V</a:t>
                </a:r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648DE548-E4D3-73F9-F835-EB25D4B50433}"/>
                  </a:ext>
                </a:extLst>
              </p:cNvPr>
              <p:cNvSpPr/>
              <p:nvPr/>
            </p:nvSpPr>
            <p:spPr>
              <a:xfrm>
                <a:off x="187" y="356"/>
                <a:ext cx="847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5B3E7C66-FE55-3F7D-6574-742136A2BA8A}"/>
                </a:ext>
              </a:extLst>
            </p:cNvPr>
            <p:cNvSpPr/>
            <p:nvPr/>
          </p:nvSpPr>
          <p:spPr>
            <a:xfrm>
              <a:off x="1375" y="132"/>
              <a:ext cx="1335" cy="4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noProof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= 4.55 A   </a:t>
              </a:r>
            </a:p>
          </p:txBody>
        </p:sp>
      </p:grpSp>
      <p:sp>
        <p:nvSpPr>
          <p:cNvPr id="16" name="Text Box 13">
            <a:extLst>
              <a:ext uri="{FF2B5EF4-FFF2-40B4-BE49-F238E27FC236}">
                <a16:creationId xmlns:a16="http://schemas.microsoft.com/office/drawing/2014/main" id="{3EC7FF84-54FE-AF1A-B8A1-FBD116BDE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021" y="2014063"/>
            <a:ext cx="4389751" cy="5147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2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已知</a:t>
            </a:r>
            <a:r>
              <a:rPr lang="en-US" altLang="zh-CN" sz="22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zh-CN" altLang="en-US" sz="22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和</a:t>
            </a:r>
            <a:r>
              <a:rPr lang="en-US" altLang="zh-CN" sz="22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P</a:t>
            </a:r>
            <a:r>
              <a:rPr lang="zh-CN" altLang="en-US" sz="22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，求</a:t>
            </a:r>
            <a:r>
              <a:rPr lang="en-US" altLang="zh-CN" sz="22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I</a:t>
            </a:r>
            <a:r>
              <a:rPr lang="zh-CN" altLang="en-US" sz="22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，利用变形公式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BD37455E-CC2E-115D-7BAE-BEB5C39D561B}"/>
              </a:ext>
            </a:extLst>
          </p:cNvPr>
          <p:cNvSpPr/>
          <p:nvPr/>
        </p:nvSpPr>
        <p:spPr>
          <a:xfrm>
            <a:off x="5152390" y="1010920"/>
            <a:ext cx="2265680" cy="464185"/>
          </a:xfrm>
          <a:prstGeom prst="ellipse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50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3BF6658-AEAC-A6E8-C443-33D8F41DC904}"/>
              </a:ext>
            </a:extLst>
          </p:cNvPr>
          <p:cNvCxnSpPr>
            <a:stCxn id="17" idx="4"/>
          </p:cNvCxnSpPr>
          <p:nvPr/>
        </p:nvCxnSpPr>
        <p:spPr>
          <a:xfrm flipH="1">
            <a:off x="6048946" y="1475299"/>
            <a:ext cx="236220" cy="544195"/>
          </a:xfrm>
          <a:prstGeom prst="straightConnector1">
            <a:avLst/>
          </a:prstGeom>
          <a:ln w="1905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A2DE5FD1-5E28-CB24-2828-045D8C94DE89}"/>
              </a:ext>
            </a:extLst>
          </p:cNvPr>
          <p:cNvSpPr/>
          <p:nvPr/>
        </p:nvSpPr>
        <p:spPr>
          <a:xfrm>
            <a:off x="2245229" y="1467993"/>
            <a:ext cx="805292" cy="464455"/>
          </a:xfrm>
          <a:prstGeom prst="ellipse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50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5E242C1-7037-76E0-B35F-CA1A467D177C}"/>
              </a:ext>
            </a:extLst>
          </p:cNvPr>
          <p:cNvCxnSpPr>
            <a:stCxn id="19" idx="4"/>
          </p:cNvCxnSpPr>
          <p:nvPr/>
        </p:nvCxnSpPr>
        <p:spPr>
          <a:xfrm>
            <a:off x="2647898" y="1932011"/>
            <a:ext cx="660400" cy="215900"/>
          </a:xfrm>
          <a:prstGeom prst="straightConnector1">
            <a:avLst/>
          </a:prstGeom>
          <a:ln w="1905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4">
            <a:extLst>
              <a:ext uri="{FF2B5EF4-FFF2-40B4-BE49-F238E27FC236}">
                <a16:creationId xmlns:a16="http://schemas.microsoft.com/office/drawing/2014/main" id="{402FD108-566B-B94F-9B12-0B535D73AC56}"/>
              </a:ext>
            </a:extLst>
          </p:cNvPr>
          <p:cNvGrpSpPr/>
          <p:nvPr/>
        </p:nvGrpSpPr>
        <p:grpSpPr>
          <a:xfrm>
            <a:off x="7459861" y="2011102"/>
            <a:ext cx="819268" cy="768656"/>
            <a:chOff x="-32" y="-11"/>
            <a:chExt cx="713" cy="683"/>
          </a:xfrm>
        </p:grpSpPr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F14B8319-5200-BFF0-2353-A9C575871BF8}"/>
                </a:ext>
              </a:extLst>
            </p:cNvPr>
            <p:cNvSpPr/>
            <p:nvPr/>
          </p:nvSpPr>
          <p:spPr>
            <a:xfrm>
              <a:off x="-32" y="112"/>
              <a:ext cx="621" cy="3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200" b="0" i="1" noProof="1">
                  <a:solidFill>
                    <a:srgbClr val="00808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200" b="0" noProof="1">
                  <a:solidFill>
                    <a:srgbClr val="00808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=   </a:t>
              </a:r>
            </a:p>
          </p:txBody>
        </p:sp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0F5B04FB-AF0C-5843-EBDC-63003DBF569C}"/>
                </a:ext>
              </a:extLst>
            </p:cNvPr>
            <p:cNvGrpSpPr/>
            <p:nvPr/>
          </p:nvGrpSpPr>
          <p:grpSpPr>
            <a:xfrm>
              <a:off x="283" y="-11"/>
              <a:ext cx="398" cy="683"/>
              <a:chOff x="-104" y="-11"/>
              <a:chExt cx="398" cy="683"/>
            </a:xfrm>
          </p:grpSpPr>
          <p:sp>
            <p:nvSpPr>
              <p:cNvPr id="24" name="Rectangle 7">
                <a:extLst>
                  <a:ext uri="{FF2B5EF4-FFF2-40B4-BE49-F238E27FC236}">
                    <a16:creationId xmlns:a16="http://schemas.microsoft.com/office/drawing/2014/main" id="{4A92500F-B5B5-C4C9-D621-0821C0087422}"/>
                  </a:ext>
                </a:extLst>
              </p:cNvPr>
              <p:cNvSpPr/>
              <p:nvPr/>
            </p:nvSpPr>
            <p:spPr>
              <a:xfrm>
                <a:off x="-104" y="-11"/>
                <a:ext cx="398" cy="68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sz="2200" b="0" i="1" noProof="1">
                    <a:solidFill>
                      <a:srgbClr val="00808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P</a:t>
                </a:r>
              </a:p>
              <a:p>
                <a:pPr algn="ctr">
                  <a:defRPr/>
                </a:pPr>
                <a:r>
                  <a:rPr lang="en-US" altLang="zh-CN" sz="2200" b="0" i="1" noProof="1">
                    <a:solidFill>
                      <a:srgbClr val="00808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U</a:t>
                </a:r>
              </a:p>
            </p:txBody>
          </p:sp>
          <p:sp>
            <p:nvSpPr>
              <p:cNvPr id="25" name="Line 8">
                <a:extLst>
                  <a:ext uri="{FF2B5EF4-FFF2-40B4-BE49-F238E27FC236}">
                    <a16:creationId xmlns:a16="http://schemas.microsoft.com/office/drawing/2014/main" id="{ADF6647E-55AD-4B0B-12A0-CB968157372A}"/>
                  </a:ext>
                </a:extLst>
              </p:cNvPr>
              <p:cNvSpPr/>
              <p:nvPr/>
            </p:nvSpPr>
            <p:spPr>
              <a:xfrm>
                <a:off x="-36" y="308"/>
                <a:ext cx="272" cy="0"/>
              </a:xfrm>
              <a:prstGeom prst="line">
                <a:avLst/>
              </a:prstGeom>
              <a:ln w="28575" cap="flat" cmpd="sng">
                <a:solidFill>
                  <a:srgbClr val="00808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35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E064035-8D9F-05F1-40CE-556681B109F7}"/>
              </a:ext>
            </a:extLst>
          </p:cNvPr>
          <p:cNvGrpSpPr/>
          <p:nvPr/>
        </p:nvGrpSpPr>
        <p:grpSpPr>
          <a:xfrm>
            <a:off x="1126081" y="1024725"/>
            <a:ext cx="2658110" cy="1327785"/>
            <a:chOff x="749" y="1296"/>
            <a:chExt cx="1747" cy="1344"/>
          </a:xfrm>
        </p:grpSpPr>
        <p:sp>
          <p:nvSpPr>
            <p:cNvPr id="3" name="xjhzja29">
              <a:extLst>
                <a:ext uri="{FF2B5EF4-FFF2-40B4-BE49-F238E27FC236}">
                  <a16:creationId xmlns:a16="http://schemas.microsoft.com/office/drawing/2014/main" id="{855AA25A-5E42-3EAC-6885-B5E9F31AC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483"/>
              <a:ext cx="1722" cy="102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3339DC64-C6AD-AE9F-EAB3-1A619999AD77}"/>
                </a:ext>
              </a:extLst>
            </p:cNvPr>
            <p:cNvGrpSpPr/>
            <p:nvPr/>
          </p:nvGrpSpPr>
          <p:grpSpPr>
            <a:xfrm>
              <a:off x="1213" y="2355"/>
              <a:ext cx="82" cy="285"/>
              <a:chOff x="0" y="0"/>
              <a:chExt cx="315" cy="468"/>
            </a:xfrm>
          </p:grpSpPr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2FF4B563-BBF2-FFE0-2B94-777CDD535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15" cy="46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 sz="2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C9FEFF19-3539-D902-E092-48759EA29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80"/>
                <a:ext cx="0" cy="312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Line 9">
                <a:extLst>
                  <a:ext uri="{FF2B5EF4-FFF2-40B4-BE49-F238E27FC236}">
                    <a16:creationId xmlns:a16="http://schemas.microsoft.com/office/drawing/2014/main" id="{62968BF4-045A-3587-F878-5282543CF9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" y="0"/>
                <a:ext cx="0" cy="46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" name="xjhzja19">
              <a:extLst>
                <a:ext uri="{FF2B5EF4-FFF2-40B4-BE49-F238E27FC236}">
                  <a16:creationId xmlns:a16="http://schemas.microsoft.com/office/drawing/2014/main" id="{3444DCE7-AAEA-98D8-0669-4FD2101AF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" y="1416"/>
              <a:ext cx="409" cy="13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xjhzja19">
              <a:extLst>
                <a:ext uri="{FF2B5EF4-FFF2-40B4-BE49-F238E27FC236}">
                  <a16:creationId xmlns:a16="http://schemas.microsoft.com/office/drawing/2014/main" id="{EDB2970F-AD22-2315-6EB0-A7DB2727F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" y="1404"/>
              <a:ext cx="433" cy="14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3F02206F-CA38-0CDB-F8C9-799F02B02361}"/>
                </a:ext>
              </a:extLst>
            </p:cNvPr>
            <p:cNvGrpSpPr/>
            <p:nvPr/>
          </p:nvGrpSpPr>
          <p:grpSpPr>
            <a:xfrm>
              <a:off x="1748" y="2380"/>
              <a:ext cx="258" cy="255"/>
              <a:chOff x="0" y="0"/>
              <a:chExt cx="362" cy="312"/>
            </a:xfrm>
          </p:grpSpPr>
          <p:sp>
            <p:nvSpPr>
              <p:cNvPr id="11" name="Rectangle 13">
                <a:extLst>
                  <a:ext uri="{FF2B5EF4-FFF2-40B4-BE49-F238E27FC236}">
                    <a16:creationId xmlns:a16="http://schemas.microsoft.com/office/drawing/2014/main" id="{FF4D7A1B-6196-5E2D-C5E3-253E3B112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62" cy="3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 sz="2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2" name="Group 14">
                <a:extLst>
                  <a:ext uri="{FF2B5EF4-FFF2-40B4-BE49-F238E27FC236}">
                    <a16:creationId xmlns:a16="http://schemas.microsoft.com/office/drawing/2014/main" id="{3D2C90EA-5AA6-83C7-AE81-A7AA052B6914}"/>
                  </a:ext>
                </a:extLst>
              </p:cNvPr>
              <p:cNvGrpSpPr/>
              <p:nvPr/>
            </p:nvGrpSpPr>
            <p:grpSpPr>
              <a:xfrm>
                <a:off x="0" y="0"/>
                <a:ext cx="362" cy="156"/>
                <a:chOff x="0" y="0"/>
                <a:chExt cx="362" cy="156"/>
              </a:xfrm>
            </p:grpSpPr>
            <p:sp>
              <p:nvSpPr>
                <p:cNvPr id="13" name="Line 15">
                  <a:extLst>
                    <a:ext uri="{FF2B5EF4-FFF2-40B4-BE49-F238E27FC236}">
                      <a16:creationId xmlns:a16="http://schemas.microsoft.com/office/drawing/2014/main" id="{A64F09B5-7BF0-37DF-4021-3EFED99CE9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0" y="0"/>
                  <a:ext cx="362" cy="156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oval" w="sm" len="sm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4" name="Line 16">
                  <a:extLst>
                    <a:ext uri="{FF2B5EF4-FFF2-40B4-BE49-F238E27FC236}">
                      <a16:creationId xmlns:a16="http://schemas.microsoft.com/office/drawing/2014/main" id="{08F0AD91-5AF4-1CC9-D3B5-043B0BDB7F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2" y="156"/>
                  <a:ext cx="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oval" w="sm" len="sm"/>
                  <a:tailEnd type="oval" w="sm" len="sm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8" name="Oval 17">
              <a:extLst>
                <a:ext uri="{FF2B5EF4-FFF2-40B4-BE49-F238E27FC236}">
                  <a16:creationId xmlns:a16="http://schemas.microsoft.com/office/drawing/2014/main" id="{632E6DA8-F8A8-17A2-2741-FC7D2C234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4" y="2505"/>
              <a:ext cx="53" cy="6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8197D7A9-88EA-30FE-2F3F-7720DAABF8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" y="1296"/>
              <a:ext cx="431" cy="33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endParaRPr lang="zh-CN" altLang="en-US" sz="2400" b="0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531AB593-9459-4180-C4DA-CE4A59060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3" y="1296"/>
              <a:ext cx="430" cy="33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endParaRPr lang="zh-CN" altLang="en-US" sz="2400" b="0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20">
            <a:extLst>
              <a:ext uri="{FF2B5EF4-FFF2-40B4-BE49-F238E27FC236}">
                <a16:creationId xmlns:a16="http://schemas.microsoft.com/office/drawing/2014/main" id="{92F98977-8BCB-AAFC-B7BC-303297781BE7}"/>
              </a:ext>
            </a:extLst>
          </p:cNvPr>
          <p:cNvGrpSpPr/>
          <p:nvPr/>
        </p:nvGrpSpPr>
        <p:grpSpPr>
          <a:xfrm>
            <a:off x="6900914" y="827776"/>
            <a:ext cx="2547620" cy="1408430"/>
            <a:chOff x="0" y="0"/>
            <a:chExt cx="1488" cy="960"/>
          </a:xfrm>
        </p:grpSpPr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E67AFDA5-6F87-1EA7-5FD2-5549C49B6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48"/>
              <a:ext cx="768" cy="28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未知">
              <a:extLst>
                <a:ext uri="{FF2B5EF4-FFF2-40B4-BE49-F238E27FC236}">
                  <a16:creationId xmlns:a16="http://schemas.microsoft.com/office/drawing/2014/main" id="{443A3477-D967-22CD-9FCA-5EAD4FFFFFAC}"/>
                </a:ext>
              </a:extLst>
            </p:cNvPr>
            <p:cNvSpPr/>
            <p:nvPr/>
          </p:nvSpPr>
          <p:spPr bwMode="auto">
            <a:xfrm>
              <a:off x="0" y="192"/>
              <a:ext cx="480" cy="624"/>
            </a:xfrm>
            <a:custGeom>
              <a:avLst/>
              <a:gdLst/>
              <a:ahLst/>
              <a:cxnLst>
                <a:cxn ang="0">
                  <a:pos x="432" y="0"/>
                </a:cxn>
                <a:cxn ang="0">
                  <a:pos x="0" y="0"/>
                </a:cxn>
                <a:cxn ang="0">
                  <a:pos x="0" y="624"/>
                </a:cxn>
                <a:cxn ang="0">
                  <a:pos x="480" y="624"/>
                </a:cxn>
              </a:cxnLst>
              <a:rect l="0" t="0" r="r" b="b"/>
              <a:pathLst>
                <a:path w="480" h="624">
                  <a:moveTo>
                    <a:pt x="432" y="0"/>
                  </a:moveTo>
                  <a:lnTo>
                    <a:pt x="0" y="0"/>
                  </a:lnTo>
                  <a:lnTo>
                    <a:pt x="0" y="624"/>
                  </a:lnTo>
                  <a:lnTo>
                    <a:pt x="480" y="624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未知">
              <a:extLst>
                <a:ext uri="{FF2B5EF4-FFF2-40B4-BE49-F238E27FC236}">
                  <a16:creationId xmlns:a16="http://schemas.microsoft.com/office/drawing/2014/main" id="{D41CE363-1A0F-8D82-7CCF-30F29EEE5085}"/>
                </a:ext>
              </a:extLst>
            </p:cNvPr>
            <p:cNvSpPr/>
            <p:nvPr/>
          </p:nvSpPr>
          <p:spPr bwMode="auto">
            <a:xfrm>
              <a:off x="1200" y="192"/>
              <a:ext cx="288" cy="6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0"/>
                </a:cxn>
                <a:cxn ang="0">
                  <a:pos x="288" y="624"/>
                </a:cxn>
                <a:cxn ang="0">
                  <a:pos x="96" y="624"/>
                </a:cxn>
              </a:cxnLst>
              <a:rect l="0" t="0" r="r" b="b"/>
              <a:pathLst>
                <a:path w="288" h="624">
                  <a:moveTo>
                    <a:pt x="0" y="0"/>
                  </a:moveTo>
                  <a:lnTo>
                    <a:pt x="288" y="0"/>
                  </a:lnTo>
                  <a:lnTo>
                    <a:pt x="288" y="624"/>
                  </a:lnTo>
                  <a:lnTo>
                    <a:pt x="96" y="624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Line 24">
              <a:extLst>
                <a:ext uri="{FF2B5EF4-FFF2-40B4-BE49-F238E27FC236}">
                  <a16:creationId xmlns:a16="http://schemas.microsoft.com/office/drawing/2014/main" id="{F35F34DD-F6C7-11DA-BBCB-75FD49F82B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" y="67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25">
              <a:extLst>
                <a:ext uri="{FF2B5EF4-FFF2-40B4-BE49-F238E27FC236}">
                  <a16:creationId xmlns:a16="http://schemas.microsoft.com/office/drawing/2014/main" id="{B6272068-79AC-636E-E021-486ADD2383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6" y="744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Line 26">
              <a:extLst>
                <a:ext uri="{FF2B5EF4-FFF2-40B4-BE49-F238E27FC236}">
                  <a16:creationId xmlns:a16="http://schemas.microsoft.com/office/drawing/2014/main" id="{1C906E9E-01AB-AD70-E41E-EC00C032EA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" y="816"/>
              <a:ext cx="4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F6F4F32B-908E-9434-B055-867F00B64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" y="784"/>
              <a:ext cx="48" cy="4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28">
              <a:extLst>
                <a:ext uri="{FF2B5EF4-FFF2-40B4-BE49-F238E27FC236}">
                  <a16:creationId xmlns:a16="http://schemas.microsoft.com/office/drawing/2014/main" id="{56CE166F-8E4F-02FF-64E4-69865A8A68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2" y="720"/>
              <a:ext cx="256" cy="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B80FBB5C-553A-12D1-F29B-491FB42C8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" y="168"/>
              <a:ext cx="48" cy="4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3945022D-3D31-BBBC-64ED-692F9FB08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" y="160"/>
              <a:ext cx="48" cy="4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Rectangle 31">
              <a:extLst>
                <a:ext uri="{FF2B5EF4-FFF2-40B4-BE49-F238E27FC236}">
                  <a16:creationId xmlns:a16="http://schemas.microsoft.com/office/drawing/2014/main" id="{AAA5418C-F820-F145-3122-55C5B4EA2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0"/>
              <a:ext cx="336" cy="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32">
              <a:extLst>
                <a:ext uri="{FF2B5EF4-FFF2-40B4-BE49-F238E27FC236}">
                  <a16:creationId xmlns:a16="http://schemas.microsoft.com/office/drawing/2014/main" id="{FFA04BFE-4FD4-35A2-F625-DBDF875EF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88"/>
              <a:ext cx="336" cy="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Text Box 33">
            <a:extLst>
              <a:ext uri="{FF2B5EF4-FFF2-40B4-BE49-F238E27FC236}">
                <a16:creationId xmlns:a16="http://schemas.microsoft.com/office/drawing/2014/main" id="{63E79514-F416-E340-7547-11C7695F6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80" y="362581"/>
            <a:ext cx="4433570" cy="423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串并联电路中电功率的关系：</a:t>
            </a:r>
          </a:p>
        </p:txBody>
      </p:sp>
      <p:sp>
        <p:nvSpPr>
          <p:cNvPr id="32" name="Text Box 34">
            <a:extLst>
              <a:ext uri="{FF2B5EF4-FFF2-40B4-BE49-F238E27FC236}">
                <a16:creationId xmlns:a16="http://schemas.microsoft.com/office/drawing/2014/main" id="{01F080C0-A3F2-7897-AC0C-BB990031F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221" y="1286257"/>
            <a:ext cx="585410" cy="42354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r>
              <a:rPr lang="en-US" altLang="zh-CN" sz="2400" b="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</a:p>
        </p:txBody>
      </p:sp>
      <p:sp>
        <p:nvSpPr>
          <p:cNvPr id="33" name="Text Box 35">
            <a:extLst>
              <a:ext uri="{FF2B5EF4-FFF2-40B4-BE49-F238E27FC236}">
                <a16:creationId xmlns:a16="http://schemas.microsoft.com/office/drawing/2014/main" id="{F96D5D10-FB29-175E-707A-1D02C2536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611" y="1286257"/>
            <a:ext cx="585409" cy="42354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r>
              <a:rPr lang="en-US" altLang="zh-CN" sz="2400" b="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</a:p>
        </p:txBody>
      </p:sp>
      <p:sp>
        <p:nvSpPr>
          <p:cNvPr id="34" name="Text Box 36">
            <a:extLst>
              <a:ext uri="{FF2B5EF4-FFF2-40B4-BE49-F238E27FC236}">
                <a16:creationId xmlns:a16="http://schemas.microsoft.com/office/drawing/2014/main" id="{3DF4B945-6341-4F4E-17F0-CD72C7930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764" y="404231"/>
            <a:ext cx="585409" cy="42354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r>
              <a:rPr lang="en-US" altLang="zh-CN" sz="2400" b="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</a:p>
        </p:txBody>
      </p:sp>
      <p:sp>
        <p:nvSpPr>
          <p:cNvPr id="35" name="Text Box 37">
            <a:extLst>
              <a:ext uri="{FF2B5EF4-FFF2-40B4-BE49-F238E27FC236}">
                <a16:creationId xmlns:a16="http://schemas.microsoft.com/office/drawing/2014/main" id="{AC3C78FC-C01E-2869-CC35-422785FBE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764" y="1467099"/>
            <a:ext cx="585409" cy="42354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r>
              <a:rPr lang="en-US" altLang="zh-CN" sz="2400" b="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</a:p>
        </p:txBody>
      </p:sp>
      <p:sp>
        <p:nvSpPr>
          <p:cNvPr id="37" name="Text Box 39">
            <a:extLst>
              <a:ext uri="{FF2B5EF4-FFF2-40B4-BE49-F238E27FC236}">
                <a16:creationId xmlns:a16="http://schemas.microsoft.com/office/drawing/2014/main" id="{AC11ACE5-5A28-F649-8F8A-838D543C9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502" y="3620064"/>
            <a:ext cx="3167380" cy="42354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得：</a:t>
            </a: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P</a:t>
            </a:r>
            <a:r>
              <a:rPr lang="en-US" altLang="zh-CN" sz="2400" b="0" i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 </a:t>
            </a:r>
            <a:r>
              <a:rPr lang="zh-CN" altLang="en-US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：</a:t>
            </a: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P</a:t>
            </a:r>
            <a:r>
              <a:rPr lang="en-US" altLang="zh-CN" sz="2400" b="0" i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 </a:t>
            </a: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= R</a:t>
            </a:r>
            <a:r>
              <a:rPr lang="en-US" altLang="zh-CN" sz="2400" b="0" i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 </a:t>
            </a:r>
            <a:r>
              <a:rPr lang="zh-CN" altLang="en-US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：</a:t>
            </a: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R</a:t>
            </a:r>
            <a:r>
              <a:rPr lang="en-US" altLang="zh-CN" sz="2400" b="0" i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</a:t>
            </a:r>
          </a:p>
        </p:txBody>
      </p:sp>
      <p:sp>
        <p:nvSpPr>
          <p:cNvPr id="39" name="Text Box 41">
            <a:extLst>
              <a:ext uri="{FF2B5EF4-FFF2-40B4-BE49-F238E27FC236}">
                <a16:creationId xmlns:a16="http://schemas.microsoft.com/office/drawing/2014/main" id="{1521C9F4-DA01-297A-B5E9-BE341CB1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248" y="3629842"/>
            <a:ext cx="3195320" cy="42354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得：</a:t>
            </a: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P</a:t>
            </a:r>
            <a:r>
              <a:rPr lang="en-US" altLang="zh-CN" sz="2400" b="0" i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 </a:t>
            </a:r>
            <a:r>
              <a:rPr lang="zh-CN" altLang="en-US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：</a:t>
            </a: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P</a:t>
            </a:r>
            <a:r>
              <a:rPr lang="en-US" altLang="zh-CN" sz="2400" b="0" i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 </a:t>
            </a: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= R</a:t>
            </a:r>
            <a:r>
              <a:rPr lang="en-US" altLang="zh-CN" sz="2400" b="0" i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 </a:t>
            </a:r>
            <a:r>
              <a:rPr lang="zh-CN" altLang="en-US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：</a:t>
            </a: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R</a:t>
            </a:r>
            <a:r>
              <a:rPr lang="en-US" altLang="zh-CN" sz="2400" b="0" i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</a:t>
            </a:r>
          </a:p>
        </p:txBody>
      </p:sp>
      <p:sp>
        <p:nvSpPr>
          <p:cNvPr id="40" name="Text Box 42">
            <a:extLst>
              <a:ext uri="{FF2B5EF4-FFF2-40B4-BE49-F238E27FC236}">
                <a16:creationId xmlns:a16="http://schemas.microsoft.com/office/drawing/2014/main" id="{E287B866-E74F-7839-1CEE-1A4F5C691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25" y="4664075"/>
            <a:ext cx="2378731" cy="42354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总功率：</a:t>
            </a:r>
          </a:p>
        </p:txBody>
      </p:sp>
      <p:sp>
        <p:nvSpPr>
          <p:cNvPr id="41" name="Text Box 43">
            <a:extLst>
              <a:ext uri="{FF2B5EF4-FFF2-40B4-BE49-F238E27FC236}">
                <a16:creationId xmlns:a16="http://schemas.microsoft.com/office/drawing/2014/main" id="{683D3384-0BB6-272C-E59B-9C63DF4E5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198" y="4629278"/>
            <a:ext cx="3090545" cy="42354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P</a:t>
            </a:r>
            <a:r>
              <a:rPr lang="zh-CN" altLang="en-US" sz="2400" b="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总</a:t>
            </a: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= P</a:t>
            </a:r>
            <a:r>
              <a:rPr lang="en-US" altLang="zh-CN" sz="2400" b="0" i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 </a:t>
            </a: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+ P</a:t>
            </a:r>
            <a:r>
              <a:rPr lang="en-US" altLang="zh-CN" sz="2400" b="0" i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 </a:t>
            </a:r>
            <a:r>
              <a: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+ …P</a:t>
            </a:r>
            <a:r>
              <a:rPr lang="en-US" altLang="zh-CN" sz="2400" b="0" i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n</a:t>
            </a:r>
          </a:p>
        </p:txBody>
      </p:sp>
      <p:sp>
        <p:nvSpPr>
          <p:cNvPr id="42" name="Text Box 45">
            <a:extLst>
              <a:ext uri="{FF2B5EF4-FFF2-40B4-BE49-F238E27FC236}">
                <a16:creationId xmlns:a16="http://schemas.microsoft.com/office/drawing/2014/main" id="{1987D741-AE3F-66C3-ACC9-5E1F869E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409" y="2651476"/>
            <a:ext cx="3482975" cy="42354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根据公式</a:t>
            </a:r>
            <a:r>
              <a:rPr lang="zh-CN" altLang="en-US" sz="2400" b="0" u="sng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            </a:t>
            </a:r>
            <a:r>
              <a:rPr lang="en-US" altLang="zh-CN" sz="2400" b="0" u="sng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</a:t>
            </a: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推导</a:t>
            </a:r>
          </a:p>
        </p:txBody>
      </p:sp>
      <p:sp>
        <p:nvSpPr>
          <p:cNvPr id="43" name="Text Box 46">
            <a:extLst>
              <a:ext uri="{FF2B5EF4-FFF2-40B4-BE49-F238E27FC236}">
                <a16:creationId xmlns:a16="http://schemas.microsoft.com/office/drawing/2014/main" id="{59F98A3D-8DF5-F141-4DE0-485105582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693" y="2894872"/>
            <a:ext cx="3440430" cy="42354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根据公式</a:t>
            </a:r>
            <a:r>
              <a:rPr lang="zh-CN" altLang="en-US" sz="2400" b="0" u="sng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             </a:t>
            </a: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推导</a:t>
            </a:r>
          </a:p>
        </p:txBody>
      </p:sp>
      <p:sp>
        <p:nvSpPr>
          <p:cNvPr id="44" name="Rectangle 31">
            <a:extLst>
              <a:ext uri="{FF2B5EF4-FFF2-40B4-BE49-F238E27FC236}">
                <a16:creationId xmlns:a16="http://schemas.microsoft.com/office/drawing/2014/main" id="{527E876A-FBB9-1CE1-C61E-AA18670CD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9562" y="2579849"/>
            <a:ext cx="1654629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P = I</a:t>
            </a:r>
            <a:r>
              <a:rPr lang="en-US" sz="2400" b="0" i="1" baseline="30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en-US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</a:p>
        </p:txBody>
      </p:sp>
      <p:grpSp>
        <p:nvGrpSpPr>
          <p:cNvPr id="45" name="Group 49">
            <a:extLst>
              <a:ext uri="{FF2B5EF4-FFF2-40B4-BE49-F238E27FC236}">
                <a16:creationId xmlns:a16="http://schemas.microsoft.com/office/drawing/2014/main" id="{14AE16D7-107A-2B7E-4D70-1DA02F28C533}"/>
              </a:ext>
            </a:extLst>
          </p:cNvPr>
          <p:cNvGrpSpPr/>
          <p:nvPr/>
        </p:nvGrpSpPr>
        <p:grpSpPr>
          <a:xfrm>
            <a:off x="7957108" y="2488598"/>
            <a:ext cx="1294267" cy="829945"/>
            <a:chOff x="3515" y="3811"/>
            <a:chExt cx="683" cy="549"/>
          </a:xfrm>
        </p:grpSpPr>
        <p:sp>
          <p:nvSpPr>
            <p:cNvPr id="46" name="Rectangle 50">
              <a:extLst>
                <a:ext uri="{FF2B5EF4-FFF2-40B4-BE49-F238E27FC236}">
                  <a16:creationId xmlns:a16="http://schemas.microsoft.com/office/drawing/2014/main" id="{0CFCD3F9-0163-28B4-37AF-318053F96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3918"/>
              <a:ext cx="669" cy="30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2400" b="0" i="1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P </a:t>
              </a:r>
              <a:r>
                <a:rPr lang="en-US" sz="2400" b="0" i="1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=</a:t>
              </a:r>
              <a:endParaRPr lang="en-US" altLang="zh-CN" sz="2400" b="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sp>
          <p:nvSpPr>
            <p:cNvPr id="47" name="Rectangle 51">
              <a:extLst>
                <a:ext uri="{FF2B5EF4-FFF2-40B4-BE49-F238E27FC236}">
                  <a16:creationId xmlns:a16="http://schemas.microsoft.com/office/drawing/2014/main" id="{C0F3B321-71ED-9587-86D7-6E969CEF7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" y="3811"/>
              <a:ext cx="346" cy="54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2400" b="0" i="1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U</a:t>
              </a:r>
              <a:r>
                <a:rPr lang="en-US" altLang="zh-CN" sz="2400" b="0" i="1" baseline="30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2</a:t>
              </a:r>
              <a:r>
                <a:rPr lang="en-US" altLang="zh-CN" sz="2400" b="0" i="1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R</a:t>
              </a:r>
            </a:p>
          </p:txBody>
        </p:sp>
        <p:sp>
          <p:nvSpPr>
            <p:cNvPr id="48" name="Line 52">
              <a:extLst>
                <a:ext uri="{FF2B5EF4-FFF2-40B4-BE49-F238E27FC236}">
                  <a16:creationId xmlns:a16="http://schemas.microsoft.com/office/drawing/2014/main" id="{6779B3B0-3648-B491-5B57-6210B4501AE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080000">
              <a:off x="3888" y="3966"/>
              <a:ext cx="227" cy="2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2611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DB6CF19-D342-48E7-FBD3-BB85260E0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18" y="1610068"/>
            <a:ext cx="11016569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       导体中的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电流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，跟导体两端的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电压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成正比，跟导体的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电阻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成反比。</a:t>
            </a:r>
          </a:p>
        </p:txBody>
      </p:sp>
      <p:sp>
        <p:nvSpPr>
          <p:cNvPr id="3" name="矩形 37904">
            <a:extLst>
              <a:ext uri="{FF2B5EF4-FFF2-40B4-BE49-F238E27FC236}">
                <a16:creationId xmlns:a16="http://schemas.microsoft.com/office/drawing/2014/main" id="{AF37180A-619C-625D-E0D1-08BA70273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19" y="962023"/>
            <a:ext cx="4044697" cy="55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欧姆定律的内容：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BBA3453-C874-9273-CDD5-5F4D91113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18" y="3429000"/>
            <a:ext cx="7200900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欧姆定律的数学表达式：  </a:t>
            </a:r>
            <a:endParaRPr lang="en-US" altLang="zh-CN" sz="2800">
              <a:solidFill>
                <a:srgbClr val="006666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圆角矩形标注 37906">
            <a:extLst>
              <a:ext uri="{FF2B5EF4-FFF2-40B4-BE49-F238E27FC236}">
                <a16:creationId xmlns:a16="http://schemas.microsoft.com/office/drawing/2014/main" id="{4F6F67ED-80B8-E921-1559-EB84A9787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67" y="3923826"/>
            <a:ext cx="1218140" cy="503238"/>
          </a:xfrm>
          <a:prstGeom prst="wedgeRoundRectCallout">
            <a:avLst>
              <a:gd name="adj1" fmla="val -99009"/>
              <a:gd name="adj2" fmla="val 28743"/>
              <a:gd name="adj3" fmla="val 16667"/>
            </a:avLst>
          </a:prstGeom>
          <a:noFill/>
          <a:ln w="28575">
            <a:solidFill>
              <a:srgbClr val="0066CC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电压</a:t>
            </a:r>
          </a:p>
        </p:txBody>
      </p:sp>
      <p:sp>
        <p:nvSpPr>
          <p:cNvPr id="6" name="圆角矩形标注 37907">
            <a:extLst>
              <a:ext uri="{FF2B5EF4-FFF2-40B4-BE49-F238E27FC236}">
                <a16:creationId xmlns:a16="http://schemas.microsoft.com/office/drawing/2014/main" id="{B1CDB001-8C12-6547-EAB9-65B664D96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160" y="4961212"/>
            <a:ext cx="1296013" cy="503238"/>
          </a:xfrm>
          <a:prstGeom prst="wedgeRoundRectCallout">
            <a:avLst>
              <a:gd name="adj1" fmla="val -46722"/>
              <a:gd name="adj2" fmla="val -90694"/>
              <a:gd name="adj3" fmla="val 16667"/>
            </a:avLst>
          </a:prstGeom>
          <a:noFill/>
          <a:ln w="28575">
            <a:solidFill>
              <a:srgbClr val="0066CC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电阻</a:t>
            </a:r>
          </a:p>
        </p:txBody>
      </p:sp>
      <p:sp>
        <p:nvSpPr>
          <p:cNvPr id="7" name="圆角矩形标注 37908">
            <a:extLst>
              <a:ext uri="{FF2B5EF4-FFF2-40B4-BE49-F238E27FC236}">
                <a16:creationId xmlns:a16="http://schemas.microsoft.com/office/drawing/2014/main" id="{91630884-C356-F124-7226-786870BF4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71" y="4031776"/>
            <a:ext cx="1294894" cy="503238"/>
          </a:xfrm>
          <a:prstGeom prst="wedgeRoundRectCallout">
            <a:avLst>
              <a:gd name="adj1" fmla="val 60972"/>
              <a:gd name="adj2" fmla="val 64194"/>
              <a:gd name="adj3" fmla="val 16667"/>
            </a:avLst>
          </a:prstGeom>
          <a:noFill/>
          <a:ln w="28575">
            <a:solidFill>
              <a:srgbClr val="0066CC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电流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46874A7-C7DA-FC2B-81F0-75A00C0A9A9B}"/>
              </a:ext>
            </a:extLst>
          </p:cNvPr>
          <p:cNvGrpSpPr/>
          <p:nvPr/>
        </p:nvGrpSpPr>
        <p:grpSpPr>
          <a:xfrm>
            <a:off x="4560348" y="4130201"/>
            <a:ext cx="1439333" cy="954088"/>
            <a:chOff x="0" y="40"/>
            <a:chExt cx="680" cy="601"/>
          </a:xfrm>
        </p:grpSpPr>
        <p:sp>
          <p:nvSpPr>
            <p:cNvPr id="9" name="矩形 37910">
              <a:extLst>
                <a:ext uri="{FF2B5EF4-FFF2-40B4-BE49-F238E27FC236}">
                  <a16:creationId xmlns:a16="http://schemas.microsoft.com/office/drawing/2014/main" id="{03058A8C-6393-2F89-2250-AF8D6D2BE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6"/>
              <a:ext cx="6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I 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0" name="矩形 37911">
              <a:extLst>
                <a:ext uri="{FF2B5EF4-FFF2-40B4-BE49-F238E27FC236}">
                  <a16:creationId xmlns:a16="http://schemas.microsoft.com/office/drawing/2014/main" id="{BA1005D8-A6B9-CCEE-D415-20FA7CB8F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40"/>
              <a:ext cx="214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U</a:t>
              </a:r>
            </a:p>
            <a:p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11" name="直接连接符 37912">
              <a:extLst>
                <a:ext uri="{FF2B5EF4-FFF2-40B4-BE49-F238E27FC236}">
                  <a16:creationId xmlns:a16="http://schemas.microsoft.com/office/drawing/2014/main" id="{19A638C8-0071-71BA-42D0-B0F2803CA8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" y="295"/>
              <a:ext cx="27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1">
            <a:extLst>
              <a:ext uri="{FF2B5EF4-FFF2-40B4-BE49-F238E27FC236}">
                <a16:creationId xmlns:a16="http://schemas.microsoft.com/office/drawing/2014/main" id="{A902B3AF-F0BD-7359-B122-BBD7BC774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39" y="230103"/>
            <a:ext cx="342035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、欧姆定律</a:t>
            </a:r>
          </a:p>
        </p:txBody>
      </p:sp>
    </p:spTree>
    <p:extLst>
      <p:ext uri="{BB962C8B-B14F-4D97-AF65-F5344CB8AC3E}">
        <p14:creationId xmlns:p14="http://schemas.microsoft.com/office/powerpoint/2010/main" val="1427336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94078882-C727-7DC9-179A-B7C78AF7B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90" y="736408"/>
            <a:ext cx="6209030" cy="2009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-539750" algn="l" defTabSz="457200">
              <a:lnSpc>
                <a:spcPct val="130000"/>
              </a:lnSpc>
              <a:buClrTx/>
              <a:buSzTx/>
              <a:buFontTx/>
            </a:pPr>
            <a:r>
              <a:rPr kumimoji="0"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如图所示电路中，电源电压保持不变，电阻R</a:t>
            </a:r>
            <a:r>
              <a:rPr kumimoji="0" lang="zh-CN" altLang="en-US" sz="2400" b="0" baseline="-250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</a:t>
            </a:r>
            <a:r>
              <a:rPr kumimoji="0"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与R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的阻值之比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为2：1。开关S断开时，R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与R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的电功率之比为_________； 开关S闭合前后，电压表两次的示数之比为________。</a:t>
            </a:r>
            <a:endParaRPr kumimoji="0" lang="zh-CN" altLang="en-US" sz="2400" b="0">
              <a:latin typeface="Times New Roman" panose="02020603050405020304" pitchFamily="18" charset="0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09A5B18-2F3D-F35C-D87B-464CE35856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7550" y="867352"/>
            <a:ext cx="2714013" cy="17008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A87EB1-CFCE-30C4-B404-A0C3A12164B1}"/>
              </a:ext>
            </a:extLst>
          </p:cNvPr>
          <p:cNvSpPr/>
          <p:nvPr/>
        </p:nvSpPr>
        <p:spPr>
          <a:xfrm>
            <a:off x="4271504" y="1804109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：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4C629EC-E385-10EE-7DC4-B8CDCEEA6398}"/>
              </a:ext>
            </a:extLst>
          </p:cNvPr>
          <p:cNvSpPr/>
          <p:nvPr/>
        </p:nvSpPr>
        <p:spPr>
          <a:xfrm>
            <a:off x="5632248" y="222909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2：3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3787F9-B1D3-481E-DE64-1996D9C7D9D2}"/>
              </a:ext>
            </a:extLst>
          </p:cNvPr>
          <p:cNvSpPr/>
          <p:nvPr/>
        </p:nvSpPr>
        <p:spPr>
          <a:xfrm>
            <a:off x="900710" y="2709353"/>
            <a:ext cx="8232140" cy="93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1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解析：开关断开时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与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串联，通过它们的电流相等，由电功率的推导公式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P=I</a:t>
            </a:r>
            <a:r>
              <a:rPr lang="zh-CN" altLang="en-US" sz="2400" b="0" i="1" baseline="30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r>
              <a:rPr lang="en-US" altLang="zh-CN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得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：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P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：P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 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= R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：R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</a:t>
            </a:r>
            <a:endParaRPr lang="zh-CN" altLang="en-US" sz="2400" b="0" i="1" baseline="-25000">
              <a:solidFill>
                <a:srgbClr val="00808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3CDACC-7AAA-0CB3-BC28-76A1DB06154E}"/>
              </a:ext>
            </a:extLst>
          </p:cNvPr>
          <p:cNvSpPr/>
          <p:nvPr/>
        </p:nvSpPr>
        <p:spPr>
          <a:xfrm>
            <a:off x="900487" y="3596183"/>
            <a:ext cx="8403772" cy="1420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1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开关闭合前，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串联，电压表测量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两端电压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；开关闭合时，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短路，电压表测量电源电压。由分压公式可得开关闭合前后的电压表示数之比为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68B514A-4D7B-CC46-5348-15BCF543605F}"/>
              </a:ext>
            </a:extLst>
          </p:cNvPr>
          <p:cNvSpPr txBox="1"/>
          <p:nvPr/>
        </p:nvSpPr>
        <p:spPr>
          <a:xfrm>
            <a:off x="4774210" y="4460048"/>
            <a:ext cx="3245485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R</a:t>
            </a:r>
            <a:r>
              <a:rPr lang="zh-CN" altLang="en-US" sz="2400" b="0" i="1" baseline="-25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：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（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R1</a:t>
            </a:r>
            <a:r>
              <a:rPr lang="en-US" altLang="zh-CN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+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R2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）</a:t>
            </a:r>
            <a:r>
              <a:rPr lang="en-US" altLang="zh-CN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=2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：</a:t>
            </a:r>
            <a:r>
              <a:rPr lang="en-US" altLang="zh-CN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06679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0F5C25-F867-88D4-7487-9B55E29F9BBB}"/>
              </a:ext>
            </a:extLst>
          </p:cNvPr>
          <p:cNvSpPr txBox="1"/>
          <p:nvPr/>
        </p:nvSpPr>
        <p:spPr>
          <a:xfrm>
            <a:off x="243840" y="984065"/>
            <a:ext cx="11345648" cy="2009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745490" fontAlgn="auto" latinLnBrk="0">
              <a:lnSpc>
                <a:spcPct val="130000"/>
              </a:lnSpc>
            </a:pPr>
            <a:r>
              <a:rPr lang="zh-CN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一个阻值为</a:t>
            </a:r>
            <a:r>
              <a:rPr 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10Ω</a:t>
            </a:r>
            <a:r>
              <a:rPr lang="zh-CN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的定值电阻与一只灯泡</a:t>
            </a:r>
            <a:r>
              <a:rPr 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L</a:t>
            </a:r>
            <a:r>
              <a:rPr lang="zh-CN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串联接到</a:t>
            </a:r>
            <a:r>
              <a:rPr 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4V</a:t>
            </a:r>
            <a:r>
              <a:rPr lang="zh-CN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电源上，定值电阻的功率是</a:t>
            </a:r>
            <a:r>
              <a:rPr 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0.1W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。求：</a:t>
            </a:r>
          </a:p>
          <a:p>
            <a:pPr indent="457200" fontAlgn="auto" latinLnBrk="0">
              <a:lnSpc>
                <a:spcPct val="130000"/>
              </a:lnSpc>
            </a:pPr>
            <a:r>
              <a:rPr lang="zh-CN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（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）电路中的电流。</a:t>
            </a:r>
            <a:endParaRPr lang="zh-CN" sz="2400" b="0">
              <a:latin typeface="Times New Roman" panose="02020603050405020304" pitchFamily="18" charset="0"/>
              <a:ea typeface="楷体" panose="02010609060101010101" pitchFamily="49" charset="-122"/>
              <a:cs typeface="微软雅黑" panose="020B0503020204020204" pitchFamily="34" charset="-122"/>
            </a:endParaRPr>
          </a:p>
          <a:p>
            <a:pPr indent="457200" fontAlgn="auto" latinLnBrk="0">
              <a:lnSpc>
                <a:spcPct val="130000"/>
              </a:lnSpc>
            </a:pPr>
            <a:r>
              <a:rPr lang="zh-CN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（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</a:t>
            </a:r>
            <a:r>
              <a:rPr lang="zh-CN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）灯泡</a:t>
            </a:r>
            <a:r>
              <a:rPr 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L</a:t>
            </a:r>
            <a:r>
              <a:rPr lang="zh-CN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的电功率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8C9E2A5F-E4F9-326B-DFE6-83A3A65A4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95" y="2966720"/>
            <a:ext cx="7529830" cy="1641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解析：已知</a:t>
            </a:r>
            <a:r>
              <a:rPr lang="en-US" altLang="zh-CN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 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和</a:t>
            </a:r>
            <a:r>
              <a:rPr lang="en-US" altLang="zh-CN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P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，求</a:t>
            </a:r>
            <a:r>
              <a:rPr lang="en-US" altLang="zh-CN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I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，利用公式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P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=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I</a:t>
            </a:r>
            <a:r>
              <a:rPr lang="zh-CN" altLang="en-US" sz="2400" b="0" i="1" baseline="30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R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可求出电流，然后利用串联电路的电流、电压特点求出灯泡两端的电压及通过的电流，最后根据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P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=</a:t>
            </a:r>
            <a:r>
              <a:rPr lang="zh-CN" altLang="en-US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UI</a:t>
            </a:r>
            <a:r>
              <a:rPr lang="en-US" altLang="zh-CN" sz="2400" b="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400" b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求出灯泡的电功率</a:t>
            </a:r>
          </a:p>
        </p:txBody>
      </p:sp>
      <p:graphicFrame>
        <p:nvGraphicFramePr>
          <p:cNvPr id="4" name="对象 3">
            <a:hlinkClick r:id="" action="ppaction://ole?verb=0"/>
            <a:extLst>
              <a:ext uri="{FF2B5EF4-FFF2-40B4-BE49-F238E27FC236}">
                <a16:creationId xmlns:a16="http://schemas.microsoft.com/office/drawing/2014/main" id="{BF309F28-D737-7C50-F22F-38D286D203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638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15570" imgH="217805" progId="Equation.KSEE3">
                  <p:embed/>
                </p:oleObj>
              </mc:Choice>
              <mc:Fallback>
                <p:oleObj r:id="rId2" imgW="115570" imgH="217805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14800" y="24638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6284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>
            <a:extLst>
              <a:ext uri="{FF2B5EF4-FFF2-40B4-BE49-F238E27FC236}">
                <a16:creationId xmlns:a16="http://schemas.microsoft.com/office/drawing/2014/main" id="{922073C0-32E6-2963-3309-0876650B7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282" y="766135"/>
            <a:ext cx="2433955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6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观察与思考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D74589-C236-500C-0642-D823F8FA15BD}"/>
              </a:ext>
            </a:extLst>
          </p:cNvPr>
          <p:cNvSpPr txBox="1"/>
          <p:nvPr/>
        </p:nvSpPr>
        <p:spPr>
          <a:xfrm>
            <a:off x="391470" y="1179888"/>
            <a:ext cx="11293711" cy="97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latinLnBrk="0">
              <a:lnSpc>
                <a:spcPct val="125000"/>
              </a:lnSpc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不同用电器的电功率一般不相同，但是同一个用电器工作在不同的电压下，它的功率总是一样的吗？</a:t>
            </a:r>
          </a:p>
        </p:txBody>
      </p:sp>
      <p:pic>
        <p:nvPicPr>
          <p:cNvPr id="8" name="实际功率和额定功率">
            <a:hlinkClick r:id="" action="ppaction://media"/>
            <a:extLst>
              <a:ext uri="{FF2B5EF4-FFF2-40B4-BE49-F238E27FC236}">
                <a16:creationId xmlns:a16="http://schemas.microsoft.com/office/drawing/2014/main" id="{F1A03430-84AD-F28F-A18E-255D6F6675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7260" y="2647587"/>
            <a:ext cx="5800725" cy="3263265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9" name="文本框 11">
            <a:extLst>
              <a:ext uri="{FF2B5EF4-FFF2-40B4-BE49-F238E27FC236}">
                <a16:creationId xmlns:a16="http://schemas.microsoft.com/office/drawing/2014/main" id="{3DEAD7D6-2E88-524E-AED0-FCF49A639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77" y="194172"/>
            <a:ext cx="3883025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6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二、额定电压与额定功率</a:t>
            </a:r>
          </a:p>
        </p:txBody>
      </p:sp>
    </p:spTree>
    <p:extLst>
      <p:ext uri="{BB962C8B-B14F-4D97-AF65-F5344CB8AC3E}">
        <p14:creationId xmlns:p14="http://schemas.microsoft.com/office/powerpoint/2010/main" val="876172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1">
            <a:extLst>
              <a:ext uri="{FF2B5EF4-FFF2-40B4-BE49-F238E27FC236}">
                <a16:creationId xmlns:a16="http://schemas.microsoft.com/office/drawing/2014/main" id="{7F2BE12D-31A1-7FFC-1156-2319C681C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76" y="819605"/>
            <a:ext cx="61216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额定电压、额定功率的定义</a:t>
            </a:r>
            <a:endParaRPr lang="zh-CN" alt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C8187DB0-EEA5-2D12-EE04-6BC88AA75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5" y="2720455"/>
            <a:ext cx="66057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实际电压、实际功率的定义</a:t>
            </a:r>
            <a:endParaRPr lang="zh-CN" alt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D9049B6-4B6F-B6DB-E963-354B2211C313}"/>
              </a:ext>
            </a:extLst>
          </p:cNvPr>
          <p:cNvSpPr txBox="1"/>
          <p:nvPr/>
        </p:nvSpPr>
        <p:spPr>
          <a:xfrm>
            <a:off x="643811" y="163803"/>
            <a:ext cx="382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、四个概念</a:t>
            </a:r>
          </a:p>
        </p:txBody>
      </p:sp>
      <p:sp>
        <p:nvSpPr>
          <p:cNvPr id="3" name="yt_shape_13765">
            <a:extLst>
              <a:ext uri="{FF2B5EF4-FFF2-40B4-BE49-F238E27FC236}">
                <a16:creationId xmlns:a16="http://schemas.microsoft.com/office/drawing/2014/main" id="{D983F4F9-9944-421F-5CE5-E512D61229B4}"/>
              </a:ext>
            </a:extLst>
          </p:cNvPr>
          <p:cNvSpPr txBox="1"/>
          <p:nvPr/>
        </p:nvSpPr>
        <p:spPr>
          <a:xfrm>
            <a:off x="377826" y="1460846"/>
            <a:ext cx="2104117" cy="50090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额定电压</a:t>
            </a:r>
            <a:r>
              <a:rPr lang="en-US" altLang="zh-CN" sz="2400" b="0" i="1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U</a:t>
            </a:r>
            <a:r>
              <a:rPr lang="zh-CN" altLang="zh-CN" sz="24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额</a:t>
            </a: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：</a:t>
            </a:r>
            <a:endParaRPr lang="en-US" altLang="zh-CN" sz="2400" b="0" i="0" u="none">
              <a:solidFill>
                <a:srgbClr val="0BB0EF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  <a:sym typeface=",isEnd"/>
            </a:endParaRPr>
          </a:p>
        </p:txBody>
      </p:sp>
      <p:sp>
        <p:nvSpPr>
          <p:cNvPr id="4" name="yt_shape_13766">
            <a:extLst>
              <a:ext uri="{FF2B5EF4-FFF2-40B4-BE49-F238E27FC236}">
                <a16:creationId xmlns:a16="http://schemas.microsoft.com/office/drawing/2014/main" id="{45C97A05-29F6-A3E2-7B1E-43CF5D8B19D9}"/>
              </a:ext>
            </a:extLst>
          </p:cNvPr>
          <p:cNvSpPr txBox="1"/>
          <p:nvPr/>
        </p:nvSpPr>
        <p:spPr>
          <a:xfrm>
            <a:off x="377826" y="2079175"/>
            <a:ext cx="2155587" cy="50090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额定功率</a:t>
            </a:r>
            <a:r>
              <a:rPr lang="en-US" altLang="zh-CN" sz="2400" b="0" i="1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P</a:t>
            </a:r>
            <a:r>
              <a:rPr lang="zh-CN" altLang="zh-CN" sz="24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额</a:t>
            </a: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：</a:t>
            </a:r>
            <a:endParaRPr lang="en-US" altLang="zh-CN" sz="2400" b="0" i="0" u="none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,isEnd"/>
            </a:endParaRPr>
          </a:p>
        </p:txBody>
      </p:sp>
      <p:sp>
        <p:nvSpPr>
          <p:cNvPr id="5" name="yt_shape_13767">
            <a:extLst>
              <a:ext uri="{FF2B5EF4-FFF2-40B4-BE49-F238E27FC236}">
                <a16:creationId xmlns:a16="http://schemas.microsoft.com/office/drawing/2014/main" id="{84AA9CD1-91B6-5459-EABF-895AB1E9A534}"/>
              </a:ext>
            </a:extLst>
          </p:cNvPr>
          <p:cNvSpPr txBox="1"/>
          <p:nvPr/>
        </p:nvSpPr>
        <p:spPr>
          <a:xfrm>
            <a:off x="187657" y="3243675"/>
            <a:ext cx="3199356" cy="50533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4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）实际电压</a:t>
            </a:r>
            <a:r>
              <a:rPr lang="en-US" altLang="zh-CN" sz="2400" b="0" i="1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U</a:t>
            </a:r>
            <a:r>
              <a:rPr lang="zh-CN" altLang="zh-CN" sz="24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实</a:t>
            </a: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：</a:t>
            </a:r>
          </a:p>
        </p:txBody>
      </p:sp>
      <p:sp>
        <p:nvSpPr>
          <p:cNvPr id="6" name="yt_shape_13768">
            <a:extLst>
              <a:ext uri="{FF2B5EF4-FFF2-40B4-BE49-F238E27FC236}">
                <a16:creationId xmlns:a16="http://schemas.microsoft.com/office/drawing/2014/main" id="{463ADA41-C71A-70FE-9A97-B8DCA9111253}"/>
              </a:ext>
            </a:extLst>
          </p:cNvPr>
          <p:cNvSpPr txBox="1"/>
          <p:nvPr/>
        </p:nvSpPr>
        <p:spPr>
          <a:xfrm>
            <a:off x="205585" y="3872183"/>
            <a:ext cx="11543998" cy="10610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4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4</a:t>
            </a: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）实际功率</a:t>
            </a:r>
            <a:r>
              <a:rPr lang="en-US" altLang="zh-CN" sz="2400" b="0" i="1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P</a:t>
            </a:r>
            <a:r>
              <a:rPr lang="zh-CN" altLang="zh-CN" sz="24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实</a:t>
            </a: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：</a:t>
            </a:r>
            <a:endParaRPr lang="en-US" altLang="zh-CN" sz="2400" b="0" i="0" u="none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,isEnd"/>
            </a:endParaRPr>
          </a:p>
        </p:txBody>
      </p:sp>
      <p:sp>
        <p:nvSpPr>
          <p:cNvPr id="12" name="yt_shape_13769">
            <a:extLst>
              <a:ext uri="{FF2B5EF4-FFF2-40B4-BE49-F238E27FC236}">
                <a16:creationId xmlns:a16="http://schemas.microsoft.com/office/drawing/2014/main" id="{AA6F2D2B-5B15-F3C6-292F-F85110E2B432}"/>
              </a:ext>
            </a:extLst>
          </p:cNvPr>
          <p:cNvSpPr txBox="1"/>
          <p:nvPr/>
        </p:nvSpPr>
        <p:spPr>
          <a:xfrm>
            <a:off x="267086" y="4490407"/>
            <a:ext cx="11924914" cy="10610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5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）灯泡参数：灯泡上标有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220 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V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25 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W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的字样，其中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220 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V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表示该灯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4_bbf13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泡的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           </a:t>
            </a:r>
            <a:r>
              <a:rPr sz="1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；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25 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W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表示该灯泡的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           </a:t>
            </a:r>
            <a:r>
              <a:rPr sz="1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F63961-B6B0-C93E-3513-AFC74AA846B7}"/>
              </a:ext>
            </a:extLst>
          </p:cNvPr>
          <p:cNvSpPr txBox="1"/>
          <p:nvPr/>
        </p:nvSpPr>
        <p:spPr>
          <a:xfrm>
            <a:off x="1189625" y="4914893"/>
            <a:ext cx="1958086" cy="589674"/>
          </a:xfrm>
          <a:prstGeom prst="rect">
            <a:avLst/>
          </a:prstGeom>
          <a:noFill/>
        </p:spPr>
        <p:txBody>
          <a:bodyPr vert="horz" wrap="none" rtlCol="0" anchor="ctr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额定电压　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09A591A-F392-E194-9FF1-0BD91DA8EC8B}"/>
              </a:ext>
            </a:extLst>
          </p:cNvPr>
          <p:cNvSpPr txBox="1"/>
          <p:nvPr/>
        </p:nvSpPr>
        <p:spPr>
          <a:xfrm>
            <a:off x="6811346" y="4945474"/>
            <a:ext cx="1958086" cy="589674"/>
          </a:xfrm>
          <a:prstGeom prst="rect">
            <a:avLst/>
          </a:prstGeom>
          <a:noFill/>
        </p:spPr>
        <p:txBody>
          <a:bodyPr vert="horz" wrap="none" rtlCol="0" anchor="ctr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额定功率　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DEB005B-4507-0B53-7943-2EBDF0F07F5F}"/>
              </a:ext>
            </a:extLst>
          </p:cNvPr>
          <p:cNvSpPr txBox="1"/>
          <p:nvPr/>
        </p:nvSpPr>
        <p:spPr>
          <a:xfrm>
            <a:off x="2126298" y="1491641"/>
            <a:ext cx="6111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用电器</a:t>
            </a:r>
            <a:r>
              <a:rPr lang="zh-CN" altLang="zh-CN" sz="2400" b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正常工作</a:t>
            </a: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时的电压。</a:t>
            </a:r>
            <a:endParaRPr lang="zh-CN" altLang="en-US" sz="240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BEFA589-0393-1ECA-F245-9F5C7D351138}"/>
              </a:ext>
            </a:extLst>
          </p:cNvPr>
          <p:cNvSpPr txBox="1"/>
          <p:nvPr/>
        </p:nvSpPr>
        <p:spPr>
          <a:xfrm>
            <a:off x="2168668" y="2179971"/>
            <a:ext cx="6111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用电器在</a:t>
            </a:r>
            <a:r>
              <a:rPr lang="zh-CN" altLang="zh-CN" sz="2400" b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额定电压</a:t>
            </a: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下工作时的电功率。</a:t>
            </a:r>
            <a:r>
              <a:rPr lang="en-US" altLang="zh-CN" sz="24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  <a:endParaRPr lang="zh-CN" altLang="en-US" sz="240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3C85DB1-20D6-4BE0-9435-36ABF5BD0C78}"/>
              </a:ext>
            </a:extLst>
          </p:cNvPr>
          <p:cNvSpPr txBox="1"/>
          <p:nvPr/>
        </p:nvSpPr>
        <p:spPr>
          <a:xfrm>
            <a:off x="2674704" y="3272695"/>
            <a:ext cx="6605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在实际使用时，加在用电器两端的电压。</a:t>
            </a:r>
            <a:endParaRPr lang="zh-CN" altLang="en-US" sz="240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0B48675-278C-935E-D12D-2FBA2AEF574F}"/>
              </a:ext>
            </a:extLst>
          </p:cNvPr>
          <p:cNvSpPr txBox="1"/>
          <p:nvPr/>
        </p:nvSpPr>
        <p:spPr>
          <a:xfrm>
            <a:off x="2803467" y="3905565"/>
            <a:ext cx="6111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用电器在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ambria Math" panose="02040503050406030204" pitchFamily="28"/>
              </a:rPr>
              <a:t>实际电压</a:t>
            </a:r>
            <a:r>
              <a:rPr lang="zh-CN" altLang="zh-CN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下工作时的功率</a:t>
            </a:r>
            <a:r>
              <a:rPr lang="zh-CN" altLang="en-US" sz="24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。</a:t>
            </a:r>
            <a:endParaRPr lang="zh-CN" altLang="en-US" sz="240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BC70089-394D-BE36-8929-C7F7BDAD1450}"/>
              </a:ext>
            </a:extLst>
          </p:cNvPr>
          <p:cNvSpPr txBox="1"/>
          <p:nvPr/>
        </p:nvSpPr>
        <p:spPr>
          <a:xfrm>
            <a:off x="187656" y="5745120"/>
            <a:ext cx="485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6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决定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灯泡的亮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度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因素：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  <a:endParaRPr lang="zh-CN" altLang="en-US" sz="280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2895AC5-E3F2-1CAB-E26B-A3170CD584FD}"/>
              </a:ext>
            </a:extLst>
          </p:cNvPr>
          <p:cNvSpPr txBox="1"/>
          <p:nvPr/>
        </p:nvSpPr>
        <p:spPr>
          <a:xfrm>
            <a:off x="4764311" y="5775897"/>
            <a:ext cx="1664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b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实际功率</a:t>
            </a:r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156383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 build="allAtOnce"/>
      <p:bldP spid="16" grpId="0"/>
      <p:bldP spid="18" grpId="0"/>
      <p:bldP spid="20" grpId="0"/>
      <p:bldP spid="22" grpId="0"/>
      <p:bldP spid="24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72F6192-09EF-DF56-2B36-B61496422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16402" r="65403" b="21651"/>
          <a:stretch>
            <a:fillRect/>
          </a:stretch>
        </p:blipFill>
        <p:spPr>
          <a:xfrm>
            <a:off x="3106453" y="1110638"/>
            <a:ext cx="2040232" cy="1968758"/>
          </a:xfrm>
          <a:prstGeom prst="roundRect">
            <a:avLst>
              <a:gd name="adj" fmla="val 4059"/>
            </a:avLst>
          </a:prstGeom>
        </p:spPr>
      </p:pic>
      <p:sp>
        <p:nvSpPr>
          <p:cNvPr id="3" name="圆角矩形 8">
            <a:extLst>
              <a:ext uri="{FF2B5EF4-FFF2-40B4-BE49-F238E27FC236}">
                <a16:creationId xmlns:a16="http://schemas.microsoft.com/office/drawing/2014/main" id="{602677B0-8681-88EA-F5A5-4E123024F68C}"/>
              </a:ext>
            </a:extLst>
          </p:cNvPr>
          <p:cNvSpPr/>
          <p:nvPr/>
        </p:nvSpPr>
        <p:spPr>
          <a:xfrm>
            <a:off x="8547693" y="1238042"/>
            <a:ext cx="2733451" cy="176909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44450" cmpd="sng">
            <a:solidFill>
              <a:srgbClr val="FFC16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2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灯泡上标注的“36V,25W”分别指灯泡的</a:t>
            </a:r>
            <a:r>
              <a:rPr lang="zh-CN" altLang="en-US" sz="22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额定电压</a:t>
            </a:r>
            <a:r>
              <a:rPr lang="zh-CN" altLang="en-US" sz="22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altLang="en-US" sz="22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额定功率</a:t>
            </a:r>
            <a:r>
              <a:rPr lang="en-US" altLang="zh-CN" b="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   </a:t>
            </a:r>
            <a:endParaRPr lang="zh-CN" altLang="en-US" strike="noStrike" noProof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:a16="http://schemas.microsoft.com/office/drawing/2014/main" id="{50E2402D-DA67-C675-8327-F03423952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44" y="160585"/>
            <a:ext cx="5172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用电器工作情况与实际功率的关系</a:t>
            </a:r>
            <a:endParaRPr lang="zh-CN" alt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箭头: 下 1">
            <a:extLst>
              <a:ext uri="{FF2B5EF4-FFF2-40B4-BE49-F238E27FC236}">
                <a16:creationId xmlns:a16="http://schemas.microsoft.com/office/drawing/2014/main" id="{64B67FEA-E3CB-A7D9-7F98-47C744650EDB}"/>
              </a:ext>
            </a:extLst>
          </p:cNvPr>
          <p:cNvSpPr/>
          <p:nvPr/>
        </p:nvSpPr>
        <p:spPr>
          <a:xfrm flipH="1">
            <a:off x="3926356" y="3405201"/>
            <a:ext cx="485622" cy="262165"/>
          </a:xfrm>
          <a:prstGeom prst="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472966-B5A5-0786-EBAD-14F823208885}"/>
              </a:ext>
            </a:extLst>
          </p:cNvPr>
          <p:cNvSpPr txBox="1"/>
          <p:nvPr/>
        </p:nvSpPr>
        <p:spPr>
          <a:xfrm>
            <a:off x="3487631" y="3860591"/>
            <a:ext cx="169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U</a:t>
            </a:r>
            <a:r>
              <a:rPr lang="zh-CN" altLang="en-US" sz="280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实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U</a:t>
            </a:r>
            <a:r>
              <a:rPr lang="zh-CN" altLang="en-US" sz="280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额</a:t>
            </a:r>
            <a:endParaRPr lang="zh-CN" altLang="en-US" sz="2800" b="0" baseline="-250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AE296BD-067D-8904-F7A5-9A6C2B241EE8}"/>
              </a:ext>
            </a:extLst>
          </p:cNvPr>
          <p:cNvSpPr txBox="1"/>
          <p:nvPr/>
        </p:nvSpPr>
        <p:spPr>
          <a:xfrm>
            <a:off x="3445720" y="4361170"/>
            <a:ext cx="1826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实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额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DFCDB2E-F907-8D55-5943-B6008F87D7E7}"/>
              </a:ext>
            </a:extLst>
          </p:cNvPr>
          <p:cNvSpPr txBox="1"/>
          <p:nvPr/>
        </p:nvSpPr>
        <p:spPr>
          <a:xfrm>
            <a:off x="3551701" y="4886131"/>
            <a:ext cx="1720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用电器</a:t>
            </a:r>
            <a:r>
              <a:rPr lang="zh-CN" altLang="en-US" sz="28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正常工作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3829D27-8C77-AFB4-B1CC-C5652C4FB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0" t="16402" r="37437" b="21651"/>
          <a:stretch>
            <a:fillRect/>
          </a:stretch>
        </p:blipFill>
        <p:spPr>
          <a:xfrm>
            <a:off x="525346" y="1063396"/>
            <a:ext cx="2174356" cy="2016000"/>
          </a:xfrm>
          <a:prstGeom prst="roundRect">
            <a:avLst>
              <a:gd name="adj" fmla="val 4059"/>
            </a:avLst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4301A4-29F8-DB1C-85AD-9FF00D980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6" t="16402" r="11021" b="21651"/>
          <a:stretch>
            <a:fillRect/>
          </a:stretch>
        </p:blipFill>
        <p:spPr>
          <a:xfrm>
            <a:off x="5884053" y="1120391"/>
            <a:ext cx="2063713" cy="2016001"/>
          </a:xfrm>
          <a:prstGeom prst="roundRect">
            <a:avLst>
              <a:gd name="adj" fmla="val 4059"/>
            </a:avLst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4466E71-4443-4D1F-4AB8-0BA2C18DEED6}"/>
              </a:ext>
            </a:extLst>
          </p:cNvPr>
          <p:cNvSpPr txBox="1"/>
          <p:nvPr/>
        </p:nvSpPr>
        <p:spPr>
          <a:xfrm>
            <a:off x="994132" y="3860591"/>
            <a:ext cx="169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U</a:t>
            </a:r>
            <a:r>
              <a:rPr lang="zh-CN" altLang="en-US" sz="280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实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U</a:t>
            </a:r>
            <a:r>
              <a:rPr lang="zh-CN" altLang="en-US" sz="280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额</a:t>
            </a:r>
            <a:endParaRPr lang="zh-CN" altLang="en-US" sz="2800" b="0" baseline="-250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B476B7-A0FB-C607-203C-F17DAF0EB9A6}"/>
              </a:ext>
            </a:extLst>
          </p:cNvPr>
          <p:cNvSpPr txBox="1"/>
          <p:nvPr/>
        </p:nvSpPr>
        <p:spPr>
          <a:xfrm>
            <a:off x="933886" y="4355529"/>
            <a:ext cx="1826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实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&lt; 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额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B8AEAE7-C8B1-C097-FCC9-6904DD4C4160}"/>
              </a:ext>
            </a:extLst>
          </p:cNvPr>
          <p:cNvSpPr txBox="1"/>
          <p:nvPr/>
        </p:nvSpPr>
        <p:spPr>
          <a:xfrm>
            <a:off x="864372" y="4956839"/>
            <a:ext cx="2079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用电器</a:t>
            </a:r>
            <a:r>
              <a:rPr lang="zh-CN" altLang="en-US" sz="28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不能正常工作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4" name="箭头: 下 1">
            <a:extLst>
              <a:ext uri="{FF2B5EF4-FFF2-40B4-BE49-F238E27FC236}">
                <a16:creationId xmlns:a16="http://schemas.microsoft.com/office/drawing/2014/main" id="{B8204238-2B2D-BD24-D749-9982F3F0C21C}"/>
              </a:ext>
            </a:extLst>
          </p:cNvPr>
          <p:cNvSpPr/>
          <p:nvPr/>
        </p:nvSpPr>
        <p:spPr>
          <a:xfrm flipH="1">
            <a:off x="1333820" y="3448787"/>
            <a:ext cx="485622" cy="262165"/>
          </a:xfrm>
          <a:prstGeom prst="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5" name="箭头: 下 1">
            <a:extLst>
              <a:ext uri="{FF2B5EF4-FFF2-40B4-BE49-F238E27FC236}">
                <a16:creationId xmlns:a16="http://schemas.microsoft.com/office/drawing/2014/main" id="{9F5B6B70-3A10-BE59-85A0-09D6F44834B5}"/>
              </a:ext>
            </a:extLst>
          </p:cNvPr>
          <p:cNvSpPr/>
          <p:nvPr/>
        </p:nvSpPr>
        <p:spPr>
          <a:xfrm flipH="1">
            <a:off x="6602331" y="3521709"/>
            <a:ext cx="485622" cy="262165"/>
          </a:xfrm>
          <a:prstGeom prst="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F12AC12-6A74-DC85-1FE0-E2C70A5A9189}"/>
              </a:ext>
            </a:extLst>
          </p:cNvPr>
          <p:cNvSpPr txBox="1"/>
          <p:nvPr/>
        </p:nvSpPr>
        <p:spPr>
          <a:xfrm>
            <a:off x="6125506" y="3837950"/>
            <a:ext cx="1720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U</a:t>
            </a:r>
            <a:r>
              <a:rPr lang="zh-CN" altLang="en-US" sz="280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实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&gt;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U</a:t>
            </a:r>
            <a:r>
              <a:rPr lang="zh-CN" altLang="en-US" sz="280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额</a:t>
            </a:r>
            <a:endParaRPr lang="zh-CN" altLang="en-US" sz="2800" b="0" baseline="-250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3C4E254-4FFF-5B76-B117-5C972BFA4B1E}"/>
              </a:ext>
            </a:extLst>
          </p:cNvPr>
          <p:cNvSpPr txBox="1"/>
          <p:nvPr/>
        </p:nvSpPr>
        <p:spPr>
          <a:xfrm>
            <a:off x="6096000" y="4280200"/>
            <a:ext cx="1851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实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&gt; 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额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C291F1-7626-EEFE-2768-7A175C8D937F}"/>
              </a:ext>
            </a:extLst>
          </p:cNvPr>
          <p:cNvSpPr txBox="1"/>
          <p:nvPr/>
        </p:nvSpPr>
        <p:spPr>
          <a:xfrm>
            <a:off x="6159770" y="4829819"/>
            <a:ext cx="1744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可能</a:t>
            </a:r>
            <a:r>
              <a:rPr lang="zh-CN" altLang="en-US" sz="28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损坏用电器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124B593-726D-1CDC-C07D-B487D647D940}"/>
              </a:ext>
            </a:extLst>
          </p:cNvPr>
          <p:cNvSpPr txBox="1"/>
          <p:nvPr/>
        </p:nvSpPr>
        <p:spPr>
          <a:xfrm>
            <a:off x="8706259" y="3850861"/>
            <a:ext cx="2383155" cy="2053762"/>
          </a:xfrm>
          <a:prstGeom prst="roundRect">
            <a:avLst/>
          </a:prstGeom>
          <a:gradFill>
            <a:gsLst>
              <a:gs pos="50000">
                <a:srgbClr val="97C8E1"/>
              </a:gs>
              <a:gs pos="0">
                <a:srgbClr val="BADAEB"/>
              </a:gs>
              <a:gs pos="100000">
                <a:srgbClr val="74B5D6"/>
              </a:gs>
            </a:gsLst>
            <a:lin scaled="1"/>
          </a:gradFill>
          <a:ln w="19050">
            <a:gradFill>
              <a:gsLst>
                <a:gs pos="50000">
                  <a:srgbClr val="ED8D72"/>
                </a:gs>
                <a:gs pos="0">
                  <a:srgbClr val="F3B3A1"/>
                </a:gs>
                <a:gs pos="100000">
                  <a:srgbClr val="E66643"/>
                </a:gs>
              </a:gsLst>
              <a:lin ang="5400000" scaled="1"/>
            </a:gradFill>
          </a:ln>
        </p:spPr>
        <p:txBody>
          <a:bodyPr wrap="square" rtlCol="0" anchor="t">
            <a:spAutoFit/>
          </a:bodyPr>
          <a:lstStyle/>
          <a:p>
            <a:pPr indent="313055" latinLnBrk="0">
              <a:lnSpc>
                <a:spcPct val="130000"/>
              </a:lnSpc>
            </a:pP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灯泡的</a:t>
            </a:r>
            <a:r>
              <a:rPr lang="zh-CN" altLang="en-US" sz="22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亮度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是由灯泡在电路中工作时的</a:t>
            </a:r>
            <a:r>
              <a:rPr lang="zh-CN" altLang="en-US" sz="22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实际功率</a:t>
            </a:r>
            <a:r>
              <a:rPr lang="zh-CN" altLang="en-US" sz="22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所决定的。</a:t>
            </a:r>
          </a:p>
        </p:txBody>
      </p:sp>
    </p:spTree>
    <p:extLst>
      <p:ext uri="{BB962C8B-B14F-4D97-AF65-F5344CB8AC3E}">
        <p14:creationId xmlns:p14="http://schemas.microsoft.com/office/powerpoint/2010/main" val="2137792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1" grpId="0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57BFAEE-99F1-D4F6-661D-7A2111BEC9CE}"/>
              </a:ext>
            </a:extLst>
          </p:cNvPr>
          <p:cNvGrpSpPr/>
          <p:nvPr/>
        </p:nvGrpSpPr>
        <p:grpSpPr>
          <a:xfrm>
            <a:off x="7063142" y="2859626"/>
            <a:ext cx="2757914" cy="2630805"/>
            <a:chOff x="8184145" y="3117573"/>
            <a:chExt cx="3677218" cy="350774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0CAF9F6-7223-7671-1AFE-5DB4A3617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145" y="3117573"/>
              <a:ext cx="3677218" cy="2421307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5D50CF7-0166-FAC8-CAA4-44FA3C0204E2}"/>
                </a:ext>
              </a:extLst>
            </p:cNvPr>
            <p:cNvSpPr txBox="1"/>
            <p:nvPr/>
          </p:nvSpPr>
          <p:spPr>
            <a:xfrm>
              <a:off x="8730245" y="5642333"/>
              <a:ext cx="2918459" cy="982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b="0">
                  <a:latin typeface="Times New Roman" panose="02020603050405020304" pitchFamily="18" charset="0"/>
                  <a:ea typeface="楷体" panose="02010609060101010101" pitchFamily="49" charset="-122"/>
                </a:rPr>
                <a:t>小型稳压器：能提供稳定的电压</a:t>
              </a:r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D10389E5-13A1-19CA-8BB0-D3A31BC98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423" y="2948601"/>
            <a:ext cx="5408295" cy="2451100"/>
          </a:xfrm>
          <a:prstGeom prst="roundRect">
            <a:avLst>
              <a:gd name="adj" fmla="val 8386"/>
            </a:avLst>
          </a:prstGeom>
          <a:solidFill>
            <a:srgbClr val="D9D9D9">
              <a:alpha val="32157"/>
            </a:srgbClr>
          </a:solidFill>
          <a:ln>
            <a:noFill/>
          </a:ln>
        </p:spPr>
        <p:txBody>
          <a:bodyPr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457200" latinLnBrk="0">
              <a:lnSpc>
                <a:spcPct val="130000"/>
              </a:lnSpc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用电器只有一个额定电压和一个额定功率，但可以有多个实际电压和实际功率；我们使用各种用电器时一定要注意它的额定电压，只有在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额定电压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下用电器才能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正常工作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167461-8AC5-02CE-5F59-E4C13D40D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423" y="915626"/>
            <a:ext cx="3016298" cy="19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6D85DFFB-93FE-2D43-AD69-912ABA8B723F}"/>
              </a:ext>
            </a:extLst>
          </p:cNvPr>
          <p:cNvSpPr>
            <a:spLocks noChangeArrowheads="1"/>
          </p:cNvSpPr>
          <p:nvPr/>
        </p:nvSpPr>
        <p:spPr bwMode="auto">
          <a:xfrm rot="21300000">
            <a:off x="1698984" y="1888589"/>
            <a:ext cx="2160000" cy="216000"/>
          </a:xfrm>
          <a:prstGeom prst="rect">
            <a:avLst/>
          </a:prstGeom>
          <a:noFill/>
          <a:ln w="28575" algn="ctr">
            <a:solidFill>
              <a:srgbClr val="CC0000"/>
            </a:solidFill>
            <a:miter lim="800000"/>
          </a:ln>
          <a:effectLst/>
        </p:spPr>
        <p:txBody>
          <a:bodyPr wrap="square" anchor="ctr">
            <a:spAutoFit/>
          </a:bodyPr>
          <a:lstStyle/>
          <a:p>
            <a:endParaRPr lang="zh-CN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B2EB930-0605-F8D5-CFFF-98E486D6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8853" t="15144"/>
          <a:stretch>
            <a:fillRect/>
          </a:stretch>
        </p:blipFill>
        <p:spPr bwMode="auto">
          <a:xfrm>
            <a:off x="5463541" y="738685"/>
            <a:ext cx="3199201" cy="1944000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9" name="Group 30">
            <a:extLst>
              <a:ext uri="{FF2B5EF4-FFF2-40B4-BE49-F238E27FC236}">
                <a16:creationId xmlns:a16="http://schemas.microsoft.com/office/drawing/2014/main" id="{C22EB21A-36CE-830B-A186-A5FB73562891}"/>
              </a:ext>
            </a:extLst>
          </p:cNvPr>
          <p:cNvGrpSpPr/>
          <p:nvPr/>
        </p:nvGrpSpPr>
        <p:grpSpPr>
          <a:xfrm>
            <a:off x="7960553" y="1187263"/>
            <a:ext cx="2393245" cy="935868"/>
            <a:chOff x="3019" y="985"/>
            <a:chExt cx="1484" cy="619"/>
          </a:xfrm>
        </p:grpSpPr>
        <p:sp>
          <p:nvSpPr>
            <p:cNvPr id="10" name="Oval 23">
              <a:extLst>
                <a:ext uri="{FF2B5EF4-FFF2-40B4-BE49-F238E27FC236}">
                  <a16:creationId xmlns:a16="http://schemas.microsoft.com/office/drawing/2014/main" id="{B3C340C2-8DF4-8223-3569-1C2A27F3C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985"/>
              <a:ext cx="313" cy="333"/>
            </a:xfrm>
            <a:prstGeom prst="ellipse">
              <a:avLst/>
            </a:prstGeom>
            <a:noFill/>
            <a:ln w="28575" algn="ctr">
              <a:solidFill>
                <a:srgbClr val="CC0000"/>
              </a:solidFill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Line 25">
              <a:extLst>
                <a:ext uri="{FF2B5EF4-FFF2-40B4-BE49-F238E27FC236}">
                  <a16:creationId xmlns:a16="http://schemas.microsoft.com/office/drawing/2014/main" id="{32179EBF-E7D3-559A-4437-850F00715E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4" y="1254"/>
              <a:ext cx="360" cy="24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2" name="Rectangle 27">
              <a:extLst>
                <a:ext uri="{FF2B5EF4-FFF2-40B4-BE49-F238E27FC236}">
                  <a16:creationId xmlns:a16="http://schemas.microsoft.com/office/drawing/2014/main" id="{B9A64877-0295-5A01-6165-EEF0B5389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1319"/>
              <a:ext cx="814" cy="285"/>
            </a:xfrm>
            <a:prstGeom prst="rect">
              <a:avLst/>
            </a:prstGeom>
            <a:solidFill>
              <a:srgbClr val="CCECFF"/>
            </a:solidFill>
            <a:ln w="19050" algn="ctr">
              <a:solidFill>
                <a:schemeClr val="tx2"/>
              </a:solidFill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2200" b="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额定功率</a:t>
              </a:r>
            </a:p>
          </p:txBody>
        </p:sp>
      </p:grpSp>
      <p:grpSp>
        <p:nvGrpSpPr>
          <p:cNvPr id="13" name="Group 29">
            <a:extLst>
              <a:ext uri="{FF2B5EF4-FFF2-40B4-BE49-F238E27FC236}">
                <a16:creationId xmlns:a16="http://schemas.microsoft.com/office/drawing/2014/main" id="{61491653-2874-7E1F-1FCA-AC946A2DF6CB}"/>
              </a:ext>
            </a:extLst>
          </p:cNvPr>
          <p:cNvGrpSpPr/>
          <p:nvPr/>
        </p:nvGrpSpPr>
        <p:grpSpPr>
          <a:xfrm>
            <a:off x="7275387" y="1001297"/>
            <a:ext cx="2889956" cy="539750"/>
            <a:chOff x="2641" y="862"/>
            <a:chExt cx="1792" cy="357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7741B7D3-6AF9-5E14-94F6-28B92C35E3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19472">
              <a:off x="2641" y="862"/>
              <a:ext cx="335" cy="357"/>
            </a:xfrm>
            <a:prstGeom prst="ellipse">
              <a:avLst/>
            </a:prstGeom>
            <a:noFill/>
            <a:ln w="28575" algn="ctr">
              <a:solidFill>
                <a:srgbClr val="CC0000"/>
              </a:solidFill>
              <a:round/>
            </a:ln>
            <a:effectLst/>
          </p:spPr>
          <p:txBody>
            <a:bodyPr wrap="square" anchor="ctr">
              <a:spAutoFit/>
            </a:bodyPr>
            <a:lstStyle/>
            <a:p>
              <a:endPara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ine 24">
              <a:extLst>
                <a:ext uri="{FF2B5EF4-FFF2-40B4-BE49-F238E27FC236}">
                  <a16:creationId xmlns:a16="http://schemas.microsoft.com/office/drawing/2014/main" id="{78F89E7F-2FAA-3097-5D8A-F0197CF1F2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13" y="921"/>
              <a:ext cx="698" cy="97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13900E6-0797-A767-DA4C-A000D6246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" y="901"/>
              <a:ext cx="814" cy="285"/>
            </a:xfrm>
            <a:prstGeom prst="rect">
              <a:avLst/>
            </a:prstGeom>
            <a:solidFill>
              <a:srgbClr val="CCECFF"/>
            </a:solidFill>
            <a:ln w="19050" algn="ctr">
              <a:solidFill>
                <a:schemeClr val="tx2"/>
              </a:solidFill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2200" b="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额定电压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203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AAF9090-4245-BE0E-C4E2-6E78B6C07157}"/>
              </a:ext>
            </a:extLst>
          </p:cNvPr>
          <p:cNvSpPr txBox="1"/>
          <p:nvPr/>
        </p:nvSpPr>
        <p:spPr>
          <a:xfrm>
            <a:off x="791945" y="619914"/>
            <a:ext cx="9865169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latinLnBrk="0">
              <a:lnSpc>
                <a:spcPct val="130000"/>
              </a:lnSpc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一个“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220 V   800 W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”的电炉，正常工作时电阻丝的电阻有多大？加入电路中的电压降低到 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200 V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，电阻丝的电阻不变，这时电炉的实际功率有多大？</a:t>
            </a:r>
          </a:p>
        </p:txBody>
      </p:sp>
    </p:spTree>
    <p:extLst>
      <p:ext uri="{BB962C8B-B14F-4D97-AF65-F5344CB8AC3E}">
        <p14:creationId xmlns:p14="http://schemas.microsoft.com/office/powerpoint/2010/main" val="1898191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0EE47601-79FA-0D18-1D7A-D4E87E169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7" y="104951"/>
            <a:ext cx="3883025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6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三、电功率的测量</a:t>
            </a:r>
          </a:p>
        </p:txBody>
      </p:sp>
      <p:sp>
        <p:nvSpPr>
          <p:cNvPr id="3" name="文本框 11">
            <a:extLst>
              <a:ext uri="{FF2B5EF4-FFF2-40B4-BE49-F238E27FC236}">
                <a16:creationId xmlns:a16="http://schemas.microsoft.com/office/drawing/2014/main" id="{97D90F05-F919-7988-3980-C38EDD97A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53" y="861366"/>
            <a:ext cx="457136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用电能表测量用电器的电功率</a:t>
            </a:r>
            <a:endParaRPr lang="zh-CN" alt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7F6FF9F-C1B7-F140-EADB-C8507A28C487}"/>
              </a:ext>
            </a:extLst>
          </p:cNvPr>
          <p:cNvGrpSpPr/>
          <p:nvPr/>
        </p:nvGrpSpPr>
        <p:grpSpPr>
          <a:xfrm>
            <a:off x="981710" y="1805940"/>
            <a:ext cx="2239010" cy="864298"/>
            <a:chOff x="1308867" y="2407127"/>
            <a:chExt cx="2913515" cy="1152420"/>
          </a:xfrm>
        </p:grpSpPr>
        <p:sp>
          <p:nvSpPr>
            <p:cNvPr id="5" name="Text Box 15">
              <a:extLst>
                <a:ext uri="{FF2B5EF4-FFF2-40B4-BE49-F238E27FC236}">
                  <a16:creationId xmlns:a16="http://schemas.microsoft.com/office/drawing/2014/main" id="{5A295FE9-1B1D-D812-80BA-0AAC7E810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8867" y="2644221"/>
              <a:ext cx="1149350" cy="613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400" b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原理：</a:t>
              </a:r>
              <a:endParaRPr lang="zh-CN" altLang="en-US" sz="2400" b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FD6EEB27-FA1B-9F85-1262-338A09C59215}"/>
                </a:ext>
              </a:extLst>
            </p:cNvPr>
            <p:cNvGrpSpPr/>
            <p:nvPr/>
          </p:nvGrpSpPr>
          <p:grpSpPr>
            <a:xfrm>
              <a:off x="2423745" y="2407127"/>
              <a:ext cx="1798637" cy="1152420"/>
              <a:chOff x="0" y="0"/>
              <a:chExt cx="1174" cy="768"/>
            </a:xfrm>
          </p:grpSpPr>
          <p:sp>
            <p:nvSpPr>
              <p:cNvPr id="7" name="Rectangle 11">
                <a:extLst>
                  <a:ext uri="{FF2B5EF4-FFF2-40B4-BE49-F238E27FC236}">
                    <a16:creationId xmlns:a16="http://schemas.microsoft.com/office/drawing/2014/main" id="{3EC7B0BE-F2F7-C0B6-24CC-B45E8B997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4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2400" b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" name="Group 4">
                <a:extLst>
                  <a:ext uri="{FF2B5EF4-FFF2-40B4-BE49-F238E27FC236}">
                    <a16:creationId xmlns:a16="http://schemas.microsoft.com/office/drawing/2014/main" id="{1EBCEE5D-3299-6F51-F6C0-B397B2C817F1}"/>
                  </a:ext>
                </a:extLst>
              </p:cNvPr>
              <p:cNvGrpSpPr/>
              <p:nvPr/>
            </p:nvGrpSpPr>
            <p:grpSpPr>
              <a:xfrm>
                <a:off x="181" y="31"/>
                <a:ext cx="913" cy="737"/>
                <a:chOff x="0" y="-14"/>
                <a:chExt cx="913" cy="737"/>
              </a:xfrm>
            </p:grpSpPr>
            <p:sp>
              <p:nvSpPr>
                <p:cNvPr id="9" name="Rectangle 6">
                  <a:extLst>
                    <a:ext uri="{FF2B5EF4-FFF2-40B4-BE49-F238E27FC236}">
                      <a16:creationId xmlns:a16="http://schemas.microsoft.com/office/drawing/2014/main" id="{ECC95D94-88C9-7309-6021-9C611A85EA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21"/>
                  <a:ext cx="738" cy="4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sz="2400" i="1"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zh-CN" sz="2400"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=   </a:t>
                  </a:r>
                </a:p>
              </p:txBody>
            </p:sp>
            <p:grpSp>
              <p:nvGrpSpPr>
                <p:cNvPr id="10" name="Group 6">
                  <a:extLst>
                    <a:ext uri="{FF2B5EF4-FFF2-40B4-BE49-F238E27FC236}">
                      <a16:creationId xmlns:a16="http://schemas.microsoft.com/office/drawing/2014/main" id="{F98E52FA-B630-7A36-385D-5E639A5EA4F4}"/>
                    </a:ext>
                  </a:extLst>
                </p:cNvPr>
                <p:cNvGrpSpPr/>
                <p:nvPr/>
              </p:nvGrpSpPr>
              <p:grpSpPr>
                <a:xfrm>
                  <a:off x="515" y="-14"/>
                  <a:ext cx="398" cy="737"/>
                  <a:chOff x="128" y="-14"/>
                  <a:chExt cx="398" cy="737"/>
                </a:xfrm>
              </p:grpSpPr>
              <p:sp>
                <p:nvSpPr>
                  <p:cNvPr id="11" name="Rectangle 7">
                    <a:extLst>
                      <a:ext uri="{FF2B5EF4-FFF2-40B4-BE49-F238E27FC236}">
                        <a16:creationId xmlns:a16="http://schemas.microsoft.com/office/drawing/2014/main" id="{A99E09DD-A8DF-19F4-C87E-367F9FF719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" y="-14"/>
                    <a:ext cx="398" cy="7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r>
                      <a:rPr lang="en-US" altLang="zh-CN" sz="2400" i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W</a:t>
                    </a:r>
                  </a:p>
                  <a:p>
                    <a:pPr algn="ctr" eaLnBrk="1" hangingPunct="1"/>
                    <a:r>
                      <a:rPr lang="en-US" altLang="zh-CN" sz="2400" i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t</a:t>
                    </a:r>
                  </a:p>
                </p:txBody>
              </p:sp>
              <p:sp>
                <p:nvSpPr>
                  <p:cNvPr id="12" name="Line 8">
                    <a:extLst>
                      <a:ext uri="{FF2B5EF4-FFF2-40B4-BE49-F238E27FC236}">
                        <a16:creationId xmlns:a16="http://schemas.microsoft.com/office/drawing/2014/main" id="{FADED88B-5463-FE5C-6BFE-754C5C9D81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18" y="328"/>
                    <a:ext cx="272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210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218693D-7DD2-6B31-23CB-7C450311BB49}"/>
              </a:ext>
            </a:extLst>
          </p:cNvPr>
          <p:cNvSpPr txBox="1"/>
          <p:nvPr/>
        </p:nvSpPr>
        <p:spPr>
          <a:xfrm>
            <a:off x="3707526" y="2025215"/>
            <a:ext cx="152114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测量工具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0F75A2-D5A2-72C0-B5BE-1441EFB2694F}"/>
              </a:ext>
            </a:extLst>
          </p:cNvPr>
          <p:cNvSpPr txBox="1"/>
          <p:nvPr/>
        </p:nvSpPr>
        <p:spPr>
          <a:xfrm>
            <a:off x="5310580" y="1753199"/>
            <a:ext cx="128301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电能表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543C6AE-451B-2430-9C9D-23F86A43EE41}"/>
              </a:ext>
            </a:extLst>
          </p:cNvPr>
          <p:cNvSpPr txBox="1"/>
          <p:nvPr/>
        </p:nvSpPr>
        <p:spPr>
          <a:xfrm>
            <a:off x="5332078" y="2241023"/>
            <a:ext cx="128301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停表</a:t>
            </a:r>
          </a:p>
        </p:txBody>
      </p:sp>
      <p:sp>
        <p:nvSpPr>
          <p:cNvPr id="16" name="左大括号 15">
            <a:extLst>
              <a:ext uri="{FF2B5EF4-FFF2-40B4-BE49-F238E27FC236}">
                <a16:creationId xmlns:a16="http://schemas.microsoft.com/office/drawing/2014/main" id="{F22CA3D7-24ED-55B0-7919-7F01B52CFF66}"/>
              </a:ext>
            </a:extLst>
          </p:cNvPr>
          <p:cNvSpPr/>
          <p:nvPr/>
        </p:nvSpPr>
        <p:spPr>
          <a:xfrm>
            <a:off x="5079916" y="1987371"/>
            <a:ext cx="294257" cy="534486"/>
          </a:xfrm>
          <a:prstGeom prst="leftBrace">
            <a:avLst>
              <a:gd name="adj1" fmla="val 152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3E7665E-7057-427B-0DB2-54AAC834ECD0}"/>
              </a:ext>
            </a:extLst>
          </p:cNvPr>
          <p:cNvGrpSpPr/>
          <p:nvPr/>
        </p:nvGrpSpPr>
        <p:grpSpPr>
          <a:xfrm>
            <a:off x="485140" y="2893060"/>
            <a:ext cx="10335895" cy="1261745"/>
            <a:chOff x="1103" y="2894"/>
            <a:chExt cx="16277" cy="1987"/>
          </a:xfrm>
        </p:grpSpPr>
        <p:sp>
          <p:nvSpPr>
            <p:cNvPr id="18" name="Text Box 15">
              <a:extLst>
                <a:ext uri="{FF2B5EF4-FFF2-40B4-BE49-F238E27FC236}">
                  <a16:creationId xmlns:a16="http://schemas.microsoft.com/office/drawing/2014/main" id="{B9B6ED21-438D-B45C-0EFC-24E884F93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3" y="2894"/>
              <a:ext cx="16277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indent="457200" eaLnBrk="1" latinLnBrk="0" hangingPunct="1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2400" b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让被测用电器</a:t>
              </a:r>
              <a:r>
                <a:rPr lang="zh-CN" altLang="en-US" sz="2400" b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单独工作，</a:t>
              </a:r>
              <a:r>
                <a:rPr lang="zh-CN" altLang="en-US" sz="2400" b="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用停表</a:t>
              </a:r>
              <a:r>
                <a:rPr lang="zh-CN" altLang="en-US" sz="2400" b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记录工作一段时间</a:t>
              </a:r>
              <a:r>
                <a:rPr lang="zh-CN" altLang="en-US" sz="24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t</a:t>
              </a:r>
              <a:r>
                <a:rPr lang="zh-CN" altLang="en-US" sz="2400" b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内铝盘转动的</a:t>
              </a:r>
              <a:r>
                <a:rPr lang="zh-CN" altLang="en-US" sz="2400" b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圈数</a:t>
              </a:r>
              <a:r>
                <a:rPr lang="zh-CN" altLang="en-US" sz="24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n，</a:t>
              </a:r>
              <a:r>
                <a:rPr lang="zh-CN" altLang="en-US" sz="2400" b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计算出测出用电器消耗的电能 </a:t>
              </a:r>
              <a:r>
                <a:rPr lang="en-US" altLang="zh-CN" sz="24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W</a:t>
              </a:r>
              <a:r>
                <a:rPr lang="zh-CN" altLang="en-US" sz="2400" b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，由公式  </a:t>
              </a:r>
              <a:r>
                <a:rPr lang="zh-CN" altLang="en-US" sz="2400" b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          </a:t>
              </a:r>
              <a:r>
                <a:rPr lang="zh-CN" altLang="en-US" sz="2400" b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计算出用电器的电功率。</a:t>
              </a:r>
            </a:p>
          </p:txBody>
        </p:sp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FCEA376C-8609-8FAA-AB9B-ADB81F73B37A}"/>
                </a:ext>
              </a:extLst>
            </p:cNvPr>
            <p:cNvGrpSpPr/>
            <p:nvPr/>
          </p:nvGrpSpPr>
          <p:grpSpPr>
            <a:xfrm>
              <a:off x="9939" y="3575"/>
              <a:ext cx="1632" cy="1306"/>
              <a:chOff x="3073" y="9"/>
              <a:chExt cx="842" cy="737"/>
            </a:xfrm>
          </p:grpSpPr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B3280236-7332-58B4-D2F6-BDC8A5A4E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237"/>
                <a:ext cx="73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=   </a:t>
                </a:r>
              </a:p>
            </p:txBody>
          </p:sp>
          <p:grpSp>
            <p:nvGrpSpPr>
              <p:cNvPr id="21" name="Group 6">
                <a:extLst>
                  <a:ext uri="{FF2B5EF4-FFF2-40B4-BE49-F238E27FC236}">
                    <a16:creationId xmlns:a16="http://schemas.microsoft.com/office/drawing/2014/main" id="{756CF86B-5302-4F80-EB6C-E261399DBF5B}"/>
                  </a:ext>
                </a:extLst>
              </p:cNvPr>
              <p:cNvGrpSpPr/>
              <p:nvPr/>
            </p:nvGrpSpPr>
            <p:grpSpPr>
              <a:xfrm>
                <a:off x="3517" y="9"/>
                <a:ext cx="398" cy="737"/>
                <a:chOff x="3130" y="9"/>
                <a:chExt cx="398" cy="737"/>
              </a:xfrm>
            </p:grpSpPr>
            <p:sp>
              <p:nvSpPr>
                <p:cNvPr id="22" name="Rectangle 7">
                  <a:extLst>
                    <a:ext uri="{FF2B5EF4-FFF2-40B4-BE49-F238E27FC236}">
                      <a16:creationId xmlns:a16="http://schemas.microsoft.com/office/drawing/2014/main" id="{CF75C2B3-1696-0C82-0053-1997524CB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0" y="9"/>
                  <a:ext cx="398" cy="7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lang="en-US" altLang="zh-CN" sz="2400" i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W</a:t>
                  </a:r>
                </a:p>
                <a:p>
                  <a:pPr algn="ctr" eaLnBrk="1" hangingPunct="1"/>
                  <a:r>
                    <a:rPr lang="en-US" altLang="zh-CN" sz="2400" i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t</a:t>
                  </a:r>
                </a:p>
              </p:txBody>
            </p:sp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E7F1F26F-9DA4-4B0A-9726-F3416BC703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30" y="377"/>
                  <a:ext cx="272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100">
                    <a:solidFill>
                      <a:srgbClr val="00808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74009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>
            <a:extLst>
              <a:ext uri="{FF2B5EF4-FFF2-40B4-BE49-F238E27FC236}">
                <a16:creationId xmlns:a16="http://schemas.microsoft.com/office/drawing/2014/main" id="{AFF7429A-A7C7-E75A-88A8-0C2C2E7D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45" y="1961907"/>
            <a:ext cx="10392032" cy="168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实验步骤：</a:t>
            </a:r>
          </a:p>
          <a:p>
            <a:pPr indent="457200" eaLnBrk="1" latinLnBrk="0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用电压表测出用电器两端的电压 </a:t>
            </a:r>
            <a:r>
              <a:rPr lang="en-US" altLang="zh-CN" sz="240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，用电流表测出通过用电器的电流 </a:t>
            </a:r>
            <a:r>
              <a:rPr lang="en-US" altLang="zh-CN" sz="240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 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，由公式 </a:t>
            </a:r>
            <a:r>
              <a:rPr lang="en-US" altLang="zh-CN" sz="240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P = UI 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计算出用电器的电功率。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3763426-AA35-6343-67FA-47D239C7E997}"/>
              </a:ext>
            </a:extLst>
          </p:cNvPr>
          <p:cNvGrpSpPr/>
          <p:nvPr/>
        </p:nvGrpSpPr>
        <p:grpSpPr>
          <a:xfrm>
            <a:off x="899745" y="1416504"/>
            <a:ext cx="2434966" cy="461075"/>
            <a:chOff x="1199660" y="2270766"/>
            <a:chExt cx="3246621" cy="614766"/>
          </a:xfrm>
        </p:grpSpPr>
        <p:sp>
          <p:nvSpPr>
            <p:cNvPr id="4" name="Text Box 15">
              <a:extLst>
                <a:ext uri="{FF2B5EF4-FFF2-40B4-BE49-F238E27FC236}">
                  <a16:creationId xmlns:a16="http://schemas.microsoft.com/office/drawing/2014/main" id="{6D94AA5C-465A-1192-742C-18E628C127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9660" y="2270766"/>
              <a:ext cx="1440100" cy="61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400" b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原理：</a:t>
              </a:r>
              <a:endParaRPr lang="zh-CN" altLang="en-US" sz="2400" b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2">
              <a:extLst>
                <a:ext uri="{FF2B5EF4-FFF2-40B4-BE49-F238E27FC236}">
                  <a16:creationId xmlns:a16="http://schemas.microsoft.com/office/drawing/2014/main" id="{6F6A787A-B8DC-8698-FB37-CBEAD6260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1156" y="2271699"/>
              <a:ext cx="1635125" cy="61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i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P=UI</a:t>
              </a:r>
            </a:p>
          </p:txBody>
        </p:sp>
      </p:grpSp>
      <p:sp>
        <p:nvSpPr>
          <p:cNvPr id="6" name="文本框 11">
            <a:extLst>
              <a:ext uri="{FF2B5EF4-FFF2-40B4-BE49-F238E27FC236}">
                <a16:creationId xmlns:a16="http://schemas.microsoft.com/office/drawing/2014/main" id="{A4485E06-964C-02F0-8630-0435E9057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64" y="490236"/>
            <a:ext cx="576516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用电流表和电压表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测量用电器的电功率</a:t>
            </a:r>
            <a:endParaRPr lang="zh-CN" alt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2905849-6B0E-5F8E-2CFC-35588BCCE1F9}"/>
              </a:ext>
            </a:extLst>
          </p:cNvPr>
          <p:cNvSpPr txBox="1"/>
          <p:nvPr/>
        </p:nvSpPr>
        <p:spPr>
          <a:xfrm>
            <a:off x="3707526" y="1451175"/>
            <a:ext cx="152114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测量工具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8EBE624-E472-991C-1DAE-4B1088235A8A}"/>
              </a:ext>
            </a:extLst>
          </p:cNvPr>
          <p:cNvSpPr txBox="1"/>
          <p:nvPr/>
        </p:nvSpPr>
        <p:spPr>
          <a:xfrm>
            <a:off x="5310580" y="1179159"/>
            <a:ext cx="128301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电压表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A00F68-4018-B023-4A99-AAB5F0B4D3E3}"/>
              </a:ext>
            </a:extLst>
          </p:cNvPr>
          <p:cNvSpPr txBox="1"/>
          <p:nvPr/>
        </p:nvSpPr>
        <p:spPr>
          <a:xfrm>
            <a:off x="5332078" y="1666983"/>
            <a:ext cx="128301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</a:rPr>
              <a:t>电流表</a:t>
            </a:r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1107B7A9-88DE-0368-FF1B-EA87B4C01AAF}"/>
              </a:ext>
            </a:extLst>
          </p:cNvPr>
          <p:cNvSpPr/>
          <p:nvPr/>
        </p:nvSpPr>
        <p:spPr>
          <a:xfrm>
            <a:off x="5079916" y="1413331"/>
            <a:ext cx="294257" cy="534486"/>
          </a:xfrm>
          <a:prstGeom prst="leftBrace">
            <a:avLst>
              <a:gd name="adj1" fmla="val 152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5611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D70540A6-F39D-37D6-9934-59D16C1BE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364" y="3608779"/>
            <a:ext cx="10250958" cy="105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18" tIns="72009" rIns="144018" bIns="72009">
            <a:spAutoFit/>
          </a:bodyPr>
          <a:lstStyle/>
          <a:p>
            <a:pPr indent="457200" algn="l" eaLnBrk="1" fontAlgn="base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将一个标有“3 V   3 W”字样的灯泡接到 9 V的电源上，若要让它正常工作，应串联一个</a:t>
            </a:r>
            <a:r>
              <a:rPr lang="zh-CN" altLang="en-US" sz="2400" b="0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Ω的电阻。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6CF151F-CD5F-A73B-8231-FD42D475E690}"/>
              </a:ext>
            </a:extLst>
          </p:cNvPr>
          <p:cNvSpPr txBox="1"/>
          <p:nvPr/>
        </p:nvSpPr>
        <p:spPr>
          <a:xfrm>
            <a:off x="1216364" y="593799"/>
            <a:ext cx="7119562" cy="24459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l" eaLnBrk="1" latinLnBrk="0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如图所示是小明家的电能表，他家同时使用的用电器总功率不能超过</a:t>
            </a:r>
            <a:r>
              <a:rPr lang="zh-CN" altLang="en-US" sz="2400" b="0" u="sng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  </a:t>
            </a:r>
            <a:r>
              <a:rPr lang="en-US" altLang="zh-CN" sz="2400" b="0" u="sng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0" u="sng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　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;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小明让一个用电器单独工作15min，这段时间内电能表转盘刚好转了120转，则该用电器的实际功率为</a:t>
            </a:r>
            <a:r>
              <a:rPr lang="zh-CN" altLang="en-US" sz="2400" b="0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   　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W，电能表示数将变为</a:t>
            </a:r>
            <a:r>
              <a:rPr lang="zh-CN" altLang="en-US" sz="2400" b="0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          　  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。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5D101FF-740C-7A69-07BE-9D88923AF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429" y="720164"/>
            <a:ext cx="2598420" cy="17830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C0F6AA3-20C6-C1D6-B79E-3DB30E903430}"/>
              </a:ext>
            </a:extLst>
          </p:cNvPr>
          <p:cNvSpPr txBox="1"/>
          <p:nvPr/>
        </p:nvSpPr>
        <p:spPr>
          <a:xfrm>
            <a:off x="4114223" y="1088146"/>
            <a:ext cx="1252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4400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233C6F-7927-8927-83E9-094D47850210}"/>
              </a:ext>
            </a:extLst>
          </p:cNvPr>
          <p:cNvSpPr txBox="1"/>
          <p:nvPr/>
        </p:nvSpPr>
        <p:spPr>
          <a:xfrm>
            <a:off x="5253693" y="2031431"/>
            <a:ext cx="1252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8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00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09B0415-96D7-F394-64B6-15061D438D7B}"/>
              </a:ext>
            </a:extLst>
          </p:cNvPr>
          <p:cNvSpPr txBox="1"/>
          <p:nvPr/>
        </p:nvSpPr>
        <p:spPr>
          <a:xfrm>
            <a:off x="2485271" y="2503244"/>
            <a:ext cx="1252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2019.8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C292B27-BE50-5F28-8F2A-50F2F441C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223" y="4091155"/>
            <a:ext cx="482083" cy="5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18" tIns="72009" rIns="144018" bIns="72009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25491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7590">
            <a:extLst>
              <a:ext uri="{FF2B5EF4-FFF2-40B4-BE49-F238E27FC236}">
                <a16:creationId xmlns:a16="http://schemas.microsoft.com/office/drawing/2014/main" id="{D8CDC317-45F5-3320-409A-FB44341F0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32" y="248258"/>
            <a:ext cx="44037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公式中使用时注意三性</a:t>
            </a: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Wingdings" panose="05000000000000000000" pitchFamily="2" charset="2"/>
              </a:rPr>
              <a:t>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3925295-179B-4736-AAAA-7480175D4AD1}"/>
              </a:ext>
            </a:extLst>
          </p:cNvPr>
          <p:cNvSpPr txBox="1"/>
          <p:nvPr/>
        </p:nvSpPr>
        <p:spPr>
          <a:xfrm>
            <a:off x="1490394" y="1765766"/>
            <a:ext cx="4689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）、单位统一性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72A46816-2CA7-BEAE-ECEC-C8F857A43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904332"/>
              </p:ext>
            </p:extLst>
          </p:nvPr>
        </p:nvGraphicFramePr>
        <p:xfrm>
          <a:off x="1026298" y="1628853"/>
          <a:ext cx="9203396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848">
                  <a:extLst>
                    <a:ext uri="{9D8B030D-6E8A-4147-A177-3AD203B41FA5}">
                      <a16:colId xmlns:a16="http://schemas.microsoft.com/office/drawing/2014/main" val="3469802228"/>
                    </a:ext>
                  </a:extLst>
                </a:gridCol>
                <a:gridCol w="2300848">
                  <a:extLst>
                    <a:ext uri="{9D8B030D-6E8A-4147-A177-3AD203B41FA5}">
                      <a16:colId xmlns:a16="http://schemas.microsoft.com/office/drawing/2014/main" val="417903825"/>
                    </a:ext>
                  </a:extLst>
                </a:gridCol>
                <a:gridCol w="1805593">
                  <a:extLst>
                    <a:ext uri="{9D8B030D-6E8A-4147-A177-3AD203B41FA5}">
                      <a16:colId xmlns:a16="http://schemas.microsoft.com/office/drawing/2014/main" val="2716198468"/>
                    </a:ext>
                  </a:extLst>
                </a:gridCol>
                <a:gridCol w="2796107">
                  <a:extLst>
                    <a:ext uri="{9D8B030D-6E8A-4147-A177-3AD203B41FA5}">
                      <a16:colId xmlns:a16="http://schemas.microsoft.com/office/drawing/2014/main" val="2749499311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物理量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物理量符号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单位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单位符合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7268252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027402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8830414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08890801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A46B4F85-593C-4CA9-E029-61DAF8FBD9AA}"/>
              </a:ext>
            </a:extLst>
          </p:cNvPr>
          <p:cNvSpPr txBox="1"/>
          <p:nvPr/>
        </p:nvSpPr>
        <p:spPr>
          <a:xfrm>
            <a:off x="1782292" y="2450028"/>
            <a:ext cx="95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91D4F6-1AE4-DC5F-CE0E-BAE057F8B1B5}"/>
              </a:ext>
            </a:extLst>
          </p:cNvPr>
          <p:cNvSpPr txBox="1"/>
          <p:nvPr/>
        </p:nvSpPr>
        <p:spPr>
          <a:xfrm>
            <a:off x="1782292" y="2022811"/>
            <a:ext cx="95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4220464-FDBC-4F1C-F394-A55BA5167F7B}"/>
              </a:ext>
            </a:extLst>
          </p:cNvPr>
          <p:cNvSpPr txBox="1"/>
          <p:nvPr/>
        </p:nvSpPr>
        <p:spPr>
          <a:xfrm>
            <a:off x="1789187" y="3042053"/>
            <a:ext cx="95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电阻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9D54592-77C0-25D4-9CDF-AD16591EF972}"/>
              </a:ext>
            </a:extLst>
          </p:cNvPr>
          <p:cNvSpPr txBox="1"/>
          <p:nvPr/>
        </p:nvSpPr>
        <p:spPr>
          <a:xfrm>
            <a:off x="4257136" y="2098775"/>
            <a:ext cx="66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I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A4C452B-C815-D43F-07FB-5F974589786B}"/>
              </a:ext>
            </a:extLst>
          </p:cNvPr>
          <p:cNvSpPr txBox="1"/>
          <p:nvPr/>
        </p:nvSpPr>
        <p:spPr>
          <a:xfrm>
            <a:off x="4207287" y="2628841"/>
            <a:ext cx="66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endParaRPr lang="zh-CN" altLang="en-US" sz="280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C5AB45-0B34-3DCA-979A-D9976FB21A87}"/>
              </a:ext>
            </a:extLst>
          </p:cNvPr>
          <p:cNvSpPr txBox="1"/>
          <p:nvPr/>
        </p:nvSpPr>
        <p:spPr>
          <a:xfrm>
            <a:off x="4207289" y="3030726"/>
            <a:ext cx="66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endParaRPr lang="zh-CN" altLang="en-US" sz="2800">
              <a:solidFill>
                <a:srgbClr val="00B0F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BAA1FCD-1C0C-5F4E-63BF-FAA78F2A9C4D}"/>
              </a:ext>
            </a:extLst>
          </p:cNvPr>
          <p:cNvSpPr txBox="1"/>
          <p:nvPr/>
        </p:nvSpPr>
        <p:spPr>
          <a:xfrm>
            <a:off x="6070160" y="2168680"/>
            <a:ext cx="93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安培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5CE5861-C2B3-1C6F-B5E5-014954418B28}"/>
              </a:ext>
            </a:extLst>
          </p:cNvPr>
          <p:cNvSpPr txBox="1"/>
          <p:nvPr/>
        </p:nvSpPr>
        <p:spPr>
          <a:xfrm>
            <a:off x="6096736" y="2580465"/>
            <a:ext cx="93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伏特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4AFE348-7333-B34E-87FE-F26FA0186C60}"/>
              </a:ext>
            </a:extLst>
          </p:cNvPr>
          <p:cNvSpPr txBox="1"/>
          <p:nvPr/>
        </p:nvSpPr>
        <p:spPr>
          <a:xfrm>
            <a:off x="6126438" y="3017757"/>
            <a:ext cx="93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欧姆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7AE8257-4A66-55CC-AB92-B29C144F0066}"/>
              </a:ext>
            </a:extLst>
          </p:cNvPr>
          <p:cNvSpPr txBox="1"/>
          <p:nvPr/>
        </p:nvSpPr>
        <p:spPr>
          <a:xfrm>
            <a:off x="8488093" y="2113235"/>
            <a:ext cx="93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E754721-1B07-0135-5AC2-CAF570B4F6E2}"/>
              </a:ext>
            </a:extLst>
          </p:cNvPr>
          <p:cNvSpPr txBox="1"/>
          <p:nvPr/>
        </p:nvSpPr>
        <p:spPr>
          <a:xfrm>
            <a:off x="8488093" y="2580262"/>
            <a:ext cx="93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V</a:t>
            </a:r>
            <a:endParaRPr lang="zh-CN" altLang="en-US" sz="280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375FCA6-8749-E5E2-506F-947A17A00CBF}"/>
              </a:ext>
            </a:extLst>
          </p:cNvPr>
          <p:cNvSpPr txBox="1"/>
          <p:nvPr/>
        </p:nvSpPr>
        <p:spPr>
          <a:xfrm>
            <a:off x="8419310" y="2907616"/>
            <a:ext cx="93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2800" b="1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仿宋" panose="02010609060101010101" charset="-122"/>
                <a:sym typeface="+mn-ea"/>
              </a:rPr>
              <a:t>Ω</a:t>
            </a:r>
            <a:endParaRPr lang="zh-CN" altLang="en-US" sz="2800">
              <a:solidFill>
                <a:srgbClr val="00B0F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33009A1-36DB-A2D1-C532-EDFC0462418B}"/>
              </a:ext>
            </a:extLst>
          </p:cNvPr>
          <p:cNvSpPr txBox="1"/>
          <p:nvPr/>
        </p:nvSpPr>
        <p:spPr>
          <a:xfrm>
            <a:off x="946756" y="3674043"/>
            <a:ext cx="214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(2)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、同一性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E2EAE78-7C1E-D4B0-E9BC-BD793A480074}"/>
              </a:ext>
            </a:extLst>
          </p:cNvPr>
          <p:cNvSpPr txBox="1"/>
          <p:nvPr/>
        </p:nvSpPr>
        <p:spPr>
          <a:xfrm>
            <a:off x="3064692" y="3684678"/>
            <a:ext cx="3310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同一段导体。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4C4A14A-F755-0711-147D-1019E433504A}"/>
              </a:ext>
            </a:extLst>
          </p:cNvPr>
          <p:cNvGrpSpPr/>
          <p:nvPr/>
        </p:nvGrpSpPr>
        <p:grpSpPr>
          <a:xfrm>
            <a:off x="1753771" y="4480846"/>
            <a:ext cx="3802965" cy="281353"/>
            <a:chOff x="1743219" y="3221501"/>
            <a:chExt cx="2613074" cy="211015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13D39BD9-1A78-62B0-DA89-FF70F6E5BF69}"/>
                </a:ext>
              </a:extLst>
            </p:cNvPr>
            <p:cNvSpPr/>
            <p:nvPr/>
          </p:nvSpPr>
          <p:spPr>
            <a:xfrm>
              <a:off x="2757268" y="3221501"/>
              <a:ext cx="597877" cy="211015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796D0EE-E16A-9D58-BA41-B6482AD5498B}"/>
                </a:ext>
              </a:extLst>
            </p:cNvPr>
            <p:cNvCxnSpPr/>
            <p:nvPr/>
          </p:nvCxnSpPr>
          <p:spPr>
            <a:xfrm>
              <a:off x="3336384" y="3334043"/>
              <a:ext cx="1019909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D2E87488-092E-E8C7-0C77-0ED67EDBEFA5}"/>
                </a:ext>
              </a:extLst>
            </p:cNvPr>
            <p:cNvCxnSpPr/>
            <p:nvPr/>
          </p:nvCxnSpPr>
          <p:spPr>
            <a:xfrm>
              <a:off x="1743219" y="3348111"/>
              <a:ext cx="1019909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5" name="箭头: 右 24">
            <a:extLst>
              <a:ext uri="{FF2B5EF4-FFF2-40B4-BE49-F238E27FC236}">
                <a16:creationId xmlns:a16="http://schemas.microsoft.com/office/drawing/2014/main" id="{8CE0F863-06FA-5F4A-46A1-E0DF9F27E758}"/>
              </a:ext>
            </a:extLst>
          </p:cNvPr>
          <p:cNvSpPr/>
          <p:nvPr/>
        </p:nvSpPr>
        <p:spPr>
          <a:xfrm>
            <a:off x="4299240" y="4612050"/>
            <a:ext cx="448283" cy="290445"/>
          </a:xfrm>
          <a:prstGeom prst="rightArrow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7563899-05BE-4098-B68B-31A0E2D6DA75}"/>
              </a:ext>
            </a:extLst>
          </p:cNvPr>
          <p:cNvGrpSpPr/>
          <p:nvPr/>
        </p:nvGrpSpPr>
        <p:grpSpPr>
          <a:xfrm>
            <a:off x="4066193" y="4194573"/>
            <a:ext cx="672424" cy="525446"/>
            <a:chOff x="5346429" y="3123099"/>
            <a:chExt cx="504318" cy="394085"/>
          </a:xfrm>
        </p:grpSpPr>
        <p:sp>
          <p:nvSpPr>
            <p:cNvPr id="26" name="箭头: 右 25">
              <a:extLst>
                <a:ext uri="{FF2B5EF4-FFF2-40B4-BE49-F238E27FC236}">
                  <a16:creationId xmlns:a16="http://schemas.microsoft.com/office/drawing/2014/main" id="{A602ECA5-6BA6-56D9-3141-C5D9FAB21E8D}"/>
                </a:ext>
              </a:extLst>
            </p:cNvPr>
            <p:cNvSpPr/>
            <p:nvPr/>
          </p:nvSpPr>
          <p:spPr>
            <a:xfrm>
              <a:off x="5346429" y="3390575"/>
              <a:ext cx="336212" cy="126609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DD67C25-F502-99F5-8726-44B47EA6F932}"/>
                </a:ext>
              </a:extLst>
            </p:cNvPr>
            <p:cNvSpPr txBox="1"/>
            <p:nvPr/>
          </p:nvSpPr>
          <p:spPr>
            <a:xfrm>
              <a:off x="5473708" y="3123099"/>
              <a:ext cx="37703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I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541C365-D7CC-C505-02B7-140C873EACE9}"/>
              </a:ext>
            </a:extLst>
          </p:cNvPr>
          <p:cNvGrpSpPr/>
          <p:nvPr/>
        </p:nvGrpSpPr>
        <p:grpSpPr>
          <a:xfrm>
            <a:off x="2820436" y="4621524"/>
            <a:ext cx="1669635" cy="687396"/>
            <a:chOff x="2454812" y="3883342"/>
            <a:chExt cx="1252226" cy="515547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6DCC7304-55DE-9D84-B382-EF84CF504D26}"/>
                </a:ext>
              </a:extLst>
            </p:cNvPr>
            <p:cNvCxnSpPr/>
            <p:nvPr/>
          </p:nvCxnSpPr>
          <p:spPr>
            <a:xfrm flipH="1">
              <a:off x="2454812" y="3883342"/>
              <a:ext cx="0" cy="39159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6E44A96D-23D5-3069-FC9F-B3E1FF044452}"/>
                </a:ext>
              </a:extLst>
            </p:cNvPr>
            <p:cNvCxnSpPr/>
            <p:nvPr/>
          </p:nvCxnSpPr>
          <p:spPr>
            <a:xfrm flipH="1">
              <a:off x="3707038" y="3932036"/>
              <a:ext cx="0" cy="39159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箭头: 右 31">
              <a:extLst>
                <a:ext uri="{FF2B5EF4-FFF2-40B4-BE49-F238E27FC236}">
                  <a16:creationId xmlns:a16="http://schemas.microsoft.com/office/drawing/2014/main" id="{BDB77317-F526-C227-97A7-7E8B29180671}"/>
                </a:ext>
              </a:extLst>
            </p:cNvPr>
            <p:cNvSpPr/>
            <p:nvPr/>
          </p:nvSpPr>
          <p:spPr>
            <a:xfrm rot="10800000">
              <a:off x="2479633" y="4148332"/>
              <a:ext cx="464233" cy="126609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3" name="箭头: 右 32">
              <a:extLst>
                <a:ext uri="{FF2B5EF4-FFF2-40B4-BE49-F238E27FC236}">
                  <a16:creationId xmlns:a16="http://schemas.microsoft.com/office/drawing/2014/main" id="{3F537B0D-905A-751E-3EB8-E8B2E31A5313}"/>
                </a:ext>
              </a:extLst>
            </p:cNvPr>
            <p:cNvSpPr/>
            <p:nvPr/>
          </p:nvSpPr>
          <p:spPr>
            <a:xfrm>
              <a:off x="3242805" y="4127836"/>
              <a:ext cx="464233" cy="126609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3E072DB6-449C-1788-971D-7F31C88B6480}"/>
                </a:ext>
              </a:extLst>
            </p:cNvPr>
            <p:cNvSpPr txBox="1"/>
            <p:nvPr/>
          </p:nvSpPr>
          <p:spPr>
            <a:xfrm>
              <a:off x="2946208" y="4006474"/>
              <a:ext cx="46188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U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51451B44-A29A-8259-CC67-3BE81505237B}"/>
              </a:ext>
            </a:extLst>
          </p:cNvPr>
          <p:cNvSpPr txBox="1"/>
          <p:nvPr/>
        </p:nvSpPr>
        <p:spPr>
          <a:xfrm>
            <a:off x="3472508" y="4054676"/>
            <a:ext cx="93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7A3F42-C3CF-E94A-3C3C-ED0EEF5D1023}"/>
              </a:ext>
            </a:extLst>
          </p:cNvPr>
          <p:cNvSpPr txBox="1"/>
          <p:nvPr/>
        </p:nvSpPr>
        <p:spPr>
          <a:xfrm>
            <a:off x="781374" y="5466107"/>
            <a:ext cx="2734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）、同时性：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E60F658-6FE9-73BF-A924-41C883996B58}"/>
              </a:ext>
            </a:extLst>
          </p:cNvPr>
          <p:cNvSpPr txBox="1"/>
          <p:nvPr/>
        </p:nvSpPr>
        <p:spPr>
          <a:xfrm>
            <a:off x="3821393" y="5470726"/>
            <a:ext cx="2726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同一时刻。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55F36F9-4A50-AE2C-28C1-22B90284074C}"/>
              </a:ext>
            </a:extLst>
          </p:cNvPr>
          <p:cNvSpPr txBox="1"/>
          <p:nvPr/>
        </p:nvSpPr>
        <p:spPr>
          <a:xfrm>
            <a:off x="586587" y="947590"/>
            <a:ext cx="2734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）、统一性：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FDD888D-7626-065C-33D5-DAF303C3A752}"/>
              </a:ext>
            </a:extLst>
          </p:cNvPr>
          <p:cNvSpPr txBox="1"/>
          <p:nvPr/>
        </p:nvSpPr>
        <p:spPr>
          <a:xfrm>
            <a:off x="3064692" y="935526"/>
            <a:ext cx="249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单位要统一。</a:t>
            </a:r>
          </a:p>
        </p:txBody>
      </p:sp>
    </p:spTree>
    <p:extLst>
      <p:ext uri="{BB962C8B-B14F-4D97-AF65-F5344CB8AC3E}">
        <p14:creationId xmlns:p14="http://schemas.microsoft.com/office/powerpoint/2010/main" val="37516063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35" grpId="0"/>
      <p:bldP spid="37" grpId="0"/>
      <p:bldP spid="38" grpId="0"/>
      <p:bldP spid="39" grpId="0"/>
      <p:bldP spid="4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2385621-0FA7-64E1-11AE-E5F4AC095BC2}"/>
              </a:ext>
            </a:extLst>
          </p:cNvPr>
          <p:cNvSpPr txBox="1"/>
          <p:nvPr/>
        </p:nvSpPr>
        <p:spPr>
          <a:xfrm>
            <a:off x="4812265" y="2647175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焦耳定律</a:t>
            </a:r>
            <a:endParaRPr lang="zh-CN" altLang="en-US" sz="40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557791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CBD98EF8-43C5-9E91-E7ED-8909FB476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5" b="15440"/>
          <a:stretch>
            <a:fillRect/>
          </a:stretch>
        </p:blipFill>
        <p:spPr>
          <a:xfrm>
            <a:off x="3230953" y="2844997"/>
            <a:ext cx="4006780" cy="30396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A758F259-A3A1-74C6-93E5-F74ECDA0778A}"/>
              </a:ext>
            </a:extLst>
          </p:cNvPr>
          <p:cNvSpPr/>
          <p:nvPr/>
        </p:nvSpPr>
        <p:spPr>
          <a:xfrm>
            <a:off x="965902" y="731176"/>
            <a:ext cx="10221502" cy="13031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u="non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0" i="0" u="non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　　电炉丝和导线通过电流相同，为什么电炉丝热得发红，而导线却几乎不发热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?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电流通过导体时产生热的多少跟什么因素有关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092654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>
            <a:extLst>
              <a:ext uri="{FF2B5EF4-FFF2-40B4-BE49-F238E27FC236}">
                <a16:creationId xmlns:a16="http://schemas.microsoft.com/office/drawing/2014/main" id="{30F15FDE-946B-1A9B-E6C7-AD659C092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09" y="156210"/>
            <a:ext cx="2854325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6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一、电流的热效应</a:t>
            </a: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9415188D-403C-668D-0638-C94E02422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66" y="803910"/>
            <a:ext cx="32873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电流的热效应的定义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CBCBA50-1281-77F7-C24F-75E536B6C16F}"/>
              </a:ext>
            </a:extLst>
          </p:cNvPr>
          <p:cNvSpPr txBox="1"/>
          <p:nvPr/>
        </p:nvSpPr>
        <p:spPr>
          <a:xfrm>
            <a:off x="593089" y="1420495"/>
            <a:ext cx="10443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latinLnBrk="0"/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电流通过导体时，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电能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转化为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内能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，这种现象叫做</a:t>
            </a:r>
            <a:r>
              <a:rPr lang="zh-CN" altLang="en-US" sz="24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电流的热效应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47AD70AD-FCFC-94A4-2A16-FD224D5BD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89" y="2362525"/>
            <a:ext cx="32873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2.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探究电热的影响因素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7238D35-FB32-54DC-0FAD-EFC78FA7F5CA}"/>
              </a:ext>
            </a:extLst>
          </p:cNvPr>
          <p:cNvSpPr txBox="1"/>
          <p:nvPr/>
        </p:nvSpPr>
        <p:spPr>
          <a:xfrm>
            <a:off x="1586356" y="3167390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与电阻、电流、时间有关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9198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>
            <a:extLst>
              <a:ext uri="{FF2B5EF4-FFF2-40B4-BE49-F238E27FC236}">
                <a16:creationId xmlns:a16="http://schemas.microsoft.com/office/drawing/2014/main" id="{A16D6638-A55C-5938-DE11-46C9F230D08B}"/>
              </a:ext>
            </a:extLst>
          </p:cNvPr>
          <p:cNvSpPr/>
          <p:nvPr/>
        </p:nvSpPr>
        <p:spPr>
          <a:xfrm>
            <a:off x="314246" y="213995"/>
            <a:ext cx="1808559" cy="48696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设计实验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C30D55A-94E1-8739-3448-7321A22743AF}"/>
              </a:ext>
            </a:extLst>
          </p:cNvPr>
          <p:cNvSpPr txBox="1"/>
          <p:nvPr/>
        </p:nvSpPr>
        <p:spPr>
          <a:xfrm>
            <a:off x="1240503" y="1294506"/>
            <a:ext cx="4185088" cy="1476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mpd="sng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当一个物理量被猜测与多个因素有关，应用什么方法去研究？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D480695-38B5-CE5C-D726-F14D8281730D}"/>
              </a:ext>
            </a:extLst>
          </p:cNvPr>
          <p:cNvSpPr txBox="1"/>
          <p:nvPr/>
        </p:nvSpPr>
        <p:spPr>
          <a:xfrm>
            <a:off x="2473934" y="3004191"/>
            <a:ext cx="1819275" cy="5116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控制变量法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B82EC1-28C1-3660-3336-FBC232A2AA36}"/>
              </a:ext>
            </a:extLst>
          </p:cNvPr>
          <p:cNvSpPr txBox="1"/>
          <p:nvPr/>
        </p:nvSpPr>
        <p:spPr>
          <a:xfrm>
            <a:off x="6518460" y="1294505"/>
            <a:ext cx="3431117" cy="1476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mpd="sng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2．用什么方法和器材去观察那些不可见的物理量？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890295-4E57-F2F8-02C2-0982CB12294F}"/>
              </a:ext>
            </a:extLst>
          </p:cNvPr>
          <p:cNvSpPr txBox="1"/>
          <p:nvPr/>
        </p:nvSpPr>
        <p:spPr>
          <a:xfrm>
            <a:off x="7776274" y="2919435"/>
            <a:ext cx="1202333" cy="5116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u="none" spc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转换法</a:t>
            </a:r>
          </a:p>
        </p:txBody>
      </p:sp>
      <p:sp>
        <p:nvSpPr>
          <p:cNvPr id="7" name="箭头: 下 1">
            <a:extLst>
              <a:ext uri="{FF2B5EF4-FFF2-40B4-BE49-F238E27FC236}">
                <a16:creationId xmlns:a16="http://schemas.microsoft.com/office/drawing/2014/main" id="{25AC4E24-6323-2A52-2997-9294FC57042A}"/>
              </a:ext>
            </a:extLst>
          </p:cNvPr>
          <p:cNvSpPr/>
          <p:nvPr/>
        </p:nvSpPr>
        <p:spPr>
          <a:xfrm flipH="1">
            <a:off x="3089936" y="2860224"/>
            <a:ext cx="485622" cy="262165"/>
          </a:xfrm>
          <a:prstGeom prst="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8" name="箭头: 下 1">
            <a:extLst>
              <a:ext uri="{FF2B5EF4-FFF2-40B4-BE49-F238E27FC236}">
                <a16:creationId xmlns:a16="http://schemas.microsoft.com/office/drawing/2014/main" id="{38DEADD3-EB56-B8BF-E8C5-F8B362A363CF}"/>
              </a:ext>
            </a:extLst>
          </p:cNvPr>
          <p:cNvSpPr/>
          <p:nvPr/>
        </p:nvSpPr>
        <p:spPr>
          <a:xfrm flipH="1">
            <a:off x="8089985" y="2777819"/>
            <a:ext cx="485622" cy="262165"/>
          </a:xfrm>
          <a:prstGeom prst="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377E4D8-A1E3-4AFA-2A84-1C01EA909B3E}"/>
              </a:ext>
            </a:extLst>
          </p:cNvPr>
          <p:cNvSpPr txBox="1"/>
          <p:nvPr/>
        </p:nvSpPr>
        <p:spPr>
          <a:xfrm>
            <a:off x="4583371" y="4230636"/>
            <a:ext cx="2734310" cy="5116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电热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多少的体现：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479BEC-F440-0A99-B0FE-9B7D81890113}"/>
              </a:ext>
            </a:extLst>
          </p:cNvPr>
          <p:cNvSpPr txBox="1"/>
          <p:nvPr/>
        </p:nvSpPr>
        <p:spPr>
          <a:xfrm>
            <a:off x="6967796" y="4231271"/>
            <a:ext cx="4422140" cy="5116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2400" err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液体吸热，观察升高的温度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；</a:t>
            </a:r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 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53BA98-03F1-C43E-4B87-A0DE2487A0E2}"/>
              </a:ext>
            </a:extLst>
          </p:cNvPr>
          <p:cNvSpPr txBox="1"/>
          <p:nvPr/>
        </p:nvSpPr>
        <p:spPr>
          <a:xfrm>
            <a:off x="5846656" y="4876358"/>
            <a:ext cx="5757545" cy="5116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2400" err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气体(或液体)受热膨胀，观察膨胀的多少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61025122-F706-8064-717B-49955F0BBBF7}"/>
              </a:ext>
            </a:extLst>
          </p:cNvPr>
          <p:cNvGrpSpPr/>
          <p:nvPr/>
        </p:nvGrpSpPr>
        <p:grpSpPr>
          <a:xfrm>
            <a:off x="1240503" y="3893253"/>
            <a:ext cx="3093244" cy="2402681"/>
            <a:chOff x="0" y="0"/>
            <a:chExt cx="4017" cy="2270"/>
          </a:xfrm>
        </p:grpSpPr>
        <p:pic>
          <p:nvPicPr>
            <p:cNvPr id="13" name="Picture 9" descr="09904002">
              <a:extLst>
                <a:ext uri="{FF2B5EF4-FFF2-40B4-BE49-F238E27FC236}">
                  <a16:creationId xmlns:a16="http://schemas.microsoft.com/office/drawing/2014/main" id="{3345150B-5374-967D-3EF9-E9D02F7B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017" cy="2270"/>
            </a:xfrm>
            <a:prstGeom prst="rect">
              <a:avLst/>
            </a:prstGeom>
            <a:noFill/>
            <a:ln w="28575" cap="flat" cmpd="sng">
              <a:solidFill>
                <a:srgbClr val="990033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EB21E0-F278-05A2-D3B5-F17D4EFD9F89}"/>
                </a:ext>
              </a:extLst>
            </p:cNvPr>
            <p:cNvSpPr/>
            <p:nvPr/>
          </p:nvSpPr>
          <p:spPr>
            <a:xfrm>
              <a:off x="91" y="136"/>
              <a:ext cx="1237" cy="78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实验</a:t>
              </a:r>
            </a:p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装置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8570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/>
      <p:bldP spid="7" grpId="0" animBg="1"/>
      <p:bldP spid="8" grpId="0" animBg="1"/>
      <p:bldP spid="9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2F3246EB-2A95-1CDC-03F7-EF3D5F3C13E0}"/>
              </a:ext>
            </a:extLst>
          </p:cNvPr>
          <p:cNvGrpSpPr/>
          <p:nvPr/>
        </p:nvGrpSpPr>
        <p:grpSpPr>
          <a:xfrm>
            <a:off x="5518722" y="1586457"/>
            <a:ext cx="3479857" cy="2003569"/>
            <a:chOff x="0" y="0"/>
            <a:chExt cx="2653" cy="1804"/>
          </a:xfrm>
        </p:grpSpPr>
        <p:sp>
          <p:nvSpPr>
            <p:cNvPr id="3" name="Rectangle 44">
              <a:extLst>
                <a:ext uri="{FF2B5EF4-FFF2-40B4-BE49-F238E27FC236}">
                  <a16:creationId xmlns:a16="http://schemas.microsoft.com/office/drawing/2014/main" id="{09D061CC-EF41-D5F1-ABED-A88523CF6DB3}"/>
                </a:ext>
              </a:extLst>
            </p:cNvPr>
            <p:cNvSpPr/>
            <p:nvPr/>
          </p:nvSpPr>
          <p:spPr>
            <a:xfrm>
              <a:off x="0" y="0"/>
              <a:ext cx="2640" cy="1804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sz="2400">
                <a:solidFill>
                  <a:srgbClr val="000000"/>
                </a:solidFill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" name="Line 36">
              <a:extLst>
                <a:ext uri="{FF2B5EF4-FFF2-40B4-BE49-F238E27FC236}">
                  <a16:creationId xmlns:a16="http://schemas.microsoft.com/office/drawing/2014/main" id="{4AE11991-3039-22C7-F443-C36355DF8341}"/>
                </a:ext>
              </a:extLst>
            </p:cNvPr>
            <p:cNvSpPr/>
            <p:nvPr/>
          </p:nvSpPr>
          <p:spPr>
            <a:xfrm>
              <a:off x="218" y="499"/>
              <a:ext cx="2222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Line 12">
              <a:extLst>
                <a:ext uri="{FF2B5EF4-FFF2-40B4-BE49-F238E27FC236}">
                  <a16:creationId xmlns:a16="http://schemas.microsoft.com/office/drawing/2014/main" id="{BBD0802E-5419-C8F1-FF50-96EDB6F2C86E}"/>
                </a:ext>
              </a:extLst>
            </p:cNvPr>
            <p:cNvSpPr/>
            <p:nvPr/>
          </p:nvSpPr>
          <p:spPr>
            <a:xfrm flipV="1">
              <a:off x="767" y="1456"/>
              <a:ext cx="329" cy="138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Rectangle 17">
              <a:extLst>
                <a:ext uri="{FF2B5EF4-FFF2-40B4-BE49-F238E27FC236}">
                  <a16:creationId xmlns:a16="http://schemas.microsoft.com/office/drawing/2014/main" id="{44A5F99F-4EA0-F8A0-633C-0342FE952E47}"/>
                </a:ext>
              </a:extLst>
            </p:cNvPr>
            <p:cNvSpPr/>
            <p:nvPr/>
          </p:nvSpPr>
          <p:spPr>
            <a:xfrm rot="10800000">
              <a:off x="1605" y="408"/>
              <a:ext cx="504" cy="203"/>
            </a:xfrm>
            <a:prstGeom prst="rect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>
                <a:buFont typeface="Arial" panose="020B0604020202020204" pitchFamily="34" charset="0"/>
                <a:buNone/>
              </a:pPr>
              <a:endParaRPr sz="240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" name="Text Box 18">
              <a:extLst>
                <a:ext uri="{FF2B5EF4-FFF2-40B4-BE49-F238E27FC236}">
                  <a16:creationId xmlns:a16="http://schemas.microsoft.com/office/drawing/2014/main" id="{790D01AC-8153-1F68-3CB7-E75E5415570A}"/>
                </a:ext>
              </a:extLst>
            </p:cNvPr>
            <p:cNvSpPr txBox="1"/>
            <p:nvPr/>
          </p:nvSpPr>
          <p:spPr>
            <a:xfrm>
              <a:off x="412" y="0"/>
              <a:ext cx="1315" cy="31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3500" tIns="0" rIns="0" bIns="0"/>
            <a:lstStyle/>
            <a:p>
              <a:pPr algn="just">
                <a:buFont typeface="Arial" panose="020B0604020202020204" pitchFamily="34" charset="0"/>
                <a:buNone/>
              </a:pPr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R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1</a:t>
              </a: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 = 5 Ω</a:t>
              </a:r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606A03F2-CACD-F17B-0A2C-706E51720919}"/>
                </a:ext>
              </a:extLst>
            </p:cNvPr>
            <p:cNvSpPr/>
            <p:nvPr/>
          </p:nvSpPr>
          <p:spPr>
            <a:xfrm rot="10800000">
              <a:off x="743" y="408"/>
              <a:ext cx="504" cy="203"/>
            </a:xfrm>
            <a:prstGeom prst="rect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>
                <a:buFont typeface="Arial" panose="020B0604020202020204" pitchFamily="34" charset="0"/>
                <a:buNone/>
              </a:pPr>
              <a:endParaRPr sz="240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9" name="Text Box 24">
              <a:extLst>
                <a:ext uri="{FF2B5EF4-FFF2-40B4-BE49-F238E27FC236}">
                  <a16:creationId xmlns:a16="http://schemas.microsoft.com/office/drawing/2014/main" id="{8C74CC3C-C8EA-53CA-3337-EB8DBE17A233}"/>
                </a:ext>
              </a:extLst>
            </p:cNvPr>
            <p:cNvSpPr txBox="1"/>
            <p:nvPr/>
          </p:nvSpPr>
          <p:spPr>
            <a:xfrm>
              <a:off x="1550" y="0"/>
              <a:ext cx="1103" cy="31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3500" tIns="0" rIns="0" bIns="0"/>
            <a:lstStyle/>
            <a:p>
              <a:pPr algn="just">
                <a:buFont typeface="Arial" panose="020B0604020202020204" pitchFamily="34" charset="0"/>
                <a:buNone/>
              </a:pPr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R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2</a:t>
              </a: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 = 10 Ω</a:t>
              </a:r>
            </a:p>
          </p:txBody>
        </p: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CB7DC014-8A77-D6D3-0562-BC5680D4681A}"/>
                </a:ext>
              </a:extLst>
            </p:cNvPr>
            <p:cNvGrpSpPr/>
            <p:nvPr/>
          </p:nvGrpSpPr>
          <p:grpSpPr>
            <a:xfrm flipH="1">
              <a:off x="1825" y="1500"/>
              <a:ext cx="67" cy="269"/>
              <a:chOff x="0" y="0"/>
              <a:chExt cx="75" cy="361"/>
            </a:xfrm>
          </p:grpSpPr>
          <p:sp>
            <p:nvSpPr>
              <p:cNvPr id="19" name="Line 33">
                <a:extLst>
                  <a:ext uri="{FF2B5EF4-FFF2-40B4-BE49-F238E27FC236}">
                    <a16:creationId xmlns:a16="http://schemas.microsoft.com/office/drawing/2014/main" id="{C0A0A694-D6C8-C397-2660-A642F972A7A0}"/>
                  </a:ext>
                </a:extLst>
              </p:cNvPr>
              <p:cNvSpPr/>
              <p:nvPr/>
            </p:nvSpPr>
            <p:spPr>
              <a:xfrm flipH="1">
                <a:off x="0" y="86"/>
                <a:ext cx="0" cy="189"/>
              </a:xfrm>
              <a:prstGeom prst="line">
                <a:avLst/>
              </a:prstGeom>
              <a:ln w="222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Line 34">
                <a:extLst>
                  <a:ext uri="{FF2B5EF4-FFF2-40B4-BE49-F238E27FC236}">
                    <a16:creationId xmlns:a16="http://schemas.microsoft.com/office/drawing/2014/main" id="{4DB364E8-11D1-C1F2-1550-A05E40FFABA1}"/>
                  </a:ext>
                </a:extLst>
              </p:cNvPr>
              <p:cNvSpPr/>
              <p:nvPr/>
            </p:nvSpPr>
            <p:spPr>
              <a:xfrm flipH="1">
                <a:off x="75" y="0"/>
                <a:ext cx="0" cy="361"/>
              </a:xfrm>
              <a:prstGeom prst="line">
                <a:avLst/>
              </a:prstGeom>
              <a:ln w="222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Line 37">
              <a:extLst>
                <a:ext uri="{FF2B5EF4-FFF2-40B4-BE49-F238E27FC236}">
                  <a16:creationId xmlns:a16="http://schemas.microsoft.com/office/drawing/2014/main" id="{2147E6B2-3657-EE04-C292-62ED259C6BBD}"/>
                </a:ext>
              </a:extLst>
            </p:cNvPr>
            <p:cNvSpPr/>
            <p:nvPr/>
          </p:nvSpPr>
          <p:spPr>
            <a:xfrm>
              <a:off x="1889" y="1633"/>
              <a:ext cx="544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Line 38">
              <a:extLst>
                <a:ext uri="{FF2B5EF4-FFF2-40B4-BE49-F238E27FC236}">
                  <a16:creationId xmlns:a16="http://schemas.microsoft.com/office/drawing/2014/main" id="{DF8977DD-366C-A738-9F16-F76458E7ABE4}"/>
                </a:ext>
              </a:extLst>
            </p:cNvPr>
            <p:cNvSpPr/>
            <p:nvPr/>
          </p:nvSpPr>
          <p:spPr>
            <a:xfrm flipH="1">
              <a:off x="212" y="503"/>
              <a:ext cx="0" cy="1134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Line 39">
              <a:extLst>
                <a:ext uri="{FF2B5EF4-FFF2-40B4-BE49-F238E27FC236}">
                  <a16:creationId xmlns:a16="http://schemas.microsoft.com/office/drawing/2014/main" id="{7B0FAD58-7B0C-5FB8-A9B0-12A9FC10AD4C}"/>
                </a:ext>
              </a:extLst>
            </p:cNvPr>
            <p:cNvSpPr/>
            <p:nvPr/>
          </p:nvSpPr>
          <p:spPr>
            <a:xfrm flipH="1">
              <a:off x="2436" y="499"/>
              <a:ext cx="0" cy="1134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Oval 40">
              <a:extLst>
                <a:ext uri="{FF2B5EF4-FFF2-40B4-BE49-F238E27FC236}">
                  <a16:creationId xmlns:a16="http://schemas.microsoft.com/office/drawing/2014/main" id="{D98FFD14-4736-975F-387D-87E5D4553E1A}"/>
                </a:ext>
              </a:extLst>
            </p:cNvPr>
            <p:cNvSpPr/>
            <p:nvPr/>
          </p:nvSpPr>
          <p:spPr>
            <a:xfrm>
              <a:off x="712" y="1594"/>
              <a:ext cx="72" cy="72"/>
            </a:xfrm>
            <a:prstGeom prst="ellipse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sz="240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5" name="Line 41">
              <a:extLst>
                <a:ext uri="{FF2B5EF4-FFF2-40B4-BE49-F238E27FC236}">
                  <a16:creationId xmlns:a16="http://schemas.microsoft.com/office/drawing/2014/main" id="{40E34289-0F00-CFB6-3630-30C6C32213C4}"/>
                </a:ext>
              </a:extLst>
            </p:cNvPr>
            <p:cNvSpPr/>
            <p:nvPr/>
          </p:nvSpPr>
          <p:spPr>
            <a:xfrm flipV="1">
              <a:off x="212" y="1633"/>
              <a:ext cx="513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Line 42">
              <a:extLst>
                <a:ext uri="{FF2B5EF4-FFF2-40B4-BE49-F238E27FC236}">
                  <a16:creationId xmlns:a16="http://schemas.microsoft.com/office/drawing/2014/main" id="{7B490721-C7DD-4243-EE2A-9F33236F5796}"/>
                </a:ext>
              </a:extLst>
            </p:cNvPr>
            <p:cNvSpPr/>
            <p:nvPr/>
          </p:nvSpPr>
          <p:spPr>
            <a:xfrm>
              <a:off x="993" y="1633"/>
              <a:ext cx="825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Oval 30">
              <a:extLst>
                <a:ext uri="{FF2B5EF4-FFF2-40B4-BE49-F238E27FC236}">
                  <a16:creationId xmlns:a16="http://schemas.microsoft.com/office/drawing/2014/main" id="{45A489F3-6D7C-85FB-55BE-DEBB841B99A6}"/>
                </a:ext>
              </a:extLst>
            </p:cNvPr>
            <p:cNvSpPr/>
            <p:nvPr/>
          </p:nvSpPr>
          <p:spPr>
            <a:xfrm>
              <a:off x="2267" y="998"/>
              <a:ext cx="316" cy="316"/>
            </a:xfrm>
            <a:prstGeom prst="ellipse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sz="240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68AF62D4-E54D-C645-A5E7-F451144193AA}"/>
                </a:ext>
              </a:extLst>
            </p:cNvPr>
            <p:cNvSpPr/>
            <p:nvPr/>
          </p:nvSpPr>
          <p:spPr>
            <a:xfrm>
              <a:off x="2277" y="947"/>
              <a:ext cx="363" cy="4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en-US" altLang="zh-CN" sz="24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A</a:t>
              </a:r>
            </a:p>
          </p:txBody>
        </p:sp>
      </p:grpSp>
      <p:sp>
        <p:nvSpPr>
          <p:cNvPr id="21" name="TextBox 27">
            <a:extLst>
              <a:ext uri="{FF2B5EF4-FFF2-40B4-BE49-F238E27FC236}">
                <a16:creationId xmlns:a16="http://schemas.microsoft.com/office/drawing/2014/main" id="{8A756D5A-2572-8419-48CA-780DCF280362}"/>
              </a:ext>
            </a:extLst>
          </p:cNvPr>
          <p:cNvSpPr/>
          <p:nvPr/>
        </p:nvSpPr>
        <p:spPr>
          <a:xfrm>
            <a:off x="2104690" y="4947222"/>
            <a:ext cx="9210782" cy="1191532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在电流相同、通电时间相同的情况下，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电阻越大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，这个电阻产生的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热量越多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22" name="Picture 24">
            <a:extLst>
              <a:ext uri="{FF2B5EF4-FFF2-40B4-BE49-F238E27FC236}">
                <a16:creationId xmlns:a16="http://schemas.microsoft.com/office/drawing/2014/main" id="{13458A89-A201-703A-F865-887449D2C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272" y="1156545"/>
            <a:ext cx="3479857" cy="2253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 Box 25">
            <a:extLst>
              <a:ext uri="{FF2B5EF4-FFF2-40B4-BE49-F238E27FC236}">
                <a16:creationId xmlns:a16="http://schemas.microsoft.com/office/drawing/2014/main" id="{70A08513-B53B-7BC4-BF65-82B582A3D997}"/>
              </a:ext>
            </a:extLst>
          </p:cNvPr>
          <p:cNvSpPr txBox="1"/>
          <p:nvPr/>
        </p:nvSpPr>
        <p:spPr>
          <a:xfrm>
            <a:off x="1269178" y="4486584"/>
            <a:ext cx="6676828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1408B8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现象：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电阻较大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的这边的液柱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上升较高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2CE04F7A-954F-FB52-908B-A69C0C194F4D}"/>
              </a:ext>
            </a:extLst>
          </p:cNvPr>
          <p:cNvSpPr txBox="1"/>
          <p:nvPr/>
        </p:nvSpPr>
        <p:spPr>
          <a:xfrm>
            <a:off x="1251049" y="5012323"/>
            <a:ext cx="1266693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1408B8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结论：</a:t>
            </a:r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0979C1F6-724A-C048-9134-F4031E4C4C2E}"/>
              </a:ext>
            </a:extLst>
          </p:cNvPr>
          <p:cNvSpPr txBox="1"/>
          <p:nvPr/>
        </p:nvSpPr>
        <p:spPr>
          <a:xfrm>
            <a:off x="1269178" y="3694287"/>
            <a:ext cx="7654660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控制不变的量是：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、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________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改变 </a:t>
            </a:r>
            <a:r>
              <a:rPr lang="zh-CN" altLang="en-US" sz="2800" b="1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 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。</a:t>
            </a:r>
            <a:endParaRPr lang="en-US" altLang="zh-CN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6E173E4C-2D02-35DF-EDB5-F59E005FE5D4}"/>
              </a:ext>
            </a:extLst>
          </p:cNvPr>
          <p:cNvSpPr txBox="1"/>
          <p:nvPr/>
        </p:nvSpPr>
        <p:spPr>
          <a:xfrm>
            <a:off x="4179871" y="3622006"/>
            <a:ext cx="906017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1F257D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电流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78D55E99-F0FE-3B35-9566-6EA6692BE574}"/>
              </a:ext>
            </a:extLst>
          </p:cNvPr>
          <p:cNvSpPr txBox="1"/>
          <p:nvPr/>
        </p:nvSpPr>
        <p:spPr>
          <a:xfrm>
            <a:off x="5343582" y="3590026"/>
            <a:ext cx="1627369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1F257D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通电时间</a:t>
            </a:r>
          </a:p>
        </p:txBody>
      </p:sp>
      <p:sp>
        <p:nvSpPr>
          <p:cNvPr id="34" name="Text Box 28">
            <a:extLst>
              <a:ext uri="{FF2B5EF4-FFF2-40B4-BE49-F238E27FC236}">
                <a16:creationId xmlns:a16="http://schemas.microsoft.com/office/drawing/2014/main" id="{42B5A0F9-2FB5-2CAA-B522-93E8EDEA10DD}"/>
              </a:ext>
            </a:extLst>
          </p:cNvPr>
          <p:cNvSpPr txBox="1"/>
          <p:nvPr/>
        </p:nvSpPr>
        <p:spPr>
          <a:xfrm>
            <a:off x="7900229" y="3590026"/>
            <a:ext cx="906017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1F257D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电阻</a:t>
            </a:r>
          </a:p>
        </p:txBody>
      </p:sp>
      <p:sp>
        <p:nvSpPr>
          <p:cNvPr id="35" name="圆角矩形 11">
            <a:extLst>
              <a:ext uri="{FF2B5EF4-FFF2-40B4-BE49-F238E27FC236}">
                <a16:creationId xmlns:a16="http://schemas.microsoft.com/office/drawing/2014/main" id="{822BBEBF-5F17-E834-997B-D441D1B2C86D}"/>
              </a:ext>
            </a:extLst>
          </p:cNvPr>
          <p:cNvSpPr/>
          <p:nvPr/>
        </p:nvSpPr>
        <p:spPr>
          <a:xfrm>
            <a:off x="321742" y="373847"/>
            <a:ext cx="4392000" cy="48704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实验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探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究电热与电阻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关系</a:t>
            </a:r>
            <a:endParaRPr lang="en-US" altLang="zh-CN" sz="2400" b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70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6" grpId="0"/>
      <p:bldP spid="27" grpId="0"/>
      <p:bldP spid="34" grpId="0"/>
      <p:bldP spid="3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>
            <a:extLst>
              <a:ext uri="{FF2B5EF4-FFF2-40B4-BE49-F238E27FC236}">
                <a16:creationId xmlns:a16="http://schemas.microsoft.com/office/drawing/2014/main" id="{240F737F-DCC1-EB00-91D3-16ACE55762FF}"/>
              </a:ext>
            </a:extLst>
          </p:cNvPr>
          <p:cNvSpPr/>
          <p:nvPr/>
        </p:nvSpPr>
        <p:spPr>
          <a:xfrm>
            <a:off x="216069" y="317214"/>
            <a:ext cx="4392000" cy="48704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实验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探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究电热与电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流的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关系</a:t>
            </a:r>
            <a:endParaRPr lang="en-US" altLang="zh-CN" sz="2400" b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TextBox 42">
            <a:extLst>
              <a:ext uri="{FF2B5EF4-FFF2-40B4-BE49-F238E27FC236}">
                <a16:creationId xmlns:a16="http://schemas.microsoft.com/office/drawing/2014/main" id="{372A4205-3E2B-9D79-DD76-EC988BD05757}"/>
              </a:ext>
            </a:extLst>
          </p:cNvPr>
          <p:cNvSpPr/>
          <p:nvPr/>
        </p:nvSpPr>
        <p:spPr>
          <a:xfrm>
            <a:off x="1829002" y="4758315"/>
            <a:ext cx="9237103" cy="1035958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在电阻相同、通电时间相同的情况下，通过一个电阻的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电流越大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，这个电阻产生的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热量越多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4" name="Picture 38">
            <a:extLst>
              <a:ext uri="{FF2B5EF4-FFF2-40B4-BE49-F238E27FC236}">
                <a16:creationId xmlns:a16="http://schemas.microsoft.com/office/drawing/2014/main" id="{9AC46161-7568-0287-561E-F33596B87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652" y="1142216"/>
            <a:ext cx="3084380" cy="23042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39">
            <a:extLst>
              <a:ext uri="{FF2B5EF4-FFF2-40B4-BE49-F238E27FC236}">
                <a16:creationId xmlns:a16="http://schemas.microsoft.com/office/drawing/2014/main" id="{47A442EE-306C-9D88-A6EF-538B38DE6414}"/>
              </a:ext>
            </a:extLst>
          </p:cNvPr>
          <p:cNvSpPr txBox="1"/>
          <p:nvPr/>
        </p:nvSpPr>
        <p:spPr>
          <a:xfrm>
            <a:off x="961228" y="4358035"/>
            <a:ext cx="58964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1408B8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现象：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电流较大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的这边的液柱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上升较高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6" name="Text Box 40">
            <a:extLst>
              <a:ext uri="{FF2B5EF4-FFF2-40B4-BE49-F238E27FC236}">
                <a16:creationId xmlns:a16="http://schemas.microsoft.com/office/drawing/2014/main" id="{B48E9D26-1C00-E0E5-5956-39A588BC031C}"/>
              </a:ext>
            </a:extLst>
          </p:cNvPr>
          <p:cNvSpPr txBox="1"/>
          <p:nvPr/>
        </p:nvSpPr>
        <p:spPr>
          <a:xfrm>
            <a:off x="1018718" y="4808781"/>
            <a:ext cx="818674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1408B8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结论：</a:t>
            </a:r>
          </a:p>
        </p:txBody>
      </p:sp>
      <p:sp>
        <p:nvSpPr>
          <p:cNvPr id="7" name="Text Box 41">
            <a:extLst>
              <a:ext uri="{FF2B5EF4-FFF2-40B4-BE49-F238E27FC236}">
                <a16:creationId xmlns:a16="http://schemas.microsoft.com/office/drawing/2014/main" id="{EF59631A-C97C-F782-B0ED-275E7AC56B5D}"/>
              </a:ext>
            </a:extLst>
          </p:cNvPr>
          <p:cNvSpPr txBox="1"/>
          <p:nvPr/>
        </p:nvSpPr>
        <p:spPr>
          <a:xfrm>
            <a:off x="945876" y="3846950"/>
            <a:ext cx="1048412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控制不变的量是：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____________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、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______________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改变 </a:t>
            </a:r>
            <a:r>
              <a:rPr lang="zh-CN" altLang="en-US" sz="2400" b="1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          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。        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3F33BD86-B351-864E-3A47-D35CE1F5BDF4}"/>
              </a:ext>
            </a:extLst>
          </p:cNvPr>
          <p:cNvSpPr txBox="1"/>
          <p:nvPr/>
        </p:nvSpPr>
        <p:spPr>
          <a:xfrm>
            <a:off x="3900056" y="3805675"/>
            <a:ext cx="803425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电阻</a:t>
            </a:r>
          </a:p>
        </p:txBody>
      </p:sp>
      <p:sp>
        <p:nvSpPr>
          <p:cNvPr id="9" name="Text Box 43">
            <a:extLst>
              <a:ext uri="{FF2B5EF4-FFF2-40B4-BE49-F238E27FC236}">
                <a16:creationId xmlns:a16="http://schemas.microsoft.com/office/drawing/2014/main" id="{5F6BB1F4-55D5-7B20-9909-14C48E5EEA04}"/>
              </a:ext>
            </a:extLst>
          </p:cNvPr>
          <p:cNvSpPr txBox="1"/>
          <p:nvPr/>
        </p:nvSpPr>
        <p:spPr>
          <a:xfrm>
            <a:off x="5936659" y="3797420"/>
            <a:ext cx="1422184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通电时间</a:t>
            </a: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8D838A42-3CDF-A242-9167-CBDD45597E71}"/>
              </a:ext>
            </a:extLst>
          </p:cNvPr>
          <p:cNvGrpSpPr/>
          <p:nvPr/>
        </p:nvGrpSpPr>
        <p:grpSpPr>
          <a:xfrm>
            <a:off x="6096000" y="1206729"/>
            <a:ext cx="3806617" cy="2133336"/>
            <a:chOff x="0" y="-36"/>
            <a:chExt cx="4273" cy="2199"/>
          </a:xfrm>
        </p:grpSpPr>
        <p:sp>
          <p:nvSpPr>
            <p:cNvPr id="16" name="Rectangle 71">
              <a:extLst>
                <a:ext uri="{FF2B5EF4-FFF2-40B4-BE49-F238E27FC236}">
                  <a16:creationId xmlns:a16="http://schemas.microsoft.com/office/drawing/2014/main" id="{2B775598-16D9-9BC6-0689-3E7FE07767FF}"/>
                </a:ext>
              </a:extLst>
            </p:cNvPr>
            <p:cNvSpPr/>
            <p:nvPr/>
          </p:nvSpPr>
          <p:spPr>
            <a:xfrm>
              <a:off x="0" y="0"/>
              <a:ext cx="3869" cy="2160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sz="2400">
                <a:solidFill>
                  <a:srgbClr val="000000"/>
                </a:solidFill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graphicFrame>
          <p:nvGraphicFramePr>
            <p:cNvPr id="17" name="Object 5">
              <a:extLst>
                <a:ext uri="{FF2B5EF4-FFF2-40B4-BE49-F238E27FC236}">
                  <a16:creationId xmlns:a16="http://schemas.microsoft.com/office/drawing/2014/main" id="{FBAFBF66-C4CE-A15C-F09D-F7771C7602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56" y="182"/>
            <a:ext cx="78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914400" imgH="215900" progId="Equation.3">
                    <p:embed/>
                  </p:oleObj>
                </mc:Choice>
                <mc:Fallback>
                  <p:oleObj r:id="rId3" imgW="914400" imgH="215900" progId="Equation.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056" y="182"/>
                          <a:ext cx="78" cy="15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 Box 38">
              <a:extLst>
                <a:ext uri="{FF2B5EF4-FFF2-40B4-BE49-F238E27FC236}">
                  <a16:creationId xmlns:a16="http://schemas.microsoft.com/office/drawing/2014/main" id="{A6114397-9E4C-71C8-73AC-8767CEE2EB67}"/>
                </a:ext>
              </a:extLst>
            </p:cNvPr>
            <p:cNvSpPr txBox="1"/>
            <p:nvPr/>
          </p:nvSpPr>
          <p:spPr>
            <a:xfrm>
              <a:off x="1761" y="925"/>
              <a:ext cx="420" cy="39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3500" tIns="0" rIns="0" bIns="0"/>
            <a:lstStyle/>
            <a:p>
              <a:pPr algn="just">
                <a:spcBef>
                  <a:spcPct val="50000"/>
                </a:spcBef>
                <a:buFont typeface="Arial" panose="020B0604020202020204" pitchFamily="34" charset="0"/>
                <a:buNone/>
              </a:pPr>
              <a:endParaRPr sz="2400" b="1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9" name="Text Box 39">
              <a:extLst>
                <a:ext uri="{FF2B5EF4-FFF2-40B4-BE49-F238E27FC236}">
                  <a16:creationId xmlns:a16="http://schemas.microsoft.com/office/drawing/2014/main" id="{B50A576A-0C81-31D9-8F2D-0E3D485406C1}"/>
                </a:ext>
              </a:extLst>
            </p:cNvPr>
            <p:cNvSpPr txBox="1"/>
            <p:nvPr/>
          </p:nvSpPr>
          <p:spPr>
            <a:xfrm>
              <a:off x="1729" y="585"/>
              <a:ext cx="987" cy="3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3500" tIns="8100" rIns="0" bIns="8100">
              <a:spAutoFit/>
            </a:bodyPr>
            <a:lstStyle/>
            <a:p>
              <a:pPr algn="just">
                <a:spcBef>
                  <a:spcPct val="50000"/>
                </a:spcBef>
                <a:buFont typeface="Arial" panose="020B0604020202020204" pitchFamily="34" charset="0"/>
                <a:buNone/>
              </a:pPr>
              <a:endParaRPr sz="2400" b="1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0" name="Line 40">
              <a:extLst>
                <a:ext uri="{FF2B5EF4-FFF2-40B4-BE49-F238E27FC236}">
                  <a16:creationId xmlns:a16="http://schemas.microsoft.com/office/drawing/2014/main" id="{3D939E86-6C37-226F-1273-55D55843A5CC}"/>
                </a:ext>
              </a:extLst>
            </p:cNvPr>
            <p:cNvSpPr/>
            <p:nvPr/>
          </p:nvSpPr>
          <p:spPr>
            <a:xfrm>
              <a:off x="431" y="1005"/>
              <a:ext cx="590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Line 41">
              <a:extLst>
                <a:ext uri="{FF2B5EF4-FFF2-40B4-BE49-F238E27FC236}">
                  <a16:creationId xmlns:a16="http://schemas.microsoft.com/office/drawing/2014/main" id="{2518C438-8AA7-16FD-8CD3-CBBFCB9BB889}"/>
                </a:ext>
              </a:extLst>
            </p:cNvPr>
            <p:cNvSpPr/>
            <p:nvPr/>
          </p:nvSpPr>
          <p:spPr>
            <a:xfrm>
              <a:off x="2056" y="1030"/>
              <a:ext cx="590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" name="Rectangle 42">
              <a:extLst>
                <a:ext uri="{FF2B5EF4-FFF2-40B4-BE49-F238E27FC236}">
                  <a16:creationId xmlns:a16="http://schemas.microsoft.com/office/drawing/2014/main" id="{65831D14-B2CF-6328-3E30-6CDE440278B9}"/>
                </a:ext>
              </a:extLst>
            </p:cNvPr>
            <p:cNvSpPr/>
            <p:nvPr/>
          </p:nvSpPr>
          <p:spPr>
            <a:xfrm>
              <a:off x="3033" y="1030"/>
              <a:ext cx="1240" cy="4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I </a:t>
              </a: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= 2</a:t>
              </a:r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I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1</a:t>
              </a:r>
            </a:p>
          </p:txBody>
        </p:sp>
        <p:sp>
          <p:nvSpPr>
            <p:cNvPr id="23" name="Line 43">
              <a:extLst>
                <a:ext uri="{FF2B5EF4-FFF2-40B4-BE49-F238E27FC236}">
                  <a16:creationId xmlns:a16="http://schemas.microsoft.com/office/drawing/2014/main" id="{43EECBEE-2F94-C6AE-AD17-AFC1DB484656}"/>
                </a:ext>
              </a:extLst>
            </p:cNvPr>
            <p:cNvSpPr/>
            <p:nvPr/>
          </p:nvSpPr>
          <p:spPr>
            <a:xfrm>
              <a:off x="113" y="786"/>
              <a:ext cx="1445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oval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Rectangle 44">
              <a:extLst>
                <a:ext uri="{FF2B5EF4-FFF2-40B4-BE49-F238E27FC236}">
                  <a16:creationId xmlns:a16="http://schemas.microsoft.com/office/drawing/2014/main" id="{7C7A8086-5C0F-96E9-673A-32A51AE9B722}"/>
                </a:ext>
              </a:extLst>
            </p:cNvPr>
            <p:cNvSpPr/>
            <p:nvPr/>
          </p:nvSpPr>
          <p:spPr>
            <a:xfrm rot="10800000">
              <a:off x="439" y="681"/>
              <a:ext cx="504" cy="203"/>
            </a:xfrm>
            <a:prstGeom prst="rect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>
                <a:buFont typeface="Arial" panose="020B0604020202020204" pitchFamily="34" charset="0"/>
                <a:buNone/>
              </a:pPr>
              <a:endParaRPr sz="240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5" name="Line 45">
              <a:extLst>
                <a:ext uri="{FF2B5EF4-FFF2-40B4-BE49-F238E27FC236}">
                  <a16:creationId xmlns:a16="http://schemas.microsoft.com/office/drawing/2014/main" id="{03743CB0-A481-144F-0789-781F04A944C9}"/>
                </a:ext>
              </a:extLst>
            </p:cNvPr>
            <p:cNvSpPr/>
            <p:nvPr/>
          </p:nvSpPr>
          <p:spPr>
            <a:xfrm flipH="1">
              <a:off x="113" y="786"/>
              <a:ext cx="0" cy="1134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" name="Line 46">
              <a:extLst>
                <a:ext uri="{FF2B5EF4-FFF2-40B4-BE49-F238E27FC236}">
                  <a16:creationId xmlns:a16="http://schemas.microsoft.com/office/drawing/2014/main" id="{0564635E-C19A-0B63-119A-B67D22498431}"/>
                </a:ext>
              </a:extLst>
            </p:cNvPr>
            <p:cNvSpPr/>
            <p:nvPr/>
          </p:nvSpPr>
          <p:spPr>
            <a:xfrm flipH="1">
              <a:off x="3334" y="786"/>
              <a:ext cx="0" cy="1134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Line 47">
              <a:extLst>
                <a:ext uri="{FF2B5EF4-FFF2-40B4-BE49-F238E27FC236}">
                  <a16:creationId xmlns:a16="http://schemas.microsoft.com/office/drawing/2014/main" id="{404B8CC3-93D2-C2A5-769D-ED709D60E75A}"/>
                </a:ext>
              </a:extLst>
            </p:cNvPr>
            <p:cNvSpPr/>
            <p:nvPr/>
          </p:nvSpPr>
          <p:spPr>
            <a:xfrm flipV="1">
              <a:off x="1665" y="1739"/>
              <a:ext cx="329" cy="138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8" name="Group 16">
              <a:extLst>
                <a:ext uri="{FF2B5EF4-FFF2-40B4-BE49-F238E27FC236}">
                  <a16:creationId xmlns:a16="http://schemas.microsoft.com/office/drawing/2014/main" id="{220DA365-AE13-9ACA-6D85-BB1D35C96A80}"/>
                </a:ext>
              </a:extLst>
            </p:cNvPr>
            <p:cNvGrpSpPr/>
            <p:nvPr/>
          </p:nvGrpSpPr>
          <p:grpSpPr>
            <a:xfrm flipH="1">
              <a:off x="2723" y="1783"/>
              <a:ext cx="67" cy="269"/>
              <a:chOff x="0" y="0"/>
              <a:chExt cx="75" cy="361"/>
            </a:xfrm>
          </p:grpSpPr>
          <p:sp>
            <p:nvSpPr>
              <p:cNvPr id="45" name="Line 52">
                <a:extLst>
                  <a:ext uri="{FF2B5EF4-FFF2-40B4-BE49-F238E27FC236}">
                    <a16:creationId xmlns:a16="http://schemas.microsoft.com/office/drawing/2014/main" id="{34DEE6D6-6170-0C80-77DE-EED477B898F2}"/>
                  </a:ext>
                </a:extLst>
              </p:cNvPr>
              <p:cNvSpPr/>
              <p:nvPr/>
            </p:nvSpPr>
            <p:spPr>
              <a:xfrm flipH="1">
                <a:off x="0" y="86"/>
                <a:ext cx="0" cy="189"/>
              </a:xfrm>
              <a:prstGeom prst="line">
                <a:avLst/>
              </a:prstGeom>
              <a:ln w="222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Line 53">
                <a:extLst>
                  <a:ext uri="{FF2B5EF4-FFF2-40B4-BE49-F238E27FC236}">
                    <a16:creationId xmlns:a16="http://schemas.microsoft.com/office/drawing/2014/main" id="{041F477E-5637-B3A1-126E-2286A1BA08FA}"/>
                  </a:ext>
                </a:extLst>
              </p:cNvPr>
              <p:cNvSpPr/>
              <p:nvPr/>
            </p:nvSpPr>
            <p:spPr>
              <a:xfrm flipH="1">
                <a:off x="75" y="0"/>
                <a:ext cx="0" cy="361"/>
              </a:xfrm>
              <a:prstGeom prst="line">
                <a:avLst/>
              </a:prstGeom>
              <a:ln w="222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9" name="Line 54">
              <a:extLst>
                <a:ext uri="{FF2B5EF4-FFF2-40B4-BE49-F238E27FC236}">
                  <a16:creationId xmlns:a16="http://schemas.microsoft.com/office/drawing/2014/main" id="{E6D322DC-3DCB-3C27-0604-1AB93C7DB9D1}"/>
                </a:ext>
              </a:extLst>
            </p:cNvPr>
            <p:cNvSpPr/>
            <p:nvPr/>
          </p:nvSpPr>
          <p:spPr>
            <a:xfrm>
              <a:off x="2798" y="1916"/>
              <a:ext cx="529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Oval 55">
              <a:extLst>
                <a:ext uri="{FF2B5EF4-FFF2-40B4-BE49-F238E27FC236}">
                  <a16:creationId xmlns:a16="http://schemas.microsoft.com/office/drawing/2014/main" id="{4A4C929E-D308-AB93-9448-FFA937A812A3}"/>
                </a:ext>
              </a:extLst>
            </p:cNvPr>
            <p:cNvSpPr/>
            <p:nvPr/>
          </p:nvSpPr>
          <p:spPr>
            <a:xfrm>
              <a:off x="1610" y="1877"/>
              <a:ext cx="72" cy="72"/>
            </a:xfrm>
            <a:prstGeom prst="ellipse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sz="240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1" name="Line 56">
              <a:extLst>
                <a:ext uri="{FF2B5EF4-FFF2-40B4-BE49-F238E27FC236}">
                  <a16:creationId xmlns:a16="http://schemas.microsoft.com/office/drawing/2014/main" id="{8CC7D053-7B58-65F1-F509-592D1E989F5C}"/>
                </a:ext>
              </a:extLst>
            </p:cNvPr>
            <p:cNvSpPr/>
            <p:nvPr/>
          </p:nvSpPr>
          <p:spPr>
            <a:xfrm>
              <a:off x="102" y="1916"/>
              <a:ext cx="1506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Line 57">
              <a:extLst>
                <a:ext uri="{FF2B5EF4-FFF2-40B4-BE49-F238E27FC236}">
                  <a16:creationId xmlns:a16="http://schemas.microsoft.com/office/drawing/2014/main" id="{A6ECC6DA-9E39-E8C1-0341-334F56600F58}"/>
                </a:ext>
              </a:extLst>
            </p:cNvPr>
            <p:cNvSpPr/>
            <p:nvPr/>
          </p:nvSpPr>
          <p:spPr>
            <a:xfrm>
              <a:off x="1891" y="1916"/>
              <a:ext cx="825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Rectangle 58">
              <a:extLst>
                <a:ext uri="{FF2B5EF4-FFF2-40B4-BE49-F238E27FC236}">
                  <a16:creationId xmlns:a16="http://schemas.microsoft.com/office/drawing/2014/main" id="{23F96EAD-7445-18A1-F3A4-471000EA864D}"/>
                </a:ext>
              </a:extLst>
            </p:cNvPr>
            <p:cNvSpPr/>
            <p:nvPr/>
          </p:nvSpPr>
          <p:spPr>
            <a:xfrm>
              <a:off x="1565" y="415"/>
              <a:ext cx="1459" cy="801"/>
            </a:xfrm>
            <a:prstGeom prst="rect">
              <a:avLst/>
            </a:pr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sz="240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3E604A36-6B20-2FE1-A652-8ED67BEEE5CD}"/>
                </a:ext>
              </a:extLst>
            </p:cNvPr>
            <p:cNvSpPr/>
            <p:nvPr/>
          </p:nvSpPr>
          <p:spPr>
            <a:xfrm rot="10800000">
              <a:off x="2042" y="325"/>
              <a:ext cx="504" cy="203"/>
            </a:xfrm>
            <a:prstGeom prst="rect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>
                <a:buFont typeface="Arial" panose="020B0604020202020204" pitchFamily="34" charset="0"/>
                <a:buNone/>
              </a:pPr>
              <a:endParaRPr sz="240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5" name="Rectangle 60">
              <a:extLst>
                <a:ext uri="{FF2B5EF4-FFF2-40B4-BE49-F238E27FC236}">
                  <a16:creationId xmlns:a16="http://schemas.microsoft.com/office/drawing/2014/main" id="{24D8CC09-5E0F-CE1F-C2D5-E296D31C004B}"/>
                </a:ext>
              </a:extLst>
            </p:cNvPr>
            <p:cNvSpPr/>
            <p:nvPr/>
          </p:nvSpPr>
          <p:spPr>
            <a:xfrm rot="10800000">
              <a:off x="2042" y="1104"/>
              <a:ext cx="504" cy="203"/>
            </a:xfrm>
            <a:prstGeom prst="rect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>
                <a:buFont typeface="Arial" panose="020B0604020202020204" pitchFamily="34" charset="0"/>
                <a:buNone/>
              </a:pPr>
              <a:endParaRPr sz="240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id="{2EA7FD7C-13E9-8763-78E0-B0247AA4DF11}"/>
                </a:ext>
              </a:extLst>
            </p:cNvPr>
            <p:cNvSpPr/>
            <p:nvPr/>
          </p:nvSpPr>
          <p:spPr>
            <a:xfrm>
              <a:off x="165" y="1005"/>
              <a:ext cx="266" cy="4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I</a:t>
              </a:r>
            </a:p>
          </p:txBody>
        </p:sp>
        <p:grpSp>
          <p:nvGrpSpPr>
            <p:cNvPr id="37" name="Group 27">
              <a:extLst>
                <a:ext uri="{FF2B5EF4-FFF2-40B4-BE49-F238E27FC236}">
                  <a16:creationId xmlns:a16="http://schemas.microsoft.com/office/drawing/2014/main" id="{93758CC2-14F4-215C-3BD7-CF708805B15F}"/>
                </a:ext>
              </a:extLst>
            </p:cNvPr>
            <p:cNvGrpSpPr/>
            <p:nvPr/>
          </p:nvGrpSpPr>
          <p:grpSpPr>
            <a:xfrm>
              <a:off x="471" y="1688"/>
              <a:ext cx="366" cy="475"/>
              <a:chOff x="-50" y="-31"/>
              <a:chExt cx="366" cy="475"/>
            </a:xfrm>
          </p:grpSpPr>
          <p:sp>
            <p:nvSpPr>
              <p:cNvPr id="43" name="Oval 63">
                <a:extLst>
                  <a:ext uri="{FF2B5EF4-FFF2-40B4-BE49-F238E27FC236}">
                    <a16:creationId xmlns:a16="http://schemas.microsoft.com/office/drawing/2014/main" id="{AAC18640-CB0F-EA99-9351-7B91CCF42379}"/>
                  </a:ext>
                </a:extLst>
              </p:cNvPr>
              <p:cNvSpPr/>
              <p:nvPr/>
            </p:nvSpPr>
            <p:spPr>
              <a:xfrm>
                <a:off x="0" y="46"/>
                <a:ext cx="316" cy="316"/>
              </a:xfrm>
              <a:prstGeom prst="ellipse">
                <a:avLst/>
              </a:prstGeom>
              <a:solidFill>
                <a:schemeClr val="bg1"/>
              </a:solidFill>
              <a:ln w="222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楷体" panose="02010609060101010101" pitchFamily="49" charset="-122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4" name="Rectangle 64">
                <a:extLst>
                  <a:ext uri="{FF2B5EF4-FFF2-40B4-BE49-F238E27FC236}">
                    <a16:creationId xmlns:a16="http://schemas.microsoft.com/office/drawing/2014/main" id="{6592C095-E0E6-DC68-B6B6-8E6AD274FB40}"/>
                  </a:ext>
                </a:extLst>
              </p:cNvPr>
              <p:cNvSpPr/>
              <p:nvPr/>
            </p:nvSpPr>
            <p:spPr>
              <a:xfrm>
                <a:off x="-50" y="-31"/>
                <a:ext cx="363" cy="4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buFont typeface="Arial" panose="020B0604020202020204" pitchFamily="34" charset="0"/>
                  <a:buNone/>
                </a:pPr>
                <a:r>
                  <a:rPr lang="en-US" altLang="zh-CN" sz="2400" b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A</a:t>
                </a:r>
              </a:p>
            </p:txBody>
          </p:sp>
        </p:grpSp>
        <p:sp>
          <p:nvSpPr>
            <p:cNvPr id="38" name="Line 65">
              <a:extLst>
                <a:ext uri="{FF2B5EF4-FFF2-40B4-BE49-F238E27FC236}">
                  <a16:creationId xmlns:a16="http://schemas.microsoft.com/office/drawing/2014/main" id="{64C94B56-8685-03F2-7ED5-47E41201A162}"/>
                </a:ext>
              </a:extLst>
            </p:cNvPr>
            <p:cNvSpPr/>
            <p:nvPr/>
          </p:nvSpPr>
          <p:spPr>
            <a:xfrm>
              <a:off x="3024" y="786"/>
              <a:ext cx="310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oval" w="med" len="med"/>
              <a:tailEnd type="none" w="med" len="med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8B84A7AA-EC5D-7BAC-80B2-BD91F6E8B36A}"/>
                </a:ext>
              </a:extLst>
            </p:cNvPr>
            <p:cNvSpPr/>
            <p:nvPr/>
          </p:nvSpPr>
          <p:spPr>
            <a:xfrm>
              <a:off x="113" y="306"/>
              <a:ext cx="1380" cy="4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R </a:t>
              </a: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= 5 Ω</a:t>
              </a:r>
            </a:p>
          </p:txBody>
        </p:sp>
        <p:sp>
          <p:nvSpPr>
            <p:cNvPr id="40" name="Rectangle 67">
              <a:extLst>
                <a:ext uri="{FF2B5EF4-FFF2-40B4-BE49-F238E27FC236}">
                  <a16:creationId xmlns:a16="http://schemas.microsoft.com/office/drawing/2014/main" id="{92160131-A3AA-FF25-2086-AA383B00186B}"/>
                </a:ext>
              </a:extLst>
            </p:cNvPr>
            <p:cNvSpPr/>
            <p:nvPr/>
          </p:nvSpPr>
          <p:spPr>
            <a:xfrm>
              <a:off x="1791" y="-36"/>
              <a:ext cx="1681" cy="4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R </a:t>
              </a: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= 5 Ω</a:t>
              </a:r>
            </a:p>
          </p:txBody>
        </p:sp>
        <p:sp>
          <p:nvSpPr>
            <p:cNvPr id="41" name="Rectangle 68">
              <a:extLst>
                <a:ext uri="{FF2B5EF4-FFF2-40B4-BE49-F238E27FC236}">
                  <a16:creationId xmlns:a16="http://schemas.microsoft.com/office/drawing/2014/main" id="{B9F249C7-D442-CC09-51E7-3CC24983C603}"/>
                </a:ext>
              </a:extLst>
            </p:cNvPr>
            <p:cNvSpPr/>
            <p:nvPr/>
          </p:nvSpPr>
          <p:spPr>
            <a:xfrm>
              <a:off x="1787" y="1332"/>
              <a:ext cx="1533" cy="4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R </a:t>
              </a: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= 5 Ω</a:t>
              </a:r>
            </a:p>
          </p:txBody>
        </p:sp>
        <p:sp>
          <p:nvSpPr>
            <p:cNvPr id="42" name="Rectangle 69">
              <a:extLst>
                <a:ext uri="{FF2B5EF4-FFF2-40B4-BE49-F238E27FC236}">
                  <a16:creationId xmlns:a16="http://schemas.microsoft.com/office/drawing/2014/main" id="{D662A0DE-5A36-7843-14FB-59D0303D56F8}"/>
                </a:ext>
              </a:extLst>
            </p:cNvPr>
            <p:cNvSpPr/>
            <p:nvPr/>
          </p:nvSpPr>
          <p:spPr>
            <a:xfrm>
              <a:off x="1703" y="779"/>
              <a:ext cx="535" cy="4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I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1</a:t>
              </a:r>
            </a:p>
          </p:txBody>
        </p:sp>
      </p:grpSp>
      <p:sp>
        <p:nvSpPr>
          <p:cNvPr id="47" name="Text Box 42">
            <a:extLst>
              <a:ext uri="{FF2B5EF4-FFF2-40B4-BE49-F238E27FC236}">
                <a16:creationId xmlns:a16="http://schemas.microsoft.com/office/drawing/2014/main" id="{D623FEA2-C931-0B96-1873-2999F9D8E5EC}"/>
              </a:ext>
            </a:extLst>
          </p:cNvPr>
          <p:cNvSpPr txBox="1"/>
          <p:nvPr/>
        </p:nvSpPr>
        <p:spPr>
          <a:xfrm>
            <a:off x="8948575" y="3783044"/>
            <a:ext cx="803425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电流</a:t>
            </a:r>
          </a:p>
        </p:txBody>
      </p:sp>
    </p:spTree>
    <p:extLst>
      <p:ext uri="{BB962C8B-B14F-4D97-AF65-F5344CB8AC3E}">
        <p14:creationId xmlns:p14="http://schemas.microsoft.com/office/powerpoint/2010/main" val="2040475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  <p:cond evt="onBegin" delay="0">
                          <p:tn val="48"/>
                        </p:cond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857C673C-46C3-DD2B-6186-C6CBB3CEC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29" y="287837"/>
            <a:ext cx="2433955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6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二、焦耳定律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D12865B-1A48-0C97-72ED-5B95557FA98C}"/>
              </a:ext>
            </a:extLst>
          </p:cNvPr>
          <p:cNvSpPr txBox="1"/>
          <p:nvPr/>
        </p:nvSpPr>
        <p:spPr>
          <a:xfrm>
            <a:off x="3784457" y="4338157"/>
            <a:ext cx="528638" cy="30734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16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4DD1C62-964E-8B7C-DFD9-ABA91CF91BDD}"/>
              </a:ext>
            </a:extLst>
          </p:cNvPr>
          <p:cNvSpPr txBox="1"/>
          <p:nvPr/>
        </p:nvSpPr>
        <p:spPr>
          <a:xfrm>
            <a:off x="899795" y="1235710"/>
            <a:ext cx="10212964" cy="913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indent="457200" latinLnBrk="0">
              <a:lnSpc>
                <a:spcPct val="130000"/>
              </a:lnSpc>
            </a:pPr>
            <a:r>
              <a:rPr lang="en-US" sz="2400" err="1">
                <a:ea typeface="楷体" panose="02010609060101010101" pitchFamily="49" charset="-122"/>
              </a:rPr>
              <a:t>电流通过导体产生的热量跟</a:t>
            </a:r>
            <a:r>
              <a:rPr lang="en-US" sz="2400" err="1">
                <a:solidFill>
                  <a:srgbClr val="C00000"/>
                </a:solidFill>
                <a:ea typeface="楷体" panose="02010609060101010101" pitchFamily="49" charset="-122"/>
              </a:rPr>
              <a:t>电流的二次方成正比</a:t>
            </a:r>
            <a:r>
              <a:rPr lang="en-US" sz="2400" err="1">
                <a:ea typeface="楷体" panose="02010609060101010101" pitchFamily="49" charset="-122"/>
              </a:rPr>
              <a:t>，跟导体的</a:t>
            </a:r>
            <a:r>
              <a:rPr lang="en-US" sz="2400" err="1">
                <a:solidFill>
                  <a:srgbClr val="C00000"/>
                </a:solidFill>
                <a:ea typeface="楷体" panose="02010609060101010101" pitchFamily="49" charset="-122"/>
              </a:rPr>
              <a:t>电阻成正比</a:t>
            </a:r>
            <a:r>
              <a:rPr lang="en-US" sz="2400" err="1">
                <a:ea typeface="楷体" panose="02010609060101010101" pitchFamily="49" charset="-122"/>
              </a:rPr>
              <a:t>，跟</a:t>
            </a:r>
            <a:r>
              <a:rPr lang="en-US" sz="2400" err="1">
                <a:solidFill>
                  <a:srgbClr val="C00000"/>
                </a:solidFill>
                <a:ea typeface="楷体" panose="02010609060101010101" pitchFamily="49" charset="-122"/>
              </a:rPr>
              <a:t>通电时间成正比</a:t>
            </a:r>
            <a:r>
              <a:rPr lang="en-US" sz="2400"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64577504-1C19-EFE5-6469-B8BD6C114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27" y="835986"/>
            <a:ext cx="114236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内容</a:t>
            </a:r>
          </a:p>
        </p:txBody>
      </p:sp>
      <p:sp>
        <p:nvSpPr>
          <p:cNvPr id="6" name="文本框 11">
            <a:extLst>
              <a:ext uri="{FF2B5EF4-FFF2-40B4-BE49-F238E27FC236}">
                <a16:creationId xmlns:a16="http://schemas.microsoft.com/office/drawing/2014/main" id="{93B4E588-D64C-4411-E528-96381C573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95" y="2229628"/>
            <a:ext cx="460121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2.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焦耳定律公式及各物理量单位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4A63C5C-9D56-D196-C7A4-8C0D14C2332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1625239"/>
              </p:ext>
            </p:extLst>
          </p:nvPr>
        </p:nvGraphicFramePr>
        <p:xfrm>
          <a:off x="1273285" y="3053714"/>
          <a:ext cx="9083694" cy="252767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027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7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5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公式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Q=I</a:t>
                      </a:r>
                      <a:r>
                        <a:rPr lang="en-US" altLang="zh-CN" sz="2400" kern="12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2</a:t>
                      </a:r>
                      <a:r>
                        <a:rPr lang="en-US" altLang="zh-CN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Rt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535"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物理量及单位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电流</a:t>
                      </a:r>
                      <a:r>
                        <a:rPr lang="en-US" altLang="zh-CN" sz="2400" i="1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5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电阻</a:t>
                      </a:r>
                      <a:r>
                        <a:rPr lang="en-US" altLang="zh-CN" sz="2400" i="1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R</a:t>
                      </a:r>
                      <a:endParaRPr lang="en-US" altLang="zh-CN" sz="2400" kern="12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5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通电时间</a:t>
                      </a:r>
                      <a:r>
                        <a:rPr lang="en-US" altLang="zh-CN" sz="2400" i="1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t</a:t>
                      </a:r>
                      <a:endParaRPr lang="en-US" altLang="zh-CN" sz="2400" kern="12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5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热量</a:t>
                      </a:r>
                      <a:r>
                        <a:rPr lang="en-US" altLang="zh-CN" sz="2400" i="1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J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909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7E3A5E61-B245-73BC-0645-53389067D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t="10806" r="17839" b="10001"/>
          <a:stretch>
            <a:fillRect/>
          </a:stretch>
        </p:blipFill>
        <p:spPr>
          <a:xfrm>
            <a:off x="1104364" y="895947"/>
            <a:ext cx="1676159" cy="2104696"/>
          </a:xfrm>
          <a:prstGeom prst="rect">
            <a:avLst/>
          </a:prstGeom>
        </p:spPr>
      </p:pic>
      <p:sp>
        <p:nvSpPr>
          <p:cNvPr id="28" name="Text Box 33">
            <a:extLst>
              <a:ext uri="{FF2B5EF4-FFF2-40B4-BE49-F238E27FC236}">
                <a16:creationId xmlns:a16="http://schemas.microsoft.com/office/drawing/2014/main" id="{018ED8D8-7A43-D66D-6538-12E3845CB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81" y="403460"/>
            <a:ext cx="6266154" cy="424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、不同电路中电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热</a:t>
            </a:r>
            <a:r>
              <a:rPr lang="zh-CN" altLang="en-US" sz="24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和电功的关系：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11">
                <a:extLst>
                  <a:ext uri="{FF2B5EF4-FFF2-40B4-BE49-F238E27FC236}">
                    <a16:creationId xmlns:a16="http://schemas.microsoft.com/office/drawing/2014/main" id="{31CED96B-A55F-A861-3E94-55EE1F4072D8}"/>
                  </a:ext>
                </a:extLst>
              </p:cNvPr>
              <p:cNvSpPr txBox="1"/>
              <p:nvPr/>
            </p:nvSpPr>
            <p:spPr>
              <a:xfrm>
                <a:off x="3884733" y="2178591"/>
                <a:ext cx="4169093" cy="69839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buFont typeface="Arial" panose="020B0604020202020204" pitchFamily="34" charset="0"/>
                  <a:buNone/>
                </a:pPr>
                <a:r>
                  <a:rPr lang="zh-CN" altLang="en-US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此时：</a:t>
                </a:r>
                <a:r>
                  <a:rPr lang="en-US" altLang="zh-CN" sz="24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Q</a:t>
                </a:r>
                <a:r>
                  <a:rPr lang="en-US" altLang="zh-CN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=</a:t>
                </a:r>
                <a:r>
                  <a:rPr lang="en-US" altLang="zh-CN" sz="24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W</a:t>
                </a:r>
                <a:r>
                  <a:rPr lang="en-US" altLang="zh-CN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=</a:t>
                </a:r>
                <a:r>
                  <a:rPr lang="en-US" altLang="zh-CN" sz="24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Pt</a:t>
                </a:r>
                <a:r>
                  <a:rPr lang="en-US" altLang="zh-CN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=</a:t>
                </a:r>
                <a:r>
                  <a:rPr lang="en-US" altLang="zh-CN" sz="2400" b="1" i="1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UIt</a:t>
                </a:r>
                <a:r>
                  <a:rPr lang="en-US" altLang="zh-CN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</a:rPr>
                              <m:t>𝑼</m:t>
                            </m:r>
                          </m:e>
                          <m:sup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</a:rPr>
                          <m:t>𝑹</m:t>
                        </m:r>
                      </m:den>
                    </m:f>
                  </m:oMath>
                </a14:m>
                <a:r>
                  <a:rPr lang="en-US" altLang="zh-CN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 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0" name="Text Box 11">
                <a:extLst>
                  <a:ext uri="{FF2B5EF4-FFF2-40B4-BE49-F238E27FC236}">
                    <a16:creationId xmlns:a16="http://schemas.microsoft.com/office/drawing/2014/main" id="{31CED96B-A55F-A861-3E94-55EE1F407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733" y="2178591"/>
                <a:ext cx="4169093" cy="698396"/>
              </a:xfrm>
              <a:prstGeom prst="rect">
                <a:avLst/>
              </a:prstGeom>
              <a:blipFill>
                <a:blip r:embed="rId3"/>
                <a:stretch>
                  <a:fillRect l="-2193" b="-4348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33">
            <a:extLst>
              <a:ext uri="{FF2B5EF4-FFF2-40B4-BE49-F238E27FC236}">
                <a16:creationId xmlns:a16="http://schemas.microsoft.com/office/drawing/2014/main" id="{A1D980A4-4A87-9571-1D59-22D7DA05765B}"/>
              </a:ext>
            </a:extLst>
          </p:cNvPr>
          <p:cNvSpPr txBox="1"/>
          <p:nvPr/>
        </p:nvSpPr>
        <p:spPr>
          <a:xfrm>
            <a:off x="7121558" y="2338011"/>
            <a:ext cx="94929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= </a:t>
            </a:r>
            <a:r>
              <a:rPr lang="en-US" altLang="zh-CN" sz="2400" b="1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I</a:t>
            </a:r>
            <a:r>
              <a:rPr lang="en-US" altLang="zh-CN" sz="2400" b="1" baseline="30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 b="1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Rt</a:t>
            </a:r>
          </a:p>
        </p:txBody>
      </p:sp>
      <p:grpSp>
        <p:nvGrpSpPr>
          <p:cNvPr id="36" name="Group 7">
            <a:extLst>
              <a:ext uri="{FF2B5EF4-FFF2-40B4-BE49-F238E27FC236}">
                <a16:creationId xmlns:a16="http://schemas.microsoft.com/office/drawing/2014/main" id="{0D49DD33-CA8B-9D82-A9F1-0E1121EF27D9}"/>
              </a:ext>
            </a:extLst>
          </p:cNvPr>
          <p:cNvGrpSpPr/>
          <p:nvPr/>
        </p:nvGrpSpPr>
        <p:grpSpPr>
          <a:xfrm>
            <a:off x="3758895" y="3470535"/>
            <a:ext cx="6047079" cy="460772"/>
            <a:chOff x="-300" y="108"/>
            <a:chExt cx="3711" cy="387"/>
          </a:xfrm>
        </p:grpSpPr>
        <p:sp>
          <p:nvSpPr>
            <p:cNvPr id="37" name="Rectangle 9">
              <a:extLst>
                <a:ext uri="{FF2B5EF4-FFF2-40B4-BE49-F238E27FC236}">
                  <a16:creationId xmlns:a16="http://schemas.microsoft.com/office/drawing/2014/main" id="{434FEC57-89BE-50DD-096C-EE1610F4EB2B}"/>
                </a:ext>
              </a:extLst>
            </p:cNvPr>
            <p:cNvSpPr/>
            <p:nvPr/>
          </p:nvSpPr>
          <p:spPr>
            <a:xfrm>
              <a:off x="-300" y="108"/>
              <a:ext cx="3711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电能（</a:t>
              </a: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W</a:t>
              </a:r>
              <a:r>
                <a:rPr lang="zh-CN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）         内能（</a:t>
              </a: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Q</a:t>
              </a:r>
              <a:r>
                <a:rPr lang="zh-CN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）</a:t>
              </a:r>
              <a:r>
                <a:rPr lang="en-US" altLang="zh-CN" sz="2400" b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+</a:t>
              </a:r>
              <a:r>
                <a:rPr lang="zh-CN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机械能（</a:t>
              </a: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E</a:t>
              </a:r>
              <a:r>
                <a:rPr lang="zh-CN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）</a:t>
              </a:r>
            </a:p>
          </p:txBody>
        </p:sp>
        <p:sp>
          <p:nvSpPr>
            <p:cNvPr id="38" name="Line 8">
              <a:extLst>
                <a:ext uri="{FF2B5EF4-FFF2-40B4-BE49-F238E27FC236}">
                  <a16:creationId xmlns:a16="http://schemas.microsoft.com/office/drawing/2014/main" id="{D7C93A3F-94B1-7BAB-A9A5-6E5BC69A0082}"/>
                </a:ext>
              </a:extLst>
            </p:cNvPr>
            <p:cNvSpPr/>
            <p:nvPr/>
          </p:nvSpPr>
          <p:spPr>
            <a:xfrm>
              <a:off x="647" y="292"/>
              <a:ext cx="431" cy="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Times New Roman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72A5D758-3255-A24A-FB2E-2A5E7A2C00A1}"/>
              </a:ext>
            </a:extLst>
          </p:cNvPr>
          <p:cNvSpPr txBox="1"/>
          <p:nvPr/>
        </p:nvSpPr>
        <p:spPr>
          <a:xfrm>
            <a:off x="3757931" y="4124188"/>
            <a:ext cx="1516762" cy="5078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W</a:t>
            </a:r>
            <a:r>
              <a:rPr lang="en-US" altLang="zh-CN" sz="27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= </a:t>
            </a:r>
            <a:r>
              <a:rPr lang="en-US" altLang="zh-CN" sz="27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UIt</a:t>
            </a:r>
            <a:r>
              <a:rPr lang="en-US" altLang="zh-CN" sz="27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endParaRPr lang="zh-CN" altLang="en-US" sz="27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EFC41AD-9C33-3049-69A3-58E68822423E}"/>
              </a:ext>
            </a:extLst>
          </p:cNvPr>
          <p:cNvSpPr txBox="1"/>
          <p:nvPr/>
        </p:nvSpPr>
        <p:spPr>
          <a:xfrm>
            <a:off x="5818665" y="4124188"/>
            <a:ext cx="1382110" cy="5078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Q</a:t>
            </a:r>
            <a:r>
              <a:rPr lang="en-US" altLang="zh-CN" sz="27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=</a:t>
            </a:r>
            <a:r>
              <a:rPr lang="en-US" altLang="zh-CN" sz="27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I</a:t>
            </a:r>
            <a:r>
              <a:rPr lang="en-US" altLang="zh-CN" sz="2700" b="1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7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Rt </a:t>
            </a:r>
            <a:endParaRPr lang="zh-CN" altLang="en-US" sz="27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636C9C9-1A0E-F610-131E-45C084B3B4AD}"/>
              </a:ext>
            </a:extLst>
          </p:cNvPr>
          <p:cNvSpPr txBox="1"/>
          <p:nvPr/>
        </p:nvSpPr>
        <p:spPr>
          <a:xfrm>
            <a:off x="7648418" y="4124188"/>
            <a:ext cx="1343638" cy="5078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E</a:t>
            </a:r>
            <a:r>
              <a:rPr lang="en-US" altLang="zh-CN" sz="27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7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W–Q</a:t>
            </a:r>
            <a:endParaRPr lang="zh-CN" altLang="en-US" sz="27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2" name="下箭头 6">
            <a:extLst>
              <a:ext uri="{FF2B5EF4-FFF2-40B4-BE49-F238E27FC236}">
                <a16:creationId xmlns:a16="http://schemas.microsoft.com/office/drawing/2014/main" id="{2BB2F594-EE9C-2BD5-04E4-99D4FA099F23}"/>
              </a:ext>
            </a:extLst>
          </p:cNvPr>
          <p:cNvSpPr/>
          <p:nvPr/>
        </p:nvSpPr>
        <p:spPr>
          <a:xfrm>
            <a:off x="4335146" y="3931307"/>
            <a:ext cx="217170" cy="268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/>
              <a:cs typeface="Times New Roman" panose="02020603050405020304" charset="0"/>
            </a:endParaRPr>
          </a:p>
        </p:txBody>
      </p:sp>
      <p:sp>
        <p:nvSpPr>
          <p:cNvPr id="43" name="下箭头 7">
            <a:extLst>
              <a:ext uri="{FF2B5EF4-FFF2-40B4-BE49-F238E27FC236}">
                <a16:creationId xmlns:a16="http://schemas.microsoft.com/office/drawing/2014/main" id="{321FC924-3305-C72C-35EE-A7EB36569CA3}"/>
              </a:ext>
            </a:extLst>
          </p:cNvPr>
          <p:cNvSpPr/>
          <p:nvPr/>
        </p:nvSpPr>
        <p:spPr>
          <a:xfrm>
            <a:off x="8268495" y="3931307"/>
            <a:ext cx="217170" cy="268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/>
              <a:cs typeface="Times New Roman" panose="02020603050405020304" charset="0"/>
            </a:endParaRPr>
          </a:p>
        </p:txBody>
      </p:sp>
      <p:sp>
        <p:nvSpPr>
          <p:cNvPr id="44" name="下箭头 8">
            <a:extLst>
              <a:ext uri="{FF2B5EF4-FFF2-40B4-BE49-F238E27FC236}">
                <a16:creationId xmlns:a16="http://schemas.microsoft.com/office/drawing/2014/main" id="{81E686B9-54D2-6667-6DC4-0BB9FD947ED1}"/>
              </a:ext>
            </a:extLst>
          </p:cNvPr>
          <p:cNvSpPr/>
          <p:nvPr/>
        </p:nvSpPr>
        <p:spPr>
          <a:xfrm>
            <a:off x="6422074" y="3931307"/>
            <a:ext cx="217170" cy="268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/>
              <a:cs typeface="Times New Roman" panose="02020603050405020304" charset="0"/>
            </a:endParaRPr>
          </a:p>
        </p:txBody>
      </p:sp>
      <p:sp>
        <p:nvSpPr>
          <p:cNvPr id="45" name="Rectangle 22">
            <a:extLst>
              <a:ext uri="{FF2B5EF4-FFF2-40B4-BE49-F238E27FC236}">
                <a16:creationId xmlns:a16="http://schemas.microsoft.com/office/drawing/2014/main" id="{FA91E104-2EBC-34D4-E5E9-302753827C98}"/>
              </a:ext>
            </a:extLst>
          </p:cNvPr>
          <p:cNvSpPr/>
          <p:nvPr/>
        </p:nvSpPr>
        <p:spPr>
          <a:xfrm>
            <a:off x="1900154" y="5285775"/>
            <a:ext cx="8149590" cy="93634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       当电动机通电但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转子被卡住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时，消耗的电能只会让电动机线圈发热，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3F20E92-8C1F-C4DD-37E9-B879217250AE}"/>
              </a:ext>
            </a:extLst>
          </p:cNvPr>
          <p:cNvSpPr txBox="1"/>
          <p:nvPr/>
        </p:nvSpPr>
        <p:spPr>
          <a:xfrm>
            <a:off x="4204280" y="5753948"/>
            <a:ext cx="322876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此时，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W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=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UIt=Q=I</a:t>
            </a:r>
            <a:r>
              <a:rPr lang="en-US" altLang="zh-CN" sz="2400" b="1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Rt </a:t>
            </a:r>
            <a:endParaRPr lang="zh-CN" altLang="en-US" sz="24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31D4BC6-2CDB-5609-BC2A-AE260106F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5" y="3617606"/>
            <a:ext cx="1981262" cy="1624635"/>
          </a:xfrm>
          <a:prstGeom prst="rect">
            <a:avLst/>
          </a:prstGeom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8C91682C-8652-58CD-2453-45127AF53B4C}"/>
              </a:ext>
            </a:extLst>
          </p:cNvPr>
          <p:cNvGrpSpPr/>
          <p:nvPr/>
        </p:nvGrpSpPr>
        <p:grpSpPr>
          <a:xfrm>
            <a:off x="4002665" y="1187121"/>
            <a:ext cx="6047079" cy="460772"/>
            <a:chOff x="-300" y="108"/>
            <a:chExt cx="3711" cy="387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2F419C23-8748-EFAD-BDC7-2D060D873751}"/>
                </a:ext>
              </a:extLst>
            </p:cNvPr>
            <p:cNvSpPr/>
            <p:nvPr/>
          </p:nvSpPr>
          <p:spPr>
            <a:xfrm>
              <a:off x="-300" y="108"/>
              <a:ext cx="3711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电能（</a:t>
              </a: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W</a:t>
              </a:r>
              <a:r>
                <a:rPr lang="zh-CN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）         内能（</a:t>
              </a: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Q</a:t>
              </a:r>
              <a:r>
                <a:rPr lang="zh-CN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）</a:t>
              </a: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5F726AD9-15ED-C250-C450-258D7D99EDF2}"/>
                </a:ext>
              </a:extLst>
            </p:cNvPr>
            <p:cNvSpPr/>
            <p:nvPr/>
          </p:nvSpPr>
          <p:spPr>
            <a:xfrm>
              <a:off x="647" y="292"/>
              <a:ext cx="431" cy="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sz="1500">
                <a:latin typeface="Times New Roman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8ABD8D1-F737-9914-B463-3837E3B78544}"/>
              </a:ext>
            </a:extLst>
          </p:cNvPr>
          <p:cNvSpPr txBox="1"/>
          <p:nvPr/>
        </p:nvSpPr>
        <p:spPr>
          <a:xfrm>
            <a:off x="3685350" y="4681163"/>
            <a:ext cx="1343638" cy="5078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W</a:t>
            </a:r>
            <a:r>
              <a:rPr lang="en-US" altLang="zh-CN" sz="27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= </a:t>
            </a:r>
            <a:r>
              <a:rPr lang="en-US" altLang="zh-CN" sz="27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Pt</a:t>
            </a:r>
            <a:r>
              <a:rPr lang="en-US" altLang="zh-CN" sz="27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endParaRPr lang="zh-CN" altLang="en-US" sz="27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26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/>
      <p:bldP spid="46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771AC1AC-2B4C-7D71-C094-844BD10037D4}"/>
              </a:ext>
            </a:extLst>
          </p:cNvPr>
          <p:cNvSpPr txBox="1"/>
          <p:nvPr/>
        </p:nvSpPr>
        <p:spPr>
          <a:xfrm>
            <a:off x="274110" y="619866"/>
            <a:ext cx="10875972" cy="5623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45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、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一根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60Ω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的电阻丝接在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36V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的电源上，在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5min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内共产生多少热量？</a:t>
            </a:r>
          </a:p>
        </p:txBody>
      </p:sp>
    </p:spTree>
    <p:extLst>
      <p:ext uri="{BB962C8B-B14F-4D97-AF65-F5344CB8AC3E}">
        <p14:creationId xmlns:p14="http://schemas.microsoft.com/office/powerpoint/2010/main" val="197980677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927BBDE-9587-DF1A-7607-505DE352F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55" y="316930"/>
            <a:ext cx="1157929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 (7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如图是某家用电扇的铭牌．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(1)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电动机的工作原理是磁场对通电导体有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的作用；电扇正常工作时，电能主要转化为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能．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(2)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电扇底座与地面总接触面积为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2.4×10</a:t>
            </a:r>
            <a:r>
              <a:rPr kumimoji="0" lang="zh-CN" altLang="en-US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－</a:t>
            </a:r>
            <a:r>
              <a:rPr kumimoji="0" lang="en-US" altLang="zh-CN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m</a:t>
            </a:r>
            <a:r>
              <a:rPr kumimoji="0" lang="en-US" altLang="zh-CN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，电扇静止时对水平地面的压强是多少？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取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 N/kg)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(3)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电扇使用事项中明确规定：“禁止用手或其他物体阻挡叶片转动” ，这是因为正常工作的电扇，如果叶片被卡住而不转动时，电能将全部转化为内能，很容易烧坏电动机线圈．已知线圈电阻为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22 Ω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，正常工作的电扇叶片被卡住不转时，线圈中的电流为多少？若此状态持续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 min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，则线圈中电流产生的热量是多少？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025" name="图片 21">
            <a:extLst>
              <a:ext uri="{FF2B5EF4-FFF2-40B4-BE49-F238E27FC236}">
                <a16:creationId xmlns:a16="http://schemas.microsoft.com/office/drawing/2014/main" id="{63FC10D3-54E4-6AF8-5F49-2ADF40BB1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390" y="4532391"/>
            <a:ext cx="3125757" cy="212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674214E-8DE5-006E-8888-AA91E7A36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55" y="4074431"/>
            <a:ext cx="115792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endParaRPr kumimoji="0" lang="en-US" altLang="zh-C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647647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>
            <a:extLst>
              <a:ext uri="{FF2B5EF4-FFF2-40B4-BE49-F238E27FC236}">
                <a16:creationId xmlns:a16="http://schemas.microsoft.com/office/drawing/2014/main" id="{F2655817-BA29-90EC-1133-54EE54896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47" y="542300"/>
            <a:ext cx="69461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、欧姆定律变形公式。</a:t>
            </a:r>
          </a:p>
        </p:txBody>
      </p:sp>
      <p:sp>
        <p:nvSpPr>
          <p:cNvPr id="10" name="矩形 37904">
            <a:extLst>
              <a:ext uri="{FF2B5EF4-FFF2-40B4-BE49-F238E27FC236}">
                <a16:creationId xmlns:a16="http://schemas.microsoft.com/office/drawing/2014/main" id="{624A3B75-CD6F-3566-90EE-1439B380A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649" y="1700904"/>
            <a:ext cx="8320744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已知电压、电阻，求电流：</a:t>
            </a:r>
          </a:p>
        </p:txBody>
      </p:sp>
      <p:graphicFrame>
        <p:nvGraphicFramePr>
          <p:cNvPr id="11" name="对象 75785">
            <a:extLst>
              <a:ext uri="{FF2B5EF4-FFF2-40B4-BE49-F238E27FC236}">
                <a16:creationId xmlns:a16="http://schemas.microsoft.com/office/drawing/2014/main" id="{6FA8DC95-40B3-B529-EABE-ED12D2B164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399853"/>
              </p:ext>
            </p:extLst>
          </p:nvPr>
        </p:nvGraphicFramePr>
        <p:xfrm>
          <a:off x="5195888" y="1733550"/>
          <a:ext cx="154463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19735" imgH="394335" progId="Equation.3">
                  <p:embed/>
                </p:oleObj>
              </mc:Choice>
              <mc:Fallback>
                <p:oleObj r:id="rId2" imgW="419735" imgH="394335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195888" y="1733550"/>
                        <a:ext cx="1544637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37904">
            <a:extLst>
              <a:ext uri="{FF2B5EF4-FFF2-40B4-BE49-F238E27FC236}">
                <a16:creationId xmlns:a16="http://schemas.microsoft.com/office/drawing/2014/main" id="{A24C8E52-9EAF-C010-CD37-9C6CB44B3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649" y="2941214"/>
            <a:ext cx="8320744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已知电流、电阻，求电压：</a:t>
            </a: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4FA26009-EF2D-BC66-3AB6-C2AFAB850A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247015"/>
              </p:ext>
            </p:extLst>
          </p:nvPr>
        </p:nvGraphicFramePr>
        <p:xfrm>
          <a:off x="5230389" y="3121050"/>
          <a:ext cx="1731221" cy="25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69900" imgH="177800" progId="Equation.3">
                  <p:embed/>
                </p:oleObj>
              </mc:Choice>
              <mc:Fallback>
                <p:oleObj r:id="rId4" imgW="469900" imgH="1778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230389" y="3121050"/>
                        <a:ext cx="1731221" cy="258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37904">
            <a:extLst>
              <a:ext uri="{FF2B5EF4-FFF2-40B4-BE49-F238E27FC236}">
                <a16:creationId xmlns:a16="http://schemas.microsoft.com/office/drawing/2014/main" id="{2CEF77CE-04F2-55A5-8566-742B6747C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649" y="4181524"/>
            <a:ext cx="8320744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已知电压、电流，求电阻：</a:t>
            </a:r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21AE2A24-9958-605C-1F39-F1D35FCEAE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845145"/>
              </p:ext>
            </p:extLst>
          </p:nvPr>
        </p:nvGraphicFramePr>
        <p:xfrm>
          <a:off x="5101702" y="4251569"/>
          <a:ext cx="1638823" cy="572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45135" imgH="394335" progId="Equation.3">
                  <p:embed/>
                </p:oleObj>
              </mc:Choice>
              <mc:Fallback>
                <p:oleObj r:id="rId6" imgW="445135" imgH="394335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101702" y="4251569"/>
                        <a:ext cx="1638823" cy="572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934EB596-CF9A-F5FD-F54E-7A2AE111F3D9}"/>
              </a:ext>
            </a:extLst>
          </p:cNvPr>
          <p:cNvSpPr txBox="1"/>
          <p:nvPr/>
        </p:nvSpPr>
        <p:spPr>
          <a:xfrm>
            <a:off x="6627465" y="3011259"/>
            <a:ext cx="567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只有数量关系，没有因果关系。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FD9F6A6-2CEA-0A03-D757-24929AACD995}"/>
              </a:ext>
            </a:extLst>
          </p:cNvPr>
          <p:cNvSpPr txBox="1"/>
          <p:nvPr/>
        </p:nvSpPr>
        <p:spPr>
          <a:xfrm>
            <a:off x="6627465" y="4290507"/>
            <a:ext cx="567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只有数量关系，没有因果关系。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1E99919-A663-04D0-8063-7EF66129A739}"/>
              </a:ext>
            </a:extLst>
          </p:cNvPr>
          <p:cNvSpPr txBox="1"/>
          <p:nvPr/>
        </p:nvSpPr>
        <p:spPr>
          <a:xfrm>
            <a:off x="6627465" y="1700904"/>
            <a:ext cx="567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既有数量关系，又有因果关系。</a:t>
            </a:r>
          </a:p>
        </p:txBody>
      </p:sp>
    </p:spTree>
    <p:extLst>
      <p:ext uri="{BB962C8B-B14F-4D97-AF65-F5344CB8AC3E}">
        <p14:creationId xmlns:p14="http://schemas.microsoft.com/office/powerpoint/2010/main" val="2958967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83DF688-1A5B-8EFD-57D2-1A97D6A67316}"/>
                  </a:ext>
                </a:extLst>
              </p:cNvPr>
              <p:cNvSpPr txBox="1"/>
              <p:nvPr/>
            </p:nvSpPr>
            <p:spPr>
              <a:xfrm>
                <a:off x="1098680" y="1316571"/>
                <a:ext cx="10152416" cy="2856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hangingPunct="0">
                  <a:tabLst>
                    <a:tab pos="5791200" algn="l"/>
                  </a:tabLst>
                </a:pPr>
                <a:r>
                  <a:rPr lang="en-US" altLang="zh-CN" sz="28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.[2023</a:t>
                </a:r>
                <a:r>
                  <a:rPr lang="zh-CN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绥化</a:t>
                </a:r>
                <a:r>
                  <a:rPr lang="en-US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＝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𝑈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zh-CN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变形可得</a:t>
                </a:r>
                <a:r>
                  <a:rPr lang="en-US" altLang="zh-CN" sz="2800" i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＝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𝑈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𝐼</m:t>
                        </m:r>
                      </m:den>
                    </m:f>
                  </m:oMath>
                </a14:m>
                <a:r>
                  <a:rPr lang="zh-CN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，以下理解正确的（</a:t>
                </a:r>
                <a:r>
                  <a:rPr lang="zh-CN" altLang="zh-CN" sz="2800">
                    <a:solidFill>
                      <a:srgbClr val="293462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 </a:t>
                </a:r>
                <a:r>
                  <a:rPr lang="zh-CN" altLang="zh-CN" sz="2800">
                    <a:solidFill>
                      <a:srgbClr val="293462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）</a:t>
                </a:r>
              </a:p>
              <a:p>
                <a:pPr hangingPunct="0"/>
                <a:r>
                  <a:rPr lang="en-US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导体的电阻跟它两端的电压成正比</a:t>
                </a:r>
              </a:p>
              <a:p>
                <a:pPr hangingPunct="0"/>
                <a:r>
                  <a:rPr lang="en-US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导体的电阻跟通过它的电流成反比</a:t>
                </a:r>
              </a:p>
              <a:p>
                <a:pPr hangingPunct="0"/>
                <a:r>
                  <a:rPr lang="en-US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当导体两端的电压为</a:t>
                </a:r>
                <a:r>
                  <a:rPr lang="en-US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时，导体的电阻为</a:t>
                </a:r>
                <a:r>
                  <a:rPr lang="en-US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0</a:t>
                </a:r>
                <a:endParaRPr lang="zh-CN" altLang="zh-CN" sz="2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hangingPunct="0"/>
                <a:r>
                  <a:rPr lang="en-US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导体的电阻是导体本身的一种性质，跟导体两端的电压和通过导体的电流无关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83DF688-1A5B-8EFD-57D2-1A97D6A67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80" y="1316571"/>
                <a:ext cx="10152416" cy="2856295"/>
              </a:xfrm>
              <a:prstGeom prst="rect">
                <a:avLst/>
              </a:prstGeom>
              <a:blipFill>
                <a:blip r:embed="rId2"/>
                <a:stretch>
                  <a:fillRect l="-1200" t="-213" r="-720" b="-42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6416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3346">
            <a:extLst>
              <a:ext uri="{FF2B5EF4-FFF2-40B4-BE49-F238E27FC236}">
                <a16:creationId xmlns:a16="http://schemas.microsoft.com/office/drawing/2014/main" id="{8CB8FBDD-6DC1-A41A-F0FE-06FBCD3D965E}"/>
              </a:ext>
            </a:extLst>
          </p:cNvPr>
          <p:cNvSpPr txBox="1"/>
          <p:nvPr/>
        </p:nvSpPr>
        <p:spPr>
          <a:xfrm>
            <a:off x="267086" y="798169"/>
            <a:ext cx="11924914" cy="10610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en-US" altLang="zh-CN" sz="20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[2022</a:t>
            </a:r>
            <a:r>
              <a:rPr lang="zh-CN" altLang="zh-CN" sz="20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高新一中六模</a:t>
            </a:r>
            <a:r>
              <a:rPr lang="en-US" altLang="zh-CN" sz="20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]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如图，电源电压恒为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3 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V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，灯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的电阻不随温度变化，灯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的电阻为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10 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Ω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。闭合开关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后，发现灯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比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亮，则（　</a:t>
            </a:r>
            <a:r>
              <a:rPr lang="en-US" altLang="zh-CN" sz="2800" b="1" i="0" u="none">
                <a:solidFill>
                  <a:srgbClr val="FF0000">
                    <a:alpha val="0"/>
                  </a:srgbClr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D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）</a:t>
            </a:r>
          </a:p>
        </p:txBody>
      </p:sp>
      <p:graphicFrame>
        <p:nvGraphicFramePr>
          <p:cNvPr id="3" name="yt_table_13350_skip">
            <a:extLst>
              <a:ext uri="{FF2B5EF4-FFF2-40B4-BE49-F238E27FC236}">
                <a16:creationId xmlns:a16="http://schemas.microsoft.com/office/drawing/2014/main" id="{056E1333-E491-148A-DDC0-13AFBDE12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878322"/>
              </p:ext>
            </p:extLst>
          </p:nvPr>
        </p:nvGraphicFramePr>
        <p:xfrm>
          <a:off x="256220" y="2141792"/>
          <a:ext cx="4816475" cy="2218944"/>
        </p:xfrm>
        <a:graphic>
          <a:graphicData uri="http://schemas.openxmlformats.org/drawingml/2006/table">
            <a:tbl>
              <a:tblPr/>
              <a:tblGrid>
                <a:gridCol w="481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A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通过灯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L</a:t>
                      </a:r>
                      <a:r>
                        <a:rPr lang="en-US" altLang="zh-CN" sz="2800" b="0" i="0" u="non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和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L</a:t>
                      </a:r>
                      <a:r>
                        <a:rPr lang="en-US" altLang="zh-CN" sz="2800" b="0" i="0" u="non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的电流相等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355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B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电流表的示数为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0.15 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A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C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电压表的示数小于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3 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V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D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灯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L</a:t>
                      </a:r>
                      <a:r>
                        <a:rPr lang="en-US" altLang="zh-CN" sz="2800" b="0" i="0" u="non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的电阻小于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10 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Ω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yt_shape_13347_skip">
            <a:extLst>
              <a:ext uri="{FF2B5EF4-FFF2-40B4-BE49-F238E27FC236}">
                <a16:creationId xmlns:a16="http://schemas.microsoft.com/office/drawing/2014/main" id="{70623D57-1DF6-5EB4-F174-FAC7492C916B}"/>
              </a:ext>
            </a:extLst>
          </p:cNvPr>
          <p:cNvGrpSpPr/>
          <p:nvPr/>
        </p:nvGrpSpPr>
        <p:grpSpPr>
          <a:xfrm>
            <a:off x="8199285" y="2011735"/>
            <a:ext cx="2195195" cy="2480945"/>
            <a:chOff x="0" y="0"/>
            <a:chExt cx="3667125" cy="3933413"/>
          </a:xfrm>
        </p:grpSpPr>
        <p:pic>
          <p:nvPicPr>
            <p:cNvPr id="5" name="yt_image_13347">
              <a:extLst>
                <a:ext uri="{FF2B5EF4-FFF2-40B4-BE49-F238E27FC236}">
                  <a16:creationId xmlns:a16="http://schemas.microsoft.com/office/drawing/2014/main" id="{04155566-0A71-F38E-CD6F-73BA461E6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0" y="0"/>
              <a:ext cx="3667125" cy="3331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yt_shape_13349">
              <a:extLst>
                <a:ext uri="{FF2B5EF4-FFF2-40B4-BE49-F238E27FC236}">
                  <a16:creationId xmlns:a16="http://schemas.microsoft.com/office/drawing/2014/main" id="{DF6558BB-A457-CB6C-B771-DE7A2A9B4093}"/>
                </a:ext>
              </a:extLst>
            </p:cNvPr>
            <p:cNvSpPr txBox="1"/>
            <p:nvPr/>
          </p:nvSpPr>
          <p:spPr>
            <a:xfrm>
              <a:off x="905909" y="3196464"/>
              <a:ext cx="2609525" cy="73694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 eaLnBrk="1" latinLnBrk="0" hangingPunct="0">
                <a:lnSpc>
                  <a:spcPct val="130000"/>
                </a:lnSpc>
              </a:pPr>
              <a:r>
                <a:rPr lang="zh-CN" altLang="zh-CN" sz="2800" b="0" i="0" u="non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宋体" panose="02010600030101010101" pitchFamily="2" charset="-122"/>
                </a:rPr>
                <a:t>第</a:t>
              </a:r>
              <a:r>
                <a:rPr lang="en-US" altLang="zh-CN" sz="2800" b="0" i="0" u="non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宋体" panose="02010600030101010101" pitchFamily="2" charset="-122"/>
                </a:rPr>
                <a:t>1</a:t>
              </a:r>
              <a:r>
                <a:rPr lang="zh-CN" altLang="zh-CN" sz="2800" b="0" i="0" u="non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宋体" panose="02010600030101010101" pitchFamily="2" charset="-122"/>
                </a:rPr>
                <a:t>题图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CCF75AFE-D053-B353-A04E-4A3A26E96FAC}"/>
              </a:ext>
            </a:extLst>
          </p:cNvPr>
          <p:cNvSpPr txBox="1"/>
          <p:nvPr/>
        </p:nvSpPr>
        <p:spPr>
          <a:xfrm>
            <a:off x="9177883" y="1305464"/>
            <a:ext cx="437261" cy="589674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D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4864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88391BD-14BE-9F0D-032B-1DE5D8984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240" y="767019"/>
            <a:ext cx="1118233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.[2023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泰州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]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如图甲所示电路，开关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闭合后两电流表的指针均指在同一位置，示数如图乙所示，则通过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的电流为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，两电阻之比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∶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；只断开开关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，电流表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的示数将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（选填“变大”“变小”或“不变”）。 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025" name="24加陕西物理精练285.EPS">
            <a:extLst>
              <a:ext uri="{FF2B5EF4-FFF2-40B4-BE49-F238E27FC236}">
                <a16:creationId xmlns:a16="http://schemas.microsoft.com/office/drawing/2014/main" id="{A62074E5-E7F1-489F-79B7-30BF800D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9730" y="3013788"/>
            <a:ext cx="4799121" cy="21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A111FE1-0823-D0AE-B00A-BAE7CA336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08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6366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557501F-1AD0-EC43-F2C1-8A00C367F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596085"/>
            <a:ext cx="1151945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.[2023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齐齐哈尔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]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如图所示，已知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∶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2∶1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。当开关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闭合，甲、乙两表均为电压表时，两表示数之比为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kumimoji="0" lang="zh-CN" altLang="en-US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甲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∶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kumimoji="0" lang="zh-CN" altLang="en-US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乙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；当开关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断开，甲、乙两表均为电流表时，两表示数之比为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kumimoji="0" lang="zh-CN" altLang="en-US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甲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∶</a:t>
            </a:r>
            <a:r>
              <a:rPr kumimoji="0" lang="en-US" altLang="zh-CN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kumimoji="0" lang="zh-CN" altLang="en-US" sz="28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乙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。（电路中各元件均未损坏） 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2049" name="24加陕西物理精练284.EPS">
            <a:extLst>
              <a:ext uri="{FF2B5EF4-FFF2-40B4-BE49-F238E27FC236}">
                <a16:creationId xmlns:a16="http://schemas.microsoft.com/office/drawing/2014/main" id="{E3B31319-B0E5-52A3-ECAA-FB80777C7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6870" y="2842854"/>
            <a:ext cx="4134678" cy="263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05681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717.5007874015746,&quot;width&quot;:4837.4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259c823-a6c0-40eb-a729-8495e47d47f6}"/>
  <p:tag name="TABLE_COLOR_RGB" val="0x000000*0xFFFFFF*0x212121*0xFFFFFF*0x2F4A8F*0x834D5E*0x857B94*0x99A58D*0xC7AF93*0x6C8EA9"/>
  <p:tag name="TABLE_COLORIDX" val="18"/>
  <p:tag name="TABLE_SKINIDX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82f2ac1-ecaa-4506-a43b-ff8fa66bc34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73.5007874015746,&quot;width&quot;:2335.500787401574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Times New Roman"/>
        <a:ea typeface="楷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3833</Words>
  <Application>Microsoft Office PowerPoint</Application>
  <PresentationFormat>宽屏</PresentationFormat>
  <Paragraphs>446</Paragraphs>
  <Slides>49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49</vt:i4>
      </vt:variant>
    </vt:vector>
  </HeadingPairs>
  <TitlesOfParts>
    <vt:vector size="60" baseType="lpstr">
      <vt:lpstr>华文楷体</vt:lpstr>
      <vt:lpstr>楷体</vt:lpstr>
      <vt:lpstr>微软雅黑</vt:lpstr>
      <vt:lpstr>Arial</vt:lpstr>
      <vt:lpstr>Cambria Math</vt:lpstr>
      <vt:lpstr>Times New Roman</vt:lpstr>
      <vt:lpstr>Wingdings</vt:lpstr>
      <vt:lpstr>Office 主题​​</vt:lpstr>
      <vt:lpstr>Equation.3</vt:lpstr>
      <vt:lpstr>Equation</vt:lpstr>
      <vt:lpstr>Equation.KSEE3</vt:lpstr>
      <vt:lpstr>第14讲 欧姆定律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电能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2025-03-16T11:32:00Z</cp:lastPrinted>
  <dcterms:created xsi:type="dcterms:W3CDTF">2025-03-16T11:32:00Z</dcterms:created>
  <dcterms:modified xsi:type="dcterms:W3CDTF">2025-04-25T02:44:32Z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