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2"/>
    <p:sldId id="410" r:id="rId3"/>
    <p:sldId id="411" r:id="rId4"/>
    <p:sldId id="412" r:id="rId5"/>
    <p:sldId id="413" r:id="rId6"/>
    <p:sldId id="414" r:id="rId7"/>
    <p:sldId id="416" r:id="rId8"/>
    <p:sldId id="417" r:id="rId9"/>
    <p:sldId id="415" r:id="rId10"/>
    <p:sldId id="418" r:id="rId11"/>
    <p:sldId id="419" r:id="rId12"/>
    <p:sldId id="421" r:id="rId13"/>
    <p:sldId id="422" r:id="rId14"/>
    <p:sldId id="423" r:id="rId15"/>
    <p:sldId id="424" r:id="rId16"/>
    <p:sldId id="425" r:id="rId17"/>
    <p:sldId id="426" r:id="rId18"/>
    <p:sldId id="427" r:id="rId19"/>
    <p:sldId id="428" r:id="rId20"/>
    <p:sldId id="429" r:id="rId21"/>
    <p:sldId id="430" r:id="rId22"/>
    <p:sldId id="431" r:id="rId23"/>
    <p:sldId id="420" r:id="rId24"/>
  </p:sldIdLst>
  <p:sldSz cx="12192000" cy="6858000"/>
  <p:notesSz cx="6858000" cy="9144000"/>
  <p:custDataLst>
    <p:tags r:id="rId2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赵永生" initials="赵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546" y="-108"/>
      </p:cViewPr>
      <p:guideLst>
        <p:guide orient="horz" pos="216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tiff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竖向侧栏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PPT模板无标.tif"/>
          <p:cNvPicPr>
            <a:picLocks noChangeAspect="1"/>
          </p:cNvPicPr>
          <p:nvPr userDrawn="1"/>
        </p:nvPicPr>
        <p:blipFill>
          <a:blip r:embed="rId2"/>
          <a:srcRect t="30017" b="37379"/>
          <a:stretch>
            <a:fillRect/>
          </a:stretch>
        </p:blipFill>
        <p:spPr>
          <a:xfrm>
            <a:off x="3555" y="6741368"/>
            <a:ext cx="12192318" cy="14401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  <p:pic>
        <p:nvPicPr>
          <p:cNvPr id="9" name="图片 8" descr="PPT模板无标.tif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318" cy="502285"/>
          </a:xfrm>
          <a:prstGeom prst="rect">
            <a:avLst/>
          </a:prstGeom>
          <a:ln>
            <a:solidFill>
              <a:srgbClr val="007033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6" name="矩形 15">
            <a:hlinkClick r:id="" action="ppaction://noaction"/>
          </p:cNvPr>
          <p:cNvSpPr/>
          <p:nvPr userDrawn="1"/>
        </p:nvSpPr>
        <p:spPr>
          <a:xfrm>
            <a:off x="242608" y="-26670"/>
            <a:ext cx="4701243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800" b="1" smtClean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第十二讲  阿基米德原理</a:t>
            </a:r>
            <a:endParaRPr lang="zh-CN" altLang="en-US" sz="2800" b="1">
              <a:solidFill>
                <a:prstClr val="white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4" name="图片 13" descr="1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8440" y="10160"/>
            <a:ext cx="504269" cy="448310"/>
          </a:xfrm>
          <a:prstGeom prst="rect">
            <a:avLst/>
          </a:prstGeom>
        </p:spPr>
      </p:pic>
      <p:sp>
        <p:nvSpPr>
          <p:cNvPr id="20" name="文本框 19">
            <a:hlinkClick r:id="" action="ppaction://noaction"/>
          </p:cNvPr>
          <p:cNvSpPr txBox="1">
            <a:spLocks noChangeAspect="1"/>
          </p:cNvSpPr>
          <p:nvPr userDrawn="1"/>
        </p:nvSpPr>
        <p:spPr>
          <a:xfrm>
            <a:off x="10277176" y="59690"/>
            <a:ext cx="1915459" cy="3987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114300">
              <a:prstClr val="black"/>
            </a:innerShdw>
            <a:softEdge rad="31750"/>
          </a:effectLst>
        </p:spPr>
        <p:txBody>
          <a:bodyPr wrap="square" rtlCol="0" anchor="ctr" anchorCtr="0">
            <a:spAutoFit/>
          </a:bodyPr>
          <a:lstStyle/>
          <a:p>
            <a:pPr algn="ctr"/>
            <a:r>
              <a:rPr lang="zh-CN" altLang="en-US" sz="2000" b="1">
                <a:solidFill>
                  <a:prstClr val="black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返回</a:t>
            </a:r>
            <a:r>
              <a:rPr lang="zh-CN" altLang="en-US" sz="2000" b="1">
                <a:solidFill>
                  <a:prstClr val="black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栏目导航</a:t>
            </a:r>
            <a:endParaRPr lang="zh-CN" altLang="en-US" sz="2000" b="1">
              <a:solidFill>
                <a:prstClr val="black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" name="图片 2" descr="PPT模板无标.tif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256" y="6741368"/>
            <a:ext cx="12192318" cy="14401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custDataLst>
      <p:tags r:id="rId14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4.xml"/><Relationship Id="rId4" Type="http://schemas.openxmlformats.org/officeDocument/2006/relationships/image" Target="file:///D:\MobileFile\&#27827;&#21271;&#29289;&#29702;&#20570;&#35838;&#20214;&#25991;&#20214;\LM341.TI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5.xml"/><Relationship Id="rId4" Type="http://schemas.openxmlformats.org/officeDocument/2006/relationships/image" Target="file:///D:\MobileFile\&#27827;&#21271;&#29289;&#29702;&#20570;&#35838;&#20214;&#25991;&#20214;\LM343.TI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file:///D:\MobileFile\&#27827;&#21271;&#29289;&#29702;&#20570;&#35838;&#20214;&#25991;&#20214;\LM342.TIF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6.xml"/><Relationship Id="rId4" Type="http://schemas.openxmlformats.org/officeDocument/2006/relationships/image" Target="file:///D:\MobileFile\&#27827;&#21271;&#29289;&#29702;&#20570;&#35838;&#20214;&#25991;&#20214;\LM344.TIF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file:///D:\MobileFile\&#27827;&#21271;&#29289;&#29702;&#20570;&#35838;&#20214;&#25991;&#20214;\LM345.TIF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file:///D:\MobileFile\&#27827;&#21271;&#29289;&#29702;&#20570;&#35838;&#20214;&#25991;&#20214;\LM346.TIF" TargetMode="Externa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0.xml"/><Relationship Id="rId4" Type="http://schemas.openxmlformats.org/officeDocument/2006/relationships/image" Target="NUL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1.xml"/><Relationship Id="rId4" Type="http://schemas.openxmlformats.org/officeDocument/2006/relationships/image" Target="NUL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1.wmf"/><Relationship Id="rId2" Type="http://schemas.openxmlformats.org/officeDocument/2006/relationships/tags" Target="../tags/tag7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 dirty="0">
                <a:solidFill>
                  <a:srgbClr val="0070C0"/>
                </a:solidFill>
              </a:rPr>
              <a:t>第二十三讲  阿基米德原理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450580" y="5634355"/>
            <a:ext cx="3197225" cy="776605"/>
          </a:xfrm>
        </p:spPr>
        <p:txBody>
          <a:bodyPr/>
          <a:lstStyle/>
          <a:p>
            <a:r>
              <a:rPr lang="zh-CN" altLang="en-US" sz="3600"/>
              <a:t>一轮系统复习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/>
          </p:cNvSpPr>
          <p:nvPr/>
        </p:nvSpPr>
        <p:spPr>
          <a:xfrm>
            <a:off x="444500" y="1501140"/>
            <a:ext cx="11301413" cy="215836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>
              <a:buClr>
                <a:schemeClr val="accent1"/>
              </a:buClr>
              <a:buNone/>
            </a:pPr>
            <a:r>
              <a:rPr lang="zh-CN" altLang="en-US">
                <a:ea typeface="黑体" panose="02010609060101010101" pitchFamily="49" charset="-122"/>
              </a:rPr>
              <a:t>对阿基米德原理的理解</a:t>
            </a:r>
            <a:endParaRPr lang="zh-CN" altLang="en-US">
              <a:ea typeface="仿宋_GB2312" panose="02010609030101010101" pitchFamily="49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仿宋_GB2312" panose="02010609030101010101" pitchFamily="49" charset="-122"/>
              </a:rPr>
              <a:t>1</a:t>
            </a:r>
            <a:r>
              <a:rPr lang="zh-CN" altLang="en-US">
                <a:ea typeface="仿宋_GB2312" panose="02010609030101010101" pitchFamily="49" charset="-122"/>
              </a:rPr>
              <a:t>．浮力等于物体排开的液体所受的重力，但不一定等于物体的重力．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仿宋_GB2312" panose="02010609030101010101" pitchFamily="49" charset="-122"/>
              </a:rPr>
              <a:t>2</a:t>
            </a:r>
            <a:r>
              <a:rPr lang="zh-CN" altLang="en-US">
                <a:ea typeface="仿宋_GB2312" panose="02010609030101010101" pitchFamily="49" charset="-122"/>
              </a:rPr>
              <a:t>．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>
                <a:ea typeface="仿宋_GB2312" panose="02010609030101010101" pitchFamily="49" charset="-122"/>
              </a:rPr>
              <a:t>浸在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>
                <a:ea typeface="仿宋_GB2312" panose="02010609030101010101" pitchFamily="49" charset="-122"/>
              </a:rPr>
              <a:t>的两层含义：物体部分浸入液体中，</a:t>
            </a:r>
            <a:r>
              <a:rPr lang="en-US" altLang="zh-CN" i="1">
                <a:ea typeface="仿宋_GB2312" panose="02010609030101010101" pitchFamily="49" charset="-122"/>
              </a:rPr>
              <a:t>V</a:t>
            </a:r>
            <a:r>
              <a:rPr lang="zh-CN" altLang="en-US" baseline="-30000">
                <a:ea typeface="仿宋_GB2312" panose="02010609030101010101" pitchFamily="49" charset="-122"/>
              </a:rPr>
              <a:t>排</a:t>
            </a:r>
            <a:r>
              <a:rPr lang="zh-CN" altLang="en-US">
                <a:ea typeface="仿宋_GB2312" panose="02010609030101010101" pitchFamily="49" charset="-122"/>
              </a:rPr>
              <a:t>＜</a:t>
            </a:r>
            <a:r>
              <a:rPr lang="en-US" altLang="zh-CN">
                <a:ea typeface="仿宋_GB2312" panose="02010609030101010101" pitchFamily="49" charset="-122"/>
              </a:rPr>
              <a:t>V</a:t>
            </a:r>
            <a:r>
              <a:rPr lang="zh-CN" altLang="en-US" baseline="-30000">
                <a:ea typeface="仿宋_GB2312" panose="02010609030101010101" pitchFamily="49" charset="-122"/>
              </a:rPr>
              <a:t>物</a:t>
            </a:r>
            <a:r>
              <a:rPr lang="zh-CN" altLang="en-US">
                <a:ea typeface="仿宋_GB2312" panose="02010609030101010101" pitchFamily="49" charset="-122"/>
              </a:rPr>
              <a:t>；物体全部浸没在液体中，</a:t>
            </a:r>
            <a:r>
              <a:rPr lang="en-US" altLang="zh-CN" i="1">
                <a:ea typeface="仿宋_GB2312" panose="02010609030101010101" pitchFamily="49" charset="-122"/>
              </a:rPr>
              <a:t>V</a:t>
            </a:r>
            <a:r>
              <a:rPr lang="zh-CN" altLang="en-US" baseline="-30000">
                <a:ea typeface="仿宋_GB2312" panose="02010609030101010101" pitchFamily="49" charset="-122"/>
              </a:rPr>
              <a:t>排</a:t>
            </a:r>
            <a:r>
              <a:rPr lang="zh-CN" altLang="en-US">
                <a:ea typeface="仿宋_GB2312" panose="02010609030101010101" pitchFamily="49" charset="-122"/>
              </a:rPr>
              <a:t>＝</a:t>
            </a:r>
            <a:r>
              <a:rPr lang="en-US" altLang="zh-CN">
                <a:ea typeface="仿宋_GB2312" panose="02010609030101010101" pitchFamily="49" charset="-122"/>
              </a:rPr>
              <a:t>V</a:t>
            </a:r>
            <a:r>
              <a:rPr lang="zh-CN" altLang="en-US" baseline="-30000">
                <a:ea typeface="仿宋_GB2312" panose="02010609030101010101" pitchFamily="49" charset="-122"/>
              </a:rPr>
              <a:t>物．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/>
          </p:cNvSpPr>
          <p:nvPr>
            <p:ph idx="1"/>
          </p:nvPr>
        </p:nvSpPr>
        <p:spPr>
          <a:xfrm>
            <a:off x="444818" y="748348"/>
            <a:ext cx="11301413" cy="2266315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zh-CN" altLang="en-US" sz="2400" b="1">
                <a:solidFill>
                  <a:schemeClr val="tx1"/>
                </a:solidFill>
                <a:ea typeface="黑体" panose="02010609060101010101" pitchFamily="49" charset="-122"/>
              </a:rPr>
              <a:t>实验结论</a:t>
            </a:r>
            <a:endParaRPr lang="zh-CN" altLang="en-US" sz="2400" b="1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物体所受浮力的大小等于物体排开的液体所受的重力．</a:t>
            </a:r>
            <a:endParaRPr lang="zh-CN" altLang="en-US" sz="2400" b="1">
              <a:solidFill>
                <a:schemeClr val="tx1"/>
              </a:solidFill>
              <a:ea typeface="黑体" panose="02010609060101010101" pitchFamily="49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实验</a:t>
            </a:r>
            <a:r>
              <a:rPr lang="en-US" altLang="zh-CN" sz="2400" b="1">
                <a:solidFill>
                  <a:schemeClr val="tx1"/>
                </a:solidFill>
                <a:ea typeface="宋体" panose="02010600030101010101" pitchFamily="2" charset="-122"/>
              </a:rPr>
              <a:t>2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、如图所示是探究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物体所受浮力的大小跟排开液体所受重力的关系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400" b="1">
                <a:solidFill>
                  <a:schemeClr val="tx1"/>
                </a:solidFill>
                <a:ea typeface="宋体" panose="02010600030101010101" pitchFamily="2" charset="-122"/>
              </a:rPr>
              <a:t>的实验．</a:t>
            </a:r>
          </a:p>
        </p:txBody>
      </p:sp>
      <p:pic>
        <p:nvPicPr>
          <p:cNvPr id="35844" name="Picture 3" descr="F:\王\2020广西优化指导物理(教用)\Ag85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3056891" y="2906713"/>
            <a:ext cx="5848350" cy="26098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/>
          </p:cNvSpPr>
          <p:nvPr>
            <p:ph idx="1"/>
          </p:nvPr>
        </p:nvSpPr>
        <p:spPr>
          <a:xfrm>
            <a:off x="555943" y="1052830"/>
            <a:ext cx="11301413" cy="2745740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(1)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实验操作中甲、乙、丙、丁四个步骤先后顺序应该是</a:t>
            </a:r>
            <a:r>
              <a:rPr lang="zh-CN" altLang="en-US" sz="2400" b="1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　　　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当图中的四个测量值</a:t>
            </a:r>
            <a:r>
              <a:rPr lang="en-US" altLang="zh-CN" sz="2400" b="1" i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en-US" altLang="zh-CN" sz="2400" b="1" baseline="-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2400" b="1" i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en-US" altLang="zh-CN" sz="2400" b="1" baseline="-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2400" b="1" i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en-US" altLang="zh-CN" sz="2400" b="1" baseline="-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2400" b="1" i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en-US" altLang="zh-CN" sz="2400" b="1" baseline="-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满足关系式</a:t>
            </a:r>
            <a:r>
              <a:rPr lang="zh-CN" altLang="en-US" sz="2400" b="1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 　　　　　　　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时，就可以得出物体所受浮力的大小跟排开液体所受重力的关系．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若在图丙的操作中物体未完全浸没到水中，</a:t>
            </a:r>
            <a:r>
              <a:rPr lang="zh-CN" altLang="en-US" sz="2400" b="1" u="sng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　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选填“会”或“不会”</a:t>
            </a:r>
            <a:r>
              <a:rPr lang="en-US" altLang="zh-CN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r>
              <a:rPr lang="zh-CN" altLang="en-US" sz="24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影响实验的结果</a:t>
            </a:r>
            <a:r>
              <a:rPr lang="zh-CN" altLang="en-US" sz="2400" b="1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．</a:t>
            </a:r>
          </a:p>
        </p:txBody>
      </p:sp>
      <p:sp>
        <p:nvSpPr>
          <p:cNvPr id="1173508" name="Rectangle 4"/>
          <p:cNvSpPr/>
          <p:nvPr/>
        </p:nvSpPr>
        <p:spPr>
          <a:xfrm>
            <a:off x="8837613" y="1052513"/>
            <a:ext cx="14020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丁甲丙乙</a:t>
            </a:r>
            <a:r>
              <a:rPr lang="zh-CN" altLang="en-US" sz="2400"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1173510" name="Rectangle 6"/>
          <p:cNvSpPr/>
          <p:nvPr/>
        </p:nvSpPr>
        <p:spPr>
          <a:xfrm>
            <a:off x="8376921" y="1530350"/>
            <a:ext cx="223774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cs typeface="Courier New" panose="02070309020205020404" pitchFamily="49" charset="0"/>
              </a:rPr>
              <a:t>F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－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cs typeface="Courier New" panose="02070309020205020404" pitchFamily="49" charset="0"/>
              </a:rPr>
              <a:t>F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cs typeface="Courier New" panose="02070309020205020404" pitchFamily="49" charset="0"/>
              </a:rPr>
              <a:t>3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cs typeface="Courier New" panose="02070309020205020404" pitchFamily="49" charset="0"/>
              </a:rPr>
              <a:t>F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－</a:t>
            </a:r>
            <a:r>
              <a:rPr lang="en-US" altLang="zh-CN" sz="2400" i="1">
                <a:solidFill>
                  <a:srgbClr val="FF0000"/>
                </a:solidFill>
                <a:latin typeface="Times New Roman" panose="02020603050405020304" pitchFamily="18" charset="0"/>
                <a:cs typeface="Courier New" panose="02070309020205020404" pitchFamily="49" charset="0"/>
              </a:rPr>
              <a:t>F</a:t>
            </a:r>
            <a:r>
              <a:rPr lang="en-US" altLang="zh-CN" sz="2400" baseline="-30000">
                <a:solidFill>
                  <a:srgbClr val="FF0000"/>
                </a:solidFill>
                <a:latin typeface="Times New Roman" panose="02020603050405020304" pitchFamily="18" charset="0"/>
                <a:cs typeface="Courier New" panose="02070309020205020404" pitchFamily="49" charset="0"/>
              </a:rPr>
              <a:t>4  </a:t>
            </a:r>
            <a:endParaRPr lang="en-US" altLang="zh-CN" sz="2400" baseline="-30000">
              <a:solidFill>
                <a:srgbClr val="FF0000"/>
              </a:solidFill>
              <a:latin typeface="Times New Roman" panose="02020603050405020304" pitchFamily="18" charset="0"/>
              <a:ea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73511" name="Rectangle 7"/>
          <p:cNvSpPr/>
          <p:nvPr/>
        </p:nvSpPr>
        <p:spPr>
          <a:xfrm>
            <a:off x="7502526" y="2611438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不会</a:t>
            </a:r>
            <a:r>
              <a:rPr lang="zh-CN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73512" name="Rectangle 8"/>
          <p:cNvSpPr/>
          <p:nvPr/>
        </p:nvSpPr>
        <p:spPr>
          <a:xfrm>
            <a:off x="6745923" y="4148455"/>
            <a:ext cx="3352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400">
                <a:latin typeface="Times New Roman" panose="02020603050405020304" pitchFamily="18" charset="0"/>
              </a:rPr>
              <a:t>3</a:t>
            </a:r>
          </a:p>
        </p:txBody>
      </p:sp>
      <p:pic>
        <p:nvPicPr>
          <p:cNvPr id="10" name="Picture 3" descr="F:\王\2020广西优化指导物理(教用)\Ag85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3935919" y="3140968"/>
            <a:ext cx="5848350" cy="26098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7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73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73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3508" grpId="0"/>
      <p:bldP spid="1173510" grpId="0"/>
      <p:bldP spid="1173511" grpId="0"/>
      <p:bldP spid="11735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/>
          </p:cNvSpPr>
          <p:nvPr>
            <p:ph idx="1"/>
          </p:nvPr>
        </p:nvSpPr>
        <p:spPr>
          <a:xfrm>
            <a:off x="407526" y="3573016"/>
            <a:ext cx="11301413" cy="1529715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en-US" altLang="zh-CN" sz="2400" smtClean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en-US" altLang="zh-CN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4)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某同学按照实验的操作测得</a:t>
            </a:r>
            <a:r>
              <a:rPr lang="en-US" altLang="zh-CN" sz="2400" i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en-US" altLang="zh-CN" sz="2400" baseline="-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en-US" altLang="zh-CN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 N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2400" i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en-US" altLang="zh-CN" sz="2400" baseline="-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en-US" altLang="zh-CN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2.5 N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2400" i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en-US" altLang="zh-CN" sz="2400" baseline="-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en-US" altLang="zh-CN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 N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2400" i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F</a:t>
            </a:r>
            <a:r>
              <a:rPr lang="en-US" altLang="zh-CN" sz="2400" baseline="-300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en-US" altLang="zh-CN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0.5 N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，根据这组数据他得到实验中所用小石块的重力为</a:t>
            </a:r>
            <a:r>
              <a:rPr lang="zh-CN" altLang="en-US" sz="2400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lang="en-US" altLang="zh-CN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N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，小石块在水中受到的浮力为</a:t>
            </a:r>
            <a:r>
              <a:rPr lang="zh-CN" altLang="en-US" sz="2400" u="sng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　　</a:t>
            </a:r>
            <a:r>
              <a:rPr lang="en-US" altLang="zh-CN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N</a:t>
            </a:r>
            <a:r>
              <a:rPr lang="zh-CN" altLang="en-US" sz="24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</a:p>
        </p:txBody>
      </p:sp>
      <p:sp>
        <p:nvSpPr>
          <p:cNvPr id="1173512" name="Rectangle 8"/>
          <p:cNvSpPr/>
          <p:nvPr/>
        </p:nvSpPr>
        <p:spPr>
          <a:xfrm>
            <a:off x="7714933" y="4077335"/>
            <a:ext cx="3606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73515" name="Rectangle 11"/>
          <p:cNvSpPr/>
          <p:nvPr/>
        </p:nvSpPr>
        <p:spPr>
          <a:xfrm>
            <a:off x="1803083" y="4453573"/>
            <a:ext cx="3606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pic>
        <p:nvPicPr>
          <p:cNvPr id="10" name="Picture 3" descr="F:\王\2020广西优化指导物理(教用)\Ag85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3015054" y="666785"/>
            <a:ext cx="5848350" cy="26098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3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73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3512" grpId="0"/>
      <p:bldP spid="11735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/>
          </p:cNvSpPr>
          <p:nvPr>
            <p:ph idx="1"/>
          </p:nvPr>
        </p:nvSpPr>
        <p:spPr>
          <a:xfrm>
            <a:off x="444818" y="2108200"/>
            <a:ext cx="11301413" cy="2394585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en-US" altLang="zh-CN" sz="2400">
                <a:solidFill>
                  <a:schemeClr val="tx1"/>
                </a:solidFill>
                <a:ea typeface="宋体" panose="02010600030101010101" pitchFamily="2" charset="-122"/>
              </a:rPr>
              <a:t>(5)</a:t>
            </a:r>
            <a:r>
              <a:rPr lang="zh-CN" altLang="en-US" sz="2400">
                <a:solidFill>
                  <a:schemeClr val="tx1"/>
                </a:solidFill>
                <a:ea typeface="宋体" panose="02010600030101010101" pitchFamily="2" charset="-122"/>
              </a:rPr>
              <a:t>为了得到更普遍的结论，下列操作中可以采用的是</a:t>
            </a:r>
            <a:r>
              <a:rPr lang="zh-CN" altLang="en-US" sz="2400" u="sng">
                <a:solidFill>
                  <a:schemeClr val="tx1"/>
                </a:solidFill>
                <a:ea typeface="华文新魏" panose="02010800040101010101" pitchFamily="2" charset="-122"/>
              </a:rPr>
              <a:t>　 　</a:t>
            </a:r>
            <a:r>
              <a:rPr lang="en-US" altLang="zh-CN" sz="2400">
                <a:solidFill>
                  <a:schemeClr val="tx1"/>
                </a:solidFill>
                <a:ea typeface="宋体" panose="02010600030101010101" pitchFamily="2" charset="-122"/>
              </a:rPr>
              <a:t>.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 sz="2400">
                <a:solidFill>
                  <a:schemeClr val="tx1"/>
                </a:solidFill>
                <a:ea typeface="宋体" panose="02010600030101010101" pitchFamily="2" charset="-122"/>
              </a:rPr>
              <a:t>A</a:t>
            </a:r>
            <a:r>
              <a:rPr lang="zh-CN" altLang="en-US" sz="2400">
                <a:solidFill>
                  <a:schemeClr val="tx1"/>
                </a:solidFill>
                <a:ea typeface="宋体" panose="02010600030101010101" pitchFamily="2" charset="-122"/>
              </a:rPr>
              <a:t>．用原来的方案和器材多次测量取平均值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 sz="2400">
                <a:solidFill>
                  <a:schemeClr val="tx1"/>
                </a:solidFill>
                <a:ea typeface="宋体" panose="02010600030101010101" pitchFamily="2" charset="-122"/>
              </a:rPr>
              <a:t>B</a:t>
            </a:r>
            <a:r>
              <a:rPr lang="zh-CN" altLang="en-US" sz="2400">
                <a:solidFill>
                  <a:schemeClr val="tx1"/>
                </a:solidFill>
                <a:ea typeface="宋体" panose="02010600030101010101" pitchFamily="2" charset="-122"/>
              </a:rPr>
              <a:t>．用原来的方案将水换成酒精进行实验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 sz="2400">
                <a:solidFill>
                  <a:schemeClr val="tx1"/>
                </a:solidFill>
                <a:ea typeface="宋体" panose="02010600030101010101" pitchFamily="2" charset="-122"/>
              </a:rPr>
              <a:t>C</a:t>
            </a:r>
            <a:r>
              <a:rPr lang="zh-CN" altLang="en-US" sz="2400">
                <a:solidFill>
                  <a:schemeClr val="tx1"/>
                </a:solidFill>
                <a:ea typeface="宋体" panose="02010600030101010101" pitchFamily="2" charset="-122"/>
              </a:rPr>
              <a:t>．用原来的方案将石块换成体积与其不同的铁块进行实验</a:t>
            </a:r>
          </a:p>
        </p:txBody>
      </p:sp>
      <p:sp>
        <p:nvSpPr>
          <p:cNvPr id="1177603" name="Rectangle 3"/>
          <p:cNvSpPr/>
          <p:nvPr/>
        </p:nvSpPr>
        <p:spPr>
          <a:xfrm>
            <a:off x="8383906" y="2108200"/>
            <a:ext cx="42037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0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672472" y="305775"/>
            <a:ext cx="49834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3600">
                <a:latin typeface="黑体" panose="02010609060101010101" pitchFamily="49" charset="-122"/>
                <a:ea typeface="黑体" panose="02010609060101010101" pitchFamily="49" charset="-122"/>
              </a:rPr>
              <a:t>考点</a:t>
            </a:r>
            <a:r>
              <a:rPr lang="en-US" altLang="zh-CN" sz="3600">
                <a:latin typeface="黑体" panose="02010609060101010101" pitchFamily="49" charset="-122"/>
                <a:ea typeface="黑体" panose="02010609060101010101" pitchFamily="49" charset="-122"/>
              </a:rPr>
              <a:t>3  </a:t>
            </a:r>
            <a:r>
              <a:rPr lang="zh-CN" altLang="zh-CN" sz="3600">
                <a:latin typeface="黑体" panose="02010609060101010101" pitchFamily="49" charset="-122"/>
                <a:ea typeface="黑体" panose="02010609060101010101" pitchFamily="49" charset="-122"/>
              </a:rPr>
              <a:t>浮力的相关计算</a:t>
            </a: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937915" y="1094611"/>
          <a:ext cx="9936480" cy="44481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90725"/>
                <a:gridCol w="3972560"/>
                <a:gridCol w="3973195"/>
              </a:tblGrid>
              <a:tr h="794385"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方法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公式及图示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适用范围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37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压力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差法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endParaRPr lang="en-US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en-US" sz="2400" i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sz="2400" kern="100" baseline="-250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浮</a:t>
                      </a: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400" i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altLang="en-US" sz="2400" i="1" kern="100" baseline="-250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向上</a:t>
                      </a: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400" i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altLang="en-US" sz="2400" i="1" kern="100" baseline="-250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向下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108000" anchor="b" anchorCtr="1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已知物体上、下表面所受的压力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</a:tr>
            </a:tbl>
          </a:graphicData>
        </a:graphic>
      </p:graphicFrame>
      <p:pic>
        <p:nvPicPr>
          <p:cNvPr id="1025" name="Picture 1" descr="D:\MobileFile\河北物理做课件文件\LM341.TIF"/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5005" y="2334260"/>
            <a:ext cx="3284855" cy="236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091412" y="410880"/>
          <a:ext cx="10008870" cy="51879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045970"/>
                <a:gridCol w="3981450"/>
                <a:gridCol w="3981450"/>
              </a:tblGrid>
              <a:tr h="595630"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方法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公式及图示</a:t>
                      </a:r>
                    </a:p>
                  </a:txBody>
                  <a:tcPr marL="68580" marR="68580" marT="0" marB="0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适用范围</a:t>
                      </a:r>
                    </a:p>
                  </a:txBody>
                  <a:tcPr marL="68580" marR="68580" marT="0" marB="0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45923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阿基米德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原理法</a:t>
                      </a:r>
                    </a:p>
                    <a:p>
                      <a:pPr algn="ctr">
                        <a:spcAft>
                          <a:spcPct val="0"/>
                        </a:spcAft>
                      </a:pP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i="1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altLang="zh-CN" sz="2400" kern="100" baseline="-250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浮</a:t>
                      </a: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zh-CN" sz="2400" i="1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zh-CN" altLang="zh-CN" sz="2400" kern="100" baseline="-250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排</a:t>
                      </a: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zh-CN" sz="2400" i="1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zh-CN" altLang="zh-CN" sz="2400" kern="100" baseline="-250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排</a:t>
                      </a:r>
                      <a:r>
                        <a:rPr lang="en-US" altLang="zh-CN" sz="2400" i="1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zh-CN" sz="4400" i="1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zh-CN" altLang="zh-CN" sz="2400" kern="100" baseline="-250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液</a:t>
                      </a:r>
                      <a:r>
                        <a:rPr lang="en-US" altLang="zh-CN" sz="4000" i="1" kern="100" err="1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gV</a:t>
                      </a:r>
                      <a:r>
                        <a:rPr lang="zh-CN" altLang="zh-CN" sz="2400" kern="100" baseline="-250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排</a:t>
                      </a:r>
                      <a:endParaRPr lang="zh-CN" altLang="zh-CN" sz="2400" kern="10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ct val="0"/>
                        </a:spcAft>
                      </a:pPr>
                      <a:endParaRPr lang="zh-CN" altLang="zh-CN" sz="2400" kern="10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任何物体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注：在计算时要注意统一单位、分清</a:t>
                      </a:r>
                      <a:r>
                        <a:rPr lang="en-US" altLang="zh-CN" sz="2400" i="1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zh-CN" altLang="zh-CN" sz="2400" kern="100" baseline="-250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排</a:t>
                      </a: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与</a:t>
                      </a:r>
                      <a:r>
                        <a:rPr lang="en-US" altLang="zh-CN" sz="2400" i="1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zh-CN" altLang="zh-CN" sz="2400" kern="100" baseline="-250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物</a:t>
                      </a:r>
                      <a:endParaRPr lang="zh-CN" altLang="zh-CN" sz="2400" kern="10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ct val="0"/>
                        </a:spcAft>
                      </a:pP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2" name="Picture 4" descr="D:\MobileFile\河北物理做课件文件\LM343.TIF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94710" y="1576705"/>
            <a:ext cx="3495040" cy="263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391160" y="1710690"/>
          <a:ext cx="9904095" cy="470979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86280"/>
                <a:gridCol w="4836795"/>
                <a:gridCol w="3081020"/>
              </a:tblGrid>
              <a:tr h="47097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称重法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endParaRPr lang="en-US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en-US" sz="2400" i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sz="2400" kern="100" baseline="-250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浮</a:t>
                      </a: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400" i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zh-CN" sz="2400" kern="100" baseline="-250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物</a:t>
                      </a: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400" i="1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sz="2400" kern="100" baseline="-250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拉</a:t>
                      </a:r>
                      <a:endParaRPr 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72000" anchor="b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已知物体的重力和物体浸在液体中受到的拉力</a:t>
                      </a:r>
                    </a:p>
                  </a:txBody>
                  <a:tcPr marL="68580" marR="68580" marT="0" marB="0" anchor="ctr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3" name="Picture 5" descr="D:\MobileFile\河北物理做课件文件\LM342.T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95575" y="1903730"/>
            <a:ext cx="4370070" cy="3758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391180" y="916176"/>
          <a:ext cx="9936480" cy="79438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90725"/>
                <a:gridCol w="4843145"/>
                <a:gridCol w="3102610"/>
              </a:tblGrid>
              <a:tr h="794385"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方法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公式及图示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适用范围</a:t>
                      </a:r>
                    </a:p>
                  </a:txBody>
                  <a:tcPr marL="68580" marR="6858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962378" y="377718"/>
          <a:ext cx="9792970" cy="563181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90090"/>
                <a:gridCol w="3901440"/>
                <a:gridCol w="3901440"/>
              </a:tblGrid>
              <a:tr h="978535"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方法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公式及图示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sz="2400" kern="10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适用范围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53280"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平衡</a:t>
                      </a:r>
                    </a:p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法</a:t>
                      </a:r>
                      <a:endParaRPr lang="zh-CN" alt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endParaRPr lang="en-US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ct val="0"/>
                        </a:spcAft>
                      </a:pPr>
                      <a:endParaRPr lang="en-US" altLang="zh-CN" sz="2400" kern="10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en-US" altLang="zh-CN" sz="2400" i="1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zh-CN" altLang="zh-CN" sz="2400" kern="100" baseline="-250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浮</a:t>
                      </a: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zh-CN" sz="2400" i="1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zh-CN" altLang="zh-CN" sz="2400" kern="100" baseline="-250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物</a:t>
                      </a: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zh-CN" sz="2400" i="1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zh-CN" altLang="zh-CN" sz="2400" kern="100" baseline="-250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物</a:t>
                      </a:r>
                      <a:r>
                        <a:rPr lang="en-US" altLang="zh-CN" sz="2400" i="1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endParaRPr lang="zh-CN" altLang="zh-CN" sz="2400" i="1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144000" anchor="b" anchorCtr="1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zh-CN" altLang="zh-CN" sz="2400" kern="10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物体在液体中处于悬浮或漂浮时</a:t>
                      </a:r>
                      <a:endParaRPr lang="zh-CN" altLang="zh-CN" sz="2400" kern="1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3" name="Picture 1" descr="D:\MobileFile\河北物理做课件文件\LM344.TIF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2285" y="1477010"/>
            <a:ext cx="3705860" cy="3931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/>
          </p:cNvSpPr>
          <p:nvPr>
            <p:ph idx="1"/>
          </p:nvPr>
        </p:nvSpPr>
        <p:spPr>
          <a:xfrm>
            <a:off x="650558" y="482918"/>
            <a:ext cx="11301413" cy="2618740"/>
          </a:xfrm>
        </p:spPr>
        <p:txBody>
          <a:bodyPr vert="horz" wrap="square" lIns="91440" tIns="45720" rIns="91440" bIns="45720" anchor="t">
            <a:spAutoFit/>
          </a:bodyPr>
          <a:lstStyle/>
          <a:p>
            <a:pPr algn="l" eaLnBrk="1">
              <a:buClr>
                <a:schemeClr val="accent1"/>
              </a:buClr>
              <a:buNone/>
            </a:pPr>
            <a:r>
              <a:rPr lang="zh-CN" altLang="en-US" sz="3600">
                <a:solidFill>
                  <a:schemeClr val="tx1"/>
                </a:solidFill>
                <a:ea typeface="黑体" panose="02010609060101010101" pitchFamily="49" charset="-122"/>
              </a:rPr>
              <a:t>　练习</a:t>
            </a:r>
            <a:r>
              <a:rPr lang="zh-CN" altLang="en-US" sz="2800">
                <a:solidFill>
                  <a:schemeClr val="tx1"/>
                </a:solidFill>
                <a:ea typeface="黑体" panose="02010609060101010101" pitchFamily="49" charset="-122"/>
              </a:rPr>
              <a:t>：</a:t>
            </a:r>
          </a:p>
          <a:p>
            <a:pPr algn="l" eaLnBrk="1">
              <a:buClr>
                <a:schemeClr val="accent1"/>
              </a:buClr>
              <a:buNone/>
            </a:pPr>
            <a:r>
              <a:rPr lang="en-US" altLang="zh-CN" sz="2800">
                <a:solidFill>
                  <a:schemeClr val="tx1"/>
                </a:solidFill>
                <a:ea typeface="黑体" panose="02010609060101010101" pitchFamily="49" charset="-122"/>
              </a:rPr>
              <a:t>1</a:t>
            </a:r>
            <a:r>
              <a:rPr sz="2800">
                <a:solidFill>
                  <a:schemeClr val="tx1"/>
                </a:solidFill>
                <a:ea typeface="黑体" panose="02010609060101010101" pitchFamily="49" charset="-122"/>
              </a:rPr>
              <a:t>、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49" charset="-122"/>
              </a:rPr>
              <a:t>(</a:t>
            </a:r>
            <a:r>
              <a:rPr lang="zh-CN" altLang="en-US" sz="2800">
                <a:solidFill>
                  <a:schemeClr val="tx1"/>
                </a:solidFill>
                <a:ea typeface="黑体" panose="02010609060101010101" pitchFamily="49" charset="-122"/>
              </a:rPr>
              <a:t>压力差法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49" charset="-122"/>
              </a:rPr>
              <a:t>)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如图所示，将一长方体物体浸没在装有足够深水的容器中恰好处于悬浮状态，它的上表面受到的压力为</a:t>
            </a:r>
            <a:r>
              <a:rPr lang="en-US" altLang="zh-CN" sz="2800">
                <a:solidFill>
                  <a:schemeClr val="tx1"/>
                </a:solidFill>
                <a:ea typeface="宋体" panose="02010600030101010101" pitchFamily="2" charset="-122"/>
              </a:rPr>
              <a:t>1.8 N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，下表面受到的压力为</a:t>
            </a:r>
            <a:r>
              <a:rPr lang="en-US" altLang="zh-CN" sz="2800">
                <a:solidFill>
                  <a:schemeClr val="tx1"/>
                </a:solidFill>
                <a:ea typeface="宋体" panose="02010600030101010101" pitchFamily="2" charset="-122"/>
              </a:rPr>
              <a:t>3 N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，则该物体受到的浮力大小为</a:t>
            </a:r>
            <a:r>
              <a:rPr lang="zh-CN" altLang="en-US" sz="2800" u="sng">
                <a:solidFill>
                  <a:schemeClr val="tx1"/>
                </a:solidFill>
                <a:ea typeface="宋体" panose="02010600030101010101" pitchFamily="2" charset="-122"/>
              </a:rPr>
              <a:t>　</a:t>
            </a:r>
            <a:r>
              <a:rPr lang="zh-CN" altLang="en-US" sz="2800" u="sng">
                <a:solidFill>
                  <a:schemeClr val="tx1"/>
                </a:solidFill>
                <a:ea typeface="华文新魏" panose="02010800040101010101" pitchFamily="2" charset="-122"/>
              </a:rPr>
              <a:t> </a:t>
            </a:r>
            <a:r>
              <a:rPr lang="zh-CN" altLang="en-US" sz="2800" u="sng">
                <a:solidFill>
                  <a:schemeClr val="tx1"/>
                </a:solidFill>
                <a:ea typeface="宋体" panose="02010600030101010101" pitchFamily="2" charset="-122"/>
              </a:rPr>
              <a:t>　</a:t>
            </a:r>
            <a:r>
              <a:rPr lang="en-US" altLang="zh-CN" sz="2800">
                <a:solidFill>
                  <a:schemeClr val="tx1"/>
                </a:solidFill>
                <a:ea typeface="宋体" panose="02010600030101010101" pitchFamily="2" charset="-122"/>
              </a:rPr>
              <a:t>N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；</a:t>
            </a:r>
            <a:endParaRPr lang="en-US" altLang="zh-CN" sz="2800">
              <a:solidFill>
                <a:schemeClr val="tx1"/>
              </a:solidFill>
              <a:ea typeface="宋体" panose="02010600030101010101" pitchFamily="2" charset="-122"/>
            </a:endParaRPr>
          </a:p>
        </p:txBody>
      </p:sp>
      <p:pic>
        <p:nvPicPr>
          <p:cNvPr id="44036" name="Picture 3" descr="F:\王\2020广西优化指导物理(教用)\E550K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5229543" y="3678555"/>
            <a:ext cx="1733550" cy="1257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57125" name="Rectangle 5"/>
          <p:cNvSpPr/>
          <p:nvPr/>
        </p:nvSpPr>
        <p:spPr>
          <a:xfrm>
            <a:off x="8673465" y="2382520"/>
            <a:ext cx="11017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</a:rPr>
              <a:t>1.2</a:t>
            </a:r>
            <a:r>
              <a:rPr lang="en-US" altLang="zh-CN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/>
          </p:cNvSpPr>
          <p:nvPr/>
        </p:nvSpPr>
        <p:spPr>
          <a:xfrm>
            <a:off x="335280" y="570865"/>
            <a:ext cx="11521440" cy="620522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>
              <a:buClr>
                <a:schemeClr val="accent1"/>
              </a:buClr>
              <a:buNone/>
            </a:pPr>
            <a:r>
              <a:rPr lang="zh-CN" altLang="en-US" sz="3200">
                <a:solidFill>
                  <a:schemeClr val="tx1"/>
                </a:solidFill>
                <a:ea typeface="黑体" panose="02010609060101010101" pitchFamily="49" charset="-122"/>
              </a:rPr>
              <a:t>考点</a:t>
            </a:r>
            <a:r>
              <a:rPr lang="sv-SE" altLang="zh-CN" sz="3200">
                <a:solidFill>
                  <a:schemeClr val="tx1"/>
                </a:solidFill>
                <a:ea typeface="黑体" panose="02010609060101010101" pitchFamily="49" charset="-122"/>
              </a:rPr>
              <a:t>1</a:t>
            </a:r>
            <a:r>
              <a:rPr lang="zh-CN" altLang="sv-SE" sz="3200">
                <a:solidFill>
                  <a:schemeClr val="tx1"/>
                </a:solidFill>
                <a:ea typeface="黑体" panose="02010609060101010101" pitchFamily="49" charset="-122"/>
              </a:rPr>
              <a:t>　</a:t>
            </a:r>
            <a:r>
              <a:rPr lang="zh-CN" altLang="sv-SE" sz="3200">
                <a:solidFill>
                  <a:schemeClr val="tx1"/>
                </a:solidFill>
                <a:ea typeface="宋体" panose="02010600030101010101" pitchFamily="2" charset="-122"/>
              </a:rPr>
              <a:t>浮力</a:t>
            </a:r>
            <a:endParaRPr lang="zh-CN" altLang="sv-SE" sz="3200">
              <a:solidFill>
                <a:schemeClr val="tx1"/>
              </a:solidFill>
              <a:ea typeface="黑体" panose="02010609060101010101" pitchFamily="49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sv-SE" altLang="zh-CN" sz="2800" b="0">
                <a:solidFill>
                  <a:schemeClr val="tx1"/>
                </a:solidFill>
                <a:ea typeface="黑体" panose="02010609060101010101" pitchFamily="49" charset="-122"/>
              </a:rPr>
              <a:t>1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．</a:t>
            </a:r>
            <a:r>
              <a:rPr lang="zh-CN" altLang="sv-SE" sz="2800" b="0">
                <a:solidFill>
                  <a:schemeClr val="tx1"/>
                </a:solidFill>
                <a:ea typeface="黑体" panose="02010609060101010101" pitchFamily="49" charset="-122"/>
              </a:rPr>
              <a:t>定义：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浸在液体中的物体受到</a:t>
            </a:r>
            <a:r>
              <a:rPr lang="zh-CN" altLang="sv-SE" sz="2800" b="0" u="sng">
                <a:solidFill>
                  <a:schemeClr val="tx1"/>
                </a:solidFill>
                <a:ea typeface="宋体" panose="02010600030101010101" pitchFamily="2" charset="-122"/>
              </a:rPr>
              <a:t>　　</a:t>
            </a:r>
            <a:r>
              <a:rPr lang="zh-CN" altLang="sv-SE" sz="2800" b="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的力</a:t>
            </a:r>
            <a:r>
              <a:rPr lang="zh-CN" altLang="sv-SE" sz="2800" b="0" smtClean="0">
                <a:solidFill>
                  <a:schemeClr val="tx1"/>
                </a:solidFill>
                <a:ea typeface="宋体" panose="02010600030101010101" pitchFamily="2" charset="-122"/>
              </a:rPr>
              <a:t>，</a:t>
            </a:r>
            <a:endParaRPr lang="en-US" altLang="zh-CN" sz="2800" b="0" smtClean="0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zh-CN" altLang="sv-SE" sz="2800" b="0" smtClean="0">
                <a:solidFill>
                  <a:schemeClr val="tx1"/>
                </a:solidFill>
                <a:ea typeface="宋体" panose="02010600030101010101" pitchFamily="2" charset="-122"/>
              </a:rPr>
              <a:t>这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个力叫做浮力．</a:t>
            </a:r>
            <a:endParaRPr lang="zh-CN" altLang="sv-SE" sz="2800" b="0">
              <a:solidFill>
                <a:schemeClr val="tx1"/>
              </a:solidFill>
              <a:ea typeface="黑体" panose="02010609060101010101" pitchFamily="49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sv-SE" altLang="zh-CN" sz="2800" b="0">
                <a:solidFill>
                  <a:schemeClr val="tx1"/>
                </a:solidFill>
                <a:ea typeface="黑体" panose="02010609060101010101" pitchFamily="49" charset="-122"/>
              </a:rPr>
              <a:t>2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．</a:t>
            </a:r>
            <a:r>
              <a:rPr lang="zh-CN" altLang="sv-SE" sz="2800" b="0">
                <a:solidFill>
                  <a:schemeClr val="tx1"/>
                </a:solidFill>
                <a:ea typeface="黑体" panose="02010609060101010101" pitchFamily="49" charset="-122"/>
              </a:rPr>
              <a:t>方向：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竖直向上．</a:t>
            </a:r>
          </a:p>
          <a:p>
            <a:pPr eaLnBrk="1">
              <a:buClr>
                <a:schemeClr val="accent1"/>
              </a:buClr>
              <a:buNone/>
            </a:pPr>
            <a:r>
              <a:rPr lang="sv-SE" altLang="zh-CN" sz="2800" b="0">
                <a:solidFill>
                  <a:schemeClr val="tx1"/>
                </a:solidFill>
                <a:ea typeface="宋体" panose="02010600030101010101" pitchFamily="2" charset="-122"/>
              </a:rPr>
              <a:t>3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．</a:t>
            </a:r>
            <a:r>
              <a:rPr lang="zh-CN" altLang="sv-SE" sz="2800" b="0">
                <a:solidFill>
                  <a:schemeClr val="tx1"/>
                </a:solidFill>
                <a:ea typeface="黑体" panose="02010609060101010101" pitchFamily="49" charset="-122"/>
              </a:rPr>
              <a:t>浮力产生的原因：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浸没在液体中的物体，其上、下表面受到液体对它的    </a:t>
            </a:r>
            <a:r>
              <a:rPr lang="zh-CN" altLang="sv-SE" sz="2800" b="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sv-SE" sz="2800" b="0" u="sng">
                <a:solidFill>
                  <a:schemeClr val="tx1"/>
                </a:solidFill>
                <a:ea typeface="宋体" panose="02010600030101010101" pitchFamily="2" charset="-122"/>
              </a:rPr>
              <a:t>　　　</a:t>
            </a:r>
            <a:r>
              <a:rPr lang="zh-CN" altLang="sv-SE" sz="2800" b="0" u="sng">
                <a:solidFill>
                  <a:schemeClr val="tx1"/>
                </a:solidFill>
                <a:ea typeface="华文新魏" panose="02010800040101010101" pitchFamily="2" charset="-122"/>
              </a:rPr>
              <a:t>　                      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，即</a:t>
            </a:r>
            <a:r>
              <a:rPr lang="sv-SE" altLang="zh-CN" sz="2800" b="0" i="1">
                <a:solidFill>
                  <a:schemeClr val="tx1"/>
                </a:solidFill>
                <a:ea typeface="宋体" panose="02010600030101010101" pitchFamily="2" charset="-122"/>
              </a:rPr>
              <a:t>F</a:t>
            </a:r>
            <a:r>
              <a:rPr lang="zh-CN" altLang="sv-SE" sz="2800" b="0" baseline="-30000">
                <a:solidFill>
                  <a:schemeClr val="tx1"/>
                </a:solidFill>
                <a:ea typeface="宋体" panose="02010600030101010101" pitchFamily="2" charset="-122"/>
              </a:rPr>
              <a:t>浮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＝</a:t>
            </a:r>
            <a:r>
              <a:rPr lang="sv-SE" altLang="zh-CN" sz="2800" b="0" i="1">
                <a:solidFill>
                  <a:schemeClr val="tx1"/>
                </a:solidFill>
                <a:ea typeface="宋体" panose="02010600030101010101" pitchFamily="2" charset="-122"/>
              </a:rPr>
              <a:t>F</a:t>
            </a:r>
            <a:r>
              <a:rPr lang="zh-CN" altLang="sv-SE" sz="2800" b="0" baseline="-30000">
                <a:solidFill>
                  <a:schemeClr val="tx1"/>
                </a:solidFill>
                <a:ea typeface="宋体" panose="02010600030101010101" pitchFamily="2" charset="-122"/>
              </a:rPr>
              <a:t>向上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－</a:t>
            </a:r>
            <a:r>
              <a:rPr lang="sv-SE" altLang="zh-CN" sz="2800" b="0" i="1">
                <a:solidFill>
                  <a:schemeClr val="tx1"/>
                </a:solidFill>
                <a:ea typeface="宋体" panose="02010600030101010101" pitchFamily="2" charset="-122"/>
              </a:rPr>
              <a:t>F</a:t>
            </a:r>
            <a:r>
              <a:rPr lang="zh-CN" altLang="sv-SE" sz="2800" b="0" baseline="-30000">
                <a:solidFill>
                  <a:schemeClr val="tx1"/>
                </a:solidFill>
                <a:ea typeface="宋体" panose="02010600030101010101" pitchFamily="2" charset="-122"/>
              </a:rPr>
              <a:t>向下．</a:t>
            </a:r>
            <a:endParaRPr lang="zh-CN" altLang="sv-SE" sz="2800" b="0">
              <a:solidFill>
                <a:schemeClr val="tx1"/>
              </a:solidFill>
              <a:ea typeface="黑体" panose="02010609060101010101" pitchFamily="49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sv-SE" altLang="zh-CN" sz="2800" b="0">
                <a:solidFill>
                  <a:schemeClr val="tx1"/>
                </a:solidFill>
                <a:ea typeface="黑体" panose="02010609060101010101" pitchFamily="49" charset="-122"/>
              </a:rPr>
              <a:t>4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．</a:t>
            </a:r>
            <a:r>
              <a:rPr lang="zh-CN" altLang="sv-SE" sz="2800" b="0">
                <a:solidFill>
                  <a:schemeClr val="tx1"/>
                </a:solidFill>
                <a:ea typeface="黑体" panose="02010609060101010101" pitchFamily="49" charset="-122"/>
              </a:rPr>
              <a:t>决定浮力大小的因素</a:t>
            </a:r>
            <a:endParaRPr lang="zh-CN" altLang="sv-SE" sz="2800" b="0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物体在液体中所受浮力的大小，跟它浸在液体中的</a:t>
            </a:r>
            <a:r>
              <a:rPr lang="zh-CN" altLang="sv-SE" sz="2800" b="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sv-SE" sz="2800" b="0" u="sng">
                <a:solidFill>
                  <a:schemeClr val="tx1"/>
                </a:solidFill>
                <a:ea typeface="宋体" panose="02010600030101010101" pitchFamily="2" charset="-122"/>
              </a:rPr>
              <a:t>　</a:t>
            </a:r>
            <a:r>
              <a:rPr lang="zh-CN" altLang="sv-SE" sz="2800" b="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有关，跟液体的 </a:t>
            </a:r>
            <a:r>
              <a:rPr lang="zh-CN" altLang="sv-SE" sz="2800" b="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sv-SE" sz="2800" b="0" u="sng">
                <a:solidFill>
                  <a:schemeClr val="tx1"/>
                </a:solidFill>
                <a:ea typeface="宋体" panose="02010600030101010101" pitchFamily="2" charset="-122"/>
              </a:rPr>
              <a:t>　</a:t>
            </a:r>
            <a:r>
              <a:rPr lang="zh-CN" altLang="sv-SE" sz="2800" b="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有关．物体浸在液体中的体积越</a:t>
            </a:r>
            <a:r>
              <a:rPr lang="zh-CN" altLang="sv-SE" sz="2800" b="0" u="sng">
                <a:solidFill>
                  <a:schemeClr val="tx1"/>
                </a:solidFill>
                <a:ea typeface="华文新魏" panose="02010800040101010101" pitchFamily="2" charset="-122"/>
              </a:rPr>
              <a:t>　　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，液体的密度越</a:t>
            </a:r>
            <a:r>
              <a:rPr lang="zh-CN" altLang="sv-SE" sz="2800" b="0" u="sng">
                <a:solidFill>
                  <a:schemeClr val="tx1"/>
                </a:solidFill>
                <a:ea typeface="华文新魏" panose="02010800040101010101" pitchFamily="2" charset="-122"/>
              </a:rPr>
              <a:t>　         </a:t>
            </a:r>
            <a:r>
              <a:rPr lang="zh-CN" altLang="sv-SE" sz="2800" b="0">
                <a:solidFill>
                  <a:schemeClr val="tx1"/>
                </a:solidFill>
                <a:ea typeface="宋体" panose="02010600030101010101" pitchFamily="2" charset="-122"/>
              </a:rPr>
              <a:t>，浮力就越大．</a:t>
            </a:r>
          </a:p>
        </p:txBody>
      </p:sp>
      <p:grpSp>
        <p:nvGrpSpPr>
          <p:cNvPr id="12" name="Group 9"/>
          <p:cNvGrpSpPr/>
          <p:nvPr/>
        </p:nvGrpSpPr>
        <p:grpSpPr>
          <a:xfrm>
            <a:off x="8480623" y="831245"/>
            <a:ext cx="3124200" cy="1828800"/>
            <a:chOff x="521" y="2024"/>
            <a:chExt cx="2304" cy="1427"/>
          </a:xfrm>
        </p:grpSpPr>
        <p:sp>
          <p:nvSpPr>
            <p:cNvPr id="13" name="AutoShape 10"/>
            <p:cNvSpPr>
              <a:spLocks noChangeArrowheads="1"/>
            </p:cNvSpPr>
            <p:nvPr/>
          </p:nvSpPr>
          <p:spPr bwMode="auto">
            <a:xfrm>
              <a:off x="521" y="2395"/>
              <a:ext cx="2304" cy="1056"/>
            </a:xfrm>
            <a:prstGeom prst="rtTriangle">
              <a:avLst/>
            </a:prstGeom>
            <a:solidFill>
              <a:srgbClr val="009900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 rot="114853" flipH="1">
              <a:off x="1270" y="2111"/>
              <a:ext cx="192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 rot="114853">
              <a:off x="1429" y="2024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rot="114853">
              <a:off x="1474" y="2024"/>
              <a:ext cx="572" cy="19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Oval 14"/>
            <p:cNvSpPr>
              <a:spLocks noChangeArrowheads="1"/>
            </p:cNvSpPr>
            <p:nvPr/>
          </p:nvSpPr>
          <p:spPr bwMode="auto">
            <a:xfrm rot="114853">
              <a:off x="1504" y="2455"/>
              <a:ext cx="192" cy="192"/>
            </a:xfrm>
            <a:prstGeom prst="ellipse">
              <a:avLst/>
            </a:prstGeom>
            <a:solidFill>
              <a:srgbClr val="FF3300"/>
            </a:solidFill>
            <a:ln w="2857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 rot="114853">
              <a:off x="1364" y="2456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 rot="114853">
              <a:off x="1696" y="2556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 rot="114853">
              <a:off x="1357" y="2646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AutoShape 18"/>
            <p:cNvSpPr/>
            <p:nvPr/>
          </p:nvSpPr>
          <p:spPr bwMode="auto">
            <a:xfrm rot="-3931987">
              <a:off x="1448" y="2499"/>
              <a:ext cx="96" cy="576"/>
            </a:xfrm>
            <a:prstGeom prst="leftBracket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 rot="114853" flipH="1">
              <a:off x="1773" y="2320"/>
              <a:ext cx="21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20"/>
            <p:cNvSpPr>
              <a:spLocks noChangeShapeType="1"/>
            </p:cNvSpPr>
            <p:nvPr/>
          </p:nvSpPr>
          <p:spPr bwMode="auto">
            <a:xfrm rot="114853" flipH="1">
              <a:off x="1993" y="2250"/>
              <a:ext cx="25" cy="7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 rot="114853">
              <a:off x="1360" y="2545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2"/>
            <p:cNvSpPr>
              <a:spLocks noChangeShapeType="1"/>
            </p:cNvSpPr>
            <p:nvPr/>
          </p:nvSpPr>
          <p:spPr bwMode="auto">
            <a:xfrm rot="114853">
              <a:off x="1546" y="2743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>
              <a:off x="1429" y="2024"/>
              <a:ext cx="45" cy="13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068039" name="Rectangle 7"/>
          <p:cNvSpPr/>
          <p:nvPr/>
        </p:nvSpPr>
        <p:spPr>
          <a:xfrm>
            <a:off x="6396673" y="1399858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sv-SE" sz="2400">
                <a:solidFill>
                  <a:srgbClr val="FF0000"/>
                </a:solidFill>
                <a:latin typeface="Times New Roman" panose="02020603050405020304" pitchFamily="18" charset="0"/>
              </a:rPr>
              <a:t>向上</a:t>
            </a:r>
            <a:r>
              <a:rPr lang="zh-CN" altLang="sv-SE">
                <a:latin typeface="Times New Roman" panose="02020603050405020304" pitchFamily="18" charset="0"/>
              </a:rPr>
              <a:t> </a:t>
            </a:r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1068040" name="Rectangle 8"/>
          <p:cNvSpPr/>
          <p:nvPr/>
        </p:nvSpPr>
        <p:spPr>
          <a:xfrm>
            <a:off x="2707045" y="3750176"/>
            <a:ext cx="14020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sv-SE" sz="2400">
                <a:solidFill>
                  <a:srgbClr val="FF0000"/>
                </a:solidFill>
                <a:latin typeface="Times New Roman" panose="02020603050405020304" pitchFamily="18" charset="0"/>
              </a:rPr>
              <a:t>压力不同</a:t>
            </a:r>
            <a:r>
              <a:rPr lang="zh-CN" altLang="sv-SE">
                <a:latin typeface="Times New Roman" panose="02020603050405020304" pitchFamily="18" charset="0"/>
              </a:rPr>
              <a:t>  </a:t>
            </a:r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1068041" name="Rectangle 9"/>
          <p:cNvSpPr/>
          <p:nvPr/>
        </p:nvSpPr>
        <p:spPr>
          <a:xfrm>
            <a:off x="9078148" y="4924911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sv-SE" sz="2400">
                <a:solidFill>
                  <a:srgbClr val="FF0000"/>
                </a:solidFill>
                <a:latin typeface="Times New Roman" panose="02020603050405020304" pitchFamily="18" charset="0"/>
              </a:rPr>
              <a:t>体积</a:t>
            </a:r>
            <a:r>
              <a:rPr lang="zh-CN" altLang="sv-SE">
                <a:latin typeface="Times New Roman" panose="02020603050405020304" pitchFamily="18" charset="0"/>
              </a:rPr>
              <a:t> </a:t>
            </a:r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1068042" name="Rectangle 10"/>
          <p:cNvSpPr/>
          <p:nvPr/>
        </p:nvSpPr>
        <p:spPr>
          <a:xfrm>
            <a:off x="1690157" y="5506437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sv-SE" sz="2400">
                <a:solidFill>
                  <a:srgbClr val="FF0000"/>
                </a:solidFill>
                <a:latin typeface="Times New Roman" panose="02020603050405020304" pitchFamily="18" charset="0"/>
              </a:rPr>
              <a:t>密度</a:t>
            </a:r>
            <a:r>
              <a:rPr lang="zh-CN" altLang="sv-SE">
                <a:latin typeface="Times New Roman" panose="02020603050405020304" pitchFamily="18" charset="0"/>
              </a:rPr>
              <a:t> </a:t>
            </a:r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1068043" name="Rectangle 11"/>
          <p:cNvSpPr/>
          <p:nvPr/>
        </p:nvSpPr>
        <p:spPr>
          <a:xfrm>
            <a:off x="1202779" y="6131912"/>
            <a:ext cx="4876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sv-SE" sz="2400">
                <a:solidFill>
                  <a:srgbClr val="FF0000"/>
                </a:solidFill>
                <a:latin typeface="Times New Roman" panose="02020603050405020304" pitchFamily="18" charset="0"/>
              </a:rPr>
              <a:t>大</a:t>
            </a:r>
          </a:p>
        </p:txBody>
      </p:sp>
      <p:sp>
        <p:nvSpPr>
          <p:cNvPr id="1068044" name="Rectangle 12"/>
          <p:cNvSpPr/>
          <p:nvPr/>
        </p:nvSpPr>
        <p:spPr>
          <a:xfrm>
            <a:off x="8480598" y="5506437"/>
            <a:ext cx="4876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sv-SE" sz="2400">
                <a:solidFill>
                  <a:srgbClr val="FF0000"/>
                </a:solidFill>
                <a:latin typeface="Times New Roman" panose="02020603050405020304" pitchFamily="18" charset="0"/>
              </a:rPr>
              <a:t>大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68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68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68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68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68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68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8039" grpId="0"/>
      <p:bldP spid="1068040" grpId="0"/>
      <p:bldP spid="1068041" grpId="0"/>
      <p:bldP spid="1068042" grpId="0"/>
      <p:bldP spid="1068043" grpId="0"/>
      <p:bldP spid="10680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78130" y="521653"/>
            <a:ext cx="7934325" cy="2030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(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称重法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)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．小强将小石块挂在弹簧测力计下端，示数如图甲所示，再将小石块浸没在水中，示数如图乙所示，则小石块浸没在水中时受到的浮力为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________N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en-US" altLang="zh-CN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4097" name="Picture 1" descr="D:\MobileFile\河北物理做课件文件\LM345.T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29955" y="183515"/>
            <a:ext cx="2029460" cy="3159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1" name="Rectangle 2"/>
          <p:cNvSpPr>
            <a:spLocks noGrp="1"/>
          </p:cNvSpPr>
          <p:nvPr>
            <p:ph idx="1"/>
          </p:nvPr>
        </p:nvSpPr>
        <p:spPr>
          <a:xfrm>
            <a:off x="111125" y="3834130"/>
            <a:ext cx="11240770" cy="2330450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en-US" altLang="zh-CN" sz="2800">
                <a:solidFill>
                  <a:schemeClr val="tx1"/>
                </a:solidFill>
                <a:ea typeface="黑体" panose="02010609060101010101" pitchFamily="49" charset="-122"/>
              </a:rPr>
              <a:t>【</a:t>
            </a:r>
            <a:r>
              <a:rPr lang="zh-CN" altLang="en-US" sz="2800">
                <a:solidFill>
                  <a:schemeClr val="tx1"/>
                </a:solidFill>
                <a:ea typeface="黑体" panose="02010609060101010101" pitchFamily="49" charset="-122"/>
              </a:rPr>
              <a:t>变式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49" charset="-122"/>
              </a:rPr>
              <a:t>1】</a:t>
            </a:r>
            <a:r>
              <a:rPr lang="zh-CN" altLang="en-US" sz="2800">
                <a:solidFill>
                  <a:schemeClr val="tx1"/>
                </a:solidFill>
                <a:ea typeface="黑体" panose="02010609060101010101" pitchFamily="49" charset="-122"/>
              </a:rPr>
              <a:t>小球的重力为</a:t>
            </a:r>
            <a:r>
              <a:rPr lang="en-US" altLang="zh-CN" sz="2800">
                <a:solidFill>
                  <a:schemeClr val="tx1"/>
                </a:solidFill>
                <a:ea typeface="宋体" panose="02010600030101010101" pitchFamily="2" charset="-122"/>
              </a:rPr>
              <a:t>5 N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．小球一半浸在水中，测力计示数为</a:t>
            </a:r>
            <a:r>
              <a:rPr lang="en-US" altLang="zh-CN" sz="2800">
                <a:solidFill>
                  <a:schemeClr val="tx1"/>
                </a:solidFill>
                <a:ea typeface="宋体" panose="02010600030101010101" pitchFamily="2" charset="-122"/>
              </a:rPr>
              <a:t>2 N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，则小球此时受到的浮力为</a:t>
            </a:r>
            <a:r>
              <a:rPr lang="zh-CN" altLang="en-US" sz="2800" u="sng">
                <a:solidFill>
                  <a:schemeClr val="tx1"/>
                </a:solidFill>
                <a:ea typeface="宋体" panose="02010600030101010101" pitchFamily="2" charset="-122"/>
              </a:rPr>
              <a:t>　　</a:t>
            </a:r>
            <a:r>
              <a:rPr lang="en-US" altLang="zh-CN" sz="2800">
                <a:solidFill>
                  <a:schemeClr val="tx1"/>
                </a:solidFill>
                <a:ea typeface="宋体" panose="02010600030101010101" pitchFamily="2" charset="-122"/>
              </a:rPr>
              <a:t>N.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剪断悬吊小球的细线后，小球在水中稳定时的状态为</a:t>
            </a:r>
            <a:r>
              <a:rPr lang="zh-CN" altLang="en-US" sz="2800" u="sng">
                <a:solidFill>
                  <a:schemeClr val="tx1"/>
                </a:solidFill>
                <a:ea typeface="宋体" panose="02010600030101010101" pitchFamily="2" charset="-122"/>
              </a:rPr>
              <a:t>　　　 </a:t>
            </a:r>
            <a:r>
              <a:rPr lang="en-US" altLang="zh-CN" sz="2800">
                <a:solidFill>
                  <a:schemeClr val="tx1"/>
                </a:solidFill>
                <a:ea typeface="楷体_GB2312" panose="02010609030101010101" pitchFamily="49" charset="-122"/>
              </a:rPr>
              <a:t>(</a:t>
            </a:r>
            <a:r>
              <a:rPr lang="zh-CN" altLang="en-US" sz="2800">
                <a:solidFill>
                  <a:schemeClr val="tx1"/>
                </a:solidFill>
                <a:ea typeface="楷体_GB2312" panose="02010609030101010101" pitchFamily="49" charset="-122"/>
              </a:rPr>
              <a:t>选填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solidFill>
                  <a:schemeClr val="tx1"/>
                </a:solidFill>
                <a:ea typeface="楷体_GB2312" panose="02010609030101010101" pitchFamily="49" charset="-122"/>
              </a:rPr>
              <a:t>漂浮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”“</a:t>
            </a:r>
            <a:r>
              <a:rPr lang="zh-CN" altLang="en-US" sz="2800">
                <a:solidFill>
                  <a:schemeClr val="tx1"/>
                </a:solidFill>
                <a:ea typeface="楷体_GB2312" panose="02010609030101010101" pitchFamily="49" charset="-122"/>
              </a:rPr>
              <a:t>悬浮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>
                <a:solidFill>
                  <a:schemeClr val="tx1"/>
                </a:solidFill>
                <a:ea typeface="楷体_GB2312" panose="02010609030101010101" pitchFamily="49" charset="-122"/>
              </a:rPr>
              <a:t>或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>
                <a:solidFill>
                  <a:schemeClr val="tx1"/>
                </a:solidFill>
                <a:ea typeface="楷体_GB2312" panose="02010609030101010101" pitchFamily="49" charset="-122"/>
              </a:rPr>
              <a:t>沉底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en-US" altLang="zh-CN" sz="2800">
                <a:solidFill>
                  <a:schemeClr val="tx1"/>
                </a:solidFill>
                <a:ea typeface="楷体_GB2312" panose="02010609030101010101" pitchFamily="49" charset="-122"/>
              </a:rPr>
              <a:t>)</a:t>
            </a:r>
            <a:r>
              <a:rPr lang="zh-CN" altLang="en-US" sz="2800">
                <a:solidFill>
                  <a:schemeClr val="tx1"/>
                </a:solidFill>
                <a:ea typeface="宋体" panose="02010600030101010101" pitchFamily="2" charset="-122"/>
              </a:rPr>
              <a:t>，此时所受到的浮力为</a:t>
            </a:r>
            <a:r>
              <a:rPr lang="zh-CN" altLang="en-US" sz="2800" u="sng">
                <a:solidFill>
                  <a:schemeClr val="tx1"/>
                </a:solidFill>
                <a:ea typeface="宋体" panose="02010600030101010101" pitchFamily="2" charset="-122"/>
              </a:rPr>
              <a:t>　　</a:t>
            </a:r>
            <a:r>
              <a:rPr lang="en-US" altLang="zh-CN" sz="2800">
                <a:solidFill>
                  <a:schemeClr val="tx1"/>
                </a:solidFill>
                <a:ea typeface="宋体" panose="02010600030101010101" pitchFamily="2" charset="-122"/>
              </a:rPr>
              <a:t>N.</a:t>
            </a:r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56234" y="967180"/>
            <a:ext cx="10081120" cy="2214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平衡法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)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一重为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0.6 N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的鸡蛋先后放入甲、乙两液体中，如图所示，鸡蛋在甲中悬浮，在乙中漂浮，则鸡蛋在甲中受到的浮力为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________N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，在乙中收到的浮力为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______N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，甲、乙两种液体密度大小</a:t>
            </a:r>
            <a:r>
              <a:rPr lang="en-US" altLang="zh-CN" sz="4400" i="1" kern="10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ρ</a:t>
            </a:r>
            <a:r>
              <a:rPr lang="zh-CN" altLang="en-US" sz="2800" i="1" kern="100" baseline="-2500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甲</a:t>
            </a:r>
            <a:r>
              <a:rPr lang="en-US" altLang="zh-CN" sz="3200" kern="100" baseline="-2500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</a:t>
            </a:r>
            <a:r>
              <a:rPr lang="en-US" altLang="zh-CN" sz="4400" i="1" kern="10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ρ</a:t>
            </a:r>
            <a:r>
              <a:rPr lang="zh-CN" altLang="en-US" sz="2800" i="1" kern="100" baseline="-2500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乙</a:t>
            </a:r>
            <a:endParaRPr kumimoji="0" lang="zh-CN" altLang="en-US" sz="2800" b="0" i="1" u="none" strike="noStrike" kern="100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5121" name="Picture 1" descr="D:\MobileFile\河北物理做课件文件\LM346.T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49148" y="3209418"/>
            <a:ext cx="4094022" cy="253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872850" y="1623209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0.6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3329300" y="2447439"/>
            <a:ext cx="720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0.6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76885" y="800100"/>
            <a:ext cx="11272520" cy="4523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>
              <a:lnSpc>
                <a:spcPct val="150000"/>
              </a:lnSpc>
            </a:pPr>
            <a:r>
              <a:rPr lang="en-US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</a:t>
            </a:r>
            <a:r>
              <a:rPr lang="zh-CN" altLang="zh-CN" sz="2400" b="1"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阿基米德原理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)</a:t>
            </a:r>
            <a:r>
              <a:rPr lang="zh-CN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把体积</a:t>
            </a:r>
            <a:r>
              <a:rPr lang="zh-CN" altLang="zh-CN" sz="2400" b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为</a:t>
            </a:r>
            <a:r>
              <a:rPr lang="en-US" altLang="zh-CN" sz="2400" b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2×10</a:t>
            </a:r>
            <a:r>
              <a:rPr lang="zh-CN" altLang="zh-CN" sz="2400" b="1" baseline="30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－</a:t>
            </a:r>
            <a:r>
              <a:rPr lang="en-US" altLang="zh-CN" sz="2400" b="1" baseline="30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altLang="zh-CN" sz="2400" b="1" baseline="300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的物块放入水中，当它静止时浸入水中的体积</a:t>
            </a:r>
            <a:r>
              <a:rPr lang="zh-CN" altLang="zh-CN" sz="2400" b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为</a:t>
            </a:r>
            <a:r>
              <a:rPr lang="en-US" altLang="zh-CN" sz="2400" b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1.6×10</a:t>
            </a:r>
            <a:r>
              <a:rPr lang="zh-CN" altLang="zh-CN" sz="2400" b="1" baseline="30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－</a:t>
            </a:r>
            <a:r>
              <a:rPr lang="en-US" altLang="zh-CN" sz="2400" b="1" baseline="30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altLang="zh-CN" sz="2400" b="1" baseline="3000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，则该物块受到的浮力大小为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________N.(</a:t>
            </a:r>
            <a:r>
              <a:rPr lang="en-US" altLang="zh-CN" sz="2400" b="1" i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zh-CN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取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 N/kg</a:t>
            </a:r>
            <a:r>
              <a:rPr lang="zh-CN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zh-CN" sz="2400" b="1" i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zh-CN" altLang="zh-CN" sz="2400" b="1" baseline="-25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水</a:t>
            </a:r>
            <a:r>
              <a:rPr lang="zh-CN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1.0×10</a:t>
            </a:r>
            <a:r>
              <a:rPr lang="en-US" altLang="zh-CN" sz="2400" b="1" baseline="30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kg/m</a:t>
            </a:r>
            <a:r>
              <a:rPr lang="en-US" altLang="zh-CN" sz="2400" b="1" baseline="30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zh-CN" sz="2400" b="1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zh-CN" altLang="en-US" sz="2400" b="1">
              <a:solidFill>
                <a:schemeClr val="tx1"/>
              </a:solidFill>
              <a:effectLst/>
              <a:ea typeface="宋体" panose="02010600030101010101" pitchFamily="2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（变式</a:t>
            </a:r>
            <a:r>
              <a:rPr lang="en-US" altLang="zh-CN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）如图所示，小球</a:t>
            </a:r>
            <a:r>
              <a:rPr lang="en-US" altLang="zh-CN" sz="2400" b="1" i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c</a:t>
            </a:r>
            <a:r>
              <a:rPr lang="zh-CN" altLang="en-US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排开水的体积为</a:t>
            </a:r>
            <a:r>
              <a:rPr lang="en-US" altLang="zh-CN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300 cm</a:t>
            </a:r>
            <a:r>
              <a:rPr lang="en-US" altLang="zh-CN" sz="2400" b="1" baseline="30000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，小球</a:t>
            </a:r>
            <a:r>
              <a:rPr lang="en-US" altLang="zh-CN" sz="2400" b="1" i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e</a:t>
            </a:r>
            <a:r>
              <a:rPr lang="zh-CN" altLang="en-US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的体积为</a:t>
            </a:r>
            <a:r>
              <a:rPr lang="en-US" altLang="zh-CN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150 cm</a:t>
            </a:r>
            <a:r>
              <a:rPr lang="en-US" altLang="zh-CN" sz="2400" b="1" baseline="30000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，已知水的密度为</a:t>
            </a:r>
            <a:r>
              <a:rPr lang="en-US" altLang="zh-CN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1×10</a:t>
            </a:r>
            <a:r>
              <a:rPr lang="en-US" altLang="zh-CN" sz="2400" b="1" baseline="30000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3</a:t>
            </a:r>
            <a:r>
              <a:rPr lang="en-US" altLang="zh-CN" sz="2400" b="1">
                <a:solidFill>
                  <a:schemeClr val="tx1"/>
                </a:solidFill>
                <a:effectLst/>
                <a:ea typeface="宋体" panose="02010600030101010101" pitchFamily="2" charset="-122"/>
                <a:sym typeface="+mn-ea"/>
              </a:rPr>
              <a:t> kg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/m</a:t>
            </a:r>
            <a:r>
              <a:rPr lang="en-US" altLang="zh-CN" sz="2400" b="1" baseline="30000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，则小球</a:t>
            </a:r>
            <a:r>
              <a:rPr lang="en-US" altLang="zh-CN" sz="2400" b="1" i="1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c</a:t>
            </a:r>
            <a:r>
              <a:rPr lang="zh-CN" altLang="en-US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排开水的重力为</a:t>
            </a:r>
            <a:r>
              <a:rPr lang="zh-CN" altLang="en-US" sz="2400" b="1" u="sng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　　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N</a:t>
            </a:r>
            <a:r>
              <a:rPr lang="zh-CN" altLang="en-US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，受到的浮力为</a:t>
            </a:r>
            <a:r>
              <a:rPr lang="zh-CN" altLang="en-US" sz="2400" b="1" u="sng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　　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N</a:t>
            </a:r>
            <a:r>
              <a:rPr lang="zh-CN" altLang="en-US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，小球</a:t>
            </a:r>
            <a:r>
              <a:rPr lang="en-US" altLang="zh-CN" sz="2400" b="1" i="1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e</a:t>
            </a:r>
            <a:r>
              <a:rPr lang="zh-CN" altLang="en-US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受到的浮力为</a:t>
            </a:r>
            <a:r>
              <a:rPr lang="zh-CN" altLang="en-US" sz="2400" b="1" u="sng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　　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宋体" panose="02010600030101010101" pitchFamily="2" charset="-122"/>
                <a:sym typeface="+mn-ea"/>
              </a:rPr>
              <a:t>N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楷体_GB2312" panose="02010609030101010101" pitchFamily="49" charset="-122"/>
                <a:sym typeface="+mn-ea"/>
              </a:rPr>
              <a:t>(</a:t>
            </a:r>
            <a:r>
              <a:rPr lang="en-US" altLang="zh-CN" sz="2400" b="1" i="1">
                <a:solidFill>
                  <a:schemeClr val="tx1"/>
                </a:solidFill>
                <a:effectLst/>
                <a:latin typeface="IPAPANNEW" panose="02000500070000020004" pitchFamily="2" charset="0"/>
                <a:ea typeface="楷体_GB2312" panose="02010609030101010101" pitchFamily="49" charset="-122"/>
                <a:sym typeface="+mn-ea"/>
              </a:rPr>
              <a:t>g</a:t>
            </a:r>
            <a:r>
              <a:rPr lang="zh-CN" altLang="en-US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楷体_GB2312" panose="02010609030101010101" pitchFamily="49" charset="-122"/>
                <a:sym typeface="+mn-ea"/>
              </a:rPr>
              <a:t>取</a:t>
            </a:r>
            <a:r>
              <a:rPr lang="en-US" altLang="zh-CN" sz="2400" b="1">
                <a:solidFill>
                  <a:schemeClr val="tx1"/>
                </a:solidFill>
                <a:effectLst/>
                <a:latin typeface="IPAPANNEW" panose="02000500070000020004" pitchFamily="2" charset="0"/>
                <a:ea typeface="楷体_GB2312" panose="02010609030101010101" pitchFamily="49" charset="-122"/>
                <a:sym typeface="+mn-ea"/>
              </a:rPr>
              <a:t>10 N/</a:t>
            </a:r>
            <a:r>
              <a:rPr lang="en-US" altLang="zh-CN" sz="2400" b="1">
                <a:solidFill>
                  <a:schemeClr val="tx1"/>
                </a:solidFill>
                <a:effectLst/>
                <a:ea typeface="楷体_GB2312" panose="02010609030101010101" pitchFamily="49" charset="-122"/>
                <a:sym typeface="+mn-ea"/>
              </a:rPr>
              <a:t>kg)</a:t>
            </a:r>
            <a:r>
              <a:rPr lang="zh-CN" altLang="en-US" sz="2400" b="1">
                <a:solidFill>
                  <a:schemeClr val="tx1"/>
                </a:solidFill>
                <a:effectLst/>
                <a:ea typeface="楷体_GB2312" panose="02010609030101010101" pitchFamily="49" charset="-122"/>
                <a:sym typeface="+mn-ea"/>
              </a:rPr>
              <a:t>．</a:t>
            </a:r>
            <a:endParaRPr lang="zh-CN" altLang="en-US" sz="2400" b="1">
              <a:solidFill>
                <a:schemeClr val="tx1"/>
              </a:solidFill>
              <a:effectLst/>
              <a:ea typeface="楷体_GB2312" panose="02010609030101010101" pitchFamily="49" charset="-122"/>
            </a:endParaRPr>
          </a:p>
          <a:p>
            <a:pPr>
              <a:lnSpc>
                <a:spcPct val="150000"/>
              </a:lnSpc>
            </a:pPr>
            <a:endParaRPr lang="zh-CN" altLang="en-US" sz="2400" b="1">
              <a:solidFill>
                <a:schemeClr val="tx1"/>
              </a:solidFill>
              <a:effectLst/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53341" y="1412508"/>
            <a:ext cx="648072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pic>
        <p:nvPicPr>
          <p:cNvPr id="43013" name="Picture 41" descr="F:\王\2020广西优化指导物理(教用)\E549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6589395" y="4541203"/>
            <a:ext cx="2466975" cy="1600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56141" name="Rectangle 45"/>
          <p:cNvSpPr/>
          <p:nvPr/>
        </p:nvSpPr>
        <p:spPr>
          <a:xfrm>
            <a:off x="7891463" y="3497580"/>
            <a:ext cx="3606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56142" name="Rectangle 46"/>
          <p:cNvSpPr/>
          <p:nvPr/>
        </p:nvSpPr>
        <p:spPr>
          <a:xfrm>
            <a:off x="10777220" y="3592830"/>
            <a:ext cx="3606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56143" name="Rectangle 47"/>
          <p:cNvSpPr/>
          <p:nvPr/>
        </p:nvSpPr>
        <p:spPr>
          <a:xfrm>
            <a:off x="3159760" y="4019233"/>
            <a:ext cx="6273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</a:rPr>
              <a:t>1.5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442210" y="166370"/>
            <a:ext cx="466979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i="1" kern="1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</a:t>
            </a:r>
            <a:r>
              <a:rPr lang="zh-CN" altLang="zh-CN" sz="3200" kern="100" baseline="-250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浮</a:t>
            </a:r>
            <a:r>
              <a:rPr lang="zh-CN" altLang="zh-CN" sz="3200" kern="1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3200" i="1" kern="1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</a:t>
            </a:r>
            <a:r>
              <a:rPr lang="zh-CN" altLang="zh-CN" sz="3200" kern="100" baseline="-250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排</a:t>
            </a:r>
            <a:r>
              <a:rPr lang="zh-CN" altLang="zh-CN" sz="3200" kern="1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3200" i="1" kern="1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</a:t>
            </a:r>
            <a:r>
              <a:rPr lang="zh-CN" altLang="zh-CN" sz="3200" kern="100" baseline="-250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排</a:t>
            </a:r>
            <a:r>
              <a:rPr lang="en-US" altLang="zh-CN" sz="3200" i="1" kern="1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</a:t>
            </a:r>
            <a:r>
              <a:rPr lang="zh-CN" altLang="zh-CN" sz="3200" kern="1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4400" i="1" kern="1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ρ</a:t>
            </a:r>
            <a:r>
              <a:rPr lang="zh-CN" altLang="zh-CN" sz="3200" kern="100" baseline="-250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液</a:t>
            </a:r>
            <a:r>
              <a:rPr lang="en-US" altLang="zh-CN" sz="3200" i="1" kern="10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gV</a:t>
            </a:r>
            <a:r>
              <a:rPr lang="zh-CN" altLang="zh-CN" sz="3200" kern="100" baseline="-2500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排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5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5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5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56141" grpId="0"/>
      <p:bldP spid="1156142" grpId="0"/>
      <p:bldP spid="1156143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/>
        </p:nvSpPr>
        <p:spPr>
          <a:xfrm>
            <a:off x="422222" y="914400"/>
            <a:ext cx="10971372" cy="55175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zh-CN" sz="3600" b="0" smtClean="0"/>
              <a:t>4</a:t>
            </a:r>
            <a:r>
              <a:rPr lang="zh-CN" altLang="en-US" sz="3600" b="0" smtClean="0"/>
              <a:t>、把重为</a:t>
            </a:r>
            <a:r>
              <a:rPr lang="zh-CN" altLang="zh-CN" sz="3600" b="0" smtClean="0"/>
              <a:t>5N</a:t>
            </a:r>
            <a:r>
              <a:rPr lang="zh-CN" altLang="en-US" sz="3600" b="0" smtClean="0"/>
              <a:t>，体积为</a:t>
            </a:r>
            <a:r>
              <a:rPr lang="zh-CN" altLang="zh-CN" sz="3600" b="0" smtClean="0"/>
              <a:t>600cm</a:t>
            </a:r>
            <a:r>
              <a:rPr lang="zh-CN" altLang="zh-CN" sz="3600" b="0" baseline="30000" smtClean="0"/>
              <a:t>3</a:t>
            </a:r>
            <a:r>
              <a:rPr lang="zh-CN" altLang="en-US" sz="3600" b="0" smtClean="0"/>
              <a:t>的物体投入水中，若不计水的阻力，当物体静止时，下列说法正确的是</a:t>
            </a:r>
            <a:r>
              <a:rPr lang="zh-CN" altLang="zh-CN" sz="3600" b="0" smtClean="0"/>
              <a:t>(g</a:t>
            </a:r>
            <a:r>
              <a:rPr lang="zh-CN" altLang="en-US" sz="3600" b="0" smtClean="0"/>
              <a:t>取</a:t>
            </a:r>
            <a:r>
              <a:rPr lang="zh-CN" altLang="zh-CN" sz="3600" b="0" smtClean="0"/>
              <a:t>10N</a:t>
            </a:r>
            <a:r>
              <a:rPr lang="zh-CN" altLang="en-US" sz="3600" b="0" smtClean="0"/>
              <a:t>／㎏</a:t>
            </a:r>
            <a:r>
              <a:rPr lang="zh-CN" altLang="zh-CN" sz="3600" b="0" smtClean="0"/>
              <a:t>)                   </a:t>
            </a:r>
            <a:r>
              <a:rPr lang="zh-CN" altLang="en-US" sz="3600" b="0" smtClean="0"/>
              <a:t>（     ）</a:t>
            </a:r>
          </a:p>
          <a:p>
            <a:pPr eaLnBrk="1" hangingPunct="1">
              <a:buFontTx/>
              <a:buNone/>
            </a:pPr>
            <a:r>
              <a:rPr lang="zh-CN" altLang="zh-CN" sz="3600" b="0" smtClean="0"/>
              <a:t> A</a:t>
            </a:r>
            <a:r>
              <a:rPr lang="zh-CN" altLang="en-US" sz="3600" b="0" smtClean="0"/>
              <a:t>．物体漂浮，</a:t>
            </a:r>
            <a:r>
              <a:rPr lang="zh-CN" altLang="zh-CN" sz="3600" b="0" smtClean="0"/>
              <a:t>F</a:t>
            </a:r>
            <a:r>
              <a:rPr lang="zh-CN" altLang="en-US" sz="3600" b="0" smtClean="0"/>
              <a:t>浮</a:t>
            </a:r>
            <a:r>
              <a:rPr lang="zh-CN" altLang="zh-CN" sz="3600" b="0" smtClean="0"/>
              <a:t>=6N            </a:t>
            </a:r>
          </a:p>
          <a:p>
            <a:pPr eaLnBrk="1" hangingPunct="1">
              <a:buFontTx/>
              <a:buNone/>
            </a:pPr>
            <a:r>
              <a:rPr lang="zh-CN" altLang="zh-CN" sz="3600" b="0" smtClean="0"/>
              <a:t> B</a:t>
            </a:r>
            <a:r>
              <a:rPr lang="zh-CN" altLang="en-US" sz="3600" b="0" smtClean="0"/>
              <a:t>．物体悬浮，</a:t>
            </a:r>
            <a:r>
              <a:rPr lang="zh-CN" altLang="zh-CN" sz="3600" b="0" smtClean="0"/>
              <a:t>F</a:t>
            </a:r>
            <a:r>
              <a:rPr lang="zh-CN" altLang="en-US" sz="3600" b="0" smtClean="0"/>
              <a:t>浮</a:t>
            </a:r>
            <a:r>
              <a:rPr lang="zh-CN" altLang="zh-CN" sz="3600" b="0" smtClean="0"/>
              <a:t>=5N</a:t>
            </a:r>
          </a:p>
          <a:p>
            <a:pPr eaLnBrk="1" hangingPunct="1">
              <a:buFontTx/>
              <a:buNone/>
            </a:pPr>
            <a:r>
              <a:rPr lang="zh-CN" altLang="zh-CN" sz="3600" b="0" smtClean="0"/>
              <a:t> C</a:t>
            </a:r>
            <a:r>
              <a:rPr lang="zh-CN" altLang="en-US" sz="3600" b="0" smtClean="0"/>
              <a:t>．物体漂浮，</a:t>
            </a:r>
            <a:r>
              <a:rPr lang="zh-CN" altLang="zh-CN" sz="3600" b="0" smtClean="0"/>
              <a:t>F</a:t>
            </a:r>
            <a:r>
              <a:rPr lang="zh-CN" altLang="en-US" sz="3600" b="0" smtClean="0"/>
              <a:t>浮</a:t>
            </a:r>
            <a:r>
              <a:rPr lang="zh-CN" altLang="zh-CN" sz="3600" b="0" smtClean="0"/>
              <a:t>=5N            </a:t>
            </a:r>
          </a:p>
          <a:p>
            <a:pPr eaLnBrk="1" hangingPunct="1">
              <a:buFontTx/>
              <a:buNone/>
            </a:pPr>
            <a:r>
              <a:rPr lang="zh-CN" altLang="zh-CN" sz="3600" b="0" smtClean="0"/>
              <a:t> D</a:t>
            </a:r>
            <a:r>
              <a:rPr lang="zh-CN" altLang="en-US" sz="3600" b="0" smtClean="0"/>
              <a:t>．物体沉在水底，</a:t>
            </a:r>
            <a:r>
              <a:rPr lang="zh-CN" altLang="zh-CN" sz="3600" b="0" smtClean="0"/>
              <a:t>F</a:t>
            </a:r>
            <a:r>
              <a:rPr lang="zh-CN" altLang="en-US" sz="3600" b="0" smtClean="0"/>
              <a:t>浮</a:t>
            </a:r>
            <a:r>
              <a:rPr lang="zh-CN" altLang="zh-CN" sz="3600" b="0" smtClean="0"/>
              <a:t>=6N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740385" y="2684537"/>
            <a:ext cx="711107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3600" b="1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</a:p>
        </p:txBody>
      </p:sp>
      <p:pic>
        <p:nvPicPr>
          <p:cNvPr id="27651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404600" y="10502900"/>
            <a:ext cx="317500" cy="2286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/>
          </p:cNvSpPr>
          <p:nvPr/>
        </p:nvSpPr>
        <p:spPr>
          <a:xfrm>
            <a:off x="328469" y="527338"/>
            <a:ext cx="11301413" cy="215836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>
              <a:buClr>
                <a:schemeClr val="accent1"/>
              </a:buClr>
              <a:buNone/>
            </a:pPr>
            <a:r>
              <a:rPr lang="zh-CN" altLang="sv-SE">
                <a:ea typeface="黑体" panose="02010609060101010101" pitchFamily="49" charset="-122"/>
              </a:rPr>
              <a:t>对浮力的理解</a:t>
            </a:r>
            <a:endParaRPr lang="zh-CN" altLang="en-US">
              <a:ea typeface="仿宋_GB2312" panose="02010609030101010101" pitchFamily="49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仿宋_GB2312" panose="02010609030101010101" pitchFamily="49" charset="-122"/>
              </a:rPr>
              <a:t>1</a:t>
            </a:r>
            <a:r>
              <a:rPr lang="zh-CN" altLang="en-US">
                <a:ea typeface="仿宋_GB2312" panose="02010609030101010101" pitchFamily="49" charset="-122"/>
              </a:rPr>
              <a:t>．浸在液体中的物体不一定都受到浮力．如：桥墩、拦河坝等，因其下底面同河床紧密黏合，水对它向上的压力</a:t>
            </a:r>
            <a:r>
              <a:rPr lang="en-US" altLang="zh-CN" i="1">
                <a:ea typeface="仿宋_GB2312" panose="02010609030101010101" pitchFamily="49" charset="-122"/>
              </a:rPr>
              <a:t>F</a:t>
            </a:r>
            <a:r>
              <a:rPr lang="zh-CN" altLang="en-US" baseline="-30000">
                <a:ea typeface="仿宋_GB2312" panose="02010609030101010101" pitchFamily="49" charset="-122"/>
              </a:rPr>
              <a:t>上</a:t>
            </a:r>
            <a:r>
              <a:rPr lang="zh-CN" altLang="en-US">
                <a:ea typeface="仿宋_GB2312" panose="02010609030101010101" pitchFamily="49" charset="-122"/>
              </a:rPr>
              <a:t>＝</a:t>
            </a:r>
            <a:r>
              <a:rPr lang="en-US" altLang="zh-CN">
                <a:ea typeface="仿宋_GB2312" panose="02010609030101010101" pitchFamily="49" charset="-122"/>
              </a:rPr>
              <a:t>0</a:t>
            </a:r>
            <a:r>
              <a:rPr lang="zh-CN" altLang="en-US">
                <a:ea typeface="仿宋_GB2312" panose="02010609030101010101" pitchFamily="49" charset="-122"/>
              </a:rPr>
              <a:t>，故物体不受浮力作用</a:t>
            </a:r>
            <a:r>
              <a:rPr lang="zh-CN" altLang="en-US" smtClean="0">
                <a:ea typeface="仿宋_GB2312" panose="02010609030101010101" pitchFamily="49" charset="-122"/>
              </a:rPr>
              <a:t>．</a:t>
            </a:r>
            <a:endParaRPr lang="zh-CN" altLang="en-US">
              <a:ea typeface="仿宋_GB2312" panose="02010609030101010101" pitchFamily="49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仿宋_GB2312" panose="02010609030101010101" pitchFamily="49" charset="-122"/>
              </a:rPr>
              <a:t>2</a:t>
            </a:r>
            <a:r>
              <a:rPr lang="zh-CN" altLang="en-US">
                <a:ea typeface="仿宋_GB2312" panose="02010609030101010101" pitchFamily="49" charset="-122"/>
              </a:rPr>
              <a:t>．同一物体浸没在液体的不同深度，所受的压力差不变，浮力不变．</a:t>
            </a:r>
          </a:p>
        </p:txBody>
      </p:sp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75566" y="2826702"/>
            <a:ext cx="11807347" cy="829945"/>
          </a:xfrm>
          <a:prstGeom prst="rect">
            <a:avLst/>
          </a:prstGeom>
          <a:noFill/>
          <a:ln w="15875">
            <a:noFill/>
            <a:miter lim="800000"/>
          </a:ln>
        </p:spPr>
        <p:txBody>
          <a:bodyPr anchor="ctr">
            <a:spAutoFit/>
          </a:bodyPr>
          <a:lstStyle/>
          <a:p>
            <a:r>
              <a:rPr kumimoji="1" lang="zh-CN" altLang="en-US" sz="2400">
                <a:solidFill>
                  <a:schemeClr val="bg2"/>
                </a:solidFill>
                <a:latin typeface="Times New Roman" panose="02020603050405020304" pitchFamily="18" charset="0"/>
              </a:rPr>
              <a:t>       </a:t>
            </a:r>
            <a:r>
              <a:rPr kumimoji="1"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kumimoji="1" lang="zh-CN" altLang="en-US" sz="2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如图所示</a:t>
            </a:r>
            <a:r>
              <a:rPr kumimoji="1" lang="en-US" altLang="zh-CN" sz="2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: A . B . C </a:t>
            </a:r>
            <a:r>
              <a:rPr kumimoji="1" lang="zh-CN" altLang="en-US" sz="2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三个物体浸没在液体中。它们的底部均与容器底部紧密结合 </a:t>
            </a:r>
            <a:r>
              <a:rPr kumimoji="1" lang="en-US" altLang="zh-CN" sz="2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,</a:t>
            </a:r>
            <a:r>
              <a:rPr kumimoji="1" lang="zh-CN" altLang="en-US" sz="2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anose="02010609030101010101" pitchFamily="49" charset="-122"/>
                <a:ea typeface="楷体_GB2312" panose="02010609030101010101" pitchFamily="49" charset="-122"/>
              </a:rPr>
              <a:t>此三个物体受浮力吗？      </a:t>
            </a:r>
          </a:p>
        </p:txBody>
      </p:sp>
      <p:sp>
        <p:nvSpPr>
          <p:cNvPr id="98318" name="Text Box 14"/>
          <p:cNvSpPr txBox="1">
            <a:spLocks noChangeArrowheads="1"/>
          </p:cNvSpPr>
          <p:nvPr/>
        </p:nvSpPr>
        <p:spPr bwMode="auto">
          <a:xfrm>
            <a:off x="3665824" y="3796348"/>
            <a:ext cx="7680383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/>
              <a:t>答：</a:t>
            </a:r>
            <a:r>
              <a:rPr lang="en-US" altLang="zh-CN" sz="2800" b="1"/>
              <a:t>A</a:t>
            </a:r>
            <a:r>
              <a:rPr lang="zh-CN" altLang="en-US" sz="2800" b="1"/>
              <a:t>要受浮力，</a:t>
            </a:r>
            <a:r>
              <a:rPr lang="en-US" altLang="zh-CN" sz="2800" b="1"/>
              <a:t>B</a:t>
            </a:r>
            <a:r>
              <a:rPr lang="zh-CN" altLang="en-US" sz="2800" b="1"/>
              <a:t>和</a:t>
            </a:r>
            <a:r>
              <a:rPr lang="en-US" altLang="zh-CN" sz="2800" b="1"/>
              <a:t>C</a:t>
            </a:r>
            <a:r>
              <a:rPr lang="zh-CN" altLang="en-US" sz="2800" b="1"/>
              <a:t>不受浮力。</a:t>
            </a:r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2656272" y="4714240"/>
            <a:ext cx="6298380" cy="1676400"/>
          </a:xfrm>
          <a:prstGeom prst="rect">
            <a:avLst/>
          </a:prstGeom>
          <a:solidFill>
            <a:srgbClr val="FFFFFF"/>
          </a:solidFill>
          <a:ln w="57150">
            <a:solidFill>
              <a:srgbClr val="000000"/>
            </a:solidFill>
            <a:miter lim="800000"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zh-CN" altLang="en-US">
              <a:solidFill>
                <a:schemeClr val="tx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ctr">
              <a:defRPr/>
            </a:pPr>
            <a:endParaRPr kumimoji="1" lang="zh-CN" altLang="en-US">
              <a:solidFill>
                <a:schemeClr val="tx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ctr">
              <a:defRPr/>
            </a:pPr>
            <a:endParaRPr kumimoji="1" lang="zh-CN" altLang="en-US" sz="6000" b="1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3468767" y="5628323"/>
            <a:ext cx="4672992" cy="762000"/>
            <a:chOff x="1488" y="3648"/>
            <a:chExt cx="2208" cy="480"/>
          </a:xfrm>
        </p:grpSpPr>
        <p:sp>
          <p:nvSpPr>
            <p:cNvPr id="17418" name="AutoShape 6"/>
            <p:cNvSpPr>
              <a:spLocks noChangeArrowheads="1"/>
            </p:cNvSpPr>
            <p:nvPr/>
          </p:nvSpPr>
          <p:spPr bwMode="auto">
            <a:xfrm>
              <a:off x="1488" y="3648"/>
              <a:ext cx="576" cy="4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0000"/>
            </a:solidFill>
            <a:ln w="15875">
              <a:solidFill>
                <a:srgbClr val="000000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19" name="AutoShape 7"/>
            <p:cNvSpPr>
              <a:spLocks noChangeArrowheads="1"/>
            </p:cNvSpPr>
            <p:nvPr/>
          </p:nvSpPr>
          <p:spPr bwMode="auto">
            <a:xfrm flipV="1">
              <a:off x="2352" y="3648"/>
              <a:ext cx="576" cy="4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0000"/>
            </a:solidFill>
            <a:ln w="15875">
              <a:solidFill>
                <a:srgbClr val="000000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20" name="Rectangle 8"/>
            <p:cNvSpPr>
              <a:spLocks noChangeArrowheads="1"/>
            </p:cNvSpPr>
            <p:nvPr/>
          </p:nvSpPr>
          <p:spPr bwMode="auto">
            <a:xfrm>
              <a:off x="3264" y="3696"/>
              <a:ext cx="432" cy="432"/>
            </a:xfrm>
            <a:prstGeom prst="rect">
              <a:avLst/>
            </a:prstGeom>
            <a:solidFill>
              <a:srgbClr val="FF0000"/>
            </a:solidFill>
            <a:ln w="15875">
              <a:solidFill>
                <a:srgbClr val="000000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/>
          </p:cNvSpPr>
          <p:nvPr/>
        </p:nvSpPr>
        <p:spPr>
          <a:xfrm>
            <a:off x="445135" y="580073"/>
            <a:ext cx="11301413" cy="775716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>
              <a:buClr>
                <a:schemeClr val="accent1"/>
              </a:buClr>
              <a:buNone/>
            </a:pPr>
            <a:r>
              <a:rPr lang="zh-CN" altLang="en-US" sz="3200">
                <a:ea typeface="黑体" panose="02010609060101010101" pitchFamily="49" charset="-122"/>
              </a:rPr>
              <a:t>实验</a:t>
            </a:r>
            <a:r>
              <a:rPr lang="en-US" altLang="zh-CN" sz="3200">
                <a:ea typeface="黑体" panose="02010609060101010101" pitchFamily="49" charset="-122"/>
              </a:rPr>
              <a:t>1</a:t>
            </a:r>
            <a:r>
              <a:rPr lang="zh-CN" altLang="en-US" sz="3200">
                <a:ea typeface="黑体" panose="02010609060101010101" pitchFamily="49" charset="-122"/>
              </a:rPr>
              <a:t>　探究浮力的大小跟哪些因素有关</a:t>
            </a:r>
            <a:endParaRPr lang="en-US" altLang="zh-CN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en-US" altLang="zh-CN" sz="2800">
                <a:ea typeface="宋体" panose="02010600030101010101" pitchFamily="2" charset="-122"/>
              </a:rPr>
              <a:t>1</a:t>
            </a:r>
            <a:r>
              <a:rPr lang="zh-CN" altLang="en-US" sz="2800">
                <a:ea typeface="宋体" panose="02010600030101010101" pitchFamily="2" charset="-122"/>
              </a:rPr>
              <a:t>．实验原理：用称重法计算浮力</a:t>
            </a:r>
            <a:r>
              <a:rPr lang="en-US" altLang="zh-CN" sz="2800" i="1">
                <a:ea typeface="宋体" panose="02010600030101010101" pitchFamily="2" charset="-122"/>
              </a:rPr>
              <a:t>F</a:t>
            </a:r>
            <a:r>
              <a:rPr lang="zh-CN" altLang="en-US" sz="2800" baseline="-30000">
                <a:ea typeface="宋体" panose="02010600030101010101" pitchFamily="2" charset="-122"/>
              </a:rPr>
              <a:t>浮</a:t>
            </a:r>
            <a:r>
              <a:rPr lang="zh-CN" altLang="en-US" sz="2800">
                <a:ea typeface="宋体" panose="02010600030101010101" pitchFamily="2" charset="-122"/>
              </a:rPr>
              <a:t>＝</a:t>
            </a:r>
            <a:r>
              <a:rPr lang="en-US" altLang="zh-CN" sz="2800" i="1">
                <a:ea typeface="宋体" panose="02010600030101010101" pitchFamily="2" charset="-122"/>
              </a:rPr>
              <a:t>G</a:t>
            </a:r>
            <a:r>
              <a:rPr lang="zh-CN" altLang="en-US" sz="2800">
                <a:ea typeface="宋体" panose="02010600030101010101" pitchFamily="2" charset="-122"/>
              </a:rPr>
              <a:t>－</a:t>
            </a:r>
            <a:r>
              <a:rPr lang="en-US" altLang="zh-CN" sz="2800" i="1">
                <a:ea typeface="宋体" panose="02010600030101010101" pitchFamily="2" charset="-122"/>
              </a:rPr>
              <a:t>F</a:t>
            </a:r>
            <a:r>
              <a:rPr lang="zh-CN" altLang="en-US" sz="2800" baseline="-30000">
                <a:ea typeface="宋体" panose="02010600030101010101" pitchFamily="2" charset="-122"/>
              </a:rPr>
              <a:t>示．</a:t>
            </a:r>
            <a:endParaRPr lang="zh-CN" altLang="en-US" sz="2800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en-US" altLang="zh-CN" sz="2800">
                <a:ea typeface="宋体" panose="02010600030101010101" pitchFamily="2" charset="-122"/>
              </a:rPr>
              <a:t>2</a:t>
            </a:r>
            <a:r>
              <a:rPr lang="zh-CN" altLang="en-US" sz="2800">
                <a:ea typeface="宋体" panose="02010600030101010101" pitchFamily="2" charset="-122"/>
              </a:rPr>
              <a:t>．控制变量法的应用</a:t>
            </a:r>
          </a:p>
          <a:p>
            <a:pPr eaLnBrk="1">
              <a:buClr>
                <a:schemeClr val="accent1"/>
              </a:buClr>
              <a:buNone/>
            </a:pPr>
            <a:r>
              <a:rPr lang="en-US" altLang="zh-CN" sz="2800"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2800">
                <a:ea typeface="宋体" panose="02010600030101010101" pitchFamily="2" charset="-122"/>
                <a:sym typeface="+mn-ea"/>
              </a:rPr>
              <a:t>．阿基米德原理的应用</a:t>
            </a: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  <a:sym typeface="+mn-ea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  <a:sym typeface="+mn-ea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  <a:sym typeface="+mn-ea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  <a:sym typeface="+mn-ea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宋体" panose="02010600030101010101" pitchFamily="2" charset="-122"/>
                <a:sym typeface="+mn-ea"/>
              </a:rPr>
              <a:t>4</a:t>
            </a:r>
            <a:r>
              <a:rPr lang="zh-CN" altLang="en-US">
                <a:ea typeface="宋体" panose="02010600030101010101" pitchFamily="2" charset="-122"/>
                <a:sym typeface="+mn-ea"/>
              </a:rPr>
              <a:t>．浮力的方向和大小判断：浮力的方向竖直向上，弹簧测力计的示数变小，说明浮力变大．</a:t>
            </a: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514985" y="3313113"/>
          <a:ext cx="11161713" cy="200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r:id="rId4" imgW="11164570" imgH="2005330" progId="Word.Document.8">
                  <p:embed/>
                </p:oleObj>
              </mc:Choice>
              <mc:Fallback>
                <p:oleObj r:id="rId4" imgW="11164570" imgH="200533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4985" y="3313113"/>
                        <a:ext cx="11161713" cy="20018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/>
          </p:cNvSpPr>
          <p:nvPr/>
        </p:nvSpPr>
        <p:spPr>
          <a:xfrm>
            <a:off x="445135" y="409258"/>
            <a:ext cx="11301413" cy="65151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>
              <a:buClr>
                <a:schemeClr val="accent1"/>
              </a:buClr>
              <a:buNone/>
            </a:pPr>
            <a:r>
              <a:rPr lang="en-US" altLang="zh-CN">
                <a:ea typeface="宋体" panose="02010600030101010101" pitchFamily="2" charset="-122"/>
              </a:rPr>
              <a:t>5</a:t>
            </a:r>
            <a:r>
              <a:rPr lang="zh-CN" altLang="en-US">
                <a:ea typeface="宋体" panose="02010600030101010101" pitchFamily="2" charset="-122"/>
              </a:rPr>
              <a:t>．实验图像与分析</a:t>
            </a: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lnSpc>
                <a:spcPct val="200000"/>
              </a:lnSpc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楷体_GB2312" panose="02010609030101010101" pitchFamily="49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zh-CN" altLang="en-US">
                <a:ea typeface="楷体_GB2312" panose="02010609030101010101" pitchFamily="49" charset="-122"/>
              </a:rPr>
              <a:t>甲图：弹簧测力计的示数与深度的关系</a:t>
            </a:r>
          </a:p>
          <a:p>
            <a:pPr eaLnBrk="1">
              <a:buClr>
                <a:schemeClr val="accent1"/>
              </a:buClr>
              <a:buNone/>
            </a:pPr>
            <a:r>
              <a:rPr lang="zh-CN" altLang="en-US">
                <a:ea typeface="楷体_GB2312" panose="02010609030101010101" pitchFamily="49" charset="-122"/>
              </a:rPr>
              <a:t>乙图：浮力的大小与深度的关系</a:t>
            </a:r>
          </a:p>
          <a:p>
            <a:pPr eaLnBrk="1">
              <a:buClr>
                <a:schemeClr val="accent1"/>
              </a:buClr>
              <a:buNone/>
            </a:pPr>
            <a:r>
              <a:rPr lang="zh-CN" altLang="en-US">
                <a:ea typeface="黑体" panose="02010609060101010101" pitchFamily="49" charset="-122"/>
                <a:sym typeface="+mn-ea"/>
              </a:rPr>
              <a:t>实验结论</a:t>
            </a: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r>
              <a:rPr lang="zh-CN" altLang="en-US">
                <a:ea typeface="宋体" panose="02010600030101010101" pitchFamily="2" charset="-122"/>
                <a:sym typeface="+mn-ea"/>
              </a:rPr>
              <a:t>浮力的大小与物体排开液体的体积、液体的密度有关，物体排开液体的体积越大，液体的密度越大，浮力就越大．</a:t>
            </a: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楷体_GB2312" panose="02010609030101010101" pitchFamily="49" charset="-122"/>
            </a:endParaRPr>
          </a:p>
        </p:txBody>
      </p:sp>
      <p:pic>
        <p:nvPicPr>
          <p:cNvPr id="28676" name="Picture 3" descr="F:\王\2020广西优化指导物理(教用)\Ag82.tif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2970213" y="1497013"/>
            <a:ext cx="6581775" cy="27241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/>
          </p:cNvSpPr>
          <p:nvPr/>
        </p:nvSpPr>
        <p:spPr>
          <a:xfrm>
            <a:off x="444500" y="719138"/>
            <a:ext cx="11301413" cy="439801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>
            <a:spAutoFit/>
          </a:bodyPr>
          <a:lstStyle>
            <a:lvl1pPr indent="622300" algn="just" rtl="0" eaLnBrk="0" fontAlgn="base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1184275" indent="-28575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59258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2000250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408555" indent="-228600" algn="just" rtl="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tabLst>
                <a:tab pos="5560695" algn="l"/>
                <a:tab pos="10226675" algn="l"/>
              </a:tabLst>
              <a:defRPr sz="2400" b="1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>
              <a:buClr>
                <a:schemeClr val="accent1"/>
              </a:buClr>
              <a:buNone/>
            </a:pPr>
            <a:r>
              <a:rPr lang="zh-CN" altLang="en-US" sz="3200">
                <a:ea typeface="宋体" panose="02010600030101010101" pitchFamily="2" charset="-122"/>
              </a:rPr>
              <a:t>练习：</a:t>
            </a:r>
            <a:r>
              <a:rPr lang="zh-CN" altLang="en-US">
                <a:ea typeface="宋体" panose="02010600030101010101" pitchFamily="2" charset="-122"/>
              </a:rPr>
              <a:t>某物理兴趣小组做了如图所示的实验来探究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>
                <a:ea typeface="宋体" panose="02010600030101010101" pitchFamily="2" charset="-122"/>
              </a:rPr>
              <a:t>影响浮力大小的因素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>
                <a:ea typeface="宋体" panose="02010600030101010101" pitchFamily="2" charset="-122"/>
              </a:rPr>
              <a:t>．</a:t>
            </a: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pPr eaLnBrk="1">
              <a:buClr>
                <a:schemeClr val="accent1"/>
              </a:buClr>
              <a:buNone/>
            </a:pPr>
            <a:endParaRPr lang="zh-CN" altLang="sv-SE">
              <a:ea typeface="宋体" panose="02010600030101010101" pitchFamily="2" charset="-122"/>
            </a:endParaRPr>
          </a:p>
        </p:txBody>
      </p:sp>
      <p:pic>
        <p:nvPicPr>
          <p:cNvPr id="30724" name="Picture 3" descr="F:\王\2020广西优化指导物理(教用)\Ag83.tif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2927350" y="1655763"/>
            <a:ext cx="6153150" cy="393382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/>
          </p:cNvSpPr>
          <p:nvPr>
            <p:ph idx="1"/>
          </p:nvPr>
        </p:nvSpPr>
        <p:spPr>
          <a:xfrm>
            <a:off x="662032" y="399073"/>
            <a:ext cx="11301413" cy="3481705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(1)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物体浸没在水中时受到的浮力是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　</a:t>
            </a: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N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，方向为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en-US" sz="2400" u="sng">
                <a:solidFill>
                  <a:schemeClr val="tx1"/>
                </a:solidFill>
                <a:ea typeface="华文新魏" panose="02010800040101010101" pitchFamily="2" charset="-122"/>
              </a:rPr>
              <a:t>　　　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.</a:t>
            </a:r>
          </a:p>
          <a:p>
            <a:pPr eaLnBrk="1">
              <a:buClr>
                <a:schemeClr val="accent1"/>
              </a:buClr>
              <a:buNone/>
            </a:pP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(2)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物体浸没在酒精中时排开酒精的重力是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 </a:t>
            </a:r>
            <a:r>
              <a:rPr lang="zh-CN" altLang="en-US" sz="240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N.</a:t>
            </a:r>
          </a:p>
          <a:p>
            <a:pPr eaLnBrk="1">
              <a:buClr>
                <a:schemeClr val="accent1"/>
              </a:buClr>
              <a:buNone/>
            </a:pP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(3)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比较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 </a:t>
            </a:r>
            <a:r>
              <a:rPr lang="zh-CN" altLang="en-US" sz="240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en-US" altLang="zh-CN" sz="2400" u="sng">
                <a:solidFill>
                  <a:schemeClr val="tx1"/>
                </a:solidFill>
                <a:ea typeface="华文新魏" panose="02010800040101010101" pitchFamily="2" charset="-122"/>
              </a:rPr>
              <a:t>_____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可知，浸没在液体中的物体所受浮力的大小与液体的密度有关．</a:t>
            </a:r>
          </a:p>
          <a:p>
            <a:pPr eaLnBrk="1">
              <a:buClr>
                <a:schemeClr val="accent1"/>
              </a:buClr>
              <a:buNone/>
            </a:pP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(4)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由</a:t>
            </a: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A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B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C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三个步骤可知，浮力大小与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 </a:t>
            </a:r>
            <a:r>
              <a:rPr lang="zh-CN" altLang="en-US" sz="2400" u="sng">
                <a:solidFill>
                  <a:schemeClr val="tx1"/>
                </a:solidFill>
                <a:ea typeface="华文新魏" panose="02010800040101010101" pitchFamily="2" charset="-122"/>
              </a:rPr>
              <a:t>　　　　　　　　　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有关．</a:t>
            </a:r>
          </a:p>
          <a:p>
            <a:pPr eaLnBrk="1">
              <a:buClr>
                <a:schemeClr val="accent1"/>
              </a:buClr>
              <a:buNone/>
            </a:pP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(5)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比较</a:t>
            </a: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C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、</a:t>
            </a: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D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两幅图可知，浸没在水中的物体受到的浮力大小与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en-US" sz="240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无关 </a:t>
            </a: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.</a:t>
            </a:r>
          </a:p>
        </p:txBody>
      </p:sp>
      <p:sp>
        <p:nvSpPr>
          <p:cNvPr id="1167364" name="Rectangle 4"/>
          <p:cNvSpPr/>
          <p:nvPr/>
        </p:nvSpPr>
        <p:spPr>
          <a:xfrm>
            <a:off x="5928266" y="510198"/>
            <a:ext cx="3352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sv-SE" altLang="zh-C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7365" name="Rectangle 5"/>
          <p:cNvSpPr/>
          <p:nvPr/>
        </p:nvSpPr>
        <p:spPr>
          <a:xfrm>
            <a:off x="8132702" y="399073"/>
            <a:ext cx="140716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sv-S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竖直向上</a:t>
            </a:r>
            <a:r>
              <a:rPr lang="zh-CN" altLang="sv-SE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67366" name="Rectangle 6"/>
          <p:cNvSpPr/>
          <p:nvPr/>
        </p:nvSpPr>
        <p:spPr>
          <a:xfrm>
            <a:off x="7055123" y="1102137"/>
            <a:ext cx="5638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sv-SE" altLang="zh-C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0.8 </a:t>
            </a:r>
          </a:p>
        </p:txBody>
      </p:sp>
      <p:sp>
        <p:nvSpPr>
          <p:cNvPr id="1167367" name="Rectangle 7"/>
          <p:cNvSpPr/>
          <p:nvPr/>
        </p:nvSpPr>
        <p:spPr>
          <a:xfrm>
            <a:off x="2466901" y="1657375"/>
            <a:ext cx="143891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altLang="sv-S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sv-SE" altLang="zh-C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  <a:r>
              <a:rPr lang="zh-CN" altLang="sv-S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、</a:t>
            </a:r>
            <a:r>
              <a:rPr lang="sv-SE" altLang="zh-C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E</a:t>
            </a:r>
            <a:r>
              <a:rPr lang="sv-SE" altLang="zh-CN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67368" name="Rectangle 8"/>
          <p:cNvSpPr/>
          <p:nvPr/>
        </p:nvSpPr>
        <p:spPr>
          <a:xfrm>
            <a:off x="6959367" y="2636912"/>
            <a:ext cx="293751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sv-S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物体排开液体的体积</a:t>
            </a:r>
            <a:r>
              <a:rPr lang="zh-CN" altLang="sv-SE" sz="2400"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1167369" name="Rectangle 9"/>
          <p:cNvSpPr/>
          <p:nvPr/>
        </p:nvSpPr>
        <p:spPr>
          <a:xfrm>
            <a:off x="9806032" y="3212976"/>
            <a:ext cx="79502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zh-CN" altLang="sv-SE" sz="2400" b="1">
                <a:solidFill>
                  <a:srgbClr val="FF0000"/>
                </a:solidFill>
                <a:latin typeface="Times New Roman" panose="02020603050405020304" pitchFamily="18" charset="0"/>
              </a:rPr>
              <a:t>深度</a:t>
            </a:r>
            <a:r>
              <a:rPr lang="zh-CN" altLang="sv-SE" sz="2400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10" name="Picture 3" descr="F:\王\2020广西优化指导物理(教用)\Ag83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1811368" y="3880227"/>
            <a:ext cx="8568952" cy="273665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67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67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67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64" grpId="0"/>
      <p:bldP spid="1167365" grpId="0"/>
      <p:bldP spid="1167366" grpId="0"/>
      <p:bldP spid="1167367" grpId="0"/>
      <p:bldP spid="1167368" grpId="0"/>
      <p:bldP spid="11673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/>
          </p:cNvSpPr>
          <p:nvPr>
            <p:ph idx="1"/>
          </p:nvPr>
        </p:nvSpPr>
        <p:spPr>
          <a:xfrm>
            <a:off x="871220" y="587375"/>
            <a:ext cx="10701020" cy="1786255"/>
          </a:xfrm>
        </p:spPr>
        <p:txBody>
          <a:bodyPr vert="horz" wrap="square" lIns="91440" tIns="45720" rIns="91440" bIns="45720" anchor="t">
            <a:spAutoFit/>
          </a:bodyPr>
          <a:lstStyle/>
          <a:p>
            <a:pPr eaLnBrk="1">
              <a:buClr>
                <a:schemeClr val="accent1"/>
              </a:buClr>
              <a:buNone/>
            </a:pP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(</a:t>
            </a:r>
            <a:r>
              <a:rPr lang="en-US" altLang="sv-SE" sz="2400">
                <a:solidFill>
                  <a:schemeClr val="tx1"/>
                </a:solidFill>
                <a:ea typeface="宋体" panose="02010600030101010101" pitchFamily="2" charset="-122"/>
              </a:rPr>
              <a:t>6</a:t>
            </a: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)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图中正确反映</a:t>
            </a:r>
            <a:r>
              <a:rPr lang="zh-CN" altLang="sv-SE" sz="2400">
                <a:solidFill>
                  <a:srgbClr val="FF0000"/>
                </a:solidFill>
                <a:ea typeface="宋体" panose="02010600030101010101" pitchFamily="2" charset="-122"/>
              </a:rPr>
              <a:t>浮力</a:t>
            </a:r>
            <a:r>
              <a:rPr lang="sv-SE" altLang="zh-CN" sz="2400" i="1">
                <a:solidFill>
                  <a:srgbClr val="FF0000"/>
                </a:solidFill>
                <a:ea typeface="宋体" panose="02010600030101010101" pitchFamily="2" charset="-122"/>
              </a:rPr>
              <a:t>F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</a:rPr>
              <a:t>与物体下表面在水中的深度关系的图像是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</a:rPr>
              <a:t>　 　</a:t>
            </a:r>
            <a:r>
              <a:rPr lang="sv-SE" altLang="zh-CN" sz="2400">
                <a:solidFill>
                  <a:schemeClr val="tx1"/>
                </a:solidFill>
                <a:ea typeface="宋体" panose="02010600030101010101" pitchFamily="2" charset="-122"/>
              </a:rPr>
              <a:t>.</a:t>
            </a:r>
          </a:p>
          <a:p>
            <a:pPr eaLnBrk="1">
              <a:buClr>
                <a:schemeClr val="accent1"/>
              </a:buClr>
              <a:buNone/>
            </a:pP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  <a:sym typeface="+mn-ea"/>
              </a:rPr>
              <a:t>   图中正确反映</a:t>
            </a:r>
            <a:r>
              <a:rPr lang="zh-CN" altLang="sv-SE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弹簧测力计示数</a:t>
            </a:r>
            <a:r>
              <a:rPr lang="en-US" altLang="zh-CN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F</a:t>
            </a:r>
            <a:r>
              <a:rPr lang="zh-CN" altLang="en-US" sz="2400" baseline="-250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拉</a:t>
            </a: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  <a:sym typeface="+mn-ea"/>
              </a:rPr>
              <a:t>与物体下表面在水中的深度关系</a:t>
            </a:r>
          </a:p>
          <a:p>
            <a:pPr eaLnBrk="1">
              <a:buClr>
                <a:schemeClr val="accent1"/>
              </a:buClr>
              <a:buNone/>
            </a:pPr>
            <a:r>
              <a:rPr lang="zh-CN" altLang="sv-SE" sz="2400">
                <a:solidFill>
                  <a:schemeClr val="tx1"/>
                </a:solidFill>
                <a:ea typeface="宋体" panose="02010600030101010101" pitchFamily="2" charset="-122"/>
                <a:sym typeface="+mn-ea"/>
              </a:rPr>
              <a:t>的图像是</a:t>
            </a:r>
            <a:r>
              <a:rPr lang="en-US" altLang="zh-CN" sz="2400">
                <a:solidFill>
                  <a:schemeClr val="tx1"/>
                </a:solidFill>
                <a:ea typeface="宋体" panose="02010600030101010101" pitchFamily="2" charset="-122"/>
                <a:sym typeface="+mn-ea"/>
              </a:rPr>
              <a:t>_____</a:t>
            </a:r>
            <a:r>
              <a:rPr lang="zh-CN" altLang="sv-SE" sz="2400" u="sng">
                <a:solidFill>
                  <a:schemeClr val="tx1"/>
                </a:solidFill>
                <a:ea typeface="华文新魏" panose="02010800040101010101" pitchFamily="2" charset="-122"/>
                <a:sym typeface="+mn-ea"/>
              </a:rPr>
              <a:t>　 　</a:t>
            </a:r>
          </a:p>
        </p:txBody>
      </p:sp>
      <p:pic>
        <p:nvPicPr>
          <p:cNvPr id="32772" name="Picture 3" descr="F:\王\2020广西优化指导物理(教用)\Ag84.tif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757555" y="2994025"/>
            <a:ext cx="8208010" cy="21069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339533" y="568960"/>
            <a:ext cx="9271635" cy="53714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320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考点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2  </a:t>
            </a:r>
            <a:r>
              <a:rPr lang="zh-CN" altLang="en-US" sz="3200">
                <a:latin typeface="黑体" panose="02010609060101010101" pitchFamily="49" charset="-122"/>
                <a:ea typeface="黑体" panose="02010609060101010101" pitchFamily="49" charset="-122"/>
                <a:cs typeface="宋体" panose="02010600030101010101" pitchFamily="2" charset="-122"/>
              </a:rPr>
              <a:t>阿基米德原理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定义：浸在液体中的物体受到向上的浮力,浮力大小等于它排开的液体所受到的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公式：</a:t>
            </a:r>
            <a:r>
              <a:rPr lang="zh-CN" alt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浮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zh-CN" alt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排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＝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_________</a:t>
            </a: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</a:t>
            </a:r>
            <a:r>
              <a:rPr lang="zh-CN" alt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ρ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液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表示液体的密度，单位必是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kg/m</a:t>
            </a:r>
            <a:r>
              <a:rPr lang="zh-CN" altLang="en-US" sz="2400" baseline="30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lang="zh-CN" alt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排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表示物体排开液体的体积，单位必是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400" baseline="30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</a:p>
          <a:p>
            <a:pPr fontAlgn="auto">
              <a:lnSpc>
                <a:spcPct val="160000"/>
              </a:lnSpc>
            </a:pPr>
            <a:r>
              <a:rPr lang="zh-CN" altLang="en-US" sz="2400"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③</a:t>
            </a:r>
            <a:r>
              <a:rPr lang="zh-CN" alt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400" baseline="-25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浮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表示浮力，单位必是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</a:p>
          <a:p>
            <a:pPr fontAlgn="auto">
              <a:lnSpc>
                <a:spcPct val="16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变式：求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密度</a:t>
            </a:r>
            <a:r>
              <a:rPr lang="zh-CN" alt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ρ</a:t>
            </a:r>
            <a:r>
              <a:rPr lang="zh-CN" altLang="en-US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液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           ，求体积</a:t>
            </a:r>
            <a:r>
              <a:rPr lang="zh-CN" altLang="en-US"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</a:t>
            </a:r>
            <a:r>
              <a:rPr lang="zh-CN" altLang="en-US" sz="24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排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       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6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适用范围：液体、气体.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58304" y="1994040"/>
            <a:ext cx="86409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>
                <a:solidFill>
                  <a:srgbClr val="FF0000"/>
                </a:solidFill>
              </a:rPr>
              <a:t>重力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08081" y="2491277"/>
            <a:ext cx="1512168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zh-CN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液</a:t>
            </a:r>
            <a:r>
              <a:rPr lang="en-US" altLang="zh-CN" sz="2400" i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</a:t>
            </a:r>
            <a:r>
              <a:rPr lang="zh-CN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排</a:t>
            </a:r>
            <a:endParaRPr lang="zh-CN" altLang="zh-CN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/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4179253" y="4644390"/>
          <a:ext cx="744220" cy="974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r:id="rId4" imgW="657225" imgH="949325" progId="Equation.DSMT4">
                  <p:embed/>
                </p:oleObj>
              </mc:Choice>
              <mc:Fallback>
                <p:oleObj r:id="rId4" imgW="657225" imgH="94932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79253" y="4644390"/>
                        <a:ext cx="744220" cy="9740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6938963" y="4592320"/>
          <a:ext cx="685165" cy="953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6" imgW="2368550" imgH="2031365" progId="Equation.DSMT4">
                  <p:embed/>
                </p:oleObj>
              </mc:Choice>
              <mc:Fallback>
                <p:oleObj r:id="rId6" imgW="2368550" imgH="20313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38963" y="4592320"/>
                        <a:ext cx="685165" cy="953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空白演示"/>
  <p:tag name="KSO_WM_UNIT_SHOW_EDIT_AREA_INDICATION" val="1"/>
  <p:tag name="KSO_WM_UNIT_TYPE" val="a"/>
  <p:tag name="KSO_WM_UNIT_VALUE" val="2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输入您的封面副标题"/>
  <p:tag name="KSO_WM_UNIT_SHOW_EDIT_AREA_INDICATION" val="1"/>
  <p:tag name="KSO_WM_UNIT_TYPE" val="b"/>
  <p:tag name="KSO_WM_UNIT_VALUE" val="11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644b0549-1f6e-458c-b3bf-43e417519d51}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108375f4-a49f-4c24-a579-2fbfebede4df}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0a11e6a8-1b2f-4aa2-8ab8-6cbc390702e6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1455</Words>
  <Application>Microsoft Office PowerPoint</Application>
  <PresentationFormat>自定义</PresentationFormat>
  <Paragraphs>147</Paragraphs>
  <Slides>23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23</vt:i4>
      </vt:variant>
    </vt:vector>
  </HeadingPairs>
  <TitlesOfParts>
    <vt:vector size="26" baseType="lpstr">
      <vt:lpstr>Office 主题​​</vt:lpstr>
      <vt:lpstr>Microsoft Word 97 - 2003 文档</vt:lpstr>
      <vt:lpstr>Equation.DSMT4</vt:lpstr>
      <vt:lpstr>第二十三讲  阿基米德原理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第二十三讲  阿基米德原理</dc:title>
  <cp:lastModifiedBy>User</cp:lastModifiedBy>
  <cp:revision>1</cp:revision>
  <cp:lastPrinted>2021-02-01T14:04:58Z</cp:lastPrinted>
  <dcterms:created xsi:type="dcterms:W3CDTF">2021-02-01T14:04:58Z</dcterms:created>
  <dcterms:modified xsi:type="dcterms:W3CDTF">2021-02-23T02:25:21Z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