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4"/>
  </p:notesMasterIdLst>
  <p:sldIdLst>
    <p:sldId id="460" r:id="rId2"/>
    <p:sldId id="454" r:id="rId3"/>
    <p:sldId id="494" r:id="rId4"/>
    <p:sldId id="496" r:id="rId5"/>
    <p:sldId id="497" r:id="rId6"/>
    <p:sldId id="498" r:id="rId7"/>
    <p:sldId id="499" r:id="rId8"/>
    <p:sldId id="500" r:id="rId9"/>
    <p:sldId id="468" r:id="rId10"/>
    <p:sldId id="469" r:id="rId11"/>
    <p:sldId id="470" r:id="rId12"/>
    <p:sldId id="471" r:id="rId13"/>
    <p:sldId id="472" r:id="rId14"/>
    <p:sldId id="501" r:id="rId15"/>
    <p:sldId id="502" r:id="rId16"/>
    <p:sldId id="503" r:id="rId17"/>
    <p:sldId id="504" r:id="rId18"/>
    <p:sldId id="505" r:id="rId19"/>
    <p:sldId id="506" r:id="rId20"/>
    <p:sldId id="507" r:id="rId21"/>
    <p:sldId id="508" r:id="rId22"/>
    <p:sldId id="509" r:id="rId23"/>
    <p:sldId id="510" r:id="rId24"/>
    <p:sldId id="513" r:id="rId25"/>
    <p:sldId id="514" r:id="rId26"/>
    <p:sldId id="515" r:id="rId27"/>
    <p:sldId id="516" r:id="rId28"/>
    <p:sldId id="517" r:id="rId29"/>
    <p:sldId id="518" r:id="rId30"/>
    <p:sldId id="511" r:id="rId31"/>
    <p:sldId id="512" r:id="rId32"/>
    <p:sldId id="519" r:id="rId33"/>
  </p:sldIdLst>
  <p:sldSz cx="9144000" cy="5143500" type="screen16x9"/>
  <p:notesSz cx="6858000" cy="9144000"/>
  <p:embeddedFontLst>
    <p:embeddedFont>
      <p:font typeface="楷体_GB2312" charset="-122"/>
      <p:regular r:id="rId35"/>
    </p:embeddedFont>
    <p:embeddedFont>
      <p:font typeface="华文中宋" pitchFamily="2" charset="-122"/>
      <p:regular r:id="rId36"/>
    </p:embeddedFont>
    <p:embeddedFont>
      <p:font typeface="黑体" pitchFamily="49" charset="-122"/>
      <p:regular r:id="rId37"/>
    </p:embeddedFont>
    <p:embeddedFont>
      <p:font typeface="幼圆" pitchFamily="49" charset="-122"/>
      <p:regular r:id="rId38"/>
    </p:embeddedFont>
  </p:embeddedFontLst>
  <p:custDataLst>
    <p:tags r:id="rId39"/>
  </p:custDataLst>
  <p:defaultTextStyle>
    <a:defPPr>
      <a:defRPr lang="zh-CN"/>
    </a:defPPr>
    <a:lvl1pPr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1pPr>
    <a:lvl2pPr marL="341630" indent="1162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2pPr>
    <a:lvl3pPr marL="684530" indent="2305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3pPr>
    <a:lvl4pPr marL="1027430" indent="3448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4pPr>
    <a:lvl5pPr marL="1370330" indent="4591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3" autoAdjust="0"/>
    <p:restoredTop sz="94728" autoAdjust="0"/>
  </p:normalViewPr>
  <p:slideViewPr>
    <p:cSldViewPr>
      <p:cViewPr varScale="1">
        <p:scale>
          <a:sx n="144" d="100"/>
          <a:sy n="144" d="100"/>
        </p:scale>
        <p:origin x="-684" y="-102"/>
      </p:cViewPr>
      <p:guideLst>
        <p:guide orient="horz" pos="1692"/>
        <p:guide pos="2861"/>
      </p:guideLst>
    </p:cSldViewPr>
  </p:slideViewPr>
  <p:outlineViewPr>
    <p:cViewPr>
      <p:scale>
        <a:sx n="33" d="100"/>
        <a:sy n="33" d="100"/>
      </p:scale>
      <p:origin x="0" y="1003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3.fntdata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1.fntdata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1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1" name="日期占位符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lnSpc>
                <a:spcPct val="100000"/>
              </a:lnSpc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130BC14-7B6C-4E3E-A9A9-520E0A307EB2}" type="datetime1">
              <a:rPr lang="zh-CN" altLang="en-US"/>
              <a:t>2021/2/24</a:t>
            </a:fld>
            <a:endParaRPr lang="zh-CN" altLang="en-US" sz="1200"/>
          </a:p>
        </p:txBody>
      </p:sp>
      <p:sp>
        <p:nvSpPr>
          <p:cNvPr id="47108" name="幻灯片图像占位符 3"/>
          <p:cNvSpPr>
            <a:spLocks noGrp="1" noRot="1" noChangeAspect="1" noChangeArrowheads="1"/>
          </p:cNvSpPr>
          <p:nvPr>
            <p:ph type="sldImg" idx="9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备注占位符 4"/>
          <p:cNvSpPr>
            <a:spLocks noGrp="1" noRot="1" noChangeAspect="1"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zh-CN" altLang="en-US" b="0" smtClean="0"/>
              <a:t>单击此处编辑母版文本样式</a:t>
            </a:r>
          </a:p>
          <a:p>
            <a:pPr>
              <a:lnSpc>
                <a:spcPct val="100000"/>
              </a:lnSpc>
              <a:defRPr/>
            </a:pPr>
            <a:r>
              <a:rPr lang="zh-CN" altLang="en-US" b="0" smtClean="0"/>
              <a:t>第二级</a:t>
            </a:r>
          </a:p>
          <a:p>
            <a:pPr>
              <a:lnSpc>
                <a:spcPct val="100000"/>
              </a:lnSpc>
              <a:defRPr/>
            </a:pPr>
            <a:r>
              <a:rPr lang="zh-CN" altLang="en-US" b="0" smtClean="0"/>
              <a:t>第三级</a:t>
            </a:r>
          </a:p>
          <a:p>
            <a:pPr>
              <a:lnSpc>
                <a:spcPct val="100000"/>
              </a:lnSpc>
              <a:defRPr/>
            </a:pPr>
            <a:r>
              <a:rPr lang="zh-CN" altLang="en-US" b="0" smtClean="0"/>
              <a:t>第四级</a:t>
            </a:r>
          </a:p>
          <a:p>
            <a:pPr>
              <a:lnSpc>
                <a:spcPct val="100000"/>
              </a:lnSpc>
              <a:defRPr/>
            </a:pPr>
            <a:r>
              <a:rPr lang="zh-CN" altLang="en-US" b="0" smtClean="0"/>
              <a:t>第五级</a:t>
            </a:r>
          </a:p>
        </p:txBody>
      </p:sp>
      <p:sp>
        <p:nvSpPr>
          <p:cNvPr id="2054" name="页脚占位符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5" name="灯片编号占位符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algn="r">
              <a:lnSpc>
                <a:spcPct val="100000"/>
              </a:lnSpc>
              <a:defRPr sz="18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FFF799A-F145-4E56-B884-B3FC76EC3114}" type="slidenum">
              <a:rPr lang="zh-CN" altLang="en-US"/>
              <a:t>‹#›</a:t>
            </a:fld>
            <a:endParaRPr lang="en-US" altLang="zh-CN" sz="1200"/>
          </a:p>
        </p:txBody>
      </p:sp>
    </p:spTree>
    <p:extLst>
      <p:ext uri="{BB962C8B-B14F-4D97-AF65-F5344CB8AC3E}">
        <p14:creationId xmlns:p14="http://schemas.microsoft.com/office/powerpoint/2010/main" val="3896113047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49155" name="备注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  <p:sp>
        <p:nvSpPr>
          <p:cNvPr id="49156" name="日期占位符 3"/>
          <p:cNvSpPr txBox="1">
            <a:spLocks noGrp="1"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fld id="{EAAAE51F-BDE6-49CF-82EE-92C5E3CB4975}" type="datetime1">
              <a:rPr lang="zh-CN" altLang="en-US" sz="1000" b="0">
                <a:solidFill>
                  <a:schemeClr val="tx1"/>
                </a:solidFill>
                <a:latin typeface="Arial" panose="020B0604020202020204" pitchFamily="34" charset="0"/>
              </a:rPr>
              <a:t>2021/2/24</a:t>
            </a:fld>
            <a:endParaRPr lang="en-US" altLang="zh-CN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9157" name="灯片编号占位符 4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fld id="{03DE2609-03E9-4F32-BF5E-86EFEE9C24B2}" type="slidenum">
              <a:rPr lang="zh-CN" altLang="en-US" sz="1000" b="0">
                <a:solidFill>
                  <a:schemeClr val="tx1"/>
                </a:solidFill>
                <a:latin typeface="Arial" panose="020B0604020202020204" pitchFamily="34" charset="0"/>
              </a:rPr>
              <a:t>1</a:t>
            </a:fld>
            <a:endParaRPr lang="en-US" altLang="zh-CN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5pPr>
      <a:lvl6pPr marL="4572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6pPr>
      <a:lvl7pPr marL="9144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7pPr>
      <a:lvl8pPr marL="13716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8pPr>
      <a:lvl9pPr marL="18288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9pPr>
    </p:titleStyle>
    <p:bodyStyle>
      <a:lvl1pPr marL="271780" indent="-271780" algn="just" defTabSz="51435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u"/>
        <a:defRPr sz="3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71780" indent="-271780" algn="just" defTabSz="514350" rtl="0" eaLnBrk="0" fontAlgn="base" hangingPunct="0">
        <a:lnSpc>
          <a:spcPct val="120000"/>
        </a:lnSpc>
        <a:spcBef>
          <a:spcPct val="0"/>
        </a:spcBef>
        <a:spcAft>
          <a:spcPts val="900"/>
        </a:spcAft>
        <a:buClr>
          <a:srgbClr val="ECA280"/>
        </a:buClr>
        <a:buFont typeface="幼圆" panose="02010509060101010101" pitchFamily="49" charset="-122"/>
        <a:buChar char=" 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325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900430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115760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7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9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8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2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3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6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8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9.wmf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33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7" Type="http://schemas.openxmlformats.org/officeDocument/2006/relationships/image" Target="../media/image36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3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extBox 15"/>
          <p:cNvSpPr>
            <a:spLocks noChangeArrowheads="1"/>
          </p:cNvSpPr>
          <p:nvPr/>
        </p:nvSpPr>
        <p:spPr bwMode="auto">
          <a:xfrm>
            <a:off x="719572" y="1524000"/>
            <a:ext cx="7667625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zh-CN" altLang="en-US" sz="2700" dirty="0">
                <a:latin typeface="黑体" panose="02010609060101010101" pitchFamily="49" charset="-122"/>
                <a:ea typeface="黑体" panose="02010609060101010101" pitchFamily="49" charset="-122"/>
              </a:rPr>
              <a:t>微专题一　密度、压强、浮力的综合分析与计算</a:t>
            </a:r>
            <a:endParaRPr lang="zh-CN" altLang="en-US" sz="2700" b="0" dirty="0">
              <a:latin typeface="黑体" panose="02010609060101010101" pitchFamily="49" charset="-122"/>
              <a:ea typeface="黑体" panose="02010609060101010101" pitchFamily="49" charset="-122"/>
              <a:sym typeface="经典繁仿黑" panose="02010609000101010101" pitchFamily="49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455876" y="663538"/>
            <a:ext cx="2039341" cy="7155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/>
              <a:t>第十三讲 </a:t>
            </a: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346075" y="381000"/>
            <a:ext cx="8389938" cy="232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5</a:t>
            </a:r>
            <a:r>
              <a:rPr lang="zh-CN" altLang="en-US"/>
              <a:t>．</a:t>
            </a:r>
            <a:r>
              <a:rPr lang="en-US" altLang="zh-CN"/>
              <a:t>(2020·</a:t>
            </a:r>
            <a:r>
              <a:rPr lang="zh-CN" altLang="en-US"/>
              <a:t>衡阳</a:t>
            </a:r>
            <a:r>
              <a:rPr lang="en-US" altLang="zh-CN"/>
              <a:t>)</a:t>
            </a:r>
            <a:r>
              <a:rPr lang="zh-CN" altLang="en-US"/>
              <a:t>如图所示，将底面积为</a:t>
            </a:r>
            <a:r>
              <a:rPr lang="en-US" altLang="zh-CN"/>
              <a:t>0.02 m</a:t>
            </a:r>
            <a:r>
              <a:rPr lang="en-US" altLang="zh-CN" baseline="30000"/>
              <a:t>2</a:t>
            </a:r>
            <a:r>
              <a:rPr lang="zh-CN" altLang="en-US"/>
              <a:t>的长方体实心铝块放在刻度面板已改装好的台秤上稳定时，台秤示数为</a:t>
            </a:r>
            <a:r>
              <a:rPr lang="en-US" altLang="zh-CN"/>
              <a:t>27 N</a:t>
            </a:r>
            <a:r>
              <a:rPr lang="zh-CN" altLang="en-US"/>
              <a:t>，已知铝的密度为</a:t>
            </a:r>
            <a:r>
              <a:rPr lang="en-US" altLang="zh-CN"/>
              <a:t>2.7×10</a:t>
            </a:r>
            <a:r>
              <a:rPr lang="en-US" altLang="zh-CN" baseline="30000"/>
              <a:t>3</a:t>
            </a:r>
            <a:r>
              <a:rPr lang="en-US" altLang="zh-CN"/>
              <a:t> kg/m</a:t>
            </a:r>
            <a:r>
              <a:rPr lang="en-US" altLang="zh-CN" baseline="30000"/>
              <a:t>3</a:t>
            </a:r>
            <a:r>
              <a:rPr lang="zh-CN" altLang="en-US"/>
              <a:t>。求：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en-US"/>
              <a:t>铝块对水平台秤的压强；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en-US"/>
              <a:t>如果再把铝块浸没在水中静止时，受到的浮力。</a:t>
            </a:r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8013" y="2882900"/>
            <a:ext cx="188595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TextBox 1"/>
          <p:cNvSpPr txBox="1">
            <a:spLocks noChangeArrowheads="1"/>
          </p:cNvSpPr>
          <p:nvPr/>
        </p:nvSpPr>
        <p:spPr bwMode="auto">
          <a:xfrm>
            <a:off x="346075" y="198438"/>
            <a:ext cx="8389938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解：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(1)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由题意可知铝块的重力为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27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铝块对水平台秤的压力：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27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铝块对水平台秤的压强：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1 350 Pa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(2)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由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mg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得，铝块的质量：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2.7 kg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根据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＝可得，实心铝块的体积：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铝块浸没在水中静止时受到的浮力：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1.0×10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×10 N/kg×1×10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10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/>
        </p:nvGraphicFramePr>
        <p:xfrm>
          <a:off x="811213" y="1585913"/>
          <a:ext cx="101917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799465" imgH="393700" progId="Equation.DSMT4">
                  <p:embed/>
                </p:oleObj>
              </mc:Choice>
              <mc:Fallback>
                <p:oleObj name="Equation" r:id="rId3" imgW="799465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811213" y="1585913"/>
                        <a:ext cx="1019175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936625" y="2535238"/>
          <a:ext cx="11160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5" imgW="876300" imgH="419100" progId="Equation.DSMT4">
                  <p:embed/>
                </p:oleObj>
              </mc:Choice>
              <mc:Fallback>
                <p:oleObj name="Equation" r:id="rId5" imgW="876300" imgH="4191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936625" y="2535238"/>
                        <a:ext cx="11160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5"/>
          <p:cNvGraphicFramePr>
            <a:graphicFrameLocks noChangeAspect="1"/>
          </p:cNvGraphicFramePr>
          <p:nvPr/>
        </p:nvGraphicFramePr>
        <p:xfrm>
          <a:off x="925513" y="3448050"/>
          <a:ext cx="1747837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7" imgW="1371600" imgH="444500" progId="Equation.DSMT4">
                  <p:embed/>
                </p:oleObj>
              </mc:Choice>
              <mc:Fallback>
                <p:oleObj name="Equation" r:id="rId7" imgW="1371600" imgH="4445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925513" y="3448050"/>
                        <a:ext cx="1747837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32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6</a:t>
            </a:r>
            <a:r>
              <a:rPr lang="zh-CN" altLang="en-US"/>
              <a:t>．</a:t>
            </a:r>
            <a:r>
              <a:rPr lang="en-US" altLang="zh-CN"/>
              <a:t>(2013·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用手将一个质量为</a:t>
            </a:r>
            <a:r>
              <a:rPr lang="en-US" altLang="zh-CN"/>
              <a:t>500 g</a:t>
            </a:r>
            <a:r>
              <a:rPr lang="zh-CN" altLang="en-US"/>
              <a:t>，边长为</a:t>
            </a:r>
            <a:r>
              <a:rPr lang="en-US" altLang="zh-CN"/>
              <a:t>10 cm</a:t>
            </a:r>
            <a:r>
              <a:rPr lang="zh-CN" altLang="en-US"/>
              <a:t>的正方体物块浸没于水中，使物块上表面离水面</a:t>
            </a:r>
            <a:r>
              <a:rPr lang="en-US" altLang="zh-CN"/>
              <a:t>20 cm</a:t>
            </a:r>
            <a:r>
              <a:rPr lang="zh-CN" altLang="en-US"/>
              <a:t>。求：</a:t>
            </a:r>
            <a:r>
              <a:rPr lang="en-US" altLang="zh-CN"/>
              <a:t>(</a:t>
            </a:r>
            <a:r>
              <a:rPr lang="en-US" altLang="zh-CN" i="1"/>
              <a:t>g</a:t>
            </a:r>
            <a:r>
              <a:rPr lang="zh-CN" altLang="en-US"/>
              <a:t>取</a:t>
            </a:r>
            <a:r>
              <a:rPr lang="en-US" altLang="zh-CN"/>
              <a:t>10 N/kg)</a:t>
            </a:r>
            <a:endParaRPr lang="zh-CN" altLang="en-US"/>
          </a:p>
          <a:p>
            <a:pPr eaLnBrk="1" hangingPunct="1"/>
            <a:r>
              <a:rPr lang="en-US" altLang="zh-CN"/>
              <a:t>(1)</a:t>
            </a:r>
            <a:r>
              <a:rPr lang="zh-CN" altLang="en-US"/>
              <a:t>正方体物块下表面受到的压强；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en-US"/>
              <a:t>正方体物块上下表面受到的压力差；</a:t>
            </a:r>
          </a:p>
          <a:p>
            <a:pPr eaLnBrk="1" hangingPunct="1"/>
            <a:r>
              <a:rPr lang="en-US" altLang="zh-CN"/>
              <a:t>(3)</a:t>
            </a:r>
            <a:r>
              <a:rPr lang="zh-CN" altLang="en-US"/>
              <a:t>放手后，正方体物块最终静止时受到的浮力。</a:t>
            </a:r>
          </a:p>
        </p:txBody>
      </p:sp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346075" y="271463"/>
            <a:ext cx="8389938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解：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(1)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物体下表面距水面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h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10 cm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20 cm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30 cm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0.3  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则物体下表面受到水的压强：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ρgh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1.0×10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×10 N/kg×0.3 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3×10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Pa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(2)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物块的体积：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物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cm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根据浮力产生的原因，物块上下表面受到的压力差：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向下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向上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ρgV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1.0×10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×10 N/kg×10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10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(3)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物体的质量：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500 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0.5 kg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物块的重力：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mg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0.5 kg×10 N/kg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5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浸没时，浮力大于重力，所以放手后，物体上浮，最后漂浮，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根据二力平衡条件，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5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Box 1"/>
          <p:cNvSpPr txBox="1">
            <a:spLocks noChangeArrowheads="1"/>
          </p:cNvSpPr>
          <p:nvPr/>
        </p:nvSpPr>
        <p:spPr bwMode="auto">
          <a:xfrm>
            <a:off x="346075" y="454025"/>
            <a:ext cx="8389938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7</a:t>
            </a:r>
            <a:r>
              <a:rPr lang="zh-CN" altLang="en-US"/>
              <a:t>．</a:t>
            </a:r>
            <a:r>
              <a:rPr lang="en-US" altLang="zh-CN"/>
              <a:t>(2020·</a:t>
            </a:r>
            <a:r>
              <a:rPr lang="zh-CN" altLang="en-US"/>
              <a:t>安徽</a:t>
            </a:r>
            <a:r>
              <a:rPr lang="en-US" altLang="zh-CN"/>
              <a:t>)</a:t>
            </a:r>
            <a:r>
              <a:rPr lang="zh-CN" altLang="en-US"/>
              <a:t>某同学想测量一种液体的密度。 他将适量的待测液体加入圆柱形平底玻璃容器里，然后一起缓慢放入盛有水的水槽中。当容器下表面所处的深度</a:t>
            </a:r>
            <a:r>
              <a:rPr lang="en-US" altLang="zh-CN" i="1"/>
              <a:t>h</a:t>
            </a:r>
            <a:r>
              <a:rPr lang="en-US" altLang="zh-CN" baseline="-25000"/>
              <a:t>1</a:t>
            </a:r>
            <a:r>
              <a:rPr lang="zh-CN" altLang="en-US"/>
              <a:t>＝</a:t>
            </a:r>
            <a:r>
              <a:rPr lang="en-US" altLang="zh-CN"/>
              <a:t>10 cm</a:t>
            </a:r>
            <a:r>
              <a:rPr lang="zh-CN" altLang="en-US"/>
              <a:t>时，容器处于直立漂浮状态，如图</a:t>
            </a:r>
            <a:r>
              <a:rPr lang="en-US" altLang="zh-CN"/>
              <a:t>a</a:t>
            </a:r>
            <a:r>
              <a:rPr lang="zh-CN" altLang="en-US"/>
              <a:t>所示。已知容器的底面积</a:t>
            </a:r>
            <a:r>
              <a:rPr lang="en-US" altLang="zh-CN" i="1"/>
              <a:t>S</a:t>
            </a:r>
            <a:r>
              <a:rPr lang="zh-CN" altLang="en-US"/>
              <a:t>＝</a:t>
            </a:r>
            <a:r>
              <a:rPr lang="en-US" altLang="zh-CN"/>
              <a:t>25 cm</a:t>
            </a:r>
            <a:r>
              <a:rPr lang="en-US" altLang="zh-CN" baseline="30000"/>
              <a:t>2</a:t>
            </a:r>
            <a:r>
              <a:rPr lang="zh-CN" altLang="en-US"/>
              <a:t>，</a:t>
            </a:r>
            <a:r>
              <a:rPr lang="en-US" altLang="zh-CN" i="1"/>
              <a:t>ρ</a:t>
            </a:r>
            <a:r>
              <a:rPr lang="zh-CN" altLang="en-US" baseline="-25000"/>
              <a:t>水</a:t>
            </a:r>
            <a:r>
              <a:rPr lang="zh-CN" altLang="en-US"/>
              <a:t>＝</a:t>
            </a:r>
            <a:r>
              <a:rPr lang="en-US" altLang="zh-CN"/>
              <a:t>1.0×10</a:t>
            </a:r>
            <a:r>
              <a:rPr lang="en-US" altLang="zh-CN" baseline="30000"/>
              <a:t>3</a:t>
            </a:r>
            <a:r>
              <a:rPr lang="en-US" altLang="zh-CN"/>
              <a:t> kg/m</a:t>
            </a:r>
            <a:r>
              <a:rPr lang="en-US" altLang="zh-CN" baseline="30000"/>
              <a:t>3</a:t>
            </a:r>
            <a:r>
              <a:rPr lang="zh-CN" altLang="en-US"/>
              <a:t>，</a:t>
            </a:r>
            <a:r>
              <a:rPr lang="en-US" altLang="zh-CN" i="1"/>
              <a:t>g</a:t>
            </a:r>
            <a:r>
              <a:rPr lang="zh-CN" altLang="en-US"/>
              <a:t>取</a:t>
            </a:r>
            <a:r>
              <a:rPr lang="en-US" altLang="zh-CN"/>
              <a:t>10 N/kg</a:t>
            </a:r>
            <a:r>
              <a:rPr lang="zh-CN" altLang="en-US"/>
              <a:t>。</a:t>
            </a:r>
          </a:p>
        </p:txBody>
      </p:sp>
      <p:pic>
        <p:nvPicPr>
          <p:cNvPr id="368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73350" y="2517775"/>
            <a:ext cx="301942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Box 1"/>
          <p:cNvSpPr txBox="1">
            <a:spLocks noChangeArrowheads="1"/>
          </p:cNvSpPr>
          <p:nvPr/>
        </p:nvSpPr>
        <p:spPr bwMode="auto">
          <a:xfrm>
            <a:off x="346075" y="928688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(1)</a:t>
            </a:r>
            <a:r>
              <a:rPr lang="zh-CN" altLang="en-US"/>
              <a:t>求水对容器下表面的压强；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en-US"/>
              <a:t>求容器受到的浮力；</a:t>
            </a:r>
          </a:p>
          <a:p>
            <a:pPr eaLnBrk="1" hangingPunct="1"/>
            <a:r>
              <a:rPr lang="en-US" altLang="zh-CN"/>
              <a:t>(3)</a:t>
            </a:r>
            <a:r>
              <a:rPr lang="zh-CN" altLang="en-US"/>
              <a:t>从容器中取出</a:t>
            </a:r>
            <a:r>
              <a:rPr lang="en-US" altLang="zh-CN"/>
              <a:t>100 cm</a:t>
            </a:r>
            <a:r>
              <a:rPr lang="en-US" altLang="zh-CN" baseline="30000"/>
              <a:t>3</a:t>
            </a:r>
            <a:r>
              <a:rPr lang="zh-CN" altLang="en-US"/>
              <a:t>的液体后，当容器下表面所处的深度</a:t>
            </a:r>
            <a:r>
              <a:rPr lang="en-US" altLang="zh-CN" i="1"/>
              <a:t>h</a:t>
            </a:r>
            <a:r>
              <a:rPr lang="en-US" altLang="zh-CN" baseline="-25000"/>
              <a:t>2</a:t>
            </a:r>
            <a:r>
              <a:rPr lang="zh-CN" altLang="en-US"/>
              <a:t>＝</a:t>
            </a:r>
            <a:r>
              <a:rPr lang="en-US" altLang="zh-CN"/>
              <a:t>6.8 cm</a:t>
            </a:r>
            <a:r>
              <a:rPr lang="zh-CN" altLang="en-US"/>
              <a:t>时，容器又处于直立漂浮状态，如图</a:t>
            </a:r>
            <a:r>
              <a:rPr lang="en-US" altLang="zh-CN"/>
              <a:t>b</a:t>
            </a:r>
            <a:r>
              <a:rPr lang="zh-CN" altLang="en-US"/>
              <a:t>所示。求液体的密度。</a:t>
            </a:r>
            <a:endParaRPr lang="en-US" altLang="zh-CN"/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解：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(1)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gh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1.0×10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×10 N/kg×0.1 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1 000 Pa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(2)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pS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1 000 Pa×25×10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4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2.5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1"/>
          <p:cNvSpPr txBox="1">
            <a:spLocks noChangeArrowheads="1"/>
          </p:cNvSpPr>
          <p:nvPr/>
        </p:nvSpPr>
        <p:spPr bwMode="auto">
          <a:xfrm>
            <a:off x="346075" y="1011238"/>
            <a:ext cx="83899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(3)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gSh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1.0×10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×10 N/kg×25×</a:t>
            </a: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4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×0.068 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1.7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因为两次都是漂浮：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所以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液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故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    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0.8×10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493838" y="2878138"/>
          <a:ext cx="2603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2108200" imgH="431800" progId="Equation.DSMT4">
                  <p:embed/>
                </p:oleObj>
              </mc:Choice>
              <mc:Fallback>
                <p:oleObj name="Equation" r:id="rId3" imgW="2108200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493838" y="2878138"/>
                        <a:ext cx="2603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Box 1"/>
          <p:cNvSpPr txBox="1">
            <a:spLocks noChangeArrowheads="1"/>
          </p:cNvSpPr>
          <p:nvPr/>
        </p:nvSpPr>
        <p:spPr bwMode="auto">
          <a:xfrm>
            <a:off x="346075" y="236538"/>
            <a:ext cx="8389938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8</a:t>
            </a:r>
            <a:r>
              <a:rPr lang="zh-CN" altLang="en-US"/>
              <a:t>．</a:t>
            </a:r>
            <a:r>
              <a:rPr lang="en-US" altLang="zh-CN"/>
              <a:t>(2020·</a:t>
            </a:r>
            <a:r>
              <a:rPr lang="zh-CN" altLang="en-US"/>
              <a:t>重庆</a:t>
            </a:r>
            <a:r>
              <a:rPr lang="en-US" altLang="zh-CN"/>
              <a:t>B</a:t>
            </a:r>
            <a:r>
              <a:rPr lang="zh-CN" altLang="en-US"/>
              <a:t>卷</a:t>
            </a:r>
            <a:r>
              <a:rPr lang="en-US" altLang="zh-CN"/>
              <a:t>)</a:t>
            </a:r>
            <a:r>
              <a:rPr lang="zh-CN" altLang="en-US"/>
              <a:t>如图所示，底面积为</a:t>
            </a:r>
            <a:r>
              <a:rPr lang="en-US" altLang="zh-CN"/>
              <a:t>200 cm</a:t>
            </a:r>
            <a:r>
              <a:rPr lang="en-US" altLang="zh-CN" baseline="30000"/>
              <a:t>2</a:t>
            </a:r>
            <a:r>
              <a:rPr lang="zh-CN" altLang="en-US"/>
              <a:t>、重</a:t>
            </a:r>
            <a:endParaRPr lang="en-US" altLang="zh-CN"/>
          </a:p>
          <a:p>
            <a:pPr eaLnBrk="1" hangingPunct="1"/>
            <a:r>
              <a:rPr lang="zh-CN" altLang="en-US"/>
              <a:t>为</a:t>
            </a:r>
            <a:r>
              <a:rPr lang="en-US" altLang="zh-CN"/>
              <a:t>10 N</a:t>
            </a:r>
            <a:r>
              <a:rPr lang="zh-CN" altLang="en-US"/>
              <a:t>的薄壁柱形容器，放在水平桌面上，把边长为</a:t>
            </a:r>
            <a:endParaRPr lang="en-US" altLang="zh-CN"/>
          </a:p>
          <a:p>
            <a:pPr eaLnBrk="1" hangingPunct="1"/>
            <a:r>
              <a:rPr lang="en-US" altLang="zh-CN"/>
              <a:t>10 cm</a:t>
            </a:r>
            <a:r>
              <a:rPr lang="zh-CN" altLang="en-US"/>
              <a:t>的实心正方体</a:t>
            </a:r>
            <a:r>
              <a:rPr lang="en-US" altLang="zh-CN" i="1"/>
              <a:t>A</a:t>
            </a:r>
            <a:r>
              <a:rPr lang="en-US" altLang="zh-CN"/>
              <a:t>(</a:t>
            </a:r>
            <a:r>
              <a:rPr lang="zh-CN" altLang="en-US"/>
              <a:t>不吸水</a:t>
            </a:r>
            <a:r>
              <a:rPr lang="en-US" altLang="zh-CN"/>
              <a:t>)</a:t>
            </a:r>
            <a:r>
              <a:rPr lang="zh-CN" altLang="en-US"/>
              <a:t>，用细线悬挂固定在容</a:t>
            </a:r>
            <a:endParaRPr lang="en-US" altLang="zh-CN"/>
          </a:p>
          <a:p>
            <a:pPr eaLnBrk="1" hangingPunct="1"/>
            <a:r>
              <a:rPr lang="zh-CN" altLang="en-US"/>
              <a:t>器正上方静止时，正方体</a:t>
            </a:r>
            <a:r>
              <a:rPr lang="en-US" altLang="zh-CN" i="1"/>
              <a:t>A</a:t>
            </a:r>
            <a:r>
              <a:rPr lang="zh-CN" altLang="en-US"/>
              <a:t>有   的体积浸入水中，此时</a:t>
            </a:r>
            <a:endParaRPr lang="en-US" altLang="zh-CN"/>
          </a:p>
          <a:p>
            <a:pPr eaLnBrk="1" hangingPunct="1"/>
            <a:r>
              <a:rPr lang="zh-CN" altLang="en-US"/>
              <a:t>容器内水深</a:t>
            </a:r>
            <a:r>
              <a:rPr lang="en-US" altLang="zh-CN"/>
              <a:t>12 cm</a:t>
            </a:r>
            <a:r>
              <a:rPr lang="zh-CN" altLang="en-US"/>
              <a:t>，已知正方体</a:t>
            </a:r>
            <a:r>
              <a:rPr lang="en-US" altLang="zh-CN" i="1"/>
              <a:t>A</a:t>
            </a:r>
            <a:r>
              <a:rPr lang="zh-CN" altLang="en-US"/>
              <a:t>的密度</a:t>
            </a:r>
            <a:r>
              <a:rPr lang="en-US" altLang="zh-CN" i="1"/>
              <a:t>ρ</a:t>
            </a:r>
            <a:r>
              <a:rPr lang="en-US" altLang="zh-CN" i="1" baseline="-25000"/>
              <a:t>A</a:t>
            </a:r>
            <a:r>
              <a:rPr lang="zh-CN" altLang="en-US"/>
              <a:t>＝</a:t>
            </a:r>
            <a:r>
              <a:rPr lang="en-US" altLang="zh-CN"/>
              <a:t>3.0 g/cm</a:t>
            </a:r>
            <a:r>
              <a:rPr lang="en-US" altLang="zh-CN" baseline="30000"/>
              <a:t>3</a:t>
            </a:r>
            <a:r>
              <a:rPr lang="zh-CN" altLang="en-US"/>
              <a:t>。</a:t>
            </a:r>
            <a:endParaRPr lang="en-US" altLang="zh-CN"/>
          </a:p>
          <a:p>
            <a:pPr eaLnBrk="1" hangingPunct="1"/>
            <a:r>
              <a:rPr lang="zh-CN" altLang="en-US"/>
              <a:t>求：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en-US"/>
              <a:t>水对容器底部的压强；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en-US"/>
              <a:t>正方体</a:t>
            </a:r>
            <a:r>
              <a:rPr lang="en-US" altLang="zh-CN" i="1"/>
              <a:t>A</a:t>
            </a:r>
            <a:r>
              <a:rPr lang="zh-CN" altLang="en-US"/>
              <a:t>受到的浮力大小；</a:t>
            </a:r>
          </a:p>
          <a:p>
            <a:pPr eaLnBrk="1" hangingPunct="1"/>
            <a:r>
              <a:rPr lang="en-US" altLang="zh-CN"/>
              <a:t>(3)</a:t>
            </a:r>
            <a:r>
              <a:rPr lang="zh-CN" altLang="en-US"/>
              <a:t>解开细线，将正方体</a:t>
            </a:r>
            <a:r>
              <a:rPr lang="en-US" altLang="zh-CN" i="1"/>
              <a:t>A</a:t>
            </a:r>
            <a:r>
              <a:rPr lang="zh-CN" altLang="en-US"/>
              <a:t>缓缓放入水中，待正方体</a:t>
            </a:r>
            <a:r>
              <a:rPr lang="en-US" altLang="zh-CN" i="1"/>
              <a:t>A</a:t>
            </a:r>
            <a:r>
              <a:rPr lang="zh-CN" altLang="en-US"/>
              <a:t>静止后</a:t>
            </a:r>
            <a:r>
              <a:rPr lang="en-US" altLang="zh-CN"/>
              <a:t>(</a:t>
            </a:r>
            <a:r>
              <a:rPr lang="zh-CN" altLang="en-US"/>
              <a:t>容器中的水未溢出</a:t>
            </a:r>
            <a:r>
              <a:rPr lang="en-US" altLang="zh-CN"/>
              <a:t>)</a:t>
            </a:r>
            <a:r>
              <a:rPr lang="zh-CN" altLang="en-US"/>
              <a:t>，容器对桌面的压强。</a:t>
            </a:r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62750" y="474663"/>
            <a:ext cx="1914525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194" name="Object 3"/>
          <p:cNvGraphicFramePr>
            <a:graphicFrameLocks noChangeAspect="1"/>
          </p:cNvGraphicFramePr>
          <p:nvPr/>
        </p:nvGraphicFramePr>
        <p:xfrm>
          <a:off x="3659188" y="1622425"/>
          <a:ext cx="25717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139700" imgH="393700" progId="Equation.DSMT4">
                  <p:embed/>
                </p:oleObj>
              </mc:Choice>
              <mc:Fallback>
                <p:oleObj name="Equation" r:id="rId4" imgW="1397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659188" y="1622425"/>
                        <a:ext cx="25717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解：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(1)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水对容器底部的压强：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ρgh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1.0×10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×10 N/kg×</a:t>
            </a: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0.12 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1.2×10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Pa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(2)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正方体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的体积：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(0.1 m)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0.001 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，正方体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排开水的体积：</a:t>
            </a:r>
            <a:endParaRPr lang="en-US" altLang="zh-CN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×0.001 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6×10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4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正方体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受到的浮力大小：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1.0×10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×10 N/kg×6×</a:t>
            </a: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4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6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993775" y="1987550"/>
          <a:ext cx="25717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3" imgW="139700" imgH="393700" progId="Equation.DSMT4">
                  <p:embed/>
                </p:oleObj>
              </mc:Choice>
              <mc:Fallback>
                <p:oleObj name="Equation" r:id="rId3" imgW="1397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993775" y="1987550"/>
                        <a:ext cx="25717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652588" y="1962150"/>
          <a:ext cx="25717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5" imgW="139700" imgH="393700" progId="Equation.DSMT4">
                  <p:embed/>
                </p:oleObj>
              </mc:Choice>
              <mc:Fallback>
                <p:oleObj name="Equation" r:id="rId5" imgW="1397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652588" y="1962150"/>
                        <a:ext cx="25717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(3)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水的体积：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水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容器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h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200×10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4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×0.12 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6×10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4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1.8×10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水的重力：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mg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ρgV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水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1.0×10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×10 N/kg×1.8×10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endParaRPr lang="en-US" altLang="zh-CN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18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的重力：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en-US" altLang="zh-CN" i="1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i="1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en-US" altLang="zh-CN" i="1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3×10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×0.001 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×10 N/kg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30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容器对桌面的压力：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总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容器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en-US" altLang="zh-CN" i="1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18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10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30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58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容器对桌面的压强：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2 900 Pa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3441700" y="3794125"/>
          <a:ext cx="1751013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3" imgW="1143000" imgH="393700" progId="Equation.DSMT4">
                  <p:embed/>
                </p:oleObj>
              </mc:Choice>
              <mc:Fallback>
                <p:oleObj name="Equation" r:id="rId3" imgW="11430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441700" y="3794125"/>
                        <a:ext cx="1751013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309563" y="-57150"/>
            <a:ext cx="838993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考法❶　密度、压强、浮力的综合分析</a:t>
            </a: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300038" y="392113"/>
            <a:ext cx="8389937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        (2020·</a:t>
            </a:r>
            <a:r>
              <a:rPr lang="zh-CN" altLang="en-US"/>
              <a:t>九江三模</a:t>
            </a:r>
            <a:r>
              <a:rPr lang="en-US" altLang="zh-CN"/>
              <a:t>)(</a:t>
            </a:r>
            <a:r>
              <a:rPr lang="zh-CN" altLang="en-US"/>
              <a:t>不定项</a:t>
            </a:r>
            <a:r>
              <a:rPr lang="en-US" altLang="zh-CN"/>
              <a:t>)</a:t>
            </a:r>
            <a:r>
              <a:rPr lang="zh-CN" altLang="en-US"/>
              <a:t>如图所示，放在水平桌面上的三个完全相同的容器内，装有适量的水，将</a:t>
            </a:r>
            <a:r>
              <a:rPr lang="en-US" altLang="zh-CN" i="1"/>
              <a:t>A</a:t>
            </a:r>
            <a:r>
              <a:rPr lang="zh-CN" altLang="en-US"/>
              <a:t>、</a:t>
            </a:r>
            <a:r>
              <a:rPr lang="en-US" altLang="zh-CN" i="1"/>
              <a:t>B</a:t>
            </a:r>
            <a:r>
              <a:rPr lang="zh-CN" altLang="en-US"/>
              <a:t>、</a:t>
            </a:r>
            <a:r>
              <a:rPr lang="en-US" altLang="zh-CN" i="1"/>
              <a:t>C</a:t>
            </a:r>
            <a:r>
              <a:rPr lang="zh-CN" altLang="en-US"/>
              <a:t>三个体积相同的正方体分别放入容器内，待正方体静止后，三个容器内水面高度相同。下列说法不正确的是</a:t>
            </a:r>
            <a:r>
              <a:rPr lang="en-US" altLang="zh-CN"/>
              <a:t>(</a:t>
            </a:r>
            <a:r>
              <a:rPr lang="zh-CN" altLang="en-US"/>
              <a:t>　　</a:t>
            </a:r>
            <a:r>
              <a:rPr lang="en-US" altLang="zh-CN"/>
              <a:t>)</a:t>
            </a:r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r>
              <a:rPr lang="en-US" altLang="zh-CN"/>
              <a:t>A</a:t>
            </a:r>
            <a:r>
              <a:rPr lang="zh-CN" altLang="en-US"/>
              <a:t>．物体受到的浮力大小关系为</a:t>
            </a:r>
            <a:r>
              <a:rPr lang="en-US" altLang="zh-CN" i="1"/>
              <a:t>F</a:t>
            </a:r>
            <a:r>
              <a:rPr lang="en-US" altLang="zh-CN" i="1" baseline="-25000"/>
              <a:t>A</a:t>
            </a:r>
            <a:r>
              <a:rPr lang="en-US" altLang="zh-CN"/>
              <a:t>&gt;</a:t>
            </a:r>
            <a:r>
              <a:rPr lang="en-US" altLang="zh-CN" i="1"/>
              <a:t>F</a:t>
            </a:r>
            <a:r>
              <a:rPr lang="en-US" altLang="zh-CN" i="1" baseline="-25000"/>
              <a:t>B</a:t>
            </a:r>
            <a:r>
              <a:rPr lang="en-US" altLang="zh-CN"/>
              <a:t>&gt;</a:t>
            </a:r>
            <a:r>
              <a:rPr lang="en-US" altLang="zh-CN" i="1"/>
              <a:t>F</a:t>
            </a:r>
            <a:r>
              <a:rPr lang="en-US" altLang="zh-CN" i="1" baseline="-25000"/>
              <a:t>C</a:t>
            </a:r>
            <a:endParaRPr lang="zh-CN" altLang="en-US"/>
          </a:p>
          <a:p>
            <a:pPr eaLnBrk="1" hangingPunct="1"/>
            <a:r>
              <a:rPr lang="en-US" altLang="zh-CN"/>
              <a:t>B</a:t>
            </a:r>
            <a:r>
              <a:rPr lang="zh-CN" altLang="en-US"/>
              <a:t>．三个物体的密度大小关系为</a:t>
            </a:r>
            <a:r>
              <a:rPr lang="en-US" altLang="zh-CN" i="1"/>
              <a:t>ρ</a:t>
            </a:r>
            <a:r>
              <a:rPr lang="en-US" altLang="zh-CN" i="1" baseline="-25000"/>
              <a:t>A</a:t>
            </a:r>
            <a:r>
              <a:rPr lang="en-US" altLang="zh-CN"/>
              <a:t>&gt;</a:t>
            </a:r>
            <a:r>
              <a:rPr lang="en-US" altLang="zh-CN" i="1"/>
              <a:t>ρ</a:t>
            </a:r>
            <a:r>
              <a:rPr lang="en-US" altLang="zh-CN" i="1" baseline="-25000"/>
              <a:t>B</a:t>
            </a:r>
            <a:r>
              <a:rPr lang="en-US" altLang="zh-CN"/>
              <a:t>&gt;</a:t>
            </a:r>
            <a:r>
              <a:rPr lang="en-US" altLang="zh-CN" i="1"/>
              <a:t>ρ</a:t>
            </a:r>
            <a:r>
              <a:rPr lang="en-US" altLang="zh-CN" i="1" baseline="-25000"/>
              <a:t>C</a:t>
            </a:r>
            <a:endParaRPr lang="zh-CN" altLang="en-US"/>
          </a:p>
          <a:p>
            <a:pPr eaLnBrk="1" hangingPunct="1"/>
            <a:r>
              <a:rPr lang="en-US" altLang="zh-CN"/>
              <a:t>C</a:t>
            </a:r>
            <a:r>
              <a:rPr lang="zh-CN" altLang="en-US"/>
              <a:t>．容器底部受到水的压力大小关系为</a:t>
            </a:r>
            <a:r>
              <a:rPr lang="en-US" altLang="zh-CN" i="1"/>
              <a:t>F</a:t>
            </a:r>
            <a:r>
              <a:rPr lang="zh-CN" altLang="en-US" baseline="-25000"/>
              <a:t>甲</a:t>
            </a:r>
            <a:r>
              <a:rPr lang="en-US" altLang="zh-CN"/>
              <a:t>&gt;</a:t>
            </a:r>
            <a:r>
              <a:rPr lang="en-US" altLang="zh-CN" i="1"/>
              <a:t>F</a:t>
            </a:r>
            <a:r>
              <a:rPr lang="zh-CN" altLang="en-US" baseline="-25000"/>
              <a:t>乙</a:t>
            </a:r>
            <a:r>
              <a:rPr lang="en-US" altLang="zh-CN"/>
              <a:t>&gt;</a:t>
            </a:r>
            <a:r>
              <a:rPr lang="en-US" altLang="zh-CN" i="1"/>
              <a:t>F</a:t>
            </a:r>
            <a:r>
              <a:rPr lang="zh-CN" altLang="en-US" baseline="-25000"/>
              <a:t>丙</a:t>
            </a:r>
            <a:endParaRPr lang="zh-CN" altLang="en-US"/>
          </a:p>
          <a:p>
            <a:pPr eaLnBrk="1" hangingPunct="1"/>
            <a:r>
              <a:rPr lang="en-US" altLang="zh-CN"/>
              <a:t>D</a:t>
            </a:r>
            <a:r>
              <a:rPr lang="zh-CN" altLang="en-US"/>
              <a:t>．容器对桌面的压强大小关系为</a:t>
            </a:r>
            <a:r>
              <a:rPr lang="en-US" altLang="zh-CN" i="1"/>
              <a:t>p</a:t>
            </a:r>
            <a:r>
              <a:rPr lang="zh-CN" altLang="en-US" baseline="-25000"/>
              <a:t>甲</a:t>
            </a:r>
            <a:r>
              <a:rPr lang="zh-CN" altLang="en-US"/>
              <a:t>＝</a:t>
            </a:r>
            <a:r>
              <a:rPr lang="en-US" altLang="zh-CN" i="1"/>
              <a:t>p</a:t>
            </a:r>
            <a:r>
              <a:rPr lang="zh-CN" altLang="en-US" baseline="-25000"/>
              <a:t>乙</a:t>
            </a:r>
            <a:r>
              <a:rPr lang="zh-CN" altLang="en-US"/>
              <a:t>＝</a:t>
            </a:r>
            <a:r>
              <a:rPr lang="en-US" altLang="zh-CN" i="1"/>
              <a:t>p</a:t>
            </a:r>
            <a:r>
              <a:rPr lang="zh-CN" altLang="en-US" baseline="-25000"/>
              <a:t>丙</a:t>
            </a:r>
            <a:endParaRPr lang="zh-CN" altLang="en-US"/>
          </a:p>
        </p:txBody>
      </p:sp>
      <p:pic>
        <p:nvPicPr>
          <p:cNvPr id="5" name="Picture 4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875" y="566738"/>
            <a:ext cx="925513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25663" y="1914525"/>
            <a:ext cx="476885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1249363" y="1760538"/>
            <a:ext cx="56991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ABC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325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9</a:t>
            </a:r>
            <a:r>
              <a:rPr lang="zh-CN" altLang="en-US"/>
              <a:t>．如图所示，圆柱形容器中装有水，有一木块被细线系着</a:t>
            </a:r>
            <a:endParaRPr lang="en-US" altLang="zh-CN"/>
          </a:p>
          <a:p>
            <a:pPr eaLnBrk="1" hangingPunct="1"/>
            <a:r>
              <a:rPr lang="zh-CN" altLang="en-US"/>
              <a:t>并浸没在水中，已知容器的底面积为</a:t>
            </a:r>
            <a:r>
              <a:rPr lang="en-US" altLang="zh-CN"/>
              <a:t>100 cm</a:t>
            </a:r>
            <a:r>
              <a:rPr lang="en-US" altLang="zh-CN" baseline="30000"/>
              <a:t>2</a:t>
            </a:r>
            <a:r>
              <a:rPr lang="zh-CN" altLang="en-US"/>
              <a:t>，木块的体积</a:t>
            </a:r>
            <a:endParaRPr lang="en-US" altLang="zh-CN"/>
          </a:p>
          <a:p>
            <a:pPr eaLnBrk="1" hangingPunct="1"/>
            <a:r>
              <a:rPr lang="zh-CN" altLang="en-US"/>
              <a:t>为</a:t>
            </a:r>
            <a:r>
              <a:rPr lang="en-US" altLang="zh-CN"/>
              <a:t>4 dm</a:t>
            </a:r>
            <a:r>
              <a:rPr lang="en-US" altLang="zh-CN" baseline="30000"/>
              <a:t>3</a:t>
            </a:r>
            <a:r>
              <a:rPr lang="zh-CN" altLang="en-US"/>
              <a:t>，木块的密度为</a:t>
            </a:r>
            <a:r>
              <a:rPr lang="en-US" altLang="zh-CN"/>
              <a:t>0.6×10</a:t>
            </a:r>
            <a:r>
              <a:rPr lang="en-US" altLang="zh-CN" baseline="30000"/>
              <a:t>3</a:t>
            </a:r>
            <a:r>
              <a:rPr lang="en-US" altLang="zh-CN"/>
              <a:t> kg/m</a:t>
            </a:r>
            <a:r>
              <a:rPr lang="en-US" altLang="zh-CN" baseline="30000"/>
              <a:t>3</a:t>
            </a:r>
            <a:r>
              <a:rPr lang="zh-CN" altLang="en-US"/>
              <a:t>，试求：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en-US"/>
              <a:t>木块受到的浮力；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en-US"/>
              <a:t>细线对木块的拉力；</a:t>
            </a:r>
          </a:p>
          <a:p>
            <a:pPr eaLnBrk="1" hangingPunct="1"/>
            <a:r>
              <a:rPr lang="en-US" altLang="zh-CN"/>
              <a:t>(3)</a:t>
            </a:r>
            <a:r>
              <a:rPr lang="zh-CN" altLang="en-US"/>
              <a:t>若剪断绳子，在木块再次静止时，水对容器底部的压强比剪断前减少了多少？</a:t>
            </a:r>
          </a:p>
        </p:txBody>
      </p:sp>
      <p:pic>
        <p:nvPicPr>
          <p:cNvPr id="389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10413" y="942975"/>
            <a:ext cx="1514475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1"/>
          <p:cNvSpPr txBox="1">
            <a:spLocks noChangeArrowheads="1"/>
          </p:cNvSpPr>
          <p:nvPr/>
        </p:nvSpPr>
        <p:spPr bwMode="auto">
          <a:xfrm>
            <a:off x="346075" y="876300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解：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(1)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由于木块浸没，则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 dm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1.0×10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×10 N/kg×4×10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40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(2)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由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mg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得：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木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木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木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0.6×10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×4×10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×10 N/kg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24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由于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，则绳子对木块的拉力：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40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24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16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2530475" y="1749425"/>
          <a:ext cx="28892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3" imgW="177800" imgH="393065" progId="Equation.DSMT4">
                  <p:embed/>
                </p:oleObj>
              </mc:Choice>
              <mc:Fallback>
                <p:oleObj name="Equation" r:id="rId3" imgW="177800" imgH="39306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530475" y="1749425"/>
                        <a:ext cx="288925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(3)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若剪断绳子，在木块再次静止时木块漂浮，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24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，由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液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得排开水的体积：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  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2.4×10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所以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2.4×10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1.6×10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液面下降的深度：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h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0.16 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则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h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1.0×10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×10 N/kg×0.16 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1 600 Pa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1339850" y="1549400"/>
          <a:ext cx="2465388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3" imgW="2057400" imgH="457200" progId="Equation.DSMT4">
                  <p:embed/>
                </p:oleObj>
              </mc:Choice>
              <mc:Fallback>
                <p:oleObj name="Equation" r:id="rId3" imgW="2057400" imgH="457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339850" y="1549400"/>
                        <a:ext cx="2465388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3144838" y="2389188"/>
          <a:ext cx="1755775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5" imgW="1270000" imgH="419100" progId="Equation.DSMT4">
                  <p:embed/>
                </p:oleObj>
              </mc:Choice>
              <mc:Fallback>
                <p:oleObj name="Equation" r:id="rId5" imgW="1270000" imgH="4191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144838" y="2389188"/>
                        <a:ext cx="1755775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Box 1"/>
          <p:cNvSpPr txBox="1">
            <a:spLocks noChangeArrowheads="1"/>
          </p:cNvSpPr>
          <p:nvPr/>
        </p:nvSpPr>
        <p:spPr bwMode="auto">
          <a:xfrm>
            <a:off x="346075" y="307975"/>
            <a:ext cx="8389938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10</a:t>
            </a:r>
            <a:r>
              <a:rPr lang="zh-CN" altLang="en-US"/>
              <a:t>．</a:t>
            </a:r>
            <a:r>
              <a:rPr lang="en-US" altLang="zh-CN"/>
              <a:t>(2020·</a:t>
            </a:r>
            <a:r>
              <a:rPr lang="zh-CN" altLang="en-US"/>
              <a:t>孝感</a:t>
            </a:r>
            <a:r>
              <a:rPr lang="en-US" altLang="zh-CN"/>
              <a:t>)</a:t>
            </a:r>
            <a:r>
              <a:rPr lang="zh-CN" altLang="en-US"/>
              <a:t>物块</a:t>
            </a:r>
            <a:r>
              <a:rPr lang="en-US" altLang="zh-CN" i="1"/>
              <a:t>P</a:t>
            </a:r>
            <a:r>
              <a:rPr lang="zh-CN" altLang="en-US"/>
              <a:t>与金属球</a:t>
            </a:r>
            <a:r>
              <a:rPr lang="en-US" altLang="zh-CN" i="1"/>
              <a:t>Q</a:t>
            </a:r>
            <a:r>
              <a:rPr lang="zh-CN" altLang="en-US"/>
              <a:t>用细线连接，</a:t>
            </a:r>
            <a:endParaRPr lang="en-US" altLang="zh-CN"/>
          </a:p>
          <a:p>
            <a:pPr eaLnBrk="1" hangingPunct="1"/>
            <a:r>
              <a:rPr lang="zh-CN" altLang="en-US"/>
              <a:t>一起放入装有一定质量水的柱状容器内，二者恰</a:t>
            </a:r>
            <a:endParaRPr lang="en-US" altLang="zh-CN"/>
          </a:p>
          <a:p>
            <a:pPr eaLnBrk="1" hangingPunct="1"/>
            <a:r>
              <a:rPr lang="zh-CN" altLang="en-US"/>
              <a:t>好悬浮，如图甲所示，此时柱状容器中水的深度</a:t>
            </a:r>
            <a:endParaRPr lang="en-US" altLang="zh-CN"/>
          </a:p>
          <a:p>
            <a:pPr eaLnBrk="1" hangingPunct="1"/>
            <a:r>
              <a:rPr lang="zh-CN" altLang="en-US"/>
              <a:t>为</a:t>
            </a:r>
            <a:r>
              <a:rPr lang="en-US" altLang="zh-CN"/>
              <a:t>23 cm</a:t>
            </a:r>
            <a:r>
              <a:rPr lang="zh-CN" altLang="en-US"/>
              <a:t>；物块</a:t>
            </a:r>
            <a:r>
              <a:rPr lang="en-US" altLang="zh-CN" i="1"/>
              <a:t>P</a:t>
            </a:r>
            <a:r>
              <a:rPr lang="zh-CN" altLang="en-US"/>
              <a:t>重</a:t>
            </a:r>
            <a:r>
              <a:rPr lang="en-US" altLang="zh-CN"/>
              <a:t>1 N</a:t>
            </a:r>
            <a:r>
              <a:rPr lang="zh-CN" altLang="en-US"/>
              <a:t>、体积为</a:t>
            </a:r>
            <a:r>
              <a:rPr lang="en-US" altLang="zh-CN"/>
              <a:t>1.25×10</a:t>
            </a:r>
            <a:r>
              <a:rPr lang="zh-CN" altLang="en-US" baseline="30000"/>
              <a:t>－</a:t>
            </a:r>
            <a:r>
              <a:rPr lang="en-US" altLang="zh-CN" baseline="30000"/>
              <a:t>4 </a:t>
            </a:r>
            <a:r>
              <a:rPr lang="en-US" altLang="zh-CN"/>
              <a:t>m</a:t>
            </a:r>
            <a:r>
              <a:rPr lang="en-US" altLang="zh-CN" baseline="30000"/>
              <a:t>3</a:t>
            </a:r>
          </a:p>
          <a:p>
            <a:pPr eaLnBrk="1" hangingPunct="1"/>
            <a:r>
              <a:rPr lang="en-US" altLang="zh-CN"/>
              <a:t>(</a:t>
            </a:r>
            <a:r>
              <a:rPr lang="en-US" altLang="zh-CN" i="1"/>
              <a:t>ρ</a:t>
            </a:r>
            <a:r>
              <a:rPr lang="zh-CN" altLang="en-US" baseline="-25000"/>
              <a:t>水</a:t>
            </a:r>
            <a:r>
              <a:rPr lang="zh-CN" altLang="en-US"/>
              <a:t>＝</a:t>
            </a:r>
            <a:r>
              <a:rPr lang="en-US" altLang="zh-CN"/>
              <a:t>1.0×10</a:t>
            </a:r>
            <a:r>
              <a:rPr lang="en-US" altLang="zh-CN" baseline="30000"/>
              <a:t>3</a:t>
            </a:r>
            <a:r>
              <a:rPr lang="en-US" altLang="zh-CN"/>
              <a:t> kg/m</a:t>
            </a:r>
            <a:r>
              <a:rPr lang="en-US" altLang="zh-CN" baseline="30000"/>
              <a:t>3</a:t>
            </a:r>
            <a:r>
              <a:rPr lang="zh-CN" altLang="en-US"/>
              <a:t>，</a:t>
            </a:r>
            <a:r>
              <a:rPr lang="en-US" altLang="zh-CN" i="1"/>
              <a:t>g</a:t>
            </a:r>
            <a:r>
              <a:rPr lang="zh-CN" altLang="en-US"/>
              <a:t>取</a:t>
            </a:r>
            <a:r>
              <a:rPr lang="en-US" altLang="zh-CN"/>
              <a:t>10 N/kg)</a:t>
            </a:r>
            <a:r>
              <a:rPr lang="zh-CN" altLang="en-US"/>
              <a:t>。求：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en-US"/>
              <a:t>图甲中水对容器底部的压强；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en-US"/>
              <a:t>图甲中物块</a:t>
            </a:r>
            <a:r>
              <a:rPr lang="en-US" altLang="zh-CN" i="1"/>
              <a:t>P</a:t>
            </a:r>
            <a:r>
              <a:rPr lang="zh-CN" altLang="en-US"/>
              <a:t>所受浮力的大小；</a:t>
            </a:r>
          </a:p>
          <a:p>
            <a:pPr eaLnBrk="1" hangingPunct="1"/>
            <a:r>
              <a:rPr lang="en-US" altLang="zh-CN"/>
              <a:t>(3)</a:t>
            </a:r>
            <a:r>
              <a:rPr lang="zh-CN" altLang="en-US"/>
              <a:t>若剪断细线，物块</a:t>
            </a:r>
            <a:r>
              <a:rPr lang="en-US" altLang="zh-CN" i="1"/>
              <a:t>P</a:t>
            </a:r>
            <a:r>
              <a:rPr lang="zh-CN" altLang="en-US"/>
              <a:t>上浮，金属球</a:t>
            </a:r>
            <a:r>
              <a:rPr lang="en-US" altLang="zh-CN" i="1"/>
              <a:t>Q</a:t>
            </a:r>
            <a:r>
              <a:rPr lang="zh-CN" altLang="en-US"/>
              <a:t>下沉，待稳定后，物块</a:t>
            </a:r>
            <a:r>
              <a:rPr lang="en-US" altLang="zh-CN" i="1"/>
              <a:t>P</a:t>
            </a:r>
            <a:r>
              <a:rPr lang="zh-CN" altLang="en-US"/>
              <a:t>漂浮于水面，如图乙所示，则此时物块</a:t>
            </a:r>
            <a:r>
              <a:rPr lang="en-US" altLang="zh-CN" i="1"/>
              <a:t>P</a:t>
            </a:r>
            <a:r>
              <a:rPr lang="zh-CN" altLang="en-US"/>
              <a:t>露出水面的体积。</a:t>
            </a:r>
          </a:p>
        </p:txBody>
      </p:sp>
      <p:pic>
        <p:nvPicPr>
          <p:cNvPr id="3993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49938" y="509588"/>
            <a:ext cx="277495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Box 1"/>
          <p:cNvSpPr txBox="1">
            <a:spLocks noChangeArrowheads="1"/>
          </p:cNvSpPr>
          <p:nvPr/>
        </p:nvSpPr>
        <p:spPr bwMode="auto">
          <a:xfrm>
            <a:off x="346075" y="949325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解：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(1)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图甲中水的深度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h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23 cm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0.23 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，图甲中水对容器底部的压强：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gh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1.0×10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×10  N/kg×0.23 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2.3×10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Pa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(2)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物块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浸没在水中，则物块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排开水的体积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en-US" altLang="zh-CN" i="1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1.25×10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4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由阿基米德原理可得，图甲中物块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所受的浮力：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1.0×10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×10 N/kg×1.25×10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4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1.25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</a:p>
        </p:txBody>
      </p:sp>
    </p:spTree>
  </p:cSld>
  <p:clrMapOvr>
    <a:masterClrMapping/>
  </p:clrMapOvr>
  <p:transition spd="med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(3)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图乙中物块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漂浮于水面，由漂浮条件可知，此时物块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所受的浮力</a:t>
            </a:r>
            <a:endParaRPr lang="en-US" altLang="zh-CN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由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可得此时物块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排开水的体积：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    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4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则物块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露出水面的体积：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1.25×10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4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4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2.5×10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5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13314" name="Object 1"/>
          <p:cNvGraphicFramePr>
            <a:graphicFrameLocks noChangeAspect="1"/>
          </p:cNvGraphicFramePr>
          <p:nvPr/>
        </p:nvGraphicFramePr>
        <p:xfrm>
          <a:off x="1358900" y="1914525"/>
          <a:ext cx="262890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3" imgW="1905000" imgH="508000" progId="Equation.DSMT4">
                  <p:embed/>
                </p:oleObj>
              </mc:Choice>
              <mc:Fallback>
                <p:oleObj name="Equation" r:id="rId3" imgW="1905000" imgH="5080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358900" y="1914525"/>
                        <a:ext cx="2628900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11</a:t>
            </a:r>
            <a:r>
              <a:rPr lang="zh-CN" altLang="en-US"/>
              <a:t>．</a:t>
            </a:r>
            <a:r>
              <a:rPr lang="en-US" altLang="zh-CN"/>
              <a:t>(2020·</a:t>
            </a:r>
            <a:r>
              <a:rPr lang="zh-CN" altLang="en-US"/>
              <a:t>滨州</a:t>
            </a:r>
            <a:r>
              <a:rPr lang="en-US" altLang="zh-CN"/>
              <a:t>)</a:t>
            </a:r>
            <a:r>
              <a:rPr lang="zh-CN" altLang="en-US"/>
              <a:t>如图甲所示，一个底面积为</a:t>
            </a:r>
            <a:r>
              <a:rPr lang="en-US" altLang="zh-CN"/>
              <a:t>4×10</a:t>
            </a:r>
            <a:r>
              <a:rPr lang="zh-CN" altLang="en-US" baseline="30000"/>
              <a:t>－</a:t>
            </a:r>
            <a:r>
              <a:rPr lang="en-US" altLang="zh-CN" baseline="30000"/>
              <a:t>2 </a:t>
            </a:r>
            <a:r>
              <a:rPr lang="en-US" altLang="zh-CN"/>
              <a:t>m</a:t>
            </a:r>
            <a:r>
              <a:rPr lang="en-US" altLang="zh-CN" baseline="30000"/>
              <a:t>2</a:t>
            </a:r>
            <a:r>
              <a:rPr lang="zh-CN" altLang="en-US"/>
              <a:t>的薄壁圆柱形容器置于水平地面上，装有</a:t>
            </a:r>
            <a:r>
              <a:rPr lang="en-US" altLang="zh-CN"/>
              <a:t>0.3 m</a:t>
            </a:r>
            <a:r>
              <a:rPr lang="zh-CN" altLang="en-US"/>
              <a:t>深的水。现将物体</a:t>
            </a:r>
            <a:r>
              <a:rPr lang="en-US" altLang="zh-CN" i="1"/>
              <a:t>A</a:t>
            </a:r>
            <a:r>
              <a:rPr lang="zh-CN" altLang="en-US"/>
              <a:t>放入其中，物体</a:t>
            </a:r>
            <a:r>
              <a:rPr lang="en-US" altLang="zh-CN" i="1"/>
              <a:t>A</a:t>
            </a:r>
            <a:r>
              <a:rPr lang="zh-CN" altLang="en-US"/>
              <a:t>漂浮于水面上，如图乙所示，此时容器底部受到水的压强比图甲增大了</a:t>
            </a:r>
            <a:r>
              <a:rPr lang="en-US" altLang="zh-CN"/>
              <a:t>400 Pa</a:t>
            </a:r>
            <a:r>
              <a:rPr lang="zh-CN" altLang="en-US"/>
              <a:t>。当再给物体</a:t>
            </a:r>
            <a:r>
              <a:rPr lang="en-US" altLang="zh-CN" i="1"/>
              <a:t>A</a:t>
            </a:r>
            <a:r>
              <a:rPr lang="zh-CN" altLang="en-US"/>
              <a:t>施加一个竖直向下大小为</a:t>
            </a:r>
            <a:r>
              <a:rPr lang="en-US" altLang="zh-CN"/>
              <a:t>4 N</a:t>
            </a:r>
            <a:r>
              <a:rPr lang="zh-CN" altLang="en-US"/>
              <a:t>的力</a:t>
            </a:r>
            <a:r>
              <a:rPr lang="en-US" altLang="zh-CN" i="1"/>
              <a:t>F</a:t>
            </a:r>
            <a:r>
              <a:rPr lang="zh-CN" altLang="en-US"/>
              <a:t>以后，物体</a:t>
            </a:r>
            <a:r>
              <a:rPr lang="en-US" altLang="zh-CN" i="1"/>
              <a:t>A</a:t>
            </a:r>
            <a:r>
              <a:rPr lang="zh-CN" altLang="en-US"/>
              <a:t>恰好浸没水中静止</a:t>
            </a:r>
            <a:r>
              <a:rPr lang="en-US" altLang="zh-CN"/>
              <a:t>(</a:t>
            </a:r>
            <a:r>
              <a:rPr lang="zh-CN" altLang="en-US"/>
              <a:t>水未溢出</a:t>
            </a:r>
            <a:r>
              <a:rPr lang="en-US" altLang="zh-CN"/>
              <a:t>)</a:t>
            </a:r>
            <a:r>
              <a:rPr lang="zh-CN" altLang="en-US"/>
              <a:t>，如图丙所示。</a:t>
            </a:r>
            <a:r>
              <a:rPr lang="en-US" altLang="zh-CN"/>
              <a:t>(</a:t>
            </a:r>
            <a:r>
              <a:rPr lang="en-US" altLang="zh-CN" i="1"/>
              <a:t>ρ</a:t>
            </a:r>
            <a:r>
              <a:rPr lang="zh-CN" altLang="en-US" baseline="-25000"/>
              <a:t>水</a:t>
            </a:r>
            <a:r>
              <a:rPr lang="zh-CN" altLang="en-US"/>
              <a:t>＝</a:t>
            </a:r>
            <a:r>
              <a:rPr lang="en-US" altLang="zh-CN"/>
              <a:t>1×10</a:t>
            </a:r>
            <a:r>
              <a:rPr lang="en-US" altLang="zh-CN" baseline="30000"/>
              <a:t>3</a:t>
            </a:r>
            <a:r>
              <a:rPr lang="en-US" altLang="zh-CN"/>
              <a:t> kg/m</a:t>
            </a:r>
            <a:r>
              <a:rPr lang="en-US" altLang="zh-CN" baseline="30000"/>
              <a:t>3</a:t>
            </a:r>
            <a:r>
              <a:rPr lang="zh-CN" altLang="en-US"/>
              <a:t>，</a:t>
            </a:r>
            <a:r>
              <a:rPr lang="en-US" altLang="zh-CN" i="1"/>
              <a:t>g</a:t>
            </a:r>
            <a:r>
              <a:rPr lang="zh-CN" altLang="en-US"/>
              <a:t>取</a:t>
            </a:r>
            <a:r>
              <a:rPr lang="en-US" altLang="zh-CN"/>
              <a:t>10 N/kg)</a:t>
            </a:r>
            <a:r>
              <a:rPr lang="zh-CN" altLang="en-US"/>
              <a:t>求：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en-US"/>
              <a:t>容器中水的质量；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en-US"/>
              <a:t>物体</a:t>
            </a:r>
            <a:r>
              <a:rPr lang="en-US" altLang="zh-CN" i="1"/>
              <a:t>A</a:t>
            </a:r>
            <a:r>
              <a:rPr lang="zh-CN" altLang="en-US"/>
              <a:t>放入前，容器底部受到水的压强；</a:t>
            </a:r>
          </a:p>
          <a:p>
            <a:pPr eaLnBrk="1" hangingPunct="1"/>
            <a:r>
              <a:rPr lang="en-US" altLang="zh-CN"/>
              <a:t>(3)</a:t>
            </a:r>
            <a:r>
              <a:rPr lang="zh-CN" altLang="en-US"/>
              <a:t>物体</a:t>
            </a:r>
            <a:r>
              <a:rPr lang="en-US" altLang="zh-CN" i="1"/>
              <a:t>A</a:t>
            </a:r>
            <a:r>
              <a:rPr lang="zh-CN" altLang="en-US"/>
              <a:t>的密度。</a:t>
            </a:r>
          </a:p>
        </p:txBody>
      </p:sp>
      <p:pic>
        <p:nvPicPr>
          <p:cNvPr id="4198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02250" y="3092450"/>
            <a:ext cx="3395663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534400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解：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(1)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容器中水的体积：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水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Sh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2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×0.3 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1.2×10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2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容器中水的质量：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水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水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×1.2×10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2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12 kg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(2)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物体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放入前，容器底部受到水的压强：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水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gh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</a:t>
            </a: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10 N/kg×0.3 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3×10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Pa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  <a:endParaRPr lang="en-US" altLang="zh-CN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(3)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物体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漂浮与放入前，水对容器底增大的压强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400 Pa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由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ρgh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得，水面上升的高度：</a:t>
            </a: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h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   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2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h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2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m×4×10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2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1.6×10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</p:txBody>
      </p:sp>
      <p:graphicFrame>
        <p:nvGraphicFramePr>
          <p:cNvPr id="14338" name="Object 4"/>
          <p:cNvGraphicFramePr>
            <a:graphicFrameLocks noChangeAspect="1"/>
          </p:cNvGraphicFramePr>
          <p:nvPr/>
        </p:nvGraphicFramePr>
        <p:xfrm>
          <a:off x="1285875" y="3386138"/>
          <a:ext cx="240982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3" imgW="1866265" imgH="444500" progId="Equation.DSMT4">
                  <p:embed/>
                </p:oleObj>
              </mc:Choice>
              <mc:Fallback>
                <p:oleObj name="Equation" r:id="rId3" imgW="1866265" imgH="4445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285875" y="3386138"/>
                        <a:ext cx="240982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Box 1"/>
          <p:cNvSpPr txBox="1">
            <a:spLocks noChangeArrowheads="1"/>
          </p:cNvSpPr>
          <p:nvPr/>
        </p:nvSpPr>
        <p:spPr bwMode="auto">
          <a:xfrm>
            <a:off x="336550" y="271463"/>
            <a:ext cx="8389938" cy="435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×10 N/kg×1.6×10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16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>
              <a:lnSpc>
                <a:spcPct val="20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由于物体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漂浮，则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en-US" altLang="zh-CN" i="1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16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>
              <a:lnSpc>
                <a:spcPct val="20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由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mg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可知，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i="1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1.6 kg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>
              <a:lnSpc>
                <a:spcPct val="20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物体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浸没后所受浮力：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en-US" altLang="zh-CN" i="1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16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20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    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>
              <a:lnSpc>
                <a:spcPct val="20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由于物体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浸没，则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en-US" altLang="zh-CN" i="1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>
              <a:lnSpc>
                <a:spcPct val="20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物体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的密度：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en-US" altLang="zh-CN" i="1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0.8×10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15362" name="Object 6"/>
          <p:cNvGraphicFramePr>
            <a:graphicFrameLocks noChangeAspect="1"/>
          </p:cNvGraphicFramePr>
          <p:nvPr/>
        </p:nvGraphicFramePr>
        <p:xfrm>
          <a:off x="2636838" y="1639888"/>
          <a:ext cx="124142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3" imgW="914400" imgH="419100" progId="Equation.DSMT4">
                  <p:embed/>
                </p:oleObj>
              </mc:Choice>
              <mc:Fallback>
                <p:oleObj name="Equation" r:id="rId3" imgW="914400" imgH="4191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636838" y="1639888"/>
                        <a:ext cx="1241425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7"/>
          <p:cNvGraphicFramePr>
            <a:graphicFrameLocks noChangeAspect="1"/>
          </p:cNvGraphicFramePr>
          <p:nvPr/>
        </p:nvGraphicFramePr>
        <p:xfrm>
          <a:off x="1176338" y="2828925"/>
          <a:ext cx="2706687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5" imgW="1993900" imgH="457200" progId="Equation.DSMT4">
                  <p:embed/>
                </p:oleObj>
              </mc:Choice>
              <mc:Fallback>
                <p:oleObj name="Equation" r:id="rId5" imgW="1993900" imgH="457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176338" y="2828925"/>
                        <a:ext cx="2706687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8"/>
          <p:cNvGraphicFramePr>
            <a:graphicFrameLocks noChangeAspect="1"/>
          </p:cNvGraphicFramePr>
          <p:nvPr/>
        </p:nvGraphicFramePr>
        <p:xfrm>
          <a:off x="2759075" y="4068763"/>
          <a:ext cx="1465263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7" imgW="1078865" imgH="431800" progId="Equation.DSMT4">
                  <p:embed/>
                </p:oleObj>
              </mc:Choice>
              <mc:Fallback>
                <p:oleObj name="Equation" r:id="rId7" imgW="1078865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759075" y="4068763"/>
                        <a:ext cx="1465263" cy="585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Box 1"/>
          <p:cNvSpPr txBox="1">
            <a:spLocks noChangeArrowheads="1"/>
          </p:cNvSpPr>
          <p:nvPr/>
        </p:nvSpPr>
        <p:spPr bwMode="auto">
          <a:xfrm>
            <a:off x="346075" y="331788"/>
            <a:ext cx="8797925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12</a:t>
            </a:r>
            <a:r>
              <a:rPr lang="zh-CN" altLang="en-US"/>
              <a:t>．</a:t>
            </a:r>
            <a:r>
              <a:rPr lang="en-US" altLang="zh-CN"/>
              <a:t>(2020·</a:t>
            </a:r>
            <a:r>
              <a:rPr lang="zh-CN" altLang="en-US"/>
              <a:t>自贡</a:t>
            </a:r>
            <a:r>
              <a:rPr lang="en-US" altLang="zh-CN"/>
              <a:t>)</a:t>
            </a:r>
            <a:r>
              <a:rPr lang="zh-CN" altLang="en-US"/>
              <a:t>如图甲所示，水平桌面上放置底面积为</a:t>
            </a:r>
            <a:r>
              <a:rPr lang="en-US" altLang="zh-CN"/>
              <a:t>100 cm</a:t>
            </a:r>
            <a:r>
              <a:rPr lang="en-US" altLang="zh-CN" baseline="30000"/>
              <a:t>2</a:t>
            </a:r>
            <a:r>
              <a:rPr lang="zh-CN" altLang="en-US"/>
              <a:t>、质量</a:t>
            </a:r>
            <a:endParaRPr lang="en-US" altLang="zh-CN"/>
          </a:p>
          <a:p>
            <a:pPr eaLnBrk="1" hangingPunct="1"/>
            <a:r>
              <a:rPr lang="zh-CN" altLang="en-US"/>
              <a:t>为</a:t>
            </a:r>
            <a:r>
              <a:rPr lang="en-US" altLang="zh-CN"/>
              <a:t>500 g</a:t>
            </a:r>
            <a:r>
              <a:rPr lang="zh-CN" altLang="en-US"/>
              <a:t>的圆筒，筒内装有</a:t>
            </a:r>
            <a:r>
              <a:rPr lang="en-US" altLang="zh-CN"/>
              <a:t>20 cm</a:t>
            </a:r>
            <a:r>
              <a:rPr lang="zh-CN" altLang="en-US"/>
              <a:t>深的某液体。弹簧测力计下悬挂底面积</a:t>
            </a:r>
            <a:endParaRPr lang="en-US" altLang="zh-CN"/>
          </a:p>
          <a:p>
            <a:pPr eaLnBrk="1" hangingPunct="1"/>
            <a:r>
              <a:rPr lang="en-US" altLang="zh-CN"/>
              <a:t>60 cm</a:t>
            </a:r>
            <a:r>
              <a:rPr lang="en-US" altLang="zh-CN" baseline="30000"/>
              <a:t>2</a:t>
            </a:r>
            <a:r>
              <a:rPr lang="zh-CN" altLang="en-US"/>
              <a:t>、高为</a:t>
            </a:r>
            <a:r>
              <a:rPr lang="en-US" altLang="zh-CN"/>
              <a:t>10 cm</a:t>
            </a:r>
            <a:r>
              <a:rPr lang="zh-CN" altLang="en-US"/>
              <a:t>的圆柱体，从液面逐渐浸入直至浸没，弹簧测力计示</a:t>
            </a:r>
            <a:endParaRPr lang="en-US" altLang="zh-CN"/>
          </a:p>
          <a:p>
            <a:pPr eaLnBrk="1" hangingPunct="1"/>
            <a:r>
              <a:rPr lang="zh-CN" altLang="en-US"/>
              <a:t>数</a:t>
            </a:r>
            <a:r>
              <a:rPr lang="en-US" altLang="zh-CN" i="1"/>
              <a:t>F</a:t>
            </a:r>
            <a:r>
              <a:rPr lang="zh-CN" altLang="en-US"/>
              <a:t>随圆柱体浸入液体的深度</a:t>
            </a:r>
            <a:r>
              <a:rPr lang="en-US" altLang="zh-CN" i="1"/>
              <a:t>h</a:t>
            </a:r>
            <a:r>
              <a:rPr lang="zh-CN" altLang="en-US"/>
              <a:t>的变化关系如图乙所示。</a:t>
            </a:r>
            <a:r>
              <a:rPr lang="en-US" altLang="zh-CN"/>
              <a:t>(</a:t>
            </a:r>
            <a:r>
              <a:rPr lang="zh-CN" altLang="en-US"/>
              <a:t>可以忽略圆筒的</a:t>
            </a:r>
            <a:endParaRPr lang="en-US" altLang="zh-CN"/>
          </a:p>
          <a:p>
            <a:pPr eaLnBrk="1" hangingPunct="1"/>
            <a:r>
              <a:rPr lang="zh-CN" altLang="en-US"/>
              <a:t>厚度，过程中液体没有从筒中溢出</a:t>
            </a:r>
            <a:r>
              <a:rPr lang="en-US" altLang="zh-CN"/>
              <a:t>)</a:t>
            </a:r>
            <a:r>
              <a:rPr lang="en-US" altLang="zh-CN" i="1"/>
              <a:t>g</a:t>
            </a:r>
            <a:r>
              <a:rPr lang="zh-CN" altLang="en-US"/>
              <a:t>取</a:t>
            </a:r>
            <a:r>
              <a:rPr lang="en-US" altLang="zh-CN"/>
              <a:t>10 N/kg</a:t>
            </a:r>
            <a:r>
              <a:rPr lang="zh-CN" altLang="en-US"/>
              <a:t>，求：</a:t>
            </a:r>
          </a:p>
        </p:txBody>
      </p:sp>
      <p:pic>
        <p:nvPicPr>
          <p:cNvPr id="4301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44738" y="2790825"/>
            <a:ext cx="3687762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考法❷　密度、压强、浮力的综合计算</a:t>
            </a:r>
          </a:p>
          <a:p>
            <a:pPr eaLnBrk="1" hangingPunct="1"/>
            <a:r>
              <a:rPr lang="en-US" altLang="zh-CN"/>
              <a:t>       (2017·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如图所示，将边长为</a:t>
            </a:r>
            <a:r>
              <a:rPr lang="en-US" altLang="zh-CN"/>
              <a:t>5 cm</a:t>
            </a:r>
            <a:r>
              <a:rPr lang="zh-CN" altLang="en-US"/>
              <a:t>的实心正方体木块轻轻放入装满水的溢水杯中，木块静止时，从杯中溢出水的质量为</a:t>
            </a:r>
            <a:r>
              <a:rPr lang="en-US" altLang="zh-CN"/>
              <a:t>0.1 kg</a:t>
            </a:r>
            <a:r>
              <a:rPr lang="zh-CN" altLang="en-US"/>
              <a:t>。</a:t>
            </a:r>
            <a:r>
              <a:rPr lang="en-US" altLang="zh-CN"/>
              <a:t>(</a:t>
            </a:r>
            <a:r>
              <a:rPr lang="en-US" altLang="zh-CN" i="1"/>
              <a:t>g</a:t>
            </a:r>
            <a:r>
              <a:rPr lang="zh-CN" altLang="en-US"/>
              <a:t>取</a:t>
            </a:r>
            <a:r>
              <a:rPr lang="en-US" altLang="zh-CN"/>
              <a:t>10 N/kg)</a:t>
            </a:r>
            <a:r>
              <a:rPr lang="zh-CN" altLang="en-US"/>
              <a:t>求：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en-US"/>
              <a:t>木块受到的浮力；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en-US"/>
              <a:t>木块的密度；</a:t>
            </a:r>
          </a:p>
          <a:p>
            <a:pPr eaLnBrk="1" hangingPunct="1"/>
            <a:r>
              <a:rPr lang="en-US" altLang="zh-CN"/>
              <a:t>(3)</a:t>
            </a:r>
            <a:r>
              <a:rPr lang="zh-CN" altLang="en-US"/>
              <a:t>木块下表面受到水的压强。</a:t>
            </a:r>
            <a:r>
              <a:rPr lang="en-US" altLang="zh-CN"/>
              <a:t> </a:t>
            </a:r>
            <a:endParaRPr lang="zh-CN" altLang="en-US"/>
          </a:p>
        </p:txBody>
      </p:sp>
      <p:pic>
        <p:nvPicPr>
          <p:cNvPr id="3" name="Picture 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7988" y="1262063"/>
            <a:ext cx="877887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40400" y="2279650"/>
            <a:ext cx="14382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Box 1"/>
          <p:cNvSpPr txBox="1">
            <a:spLocks noChangeArrowheads="1"/>
          </p:cNvSpPr>
          <p:nvPr/>
        </p:nvSpPr>
        <p:spPr bwMode="auto">
          <a:xfrm>
            <a:off x="346075" y="454025"/>
            <a:ext cx="8389938" cy="420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(1)</a:t>
            </a:r>
            <a:r>
              <a:rPr lang="zh-CN" altLang="en-US"/>
              <a:t>圆柱体浸没时受到液体的浮力是多少？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en-US"/>
              <a:t>筒内液体密度是多少？</a:t>
            </a:r>
          </a:p>
          <a:p>
            <a:pPr eaLnBrk="1" hangingPunct="1"/>
            <a:r>
              <a:rPr lang="en-US" altLang="zh-CN"/>
              <a:t>(3)</a:t>
            </a:r>
            <a:r>
              <a:rPr lang="zh-CN" altLang="en-US"/>
              <a:t>当圆柱体浸没时，圆筒对桌面的压强是多少？</a:t>
            </a:r>
            <a:endParaRPr lang="en-US" altLang="zh-CN"/>
          </a:p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解：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(1)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由图象知，当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h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时，此时弹簧测力计的示数为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17.4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，圆柱体的重力等于弹簧测力计的示数，则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17.4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当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h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≥10 cm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时，弹簧测力计的示数不变，说明此时浮力不变，圆柱体浸没，此时圆柱体受到的拉力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12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圆柱体浸没在液体时受到的浮力：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17.4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12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5.4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Box 1"/>
          <p:cNvSpPr txBox="1">
            <a:spLocks noChangeArrowheads="1"/>
          </p:cNvSpPr>
          <p:nvPr/>
        </p:nvSpPr>
        <p:spPr bwMode="auto">
          <a:xfrm>
            <a:off x="344488" y="1476375"/>
            <a:ext cx="8389937" cy="207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(2)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圆柱体浸没在液体中时，排开液体的体积：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60 cm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×10 cm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600 cm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6×10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4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由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液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得，液体的密度：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 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0.9×10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</a:p>
        </p:txBody>
      </p:sp>
      <p:graphicFrame>
        <p:nvGraphicFramePr>
          <p:cNvPr id="16386" name="Object 4"/>
          <p:cNvGraphicFramePr>
            <a:graphicFrameLocks noChangeAspect="1"/>
          </p:cNvGraphicFramePr>
          <p:nvPr/>
        </p:nvGraphicFramePr>
        <p:xfrm>
          <a:off x="1139825" y="2947988"/>
          <a:ext cx="2373313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quation" r:id="rId3" imgW="1739900" imgH="457200" progId="Equation.DSMT4">
                  <p:embed/>
                </p:oleObj>
              </mc:Choice>
              <mc:Fallback>
                <p:oleObj name="Equation" r:id="rId3" imgW="1739900" imgH="457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139825" y="2947988"/>
                        <a:ext cx="2373313" cy="623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Box 1"/>
          <p:cNvSpPr txBox="1">
            <a:spLocks noChangeArrowheads="1"/>
          </p:cNvSpPr>
          <p:nvPr/>
        </p:nvSpPr>
        <p:spPr bwMode="auto">
          <a:xfrm>
            <a:off x="373063" y="600075"/>
            <a:ext cx="8389937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(3)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液体的体积：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100 cm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×20 cm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2 000 cm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由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可得，液体的质量：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液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0.9×10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×2×10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1.8 kg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将圆柱体、圆筒、液体看作一个整体，圆筒对地面的压力：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筒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)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(1.8 kg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0.5 kg)×10 N/kg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17.4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12 N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28.4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受力面积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100 cm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0.01 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圆筒对地面的压强：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2 840 Pa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319213" y="1074738"/>
          <a:ext cx="258762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Equation" r:id="rId3" imgW="190500" imgH="393700" progId="Equation.DSMT4">
                  <p:embed/>
                </p:oleObj>
              </mc:Choice>
              <mc:Fallback>
                <p:oleObj name="Equation" r:id="rId3" imgW="1905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319213" y="1074738"/>
                        <a:ext cx="258762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5"/>
          <p:cNvGraphicFramePr>
            <a:graphicFrameLocks noChangeAspect="1"/>
          </p:cNvGraphicFramePr>
          <p:nvPr/>
        </p:nvGraphicFramePr>
        <p:xfrm>
          <a:off x="3257550" y="3803650"/>
          <a:ext cx="1131888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5" imgW="799465" imgH="393700" progId="Equation.DSMT4">
                  <p:embed/>
                </p:oleObj>
              </mc:Choice>
              <mc:Fallback>
                <p:oleObj name="Equation" r:id="rId5" imgW="799465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257550" y="3803650"/>
                        <a:ext cx="1131888" cy="55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13" name="New picture"/>
          <p:cNvPicPr/>
          <p:nvPr/>
        </p:nvPicPr>
        <p:blipFill>
          <a:blip r:embed="rId7"/>
          <a:stretch>
            <a:fillRect/>
          </a:stretch>
        </p:blipFill>
        <p:spPr>
          <a:xfrm>
            <a:off x="12611100" y="12471400"/>
            <a:ext cx="355600" cy="254000"/>
          </a:xfrm>
          <a:prstGeom prst="cube">
            <a:avLst/>
          </a:prstGeom>
        </p:spPr>
      </p:pic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【</a:t>
            </a:r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参考答案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】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解：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(1)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由阿基米德原理可得：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排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0.1 kg×10 N/kg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(2)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因为木块漂浮，可得木块的重力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木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木块的质量：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木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0.1 kg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木块的体积：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木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(0.05 m)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1.25×10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4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故木块的密度：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ρ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木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0.8×10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kg/m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592388" y="2498725"/>
          <a:ext cx="1103312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" imgW="965200" imgH="431800" progId="Equation.DSMT4">
                  <p:embed/>
                </p:oleObj>
              </mc:Choice>
              <mc:Fallback>
                <p:oleObj name="Equation" r:id="rId3" imgW="965200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592388" y="2498725"/>
                        <a:ext cx="1103312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214438" y="3849688"/>
          <a:ext cx="142240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5" imgW="1244600" imgH="457200" progId="Equation.DSMT4">
                  <p:embed/>
                </p:oleObj>
              </mc:Choice>
              <mc:Fallback>
                <p:oleObj name="Equation" r:id="rId5" imgW="1244600" imgH="457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214438" y="3849688"/>
                        <a:ext cx="1422400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346075" y="1330325"/>
            <a:ext cx="838993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(3)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由于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向上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向下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，且木块漂浮在水面上，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向下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所以木块下表面受到的压力：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向上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浮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故木块下表面受到的压强：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下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400 Pa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066800" y="2757488"/>
          <a:ext cx="1204913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1066165" imgH="406400" progId="Equation.DSMT4">
                  <p:embed/>
                </p:oleObj>
              </mc:Choice>
              <mc:Fallback>
                <p:oleObj name="Equation" r:id="rId3" imgW="1066165" imgH="4064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066800" y="2757488"/>
                        <a:ext cx="1204913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420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考法❶　密度、压强、浮力的综合分析</a:t>
            </a:r>
          </a:p>
          <a:p>
            <a:pPr eaLnBrk="1" hangingPunct="1"/>
            <a:r>
              <a:rPr lang="en-US" altLang="zh-CN"/>
              <a:t>1</a:t>
            </a:r>
            <a:r>
              <a:rPr lang="zh-CN" altLang="en-US"/>
              <a:t>．</a:t>
            </a:r>
            <a:r>
              <a:rPr lang="en-US" altLang="zh-CN"/>
              <a:t>(2020·</a:t>
            </a:r>
            <a:r>
              <a:rPr lang="zh-CN" altLang="en-US"/>
              <a:t>南京</a:t>
            </a:r>
            <a:r>
              <a:rPr lang="en-US" altLang="zh-CN"/>
              <a:t>)</a:t>
            </a:r>
            <a:r>
              <a:rPr lang="zh-CN" altLang="en-US"/>
              <a:t>如图所示，两个质量相等、底面积不等的圆柱形容器放在水平桌面上，分别装有质量相等的两种液体，两个相同的小球分别放入容器中，一个漂浮，一个沉底，甲、乙两图中小球所受浮力分别为</a:t>
            </a:r>
            <a:r>
              <a:rPr lang="en-US" altLang="zh-CN" i="1"/>
              <a:t>F</a:t>
            </a:r>
            <a:r>
              <a:rPr lang="en-US" altLang="zh-CN" baseline="-25000"/>
              <a:t>1</a:t>
            </a:r>
            <a:r>
              <a:rPr lang="zh-CN" altLang="en-US"/>
              <a:t>和</a:t>
            </a:r>
            <a:r>
              <a:rPr lang="en-US" altLang="zh-CN" i="1"/>
              <a:t>F</a:t>
            </a:r>
            <a:r>
              <a:rPr lang="en-US" altLang="zh-CN" baseline="-25000"/>
              <a:t>2</a:t>
            </a:r>
            <a:r>
              <a:rPr lang="zh-CN" altLang="en-US"/>
              <a:t>，容器对桌面的压强分别为</a:t>
            </a:r>
            <a:r>
              <a:rPr lang="en-US" altLang="zh-CN" i="1"/>
              <a:t>p</a:t>
            </a:r>
            <a:r>
              <a:rPr lang="en-US" altLang="zh-CN" baseline="-25000"/>
              <a:t>1</a:t>
            </a:r>
            <a:r>
              <a:rPr lang="zh-CN" altLang="en-US"/>
              <a:t>和</a:t>
            </a:r>
            <a:r>
              <a:rPr lang="en-US" altLang="zh-CN" i="1"/>
              <a:t>p</a:t>
            </a:r>
            <a:r>
              <a:rPr lang="en-US" altLang="zh-CN" baseline="-25000"/>
              <a:t>2</a:t>
            </a:r>
            <a:r>
              <a:rPr lang="zh-CN" altLang="en-US"/>
              <a:t>，下列说法正确的是</a:t>
            </a:r>
            <a:r>
              <a:rPr lang="en-US" altLang="zh-CN"/>
              <a:t>(</a:t>
            </a:r>
            <a:r>
              <a:rPr lang="zh-CN" altLang="en-US"/>
              <a:t>　　</a:t>
            </a:r>
            <a:r>
              <a:rPr lang="en-US" altLang="zh-CN"/>
              <a:t>)</a:t>
            </a:r>
          </a:p>
          <a:p>
            <a:pPr eaLnBrk="1" hangingPunct="1"/>
            <a:r>
              <a:rPr lang="en-US" altLang="zh-CN"/>
              <a:t>A</a:t>
            </a:r>
            <a:r>
              <a:rPr lang="zh-CN" altLang="en-US"/>
              <a:t>．</a:t>
            </a:r>
            <a:r>
              <a:rPr lang="en-US" altLang="zh-CN" i="1"/>
              <a:t>F</a:t>
            </a:r>
            <a:r>
              <a:rPr lang="en-US" altLang="zh-CN" baseline="-25000"/>
              <a:t>1</a:t>
            </a:r>
            <a:r>
              <a:rPr lang="zh-CN" altLang="en-US"/>
              <a:t>＞</a:t>
            </a:r>
            <a:r>
              <a:rPr lang="en-US" altLang="zh-CN" i="1"/>
              <a:t>F</a:t>
            </a:r>
            <a:r>
              <a:rPr lang="en-US" altLang="zh-CN" baseline="-25000"/>
              <a:t>2</a:t>
            </a:r>
            <a:r>
              <a:rPr lang="zh-CN" altLang="en-US"/>
              <a:t>　</a:t>
            </a:r>
            <a:r>
              <a:rPr lang="en-US" altLang="zh-CN" i="1"/>
              <a:t>p</a:t>
            </a:r>
            <a:r>
              <a:rPr lang="en-US" altLang="zh-CN" baseline="-25000"/>
              <a:t>1</a:t>
            </a:r>
            <a:r>
              <a:rPr lang="zh-CN" altLang="en-US"/>
              <a:t>＞</a:t>
            </a:r>
            <a:r>
              <a:rPr lang="en-US" altLang="zh-CN" i="1"/>
              <a:t>p</a:t>
            </a:r>
            <a:r>
              <a:rPr lang="en-US" altLang="zh-CN" baseline="-25000"/>
              <a:t>2</a:t>
            </a:r>
            <a:endParaRPr lang="zh-CN" altLang="en-US"/>
          </a:p>
          <a:p>
            <a:pPr eaLnBrk="1" hangingPunct="1"/>
            <a:r>
              <a:rPr lang="en-US" altLang="zh-CN"/>
              <a:t>B</a:t>
            </a:r>
            <a:r>
              <a:rPr lang="zh-CN" altLang="en-US"/>
              <a:t>．</a:t>
            </a:r>
            <a:r>
              <a:rPr lang="en-US" altLang="zh-CN" i="1"/>
              <a:t>F</a:t>
            </a:r>
            <a:r>
              <a:rPr lang="en-US" altLang="zh-CN" baseline="-25000"/>
              <a:t>1</a:t>
            </a:r>
            <a:r>
              <a:rPr lang="zh-CN" altLang="en-US"/>
              <a:t>＞</a:t>
            </a:r>
            <a:r>
              <a:rPr lang="en-US" altLang="zh-CN" i="1"/>
              <a:t>F</a:t>
            </a:r>
            <a:r>
              <a:rPr lang="en-US" altLang="zh-CN" baseline="-25000"/>
              <a:t>2</a:t>
            </a:r>
            <a:r>
              <a:rPr lang="zh-CN" altLang="en-US"/>
              <a:t>　</a:t>
            </a:r>
            <a:r>
              <a:rPr lang="en-US" altLang="zh-CN" i="1"/>
              <a:t>p</a:t>
            </a:r>
            <a:r>
              <a:rPr lang="en-US" altLang="zh-CN" baseline="-25000"/>
              <a:t>1</a:t>
            </a:r>
            <a:r>
              <a:rPr lang="zh-CN" altLang="en-US"/>
              <a:t>＜</a:t>
            </a:r>
            <a:r>
              <a:rPr lang="en-US" altLang="zh-CN" i="1"/>
              <a:t>p</a:t>
            </a:r>
            <a:r>
              <a:rPr lang="en-US" altLang="zh-CN" baseline="-25000"/>
              <a:t>2</a:t>
            </a:r>
            <a:endParaRPr lang="zh-CN" altLang="en-US"/>
          </a:p>
          <a:p>
            <a:pPr eaLnBrk="1" hangingPunct="1"/>
            <a:r>
              <a:rPr lang="en-US" altLang="zh-CN"/>
              <a:t>C</a:t>
            </a:r>
            <a:r>
              <a:rPr lang="zh-CN" altLang="en-US"/>
              <a:t>．</a:t>
            </a:r>
            <a:r>
              <a:rPr lang="en-US" altLang="zh-CN" i="1"/>
              <a:t>F</a:t>
            </a:r>
            <a:r>
              <a:rPr lang="en-US" altLang="zh-CN" baseline="-25000"/>
              <a:t>1</a:t>
            </a:r>
            <a:r>
              <a:rPr lang="zh-CN" altLang="en-US"/>
              <a:t>＜</a:t>
            </a:r>
            <a:r>
              <a:rPr lang="en-US" altLang="zh-CN" i="1"/>
              <a:t>F</a:t>
            </a:r>
            <a:r>
              <a:rPr lang="en-US" altLang="zh-CN" baseline="-25000"/>
              <a:t>2</a:t>
            </a:r>
            <a:r>
              <a:rPr lang="zh-CN" altLang="en-US"/>
              <a:t>　</a:t>
            </a:r>
            <a:r>
              <a:rPr lang="en-US" altLang="zh-CN" i="1"/>
              <a:t>p</a:t>
            </a:r>
            <a:r>
              <a:rPr lang="en-US" altLang="zh-CN" baseline="-25000"/>
              <a:t>1</a:t>
            </a:r>
            <a:r>
              <a:rPr lang="zh-CN" altLang="en-US"/>
              <a:t>＞</a:t>
            </a:r>
            <a:r>
              <a:rPr lang="en-US" altLang="zh-CN" i="1"/>
              <a:t>p</a:t>
            </a:r>
            <a:r>
              <a:rPr lang="en-US" altLang="zh-CN" baseline="-25000"/>
              <a:t>2</a:t>
            </a:r>
            <a:endParaRPr lang="zh-CN" altLang="en-US"/>
          </a:p>
          <a:p>
            <a:pPr eaLnBrk="1" hangingPunct="1"/>
            <a:r>
              <a:rPr lang="en-US" altLang="zh-CN"/>
              <a:t>D</a:t>
            </a:r>
            <a:r>
              <a:rPr lang="zh-CN" altLang="en-US"/>
              <a:t>．</a:t>
            </a:r>
            <a:r>
              <a:rPr lang="en-US" altLang="zh-CN" i="1"/>
              <a:t>F</a:t>
            </a:r>
            <a:r>
              <a:rPr lang="en-US" altLang="zh-CN" baseline="-25000"/>
              <a:t>1</a:t>
            </a:r>
            <a:r>
              <a:rPr lang="zh-CN" altLang="en-US"/>
              <a:t>＜</a:t>
            </a:r>
            <a:r>
              <a:rPr lang="en-US" altLang="zh-CN" i="1"/>
              <a:t>F</a:t>
            </a:r>
            <a:r>
              <a:rPr lang="en-US" altLang="zh-CN" baseline="-25000"/>
              <a:t>2</a:t>
            </a:r>
            <a:r>
              <a:rPr lang="zh-CN" altLang="en-US"/>
              <a:t>　</a:t>
            </a:r>
            <a:r>
              <a:rPr lang="en-US" altLang="zh-CN" i="1"/>
              <a:t>p</a:t>
            </a:r>
            <a:r>
              <a:rPr lang="en-US" altLang="zh-CN" baseline="-25000"/>
              <a:t>1</a:t>
            </a:r>
            <a:r>
              <a:rPr lang="zh-CN" altLang="en-US"/>
              <a:t>＜</a:t>
            </a:r>
            <a:r>
              <a:rPr lang="en-US" altLang="zh-CN" i="1"/>
              <a:t>p</a:t>
            </a:r>
            <a:r>
              <a:rPr lang="en-US" altLang="zh-CN" baseline="-25000"/>
              <a:t>2</a:t>
            </a:r>
            <a:endParaRPr lang="zh-CN" altLang="en-US"/>
          </a:p>
        </p:txBody>
      </p:sp>
      <p:pic>
        <p:nvPicPr>
          <p:cNvPr id="9933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30863" y="3155950"/>
            <a:ext cx="244792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6888163" y="2455863"/>
            <a:ext cx="31273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013825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2</a:t>
            </a:r>
            <a:r>
              <a:rPr lang="zh-CN" altLang="en-US"/>
              <a:t>．</a:t>
            </a:r>
            <a:r>
              <a:rPr lang="en-US" altLang="zh-CN"/>
              <a:t>(2020·</a:t>
            </a:r>
            <a:r>
              <a:rPr lang="zh-CN" altLang="en-US"/>
              <a:t>赣州模拟</a:t>
            </a:r>
            <a:r>
              <a:rPr lang="en-US" altLang="zh-CN"/>
              <a:t>)(</a:t>
            </a:r>
            <a:r>
              <a:rPr lang="zh-CN" altLang="en-US"/>
              <a:t>不定项</a:t>
            </a:r>
            <a:r>
              <a:rPr lang="en-US" altLang="zh-CN"/>
              <a:t>)</a:t>
            </a:r>
            <a:r>
              <a:rPr lang="zh-CN" altLang="en-US"/>
              <a:t>水平桌面上有甲，乙两个完全相同的容</a:t>
            </a:r>
          </a:p>
          <a:p>
            <a:pPr eaLnBrk="1" hangingPunct="1"/>
            <a:r>
              <a:rPr lang="zh-CN" altLang="en-US"/>
              <a:t>器，分别盛有两种不同液体，将两个质量相等的小球</a:t>
            </a:r>
            <a:r>
              <a:rPr lang="en-US" altLang="zh-CN" i="1"/>
              <a:t>A</a:t>
            </a:r>
            <a:r>
              <a:rPr lang="zh-CN" altLang="en-US"/>
              <a:t>、</a:t>
            </a:r>
            <a:r>
              <a:rPr lang="en-US" altLang="zh-CN" i="1"/>
              <a:t>B</a:t>
            </a:r>
            <a:r>
              <a:rPr lang="en-US" altLang="zh-CN"/>
              <a:t>(</a:t>
            </a:r>
            <a:r>
              <a:rPr lang="en-US" altLang="zh-CN" i="1"/>
              <a:t>V</a:t>
            </a:r>
            <a:r>
              <a:rPr lang="en-US" altLang="zh-CN" i="1" baseline="-25000"/>
              <a:t>A</a:t>
            </a:r>
            <a:r>
              <a:rPr lang="zh-CN" altLang="en-US"/>
              <a:t>＞</a:t>
            </a:r>
            <a:r>
              <a:rPr lang="en-US" altLang="zh-CN" i="1"/>
              <a:t>V</a:t>
            </a:r>
            <a:r>
              <a:rPr lang="en-US" altLang="zh-CN" i="1" baseline="-25000"/>
              <a:t>B</a:t>
            </a:r>
            <a:r>
              <a:rPr lang="en-US" altLang="zh-CN"/>
              <a:t>)</a:t>
            </a:r>
            <a:r>
              <a:rPr lang="zh-CN" altLang="en-US"/>
              <a:t>分别放</a:t>
            </a:r>
          </a:p>
          <a:p>
            <a:pPr eaLnBrk="1" hangingPunct="1"/>
            <a:r>
              <a:rPr lang="zh-CN" altLang="en-US"/>
              <a:t>入两种液体中，两球静止时的状态如图所示，两容器中的液面相平，则下</a:t>
            </a:r>
          </a:p>
          <a:p>
            <a:pPr eaLnBrk="1" hangingPunct="1"/>
            <a:r>
              <a:rPr lang="zh-CN" altLang="en-US"/>
              <a:t>列说法中正确的</a:t>
            </a:r>
            <a:r>
              <a:rPr lang="en-US" altLang="zh-CN"/>
              <a:t>(</a:t>
            </a:r>
            <a:r>
              <a:rPr lang="zh-CN" altLang="en-US"/>
              <a:t>　　</a:t>
            </a:r>
            <a:r>
              <a:rPr lang="en-US" altLang="zh-CN"/>
              <a:t>)</a:t>
            </a:r>
            <a:endParaRPr lang="zh-CN" altLang="en-US"/>
          </a:p>
          <a:p>
            <a:pPr eaLnBrk="1" hangingPunct="1"/>
            <a:r>
              <a:rPr lang="en-US" altLang="zh-CN"/>
              <a:t>A</a:t>
            </a:r>
            <a:r>
              <a:rPr lang="zh-CN" altLang="en-US"/>
              <a:t>．甲容器中液体的密度小于乙容器中液体的密度</a:t>
            </a:r>
            <a:r>
              <a:rPr lang="en-US" altLang="zh-CN"/>
              <a:t>	</a:t>
            </a:r>
            <a:endParaRPr lang="zh-CN" altLang="en-US"/>
          </a:p>
          <a:p>
            <a:pPr eaLnBrk="1" hangingPunct="1"/>
            <a:r>
              <a:rPr lang="en-US" altLang="zh-CN"/>
              <a:t>B</a:t>
            </a:r>
            <a:r>
              <a:rPr lang="zh-CN" altLang="en-US"/>
              <a:t>．</a:t>
            </a:r>
            <a:r>
              <a:rPr lang="en-US" altLang="zh-CN" i="1"/>
              <a:t>A</a:t>
            </a:r>
            <a:r>
              <a:rPr lang="zh-CN" altLang="en-US"/>
              <a:t>球受到的浮力大于</a:t>
            </a:r>
            <a:r>
              <a:rPr lang="en-US" altLang="zh-CN" i="1"/>
              <a:t>B</a:t>
            </a:r>
            <a:r>
              <a:rPr lang="zh-CN" altLang="en-US"/>
              <a:t>球受到的浮力</a:t>
            </a:r>
          </a:p>
          <a:p>
            <a:pPr eaLnBrk="1" hangingPunct="1"/>
            <a:r>
              <a:rPr lang="en-US" altLang="zh-CN"/>
              <a:t>C</a:t>
            </a:r>
            <a:r>
              <a:rPr lang="zh-CN" altLang="en-US"/>
              <a:t>．甲容器对桌面的压力小于乙容器对桌面的压力</a:t>
            </a:r>
            <a:r>
              <a:rPr lang="en-US" altLang="zh-CN"/>
              <a:t>	</a:t>
            </a:r>
            <a:endParaRPr lang="zh-CN" altLang="en-US"/>
          </a:p>
          <a:p>
            <a:pPr eaLnBrk="1" hangingPunct="1"/>
            <a:r>
              <a:rPr lang="en-US" altLang="zh-CN"/>
              <a:t>D</a:t>
            </a:r>
            <a:r>
              <a:rPr lang="zh-CN" altLang="en-US"/>
              <a:t>．两小球放入前，甲容器底受到的压强大于乙容器底受到的压强</a:t>
            </a:r>
          </a:p>
        </p:txBody>
      </p:sp>
      <p:pic>
        <p:nvPicPr>
          <p:cNvPr id="3174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69013" y="2243138"/>
            <a:ext cx="2555875" cy="1382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2330450" y="1987550"/>
            <a:ext cx="441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AC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Box 1"/>
          <p:cNvSpPr txBox="1">
            <a:spLocks noChangeArrowheads="1"/>
          </p:cNvSpPr>
          <p:nvPr/>
        </p:nvSpPr>
        <p:spPr bwMode="auto">
          <a:xfrm>
            <a:off x="346075" y="368300"/>
            <a:ext cx="9009063" cy="420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考法❷　密度、压强、浮力的综合计算</a:t>
            </a:r>
          </a:p>
          <a:p>
            <a:pPr eaLnBrk="1" hangingPunct="1"/>
            <a:r>
              <a:rPr lang="en-US" altLang="zh-CN"/>
              <a:t>3</a:t>
            </a:r>
            <a:r>
              <a:rPr lang="zh-CN" altLang="en-US"/>
              <a:t>．</a:t>
            </a:r>
            <a:r>
              <a:rPr lang="en-US" altLang="zh-CN"/>
              <a:t>(2020·</a:t>
            </a:r>
            <a:r>
              <a:rPr lang="zh-CN" altLang="en-US"/>
              <a:t>武汉</a:t>
            </a:r>
            <a:r>
              <a:rPr lang="en-US" altLang="zh-CN"/>
              <a:t>)</a:t>
            </a:r>
            <a:r>
              <a:rPr lang="zh-CN" altLang="en-US"/>
              <a:t>一个质量分布均匀的正方体物块，边长是</a:t>
            </a:r>
            <a:r>
              <a:rPr lang="en-US" altLang="zh-CN"/>
              <a:t>10  cm</a:t>
            </a:r>
            <a:r>
              <a:rPr lang="zh-CN" altLang="en-US"/>
              <a:t>，密度</a:t>
            </a:r>
            <a:endParaRPr lang="en-US" altLang="zh-CN"/>
          </a:p>
          <a:p>
            <a:pPr eaLnBrk="1" hangingPunct="1"/>
            <a:r>
              <a:rPr lang="zh-CN" altLang="en-US"/>
              <a:t>是</a:t>
            </a:r>
            <a:r>
              <a:rPr lang="en-US" altLang="zh-CN"/>
              <a:t>0.8×10</a:t>
            </a:r>
            <a:r>
              <a:rPr lang="en-US" altLang="zh-CN" baseline="30000"/>
              <a:t>3</a:t>
            </a:r>
            <a:r>
              <a:rPr lang="en-US" altLang="zh-CN"/>
              <a:t> kg/m</a:t>
            </a:r>
            <a:r>
              <a:rPr lang="en-US" altLang="zh-CN" baseline="30000"/>
              <a:t>3</a:t>
            </a:r>
            <a:r>
              <a:rPr lang="zh-CN" altLang="en-US"/>
              <a:t>，漂浮在液面上露出液面的体积占物块体积的   。用</a:t>
            </a:r>
            <a:endParaRPr lang="en-US" altLang="zh-CN"/>
          </a:p>
          <a:p>
            <a:pPr eaLnBrk="1" hangingPunct="1"/>
            <a:r>
              <a:rPr lang="zh-CN" altLang="en-US"/>
              <a:t>手缓慢下压物块，如图所示，当物块上表面与液面刚好相平时，下列说法</a:t>
            </a:r>
            <a:endParaRPr lang="en-US" altLang="zh-CN"/>
          </a:p>
          <a:p>
            <a:pPr eaLnBrk="1" hangingPunct="1"/>
            <a:r>
              <a:rPr lang="zh-CN" altLang="en-US"/>
              <a:t>错误的是</a:t>
            </a:r>
            <a:r>
              <a:rPr lang="en-US" altLang="zh-CN"/>
              <a:t>(</a:t>
            </a:r>
            <a:r>
              <a:rPr lang="zh-CN" altLang="en-US"/>
              <a:t>　　</a:t>
            </a:r>
            <a:r>
              <a:rPr lang="en-US" altLang="zh-CN"/>
              <a:t>)</a:t>
            </a:r>
            <a:endParaRPr lang="zh-CN" altLang="en-US"/>
          </a:p>
          <a:p>
            <a:pPr eaLnBrk="1" hangingPunct="1"/>
            <a:r>
              <a:rPr lang="en-US" altLang="zh-CN"/>
              <a:t>A</a:t>
            </a:r>
            <a:r>
              <a:rPr lang="zh-CN" altLang="en-US"/>
              <a:t>．液体的密度是</a:t>
            </a:r>
            <a:r>
              <a:rPr lang="en-US" altLang="zh-CN"/>
              <a:t>1.2×10</a:t>
            </a:r>
            <a:r>
              <a:rPr lang="en-US" altLang="zh-CN" baseline="30000"/>
              <a:t>3</a:t>
            </a:r>
            <a:r>
              <a:rPr lang="en-US" altLang="zh-CN"/>
              <a:t> kg/m</a:t>
            </a:r>
            <a:r>
              <a:rPr lang="en-US" altLang="zh-CN" baseline="30000"/>
              <a:t>3</a:t>
            </a:r>
            <a:endParaRPr lang="zh-CN" altLang="en-US"/>
          </a:p>
          <a:p>
            <a:pPr eaLnBrk="1" hangingPunct="1"/>
            <a:r>
              <a:rPr lang="en-US" altLang="zh-CN"/>
              <a:t>B</a:t>
            </a:r>
            <a:r>
              <a:rPr lang="zh-CN" altLang="en-US"/>
              <a:t>．手对物块上表面的压力大小是</a:t>
            </a:r>
            <a:r>
              <a:rPr lang="en-US" altLang="zh-CN"/>
              <a:t>2 N</a:t>
            </a:r>
            <a:endParaRPr lang="zh-CN" altLang="en-US"/>
          </a:p>
          <a:p>
            <a:pPr eaLnBrk="1" hangingPunct="1"/>
            <a:r>
              <a:rPr lang="en-US" altLang="zh-CN"/>
              <a:t>C</a:t>
            </a:r>
            <a:r>
              <a:rPr lang="zh-CN" altLang="en-US"/>
              <a:t>．液体对物块下表面的压力大小是</a:t>
            </a:r>
            <a:r>
              <a:rPr lang="en-US" altLang="zh-CN"/>
              <a:t>12 N</a:t>
            </a:r>
            <a:endParaRPr lang="zh-CN" altLang="en-US"/>
          </a:p>
          <a:p>
            <a:pPr eaLnBrk="1" hangingPunct="1"/>
            <a:r>
              <a:rPr lang="en-US" altLang="zh-CN"/>
              <a:t>D</a:t>
            </a:r>
            <a:r>
              <a:rPr lang="zh-CN" altLang="en-US"/>
              <a:t>．物块下表面受到液体的压强是</a:t>
            </a:r>
            <a:r>
              <a:rPr lang="en-US" altLang="zh-CN"/>
              <a:t>1.2×10</a:t>
            </a:r>
            <a:r>
              <a:rPr lang="en-US" altLang="zh-CN" baseline="30000"/>
              <a:t>3</a:t>
            </a:r>
            <a:r>
              <a:rPr lang="en-US" altLang="zh-CN"/>
              <a:t> Pa</a:t>
            </a:r>
            <a:endParaRPr lang="zh-CN" altLang="en-US"/>
          </a:p>
        </p:txBody>
      </p:sp>
      <p:pic>
        <p:nvPicPr>
          <p:cNvPr id="1013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775" y="2468563"/>
            <a:ext cx="1590675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600950" y="1273175"/>
          <a:ext cx="220663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139700" imgH="393700" progId="Equation.DSMT4">
                  <p:embed/>
                </p:oleObj>
              </mc:Choice>
              <mc:Fallback>
                <p:oleObj name="Equation" r:id="rId4" imgW="1397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7600950" y="1273175"/>
                        <a:ext cx="220663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687513" y="2206625"/>
            <a:ext cx="31273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Box 1"/>
          <p:cNvSpPr txBox="1">
            <a:spLocks noChangeArrowheads="1"/>
          </p:cNvSpPr>
          <p:nvPr/>
        </p:nvSpPr>
        <p:spPr bwMode="auto">
          <a:xfrm>
            <a:off x="346075" y="804863"/>
            <a:ext cx="8797925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4</a:t>
            </a:r>
            <a:r>
              <a:rPr lang="zh-CN" altLang="en-US"/>
              <a:t>．</a:t>
            </a:r>
            <a:r>
              <a:rPr lang="en-US" altLang="zh-CN"/>
              <a:t>(2020·</a:t>
            </a:r>
            <a:r>
              <a:rPr lang="zh-CN" altLang="en-US"/>
              <a:t>营口</a:t>
            </a:r>
            <a:r>
              <a:rPr lang="en-US" altLang="zh-CN"/>
              <a:t>)</a:t>
            </a:r>
            <a:r>
              <a:rPr lang="zh-CN" altLang="en-US"/>
              <a:t>水平桌面上有一个盛满水的溢水杯，杯中水的深度为</a:t>
            </a:r>
            <a:endParaRPr lang="en-US" altLang="zh-CN"/>
          </a:p>
          <a:p>
            <a:pPr eaLnBrk="1" hangingPunct="1"/>
            <a:r>
              <a:rPr lang="en-US" altLang="zh-CN"/>
              <a:t>10 cm</a:t>
            </a:r>
            <a:r>
              <a:rPr lang="zh-CN" altLang="en-US"/>
              <a:t>，现将一个不吸水的物块轻轻放入溢水杯中，静止时有</a:t>
            </a:r>
            <a:r>
              <a:rPr lang="en-US" altLang="zh-CN"/>
              <a:t>72 g</a:t>
            </a:r>
            <a:r>
              <a:rPr lang="zh-CN" altLang="en-US"/>
              <a:t>水溢</a:t>
            </a:r>
            <a:endParaRPr lang="en-US" altLang="zh-CN"/>
          </a:p>
          <a:p>
            <a:pPr eaLnBrk="1" hangingPunct="1"/>
            <a:r>
              <a:rPr lang="zh-CN" altLang="en-US"/>
              <a:t>出，将其捞出擦干后轻轻放入完全相同且盛满酒精的溢水杯中，静止时</a:t>
            </a:r>
            <a:endParaRPr lang="en-US" altLang="zh-CN"/>
          </a:p>
          <a:p>
            <a:pPr eaLnBrk="1" hangingPunct="1"/>
            <a:r>
              <a:rPr lang="zh-CN" altLang="en-US"/>
              <a:t>有</a:t>
            </a:r>
            <a:r>
              <a:rPr lang="en-US" altLang="zh-CN"/>
              <a:t>64 g</a:t>
            </a:r>
            <a:r>
              <a:rPr lang="zh-CN" altLang="en-US"/>
              <a:t>酒精溢出，则物块在酒精中受到的浮力为</a:t>
            </a:r>
            <a:r>
              <a:rPr lang="zh-CN" altLang="en-US" u="sng"/>
              <a:t>      </a:t>
            </a:r>
            <a:r>
              <a:rPr lang="en-US" altLang="zh-CN"/>
              <a:t>N</a:t>
            </a:r>
            <a:r>
              <a:rPr lang="zh-CN" altLang="en-US"/>
              <a:t>，物体的密度为</a:t>
            </a:r>
            <a:endParaRPr lang="en-US" altLang="zh-CN"/>
          </a:p>
          <a:p>
            <a:pPr eaLnBrk="1" hangingPunct="1"/>
            <a:r>
              <a:rPr lang="en-US" altLang="zh-CN"/>
              <a:t>_________kg/m</a:t>
            </a:r>
            <a:r>
              <a:rPr lang="en-US" altLang="zh-CN" baseline="30000"/>
              <a:t>3</a:t>
            </a:r>
            <a:r>
              <a:rPr lang="zh-CN" altLang="en-US"/>
              <a:t>，此时，酒精对容器底部的压强为</a:t>
            </a:r>
            <a:r>
              <a:rPr lang="zh-CN" altLang="en-US" u="sng"/>
              <a:t>     </a:t>
            </a:r>
            <a:r>
              <a:rPr lang="en-US" altLang="zh-CN"/>
              <a:t>Pa</a:t>
            </a:r>
            <a:r>
              <a:rPr lang="zh-CN" altLang="en-US"/>
              <a:t>。</a:t>
            </a:r>
            <a:r>
              <a:rPr lang="en-US" altLang="zh-CN"/>
              <a:t>(</a:t>
            </a:r>
            <a:r>
              <a:rPr lang="en-US" altLang="zh-CN" i="1"/>
              <a:t>ρ</a:t>
            </a:r>
            <a:r>
              <a:rPr lang="zh-CN" altLang="en-US" baseline="-25000"/>
              <a:t>水</a:t>
            </a:r>
            <a:r>
              <a:rPr lang="zh-CN" altLang="en-US"/>
              <a:t>＝</a:t>
            </a:r>
            <a:endParaRPr lang="en-US" altLang="zh-CN"/>
          </a:p>
          <a:p>
            <a:pPr eaLnBrk="1" hangingPunct="1"/>
            <a:r>
              <a:rPr lang="en-US" altLang="zh-CN"/>
              <a:t>1.0×10</a:t>
            </a:r>
            <a:r>
              <a:rPr lang="en-US" altLang="zh-CN" baseline="30000"/>
              <a:t>3</a:t>
            </a:r>
            <a:r>
              <a:rPr lang="en-US" altLang="zh-CN"/>
              <a:t> kg/m</a:t>
            </a:r>
            <a:r>
              <a:rPr lang="en-US" altLang="zh-CN" baseline="30000"/>
              <a:t>3</a:t>
            </a:r>
            <a:r>
              <a:rPr lang="zh-CN" altLang="en-US"/>
              <a:t>，</a:t>
            </a:r>
            <a:r>
              <a:rPr lang="en-US" altLang="zh-CN" i="1"/>
              <a:t>ρ</a:t>
            </a:r>
            <a:r>
              <a:rPr lang="zh-CN" altLang="en-US" baseline="-25000"/>
              <a:t>酒精</a:t>
            </a:r>
            <a:r>
              <a:rPr lang="zh-CN" altLang="en-US"/>
              <a:t>＝</a:t>
            </a:r>
            <a:r>
              <a:rPr lang="en-US" altLang="zh-CN"/>
              <a:t>0.8×10</a:t>
            </a:r>
            <a:r>
              <a:rPr lang="en-US" altLang="zh-CN" baseline="30000"/>
              <a:t>3</a:t>
            </a:r>
            <a:r>
              <a:rPr lang="en-US" altLang="zh-CN"/>
              <a:t> kg/m</a:t>
            </a:r>
            <a:r>
              <a:rPr lang="en-US" altLang="zh-CN" baseline="30000"/>
              <a:t>3</a:t>
            </a:r>
            <a:r>
              <a:rPr lang="zh-CN" altLang="en-US"/>
              <a:t>，</a:t>
            </a:r>
            <a:r>
              <a:rPr lang="en-US" altLang="zh-CN" i="1"/>
              <a:t>g</a:t>
            </a:r>
            <a:r>
              <a:rPr lang="zh-CN" altLang="en-US"/>
              <a:t>取</a:t>
            </a:r>
            <a:r>
              <a:rPr lang="en-US" altLang="zh-CN"/>
              <a:t>10 N/kg)</a:t>
            </a:r>
            <a:r>
              <a:rPr lang="zh-CN" altLang="en-US"/>
              <a:t>。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5813425" y="2138363"/>
            <a:ext cx="698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0.64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409575" y="2613025"/>
            <a:ext cx="11652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0.9×10</a:t>
            </a:r>
            <a:r>
              <a:rPr lang="en-US" altLang="zh-CN" baseline="30000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6078538" y="2613025"/>
            <a:ext cx="56991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800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a="http://schemas.openxmlformats.org/drawingml/2006/main" name="3_A000120140530A99PPBG">
  <a:themeElements>
    <a:clrScheme name="3_A000120140530A99PPBG 1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E74E3E"/>
      </a:accent1>
      <a:accent2>
        <a:srgbClr val="E0642C"/>
      </a:accent2>
      <a:accent3>
        <a:srgbClr val="FFFFFF"/>
      </a:accent3>
      <a:accent4>
        <a:srgbClr val="505050"/>
      </a:accent4>
      <a:accent5>
        <a:srgbClr val="F1B2AF"/>
      </a:accent5>
      <a:accent6>
        <a:srgbClr val="CB5A27"/>
      </a:accent6>
      <a:hlink>
        <a:srgbClr val="00B0F0"/>
      </a:hlink>
      <a:folHlink>
        <a:srgbClr val="7F7F7F"/>
      </a:folHlink>
    </a:clrScheme>
    <a:fontScheme name="3_A000120140530A99PPBG">
      <a:majorFont>
        <a:latin typeface="华文中宋"/>
        <a:ea typeface="华文中宋"/>
        <a:cs typeface="Arial"/>
      </a:majorFont>
      <a:minorFont>
        <a:latin typeface="幼圆"/>
        <a:ea typeface="幼圆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3_A000120140530A99PPBG 1">
        <a:dk1>
          <a:srgbClr val="5F5F5F"/>
        </a:dk1>
        <a:lt1>
          <a:srgbClr val="FFFFFF"/>
        </a:lt1>
        <a:dk2>
          <a:srgbClr val="5F5F5F"/>
        </a:dk2>
        <a:lt2>
          <a:srgbClr val="FFFFFF"/>
        </a:lt2>
        <a:accent1>
          <a:srgbClr val="E74E3E"/>
        </a:accent1>
        <a:accent2>
          <a:srgbClr val="E0642C"/>
        </a:accent2>
        <a:accent3>
          <a:srgbClr val="FFFFFF"/>
        </a:accent3>
        <a:accent4>
          <a:srgbClr val="505050"/>
        </a:accent4>
        <a:accent5>
          <a:srgbClr val="F1B2AF"/>
        </a:accent5>
        <a:accent6>
          <a:srgbClr val="CB5A27"/>
        </a:accent6>
        <a:hlink>
          <a:srgbClr val="00B0F0"/>
        </a:hlink>
        <a:folHlink>
          <a:srgbClr val="7F7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3664</Words>
  <Application>Microsoft Office PowerPoint</Application>
  <PresentationFormat>全屏显示(16:9)</PresentationFormat>
  <Paragraphs>204</Paragraphs>
  <Slides>32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43" baseType="lpstr">
      <vt:lpstr>Arial</vt:lpstr>
      <vt:lpstr>宋体</vt:lpstr>
      <vt:lpstr>楷体_GB2312</vt:lpstr>
      <vt:lpstr>经典繁仿黑</vt:lpstr>
      <vt:lpstr>华文中宋</vt:lpstr>
      <vt:lpstr>黑体</vt:lpstr>
      <vt:lpstr>幼圆</vt:lpstr>
      <vt:lpstr>Wingdings</vt:lpstr>
      <vt:lpstr>Times New Roman</vt:lpstr>
      <vt:lpstr>3_A000120140530A99PPBG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2020-12-31T10:16:19Z</cp:lastPrinted>
  <dcterms:created xsi:type="dcterms:W3CDTF">2020-12-31T10:16:19Z</dcterms:created>
  <dcterms:modified xsi:type="dcterms:W3CDTF">2021-02-24T12:18:42Z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