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sldIdLst>
    <p:sldId id="552" r:id="rId4"/>
    <p:sldId id="317" r:id="rId6"/>
    <p:sldId id="492" r:id="rId7"/>
    <p:sldId id="319" r:id="rId8"/>
    <p:sldId id="495" r:id="rId9"/>
    <p:sldId id="496" r:id="rId10"/>
    <p:sldId id="497" r:id="rId11"/>
    <p:sldId id="481" r:id="rId12"/>
    <p:sldId id="491" r:id="rId13"/>
    <p:sldId id="493" r:id="rId14"/>
    <p:sldId id="494" r:id="rId15"/>
    <p:sldId id="498" r:id="rId16"/>
    <p:sldId id="499" r:id="rId17"/>
    <p:sldId id="500" r:id="rId18"/>
    <p:sldId id="501" r:id="rId19"/>
    <p:sldId id="507" r:id="rId20"/>
    <p:sldId id="502" r:id="rId21"/>
    <p:sldId id="508" r:id="rId22"/>
    <p:sldId id="504" r:id="rId23"/>
    <p:sldId id="503" r:id="rId24"/>
    <p:sldId id="505" r:id="rId25"/>
    <p:sldId id="506" r:id="rId26"/>
    <p:sldId id="509" r:id="rId27"/>
    <p:sldId id="510" r:id="rId28"/>
    <p:sldId id="514" r:id="rId29"/>
    <p:sldId id="511" r:id="rId30"/>
    <p:sldId id="515" r:id="rId31"/>
    <p:sldId id="513" r:id="rId32"/>
    <p:sldId id="512" r:id="rId33"/>
    <p:sldId id="516" r:id="rId34"/>
    <p:sldId id="520" r:id="rId35"/>
    <p:sldId id="524" r:id="rId36"/>
    <p:sldId id="517" r:id="rId37"/>
    <p:sldId id="518" r:id="rId38"/>
    <p:sldId id="526" r:id="rId39"/>
    <p:sldId id="527" r:id="rId40"/>
    <p:sldId id="519" r:id="rId41"/>
    <p:sldId id="528" r:id="rId42"/>
    <p:sldId id="521" r:id="rId43"/>
    <p:sldId id="523" r:id="rId44"/>
    <p:sldId id="525" r:id="rId45"/>
    <p:sldId id="529" r:id="rId46"/>
    <p:sldId id="530" r:id="rId47"/>
    <p:sldId id="531" r:id="rId48"/>
    <p:sldId id="532" r:id="rId49"/>
    <p:sldId id="533" r:id="rId50"/>
    <p:sldId id="534" r:id="rId51"/>
    <p:sldId id="535" r:id="rId52"/>
    <p:sldId id="536" r:id="rId53"/>
    <p:sldId id="320" r:id="rId54"/>
    <p:sldId id="538" r:id="rId55"/>
    <p:sldId id="478" r:id="rId56"/>
    <p:sldId id="454" r:id="rId57"/>
    <p:sldId id="480" r:id="rId58"/>
    <p:sldId id="321" r:id="rId59"/>
    <p:sldId id="378" r:id="rId60"/>
    <p:sldId id="376" r:id="rId61"/>
    <p:sldId id="539" r:id="rId62"/>
  </p:sldIdLst>
  <p:sldSz cx="12192000" cy="6858000"/>
  <p:notesSz cx="6858000" cy="9144000"/>
  <p:custDataLst>
    <p:tags r:id="rId6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vertBarState="maximized">
    <p:restoredLeft sz="34587" autoAdjust="0"/>
    <p:restoredTop sz="84601" autoAdjust="0"/>
  </p:normalViewPr>
  <p:slideViewPr>
    <p:cSldViewPr snapToGrid="0" showGuides="1">
      <p:cViewPr varScale="1">
        <p:scale>
          <a:sx n="53" d="100"/>
          <a:sy n="53" d="100"/>
        </p:scale>
        <p:origin x="88" y="48"/>
      </p:cViewPr>
      <p:guideLst>
        <p:guide orient="horz" pos="2256"/>
        <p:guide pos="3854"/>
      </p:guideLst>
    </p:cSldViewPr>
  </p:slideViewPr>
  <p:outlineViewPr>
    <p:cViewPr>
      <p:scale>
        <a:sx n="33" d="100"/>
        <a:sy n="33" d="100"/>
      </p:scale>
      <p:origin x="252" y="426"/>
    </p:cViewPr>
  </p:outlin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6" Type="http://schemas.openxmlformats.org/officeDocument/2006/relationships/tags" Target="tags/tag1.xml"/><Relationship Id="rId65" Type="http://schemas.openxmlformats.org/officeDocument/2006/relationships/tableStyles" Target="tableStyles.xml"/><Relationship Id="rId64" Type="http://schemas.openxmlformats.org/officeDocument/2006/relationships/viewProps" Target="viewProps.xml"/><Relationship Id="rId63" Type="http://schemas.openxmlformats.org/officeDocument/2006/relationships/presProps" Target="presProps.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2.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BC1B206-B585-4420-9F92-9FE831CE2754}"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C3C9F11-BD17-4800-BB60-9A756C941EA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C3C9F11-BD17-4800-BB60-9A756C941EA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C3C9F11-BD17-4800-BB60-9A756C941EA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C3C9F11-BD17-4800-BB60-9A756C941EA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7C3C9F11-BD17-4800-BB60-9A756C941EA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7C3C9F11-BD17-4800-BB60-9A756C941EA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C3C9F11-BD17-4800-BB60-9A756C941EA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C3C9F11-BD17-4800-BB60-9A756C941EA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C3C9F11-BD17-4800-BB60-9A756C941EA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C3C9F11-BD17-4800-BB60-9A756C941EA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BFD1F41-BCF7-497B-8B5A-7442A5DAAB8B}"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438F1839-33F8-47C8-9A2F-9E20D46D0182}"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BFD1F41-BCF7-497B-8B5A-7442A5DAAB8B}"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438F1839-33F8-47C8-9A2F-9E20D46D0182}"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BFD1F41-BCF7-497B-8B5A-7442A5DAAB8B}"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438F1839-33F8-47C8-9A2F-9E20D46D0182}"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descr="教师节03"/>
          <p:cNvPicPr>
            <a:picLocks noChangeAspect="1"/>
          </p:cNvPicPr>
          <p:nvPr userDrawn="1"/>
        </p:nvPicPr>
        <p:blipFill>
          <a:blip r:embed="rId2" cstate="print"/>
          <a:stretch>
            <a:fillRect/>
          </a:stretch>
        </p:blipFill>
        <p:spPr>
          <a:xfrm>
            <a:off x="0" y="0"/>
            <a:ext cx="12207875" cy="6857365"/>
          </a:xfrm>
          <a:prstGeom prst="rect">
            <a:avLst/>
          </a:prstGeom>
        </p:spPr>
      </p:pic>
      <p:sp>
        <p:nvSpPr>
          <p:cNvPr id="8" name="文本框 7"/>
          <p:cNvSpPr txBox="1"/>
          <p:nvPr userDrawn="1"/>
        </p:nvSpPr>
        <p:spPr>
          <a:xfrm>
            <a:off x="3937000" y="2265045"/>
            <a:ext cx="6513830" cy="1088390"/>
          </a:xfrm>
          <a:prstGeom prst="rect">
            <a:avLst/>
          </a:prstGeom>
          <a:noFill/>
          <a:extLst>
            <a:ext uri="{909E8E84-426E-40DD-AFC4-6F175D3DCCD1}">
              <a14:hiddenFill xmlns:a14="http://schemas.microsoft.com/office/drawing/2010/main">
                <a:solidFill>
                  <a:srgbClr val="BD8A5D"/>
                </a:solidFill>
              </a14:hiddenFill>
            </a:ext>
          </a:extLst>
        </p:spPr>
        <p:txBody>
          <a:bodyPr wrap="square" rtlCol="0">
            <a:spAutoFit/>
          </a:bodyPr>
          <a:lstStyle/>
          <a:p>
            <a:pPr algn="dist">
              <a:lnSpc>
                <a:spcPct val="90000"/>
              </a:lnSpc>
            </a:pPr>
            <a:r>
              <a:rPr lang="zh-CN" altLang="en-US" sz="7200" dirty="0">
                <a:solidFill>
                  <a:schemeClr val="bg1"/>
                </a:solidFill>
                <a:latin typeface="思源黑体 CN Heavy" panose="020B0A00000000000000" charset="-122"/>
                <a:ea typeface="思源黑体 CN Heavy" panose="020B0A00000000000000" charset="-122"/>
                <a:cs typeface="Noto Sans S Chinese Black" panose="020B0A00000000000000" charset="-122"/>
                <a:sym typeface="+mn-ea"/>
              </a:rPr>
              <a:t>物理这是标题</a:t>
            </a:r>
            <a:endParaRPr lang="zh-CN" altLang="en-US" sz="7200" dirty="0">
              <a:solidFill>
                <a:schemeClr val="bg1"/>
              </a:solidFill>
              <a:latin typeface="思源黑体 CN Heavy" panose="020B0A00000000000000" charset="-122"/>
              <a:ea typeface="思源黑体 CN Heavy" panose="020B0A00000000000000" charset="-122"/>
              <a:cs typeface="Noto Sans S Chinese Black" panose="020B0A00000000000000" charset="-122"/>
              <a:sym typeface="+mn-ea"/>
            </a:endParaRPr>
          </a:p>
        </p:txBody>
      </p:sp>
      <p:sp>
        <p:nvSpPr>
          <p:cNvPr id="9" name="文本框 8"/>
          <p:cNvSpPr txBox="1"/>
          <p:nvPr userDrawn="1"/>
        </p:nvSpPr>
        <p:spPr>
          <a:xfrm>
            <a:off x="5387340" y="3683635"/>
            <a:ext cx="3269615" cy="423545"/>
          </a:xfrm>
          <a:prstGeom prst="rect">
            <a:avLst/>
          </a:prstGeom>
          <a:noFill/>
          <a:extLst>
            <a:ext uri="{909E8E84-426E-40DD-AFC4-6F175D3DCCD1}">
              <a14:hiddenFill xmlns:a14="http://schemas.microsoft.com/office/drawing/2010/main">
                <a:solidFill>
                  <a:srgbClr val="BD8A5D"/>
                </a:solidFill>
              </a14:hiddenFill>
            </a:ext>
          </a:extLst>
        </p:spPr>
        <p:txBody>
          <a:bodyPr wrap="square" rtlCol="0">
            <a:spAutoFit/>
          </a:bodyPr>
          <a:lstStyle/>
          <a:p>
            <a:pPr algn="l">
              <a:lnSpc>
                <a:spcPct val="90000"/>
              </a:lnSpc>
            </a:pPr>
            <a:r>
              <a:rPr lang="zh-CN" altLang="en-US" sz="2400" dirty="0">
                <a:solidFill>
                  <a:schemeClr val="bg1"/>
                </a:solidFill>
                <a:latin typeface="思源黑体 CN Heavy" panose="020B0A00000000000000" charset="-122"/>
                <a:ea typeface="思源黑体 CN Heavy" panose="020B0A00000000000000" charset="-122"/>
                <a:cs typeface="思源黑体 CN Heavy" panose="020B0A00000000000000" charset="-122"/>
                <a:sym typeface="+mn-ea"/>
              </a:rPr>
              <a:t>人教版             初中物理</a:t>
            </a:r>
            <a:endParaRPr lang="zh-CN" altLang="en-US" sz="2400" dirty="0">
              <a:solidFill>
                <a:schemeClr val="bg1"/>
              </a:solidFill>
              <a:latin typeface="思源黑体 CN Heavy" panose="020B0A00000000000000" charset="-122"/>
              <a:ea typeface="思源黑体 CN Heavy" panose="020B0A00000000000000" charset="-122"/>
              <a:cs typeface="思源黑体 CN Heavy" panose="020B0A00000000000000" charset="-122"/>
              <a:sym typeface="+mn-ea"/>
            </a:endParaRPr>
          </a:p>
        </p:txBody>
      </p:sp>
      <p:pic>
        <p:nvPicPr>
          <p:cNvPr id="10" name="图片 9" descr="宇航 - 副本 (6)"/>
          <p:cNvPicPr>
            <a:picLocks noChangeAspect="1"/>
          </p:cNvPicPr>
          <p:nvPr userDrawn="1"/>
        </p:nvPicPr>
        <p:blipFill>
          <a:blip r:embed="rId3" cstate="print"/>
          <a:stretch>
            <a:fillRect/>
          </a:stretch>
        </p:blipFill>
        <p:spPr>
          <a:xfrm>
            <a:off x="0" y="3683635"/>
            <a:ext cx="3117215" cy="3064510"/>
          </a:xfrm>
          <a:prstGeom prst="rect">
            <a:avLst/>
          </a:prstGeom>
        </p:spPr>
      </p:pic>
      <p:pic>
        <p:nvPicPr>
          <p:cNvPr id="11" name="图片 10" descr="宇航 - 副本 (4)"/>
          <p:cNvPicPr>
            <a:picLocks noChangeAspect="1"/>
          </p:cNvPicPr>
          <p:nvPr userDrawn="1"/>
        </p:nvPicPr>
        <p:blipFill>
          <a:blip r:embed="rId4" cstate="print"/>
          <a:stretch>
            <a:fillRect/>
          </a:stretch>
        </p:blipFill>
        <p:spPr>
          <a:xfrm flipH="1">
            <a:off x="10069195" y="4648835"/>
            <a:ext cx="2031365" cy="1859915"/>
          </a:xfrm>
          <a:prstGeom prst="rect">
            <a:avLst/>
          </a:prstGeom>
        </p:spPr>
      </p:pic>
      <p:pic>
        <p:nvPicPr>
          <p:cNvPr id="12" name="图片 11" descr="宇航 - 副本 (5)"/>
          <p:cNvPicPr>
            <a:picLocks noChangeAspect="1"/>
          </p:cNvPicPr>
          <p:nvPr userDrawn="1"/>
        </p:nvPicPr>
        <p:blipFill>
          <a:blip r:embed="rId5" cstate="print"/>
          <a:stretch>
            <a:fillRect/>
          </a:stretch>
        </p:blipFill>
        <p:spPr>
          <a:xfrm>
            <a:off x="-174625" y="-289560"/>
            <a:ext cx="2943225" cy="2783840"/>
          </a:xfrm>
          <a:prstGeom prst="rect">
            <a:avLst/>
          </a:prstGeom>
        </p:spPr>
      </p:pic>
      <p:pic>
        <p:nvPicPr>
          <p:cNvPr id="13" name="图片 12" descr="21世纪教育logo"/>
          <p:cNvPicPr>
            <a:picLocks noChangeAspect="1"/>
          </p:cNvPicPr>
          <p:nvPr userDrawn="1"/>
        </p:nvPicPr>
        <p:blipFill>
          <a:blip r:embed="rId6" cstate="print"/>
          <a:stretch>
            <a:fillRect/>
          </a:stretch>
        </p:blipFill>
        <p:spPr>
          <a:xfrm>
            <a:off x="9617702" y="0"/>
            <a:ext cx="2348230" cy="5759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p:bldP spid="9" grpId="0" bldLvl="0"/>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片 6" descr="教师节03"/>
          <p:cNvPicPr>
            <a:picLocks noChangeAspect="1"/>
          </p:cNvPicPr>
          <p:nvPr userDrawn="1"/>
        </p:nvPicPr>
        <p:blipFill>
          <a:blip r:embed="rId2" cstate="print"/>
          <a:stretch>
            <a:fillRect/>
          </a:stretch>
        </p:blipFill>
        <p:spPr>
          <a:xfrm>
            <a:off x="0" y="0"/>
            <a:ext cx="12207875" cy="6857365"/>
          </a:xfrm>
          <a:prstGeom prst="rect">
            <a:avLst/>
          </a:prstGeom>
        </p:spPr>
      </p:pic>
      <p:pic>
        <p:nvPicPr>
          <p:cNvPr id="8" name="图片 7" descr="6"/>
          <p:cNvPicPr>
            <a:picLocks noChangeAspect="1"/>
          </p:cNvPicPr>
          <p:nvPr userDrawn="1"/>
        </p:nvPicPr>
        <p:blipFill>
          <a:blip r:embed="rId3" cstate="print"/>
          <a:srcRect l="6149" t="6218" r="9072"/>
          <a:stretch>
            <a:fillRect/>
          </a:stretch>
        </p:blipFill>
        <p:spPr>
          <a:xfrm flipH="1">
            <a:off x="8729980" y="4693920"/>
            <a:ext cx="3477895" cy="2164080"/>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65CE71D-1115-4BF9-8900-D31C12E1DD0A}"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3C77C91-A5E2-4BFD-A98D-383E4117A565}"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D65CE71D-1115-4BF9-8900-D31C12E1DD0A}"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33C77C91-A5E2-4BFD-A98D-383E4117A565}"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D65CE71D-1115-4BF9-8900-D31C12E1DD0A}"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33C77C91-A5E2-4BFD-A98D-383E4117A565}"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D65CE71D-1115-4BF9-8900-D31C12E1DD0A}"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33C77C91-A5E2-4BFD-A98D-383E4117A565}"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D65CE71D-1115-4BF9-8900-D31C12E1DD0A}"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33C77C91-A5E2-4BFD-A98D-383E4117A565}"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D65CE71D-1115-4BF9-8900-D31C12E1DD0A}"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33C77C91-A5E2-4BFD-A98D-383E4117A565}"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BFD1F41-BCF7-497B-8B5A-7442A5DAAB8B}"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438F1839-33F8-47C8-9A2F-9E20D46D0182}"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D65CE71D-1115-4BF9-8900-D31C12E1DD0A}"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33C77C91-A5E2-4BFD-A98D-383E4117A565}"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65CE71D-1115-4BF9-8900-D31C12E1DD0A}"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3C77C91-A5E2-4BFD-A98D-383E4117A565}"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65CE71D-1115-4BF9-8900-D31C12E1DD0A}"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3C77C91-A5E2-4BFD-A98D-383E4117A565}"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BFD1F41-BCF7-497B-8B5A-7442A5DAAB8B}"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438F1839-33F8-47C8-9A2F-9E20D46D0182}"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DBFD1F41-BCF7-497B-8B5A-7442A5DAAB8B}"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438F1839-33F8-47C8-9A2F-9E20D46D0182}"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DBFD1F41-BCF7-497B-8B5A-7442A5DAAB8B}"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438F1839-33F8-47C8-9A2F-9E20D46D0182}"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DBFD1F41-BCF7-497B-8B5A-7442A5DAAB8B}"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438F1839-33F8-47C8-9A2F-9E20D46D0182}"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DBFD1F41-BCF7-497B-8B5A-7442A5DAAB8B}"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438F1839-33F8-47C8-9A2F-9E20D46D0182}"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DBFD1F41-BCF7-497B-8B5A-7442A5DAAB8B}"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438F1839-33F8-47C8-9A2F-9E20D46D0182}"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DBFD1F41-BCF7-497B-8B5A-7442A5DAAB8B}"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438F1839-33F8-47C8-9A2F-9E20D46D0182}"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image" Target="../media/image5.png"/><Relationship Id="rId15" Type="http://schemas.openxmlformats.org/officeDocument/2006/relationships/image" Target="../media/image4.png"/><Relationship Id="rId14" Type="http://schemas.openxmlformats.org/officeDocument/2006/relationships/image" Target="../media/image3.png"/><Relationship Id="rId13" Type="http://schemas.openxmlformats.org/officeDocument/2006/relationships/image" Target="../media/image2.png"/><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7" Type="http://schemas.openxmlformats.org/officeDocument/2006/relationships/theme" Target="../theme/theme2.xml"/><Relationship Id="rId16" Type="http://schemas.openxmlformats.org/officeDocument/2006/relationships/image" Target="../media/image9.png"/><Relationship Id="rId15" Type="http://schemas.openxmlformats.org/officeDocument/2006/relationships/image" Target="../media/image8.png"/><Relationship Id="rId14" Type="http://schemas.openxmlformats.org/officeDocument/2006/relationships/image" Target="../media/image7.png"/><Relationship Id="rId13" Type="http://schemas.openxmlformats.org/officeDocument/2006/relationships/image" Target="../media/image6.png"/><Relationship Id="rId12" Type="http://schemas.openxmlformats.org/officeDocument/2006/relationships/image" Target="../media/image1.pn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a:stretch>
            <a:fillRect/>
          </a:stretch>
        </a:blipFill>
        <a:effectLst/>
      </p:bgPr>
    </p:bg>
    <p:spTree>
      <p:nvGrpSpPr>
        <p:cNvPr id="1" name=""/>
        <p:cNvGrpSpPr/>
        <p:nvPr/>
      </p:nvGrpSpPr>
      <p:grpSpPr>
        <a:xfrm>
          <a:off x="0" y="0"/>
          <a:ext cx="0" cy="0"/>
          <a:chOff x="0" y="0"/>
          <a:chExt cx="0" cy="0"/>
        </a:xfrm>
      </p:grpSpPr>
      <p:pic>
        <p:nvPicPr>
          <p:cNvPr id="9" name="图片 8" descr="宇航 - 副本 (4)"/>
          <p:cNvPicPr>
            <a:picLocks noChangeAspect="1"/>
          </p:cNvPicPr>
          <p:nvPr/>
        </p:nvPicPr>
        <p:blipFill>
          <a:blip r:embed="rId13" cstate="print"/>
          <a:stretch>
            <a:fillRect/>
          </a:stretch>
        </p:blipFill>
        <p:spPr>
          <a:xfrm flipH="1">
            <a:off x="10922974" y="5733097"/>
            <a:ext cx="873104" cy="799783"/>
          </a:xfrm>
          <a:prstGeom prst="rect">
            <a:avLst/>
          </a:prstGeom>
        </p:spPr>
      </p:pic>
      <p:pic>
        <p:nvPicPr>
          <p:cNvPr id="12" name="图片 11" descr="图层 1"/>
          <p:cNvPicPr>
            <a:picLocks noChangeAspect="1"/>
          </p:cNvPicPr>
          <p:nvPr/>
        </p:nvPicPr>
        <p:blipFill>
          <a:blip r:embed="rId14" cstate="print"/>
          <a:stretch>
            <a:fillRect/>
          </a:stretch>
        </p:blipFill>
        <p:spPr>
          <a:xfrm>
            <a:off x="326073" y="291782"/>
            <a:ext cx="887095" cy="710565"/>
          </a:xfrm>
          <a:prstGeom prst="rect">
            <a:avLst/>
          </a:prstGeom>
        </p:spPr>
      </p:pic>
      <p:pic>
        <p:nvPicPr>
          <p:cNvPr id="13" name="图片 12"/>
          <p:cNvPicPr>
            <a:picLocks noChangeAspect="1"/>
          </p:cNvPicPr>
          <p:nvPr/>
        </p:nvPicPr>
        <p:blipFill>
          <a:blip r:embed="rId15" cstate="print"/>
          <a:stretch>
            <a:fillRect/>
          </a:stretch>
        </p:blipFill>
        <p:spPr>
          <a:xfrm>
            <a:off x="1107756" y="317"/>
            <a:ext cx="7990476" cy="399713"/>
          </a:xfrm>
          <a:prstGeom prst="rect">
            <a:avLst/>
          </a:prstGeom>
        </p:spPr>
      </p:pic>
      <p:pic>
        <p:nvPicPr>
          <p:cNvPr id="14" name="图片 13"/>
          <p:cNvPicPr>
            <a:picLocks noChangeAspect="1"/>
          </p:cNvPicPr>
          <p:nvPr/>
        </p:nvPicPr>
        <p:blipFill>
          <a:blip r:embed="rId15" cstate="print"/>
          <a:stretch>
            <a:fillRect/>
          </a:stretch>
        </p:blipFill>
        <p:spPr>
          <a:xfrm rot="5400000">
            <a:off x="-3129362" y="3310880"/>
            <a:ext cx="6621892" cy="295238"/>
          </a:xfrm>
          <a:prstGeom prst="rect">
            <a:avLst/>
          </a:prstGeom>
        </p:spPr>
      </p:pic>
      <p:pic>
        <p:nvPicPr>
          <p:cNvPr id="15" name="图片 14"/>
          <p:cNvPicPr>
            <a:picLocks noChangeAspect="1"/>
          </p:cNvPicPr>
          <p:nvPr/>
        </p:nvPicPr>
        <p:blipFill>
          <a:blip r:embed="rId15" cstate="print"/>
          <a:stretch>
            <a:fillRect/>
          </a:stretch>
        </p:blipFill>
        <p:spPr>
          <a:xfrm rot="5400000">
            <a:off x="8789837" y="3216489"/>
            <a:ext cx="6220217" cy="295238"/>
          </a:xfrm>
          <a:prstGeom prst="rect">
            <a:avLst/>
          </a:prstGeom>
        </p:spPr>
      </p:pic>
      <p:pic>
        <p:nvPicPr>
          <p:cNvPr id="23" name="图片 22" descr="宇航 - 副本 (5)"/>
          <p:cNvPicPr>
            <a:picLocks noChangeAspect="1"/>
          </p:cNvPicPr>
          <p:nvPr/>
        </p:nvPicPr>
        <p:blipFill>
          <a:blip r:embed="rId16" cstate="print"/>
          <a:stretch>
            <a:fillRect/>
          </a:stretch>
        </p:blipFill>
        <p:spPr>
          <a:xfrm>
            <a:off x="407425" y="470646"/>
            <a:ext cx="1531493" cy="1448753"/>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a:xfrm>
          <a:off x="0" y="0"/>
          <a:ext cx="0" cy="0"/>
          <a:chOff x="0" y="0"/>
          <a:chExt cx="0" cy="0"/>
        </a:xfrm>
      </p:grpSpPr>
      <p:pic>
        <p:nvPicPr>
          <p:cNvPr id="7" name="图片 6" descr="教师节03"/>
          <p:cNvPicPr>
            <a:picLocks noChangeAspect="1"/>
          </p:cNvPicPr>
          <p:nvPr/>
        </p:nvPicPr>
        <p:blipFill>
          <a:blip r:embed="rId13" cstate="print"/>
          <a:stretch>
            <a:fillRect/>
          </a:stretch>
        </p:blipFill>
        <p:spPr>
          <a:xfrm>
            <a:off x="0" y="0"/>
            <a:ext cx="12207875" cy="6857365"/>
          </a:xfrm>
          <a:prstGeom prst="rect">
            <a:avLst/>
          </a:prstGeom>
        </p:spPr>
      </p:pic>
      <p:pic>
        <p:nvPicPr>
          <p:cNvPr id="10" name="图片 9" descr="宇航 - 副本 (6)"/>
          <p:cNvPicPr>
            <a:picLocks noChangeAspect="1"/>
          </p:cNvPicPr>
          <p:nvPr/>
        </p:nvPicPr>
        <p:blipFill>
          <a:blip r:embed="rId14" cstate="print"/>
          <a:stretch>
            <a:fillRect/>
          </a:stretch>
        </p:blipFill>
        <p:spPr>
          <a:xfrm>
            <a:off x="0" y="3683635"/>
            <a:ext cx="3117215" cy="3064510"/>
          </a:xfrm>
          <a:prstGeom prst="rect">
            <a:avLst/>
          </a:prstGeom>
        </p:spPr>
      </p:pic>
      <p:pic>
        <p:nvPicPr>
          <p:cNvPr id="11" name="图片 10" descr="宇航 - 副本 (4)"/>
          <p:cNvPicPr>
            <a:picLocks noChangeAspect="1"/>
          </p:cNvPicPr>
          <p:nvPr/>
        </p:nvPicPr>
        <p:blipFill>
          <a:blip r:embed="rId15" cstate="print"/>
          <a:stretch>
            <a:fillRect/>
          </a:stretch>
        </p:blipFill>
        <p:spPr>
          <a:xfrm flipH="1">
            <a:off x="10069195" y="4648835"/>
            <a:ext cx="2031365" cy="1859915"/>
          </a:xfrm>
          <a:prstGeom prst="rect">
            <a:avLst/>
          </a:prstGeom>
        </p:spPr>
      </p:pic>
      <p:pic>
        <p:nvPicPr>
          <p:cNvPr id="12" name="图片 11" descr="宇航 - 副本 (5)"/>
          <p:cNvPicPr>
            <a:picLocks noChangeAspect="1"/>
          </p:cNvPicPr>
          <p:nvPr/>
        </p:nvPicPr>
        <p:blipFill>
          <a:blip r:embed="rId16" cstate="print"/>
          <a:stretch>
            <a:fillRect/>
          </a:stretch>
        </p:blipFill>
        <p:spPr>
          <a:xfrm>
            <a:off x="-174625" y="-289560"/>
            <a:ext cx="2943225" cy="2783840"/>
          </a:xfrm>
          <a:prstGeom prst="rect">
            <a:avLst/>
          </a:prstGeom>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8.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file:///C:\Documents%20and%20Settings\Administrator\Application%20Data\Tencent\Users\641329478\QQ\WinTemp\RichOle\DHZK)FM$I%5b0%60%25%7d9Y%7dB713Q8.png" TargetMode="External"/><Relationship Id="rId1" Type="http://schemas.openxmlformats.org/officeDocument/2006/relationships/image" Target="../media/image1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0.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image" Target="../media/image21.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2.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3.jpe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4.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5.png"/></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7.xml"/><Relationship Id="rId3" Type="http://schemas.openxmlformats.org/officeDocument/2006/relationships/image" Target="../media/image14.jpeg"/><Relationship Id="rId2" Type="http://schemas.openxmlformats.org/officeDocument/2006/relationships/image" Target="../media/image13.png"/><Relationship Id="rId1" Type="http://schemas.openxmlformats.org/officeDocument/2006/relationships/image" Target="../media/image12.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6.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file:///C:\Users\QQ\Desktop\&#36797;&#23425;&#29289;&#29702;%20&#32858;&#38598;&#20013;&#32771;(&#25945;&#29992;)\F430.TIF" TargetMode="External"/><Relationship Id="rId1" Type="http://schemas.openxmlformats.org/officeDocument/2006/relationships/image" Target="../media/image27.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file:///C:\Users\Administrator\Desktop\2017&#20013;&#32771;&#31934;&#33521;&#29289;&#29702;\B422.TIF" TargetMode="External"/><Relationship Id="rId1" Type="http://schemas.openxmlformats.org/officeDocument/2006/relationships/image" Target="../media/image28.png"/></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file:///C:\Users\Administrator\Desktop\2017&#20013;&#32771;&#31934;&#33521;&#29289;&#29702;\B422.TIF" TargetMode="External"/><Relationship Id="rId1" Type="http://schemas.openxmlformats.org/officeDocument/2006/relationships/image" Target="../media/image28.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png"/></Relationships>
</file>

<file path=ppt/slides/_rels/slide50.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7.xml"/><Relationship Id="rId2" Type="http://schemas.openxmlformats.org/officeDocument/2006/relationships/image" Target="NULL" TargetMode="External"/><Relationship Id="rId1" Type="http://schemas.openxmlformats.org/officeDocument/2006/relationships/image" Target="../media/image29.png"/></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NULL" TargetMode="External"/><Relationship Id="rId1" Type="http://schemas.openxmlformats.org/officeDocument/2006/relationships/image" Target="../media/image29.png"/></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file:///C:\Users\Administrator\Desktop\2017&#20013;&#32771;&#31934;&#33521;&#29289;&#29702;\B418.TIF" TargetMode="External"/><Relationship Id="rId1" Type="http://schemas.openxmlformats.org/officeDocument/2006/relationships/image" Target="../media/image30.png"/></Relationships>
</file>

<file path=ppt/slides/_rels/slide53.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7.xml"/><Relationship Id="rId3" Type="http://schemas.openxmlformats.org/officeDocument/2006/relationships/image" Target="file:///C:\Users\Administrator\Desktop\2017&#20013;&#32771;&#31934;&#33521;&#29289;&#29702;\B416.TIF" TargetMode="External"/><Relationship Id="rId2" Type="http://schemas.openxmlformats.org/officeDocument/2006/relationships/image" Target="../media/image31.png"/><Relationship Id="rId1" Type="http://schemas.openxmlformats.org/officeDocument/2006/relationships/image" Target="../media/image13.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1139482" y="1549403"/>
            <a:ext cx="10363597" cy="2086725"/>
          </a:xfrm>
          <a:prstGeom prst="rect">
            <a:avLst/>
          </a:prstGeom>
          <a:noFill/>
          <a:extLst>
            <a:ext uri="{909E8E84-426E-40DD-AFC4-6F175D3DCCD1}">
              <a14:hiddenFill xmlns:a14="http://schemas.microsoft.com/office/drawing/2010/main">
                <a:solidFill>
                  <a:srgbClr val="BD8A5D"/>
                </a:solidFill>
              </a14:hiddenFill>
            </a:ext>
          </a:extLst>
        </p:spPr>
        <p:txBody>
          <a:bodyPr wrap="square" rtlCol="0">
            <a:spAutoFit/>
          </a:bodyPr>
          <a:lstStyle/>
          <a:p>
            <a:pPr algn="dist">
              <a:lnSpc>
                <a:spcPct val="90000"/>
              </a:lnSpc>
            </a:pPr>
            <a:r>
              <a:rPr lang="zh-CN" altLang="en-US" sz="7200" dirty="0">
                <a:solidFill>
                  <a:schemeClr val="bg1"/>
                </a:solidFill>
                <a:latin typeface="思源黑体 CN Heavy" panose="020B0A00000000000000" charset="-122"/>
                <a:ea typeface="思源黑体 CN Heavy" panose="020B0A00000000000000" charset="-122"/>
                <a:cs typeface="Noto Sans S Chinese Black" panose="020B0A00000000000000" charset="-122"/>
                <a:sym typeface="+mn-ea"/>
              </a:rPr>
              <a:t>简答题专题练习</a:t>
            </a:r>
            <a:endParaRPr lang="en-US" altLang="zh-CN" sz="7200" dirty="0">
              <a:solidFill>
                <a:schemeClr val="bg1"/>
              </a:solidFill>
              <a:latin typeface="思源黑体 CN Heavy" panose="020B0A00000000000000" charset="-122"/>
              <a:ea typeface="思源黑体 CN Heavy" panose="020B0A00000000000000" charset="-122"/>
              <a:cs typeface="Noto Sans S Chinese Black" panose="020B0A00000000000000" charset="-122"/>
              <a:sym typeface="+mn-ea"/>
            </a:endParaRPr>
          </a:p>
          <a:p>
            <a:pPr algn="dist">
              <a:lnSpc>
                <a:spcPct val="90000"/>
              </a:lnSpc>
            </a:pPr>
            <a:endParaRPr lang="en-US" altLang="zh-CN" sz="7200" dirty="0">
              <a:solidFill>
                <a:schemeClr val="bg1"/>
              </a:solidFill>
              <a:latin typeface="思源黑体 CN Heavy" panose="020B0A00000000000000" charset="-122"/>
              <a:ea typeface="思源黑体 CN Heavy" panose="020B0A00000000000000" charset="-122"/>
              <a:cs typeface="Noto Sans S Chinese Black" panose="020B0A00000000000000" charset="-122"/>
              <a:sym typeface="+mn-ea"/>
            </a:endParaRPr>
          </a:p>
        </p:txBody>
      </p:sp>
      <p:sp>
        <p:nvSpPr>
          <p:cNvPr id="7" name="文本框 6"/>
          <p:cNvSpPr txBox="1"/>
          <p:nvPr/>
        </p:nvSpPr>
        <p:spPr>
          <a:xfrm>
            <a:off x="4853688" y="4495258"/>
            <a:ext cx="4314800" cy="423545"/>
          </a:xfrm>
          <a:prstGeom prst="rect">
            <a:avLst/>
          </a:prstGeom>
          <a:noFill/>
          <a:extLst>
            <a:ext uri="{909E8E84-426E-40DD-AFC4-6F175D3DCCD1}">
              <a14:hiddenFill xmlns:a14="http://schemas.microsoft.com/office/drawing/2010/main">
                <a:solidFill>
                  <a:srgbClr val="BD8A5D"/>
                </a:solidFill>
              </a14:hiddenFill>
            </a:ext>
          </a:extLst>
        </p:spPr>
        <p:txBody>
          <a:bodyPr wrap="square" rtlCol="0">
            <a:spAutoFit/>
          </a:bodyPr>
          <a:lstStyle/>
          <a:p>
            <a:pPr algn="l">
              <a:lnSpc>
                <a:spcPct val="90000"/>
              </a:lnSpc>
            </a:pPr>
            <a:r>
              <a:rPr lang="zh-CN" altLang="en-US" sz="2400" dirty="0">
                <a:solidFill>
                  <a:schemeClr val="bg1"/>
                </a:solidFill>
                <a:latin typeface="思源黑体 CN Heavy" panose="020B0A00000000000000" charset="-122"/>
                <a:ea typeface="思源黑体 CN Heavy" panose="020B0A00000000000000" charset="-122"/>
                <a:cs typeface="思源黑体 CN Heavy" panose="020B0A00000000000000" charset="-122"/>
                <a:sym typeface="+mn-ea"/>
              </a:rPr>
              <a:t>人教版            复习</a:t>
            </a:r>
            <a:endParaRPr lang="zh-CN" altLang="en-US" sz="2400" dirty="0">
              <a:solidFill>
                <a:schemeClr val="bg1"/>
              </a:solidFill>
              <a:latin typeface="思源黑体 CN Heavy" panose="020B0A00000000000000" charset="-122"/>
              <a:ea typeface="思源黑体 CN Heavy" panose="020B0A00000000000000" charset="-122"/>
              <a:cs typeface="思源黑体 CN Heavy" panose="020B0A00000000000000"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4400">
        <p14:honeycomb/>
      </p:transition>
    </mc:Choice>
    <mc:Fallback>
      <p:transition spd="slow">
        <p:fade/>
      </p:transition>
    </mc:Fallback>
  </mc:AlternateContent>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p:bldP spid="7" grpId="0" bldLvl="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69" name="Rectangle 1"/>
          <p:cNvSpPr>
            <a:spLocks noChangeArrowheads="1"/>
          </p:cNvSpPr>
          <p:nvPr/>
        </p:nvSpPr>
        <p:spPr bwMode="auto">
          <a:xfrm>
            <a:off x="381000" y="1152525"/>
            <a:ext cx="11172825" cy="138499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lang="en-US" altLang="zh-CN" sz="2800" b="1" dirty="0"/>
              <a:t>7</a:t>
            </a:r>
            <a:r>
              <a:rPr lang="zh-CN" altLang="en-US" sz="2800" b="1" dirty="0"/>
              <a:t>、细心的人在天高气爽的秋夜，会发现星光总是闪烁不定的，你知道这究竟是为什么吗？</a:t>
            </a:r>
            <a:r>
              <a:rPr kumimoji="0" lang="zh-CN" altLang="en-US" sz="1000" b="0" i="0" u="none" strike="noStrike" cap="none" normalizeH="0" baseline="0" dirty="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    </a:t>
            </a:r>
            <a:endParaRPr kumimoji="0" lang="zh-CN" altLang="en-US" sz="18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60770" name="Rectangle 2"/>
          <p:cNvSpPr>
            <a:spLocks noChangeArrowheads="1"/>
          </p:cNvSpPr>
          <p:nvPr/>
        </p:nvSpPr>
        <p:spPr bwMode="auto">
          <a:xfrm>
            <a:off x="361951" y="2676525"/>
            <a:ext cx="11277600" cy="1284006"/>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lang="zh-CN" sz="2800" b="1" dirty="0">
                <a:solidFill>
                  <a:srgbClr val="C00000"/>
                </a:solidFill>
                <a:latin typeface="宋体" panose="02010600030101010101" pitchFamily="2" charset="-122"/>
                <a:ea typeface="宋体" panose="02010600030101010101" pitchFamily="2" charset="-122"/>
                <a:cs typeface="Times New Roman" panose="02020603050405020304" pitchFamily="18" charset="0"/>
              </a:rPr>
              <a:t>解</a:t>
            </a:r>
            <a:r>
              <a:rPr lang="en-US" altLang="zh-CN" sz="2800" b="1" dirty="0">
                <a:solidFill>
                  <a:srgbClr val="C0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2800" b="1" dirty="0">
                <a:solidFill>
                  <a:srgbClr val="C00000"/>
                </a:solidFill>
                <a:latin typeface="宋体" panose="02010600030101010101" pitchFamily="2" charset="-122"/>
                <a:ea typeface="宋体" panose="02010600030101010101" pitchFamily="2" charset="-122"/>
                <a:cs typeface="Times New Roman" panose="02020603050405020304" pitchFamily="18" charset="0"/>
              </a:rPr>
              <a:t>星光总是闪烁不定的是由于空气的不均匀，光的传播方向一直发生改变的缘故，因此属于折射现象</a:t>
            </a:r>
            <a:r>
              <a:rPr kumimoji="0" lang="zh-CN" altLang="en-US" sz="1000" b="0" i="0" u="none" strike="noStrike" cap="none" normalizeH="0" baseline="0" dirty="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  </a:t>
            </a:r>
            <a:endParaRPr kumimoji="0" lang="zh-CN" altLang="en-US" sz="18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60770"/>
                                        </p:tgtEl>
                                        <p:attrNameLst>
                                          <p:attrName>style.visibility</p:attrName>
                                        </p:attrNameLst>
                                      </p:cBhvr>
                                      <p:to>
                                        <p:strVal val="visible"/>
                                      </p:to>
                                    </p:set>
                                    <p:animEffect transition="in" filter="wipe(down)">
                                      <p:cBhvr>
                                        <p:cTn id="7" dur="500"/>
                                        <p:tgtEl>
                                          <p:spTgt spid="1607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077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7" name="Rectangle 1"/>
          <p:cNvSpPr>
            <a:spLocks noChangeArrowheads="1"/>
          </p:cNvSpPr>
          <p:nvPr/>
        </p:nvSpPr>
        <p:spPr bwMode="auto">
          <a:xfrm>
            <a:off x="419100" y="1114425"/>
            <a:ext cx="2890535" cy="1384995"/>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lang="en-US" altLang="zh-CN" sz="2800" b="1" dirty="0">
                <a:latin typeface="宋体" panose="02010600030101010101" pitchFamily="2" charset="-122"/>
                <a:ea typeface="宋体" panose="02010600030101010101" pitchFamily="2" charset="-122"/>
                <a:cs typeface="Times New Roman" panose="02020603050405020304" pitchFamily="18" charset="0"/>
              </a:rPr>
              <a:t>8</a:t>
            </a:r>
            <a:r>
              <a:rPr kumimoji="0" lang="zh-CN" altLang="en-US" sz="2800" b="1" u="none" strike="noStrike" cap="none" normalizeH="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sz="2800" b="1" u="none" strike="noStrike" cap="none" normalizeH="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图</a:t>
            </a:r>
            <a:r>
              <a:rPr kumimoji="0" lang="zh-CN" altLang="en-US" sz="2800" b="1" u="none" strike="noStrike" cap="none" normalizeH="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的漫画说明</a:t>
            </a:r>
            <a:endParaRPr kumimoji="0" lang="en-US" altLang="zh-CN" sz="2800" b="1" u="none" strike="noStrike" cap="none" normalizeH="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800" b="1" u="none" strike="noStrike" cap="none" normalizeH="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了什么问题？</a:t>
            </a:r>
            <a:endParaRPr kumimoji="0" lang="zh-CN" altLang="en-US" sz="2800" b="1" u="none" strike="noStrike" cap="none" normalizeH="0" dirty="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62820" name="Rectangle 4"/>
          <p:cNvSpPr>
            <a:spLocks noChangeArrowheads="1"/>
          </p:cNvSpPr>
          <p:nvPr/>
        </p:nvSpPr>
        <p:spPr bwMode="auto">
          <a:xfrm>
            <a:off x="400050" y="3552825"/>
            <a:ext cx="11344275" cy="193033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lang="zh-CN" sz="2800" b="1" dirty="0">
                <a:solidFill>
                  <a:srgbClr val="C00000"/>
                </a:solidFill>
                <a:latin typeface="宋体" panose="02010600030101010101" pitchFamily="2" charset="-122"/>
                <a:ea typeface="宋体" panose="02010600030101010101" pitchFamily="2" charset="-122"/>
                <a:cs typeface="Times New Roman" panose="02020603050405020304" pitchFamily="18" charset="0"/>
              </a:rPr>
              <a:t>答：漫画说明了老人看到的水底实际上是水底发生折射所成的虚像，</a:t>
            </a:r>
            <a:r>
              <a:rPr lang="zh-CN" altLang="en-US" sz="2800" b="1" dirty="0">
                <a:solidFill>
                  <a:srgbClr val="C00000"/>
                </a:solidFill>
                <a:latin typeface="宋体" panose="02010600030101010101" pitchFamily="2" charset="-122"/>
                <a:ea typeface="宋体" panose="02010600030101010101" pitchFamily="2" charset="-122"/>
                <a:cs typeface="Times New Roman" panose="02020603050405020304" pitchFamily="18" charset="0"/>
              </a:rPr>
              <a:t>光从水中斜射入空气中时，在水面处发生偏折。折射角大于入射角，光线远离法线，所以</a:t>
            </a:r>
            <a:r>
              <a:rPr lang="zh-CN" sz="2800" b="1" dirty="0">
                <a:solidFill>
                  <a:srgbClr val="C00000"/>
                </a:solidFill>
                <a:latin typeface="宋体" panose="02010600030101010101" pitchFamily="2" charset="-122"/>
                <a:ea typeface="宋体" panose="02010600030101010101" pitchFamily="2" charset="-122"/>
                <a:cs typeface="Times New Roman" panose="02020603050405020304" pitchFamily="18" charset="0"/>
              </a:rPr>
              <a:t>看到水的深度比水的实际深度要小。</a:t>
            </a:r>
            <a:endParaRPr lang="zh-CN" sz="2800" b="1" dirty="0">
              <a:solidFill>
                <a:srgbClr val="C00000"/>
              </a:solidFill>
              <a:latin typeface="宋体" panose="02010600030101010101" pitchFamily="2" charset="-122"/>
              <a:ea typeface="宋体" panose="02010600030101010101" pitchFamily="2" charset="-122"/>
              <a:cs typeface="Times New Roman" panose="02020603050405020304" pitchFamily="18" charset="0"/>
            </a:endParaRPr>
          </a:p>
        </p:txBody>
      </p:sp>
      <p:grpSp>
        <p:nvGrpSpPr>
          <p:cNvPr id="6" name="组合 5"/>
          <p:cNvGrpSpPr/>
          <p:nvPr/>
        </p:nvGrpSpPr>
        <p:grpSpPr>
          <a:xfrm>
            <a:off x="4371975" y="1114425"/>
            <a:ext cx="6238876" cy="2577922"/>
            <a:chOff x="4371975" y="1114425"/>
            <a:chExt cx="6238876" cy="2577922"/>
          </a:xfrm>
        </p:grpSpPr>
        <p:pic>
          <p:nvPicPr>
            <p:cNvPr id="162819" name="Picture 3"/>
            <p:cNvPicPr>
              <a:picLocks noChangeAspect="1" noChangeArrowheads="1"/>
            </p:cNvPicPr>
            <p:nvPr/>
          </p:nvPicPr>
          <p:blipFill>
            <a:blip r:embed="rId1"/>
            <a:srcRect/>
            <a:stretch>
              <a:fillRect/>
            </a:stretch>
          </p:blipFill>
          <p:spPr bwMode="auto">
            <a:xfrm>
              <a:off x="4371975" y="1114425"/>
              <a:ext cx="6238876" cy="2577922"/>
            </a:xfrm>
            <a:prstGeom prst="rect">
              <a:avLst/>
            </a:prstGeom>
            <a:noFill/>
          </p:spPr>
        </p:pic>
        <p:sp>
          <p:nvSpPr>
            <p:cNvPr id="5" name="TextBox 4"/>
            <p:cNvSpPr txBox="1"/>
            <p:nvPr/>
          </p:nvSpPr>
          <p:spPr>
            <a:xfrm>
              <a:off x="4457700" y="1162050"/>
              <a:ext cx="2095500" cy="1015663"/>
            </a:xfrm>
            <a:prstGeom prst="rect">
              <a:avLst/>
            </a:prstGeom>
            <a:solidFill>
              <a:schemeClr val="bg1"/>
            </a:solidFill>
          </p:spPr>
          <p:txBody>
            <a:bodyPr wrap="square" rtlCol="0">
              <a:spAutoFit/>
            </a:bodyPr>
            <a:lstStyle/>
            <a:p>
              <a:r>
                <a:rPr lang="zh-CN" altLang="en-US" sz="2100" b="1" dirty="0"/>
                <a:t>看起来，水不深，洗个澡吧</a:t>
              </a:r>
              <a:r>
                <a:rPr lang="zh-CN" altLang="en-US" dirty="0"/>
                <a:t>。</a:t>
              </a:r>
              <a:endParaRPr lang="en-US" altLang="zh-CN" dirty="0"/>
            </a:p>
            <a:p>
              <a:endParaRPr lang="zh-CN" alt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62820"/>
                                        </p:tgtEl>
                                        <p:attrNameLst>
                                          <p:attrName>style.visibility</p:attrName>
                                        </p:attrNameLst>
                                      </p:cBhvr>
                                      <p:to>
                                        <p:strVal val="visible"/>
                                      </p:to>
                                    </p:set>
                                    <p:animEffect transition="in" filter="wipe(down)">
                                      <p:cBhvr>
                                        <p:cTn id="7" dur="500"/>
                                        <p:tgtEl>
                                          <p:spTgt spid="1628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282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1000" y="981075"/>
            <a:ext cx="3371850" cy="664862"/>
          </a:xfrm>
          <a:prstGeom prst="rect">
            <a:avLst/>
          </a:prstGeom>
          <a:noFill/>
        </p:spPr>
        <p:txBody>
          <a:bodyPr wrap="square" rtlCol="0">
            <a:spAutoFit/>
          </a:bodyPr>
          <a:lstStyle/>
          <a:p>
            <a:pPr>
              <a:lnSpc>
                <a:spcPct val="150000"/>
              </a:lnSpc>
            </a:pPr>
            <a:r>
              <a:rPr lang="zh-CN" altLang="en-US" sz="2800" b="1" dirty="0"/>
              <a:t>二、热学简答题</a:t>
            </a:r>
            <a:endParaRPr lang="zh-CN" altLang="en-US" sz="2800" b="1" dirty="0"/>
          </a:p>
        </p:txBody>
      </p:sp>
      <p:sp>
        <p:nvSpPr>
          <p:cNvPr id="165889" name="Rectangle 1"/>
          <p:cNvSpPr>
            <a:spLocks noChangeArrowheads="1"/>
          </p:cNvSpPr>
          <p:nvPr/>
        </p:nvSpPr>
        <p:spPr bwMode="auto">
          <a:xfrm>
            <a:off x="476250" y="1704975"/>
            <a:ext cx="11353800" cy="138499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ctr" latinLnBrk="0" hangingPunct="1">
              <a:lnSpc>
                <a:spcPct val="150000"/>
              </a:lnSpc>
              <a:spcBef>
                <a:spcPct val="0"/>
              </a:spcBef>
              <a:spcAft>
                <a:spcPct val="0"/>
              </a:spcAft>
              <a:buClrTx/>
              <a:buSzTx/>
              <a:buFontTx/>
              <a:buNone/>
            </a:pPr>
            <a:r>
              <a:rPr lang="en-US" altLang="zh-CN" sz="28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1</a:t>
            </a:r>
            <a:r>
              <a:rPr lang="zh-CN" altLang="en-US" sz="2800" b="1" dirty="0">
                <a:solidFill>
                  <a:srgbClr val="000000"/>
                </a:solidFill>
                <a:latin typeface="宋体" panose="02010600030101010101" pitchFamily="2" charset="-122"/>
                <a:ea typeface="宋体" panose="02010600030101010101" pitchFamily="2" charset="-122"/>
                <a:cs typeface="Times New Roman" panose="02020603050405020304" pitchFamily="18" charset="0"/>
              </a:rPr>
              <a:t>、（西宁中考）洗</a:t>
            </a:r>
            <a:r>
              <a:rPr kumimoji="0" lang="zh-CN" altLang="en-US" sz="2800" b="1" u="none" strike="noStrike" cap="none" normalizeH="0" baseline="0" dirty="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完手后若没有毛巾，人们通常会用力甩动手，使手尽快变干，请你结合所学过的物理知识解释其中的道理．</a:t>
            </a:r>
            <a:endParaRPr kumimoji="0" lang="zh-CN" altLang="en-US" sz="2800" b="1" u="none" strike="noStrike" cap="none" normalizeH="0" baseline="0" dirty="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65890" name="Rectangle 2"/>
          <p:cNvSpPr>
            <a:spLocks noChangeArrowheads="1"/>
          </p:cNvSpPr>
          <p:nvPr/>
        </p:nvSpPr>
        <p:spPr bwMode="auto">
          <a:xfrm>
            <a:off x="542925" y="3276600"/>
            <a:ext cx="11125200" cy="2677656"/>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ctr" latinLnBrk="0" hangingPunct="1">
              <a:lnSpc>
                <a:spcPct val="150000"/>
              </a:lnSpc>
              <a:spcBef>
                <a:spcPct val="0"/>
              </a:spcBef>
              <a:spcAft>
                <a:spcPct val="0"/>
              </a:spcAft>
              <a:buClrTx/>
              <a:buSzTx/>
              <a:buFontTx/>
              <a:buNone/>
            </a:pPr>
            <a:r>
              <a:rPr kumimoji="0" lang="zh-CN" altLang="en-US" sz="2800" b="1" u="none" strike="noStrike" cap="none" normalizeH="0" dirty="0">
                <a:ln>
                  <a:noFill/>
                </a:ln>
                <a:solidFill>
                  <a:srgbClr val="C00000"/>
                </a:solidFill>
                <a:effectLst/>
                <a:latin typeface="宋体" panose="02010600030101010101" pitchFamily="2" charset="-122"/>
                <a:ea typeface="宋体" panose="02010600030101010101" pitchFamily="2" charset="-122"/>
                <a:cs typeface="Times New Roman" panose="02020603050405020304" pitchFamily="18" charset="0"/>
              </a:rPr>
              <a:t>答：</a:t>
            </a:r>
            <a:r>
              <a:rPr kumimoji="0" lang="zh-CN" sz="2800" b="1" u="none" strike="noStrike" cap="none" normalizeH="0" dirty="0">
                <a:ln>
                  <a:noFill/>
                </a:ln>
                <a:solidFill>
                  <a:srgbClr val="C00000"/>
                </a:solidFill>
                <a:effectLst/>
                <a:latin typeface="宋体" panose="02010600030101010101" pitchFamily="2" charset="-122"/>
                <a:ea typeface="宋体" panose="02010600030101010101" pitchFamily="2" charset="-122"/>
                <a:cs typeface="Times New Roman" panose="02020603050405020304" pitchFamily="18" charset="0"/>
              </a:rPr>
              <a:t>手上的水变干的原因之</a:t>
            </a:r>
            <a:r>
              <a:rPr kumimoji="0" lang="zh-CN" altLang="en-US" sz="2800" b="1" u="none" strike="noStrike" cap="none" normalizeH="0" dirty="0">
                <a:ln>
                  <a:noFill/>
                </a:ln>
                <a:solidFill>
                  <a:srgbClr val="C00000"/>
                </a:solidFill>
                <a:effectLst/>
                <a:latin typeface="宋体" panose="02010600030101010101" pitchFamily="2" charset="-122"/>
                <a:ea typeface="宋体" panose="02010600030101010101" pitchFamily="2" charset="-122"/>
                <a:cs typeface="Times New Roman" panose="02020603050405020304" pitchFamily="18" charset="0"/>
              </a:rPr>
              <a:t>一是由于惯性．当手甩动时，手上的水随手一起运动，当手停止运动，而水珠由于惯性仍然保持原来的运动状态，继续运动，就会离开人手；原因之二是由于蒸发．当手甩动时，加快了手表面的空气流动速度，加快水的蒸发。</a:t>
            </a:r>
            <a:endParaRPr kumimoji="0" lang="zh-CN" altLang="en-US" sz="2800" b="1" u="none" strike="noStrike" cap="none" normalizeH="0" dirty="0">
              <a:ln>
                <a:noFill/>
              </a:ln>
              <a:solidFill>
                <a:srgbClr val="C00000"/>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65890"/>
                                        </p:tgtEl>
                                        <p:attrNameLst>
                                          <p:attrName>style.visibility</p:attrName>
                                        </p:attrNameLst>
                                      </p:cBhvr>
                                      <p:to>
                                        <p:strVal val="visible"/>
                                      </p:to>
                                    </p:set>
                                    <p:animEffect transition="in" filter="wipe(down)">
                                      <p:cBhvr>
                                        <p:cTn id="7" dur="500"/>
                                        <p:tgtEl>
                                          <p:spTgt spid="1658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589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04825" y="1166336"/>
            <a:ext cx="11296650" cy="3250185"/>
          </a:xfrm>
          <a:prstGeom prst="rect">
            <a:avLst/>
          </a:prstGeom>
        </p:spPr>
        <p:txBody>
          <a:bodyPr wrap="square">
            <a:spAutoFit/>
          </a:bodyPr>
          <a:lstStyle/>
          <a:p>
            <a:pPr>
              <a:lnSpc>
                <a:spcPct val="150000"/>
              </a:lnSpc>
            </a:pPr>
            <a:r>
              <a:rPr lang="en-US" altLang="zh-CN" sz="2800" b="1" dirty="0"/>
              <a:t>2</a:t>
            </a:r>
            <a:r>
              <a:rPr lang="zh-CN" altLang="en-US" sz="2800" b="1" dirty="0"/>
              <a:t>、（青岛中考）综合问答</a:t>
            </a:r>
            <a:r>
              <a:rPr lang="en-US" altLang="zh-CN" sz="2800" b="1" dirty="0"/>
              <a:t>﹣﹣</a:t>
            </a:r>
            <a:r>
              <a:rPr lang="zh-CN" altLang="en-US" sz="2800" b="1" dirty="0"/>
              <a:t>家庭中的物理：</a:t>
            </a:r>
            <a:endParaRPr lang="zh-CN" altLang="en-US" sz="2800" b="1" dirty="0"/>
          </a:p>
          <a:p>
            <a:pPr>
              <a:lnSpc>
                <a:spcPct val="150000"/>
              </a:lnSpc>
            </a:pPr>
            <a:r>
              <a:rPr lang="zh-CN" altLang="en-US" sz="2800" b="1" dirty="0"/>
              <a:t>小雨用电热水器将水加热．他洗完头发开窗通风时被风一吹感到凉．他看到妈妈腌的鸡蛋悬浮在盐水中．</a:t>
            </a:r>
            <a:endParaRPr lang="zh-CN" altLang="en-US" sz="2800" b="1" dirty="0"/>
          </a:p>
          <a:p>
            <a:pPr>
              <a:lnSpc>
                <a:spcPct val="150000"/>
              </a:lnSpc>
            </a:pPr>
            <a:r>
              <a:rPr lang="zh-CN" altLang="en-US" sz="2800" b="1" dirty="0"/>
              <a:t>请用</a:t>
            </a:r>
            <a:r>
              <a:rPr lang="en-US" sz="2800" b="1" dirty="0"/>
              <a:t>…</a:t>
            </a:r>
            <a:r>
              <a:rPr lang="zh-CN" altLang="en-US" sz="2800" b="1" dirty="0"/>
              <a:t>（开头</a:t>
            </a:r>
            <a:r>
              <a:rPr lang="en-US" sz="2800" b="1" dirty="0"/>
              <a:t>4</a:t>
            </a:r>
            <a:r>
              <a:rPr lang="zh-CN" altLang="en-US" sz="2800" b="1" dirty="0"/>
              <a:t>个字）</a:t>
            </a:r>
            <a:r>
              <a:rPr lang="en-US" sz="2800" b="1" dirty="0"/>
              <a:t>…</a:t>
            </a:r>
            <a:r>
              <a:rPr lang="zh-CN" altLang="en-US" sz="2800" b="1" dirty="0"/>
              <a:t>（结尾</a:t>
            </a:r>
            <a:r>
              <a:rPr lang="en-US" sz="2800" b="1" dirty="0"/>
              <a:t>4</a:t>
            </a:r>
            <a:r>
              <a:rPr lang="zh-CN" altLang="en-US" sz="2800" b="1" dirty="0"/>
              <a:t>个字）将你所选的内容写出来，并用所学的知识进行解释．</a:t>
            </a:r>
            <a:endParaRPr lang="zh-CN" altLang="en-US" sz="2800" b="1"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38149" y="1161187"/>
            <a:ext cx="11125201" cy="3970318"/>
          </a:xfrm>
          <a:prstGeom prst="rect">
            <a:avLst/>
          </a:prstGeom>
        </p:spPr>
        <p:txBody>
          <a:bodyPr wrap="square">
            <a:spAutoFit/>
          </a:bodyPr>
          <a:lstStyle/>
          <a:p>
            <a:pPr fontAlgn="ctr">
              <a:lnSpc>
                <a:spcPct val="150000"/>
              </a:lnSpc>
            </a:pPr>
            <a:r>
              <a:rPr lang="zh-CN" altLang="en-US" sz="2800" b="1" dirty="0">
                <a:solidFill>
                  <a:srgbClr val="C00000"/>
                </a:solidFill>
              </a:rPr>
              <a:t>答：①电热水器</a:t>
            </a:r>
            <a:r>
              <a:rPr lang="en-US" sz="2800" b="1" dirty="0">
                <a:solidFill>
                  <a:srgbClr val="C00000"/>
                </a:solidFill>
              </a:rPr>
              <a:t>…</a:t>
            </a:r>
            <a:r>
              <a:rPr lang="zh-CN" altLang="en-US" sz="2800" b="1" dirty="0">
                <a:solidFill>
                  <a:srgbClr val="C00000"/>
                </a:solidFill>
              </a:rPr>
              <a:t>将水加热：是电能转化为内能；</a:t>
            </a:r>
            <a:br>
              <a:rPr lang="en-US" sz="2800" b="1" dirty="0">
                <a:solidFill>
                  <a:srgbClr val="C00000"/>
                </a:solidFill>
              </a:rPr>
            </a:br>
            <a:r>
              <a:rPr lang="zh-CN" altLang="en-US" sz="2800" b="1" dirty="0">
                <a:solidFill>
                  <a:srgbClr val="C00000"/>
                </a:solidFill>
              </a:rPr>
              <a:t>②洗完头发</a:t>
            </a:r>
            <a:r>
              <a:rPr lang="en-US" sz="2800" b="1" dirty="0">
                <a:solidFill>
                  <a:srgbClr val="C00000"/>
                </a:solidFill>
              </a:rPr>
              <a:t>…</a:t>
            </a:r>
            <a:r>
              <a:rPr lang="zh-CN" altLang="en-US" sz="2800" b="1" dirty="0">
                <a:solidFill>
                  <a:srgbClr val="C00000"/>
                </a:solidFill>
              </a:rPr>
              <a:t>吹感到凉：开窗通风时风一吹，加快了人体表面的空气流速，从而加快了人身上水分的蒸发，水蒸发要吸热，所以人会感觉很凉．</a:t>
            </a:r>
            <a:br>
              <a:rPr lang="en-US" sz="2800" b="1" dirty="0">
                <a:solidFill>
                  <a:srgbClr val="C00000"/>
                </a:solidFill>
              </a:rPr>
            </a:br>
            <a:r>
              <a:rPr lang="zh-CN" altLang="en-US" sz="2800" b="1" dirty="0">
                <a:solidFill>
                  <a:srgbClr val="C00000"/>
                </a:solidFill>
              </a:rPr>
              <a:t>③看到妈妈</a:t>
            </a:r>
            <a:r>
              <a:rPr lang="en-US" sz="2800" b="1" dirty="0">
                <a:solidFill>
                  <a:srgbClr val="C00000"/>
                </a:solidFill>
              </a:rPr>
              <a:t>…</a:t>
            </a:r>
            <a:r>
              <a:rPr lang="zh-CN" altLang="en-US" sz="2800" b="1" dirty="0">
                <a:solidFill>
                  <a:srgbClr val="C00000"/>
                </a:solidFill>
              </a:rPr>
              <a:t>在盐水中：因为鸡蛋的密度小于盐水的密度，所以，腌的鸡蛋悬浮在盐水中．</a:t>
            </a:r>
            <a:endParaRPr lang="zh-CN" altLang="en-US" sz="2800" b="1" dirty="0">
              <a:solidFill>
                <a:srgbClr val="C00000"/>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3" name="Rectangle 1"/>
          <p:cNvSpPr>
            <a:spLocks noChangeArrowheads="1"/>
          </p:cNvSpPr>
          <p:nvPr/>
        </p:nvSpPr>
        <p:spPr bwMode="auto">
          <a:xfrm>
            <a:off x="428625" y="1085850"/>
            <a:ext cx="11268075" cy="4616648"/>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lang="en-US" altLang="zh-CN" sz="2800" b="1" dirty="0"/>
              <a:t>3</a:t>
            </a:r>
            <a:r>
              <a:rPr lang="zh-CN" altLang="en-US" sz="2800" b="1" dirty="0"/>
              <a:t>、如图是一个手持电熨斗，它操作方便．通电后用它夹住潮湿衣服的袖口、领口来回拉伸，就可以实现熨烫．请你用学过的知识回答问题：</a:t>
            </a:r>
            <a:endParaRPr lang="zh-CN" altLang="en-US" sz="2800" b="1" dirty="0"/>
          </a:p>
          <a:p>
            <a:pPr marL="0" marR="0" lvl="0" indent="0" algn="l" defTabSz="914400" rtl="0" eaLnBrk="0" fontAlgn="base" latinLnBrk="0" hangingPunct="0">
              <a:lnSpc>
                <a:spcPct val="150000"/>
              </a:lnSpc>
              <a:spcBef>
                <a:spcPct val="0"/>
              </a:spcBef>
              <a:spcAft>
                <a:spcPct val="0"/>
              </a:spcAft>
              <a:buClrTx/>
              <a:buSzTx/>
              <a:buFontTx/>
              <a:buNone/>
            </a:pPr>
            <a:r>
              <a:rPr lang="zh-CN" altLang="en-US" sz="2800" b="1" dirty="0"/>
              <a:t>（</a:t>
            </a:r>
            <a:r>
              <a:rPr lang="en-US" altLang="zh-CN" sz="2800" b="1" dirty="0"/>
              <a:t>1</a:t>
            </a:r>
            <a:r>
              <a:rPr lang="zh-CN" altLang="en-US" sz="2800" b="1" dirty="0"/>
              <a:t>）电熨斗的发热原理是什么</a:t>
            </a:r>
            <a:r>
              <a:rPr lang="en-US" altLang="zh-CN" sz="2800" b="1" dirty="0"/>
              <a:t>?</a:t>
            </a:r>
            <a:endParaRPr lang="en-US" altLang="zh-CN" sz="2800" b="1" dirty="0"/>
          </a:p>
          <a:p>
            <a:pPr marL="0" marR="0" lvl="0" indent="0" algn="l" defTabSz="914400" rtl="0" eaLnBrk="0" fontAlgn="base" latinLnBrk="0" hangingPunct="0">
              <a:lnSpc>
                <a:spcPct val="150000"/>
              </a:lnSpc>
              <a:spcBef>
                <a:spcPct val="0"/>
              </a:spcBef>
              <a:spcAft>
                <a:spcPct val="0"/>
              </a:spcAft>
              <a:buClrTx/>
              <a:buSzTx/>
              <a:buFontTx/>
              <a:buNone/>
            </a:pPr>
            <a:r>
              <a:rPr lang="zh-CN" altLang="en-US" sz="2800" b="1" dirty="0"/>
              <a:t>（</a:t>
            </a:r>
            <a:r>
              <a:rPr lang="en-US" altLang="zh-CN" sz="2800" b="1" dirty="0"/>
              <a:t>2</a:t>
            </a:r>
            <a:r>
              <a:rPr lang="zh-CN" altLang="en-US" sz="2800" b="1" dirty="0"/>
              <a:t>）衣服上方的“白气”是什么</a:t>
            </a:r>
            <a:endParaRPr lang="en-US" altLang="zh-CN" sz="2800" b="1" dirty="0"/>
          </a:p>
          <a:p>
            <a:pPr marL="0" marR="0" lvl="0" indent="0" algn="l" defTabSz="914400" rtl="0" eaLnBrk="0" fontAlgn="base" latinLnBrk="0" hangingPunct="0">
              <a:lnSpc>
                <a:spcPct val="150000"/>
              </a:lnSpc>
              <a:spcBef>
                <a:spcPct val="0"/>
              </a:spcBef>
              <a:spcAft>
                <a:spcPct val="0"/>
              </a:spcAft>
              <a:buClrTx/>
              <a:buSzTx/>
              <a:buFontTx/>
              <a:buNone/>
            </a:pPr>
            <a:r>
              <a:rPr lang="zh-CN" altLang="en-US" sz="2800" b="1" dirty="0"/>
              <a:t>物态变化形成的</a:t>
            </a:r>
            <a:r>
              <a:rPr lang="en-US" altLang="zh-CN" sz="2800" b="1" dirty="0"/>
              <a:t>?</a:t>
            </a:r>
            <a:endParaRPr lang="en-US" altLang="zh-CN" sz="2800" b="1" dirty="0"/>
          </a:p>
          <a:p>
            <a:pPr marL="0" marR="0" lvl="0" indent="0" algn="l" defTabSz="914400" rtl="0" eaLnBrk="0" fontAlgn="base" latinLnBrk="0" hangingPunct="0">
              <a:lnSpc>
                <a:spcPct val="150000"/>
              </a:lnSpc>
              <a:spcBef>
                <a:spcPct val="0"/>
              </a:spcBef>
              <a:spcAft>
                <a:spcPct val="0"/>
              </a:spcAft>
              <a:buClrTx/>
              <a:buSzTx/>
              <a:buFontTx/>
              <a:buNone/>
            </a:pPr>
            <a:r>
              <a:rPr lang="zh-CN" altLang="en-US" sz="2800" b="1" dirty="0"/>
              <a:t>（</a:t>
            </a:r>
            <a:r>
              <a:rPr lang="en-US" altLang="zh-CN" sz="2800" b="1" dirty="0"/>
              <a:t>3</a:t>
            </a:r>
            <a:r>
              <a:rPr lang="zh-CN" altLang="en-US" sz="2800" b="1" dirty="0"/>
              <a:t>）它是通过什么方式改变衣服</a:t>
            </a:r>
            <a:endParaRPr lang="en-US" altLang="zh-CN" sz="2800" b="1" dirty="0"/>
          </a:p>
          <a:p>
            <a:pPr marL="0" marR="0" lvl="0" indent="0" algn="l" defTabSz="914400" rtl="0" eaLnBrk="0" fontAlgn="base" latinLnBrk="0" hangingPunct="0">
              <a:lnSpc>
                <a:spcPct val="150000"/>
              </a:lnSpc>
              <a:spcBef>
                <a:spcPct val="0"/>
              </a:spcBef>
              <a:spcAft>
                <a:spcPct val="0"/>
              </a:spcAft>
              <a:buClrTx/>
              <a:buSzTx/>
              <a:buFontTx/>
              <a:buNone/>
            </a:pPr>
            <a:r>
              <a:rPr lang="zh-CN" altLang="en-US" sz="2800" b="1" dirty="0"/>
              <a:t>内能的</a:t>
            </a:r>
            <a:r>
              <a:rPr lang="en-US" altLang="zh-CN" sz="2800" b="1" dirty="0"/>
              <a:t>?</a:t>
            </a:r>
            <a:endParaRPr lang="en-US" altLang="zh-CN" sz="2800" b="1" dirty="0"/>
          </a:p>
        </p:txBody>
      </p:sp>
      <p:pic>
        <p:nvPicPr>
          <p:cNvPr id="166914" name="图片 32" descr="21世纪教育网(http://www.21cnjy.com) -- 中国最大型、最专业的中小学教育资源门户网站"/>
          <p:cNvPicPr>
            <a:picLocks noChangeAspect="1" noChangeArrowheads="1"/>
          </p:cNvPicPr>
          <p:nvPr/>
        </p:nvPicPr>
        <p:blipFill>
          <a:blip r:embed="rId1" r:link="rId2"/>
          <a:srcRect/>
          <a:stretch>
            <a:fillRect/>
          </a:stretch>
        </p:blipFill>
        <p:spPr bwMode="auto">
          <a:xfrm>
            <a:off x="7129462" y="2886074"/>
            <a:ext cx="3888581" cy="2028825"/>
          </a:xfrm>
          <a:prstGeom prst="rect">
            <a:avLst/>
          </a:prstGeom>
          <a:noFill/>
          <a:ln w="9525">
            <a:noFill/>
            <a:miter lim="800000"/>
            <a:headEnd/>
            <a:tailEnd/>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81024" y="1223486"/>
            <a:ext cx="11020425" cy="3323987"/>
          </a:xfrm>
          <a:prstGeom prst="rect">
            <a:avLst/>
          </a:prstGeom>
        </p:spPr>
        <p:txBody>
          <a:bodyPr wrap="square">
            <a:spAutoFit/>
          </a:bodyPr>
          <a:lstStyle/>
          <a:p>
            <a:pPr lvl="0" fontAlgn="ctr">
              <a:lnSpc>
                <a:spcPct val="150000"/>
              </a:lnSpc>
              <a:spcBef>
                <a:spcPct val="0"/>
              </a:spcBef>
              <a:spcAft>
                <a:spcPct val="0"/>
              </a:spcAft>
            </a:pPr>
            <a:r>
              <a:rPr lang="zh-CN" altLang="en-US" sz="2800" b="1" dirty="0">
                <a:solidFill>
                  <a:srgbClr val="C00000"/>
                </a:solidFill>
                <a:latin typeface="微软雅黑" panose="020B0503020204020204" charset="-122"/>
                <a:ea typeface="宋体" panose="02010600030101010101" pitchFamily="2" charset="-122"/>
                <a:cs typeface="Times New Roman" panose="02020603050405020304" pitchFamily="18" charset="0"/>
              </a:rPr>
              <a:t>答：（</a:t>
            </a:r>
            <a:r>
              <a:rPr lang="en-US" altLang="zh-CN" sz="2800" b="1" dirty="0">
                <a:solidFill>
                  <a:srgbClr val="C00000"/>
                </a:solidFill>
                <a:latin typeface="Times New Roman" panose="02020603050405020304" pitchFamily="18" charset="0"/>
                <a:ea typeface="微软雅黑" panose="020B0503020204020204" charset="-122"/>
                <a:cs typeface="Times New Roman" panose="02020603050405020304" pitchFamily="18" charset="0"/>
              </a:rPr>
              <a:t>1</a:t>
            </a:r>
            <a:r>
              <a:rPr lang="zh-CN" altLang="en-US" sz="2800" b="1" dirty="0">
                <a:solidFill>
                  <a:srgbClr val="C00000"/>
                </a:solidFill>
                <a:latin typeface="微软雅黑" panose="020B0503020204020204" charset="-122"/>
                <a:ea typeface="宋体" panose="02010600030101010101" pitchFamily="2" charset="-122"/>
                <a:cs typeface="Times New Roman" panose="02020603050405020304" pitchFamily="18" charset="0"/>
              </a:rPr>
              <a:t>）电熨斗主要是利用电流的热效应工作的；</a:t>
            </a:r>
            <a:br>
              <a:rPr lang="zh-CN" altLang="en-US" sz="2800" b="1" dirty="0">
                <a:solidFill>
                  <a:srgbClr val="C00000"/>
                </a:solidFill>
                <a:latin typeface="Times New Roman" panose="02020603050405020304" pitchFamily="18" charset="0"/>
                <a:ea typeface="微软雅黑" panose="020B0503020204020204" charset="-122"/>
                <a:cs typeface="Times New Roman" panose="02020603050405020304" pitchFamily="18" charset="0"/>
              </a:rPr>
            </a:br>
            <a:r>
              <a:rPr lang="zh-CN" altLang="en-US" sz="2800" b="1" dirty="0">
                <a:solidFill>
                  <a:srgbClr val="C00000"/>
                </a:solidFill>
                <a:latin typeface="微软雅黑" panose="020B0503020204020204" charset="-122"/>
                <a:ea typeface="宋体" panose="02010600030101010101" pitchFamily="2" charset="-122"/>
                <a:cs typeface="Times New Roman" panose="02020603050405020304" pitchFamily="18" charset="0"/>
              </a:rPr>
              <a:t>（</a:t>
            </a:r>
            <a:r>
              <a:rPr lang="en-US" altLang="zh-CN" sz="2800" b="1" dirty="0">
                <a:solidFill>
                  <a:srgbClr val="C00000"/>
                </a:solidFill>
                <a:latin typeface="Times New Roman" panose="02020603050405020304" pitchFamily="18" charset="0"/>
                <a:ea typeface="微软雅黑" panose="020B0503020204020204" charset="-122"/>
                <a:cs typeface="Times New Roman" panose="02020603050405020304" pitchFamily="18" charset="0"/>
              </a:rPr>
              <a:t>2</a:t>
            </a:r>
            <a:r>
              <a:rPr lang="zh-CN" altLang="en-US" sz="2800" b="1" dirty="0">
                <a:solidFill>
                  <a:srgbClr val="C00000"/>
                </a:solidFill>
                <a:latin typeface="微软雅黑" panose="020B0503020204020204" charset="-122"/>
                <a:ea typeface="宋体" panose="02010600030101010101" pitchFamily="2" charset="-122"/>
                <a:cs typeface="Times New Roman" panose="02020603050405020304" pitchFamily="18" charset="0"/>
              </a:rPr>
              <a:t>）烫熨衣服时，衣服上方的</a:t>
            </a:r>
            <a:r>
              <a:rPr lang="zh-CN" altLang="en-US" sz="2800" b="1" dirty="0">
                <a:solidFill>
                  <a:srgbClr val="C00000"/>
                </a:solidFill>
                <a:ea typeface="微软雅黑" panose="020B0503020204020204" charset="-122"/>
                <a:cs typeface="Times New Roman" panose="02020603050405020304" pitchFamily="18" charset="0"/>
              </a:rPr>
              <a:t>“</a:t>
            </a:r>
            <a:r>
              <a:rPr lang="zh-CN" altLang="en-US" sz="2800" b="1" dirty="0">
                <a:solidFill>
                  <a:srgbClr val="C00000"/>
                </a:solidFill>
                <a:latin typeface="微软雅黑" panose="020B0503020204020204" charset="-122"/>
                <a:ea typeface="宋体" panose="02010600030101010101" pitchFamily="2" charset="-122"/>
                <a:cs typeface="Times New Roman" panose="02020603050405020304" pitchFamily="18" charset="0"/>
              </a:rPr>
              <a:t>白气</a:t>
            </a:r>
            <a:r>
              <a:rPr lang="zh-CN" altLang="en-US" sz="2800" b="1" dirty="0">
                <a:solidFill>
                  <a:srgbClr val="C00000"/>
                </a:solidFill>
                <a:ea typeface="微软雅黑" panose="020B0503020204020204" charset="-122"/>
                <a:cs typeface="Times New Roman" panose="02020603050405020304" pitchFamily="18" charset="0"/>
              </a:rPr>
              <a:t>”</a:t>
            </a:r>
            <a:r>
              <a:rPr lang="zh-CN" altLang="en-US" sz="2800" b="1" dirty="0">
                <a:solidFill>
                  <a:srgbClr val="C00000"/>
                </a:solidFill>
                <a:latin typeface="微软雅黑" panose="020B0503020204020204" charset="-122"/>
                <a:ea typeface="宋体" panose="02010600030101010101" pitchFamily="2" charset="-122"/>
                <a:cs typeface="Times New Roman" panose="02020603050405020304" pitchFamily="18" charset="0"/>
              </a:rPr>
              <a:t>是衣服上的水汽化出的水蒸气，遇冷液化形成的小水滴；</a:t>
            </a:r>
            <a:br>
              <a:rPr lang="zh-CN" altLang="en-US" sz="2800" b="1" dirty="0">
                <a:solidFill>
                  <a:srgbClr val="C00000"/>
                </a:solidFill>
                <a:latin typeface="Times New Roman" panose="02020603050405020304" pitchFamily="18" charset="0"/>
                <a:ea typeface="微软雅黑" panose="020B0503020204020204" charset="-122"/>
                <a:cs typeface="Times New Roman" panose="02020603050405020304" pitchFamily="18" charset="0"/>
              </a:rPr>
            </a:br>
            <a:r>
              <a:rPr lang="zh-CN" altLang="en-US" sz="2800" b="1" dirty="0">
                <a:solidFill>
                  <a:srgbClr val="C00000"/>
                </a:solidFill>
                <a:latin typeface="微软雅黑" panose="020B0503020204020204" charset="-122"/>
                <a:ea typeface="宋体" panose="02010600030101010101" pitchFamily="2" charset="-122"/>
                <a:cs typeface="Times New Roman" panose="02020603050405020304" pitchFamily="18" charset="0"/>
              </a:rPr>
              <a:t>（</a:t>
            </a:r>
            <a:r>
              <a:rPr lang="en-US" altLang="zh-CN" sz="2800" b="1" dirty="0">
                <a:solidFill>
                  <a:srgbClr val="C00000"/>
                </a:solidFill>
                <a:latin typeface="Times New Roman" panose="02020603050405020304" pitchFamily="18" charset="0"/>
                <a:ea typeface="微软雅黑" panose="020B0503020204020204" charset="-122"/>
                <a:cs typeface="Times New Roman" panose="02020603050405020304" pitchFamily="18" charset="0"/>
              </a:rPr>
              <a:t>3</a:t>
            </a:r>
            <a:r>
              <a:rPr lang="zh-CN" altLang="en-US" sz="2800" b="1" dirty="0">
                <a:solidFill>
                  <a:srgbClr val="C00000"/>
                </a:solidFill>
                <a:latin typeface="微软雅黑" panose="020B0503020204020204" charset="-122"/>
                <a:ea typeface="宋体" panose="02010600030101010101" pitchFamily="2" charset="-122"/>
                <a:cs typeface="Times New Roman" panose="02020603050405020304" pitchFamily="18" charset="0"/>
              </a:rPr>
              <a:t>）在用电熨斗烫熨衣服时，衣服从电熨斗上吸收热量，温度升高，是通过热传递改变衣服的内能的．</a:t>
            </a:r>
            <a:endParaRPr lang="zh-CN" altLang="en-US" sz="2800" b="1" dirty="0">
              <a:solidFill>
                <a:srgbClr val="C00000"/>
              </a:solidFill>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6725" y="1170712"/>
            <a:ext cx="11239500" cy="3323987"/>
          </a:xfrm>
          <a:prstGeom prst="rect">
            <a:avLst/>
          </a:prstGeom>
        </p:spPr>
        <p:txBody>
          <a:bodyPr wrap="square">
            <a:spAutoFit/>
          </a:bodyPr>
          <a:lstStyle/>
          <a:p>
            <a:pPr fontAlgn="ctr">
              <a:lnSpc>
                <a:spcPct val="150000"/>
              </a:lnSpc>
            </a:pPr>
            <a:r>
              <a:rPr lang="en-US" altLang="zh-CN" sz="2800" b="1" dirty="0"/>
              <a:t>4</a:t>
            </a:r>
            <a:r>
              <a:rPr lang="zh-CN" altLang="en-US" sz="2800" b="1" dirty="0"/>
              <a:t>、央视</a:t>
            </a:r>
            <a:r>
              <a:rPr lang="en-US" altLang="en-US" sz="2800" b="1" dirty="0" err="1"/>
              <a:t>财经《是真的</a:t>
            </a:r>
            <a:r>
              <a:rPr lang="zh-CN" altLang="en-US" sz="2800" b="1" dirty="0"/>
              <a:t>吗</a:t>
            </a:r>
            <a:r>
              <a:rPr lang="en-US" altLang="zh-CN" sz="2800" b="1" dirty="0"/>
              <a:t>》</a:t>
            </a:r>
            <a:r>
              <a:rPr lang="zh-CN" altLang="en-US" sz="2800" b="1" dirty="0"/>
              <a:t>栏目做过如下实验，在塑料袋中装入少量酒精，且把塑料袋内的气体排放干净并扎紧袋口．在玻璃碗里导入适量开水，玻璃碗壁变模糊了，再把装有酒精的塑料袋放入盛有开水的玻璃碗中，塑料袋就鼓起来了（如图所示），请根据所学的热学知识解释这两个现象．</a:t>
            </a:r>
            <a:endParaRPr lang="zh-CN" altLang="en-US" sz="2800" b="1" dirty="0"/>
          </a:p>
        </p:txBody>
      </p:sp>
      <p:pic>
        <p:nvPicPr>
          <p:cNvPr id="171010" name="图片 497" descr="21世纪教育网 -- 中国最大型、最专业的中小学教育资源门户网站"/>
          <p:cNvPicPr>
            <a:picLocks noChangeAspect="1" noChangeArrowheads="1"/>
          </p:cNvPicPr>
          <p:nvPr/>
        </p:nvPicPr>
        <p:blipFill>
          <a:blip r:embed="rId1"/>
          <a:srcRect r="914" b="1308"/>
          <a:stretch>
            <a:fillRect/>
          </a:stretch>
        </p:blipFill>
        <p:spPr bwMode="auto">
          <a:xfrm>
            <a:off x="4543425" y="4067175"/>
            <a:ext cx="3363928" cy="2343150"/>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76249" y="1147286"/>
            <a:ext cx="11191876" cy="2593980"/>
          </a:xfrm>
          <a:prstGeom prst="rect">
            <a:avLst/>
          </a:prstGeom>
        </p:spPr>
        <p:txBody>
          <a:bodyPr wrap="square">
            <a:spAutoFit/>
          </a:bodyPr>
          <a:lstStyle/>
          <a:p>
            <a:pPr lvl="0" fontAlgn="base">
              <a:lnSpc>
                <a:spcPct val="150000"/>
              </a:lnSpc>
              <a:spcBef>
                <a:spcPct val="0"/>
              </a:spcBef>
              <a:spcAft>
                <a:spcPct val="0"/>
              </a:spcAft>
            </a:pPr>
            <a:r>
              <a:rPr lang="zh-CN" altLang="en-US" sz="2800" b="1" dirty="0">
                <a:solidFill>
                  <a:srgbClr val="C00000"/>
                </a:solidFill>
                <a:latin typeface="宋体" panose="02010600030101010101" pitchFamily="2" charset="-122"/>
                <a:ea typeface="宋体" panose="02010600030101010101" pitchFamily="2" charset="-122"/>
                <a:cs typeface="宋体" panose="02010600030101010101" pitchFamily="2" charset="-122"/>
              </a:rPr>
              <a:t>答：在玻璃碗里导入适量开水，开水蒸发后的水蒸气遇到温度较低的碗壁液化成水，所以玻璃碗壁变模糊了，</a:t>
            </a:r>
            <a:endParaRPr lang="zh-CN" altLang="en-US" sz="2800" b="1" dirty="0">
              <a:solidFill>
                <a:srgbClr val="C00000"/>
              </a:solidFill>
              <a:latin typeface="Arial" panose="020B0604020202020204" pitchFamily="34" charset="0"/>
              <a:ea typeface="宋体" panose="02010600030101010101" pitchFamily="2" charset="-122"/>
              <a:cs typeface="宋体" panose="02010600030101010101" pitchFamily="2" charset="-122"/>
            </a:endParaRPr>
          </a:p>
          <a:p>
            <a:pPr lvl="0" eaLnBrk="0" fontAlgn="base" hangingPunct="0">
              <a:lnSpc>
                <a:spcPct val="150000"/>
              </a:lnSpc>
              <a:spcBef>
                <a:spcPct val="0"/>
              </a:spcBef>
              <a:spcAft>
                <a:spcPct val="0"/>
              </a:spcAft>
            </a:pPr>
            <a:r>
              <a:rPr lang="zh-CN" altLang="en-US" sz="2800" b="1" dirty="0">
                <a:solidFill>
                  <a:srgbClr val="C00000"/>
                </a:solidFill>
                <a:latin typeface="宋体" panose="02010600030101010101" pitchFamily="2" charset="-122"/>
                <a:ea typeface="宋体" panose="02010600030101010101" pitchFamily="2" charset="-122"/>
                <a:cs typeface="宋体" panose="02010600030101010101" pitchFamily="2" charset="-122"/>
              </a:rPr>
              <a:t>滴有酒精的塑料袋，放入盛有开水的玻璃碗中，酒精吸热温度升高，蒸发加快，塑料袋内酒精气体增加，压强增大，将塑料袋鼓起来．</a:t>
            </a:r>
            <a:endParaRPr lang="zh-CN" altLang="en-US" sz="2800" b="1" dirty="0">
              <a:solidFill>
                <a:srgbClr val="C00000"/>
              </a:solidFill>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28624" y="1099661"/>
            <a:ext cx="11296651" cy="2677656"/>
          </a:xfrm>
          <a:prstGeom prst="rect">
            <a:avLst/>
          </a:prstGeom>
        </p:spPr>
        <p:txBody>
          <a:bodyPr wrap="square">
            <a:spAutoFit/>
          </a:bodyPr>
          <a:lstStyle/>
          <a:p>
            <a:pPr>
              <a:lnSpc>
                <a:spcPct val="150000"/>
              </a:lnSpc>
            </a:pPr>
            <a:r>
              <a:rPr lang="en-US" altLang="zh-CN" sz="2800" b="1" dirty="0"/>
              <a:t>5</a:t>
            </a:r>
            <a:r>
              <a:rPr lang="zh-CN" altLang="en-US" sz="2800" b="1" dirty="0"/>
              <a:t>、（</a:t>
            </a:r>
            <a:r>
              <a:rPr lang="en-US" altLang="en-US" sz="2800" b="1" dirty="0" err="1"/>
              <a:t>北部湾</a:t>
            </a:r>
            <a:r>
              <a:rPr lang="zh-CN" altLang="en-US" sz="2800" b="1" dirty="0"/>
              <a:t>中考）海鲜粥是北部湾地区的一道家常美食。煮好的粥香气扑鼻，这是什么现象？而且粥的温度越高，香气就越浓，这是为什么？当我们对着热粥表面吹气时，粥就凉得更快，这又是为什么？请你用物理知识说明其中的道理。 </a:t>
            </a:r>
            <a:endParaRPr lang="zh-CN" altLang="en-US" sz="2800" b="1" dirty="0"/>
          </a:p>
        </p:txBody>
      </p:sp>
      <p:sp>
        <p:nvSpPr>
          <p:cNvPr id="173057" name="Rectangle 1"/>
          <p:cNvSpPr>
            <a:spLocks noChangeArrowheads="1"/>
          </p:cNvSpPr>
          <p:nvPr/>
        </p:nvSpPr>
        <p:spPr bwMode="auto">
          <a:xfrm>
            <a:off x="609600" y="3903345"/>
            <a:ext cx="11144250" cy="295465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800" b="1" u="none" strike="noStrike" cap="none" normalizeH="0" dirty="0">
                <a:ln>
                  <a:noFill/>
                </a:ln>
                <a:solidFill>
                  <a:srgbClr val="C00000"/>
                </a:solidFill>
                <a:effectLst/>
                <a:latin typeface="宋体" panose="02010600030101010101" pitchFamily="2" charset="-122"/>
                <a:ea typeface="宋体" panose="02010600030101010101" pitchFamily="2" charset="-122"/>
                <a:cs typeface="Times New Roman" panose="02020603050405020304" pitchFamily="18" charset="0"/>
              </a:rPr>
              <a:t>答：</a:t>
            </a:r>
            <a:r>
              <a:rPr kumimoji="0" lang="zh-CN" sz="2800" b="1" u="none" strike="noStrike" cap="none" normalizeH="0" dirty="0">
                <a:ln>
                  <a:noFill/>
                </a:ln>
                <a:solidFill>
                  <a:srgbClr val="C00000"/>
                </a:solidFill>
                <a:effectLst/>
                <a:latin typeface="宋体" panose="02010600030101010101" pitchFamily="2" charset="-122"/>
                <a:ea typeface="宋体" panose="02010600030101010101" pitchFamily="2" charset="-122"/>
                <a:cs typeface="Times New Roman" panose="02020603050405020304" pitchFamily="18" charset="0"/>
              </a:rPr>
              <a:t>煮好的粥香气扑鼻，这是扩散现象；粥的温度越高，香气就越浓，这是因为温度越高，分子的热运动越剧烈；当我们对着热粥表面吹气时，粥就凉得更快，这是因为液体表面吹气，加快了空气流动的快慢，蒸发加快。</a:t>
            </a:r>
            <a:endParaRPr kumimoji="0" lang="zh-CN" sz="2800" b="1" u="none" strike="noStrike" cap="none" normalizeH="0" dirty="0">
              <a:ln>
                <a:noFill/>
              </a:ln>
              <a:solidFill>
                <a:srgbClr val="C00000"/>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endParaRPr kumimoji="0" lang="zh-CN" sz="18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73057"/>
                                        </p:tgtEl>
                                        <p:attrNameLst>
                                          <p:attrName>style.visibility</p:attrName>
                                        </p:attrNameLst>
                                      </p:cBhvr>
                                      <p:to>
                                        <p:strVal val="visible"/>
                                      </p:to>
                                    </p:set>
                                    <p:animEffect transition="in" filter="wipe(down)">
                                      <p:cBhvr>
                                        <p:cTn id="7" dur="500"/>
                                        <p:tgtEl>
                                          <p:spTgt spid="1730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305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 name="iSlíďè"/>
          <p:cNvSpPr txBox="1"/>
          <p:nvPr/>
        </p:nvSpPr>
        <p:spPr bwMode="auto">
          <a:xfrm>
            <a:off x="1221105" y="421640"/>
            <a:ext cx="2138045" cy="580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Autofit/>
          </a:bodyPr>
          <a:lstStyle/>
          <a:p>
            <a:pPr marL="0" marR="0" lvl="0" indent="0" algn="l" defTabSz="913765" rtl="0" eaLnBrk="1" fontAlgn="auto" latinLnBrk="0" hangingPunct="1">
              <a:spcBef>
                <a:spcPct val="0"/>
              </a:spcBef>
              <a:spcAft>
                <a:spcPts val="0"/>
              </a:spcAft>
              <a:buClrTx/>
              <a:buSzTx/>
              <a:buFontTx/>
              <a:buNone/>
              <a:defRPr/>
            </a:pPr>
            <a:r>
              <a:rPr lang="zh-CN" altLang="en-US" sz="3200" b="1" dirty="0">
                <a:effectLst>
                  <a:outerShdw blurRad="38100" dist="19050" dir="2700000" algn="tl" rotWithShape="0">
                    <a:schemeClr val="dk1">
                      <a:alpha val="40000"/>
                    </a:schemeClr>
                  </a:outerShdw>
                </a:effectLst>
                <a:latin typeface="思源黑体 CN Medium" panose="020B0600000000000000" charset="-122"/>
                <a:ea typeface="思源黑体 CN Medium" panose="020B0600000000000000" charset="-122"/>
                <a:cs typeface="+mn-ea"/>
                <a:sym typeface="zihun58hao-chuangzhonghei" panose="00000500000000000000" pitchFamily="2" charset="-122"/>
              </a:rPr>
              <a:t>新课导</a:t>
            </a:r>
            <a:r>
              <a:rPr lang="zh-CN" altLang="en-US" sz="3200" b="1" noProof="0" dirty="0">
                <a:effectLst>
                  <a:outerShdw blurRad="38100" dist="19050" dir="2700000" algn="tl" rotWithShape="0">
                    <a:schemeClr val="dk1">
                      <a:alpha val="40000"/>
                    </a:schemeClr>
                  </a:outerShdw>
                </a:effectLst>
                <a:latin typeface="思源黑体 CN Medium" panose="020B0600000000000000" charset="-122"/>
                <a:ea typeface="思源黑体 CN Medium" panose="020B0600000000000000" charset="-122"/>
                <a:cs typeface="+mn-ea"/>
                <a:sym typeface="zihun58hao-chuangzhonghei" panose="00000500000000000000" pitchFamily="2" charset="-122"/>
              </a:rPr>
              <a:t>入</a:t>
            </a:r>
            <a:endParaRPr kumimoji="0" lang="zh-CN" altLang="en-US" sz="32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思源黑体 CN Medium" panose="020B0600000000000000" charset="-122"/>
              <a:ea typeface="思源黑体 CN Medium" panose="020B0600000000000000" charset="-122"/>
              <a:cs typeface="+mn-ea"/>
              <a:sym typeface="zihun58hao-chuangzhonghei" panose="00000500000000000000" pitchFamily="2" charset="-122"/>
            </a:endParaRPr>
          </a:p>
        </p:txBody>
      </p:sp>
      <p:sp>
        <p:nvSpPr>
          <p:cNvPr id="6" name="TextBox 5"/>
          <p:cNvSpPr txBox="1"/>
          <p:nvPr/>
        </p:nvSpPr>
        <p:spPr>
          <a:xfrm>
            <a:off x="844061" y="1702191"/>
            <a:ext cx="10522633" cy="671851"/>
          </a:xfrm>
          <a:prstGeom prst="rect">
            <a:avLst/>
          </a:prstGeom>
          <a:noFill/>
        </p:spPr>
        <p:txBody>
          <a:bodyPr wrap="square" rtlCol="0">
            <a:spAutoFit/>
          </a:bodyPr>
          <a:lstStyle/>
          <a:p>
            <a:pPr>
              <a:lnSpc>
                <a:spcPct val="150000"/>
              </a:lnSpc>
            </a:pPr>
            <a:r>
              <a:rPr lang="zh-CN" altLang="en-US" sz="2800" b="1" dirty="0"/>
              <a:t>       </a:t>
            </a:r>
            <a:endParaRPr lang="zh-CN" altLang="en-US" sz="2800" b="1" dirty="0"/>
          </a:p>
        </p:txBody>
      </p:sp>
      <p:sp>
        <p:nvSpPr>
          <p:cNvPr id="4" name="矩形 4098"/>
          <p:cNvSpPr>
            <a:spLocks noChangeArrowheads="1"/>
          </p:cNvSpPr>
          <p:nvPr/>
        </p:nvSpPr>
        <p:spPr bwMode="auto">
          <a:xfrm>
            <a:off x="250825" y="549275"/>
            <a:ext cx="11407775" cy="5589588"/>
          </a:xfrm>
          <a:prstGeom prst="rect">
            <a:avLst/>
          </a:prstGeom>
          <a:noFill/>
          <a:ln w="9525">
            <a:noFill/>
            <a:miter lim="800000"/>
          </a:ln>
        </p:spPr>
        <p:txBody>
          <a:bodyPr anchor="ctr"/>
          <a:lstStyle/>
          <a:p>
            <a:pPr>
              <a:lnSpc>
                <a:spcPct val="150000"/>
              </a:lnSpc>
            </a:pPr>
            <a:r>
              <a:rPr lang="en-US" altLang="zh-CN" sz="2800" b="1" dirty="0">
                <a:solidFill>
                  <a:schemeClr val="bg1"/>
                </a:solidFill>
              </a:rPr>
              <a:t>             </a:t>
            </a:r>
            <a:r>
              <a:rPr lang="zh-CN" altLang="en-US" sz="2800" b="1" dirty="0"/>
              <a:t>要在简答题上得高分必须突出两个字，即“简明”。       </a:t>
            </a:r>
            <a:endParaRPr lang="zh-CN" altLang="en-US" sz="2800" b="1" dirty="0"/>
          </a:p>
          <a:p>
            <a:pPr>
              <a:lnSpc>
                <a:spcPct val="150000"/>
              </a:lnSpc>
            </a:pPr>
            <a:r>
              <a:rPr lang="en-US" altLang="zh-CN" sz="2800" b="1" dirty="0"/>
              <a:t>1</a:t>
            </a:r>
            <a:r>
              <a:rPr lang="zh-CN" altLang="en-US" sz="2800" b="1" dirty="0"/>
              <a:t>、要紧扣主题，不要转弯抹角。</a:t>
            </a:r>
            <a:br>
              <a:rPr lang="zh-CN" altLang="en-US" sz="2800" b="1" dirty="0"/>
            </a:br>
            <a:r>
              <a:rPr lang="zh-CN" altLang="en-US" sz="2800" b="1" dirty="0"/>
              <a:t>       见题后，先要仔细看懂题目，正确理解题意，明确题目设问的本意，即题目问的是什么，应从哪几方面进行回答，只有这样才能保证答案不离题。否则，即使你的答案无比精妙，但因误解题意，答所非问而全军覆没。</a:t>
            </a:r>
            <a:r>
              <a:rPr lang="en-US" altLang="zh-CN" sz="2800" b="1" dirty="0"/>
              <a:t> </a:t>
            </a:r>
            <a:br>
              <a:rPr lang="en-US" altLang="zh-CN" sz="2800" b="1" dirty="0"/>
            </a:br>
            <a:endParaRPr lang="en-US" altLang="zh-CN" sz="2800" b="1" dirty="0"/>
          </a:p>
        </p:txBody>
      </p:sp>
      <p:sp>
        <p:nvSpPr>
          <p:cNvPr id="7" name="流程图: 过程 6"/>
          <p:cNvSpPr/>
          <p:nvPr/>
        </p:nvSpPr>
        <p:spPr>
          <a:xfrm>
            <a:off x="3981450" y="3619500"/>
            <a:ext cx="1905000" cy="76200"/>
          </a:xfrm>
          <a:prstGeom prst="flowChartProcess">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spTree>
  </p:cSld>
  <p:clrMapOvr>
    <a:masterClrMapping/>
  </p:clrMapOvr>
  <mc:AlternateContent xmlns:mc="http://schemas.openxmlformats.org/markup-compatibility/2006">
    <mc:Choice xmlns:p14="http://schemas.microsoft.com/office/powerpoint/2010/main" Requires="p14">
      <p:transition spd="slow" p14:dur="4400">
        <p14:honeycomb/>
      </p:transition>
    </mc:Choice>
    <mc:Fallback>
      <p:transition spd="slow">
        <p:fade/>
      </p:transition>
    </mc:Fallback>
  </mc:AlternateContent>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3" name="Rectangle 1"/>
          <p:cNvSpPr>
            <a:spLocks noChangeArrowheads="1"/>
          </p:cNvSpPr>
          <p:nvPr/>
        </p:nvSpPr>
        <p:spPr bwMode="auto">
          <a:xfrm>
            <a:off x="409575" y="1181100"/>
            <a:ext cx="11296650" cy="1800493"/>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ctr" latinLnBrk="0" hangingPunct="1">
              <a:lnSpc>
                <a:spcPct val="150000"/>
              </a:lnSpc>
              <a:spcBef>
                <a:spcPct val="0"/>
              </a:spcBef>
              <a:spcAft>
                <a:spcPct val="0"/>
              </a:spcAft>
              <a:buClrTx/>
              <a:buSzTx/>
              <a:buFontTx/>
              <a:buNone/>
            </a:pPr>
            <a:r>
              <a:rPr lang="en-US" altLang="zh-CN" sz="2800" b="1" dirty="0"/>
              <a:t>6</a:t>
            </a:r>
            <a:r>
              <a:rPr lang="zh-CN" altLang="en-US" sz="2800" b="1" dirty="0"/>
              <a:t>、（伊春中考）炎炎烈日下，松花江边的沙子热得烫脚，而江水却很清凉．这是为什么？</a:t>
            </a:r>
            <a:endParaRPr lang="zh-CN" altLang="en-US" sz="2800" b="1" dirty="0"/>
          </a:p>
          <a:p>
            <a:pPr marL="0" marR="0" lvl="0" indent="0" algn="l" defTabSz="914400" rtl="0" eaLnBrk="0" fontAlgn="base" latinLnBrk="0" hangingPunct="0">
              <a:lnSpc>
                <a:spcPct val="150000"/>
              </a:lnSpc>
              <a:spcBef>
                <a:spcPct val="0"/>
              </a:spcBef>
              <a:spcAft>
                <a:spcPct val="0"/>
              </a:spcAft>
              <a:buClrTx/>
              <a:buSzTx/>
              <a:buFontTx/>
              <a:buNone/>
            </a:pPr>
            <a:endParaRPr kumimoji="0" lang="zh-CN" altLang="en-US" sz="18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72034" name="Rectangle 2"/>
          <p:cNvSpPr>
            <a:spLocks noChangeArrowheads="1"/>
          </p:cNvSpPr>
          <p:nvPr/>
        </p:nvSpPr>
        <p:spPr bwMode="auto">
          <a:xfrm>
            <a:off x="495300" y="2838450"/>
            <a:ext cx="11153775" cy="203132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ctr" latinLnBrk="0" hangingPunct="1">
              <a:lnSpc>
                <a:spcPct val="150000"/>
              </a:lnSpc>
              <a:spcBef>
                <a:spcPct val="0"/>
              </a:spcBef>
              <a:spcAft>
                <a:spcPct val="0"/>
              </a:spcAft>
              <a:buClrTx/>
              <a:buSzTx/>
              <a:buFontTx/>
              <a:buNone/>
            </a:pPr>
            <a:r>
              <a:rPr lang="zh-CN" altLang="en-US" sz="2800" b="1" dirty="0">
                <a:solidFill>
                  <a:srgbClr val="C00000"/>
                </a:solidFill>
                <a:latin typeface="宋体" panose="02010600030101010101" pitchFamily="2" charset="-122"/>
                <a:ea typeface="宋体" panose="02010600030101010101" pitchFamily="2" charset="-122"/>
                <a:cs typeface="宋体" panose="02010600030101010101" pitchFamily="2" charset="-122"/>
              </a:rPr>
              <a:t>       答：因为水的比热容比沙石的大，由</a:t>
            </a:r>
            <a:r>
              <a:rPr lang="en-US" altLang="zh-CN" sz="2800" b="1" dirty="0">
                <a:solidFill>
                  <a:srgbClr val="C00000"/>
                </a:solidFill>
                <a:latin typeface="宋体" panose="02010600030101010101" pitchFamily="2" charset="-122"/>
                <a:ea typeface="宋体" panose="02010600030101010101" pitchFamily="2" charset="-122"/>
                <a:cs typeface="宋体" panose="02010600030101010101" pitchFamily="2" charset="-122"/>
              </a:rPr>
              <a:t>Q=</a:t>
            </a:r>
            <a:r>
              <a:rPr lang="en-US" altLang="zh-CN" sz="2800" b="1" dirty="0" err="1">
                <a:solidFill>
                  <a:srgbClr val="C00000"/>
                </a:solidFill>
                <a:latin typeface="宋体" panose="02010600030101010101" pitchFamily="2" charset="-122"/>
                <a:ea typeface="宋体" panose="02010600030101010101" pitchFamily="2" charset="-122"/>
                <a:cs typeface="宋体" panose="02010600030101010101" pitchFamily="2" charset="-122"/>
              </a:rPr>
              <a:t>cm△t</a:t>
            </a:r>
            <a:r>
              <a:rPr lang="zh-CN" altLang="en-US" sz="2800" b="1" dirty="0">
                <a:solidFill>
                  <a:srgbClr val="C00000"/>
                </a:solidFill>
                <a:latin typeface="宋体" panose="02010600030101010101" pitchFamily="2" charset="-122"/>
                <a:ea typeface="宋体" panose="02010600030101010101" pitchFamily="2" charset="-122"/>
                <a:cs typeface="宋体" panose="02010600030101010101" pitchFamily="2" charset="-122"/>
              </a:rPr>
              <a:t>可知，相同质量的水和沙石比较，吸收相同的热量（都在太阳照射下），水的温度升高的少，江水是凉凉的，而沙子的温度升高的多，热得烫脚．</a:t>
            </a:r>
            <a:endParaRPr lang="zh-CN" altLang="en-US" sz="2800" b="1" dirty="0">
              <a:solidFill>
                <a:srgbClr val="C0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72034"/>
                                        </p:tgtEl>
                                        <p:attrNameLst>
                                          <p:attrName>style.visibility</p:attrName>
                                        </p:attrNameLst>
                                      </p:cBhvr>
                                      <p:to>
                                        <p:strVal val="visible"/>
                                      </p:to>
                                    </p:set>
                                    <p:animEffect transition="in" filter="wipe(down)">
                                      <p:cBhvr>
                                        <p:cTn id="7" dur="500"/>
                                        <p:tgtEl>
                                          <p:spTgt spid="17203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1" nodeType="clickEffect">
                                  <p:stCondLst>
                                    <p:cond delay="0"/>
                                  </p:stCondLst>
                                  <p:childTnLst>
                                    <p:set>
                                      <p:cBhvr>
                                        <p:cTn id="11" dur="1" fill="hold">
                                          <p:stCondLst>
                                            <p:cond delay="0"/>
                                          </p:stCondLst>
                                        </p:cTn>
                                        <p:tgtEl>
                                          <p:spTgt spid="172034"/>
                                        </p:tgtEl>
                                        <p:attrNameLst>
                                          <p:attrName>style.visibility</p:attrName>
                                        </p:attrNameLst>
                                      </p:cBhvr>
                                      <p:to>
                                        <p:strVal val="visible"/>
                                      </p:to>
                                    </p:set>
                                    <p:animEffect transition="in" filter="wipe(down)">
                                      <p:cBhvr>
                                        <p:cTn id="12" dur="500"/>
                                        <p:tgtEl>
                                          <p:spTgt spid="1720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034" grpId="0"/>
      <p:bldP spid="172034"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1" name="Rectangle 1"/>
          <p:cNvSpPr>
            <a:spLocks noChangeArrowheads="1"/>
          </p:cNvSpPr>
          <p:nvPr/>
        </p:nvSpPr>
        <p:spPr bwMode="auto">
          <a:xfrm>
            <a:off x="447675" y="1152525"/>
            <a:ext cx="11182350" cy="1661993"/>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lang="en-US" altLang="zh-CN" sz="2800" b="1" dirty="0"/>
              <a:t>7</a:t>
            </a:r>
            <a:r>
              <a:rPr lang="zh-CN" altLang="en-US" sz="2800" b="1" dirty="0"/>
              <a:t>、</a:t>
            </a:r>
            <a:r>
              <a:rPr lang="zh-CN" altLang="zh-CN" sz="2800" b="1" dirty="0"/>
              <a:t>“</a:t>
            </a:r>
            <a:r>
              <a:rPr lang="zh-CN" altLang="en-US" sz="2800" b="1" dirty="0"/>
              <a:t>夏天吃冰棒觉得凉快”和“夏天游泳后上岸被风一吹感到凉快”回答这两种“凉快”的原因？</a:t>
            </a:r>
            <a:endParaRPr lang="zh-CN" altLang="en-US" sz="2800" b="1" dirty="0"/>
          </a:p>
          <a:p>
            <a:pPr marL="0" marR="0" lvl="0" indent="0" algn="l" defTabSz="914400" rtl="0" eaLnBrk="0" fontAlgn="base" latinLnBrk="0" hangingPunct="0">
              <a:lnSpc>
                <a:spcPct val="100000"/>
              </a:lnSpc>
              <a:spcBef>
                <a:spcPct val="0"/>
              </a:spcBef>
              <a:spcAft>
                <a:spcPct val="0"/>
              </a:spcAft>
              <a:buClrTx/>
              <a:buSzTx/>
              <a:buFontTx/>
              <a:buNone/>
            </a:pPr>
            <a:endParaRPr kumimoji="0" lang="zh-CN" sz="18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3" name="矩形 2"/>
          <p:cNvSpPr/>
          <p:nvPr/>
        </p:nvSpPr>
        <p:spPr>
          <a:xfrm>
            <a:off x="571500" y="2757785"/>
            <a:ext cx="11106150" cy="1311193"/>
          </a:xfrm>
          <a:prstGeom prst="rect">
            <a:avLst/>
          </a:prstGeom>
        </p:spPr>
        <p:txBody>
          <a:bodyPr wrap="square">
            <a:spAutoFit/>
          </a:bodyPr>
          <a:lstStyle/>
          <a:p>
            <a:pPr>
              <a:lnSpc>
                <a:spcPct val="150000"/>
              </a:lnSpc>
            </a:pPr>
            <a:r>
              <a:rPr lang="zh-CN" altLang="en-US" sz="2800" b="1" dirty="0">
                <a:solidFill>
                  <a:srgbClr val="C00000"/>
                </a:solidFill>
              </a:rPr>
              <a:t>答：</a:t>
            </a:r>
            <a:r>
              <a:rPr lang="en-US" altLang="zh-CN" sz="2800" b="1" dirty="0">
                <a:solidFill>
                  <a:srgbClr val="C00000"/>
                </a:solidFill>
              </a:rPr>
              <a:t>(1)“</a:t>
            </a:r>
            <a:r>
              <a:rPr lang="zh-CN" altLang="en-US" sz="2800" b="1" dirty="0">
                <a:solidFill>
                  <a:srgbClr val="C00000"/>
                </a:solidFill>
              </a:rPr>
              <a:t>夏天吃冰棒觉得凉快”，是利用了冰棒的熔化吸热；</a:t>
            </a:r>
            <a:endParaRPr lang="en-US" altLang="zh-CN" sz="2800" b="1" dirty="0">
              <a:solidFill>
                <a:srgbClr val="C00000"/>
              </a:solidFill>
            </a:endParaRPr>
          </a:p>
          <a:p>
            <a:pPr>
              <a:lnSpc>
                <a:spcPct val="150000"/>
              </a:lnSpc>
            </a:pPr>
            <a:r>
              <a:rPr lang="zh-CN" altLang="en-US" sz="2800" b="1" dirty="0">
                <a:solidFill>
                  <a:srgbClr val="C00000"/>
                </a:solidFill>
              </a:rPr>
              <a:t>（</a:t>
            </a:r>
            <a:r>
              <a:rPr lang="en-US" altLang="zh-CN" sz="2800" b="1" dirty="0">
                <a:solidFill>
                  <a:srgbClr val="C00000"/>
                </a:solidFill>
              </a:rPr>
              <a:t>2</a:t>
            </a:r>
            <a:r>
              <a:rPr lang="zh-CN" altLang="en-US" sz="2800" b="1" dirty="0">
                <a:solidFill>
                  <a:srgbClr val="C00000"/>
                </a:solidFill>
              </a:rPr>
              <a:t>）“夏天游泳后上岸被风一吹感到凉快”，是因为水的汽化吸热</a:t>
            </a:r>
            <a:endParaRPr lang="zh-CN" altLang="en-US" sz="28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85775" y="1161961"/>
            <a:ext cx="11220450" cy="1957524"/>
          </a:xfrm>
          <a:prstGeom prst="rect">
            <a:avLst/>
          </a:prstGeom>
        </p:spPr>
        <p:txBody>
          <a:bodyPr wrap="square">
            <a:spAutoFit/>
          </a:bodyPr>
          <a:lstStyle/>
          <a:p>
            <a:pPr>
              <a:lnSpc>
                <a:spcPct val="150000"/>
              </a:lnSpc>
            </a:pPr>
            <a:r>
              <a:rPr lang="en-US" altLang="zh-CN" sz="2800" b="1" dirty="0"/>
              <a:t>8</a:t>
            </a:r>
            <a:r>
              <a:rPr lang="zh-CN" altLang="en-US" sz="2800" b="1" dirty="0"/>
              <a:t>、在端午节煮粽子的过程中</a:t>
            </a:r>
            <a:r>
              <a:rPr lang="en-US" altLang="zh-CN" sz="2800" b="1" dirty="0"/>
              <a:t>,</a:t>
            </a:r>
            <a:r>
              <a:rPr lang="zh-CN" altLang="en-US" sz="2800" b="1" dirty="0"/>
              <a:t>小明发现妈妈先是用大火烧开水后</a:t>
            </a:r>
            <a:r>
              <a:rPr lang="en-US" altLang="zh-CN" sz="2800" b="1" dirty="0"/>
              <a:t>,</a:t>
            </a:r>
            <a:r>
              <a:rPr lang="zh-CN" altLang="en-US" sz="2800" b="1" dirty="0"/>
              <a:t>再改用小火</a:t>
            </a:r>
            <a:r>
              <a:rPr lang="en-US" altLang="zh-CN" sz="2800" b="1" dirty="0"/>
              <a:t>,</a:t>
            </a:r>
            <a:r>
              <a:rPr lang="zh-CN" altLang="en-US" sz="2800" b="1" dirty="0"/>
              <a:t>盖上锅盖</a:t>
            </a:r>
            <a:r>
              <a:rPr lang="en-US" altLang="zh-CN" sz="2800" b="1" dirty="0"/>
              <a:t>,</a:t>
            </a:r>
            <a:r>
              <a:rPr lang="zh-CN" altLang="en-US" sz="2800" b="1" dirty="0"/>
              <a:t>让锅内的水微微沸腾</a:t>
            </a:r>
            <a:r>
              <a:rPr lang="en-US" altLang="zh-CN" sz="2800" b="1" dirty="0"/>
              <a:t>,</a:t>
            </a:r>
            <a:r>
              <a:rPr lang="zh-CN" altLang="en-US" sz="2800" b="1" dirty="0"/>
              <a:t>将粽子煮好</a:t>
            </a:r>
            <a:r>
              <a:rPr lang="en-US" altLang="zh-CN" sz="2800" b="1" dirty="0"/>
              <a:t>,</a:t>
            </a:r>
            <a:r>
              <a:rPr lang="zh-CN" altLang="en-US" sz="2800" b="1" dirty="0"/>
              <a:t>请用物理知识解释‘妈妈不用大火改用小火继续煮粽子’的原因</a:t>
            </a:r>
            <a:r>
              <a:rPr lang="en-US" altLang="zh-CN" sz="2800" b="1" dirty="0"/>
              <a:t>.</a:t>
            </a:r>
            <a:endParaRPr lang="zh-CN" altLang="en-US" sz="2800" b="1" dirty="0"/>
          </a:p>
        </p:txBody>
      </p:sp>
      <p:sp>
        <p:nvSpPr>
          <p:cNvPr id="3" name="矩形 2"/>
          <p:cNvSpPr/>
          <p:nvPr/>
        </p:nvSpPr>
        <p:spPr>
          <a:xfrm>
            <a:off x="714374" y="3415010"/>
            <a:ext cx="10772775" cy="1957524"/>
          </a:xfrm>
          <a:prstGeom prst="rect">
            <a:avLst/>
          </a:prstGeom>
        </p:spPr>
        <p:txBody>
          <a:bodyPr wrap="square">
            <a:spAutoFit/>
          </a:bodyPr>
          <a:lstStyle/>
          <a:p>
            <a:pPr>
              <a:lnSpc>
                <a:spcPct val="150000"/>
              </a:lnSpc>
            </a:pPr>
            <a:r>
              <a:rPr lang="zh-CN" altLang="en-US" sz="2800" b="1" dirty="0">
                <a:solidFill>
                  <a:srgbClr val="C00000"/>
                </a:solidFill>
              </a:rPr>
              <a:t>答：因为水沸腾后继续加热，但温度保持不变，不论大火还是小火，所用时间相同。改用小火只要保持它沸腾即可</a:t>
            </a:r>
            <a:r>
              <a:rPr lang="en-US" altLang="zh-CN" sz="2800" b="1" dirty="0">
                <a:solidFill>
                  <a:srgbClr val="C00000"/>
                </a:solidFill>
              </a:rPr>
              <a:t>,</a:t>
            </a:r>
            <a:r>
              <a:rPr lang="zh-CN" altLang="en-US" sz="2800" b="1" dirty="0">
                <a:solidFill>
                  <a:srgbClr val="C00000"/>
                </a:solidFill>
              </a:rPr>
              <a:t>这样可以节约燃料</a:t>
            </a:r>
            <a:r>
              <a:rPr lang="en-US" altLang="zh-CN" sz="2800" b="1" dirty="0">
                <a:solidFill>
                  <a:srgbClr val="C00000"/>
                </a:solidFill>
              </a:rPr>
              <a:t>,</a:t>
            </a:r>
            <a:r>
              <a:rPr lang="zh-CN" altLang="en-US" sz="2800" b="1" dirty="0">
                <a:solidFill>
                  <a:srgbClr val="C00000"/>
                </a:solidFill>
              </a:rPr>
              <a:t>盖上锅盖</a:t>
            </a:r>
            <a:r>
              <a:rPr lang="en-US" altLang="zh-CN" sz="2800" b="1" dirty="0">
                <a:solidFill>
                  <a:srgbClr val="C00000"/>
                </a:solidFill>
              </a:rPr>
              <a:t>,</a:t>
            </a:r>
            <a:r>
              <a:rPr lang="zh-CN" altLang="en-US" sz="2800" b="1" dirty="0">
                <a:solidFill>
                  <a:srgbClr val="C00000"/>
                </a:solidFill>
              </a:rPr>
              <a:t>热量也不容易散发</a:t>
            </a:r>
            <a:r>
              <a:rPr lang="en-US" altLang="zh-CN" sz="2800" b="1" dirty="0">
                <a:solidFill>
                  <a:srgbClr val="C00000"/>
                </a:solidFill>
              </a:rPr>
              <a:t>,</a:t>
            </a:r>
            <a:r>
              <a:rPr lang="zh-CN" altLang="en-US" sz="2800" b="1" dirty="0">
                <a:solidFill>
                  <a:srgbClr val="C00000"/>
                </a:solidFill>
              </a:rPr>
              <a:t>也可节约能量。</a:t>
            </a:r>
            <a:endParaRPr lang="zh-CN" altLang="en-US" sz="28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7200" y="1114425"/>
            <a:ext cx="3533775" cy="523220"/>
          </a:xfrm>
          <a:prstGeom prst="rect">
            <a:avLst/>
          </a:prstGeom>
          <a:noFill/>
        </p:spPr>
        <p:txBody>
          <a:bodyPr wrap="square" rtlCol="0">
            <a:spAutoFit/>
          </a:bodyPr>
          <a:lstStyle/>
          <a:p>
            <a:r>
              <a:rPr lang="zh-CN" altLang="en-US" sz="2800" b="1" dirty="0"/>
              <a:t>三、力学简答题</a:t>
            </a:r>
            <a:endParaRPr lang="zh-CN" altLang="en-US" sz="2800" b="1" dirty="0"/>
          </a:p>
        </p:txBody>
      </p:sp>
      <p:sp>
        <p:nvSpPr>
          <p:cNvPr id="1025" name="Rectangle 1"/>
          <p:cNvSpPr>
            <a:spLocks noChangeArrowheads="1"/>
          </p:cNvSpPr>
          <p:nvPr/>
        </p:nvSpPr>
        <p:spPr bwMode="auto">
          <a:xfrm>
            <a:off x="466724" y="1676400"/>
            <a:ext cx="11210926" cy="2395528"/>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lang="en-US" altLang="zh-CN" sz="2800" b="1" dirty="0"/>
              <a:t>1</a:t>
            </a:r>
            <a:r>
              <a:rPr lang="zh-CN" altLang="en-US" sz="2800" b="1" dirty="0"/>
              <a:t>、炎热的夏季</a:t>
            </a:r>
            <a:r>
              <a:rPr kumimoji="0" lang="zh-CN" altLang="en-US" sz="10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2800" b="1" dirty="0"/>
              <a:t>小军同学把装满水的矿泉水瓶放人冰箱冷冻室，当瓶内水完全结冰时拿出，发现塑料瓶底明显向外凸起，请你应用所学的物理知识解释这一现象；并举一个生活中因水结冰带来危害的例子。</a:t>
            </a:r>
            <a:endParaRPr lang="zh-CN" altLang="en-US" sz="2800" b="1" dirty="0"/>
          </a:p>
          <a:p>
            <a:pPr marL="0" marR="0" lvl="0" indent="0" algn="l" defTabSz="914400" rtl="0" eaLnBrk="0" fontAlgn="base" latinLnBrk="0" hangingPunct="0">
              <a:lnSpc>
                <a:spcPct val="150000"/>
              </a:lnSpc>
              <a:spcBef>
                <a:spcPct val="0"/>
              </a:spcBef>
              <a:spcAft>
                <a:spcPct val="0"/>
              </a:spcAft>
              <a:buClrTx/>
              <a:buSzTx/>
              <a:buFontTx/>
              <a:buNone/>
            </a:pPr>
            <a:endParaRPr kumimoji="0" lang="zh-CN" altLang="en-US" sz="18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026" name="Rectangle 2"/>
          <p:cNvSpPr>
            <a:spLocks noChangeArrowheads="1"/>
          </p:cNvSpPr>
          <p:nvPr/>
        </p:nvSpPr>
        <p:spPr bwMode="auto">
          <a:xfrm>
            <a:off x="552450" y="3848100"/>
            <a:ext cx="11153775" cy="203132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800" b="1" u="none" strike="noStrike" cap="none" normalizeH="0" dirty="0">
                <a:ln>
                  <a:noFill/>
                </a:ln>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答：</a:t>
            </a:r>
            <a:r>
              <a:rPr kumimoji="0" lang="zh-CN" sz="2800" b="1" u="none" strike="noStrike" cap="none" normalizeH="0" dirty="0">
                <a:ln>
                  <a:noFill/>
                </a:ln>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瓶内的水结冰时，质量不变，由于冰的密度小于水的密度，根据公式</a:t>
            </a:r>
            <a:r>
              <a:rPr kumimoji="0" lang="en-US" altLang="zh-CN" sz="2800" b="1" u="none" strike="noStrike" cap="none" normalizeH="0" dirty="0">
                <a:ln>
                  <a:noFill/>
                </a:ln>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                       </a:t>
            </a:r>
            <a:r>
              <a:rPr kumimoji="0" lang="zh-CN" altLang="en-US" sz="2800" b="1" u="none" strike="noStrike" cap="none" normalizeH="0" dirty="0">
                <a:ln>
                  <a:noFill/>
                </a:ln>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rPr>
              <a:t>可知，水结冰后体积变大，所以塑料瓶向外凸出。实例：水管结冰破裂等。</a:t>
            </a:r>
            <a:endParaRPr kumimoji="0" lang="zh-CN" altLang="en-US" sz="2800" b="1" u="none" strike="noStrike" cap="none" normalizeH="0" dirty="0">
              <a:ln>
                <a:noFill/>
              </a:ln>
              <a:solidFill>
                <a:srgbClr val="C00000"/>
              </a:solidFill>
              <a:effectLst/>
              <a:latin typeface="Arial" panose="020B0604020202020204" pitchFamily="34" charset="0"/>
              <a:ea typeface="宋体" panose="02010600030101010101" pitchFamily="2" charset="-122"/>
              <a:cs typeface="宋体" panose="02010600030101010101" pitchFamily="2" charset="-122"/>
            </a:endParaRPr>
          </a:p>
        </p:txBody>
      </p:sp>
      <p:grpSp>
        <p:nvGrpSpPr>
          <p:cNvPr id="6" name="组合 5"/>
          <p:cNvGrpSpPr/>
          <p:nvPr/>
        </p:nvGrpSpPr>
        <p:grpSpPr>
          <a:xfrm>
            <a:off x="1624648" y="4398963"/>
            <a:ext cx="1792287" cy="1358900"/>
            <a:chOff x="567" y="2585"/>
            <a:chExt cx="1129" cy="856"/>
          </a:xfrm>
        </p:grpSpPr>
        <p:grpSp>
          <p:nvGrpSpPr>
            <p:cNvPr id="7" name="组合 124940"/>
            <p:cNvGrpSpPr/>
            <p:nvPr/>
          </p:nvGrpSpPr>
          <p:grpSpPr>
            <a:xfrm>
              <a:off x="567" y="2585"/>
              <a:ext cx="1129" cy="856"/>
              <a:chOff x="567" y="2585"/>
              <a:chExt cx="1129" cy="856"/>
            </a:xfrm>
          </p:grpSpPr>
          <p:sp>
            <p:nvSpPr>
              <p:cNvPr id="9" name="文本框 124933"/>
              <p:cNvSpPr txBox="1"/>
              <p:nvPr/>
            </p:nvSpPr>
            <p:spPr>
              <a:xfrm>
                <a:off x="567" y="2742"/>
                <a:ext cx="680" cy="329"/>
              </a:xfrm>
              <a:prstGeom prst="rect">
                <a:avLst/>
              </a:prstGeom>
              <a:noFill/>
              <a:ln w="9525">
                <a:noFill/>
              </a:ln>
            </p:spPr>
            <p:txBody>
              <a:bodyPr anchor="ctr">
                <a:spAutoFit/>
              </a:bodyPr>
              <a:lstStyle/>
              <a:p>
                <a:pPr>
                  <a:buClr>
                    <a:schemeClr val="bg1"/>
                  </a:buClr>
                </a:pPr>
                <a:r>
                  <a:rPr lang="en-US" altLang="zh-CN" sz="2800" b="1" dirty="0">
                    <a:solidFill>
                      <a:srgbClr val="C00000"/>
                    </a:solidFill>
                    <a:effectLst>
                      <a:outerShdw blurRad="38100" dist="38100" dir="2700000">
                        <a:srgbClr val="C0C0C0"/>
                      </a:outerShdw>
                    </a:effectLst>
                    <a:latin typeface="黑体" panose="02010609060101010101" charset="-122"/>
                    <a:ea typeface="黑体" panose="02010609060101010101" charset="-122"/>
                  </a:rPr>
                  <a:t>V</a:t>
                </a:r>
                <a:r>
                  <a:rPr lang="en-US" altLang="zh-CN" sz="2800" b="1" dirty="0">
                    <a:solidFill>
                      <a:srgbClr val="C00000"/>
                    </a:solidFill>
                    <a:effectLst>
                      <a:outerShdw blurRad="38100" dist="38100" dir="2700000">
                        <a:srgbClr val="C0C0C0"/>
                      </a:outerShdw>
                    </a:effectLst>
                    <a:uFillTx/>
                    <a:latin typeface="黑体" panose="02010609060101010101" charset="-122"/>
                    <a:ea typeface="黑体" panose="02010609060101010101" charset="-122"/>
                  </a:rPr>
                  <a:t>=</a:t>
                </a:r>
                <a:endParaRPr lang="en-US" altLang="zh-CN" sz="2800" b="1" dirty="0">
                  <a:solidFill>
                    <a:srgbClr val="C00000"/>
                  </a:solidFill>
                  <a:effectLst>
                    <a:outerShdw blurRad="38100" dist="38100" dir="2700000">
                      <a:srgbClr val="C0C0C0"/>
                    </a:outerShdw>
                  </a:effectLst>
                  <a:uFillTx/>
                  <a:latin typeface="黑体" panose="02010609060101010101" charset="-122"/>
                  <a:ea typeface="黑体" panose="02010609060101010101" charset="-122"/>
                </a:endParaRPr>
              </a:p>
            </p:txBody>
          </p:sp>
          <p:sp>
            <p:nvSpPr>
              <p:cNvPr id="10" name="矩形 9"/>
              <p:cNvSpPr/>
              <p:nvPr/>
            </p:nvSpPr>
            <p:spPr>
              <a:xfrm>
                <a:off x="801" y="2585"/>
                <a:ext cx="895" cy="406"/>
              </a:xfrm>
              <a:prstGeom prst="rect">
                <a:avLst/>
              </a:prstGeom>
              <a:noFill/>
              <a:ln w="9525">
                <a:noFill/>
              </a:ln>
            </p:spPr>
            <p:txBody>
              <a:bodyPr anchor="ctr">
                <a:spAutoFit/>
              </a:bodyPr>
              <a:lstStyle/>
              <a:p>
                <a:pPr>
                  <a:buClr>
                    <a:schemeClr val="bg1"/>
                  </a:buClr>
                </a:pPr>
                <a:r>
                  <a:rPr lang="en-US" altLang="zh-CN" sz="3600" dirty="0">
                    <a:effectLst>
                      <a:outerShdw blurRad="38100" dist="38100" dir="2700000">
                        <a:srgbClr val="C0C0C0"/>
                      </a:outerShdw>
                    </a:effectLst>
                    <a:latin typeface="Times New Roman" panose="02020603050405020304" pitchFamily="18" charset="0"/>
                  </a:rPr>
                  <a:t>    </a:t>
                </a:r>
                <a:r>
                  <a:rPr lang="en-US" altLang="zh-CN" sz="2800" b="1" dirty="0">
                    <a:solidFill>
                      <a:srgbClr val="C00000"/>
                    </a:solidFill>
                    <a:effectLst>
                      <a:outerShdw blurRad="38100" dist="38100" dir="2700000">
                        <a:srgbClr val="C0C0C0"/>
                      </a:outerShdw>
                    </a:effectLst>
                    <a:latin typeface="黑体" panose="02010609060101010101" charset="-122"/>
                    <a:ea typeface="黑体" panose="02010609060101010101" charset="-122"/>
                  </a:rPr>
                  <a:t>m</a:t>
                </a:r>
                <a:endParaRPr lang="en-US" altLang="zh-CN" sz="3600" dirty="0">
                  <a:effectLst>
                    <a:outerShdw blurRad="38100" dist="38100" dir="2700000">
                      <a:srgbClr val="C0C0C0"/>
                    </a:outerShdw>
                  </a:effectLst>
                  <a:latin typeface="Times New Roman" panose="02020603050405020304" pitchFamily="18" charset="0"/>
                </a:endParaRPr>
              </a:p>
            </p:txBody>
          </p:sp>
          <p:sp>
            <p:nvSpPr>
              <p:cNvPr id="11" name="矩形 10"/>
              <p:cNvSpPr/>
              <p:nvPr/>
            </p:nvSpPr>
            <p:spPr>
              <a:xfrm>
                <a:off x="1010" y="2840"/>
                <a:ext cx="528" cy="601"/>
              </a:xfrm>
              <a:prstGeom prst="rect">
                <a:avLst/>
              </a:prstGeom>
              <a:noFill/>
              <a:ln w="9525">
                <a:noFill/>
              </a:ln>
            </p:spPr>
            <p:txBody>
              <a:bodyPr anchor="ctr">
                <a:spAutoFit/>
              </a:bodyPr>
              <a:lstStyle/>
              <a:p>
                <a:pPr>
                  <a:buClr>
                    <a:schemeClr val="bg1"/>
                  </a:buClr>
                </a:pPr>
                <a:r>
                  <a:rPr lang="zh-CN" altLang="en-US" sz="2800" b="1" noProof="1">
                    <a:solidFill>
                      <a:srgbClr val="C00000"/>
                    </a:solidFill>
                    <a:latin typeface="宋体" panose="02010600030101010101" pitchFamily="2" charset="-122"/>
                    <a:sym typeface="+mn-ea"/>
                  </a:rPr>
                  <a:t>ρ</a:t>
                </a:r>
                <a:endParaRPr lang="en-US" altLang="zh-CN" sz="2800" b="1" noProof="1">
                  <a:solidFill>
                    <a:srgbClr val="C00000"/>
                  </a:solidFill>
                  <a:effectLst>
                    <a:outerShdw blurRad="38100" dist="38100" dir="2700000">
                      <a:srgbClr val="C0C0C0"/>
                    </a:outerShdw>
                  </a:effectLst>
                  <a:latin typeface="黑体" panose="02010609060101010101" charset="-122"/>
                  <a:ea typeface="黑体" panose="02010609060101010101" charset="-122"/>
                </a:endParaRPr>
              </a:p>
              <a:p>
                <a:pPr algn="l">
                  <a:buClr>
                    <a:schemeClr val="bg1"/>
                  </a:buClr>
                </a:pPr>
                <a:endParaRPr lang="en-US" altLang="zh-CN" sz="2800" b="1" dirty="0">
                  <a:solidFill>
                    <a:srgbClr val="C00000"/>
                  </a:solidFill>
                  <a:effectLst>
                    <a:outerShdw blurRad="38100" dist="38100" dir="2700000">
                      <a:srgbClr val="C0C0C0"/>
                    </a:outerShdw>
                  </a:effectLst>
                  <a:uFillTx/>
                  <a:latin typeface="黑体" panose="02010609060101010101" charset="-122"/>
                  <a:ea typeface="黑体" panose="02010609060101010101" charset="-122"/>
                </a:endParaRPr>
              </a:p>
            </p:txBody>
          </p:sp>
        </p:grpSp>
        <p:sp>
          <p:nvSpPr>
            <p:cNvPr id="8" name="直接连接符 7"/>
            <p:cNvSpPr/>
            <p:nvPr/>
          </p:nvSpPr>
          <p:spPr>
            <a:xfrm>
              <a:off x="934" y="2919"/>
              <a:ext cx="499" cy="0"/>
            </a:xfrm>
            <a:prstGeom prst="line">
              <a:avLst/>
            </a:prstGeom>
            <a:ln w="38100" cap="flat" cmpd="sng">
              <a:solidFill>
                <a:srgbClr val="FF0000"/>
              </a:solidFill>
              <a:prstDash val="solid"/>
              <a:headEnd type="none" w="med" len="med"/>
              <a:tailEnd type="none" w="med" len="med"/>
            </a:ln>
          </p:spPr>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wipe(down)">
                                      <p:cBhvr>
                                        <p:cTn id="12"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2"/>
          <p:cNvSpPr>
            <a:spLocks noChangeArrowheads="1"/>
          </p:cNvSpPr>
          <p:nvPr/>
        </p:nvSpPr>
        <p:spPr bwMode="auto">
          <a:xfrm>
            <a:off x="228601" y="1209675"/>
            <a:ext cx="11439524" cy="3108543"/>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ctr" latinLnBrk="0" hangingPunct="1">
              <a:lnSpc>
                <a:spcPct val="100000"/>
              </a:lnSpc>
              <a:spcBef>
                <a:spcPct val="0"/>
              </a:spcBef>
              <a:spcAft>
                <a:spcPct val="0"/>
              </a:spcAft>
              <a:buClrTx/>
              <a:buSzTx/>
              <a:buFontTx/>
              <a:buNone/>
            </a:pPr>
            <a:r>
              <a:rPr lang="en-US" altLang="zh-CN" sz="2800" b="1" dirty="0"/>
              <a:t>2</a:t>
            </a:r>
            <a:r>
              <a:rPr lang="zh-CN" altLang="en-US" sz="2800" b="1" dirty="0"/>
              <a:t>、（</a:t>
            </a:r>
            <a:r>
              <a:rPr lang="en-US" altLang="zh-CN" sz="2800" b="1" dirty="0"/>
              <a:t>1</a:t>
            </a:r>
            <a:r>
              <a:rPr lang="zh-CN" altLang="en-US" sz="2800" b="1" dirty="0"/>
              <a:t>）如图甲所示，电吹风置于冷风档，打开电源开关，让风向竖直向上，将乒乓球置于气流的正上方，气球将乒乓球托起稳稳的悬于空中，缓慢向右移动电吹风，乒乓球也随之向右运动．为什么乒乓球会随电吹风运动？</a:t>
            </a:r>
            <a:endParaRPr lang="zh-CN" altLang="en-US" sz="2800" b="1" dirty="0"/>
          </a:p>
          <a:p>
            <a:pPr marL="0" marR="0" lvl="0" indent="0" algn="l" defTabSz="914400" rtl="0" eaLnBrk="0" fontAlgn="ctr" latinLnBrk="0" hangingPunct="0">
              <a:lnSpc>
                <a:spcPct val="100000"/>
              </a:lnSpc>
              <a:spcBef>
                <a:spcPct val="0"/>
              </a:spcBef>
              <a:spcAft>
                <a:spcPct val="0"/>
              </a:spcAft>
              <a:buClrTx/>
              <a:buSzTx/>
              <a:buFontTx/>
              <a:buNone/>
            </a:pPr>
            <a:r>
              <a:rPr lang="zh-CN" altLang="en-US" sz="2800" b="1" dirty="0"/>
              <a:t>（</a:t>
            </a:r>
            <a:r>
              <a:rPr lang="en-US" altLang="zh-CN" sz="2800" b="1" dirty="0"/>
              <a:t>2</a:t>
            </a:r>
            <a:r>
              <a:rPr lang="zh-CN" altLang="en-US" sz="2800" b="1" dirty="0"/>
              <a:t>）如图乙所示，将电吹风伸入倒置的塑料袋内，打开热风开关，向袋子里吹热风，几秒后，关闭电吹风，松开手后，塑料袋会像热气球一样升起来，请分析说明“热气球”为什么会腾空升起？</a:t>
            </a:r>
            <a:endParaRPr lang="zh-CN" altLang="en-US" sz="2800" b="1" dirty="0"/>
          </a:p>
        </p:txBody>
      </p:sp>
      <p:pic>
        <p:nvPicPr>
          <p:cNvPr id="178180" name="图片 466" descr="21世纪教育网 -- 中国最大型、最专业的中小学教育资源门户网站"/>
          <p:cNvPicPr>
            <a:picLocks noChangeAspect="1" noChangeArrowheads="1"/>
          </p:cNvPicPr>
          <p:nvPr/>
        </p:nvPicPr>
        <p:blipFill>
          <a:blip r:embed="rId1"/>
          <a:srcRect r="500" b="845"/>
          <a:stretch>
            <a:fillRect/>
          </a:stretch>
        </p:blipFill>
        <p:spPr bwMode="auto">
          <a:xfrm>
            <a:off x="2790824" y="4286249"/>
            <a:ext cx="3771663" cy="2390776"/>
          </a:xfrm>
          <a:prstGeom prst="rect">
            <a:avLst/>
          </a:prstGeom>
          <a:noFill/>
          <a:ln w="9525">
            <a:noFill/>
            <a:miter lim="800000"/>
            <a:headEnd/>
            <a:tailEnd/>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361950" y="1162050"/>
            <a:ext cx="11391900" cy="526297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ctr" latinLnBrk="0" hangingPunct="1">
              <a:lnSpc>
                <a:spcPct val="150000"/>
              </a:lnSpc>
              <a:spcBef>
                <a:spcPct val="0"/>
              </a:spcBef>
              <a:spcAft>
                <a:spcPct val="0"/>
              </a:spcAft>
              <a:buClrTx/>
              <a:buSzTx/>
              <a:buFontTx/>
              <a:buNone/>
            </a:pPr>
            <a:r>
              <a:rPr kumimoji="0" lang="zh-CN" sz="2800" b="1" u="none" strike="noStrike" cap="none" normalizeH="0" baseline="0" dirty="0">
                <a:ln>
                  <a:noFill/>
                </a:ln>
                <a:solidFill>
                  <a:srgbClr val="C00000"/>
                </a:solidFill>
                <a:effectLst/>
                <a:latin typeface="宋体" panose="02010600030101010101" pitchFamily="2" charset="-122"/>
                <a:ea typeface="宋体" panose="02010600030101010101" pitchFamily="2" charset="-122"/>
                <a:cs typeface="Times New Roman" panose="02020603050405020304" pitchFamily="18" charset="0"/>
              </a:rPr>
              <a:t>答：（</a:t>
            </a:r>
            <a:r>
              <a:rPr kumimoji="0" lang="en-US" altLang="zh-CN" sz="2800" b="1" u="none" strike="noStrike" cap="none" normalizeH="0" baseline="0" dirty="0">
                <a:ln>
                  <a:noFill/>
                </a:ln>
                <a:solidFill>
                  <a:srgbClr val="C00000"/>
                </a:solidFill>
                <a:effectLst/>
                <a:latin typeface="宋体" panose="02010600030101010101" pitchFamily="2" charset="-122"/>
                <a:ea typeface="宋体" panose="02010600030101010101" pitchFamily="2" charset="-122"/>
                <a:cs typeface="Times New Roman" panose="02020603050405020304" pitchFamily="18" charset="0"/>
              </a:rPr>
              <a:t>1</a:t>
            </a:r>
            <a:r>
              <a:rPr kumimoji="0" lang="zh-CN" altLang="en-US" sz="2800" b="1" u="none" strike="noStrike" cap="none" normalizeH="0" baseline="0" dirty="0">
                <a:ln>
                  <a:noFill/>
                </a:ln>
                <a:solidFill>
                  <a:srgbClr val="C00000"/>
                </a:solidFill>
                <a:effectLst/>
                <a:latin typeface="宋体" panose="02010600030101010101" pitchFamily="2" charset="-122"/>
                <a:ea typeface="宋体" panose="02010600030101010101" pitchFamily="2" charset="-122"/>
                <a:cs typeface="Times New Roman" panose="02020603050405020304" pitchFamily="18" charset="0"/>
              </a:rPr>
              <a:t>）当电吹风向右移动时，乒乓球右侧的空气流速快，压强小，而左侧的空气流速慢，压强大，形成向右的压强差（或压力差），改变了运动状态（力可以改变物体的运动状态），所以乒乓球会随电吹风运动；</a:t>
            </a:r>
            <a:endParaRPr kumimoji="0" lang="zh-CN" altLang="en-US" sz="2800" b="1" u="none" strike="noStrike" cap="none" normalizeH="0" baseline="0" dirty="0">
              <a:ln>
                <a:noFill/>
              </a:ln>
              <a:solidFill>
                <a:srgbClr val="C00000"/>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0" algn="l" defTabSz="914400" rtl="0" eaLnBrk="0" fontAlgn="ctr" latinLnBrk="0" hangingPunct="0">
              <a:lnSpc>
                <a:spcPct val="150000"/>
              </a:lnSpc>
              <a:spcBef>
                <a:spcPct val="0"/>
              </a:spcBef>
              <a:spcAft>
                <a:spcPct val="0"/>
              </a:spcAft>
              <a:buClrTx/>
              <a:buSzTx/>
              <a:buFontTx/>
              <a:buNone/>
            </a:pPr>
            <a:r>
              <a:rPr kumimoji="0" lang="zh-CN" altLang="en-US" sz="2800" b="1" u="none" strike="noStrike" cap="none" normalizeH="0" baseline="0" dirty="0">
                <a:ln>
                  <a:noFill/>
                </a:ln>
                <a:solidFill>
                  <a:srgbClr val="C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en-US" altLang="zh-CN" sz="2800" b="1" u="none" strike="noStrike" cap="none" normalizeH="0" baseline="0" dirty="0">
                <a:ln>
                  <a:noFill/>
                </a:ln>
                <a:solidFill>
                  <a:srgbClr val="C00000"/>
                </a:solidFill>
                <a:effectLst/>
                <a:latin typeface="宋体" panose="02010600030101010101" pitchFamily="2" charset="-122"/>
                <a:ea typeface="宋体" panose="02010600030101010101" pitchFamily="2" charset="-122"/>
                <a:cs typeface="Times New Roman" panose="02020603050405020304" pitchFamily="18" charset="0"/>
              </a:rPr>
              <a:t>2</a:t>
            </a:r>
            <a:r>
              <a:rPr kumimoji="0" lang="zh-CN" altLang="en-US" sz="2800" b="1" u="none" strike="noStrike" cap="none" normalizeH="0" baseline="0" dirty="0">
                <a:ln>
                  <a:noFill/>
                </a:ln>
                <a:solidFill>
                  <a:srgbClr val="C00000"/>
                </a:solidFill>
                <a:effectLst/>
                <a:latin typeface="宋体" panose="02010600030101010101" pitchFamily="2" charset="-122"/>
                <a:ea typeface="宋体" panose="02010600030101010101" pitchFamily="2" charset="-122"/>
                <a:cs typeface="Times New Roman" panose="02020603050405020304" pitchFamily="18" charset="0"/>
              </a:rPr>
              <a:t>）打开热风开关，向袋子里吹热风，袋内空气受热膨胀，体积变大，密度变小，热空气的密度小于外面冷空气的密度，据阿基米德原理，即</a:t>
            </a:r>
            <a:r>
              <a:rPr kumimoji="0" lang="en-US" altLang="zh-CN" sz="2800" b="1" u="none" strike="noStrike" cap="none" normalizeH="0" baseline="0" dirty="0">
                <a:ln>
                  <a:noFill/>
                </a:ln>
                <a:solidFill>
                  <a:srgbClr val="C00000"/>
                </a:solidFill>
                <a:effectLst/>
                <a:latin typeface="宋体" panose="02010600030101010101" pitchFamily="2" charset="-122"/>
                <a:ea typeface="宋体" panose="02010600030101010101" pitchFamily="2" charset="-122"/>
                <a:cs typeface="Times New Roman" panose="02020603050405020304" pitchFamily="18" charset="0"/>
              </a:rPr>
              <a:t>F</a:t>
            </a:r>
            <a:r>
              <a:rPr kumimoji="0" lang="zh-CN" altLang="en-US" sz="2800" b="1" u="none" strike="noStrike" cap="none" normalizeH="0" baseline="-30000" dirty="0">
                <a:ln>
                  <a:noFill/>
                </a:ln>
                <a:solidFill>
                  <a:srgbClr val="C00000"/>
                </a:solidFill>
                <a:effectLst/>
                <a:latin typeface="宋体" panose="02010600030101010101" pitchFamily="2" charset="-122"/>
                <a:ea typeface="宋体" panose="02010600030101010101" pitchFamily="2" charset="-122"/>
                <a:cs typeface="Times New Roman" panose="02020603050405020304" pitchFamily="18" charset="0"/>
              </a:rPr>
              <a:t>浮</a:t>
            </a:r>
            <a:r>
              <a:rPr kumimoji="0" lang="en-US" altLang="zh-CN" sz="2800" b="1" u="none" strike="noStrike" cap="none" normalizeH="0" baseline="0" dirty="0">
                <a:ln>
                  <a:noFill/>
                </a:ln>
                <a:solidFill>
                  <a:srgbClr val="C00000"/>
                </a:solidFill>
                <a:effectLst/>
                <a:latin typeface="宋体" panose="02010600030101010101" pitchFamily="2" charset="-122"/>
                <a:ea typeface="宋体" panose="02010600030101010101" pitchFamily="2" charset="-122"/>
                <a:cs typeface="Times New Roman" panose="02020603050405020304" pitchFamily="18" charset="0"/>
              </a:rPr>
              <a:t>=G</a:t>
            </a:r>
            <a:r>
              <a:rPr kumimoji="0" lang="zh-CN" altLang="en-US" sz="2800" b="1" u="none" strike="noStrike" cap="none" normalizeH="0" baseline="-30000" dirty="0">
                <a:ln>
                  <a:noFill/>
                </a:ln>
                <a:solidFill>
                  <a:srgbClr val="C00000"/>
                </a:solidFill>
                <a:effectLst/>
                <a:latin typeface="宋体" panose="02010600030101010101" pitchFamily="2" charset="-122"/>
                <a:ea typeface="宋体" panose="02010600030101010101" pitchFamily="2" charset="-122"/>
                <a:cs typeface="Times New Roman" panose="02020603050405020304" pitchFamily="18" charset="0"/>
              </a:rPr>
              <a:t>排</a:t>
            </a:r>
            <a:r>
              <a:rPr kumimoji="0" lang="en-US" altLang="zh-CN" sz="2800" b="1" u="none" strike="noStrike" cap="none" normalizeH="0" baseline="0" dirty="0">
                <a:ln>
                  <a:noFill/>
                </a:ln>
                <a:solidFill>
                  <a:srgbClr val="C00000"/>
                </a:solidFill>
                <a:effectLst/>
                <a:latin typeface="宋体" panose="02010600030101010101" pitchFamily="2" charset="-122"/>
                <a:ea typeface="宋体" panose="02010600030101010101" pitchFamily="2" charset="-122"/>
                <a:cs typeface="Times New Roman" panose="02020603050405020304" pitchFamily="18" charset="0"/>
              </a:rPr>
              <a:t>=m</a:t>
            </a:r>
            <a:r>
              <a:rPr kumimoji="0" lang="zh-CN" altLang="en-US" sz="2800" b="1" u="none" strike="noStrike" cap="none" normalizeH="0" baseline="-30000" dirty="0">
                <a:ln>
                  <a:noFill/>
                </a:ln>
                <a:solidFill>
                  <a:srgbClr val="C00000"/>
                </a:solidFill>
                <a:effectLst/>
                <a:latin typeface="宋体" panose="02010600030101010101" pitchFamily="2" charset="-122"/>
                <a:ea typeface="宋体" panose="02010600030101010101" pitchFamily="2" charset="-122"/>
                <a:cs typeface="Times New Roman" panose="02020603050405020304" pitchFamily="18" charset="0"/>
              </a:rPr>
              <a:t>排</a:t>
            </a:r>
            <a:r>
              <a:rPr kumimoji="0" lang="en-US" altLang="zh-CN" sz="2800" b="1" u="none" strike="noStrike" cap="none" normalizeH="0" baseline="0" dirty="0">
                <a:ln>
                  <a:noFill/>
                </a:ln>
                <a:solidFill>
                  <a:srgbClr val="C00000"/>
                </a:solidFill>
                <a:effectLst/>
                <a:latin typeface="宋体" panose="02010600030101010101" pitchFamily="2" charset="-122"/>
                <a:ea typeface="宋体" panose="02010600030101010101" pitchFamily="2" charset="-122"/>
                <a:cs typeface="Times New Roman" panose="02020603050405020304" pitchFamily="18" charset="0"/>
              </a:rPr>
              <a:t>g=ρ</a:t>
            </a:r>
            <a:r>
              <a:rPr kumimoji="0" lang="zh-CN" altLang="en-US" sz="2800" b="1" u="none" strike="noStrike" cap="none" normalizeH="0" baseline="-30000" dirty="0">
                <a:ln>
                  <a:noFill/>
                </a:ln>
                <a:solidFill>
                  <a:srgbClr val="C00000"/>
                </a:solidFill>
                <a:effectLst/>
                <a:latin typeface="宋体" panose="02010600030101010101" pitchFamily="2" charset="-122"/>
                <a:ea typeface="宋体" panose="02010600030101010101" pitchFamily="2" charset="-122"/>
                <a:cs typeface="Times New Roman" panose="02020603050405020304" pitchFamily="18" charset="0"/>
              </a:rPr>
              <a:t>空气</a:t>
            </a:r>
            <a:r>
              <a:rPr kumimoji="0" lang="en-US" altLang="zh-CN" sz="2800" b="1" u="none" strike="noStrike" cap="none" normalizeH="0" baseline="0" dirty="0">
                <a:ln>
                  <a:noFill/>
                </a:ln>
                <a:solidFill>
                  <a:srgbClr val="C00000"/>
                </a:solidFill>
                <a:effectLst/>
                <a:latin typeface="宋体" panose="02010600030101010101" pitchFamily="2" charset="-122"/>
                <a:ea typeface="宋体" panose="02010600030101010101" pitchFamily="2" charset="-122"/>
                <a:cs typeface="Times New Roman" panose="02020603050405020304" pitchFamily="18" charset="0"/>
              </a:rPr>
              <a:t>V</a:t>
            </a:r>
            <a:r>
              <a:rPr kumimoji="0" lang="zh-CN" altLang="en-US" sz="2800" b="1" u="none" strike="noStrike" cap="none" normalizeH="0" baseline="-30000" dirty="0">
                <a:ln>
                  <a:noFill/>
                </a:ln>
                <a:solidFill>
                  <a:srgbClr val="C00000"/>
                </a:solidFill>
                <a:effectLst/>
                <a:latin typeface="宋体" panose="02010600030101010101" pitchFamily="2" charset="-122"/>
                <a:ea typeface="宋体" panose="02010600030101010101" pitchFamily="2" charset="-122"/>
                <a:cs typeface="Times New Roman" panose="02020603050405020304" pitchFamily="18" charset="0"/>
              </a:rPr>
              <a:t>排</a:t>
            </a:r>
            <a:r>
              <a:rPr kumimoji="0" lang="en-US" altLang="zh-CN" sz="2800" b="1" u="none" strike="noStrike" cap="none" normalizeH="0" baseline="0" dirty="0">
                <a:ln>
                  <a:noFill/>
                </a:ln>
                <a:solidFill>
                  <a:srgbClr val="C00000"/>
                </a:solidFill>
                <a:effectLst/>
                <a:latin typeface="宋体" panose="02010600030101010101" pitchFamily="2" charset="-122"/>
                <a:ea typeface="宋体" panose="02010600030101010101" pitchFamily="2" charset="-122"/>
                <a:cs typeface="Times New Roman" panose="02020603050405020304" pitchFamily="18" charset="0"/>
              </a:rPr>
              <a:t>g</a:t>
            </a:r>
            <a:r>
              <a:rPr kumimoji="0" lang="zh-CN" altLang="en-US" sz="2800" b="1" u="none" strike="noStrike" cap="none" normalizeH="0" baseline="0" dirty="0">
                <a:ln>
                  <a:noFill/>
                </a:ln>
                <a:solidFill>
                  <a:srgbClr val="C00000"/>
                </a:solidFill>
                <a:effectLst/>
                <a:latin typeface="宋体" panose="02010600030101010101" pitchFamily="2" charset="-122"/>
                <a:ea typeface="宋体" panose="02010600030101010101" pitchFamily="2" charset="-122"/>
                <a:cs typeface="Times New Roman" panose="02020603050405020304" pitchFamily="18" charset="0"/>
              </a:rPr>
              <a:t>，故气球此时所受的浮力变大，当气球受到的浮力大于气球的重力时，热气球就能上升．</a:t>
            </a:r>
            <a:endParaRPr kumimoji="0" lang="zh-CN" altLang="en-US" sz="2800" b="1" u="none" strike="noStrike" cap="none" normalizeH="0" baseline="0" dirty="0">
              <a:ln>
                <a:noFill/>
              </a:ln>
              <a:solidFill>
                <a:srgbClr val="C00000"/>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2925" y="1137761"/>
            <a:ext cx="9858375" cy="2677656"/>
          </a:xfrm>
          <a:prstGeom prst="rect">
            <a:avLst/>
          </a:prstGeom>
        </p:spPr>
        <p:txBody>
          <a:bodyPr wrap="square">
            <a:spAutoFit/>
          </a:bodyPr>
          <a:lstStyle/>
          <a:p>
            <a:pPr fontAlgn="ctr">
              <a:lnSpc>
                <a:spcPct val="150000"/>
              </a:lnSpc>
            </a:pPr>
            <a:r>
              <a:rPr lang="en-US" altLang="zh-CN" sz="2800" b="1" dirty="0"/>
              <a:t>3</a:t>
            </a:r>
            <a:r>
              <a:rPr lang="zh-CN" altLang="en-US" sz="2800" b="1" dirty="0"/>
              <a:t>、（</a:t>
            </a:r>
            <a:r>
              <a:rPr lang="en-US" altLang="en-US" sz="2800" b="1" dirty="0"/>
              <a:t>1</a:t>
            </a:r>
            <a:r>
              <a:rPr lang="zh-CN" altLang="en-US" sz="2800" b="1" dirty="0"/>
              <a:t>）公安交通管理部门要求小型客车的驾驶员和前排乘客必须系好安全带，请用所学的物理知识说明其科学道理．</a:t>
            </a:r>
            <a:endParaRPr lang="zh-CN" altLang="en-US" sz="2800" b="1" dirty="0"/>
          </a:p>
          <a:p>
            <a:pPr fontAlgn="ctr">
              <a:lnSpc>
                <a:spcPct val="150000"/>
              </a:lnSpc>
            </a:pPr>
            <a:r>
              <a:rPr lang="zh-CN" altLang="en-US" sz="2800" b="1" dirty="0"/>
              <a:t>（</a:t>
            </a:r>
            <a:r>
              <a:rPr lang="en-US" altLang="en-US" sz="2800" b="1" dirty="0"/>
              <a:t>2</a:t>
            </a:r>
            <a:r>
              <a:rPr lang="zh-CN" altLang="en-US" sz="2800" b="1" dirty="0"/>
              <a:t>）俗话说</a:t>
            </a:r>
            <a:r>
              <a:rPr lang="en-US" altLang="en-US" sz="2800" b="1" dirty="0"/>
              <a:t>“</a:t>
            </a:r>
            <a:r>
              <a:rPr lang="zh-CN" altLang="en-US" sz="2800" b="1" dirty="0"/>
              <a:t>磨刀不误砍柴工</a:t>
            </a:r>
            <a:r>
              <a:rPr lang="en-US" altLang="en-US" sz="2800" b="1" dirty="0"/>
              <a:t>”</a:t>
            </a:r>
            <a:r>
              <a:rPr lang="zh-CN" altLang="en-US" sz="2800" b="1" dirty="0"/>
              <a:t>，意思是</a:t>
            </a:r>
            <a:r>
              <a:rPr lang="en-US" altLang="en-US" sz="2800" b="1" dirty="0"/>
              <a:t>“</a:t>
            </a:r>
            <a:r>
              <a:rPr lang="zh-CN" altLang="en-US" sz="2800" b="1" dirty="0"/>
              <a:t>将刀磨得锋利，砍柴变得容易，</a:t>
            </a:r>
            <a:r>
              <a:rPr lang="en-US" altLang="en-US" sz="2800" b="1" dirty="0"/>
              <a:t>”</a:t>
            </a:r>
            <a:r>
              <a:rPr lang="zh-CN" altLang="en-US" sz="2800" b="1" dirty="0"/>
              <a:t>这是为什么？</a:t>
            </a:r>
            <a:endParaRPr lang="zh-CN" altLang="en-US" sz="2800" b="1"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47674" y="1399312"/>
            <a:ext cx="11134725" cy="3250185"/>
          </a:xfrm>
          <a:prstGeom prst="rect">
            <a:avLst/>
          </a:prstGeom>
        </p:spPr>
        <p:txBody>
          <a:bodyPr wrap="square">
            <a:spAutoFit/>
          </a:bodyPr>
          <a:lstStyle/>
          <a:p>
            <a:pPr>
              <a:lnSpc>
                <a:spcPct val="150000"/>
              </a:lnSpc>
            </a:pPr>
            <a:r>
              <a:rPr lang="zh-CN" altLang="en-US" sz="2800" b="1" dirty="0">
                <a:solidFill>
                  <a:srgbClr val="C00000"/>
                </a:solidFill>
              </a:rPr>
              <a:t>答：（</a:t>
            </a:r>
            <a:r>
              <a:rPr lang="en-US" sz="2800" b="1" dirty="0">
                <a:solidFill>
                  <a:srgbClr val="C00000"/>
                </a:solidFill>
              </a:rPr>
              <a:t>1</a:t>
            </a:r>
            <a:r>
              <a:rPr lang="zh-CN" altLang="en-US" sz="2800" b="1" dirty="0">
                <a:solidFill>
                  <a:srgbClr val="C00000"/>
                </a:solidFill>
              </a:rPr>
              <a:t>）前排司机和乘客原来和车一起向前运动，紧急刹车时，车由运动突然变成静止，而司机和前排乘客由于具有惯性，继续向前运动，容易撞到挡风玻璃发生伤害，使用安全带可以起到保护作用．</a:t>
            </a:r>
            <a:br>
              <a:rPr lang="en-US" sz="2800" b="1" dirty="0">
                <a:solidFill>
                  <a:srgbClr val="C00000"/>
                </a:solidFill>
              </a:rPr>
            </a:br>
            <a:r>
              <a:rPr lang="zh-CN" altLang="en-US" sz="2800" b="1" dirty="0">
                <a:solidFill>
                  <a:srgbClr val="C00000"/>
                </a:solidFill>
              </a:rPr>
              <a:t>（</a:t>
            </a:r>
            <a:r>
              <a:rPr lang="en-US" sz="2800" b="1" dirty="0">
                <a:solidFill>
                  <a:srgbClr val="C00000"/>
                </a:solidFill>
              </a:rPr>
              <a:t>2</a:t>
            </a:r>
            <a:r>
              <a:rPr lang="zh-CN" altLang="en-US" sz="2800" b="1" dirty="0">
                <a:solidFill>
                  <a:srgbClr val="C00000"/>
                </a:solidFill>
              </a:rPr>
              <a:t>）磨刀是为了在压力大小一定时，减小受力面积来增大压强，使砍柴更容易．</a:t>
            </a:r>
            <a:endParaRPr lang="zh-CN" altLang="en-US" sz="2800" b="1" dirty="0">
              <a:solidFill>
                <a:srgbClr val="C00000"/>
              </a:solidFil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1" name="Rectangle 1"/>
          <p:cNvSpPr>
            <a:spLocks noChangeArrowheads="1"/>
          </p:cNvSpPr>
          <p:nvPr/>
        </p:nvSpPr>
        <p:spPr bwMode="auto">
          <a:xfrm>
            <a:off x="457201" y="3276600"/>
            <a:ext cx="11430000" cy="1311193"/>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lang="zh-CN" altLang="en-US" sz="2800" b="1" dirty="0">
                <a:solidFill>
                  <a:srgbClr val="C00000"/>
                </a:solidFill>
              </a:rPr>
              <a:t>答：用力下压时，挤出吸盘里面的部分空气，大气压强将杯子压在桌面上，变成不倒水杯。 </a:t>
            </a:r>
            <a:endParaRPr lang="zh-CN" altLang="en-US" sz="2800" b="1" dirty="0">
              <a:solidFill>
                <a:srgbClr val="C00000"/>
              </a:solidFill>
            </a:endParaRPr>
          </a:p>
        </p:txBody>
      </p:sp>
      <p:sp>
        <p:nvSpPr>
          <p:cNvPr id="179202" name="Rectangle 2"/>
          <p:cNvSpPr>
            <a:spLocks noChangeArrowheads="1"/>
          </p:cNvSpPr>
          <p:nvPr/>
        </p:nvSpPr>
        <p:spPr bwMode="auto">
          <a:xfrm>
            <a:off x="400050" y="1123950"/>
            <a:ext cx="11096625" cy="2395528"/>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lang="en-US" altLang="zh-CN" sz="2800" b="1" dirty="0"/>
              <a:t>4</a:t>
            </a:r>
            <a:r>
              <a:rPr lang="zh-CN" altLang="en-US" sz="2800" b="1" dirty="0"/>
              <a:t>、小雪发明了一种“不倒水杯”，其底部装有一个吸盘。用力下压时吸盘会吸附在桌面上，使水杯不容易被碰倒。请用物理知识解释其中的道理。</a:t>
            </a:r>
            <a:endParaRPr lang="zh-CN" altLang="en-US" sz="2800" b="1" dirty="0"/>
          </a:p>
          <a:p>
            <a:pPr marL="0" marR="0" lvl="0" indent="0" algn="l" defTabSz="914400" rtl="0" eaLnBrk="0" fontAlgn="base" latinLnBrk="0" hangingPunct="0">
              <a:lnSpc>
                <a:spcPct val="150000"/>
              </a:lnSpc>
              <a:spcBef>
                <a:spcPct val="0"/>
              </a:spcBef>
              <a:spcAft>
                <a:spcPct val="0"/>
              </a:spcAft>
              <a:buClrTx/>
              <a:buSzTx/>
              <a:buFontTx/>
              <a:buNone/>
            </a:pPr>
            <a:endParaRPr kumimoji="0" lang="zh-CN" altLang="en-US" sz="18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79201"/>
                                        </p:tgtEl>
                                        <p:attrNameLst>
                                          <p:attrName>style.visibility</p:attrName>
                                        </p:attrNameLst>
                                      </p:cBhvr>
                                      <p:to>
                                        <p:strVal val="visible"/>
                                      </p:to>
                                    </p:set>
                                    <p:animEffect transition="in" filter="wipe(down)">
                                      <p:cBhvr>
                                        <p:cTn id="7" dur="500"/>
                                        <p:tgtEl>
                                          <p:spTgt spid="1792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920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5" name="Rectangle 1"/>
          <p:cNvSpPr>
            <a:spLocks noChangeArrowheads="1"/>
          </p:cNvSpPr>
          <p:nvPr/>
        </p:nvSpPr>
        <p:spPr bwMode="auto">
          <a:xfrm>
            <a:off x="390524" y="1085850"/>
            <a:ext cx="11287125" cy="454284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lang="en-US" altLang="zh-CN" sz="2800" b="1" dirty="0"/>
              <a:t>5</a:t>
            </a:r>
            <a:r>
              <a:rPr lang="zh-CN" altLang="en-US" sz="2800" b="1" dirty="0"/>
              <a:t>、由于车辆超载，每年给我国公路造成的损失高达</a:t>
            </a:r>
            <a:r>
              <a:rPr lang="en-US" altLang="zh-CN" sz="2800" b="1" dirty="0"/>
              <a:t>300</a:t>
            </a:r>
            <a:r>
              <a:rPr lang="zh-CN" altLang="en-US" sz="2800" b="1" dirty="0"/>
              <a:t>亿元。汽车载质量超过标准载质量的一倍时，如果在沥青公路上行驶一次，对路面的损坏程度相当于标准载质量时行驶</a:t>
            </a:r>
            <a:r>
              <a:rPr lang="en-US" altLang="zh-CN" sz="2800" b="1" dirty="0"/>
              <a:t>256</a:t>
            </a:r>
            <a:r>
              <a:rPr lang="zh-CN" altLang="en-US" sz="2800" b="1" dirty="0"/>
              <a:t>次；如果在混凝土公路上行驶一次，相当于标准载质量时行驶</a:t>
            </a:r>
            <a:r>
              <a:rPr lang="en-US" altLang="zh-CN" sz="2800" b="1" dirty="0"/>
              <a:t>65536</a:t>
            </a:r>
            <a:r>
              <a:rPr lang="zh-CN" altLang="en-US" sz="2800" b="1" dirty="0"/>
              <a:t>次。由此可见，治理超载营运，已经刻不容缓。国务院已颁布</a:t>
            </a:r>
            <a:r>
              <a:rPr lang="en-US" altLang="zh-CN" sz="2800" b="1" dirty="0"/>
              <a:t>《</a:t>
            </a:r>
            <a:r>
              <a:rPr lang="zh-CN" altLang="en-US" sz="2800" b="1" dirty="0"/>
              <a:t>中华人民共和国道路交通安全法实施条例</a:t>
            </a:r>
            <a:r>
              <a:rPr lang="en-US" altLang="zh-CN" sz="2800" b="1" dirty="0"/>
              <a:t>》</a:t>
            </a:r>
            <a:r>
              <a:rPr lang="zh-CN" altLang="en-US" sz="2800" b="1" dirty="0"/>
              <a:t>，此条例于</a:t>
            </a:r>
            <a:r>
              <a:rPr lang="en-US" altLang="zh-CN" sz="2800" b="1" dirty="0"/>
              <a:t>2004</a:t>
            </a:r>
            <a:r>
              <a:rPr lang="zh-CN" altLang="en-US" sz="2800" b="1" dirty="0"/>
              <a:t>年</a:t>
            </a:r>
            <a:r>
              <a:rPr lang="en-US" altLang="zh-CN" sz="2800" b="1" dirty="0"/>
              <a:t>5</a:t>
            </a:r>
            <a:r>
              <a:rPr lang="zh-CN" altLang="en-US" sz="2800" b="1" dirty="0"/>
              <a:t>月</a:t>
            </a:r>
            <a:r>
              <a:rPr lang="en-US" altLang="zh-CN" sz="2800" b="1" dirty="0"/>
              <a:t>1</a:t>
            </a:r>
            <a:r>
              <a:rPr lang="zh-CN" altLang="en-US" sz="2800" b="1" dirty="0"/>
              <a:t>日起施行，为治理超载营运提供了法律依据。请你从两个方面解释：车辆超载为什么会加快路面损坏？</a:t>
            </a:r>
            <a:endParaRPr lang="zh-CN" altLang="en-US" sz="2800" b="1"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5122"/>
          <p:cNvSpPr>
            <a:spLocks noChangeArrowheads="1"/>
          </p:cNvSpPr>
          <p:nvPr/>
        </p:nvSpPr>
        <p:spPr bwMode="auto">
          <a:xfrm>
            <a:off x="385763" y="0"/>
            <a:ext cx="11387137" cy="5589588"/>
          </a:xfrm>
          <a:prstGeom prst="rect">
            <a:avLst/>
          </a:prstGeom>
          <a:noFill/>
          <a:ln w="9525">
            <a:noFill/>
            <a:miter lim="800000"/>
          </a:ln>
        </p:spPr>
        <p:txBody>
          <a:bodyPr anchor="ctr"/>
          <a:lstStyle/>
          <a:p>
            <a:pPr>
              <a:lnSpc>
                <a:spcPct val="150000"/>
              </a:lnSpc>
            </a:pPr>
            <a:r>
              <a:rPr lang="en-US" altLang="zh-CN" sz="2800" b="1" dirty="0"/>
              <a:t>2</a:t>
            </a:r>
            <a:r>
              <a:rPr lang="zh-CN" altLang="en-US" sz="2800" b="1" dirty="0"/>
              <a:t>、要简明扼要，不要婆婆妈妈。</a:t>
            </a:r>
            <a:br>
              <a:rPr lang="zh-CN" altLang="en-US" sz="2800" b="1" dirty="0"/>
            </a:br>
            <a:r>
              <a:rPr lang="zh-CN" altLang="en-US" sz="2800" b="1" dirty="0"/>
              <a:t>        直接回答要点，不要东拉西扯，漫无边际。既要注意表达的有序性、层次性、科学性；又要注意物理用语书写准确规范。</a:t>
            </a:r>
            <a:br>
              <a:rPr lang="zh-CN" altLang="en-US" sz="2800" b="1" dirty="0">
                <a:solidFill>
                  <a:srgbClr val="000099"/>
                </a:solidFill>
              </a:rPr>
            </a:br>
            <a:r>
              <a:rPr lang="zh-CN" altLang="en-US" sz="2800" b="1" dirty="0">
                <a:solidFill>
                  <a:srgbClr val="000099"/>
                </a:solidFill>
              </a:rPr>
              <a:t>        </a:t>
            </a:r>
            <a:endParaRPr lang="zh-CN" altLang="en-US" sz="2800" b="1" dirty="0">
              <a:solidFill>
                <a:srgbClr val="000099"/>
              </a:solidFill>
            </a:endParaRPr>
          </a:p>
        </p:txBody>
      </p:sp>
      <p:sp>
        <p:nvSpPr>
          <p:cNvPr id="3" name="矩形 2"/>
          <p:cNvSpPr/>
          <p:nvPr/>
        </p:nvSpPr>
        <p:spPr>
          <a:xfrm>
            <a:off x="3719513" y="2724150"/>
            <a:ext cx="3505200" cy="76200"/>
          </a:xfrm>
          <a:prstGeom prst="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sp>
        <p:nvSpPr>
          <p:cNvPr id="4" name="矩形 3"/>
          <p:cNvSpPr/>
          <p:nvPr/>
        </p:nvSpPr>
        <p:spPr>
          <a:xfrm>
            <a:off x="6196013" y="3327400"/>
            <a:ext cx="2049462" cy="76200"/>
          </a:xfrm>
          <a:prstGeom prst="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sp>
        <p:nvSpPr>
          <p:cNvPr id="5" name="矩形 4"/>
          <p:cNvSpPr/>
          <p:nvPr/>
        </p:nvSpPr>
        <p:spPr>
          <a:xfrm>
            <a:off x="4595813" y="4170363"/>
            <a:ext cx="1752600" cy="76200"/>
          </a:xfrm>
          <a:prstGeom prst="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sp>
        <p:nvSpPr>
          <p:cNvPr id="6" name="矩形 5"/>
          <p:cNvSpPr/>
          <p:nvPr/>
        </p:nvSpPr>
        <p:spPr>
          <a:xfrm>
            <a:off x="6661150" y="4170363"/>
            <a:ext cx="1981200" cy="76200"/>
          </a:xfrm>
          <a:prstGeom prst="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sp>
        <p:nvSpPr>
          <p:cNvPr id="7" name="矩形 6"/>
          <p:cNvSpPr/>
          <p:nvPr/>
        </p:nvSpPr>
        <p:spPr>
          <a:xfrm>
            <a:off x="4233863" y="4770438"/>
            <a:ext cx="2819400" cy="76200"/>
          </a:xfrm>
          <a:prstGeom prst="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sp>
        <p:nvSpPr>
          <p:cNvPr id="8" name="文本占位符 32770"/>
          <p:cNvSpPr txBox="1">
            <a:spLocks noChangeArrowheads="1"/>
          </p:cNvSpPr>
          <p:nvPr/>
        </p:nvSpPr>
        <p:spPr>
          <a:xfrm>
            <a:off x="457200" y="3595688"/>
            <a:ext cx="11125200" cy="5000625"/>
          </a:xfrm>
          <a:prstGeom prst="rect">
            <a:avLst/>
          </a:prstGeom>
        </p:spPr>
        <p:txBody>
          <a:bodyPr/>
          <a:lstStyle/>
          <a:p>
            <a:pPr marL="0" marR="0" lvl="0" indent="0" algn="l" defTabSz="914400" rtl="0" eaLnBrk="1" fontAlgn="auto" latinLnBrk="0" hangingPunct="1">
              <a:lnSpc>
                <a:spcPct val="150000"/>
              </a:lnSpc>
              <a:spcBef>
                <a:spcPts val="1000"/>
              </a:spcBef>
              <a:spcAft>
                <a:spcPts val="0"/>
              </a:spcAft>
              <a:buClrTx/>
              <a:buSzTx/>
              <a:buFont typeface="Wingdings" panose="05000000000000000000" pitchFamily="2" charset="2"/>
              <a:buNone/>
              <a:defRPr/>
            </a:pPr>
            <a:r>
              <a:rPr kumimoji="0" lang="zh-CN" altLang="en-US" sz="2800" b="1" i="0" u="none" strike="noStrike" kern="1200" cap="none" spc="0" normalizeH="0" noProof="0" dirty="0">
                <a:ln>
                  <a:noFill/>
                </a:ln>
                <a:effectLst/>
                <a:uLnTx/>
                <a:uFillTx/>
                <a:latin typeface="+mn-lt"/>
                <a:ea typeface="+mn-ea"/>
                <a:cs typeface="+mn-cs"/>
              </a:rPr>
              <a:t>3.可以将一道简答题分为“前提条件”,“所用的物理原理”,“联系实际得结论”三个部分,找出其中解释的关键语句,用答题模式反复训练几次，使其形成记忆和习惯。</a:t>
            </a:r>
            <a:endParaRPr kumimoji="0" lang="zh-CN" altLang="en-US" sz="2800" b="1" i="0" u="none" strike="noStrike" kern="1200" cap="none" spc="0" normalizeH="0" noProof="0" dirty="0">
              <a:ln>
                <a:noFill/>
              </a:ln>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5" grpId="0" bldLvl="0" animBg="1"/>
      <p:bldP spid="6" grpId="0" bldLvl="0" animBg="1"/>
      <p:bldP spid="7"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371476" y="1219200"/>
            <a:ext cx="11258550" cy="257666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algn="just" defTabSz="914400" rtl="0" eaLnBrk="1" fontAlgn="base" latinLnBrk="0" hangingPunct="1">
              <a:lnSpc>
                <a:spcPct val="150000"/>
              </a:lnSpc>
              <a:spcBef>
                <a:spcPct val="0"/>
              </a:spcBef>
              <a:spcAft>
                <a:spcPct val="0"/>
              </a:spcAft>
              <a:buClrTx/>
              <a:buSzTx/>
              <a:tabLst>
                <a:tab pos="266700" algn="l"/>
                <a:tab pos="2636520" algn="ctr"/>
                <a:tab pos="5273675" algn="r"/>
              </a:tabLst>
            </a:pPr>
            <a:r>
              <a:rPr kumimoji="0" lang="zh-CN" altLang="en-US" sz="2800" b="1" u="none" strike="noStrike" cap="none" normalizeH="0" dirty="0">
                <a:ln>
                  <a:noFill/>
                </a:ln>
                <a:solidFill>
                  <a:srgbClr val="C00000"/>
                </a:solidFill>
                <a:effectLst/>
                <a:latin typeface="宋体" panose="02010600030101010101" pitchFamily="2" charset="-122"/>
                <a:ea typeface="宋体" panose="02010600030101010101" pitchFamily="2" charset="-122"/>
                <a:cs typeface="Times New Roman" panose="02020603050405020304" pitchFamily="18" charset="0"/>
              </a:rPr>
              <a:t>答：</a:t>
            </a:r>
            <a:r>
              <a:rPr kumimoji="0" lang="zh-CN" altLang="zh-CN" sz="2800" b="1" u="none" strike="noStrike" cap="none" normalizeH="0" dirty="0">
                <a:ln>
                  <a:noFill/>
                </a:ln>
                <a:solidFill>
                  <a:srgbClr val="C00000"/>
                </a:solidFill>
                <a:effectLst/>
                <a:latin typeface="宋体" panose="02010600030101010101" pitchFamily="2" charset="-122"/>
                <a:ea typeface="宋体" panose="02010600030101010101" pitchFamily="2" charset="-122"/>
                <a:cs typeface="Times New Roman" panose="02020603050405020304" pitchFamily="18" charset="0"/>
              </a:rPr>
              <a:t>⑴</a:t>
            </a:r>
            <a:r>
              <a:rPr kumimoji="0" lang="zh-CN" sz="2800" b="1" u="none" strike="noStrike" cap="none" normalizeH="0" dirty="0">
                <a:ln>
                  <a:noFill/>
                </a:ln>
                <a:solidFill>
                  <a:srgbClr val="C00000"/>
                </a:solidFill>
                <a:effectLst/>
                <a:latin typeface="宋体" panose="02010600030101010101" pitchFamily="2" charset="-122"/>
                <a:ea typeface="宋体" panose="02010600030101010101" pitchFamily="2" charset="-122"/>
                <a:cs typeface="Times New Roman" panose="02020603050405020304" pitchFamily="18" charset="0"/>
              </a:rPr>
              <a:t>汽车载质量超标，对路面的压力增大，</a:t>
            </a:r>
            <a:r>
              <a:rPr lang="zh-CN" altLang="en-US" sz="2800" b="1" dirty="0">
                <a:solidFill>
                  <a:srgbClr val="C00000"/>
                </a:solidFill>
                <a:latin typeface="宋体" panose="02010600030101010101" pitchFamily="2" charset="-122"/>
                <a:ea typeface="宋体" panose="02010600030101010101" pitchFamily="2" charset="-122"/>
                <a:cs typeface="Times New Roman" panose="02020603050405020304" pitchFamily="18" charset="0"/>
              </a:rPr>
              <a:t>在接触面积一定时，</a:t>
            </a:r>
            <a:r>
              <a:rPr kumimoji="0" lang="zh-CN" sz="2800" b="1" u="none" strike="noStrike" cap="none" normalizeH="0" dirty="0">
                <a:ln>
                  <a:noFill/>
                </a:ln>
                <a:solidFill>
                  <a:srgbClr val="C00000"/>
                </a:solidFill>
                <a:effectLst/>
                <a:latin typeface="宋体" panose="02010600030101010101" pitchFamily="2" charset="-122"/>
                <a:ea typeface="宋体" panose="02010600030101010101" pitchFamily="2" charset="-122"/>
                <a:cs typeface="Times New Roman" panose="02020603050405020304" pitchFamily="18" charset="0"/>
              </a:rPr>
              <a:t>增大了对路面的压强，而加快路面损坏</a:t>
            </a:r>
            <a:endParaRPr lang="en-US" altLang="zh-CN" sz="2800" b="1" dirty="0">
              <a:solidFill>
                <a:srgbClr val="C00000"/>
              </a:solidFill>
              <a:latin typeface="宋体" panose="02010600030101010101" pitchFamily="2" charset="-122"/>
              <a:ea typeface="宋体" panose="02010600030101010101" pitchFamily="2" charset="-122"/>
              <a:cs typeface="Times New Roman" panose="02020603050405020304" pitchFamily="18" charset="0"/>
            </a:endParaRPr>
          </a:p>
          <a:p>
            <a:pPr marL="0" marR="0" lvl="0" algn="just" defTabSz="914400" rtl="0" eaLnBrk="1" fontAlgn="base" latinLnBrk="0" hangingPunct="1">
              <a:lnSpc>
                <a:spcPct val="150000"/>
              </a:lnSpc>
              <a:spcBef>
                <a:spcPct val="0"/>
              </a:spcBef>
              <a:spcAft>
                <a:spcPct val="0"/>
              </a:spcAft>
              <a:buClrTx/>
              <a:buSzTx/>
              <a:tabLst>
                <a:tab pos="266700" algn="l"/>
                <a:tab pos="2636520" algn="ctr"/>
                <a:tab pos="5273675" algn="r"/>
              </a:tabLst>
            </a:pPr>
            <a:r>
              <a:rPr kumimoji="0" lang="zh-CN" sz="2800" b="1" u="none" strike="noStrike" cap="none" normalizeH="0" dirty="0">
                <a:ln>
                  <a:noFill/>
                </a:ln>
                <a:solidFill>
                  <a:srgbClr val="C00000"/>
                </a:solidFill>
                <a:effectLst/>
                <a:latin typeface="宋体" panose="02010600030101010101" pitchFamily="2" charset="-122"/>
                <a:ea typeface="宋体" panose="02010600030101010101" pitchFamily="2" charset="-122"/>
                <a:cs typeface="Times New Roman" panose="02020603050405020304" pitchFamily="18" charset="0"/>
              </a:rPr>
              <a:t>⑵汽车载质量超标，对路面的压力增大，</a:t>
            </a:r>
            <a:r>
              <a:rPr kumimoji="0" lang="zh-CN" altLang="en-US" sz="2800" b="1" u="none" strike="noStrike" cap="none" normalizeH="0" dirty="0">
                <a:ln>
                  <a:noFill/>
                </a:ln>
                <a:solidFill>
                  <a:srgbClr val="C00000"/>
                </a:solidFill>
                <a:effectLst/>
                <a:latin typeface="宋体" panose="02010600030101010101" pitchFamily="2" charset="-122"/>
                <a:ea typeface="宋体" panose="02010600030101010101" pitchFamily="2" charset="-122"/>
                <a:cs typeface="Times New Roman" panose="02020603050405020304" pitchFamily="18" charset="0"/>
              </a:rPr>
              <a:t>在接触面粗糙程度一定时，</a:t>
            </a:r>
            <a:r>
              <a:rPr kumimoji="0" lang="zh-CN" sz="2800" b="1" u="none" strike="noStrike" cap="none" normalizeH="0" dirty="0">
                <a:ln>
                  <a:noFill/>
                </a:ln>
                <a:solidFill>
                  <a:srgbClr val="C00000"/>
                </a:solidFill>
                <a:effectLst/>
                <a:latin typeface="宋体" panose="02010600030101010101" pitchFamily="2" charset="-122"/>
                <a:ea typeface="宋体" panose="02010600030101010101" pitchFamily="2" charset="-122"/>
                <a:cs typeface="Times New Roman" panose="02020603050405020304" pitchFamily="18" charset="0"/>
              </a:rPr>
              <a:t>路面受到的摩擦力增大，而加快路面损坏</a:t>
            </a:r>
            <a:r>
              <a:rPr kumimoji="0" lang="zh-CN" sz="1000" b="0" i="0" u="none" strike="noStrike" cap="none" normalizeH="0" baseline="0" dirty="0">
                <a:ln>
                  <a:noFill/>
                </a:ln>
                <a:solidFill>
                  <a:srgbClr val="0000FF"/>
                </a:solidFill>
                <a:effectLst/>
                <a:latin typeface="宋体" panose="02010600030101010101" pitchFamily="2" charset="-122"/>
                <a:ea typeface="宋体" panose="02010600030101010101" pitchFamily="2" charset="-122"/>
                <a:cs typeface="Times New Roman" panose="02020603050405020304" pitchFamily="18" charset="0"/>
              </a:rPr>
              <a:t>。</a:t>
            </a:r>
            <a:endParaRPr kumimoji="0" lang="zh-CN"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1" name="Rectangle 1"/>
          <p:cNvSpPr>
            <a:spLocks noChangeArrowheads="1"/>
          </p:cNvSpPr>
          <p:nvPr/>
        </p:nvSpPr>
        <p:spPr bwMode="auto">
          <a:xfrm>
            <a:off x="409574" y="1028700"/>
            <a:ext cx="11401426" cy="1384995"/>
          </a:xfrm>
          <a:prstGeom prst="rect">
            <a:avLst/>
          </a:prstGeom>
          <a:noFill/>
          <a:ln w="9525">
            <a:noFill/>
            <a:miter lim="800000"/>
          </a:ln>
          <a:effectLst/>
        </p:spPr>
        <p:txBody>
          <a:bodyPr vert="horz" wrap="square" lIns="91440" tIns="45720" rIns="91440" bIns="45720" numCol="1" anchor="ctr" anchorCtr="0" compatLnSpc="1">
            <a:spAutoFit/>
          </a:bodyPr>
          <a:lstStyle/>
          <a:p>
            <a:pPr marR="0" lvl="0" indent="0" fontAlgn="base">
              <a:lnSpc>
                <a:spcPct val="150000"/>
              </a:lnSpc>
              <a:spcBef>
                <a:spcPct val="0"/>
              </a:spcBef>
              <a:spcAft>
                <a:spcPct val="0"/>
              </a:spcAft>
              <a:buClrTx/>
              <a:buSzTx/>
              <a:buFontTx/>
              <a:buNone/>
            </a:pPr>
            <a:r>
              <a:rPr lang="en-US" altLang="zh-CN" sz="2800" b="1" dirty="0"/>
              <a:t>6</a:t>
            </a:r>
            <a:r>
              <a:rPr lang="zh-CN" altLang="en-US" sz="2800" b="1" dirty="0"/>
              <a:t>、（黔西南中考）有人说：“跳水运动员在跳水过程中，受到水的浮力是逐渐增大的。”你认为对吗？请说明理由。</a:t>
            </a:r>
            <a:endParaRPr lang="zh-CN" altLang="en-US" sz="2800" b="1" dirty="0"/>
          </a:p>
        </p:txBody>
      </p:sp>
      <p:sp>
        <p:nvSpPr>
          <p:cNvPr id="189442" name="Rectangle 2"/>
          <p:cNvSpPr>
            <a:spLocks noChangeArrowheads="1"/>
          </p:cNvSpPr>
          <p:nvPr/>
        </p:nvSpPr>
        <p:spPr bwMode="auto">
          <a:xfrm>
            <a:off x="466725" y="2600325"/>
            <a:ext cx="11258550" cy="259398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800" b="1" u="none" strike="noStrike" cap="none" normalizeH="0" dirty="0">
                <a:ln>
                  <a:noFill/>
                </a:ln>
                <a:solidFill>
                  <a:srgbClr val="C00000"/>
                </a:solidFill>
                <a:effectLst/>
                <a:latin typeface="宋体" panose="02010600030101010101" pitchFamily="2" charset="-122"/>
                <a:ea typeface="宋体" panose="02010600030101010101" pitchFamily="2" charset="-122"/>
                <a:cs typeface="Times New Roman" panose="02020603050405020304" pitchFamily="18" charset="0"/>
              </a:rPr>
              <a:t>答：</a:t>
            </a:r>
            <a:r>
              <a:rPr kumimoji="0" lang="zh-CN" sz="2800" b="1" u="none" strike="noStrike" cap="none" normalizeH="0" dirty="0">
                <a:ln>
                  <a:noFill/>
                </a:ln>
                <a:solidFill>
                  <a:srgbClr val="C00000"/>
                </a:solidFill>
                <a:effectLst/>
                <a:latin typeface="宋体" panose="02010600030101010101" pitchFamily="2" charset="-122"/>
                <a:ea typeface="宋体" panose="02010600030101010101" pitchFamily="2" charset="-122"/>
                <a:cs typeface="Times New Roman" panose="02020603050405020304" pitchFamily="18" charset="0"/>
              </a:rPr>
              <a:t>不对。理由是：跳水运</a:t>
            </a:r>
            <a:r>
              <a:rPr kumimoji="0" lang="zh-CN" altLang="en-US" sz="2800" b="1" u="none" strike="noStrike" cap="none" normalizeH="0" dirty="0">
                <a:ln>
                  <a:noFill/>
                </a:ln>
                <a:solidFill>
                  <a:srgbClr val="C00000"/>
                </a:solidFill>
                <a:effectLst/>
                <a:latin typeface="宋体" panose="02010600030101010101" pitchFamily="2" charset="-122"/>
                <a:ea typeface="宋体" panose="02010600030101010101" pitchFamily="2" charset="-122"/>
                <a:cs typeface="Times New Roman" panose="02020603050405020304" pitchFamily="18" charset="0"/>
              </a:rPr>
              <a:t>动员在跳水过程中，受到水的浮力与其浸入水中的体积有关，在未浸没前，浸入水中的体积逐渐增大，所受的浮力逐渐增大；浸没后，浸入水中的体积保持不变，故所受到的浮力保持不变。</a:t>
            </a:r>
            <a:endParaRPr kumimoji="0" lang="en-US" altLang="zh-CN" sz="2800" b="1" u="none" strike="noStrike" cap="none" normalizeH="0" dirty="0">
              <a:ln>
                <a:noFill/>
              </a:ln>
              <a:solidFill>
                <a:srgbClr val="C00000"/>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89442"/>
                                        </p:tgtEl>
                                        <p:attrNameLst>
                                          <p:attrName>style.visibility</p:attrName>
                                        </p:attrNameLst>
                                      </p:cBhvr>
                                      <p:to>
                                        <p:strVal val="visible"/>
                                      </p:to>
                                    </p:set>
                                    <p:animEffect transition="in" filter="wipe(down)">
                                      <p:cBhvr>
                                        <p:cTn id="7" dur="500"/>
                                        <p:tgtEl>
                                          <p:spTgt spid="1894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944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3" name="Rectangle 1"/>
          <p:cNvSpPr>
            <a:spLocks noChangeArrowheads="1"/>
          </p:cNvSpPr>
          <p:nvPr/>
        </p:nvSpPr>
        <p:spPr bwMode="auto">
          <a:xfrm>
            <a:off x="447675" y="1133475"/>
            <a:ext cx="10829925" cy="2395528"/>
          </a:xfrm>
          <a:prstGeom prst="rect">
            <a:avLst/>
          </a:prstGeom>
          <a:noFill/>
          <a:ln w="9525">
            <a:noFill/>
            <a:miter lim="800000"/>
          </a:ln>
          <a:effectLst/>
        </p:spPr>
        <p:txBody>
          <a:bodyPr vert="horz" wrap="square" lIns="91440" tIns="45720" rIns="91440" bIns="45720" numCol="1" anchor="ctr" anchorCtr="0" compatLnSpc="1">
            <a:spAutoFit/>
          </a:bodyPr>
          <a:lstStyle/>
          <a:p>
            <a:pPr marR="0" lvl="0" indent="0" fontAlgn="base">
              <a:lnSpc>
                <a:spcPct val="150000"/>
              </a:lnSpc>
              <a:spcBef>
                <a:spcPct val="0"/>
              </a:spcBef>
              <a:spcAft>
                <a:spcPct val="0"/>
              </a:spcAft>
              <a:buClrTx/>
              <a:buSzTx/>
              <a:buFontTx/>
              <a:buNone/>
            </a:pPr>
            <a:r>
              <a:rPr lang="en-US" altLang="zh-CN" sz="2800" b="1" dirty="0"/>
              <a:t>7</a:t>
            </a:r>
            <a:r>
              <a:rPr lang="zh-CN" altLang="en-US" sz="2800" b="1" dirty="0"/>
              <a:t>、如图所示，烧瓶内水沸腾后把烧瓶从火焰上拿开，水会停止沸腾。迅速塞上瓶塞，把烧瓶倒置并向瓶底浇冷水，会看到什么现象？为什么？</a:t>
            </a:r>
            <a:endParaRPr lang="en-US" altLang="zh-CN" sz="2800" b="1" dirty="0"/>
          </a:p>
          <a:p>
            <a:pPr marL="0" marR="0" lvl="0" indent="0" algn="l" defTabSz="914400" rtl="0" eaLnBrk="0" fontAlgn="base" latinLnBrk="0" hangingPunct="0">
              <a:lnSpc>
                <a:spcPct val="150000"/>
              </a:lnSpc>
              <a:spcBef>
                <a:spcPct val="0"/>
              </a:spcBef>
              <a:spcAft>
                <a:spcPct val="0"/>
              </a:spcAft>
              <a:buClrTx/>
              <a:buSzTx/>
              <a:buFontTx/>
              <a:buNone/>
            </a:pPr>
            <a:endParaRPr kumimoji="0" lang="en-US" altLang="zh-CN" sz="18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pic>
        <p:nvPicPr>
          <p:cNvPr id="192515" name="Picture 3" descr="23"/>
          <p:cNvPicPr>
            <a:picLocks noChangeAspect="1" noChangeArrowheads="1"/>
          </p:cNvPicPr>
          <p:nvPr/>
        </p:nvPicPr>
        <p:blipFill>
          <a:blip r:embed="rId1" cstate="print">
            <a:lum bright="-6000" contrast="18000"/>
          </a:blip>
          <a:srcRect l="11209" t="10614" r="13805" b="9650"/>
          <a:stretch>
            <a:fillRect/>
          </a:stretch>
        </p:blipFill>
        <p:spPr bwMode="auto">
          <a:xfrm>
            <a:off x="7753350" y="2886074"/>
            <a:ext cx="2767247" cy="2276475"/>
          </a:xfrm>
          <a:prstGeom prst="rect">
            <a:avLst/>
          </a:prstGeom>
          <a:noFill/>
        </p:spPr>
      </p:pic>
      <p:sp>
        <p:nvSpPr>
          <p:cNvPr id="192517" name="Rectangle 5"/>
          <p:cNvSpPr>
            <a:spLocks noChangeArrowheads="1"/>
          </p:cNvSpPr>
          <p:nvPr/>
        </p:nvSpPr>
        <p:spPr bwMode="auto">
          <a:xfrm>
            <a:off x="571500" y="3209925"/>
            <a:ext cx="11029950" cy="1301318"/>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800" b="1" u="none" strike="noStrike" cap="none" normalizeH="0" dirty="0">
                <a:ln>
                  <a:noFill/>
                </a:ln>
                <a:solidFill>
                  <a:srgbClr val="C00000"/>
                </a:solidFill>
                <a:effectLst/>
                <a:latin typeface="宋体" panose="02010600030101010101" pitchFamily="2" charset="-122"/>
                <a:ea typeface="宋体" panose="02010600030101010101" pitchFamily="2" charset="-122"/>
                <a:cs typeface="Times New Roman" panose="02020603050405020304" pitchFamily="18" charset="0"/>
              </a:rPr>
              <a:t>答：</a:t>
            </a:r>
            <a:r>
              <a:rPr kumimoji="0" lang="zh-CN" sz="2800" b="1" u="none" strike="noStrike" cap="none" normalizeH="0" dirty="0">
                <a:ln>
                  <a:noFill/>
                </a:ln>
                <a:solidFill>
                  <a:srgbClr val="C00000"/>
                </a:solidFill>
                <a:effectLst/>
                <a:latin typeface="宋体" panose="02010600030101010101" pitchFamily="2" charset="-122"/>
                <a:ea typeface="宋体" panose="02010600030101010101" pitchFamily="2" charset="-122"/>
                <a:cs typeface="Times New Roman" panose="02020603050405020304" pitchFamily="18" charset="0"/>
              </a:rPr>
              <a:t>看到水又重新沸腾起来。因为</a:t>
            </a:r>
            <a:endParaRPr kumimoji="0" lang="en-US" altLang="zh-CN" sz="2800" b="1" u="none" strike="noStrike" cap="none" normalizeH="0" dirty="0">
              <a:ln>
                <a:noFill/>
              </a:ln>
              <a:solidFill>
                <a:srgbClr val="C00000"/>
              </a:solidFill>
              <a:effectLst/>
              <a:latin typeface="宋体" panose="02010600030101010101" pitchFamily="2" charset="-122"/>
              <a:ea typeface="宋体" panose="02010600030101010101" pitchFamily="2" charset="-122"/>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sz="2800" b="1" u="none" strike="noStrike" cap="none" normalizeH="0" dirty="0">
                <a:ln>
                  <a:noFill/>
                </a:ln>
                <a:solidFill>
                  <a:srgbClr val="C00000"/>
                </a:solidFill>
                <a:effectLst/>
                <a:latin typeface="宋体" panose="02010600030101010101" pitchFamily="2" charset="-122"/>
                <a:ea typeface="宋体" panose="02010600030101010101" pitchFamily="2" charset="-122"/>
                <a:cs typeface="Times New Roman" panose="02020603050405020304" pitchFamily="18" charset="0"/>
              </a:rPr>
              <a:t>烧瓶内压强减小，水的沸点降低。</a:t>
            </a:r>
            <a:endParaRPr kumimoji="0" lang="zh-CN" sz="2800" b="1" u="none" strike="noStrike" cap="none" normalizeH="0" dirty="0">
              <a:ln>
                <a:noFill/>
              </a:ln>
              <a:solidFill>
                <a:srgbClr val="C00000"/>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92517"/>
                                        </p:tgtEl>
                                        <p:attrNameLst>
                                          <p:attrName>style.visibility</p:attrName>
                                        </p:attrNameLst>
                                      </p:cBhvr>
                                      <p:to>
                                        <p:strVal val="visible"/>
                                      </p:to>
                                    </p:set>
                                    <p:animEffect transition="in" filter="wipe(down)">
                                      <p:cBhvr>
                                        <p:cTn id="7" dur="500"/>
                                        <p:tgtEl>
                                          <p:spTgt spid="1925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251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47675" y="1162050"/>
            <a:ext cx="2771775" cy="523220"/>
          </a:xfrm>
          <a:prstGeom prst="rect">
            <a:avLst/>
          </a:prstGeom>
          <a:noFill/>
        </p:spPr>
        <p:txBody>
          <a:bodyPr wrap="square" rtlCol="0">
            <a:spAutoFit/>
          </a:bodyPr>
          <a:lstStyle/>
          <a:p>
            <a:r>
              <a:rPr lang="zh-CN" altLang="en-US" sz="2800" b="1" dirty="0"/>
              <a:t>三、功和能</a:t>
            </a:r>
            <a:endParaRPr lang="zh-CN" altLang="en-US" sz="2800" b="1" dirty="0"/>
          </a:p>
        </p:txBody>
      </p:sp>
      <p:sp>
        <p:nvSpPr>
          <p:cNvPr id="1025" name="Rectangle 1"/>
          <p:cNvSpPr>
            <a:spLocks noChangeArrowheads="1"/>
          </p:cNvSpPr>
          <p:nvPr/>
        </p:nvSpPr>
        <p:spPr bwMode="auto">
          <a:xfrm>
            <a:off x="571500" y="1800225"/>
            <a:ext cx="11134725" cy="5032147"/>
          </a:xfrm>
          <a:prstGeom prst="rect">
            <a:avLst/>
          </a:prstGeom>
          <a:noFill/>
          <a:ln w="9525">
            <a:noFill/>
            <a:miter lim="800000"/>
          </a:ln>
          <a:effectLst/>
        </p:spPr>
        <p:txBody>
          <a:bodyPr vert="horz" wrap="square" lIns="91440" tIns="45720" rIns="91440" bIns="45720" numCol="1" anchor="ctr" anchorCtr="0" compatLnSpc="1">
            <a:spAutoFit/>
          </a:bodyPr>
          <a:lstStyle/>
          <a:p>
            <a:pPr marR="0" lvl="0" indent="0" fontAlgn="ctr">
              <a:lnSpc>
                <a:spcPct val="150000"/>
              </a:lnSpc>
              <a:spcBef>
                <a:spcPct val="0"/>
              </a:spcBef>
              <a:spcAft>
                <a:spcPct val="0"/>
              </a:spcAft>
              <a:buClrTx/>
              <a:buSzTx/>
              <a:buFontTx/>
              <a:buNone/>
            </a:pPr>
            <a:r>
              <a:rPr lang="en-US" altLang="zh-CN" sz="2800" b="1" dirty="0"/>
              <a:t>1</a:t>
            </a:r>
            <a:r>
              <a:rPr lang="zh-CN" altLang="en-US" sz="2800" b="1" dirty="0"/>
              <a:t>、（呼和中考）如图所示是某研究小组精心设计的一种机械，高处的水通过左侧的管道向下流动，水流冲击叶片，叶片的转动带动砂轮转动，就可以打磨需要的工件，同时带动</a:t>
            </a:r>
            <a:endParaRPr lang="en-US" altLang="zh-CN" sz="2800" b="1" dirty="0"/>
          </a:p>
          <a:p>
            <a:pPr marR="0" lvl="0" indent="0" fontAlgn="ctr">
              <a:lnSpc>
                <a:spcPct val="150000"/>
              </a:lnSpc>
              <a:spcBef>
                <a:spcPct val="0"/>
              </a:spcBef>
              <a:spcAft>
                <a:spcPct val="0"/>
              </a:spcAft>
              <a:buClrTx/>
              <a:buSzTx/>
              <a:buFontTx/>
              <a:buNone/>
            </a:pPr>
            <a:r>
              <a:rPr lang="zh-CN" altLang="en-US" sz="2800" b="1" dirty="0"/>
              <a:t>右侧的抽水器将水从低处抽到高处，继</a:t>
            </a:r>
            <a:endParaRPr lang="en-US" altLang="zh-CN" sz="2800" b="1" dirty="0"/>
          </a:p>
          <a:p>
            <a:pPr marR="0" lvl="0" indent="0" fontAlgn="ctr">
              <a:lnSpc>
                <a:spcPct val="150000"/>
              </a:lnSpc>
              <a:spcBef>
                <a:spcPct val="0"/>
              </a:spcBef>
              <a:spcAft>
                <a:spcPct val="0"/>
              </a:spcAft>
              <a:buClrTx/>
              <a:buSzTx/>
              <a:buFontTx/>
              <a:buNone/>
            </a:pPr>
            <a:r>
              <a:rPr lang="zh-CN" altLang="en-US" sz="2800" b="1" dirty="0"/>
              <a:t>续向下流动，从而永不停歇．你认为这</a:t>
            </a:r>
            <a:endParaRPr lang="en-US" altLang="zh-CN" sz="2800" b="1" dirty="0"/>
          </a:p>
          <a:p>
            <a:pPr marR="0" lvl="0" indent="0" fontAlgn="ctr">
              <a:lnSpc>
                <a:spcPct val="150000"/>
              </a:lnSpc>
              <a:spcBef>
                <a:spcPct val="0"/>
              </a:spcBef>
              <a:spcAft>
                <a:spcPct val="0"/>
              </a:spcAft>
              <a:buClrTx/>
              <a:buSzTx/>
              <a:buFontTx/>
              <a:buNone/>
            </a:pPr>
            <a:r>
              <a:rPr lang="zh-CN" altLang="en-US" sz="2800" b="1" dirty="0"/>
              <a:t>种机械是否能够一直工作下去，</a:t>
            </a:r>
            <a:endParaRPr lang="en-US" altLang="zh-CN" sz="2800" b="1" dirty="0"/>
          </a:p>
          <a:p>
            <a:pPr marR="0" lvl="0" indent="0" fontAlgn="ctr">
              <a:lnSpc>
                <a:spcPct val="150000"/>
              </a:lnSpc>
              <a:spcBef>
                <a:spcPct val="0"/>
              </a:spcBef>
              <a:spcAft>
                <a:spcPct val="0"/>
              </a:spcAft>
              <a:buClrTx/>
              <a:buSzTx/>
              <a:buFontTx/>
              <a:buNone/>
            </a:pPr>
            <a:r>
              <a:rPr lang="zh-CN" altLang="en-US" sz="2800" b="1" dirty="0"/>
              <a:t>请说明原因．</a:t>
            </a:r>
            <a:endParaRPr lang="zh-CN" altLang="en-US" sz="2800" b="1" dirty="0"/>
          </a:p>
          <a:p>
            <a:pPr marL="0" marR="0" lvl="0" indent="0" algn="l" defTabSz="914400" rtl="0" eaLnBrk="0" fontAlgn="base" latinLnBrk="0" hangingPunct="0">
              <a:lnSpc>
                <a:spcPct val="150000"/>
              </a:lnSpc>
              <a:spcBef>
                <a:spcPct val="0"/>
              </a:spcBef>
              <a:spcAft>
                <a:spcPct val="0"/>
              </a:spcAft>
              <a:buClrTx/>
              <a:buSzTx/>
              <a:buFontTx/>
              <a:buNone/>
            </a:pPr>
            <a:endParaRPr kumimoji="0" lang="zh-CN" altLang="en-US" sz="18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pic>
        <p:nvPicPr>
          <p:cNvPr id="1027" name="图片 476" descr="21世纪教育网 -- 中国最大型、最专业的中小学教育资源门户网站"/>
          <p:cNvPicPr>
            <a:picLocks noChangeAspect="1" noChangeArrowheads="1"/>
          </p:cNvPicPr>
          <p:nvPr/>
        </p:nvPicPr>
        <p:blipFill>
          <a:blip r:embed="rId1"/>
          <a:srcRect r="1112" b="839"/>
          <a:stretch>
            <a:fillRect/>
          </a:stretch>
        </p:blipFill>
        <p:spPr bwMode="auto">
          <a:xfrm>
            <a:off x="7912099" y="3302000"/>
            <a:ext cx="2174875" cy="2885468"/>
          </a:xfrm>
          <a:prstGeom prst="rect">
            <a:avLst/>
          </a:prstGeom>
          <a:noFill/>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485774" y="1447800"/>
            <a:ext cx="11153775" cy="203132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ctr" latinLnBrk="0" hangingPunct="1">
              <a:lnSpc>
                <a:spcPct val="150000"/>
              </a:lnSpc>
              <a:spcBef>
                <a:spcPct val="0"/>
              </a:spcBef>
              <a:spcAft>
                <a:spcPct val="0"/>
              </a:spcAft>
              <a:buClrTx/>
              <a:buSzTx/>
              <a:buFontTx/>
              <a:buNone/>
            </a:pPr>
            <a:r>
              <a:rPr kumimoji="0" lang="zh-CN" altLang="en-US" sz="2800" b="1" u="none" strike="noStrike" cap="none" normalizeH="0" dirty="0">
                <a:ln>
                  <a:noFill/>
                </a:ln>
                <a:solidFill>
                  <a:srgbClr val="C00000"/>
                </a:solidFill>
                <a:effectLst/>
                <a:latin typeface="宋体" panose="02010600030101010101" pitchFamily="2" charset="-122"/>
                <a:ea typeface="宋体" panose="02010600030101010101" pitchFamily="2" charset="-122"/>
                <a:cs typeface="Times New Roman" panose="02020603050405020304" pitchFamily="18" charset="0"/>
              </a:rPr>
              <a:t>答：</a:t>
            </a:r>
            <a:r>
              <a:rPr kumimoji="0" lang="zh-CN" sz="2800" b="1" u="none" strike="noStrike" cap="none" normalizeH="0" dirty="0">
                <a:ln>
                  <a:noFill/>
                </a:ln>
                <a:solidFill>
                  <a:srgbClr val="C00000"/>
                </a:solidFill>
                <a:effectLst/>
                <a:latin typeface="宋体" panose="02010600030101010101" pitchFamily="2" charset="-122"/>
                <a:ea typeface="宋体" panose="02010600030101010101" pitchFamily="2" charset="-122"/>
                <a:cs typeface="Times New Roman" panose="02020603050405020304" pitchFamily="18" charset="0"/>
              </a:rPr>
              <a:t>此</a:t>
            </a:r>
            <a:r>
              <a:rPr kumimoji="0" lang="zh-CN" altLang="en-US" sz="2800" b="1" u="none" strike="noStrike" cap="none" normalizeH="0" dirty="0">
                <a:ln>
                  <a:noFill/>
                </a:ln>
                <a:solidFill>
                  <a:srgbClr val="C00000"/>
                </a:solidFill>
                <a:effectLst/>
                <a:latin typeface="Arial" panose="020B0604020202020204"/>
                <a:ea typeface="宋体" panose="02010600030101010101" pitchFamily="2" charset="-122"/>
                <a:cs typeface="Times New Roman" panose="02020603050405020304" pitchFamily="18" charset="0"/>
              </a:rPr>
              <a:t>“</a:t>
            </a:r>
            <a:r>
              <a:rPr kumimoji="0" lang="zh-CN" altLang="en-US" sz="2800" b="1" u="none" strike="noStrike" cap="none" normalizeH="0" dirty="0">
                <a:ln>
                  <a:noFill/>
                </a:ln>
                <a:solidFill>
                  <a:srgbClr val="C00000"/>
                </a:solidFill>
                <a:effectLst/>
                <a:latin typeface="宋体" panose="02010600030101010101" pitchFamily="2" charset="-122"/>
                <a:ea typeface="宋体" panose="02010600030101010101" pitchFamily="2" charset="-122"/>
                <a:cs typeface="Times New Roman" panose="02020603050405020304" pitchFamily="18" charset="0"/>
              </a:rPr>
              <a:t>永动机</a:t>
            </a:r>
            <a:r>
              <a:rPr kumimoji="0" lang="zh-CN" altLang="en-US" sz="2800" b="1" u="none" strike="noStrike" cap="none" normalizeH="0" dirty="0">
                <a:ln>
                  <a:noFill/>
                </a:ln>
                <a:solidFill>
                  <a:srgbClr val="C00000"/>
                </a:solidFill>
                <a:effectLst/>
                <a:latin typeface="Arial" panose="020B0604020202020204"/>
                <a:ea typeface="宋体" panose="02010600030101010101" pitchFamily="2" charset="-122"/>
                <a:cs typeface="Times New Roman" panose="02020603050405020304" pitchFamily="18" charset="0"/>
              </a:rPr>
              <a:t>”</a:t>
            </a:r>
            <a:r>
              <a:rPr kumimoji="0" lang="zh-CN" altLang="en-US" sz="2800" b="1" u="none" strike="noStrike" cap="none" normalizeH="0" dirty="0">
                <a:ln>
                  <a:noFill/>
                </a:ln>
                <a:solidFill>
                  <a:srgbClr val="C00000"/>
                </a:solidFill>
                <a:effectLst/>
                <a:latin typeface="宋体" panose="02010600030101010101" pitchFamily="2" charset="-122"/>
                <a:ea typeface="宋体" panose="02010600030101010101" pitchFamily="2" charset="-122"/>
                <a:cs typeface="Times New Roman" panose="02020603050405020304" pitchFamily="18" charset="0"/>
              </a:rPr>
              <a:t>中，高处的水流冲击叶片转动对外做功时，因为摩擦等原因，有部分机械能转化为其他形式的能，从高处流下的水不可能全部被抽回原高度，根本不会</a:t>
            </a:r>
            <a:r>
              <a:rPr kumimoji="0" lang="zh-CN" altLang="en-US" sz="2800" b="1" u="none" strike="noStrike" cap="none" normalizeH="0" dirty="0">
                <a:ln>
                  <a:noFill/>
                </a:ln>
                <a:solidFill>
                  <a:srgbClr val="C00000"/>
                </a:solidFill>
                <a:effectLst/>
                <a:latin typeface="Arial" panose="020B0604020202020204"/>
                <a:ea typeface="宋体" panose="02010600030101010101" pitchFamily="2" charset="-122"/>
                <a:cs typeface="Times New Roman" panose="02020603050405020304" pitchFamily="18" charset="0"/>
              </a:rPr>
              <a:t>“</a:t>
            </a:r>
            <a:r>
              <a:rPr kumimoji="0" lang="zh-CN" altLang="en-US" sz="2800" b="1" u="none" strike="noStrike" cap="none" normalizeH="0" dirty="0">
                <a:ln>
                  <a:noFill/>
                </a:ln>
                <a:solidFill>
                  <a:srgbClr val="C00000"/>
                </a:solidFill>
                <a:effectLst/>
                <a:latin typeface="宋体" panose="02010600030101010101" pitchFamily="2" charset="-122"/>
                <a:ea typeface="宋体" panose="02010600030101010101" pitchFamily="2" charset="-122"/>
                <a:cs typeface="Times New Roman" panose="02020603050405020304" pitchFamily="18" charset="0"/>
              </a:rPr>
              <a:t>永动下去</a:t>
            </a:r>
            <a:r>
              <a:rPr kumimoji="0" lang="zh-CN" altLang="en-US" sz="2800" b="1" u="none" strike="noStrike" cap="none" normalizeH="0" dirty="0">
                <a:ln>
                  <a:noFill/>
                </a:ln>
                <a:solidFill>
                  <a:srgbClr val="C00000"/>
                </a:solidFill>
                <a:effectLst/>
                <a:latin typeface="Arial" panose="020B0604020202020204"/>
                <a:ea typeface="宋体" panose="02010600030101010101" pitchFamily="2" charset="-122"/>
                <a:cs typeface="Times New Roman" panose="02020603050405020304" pitchFamily="18" charset="0"/>
              </a:rPr>
              <a:t>”</a:t>
            </a:r>
            <a:r>
              <a:rPr kumimoji="0" lang="zh-CN" altLang="en-US" sz="2800" b="1" u="none" strike="noStrike" cap="none" normalizeH="0" dirty="0">
                <a:ln>
                  <a:noFill/>
                </a:ln>
                <a:solidFill>
                  <a:srgbClr val="C00000"/>
                </a:solidFill>
                <a:effectLst/>
                <a:latin typeface="宋体" panose="02010600030101010101" pitchFamily="2" charset="-122"/>
                <a:ea typeface="宋体" panose="02010600030101010101" pitchFamily="2" charset="-122"/>
                <a:cs typeface="Times New Roman" panose="02020603050405020304" pitchFamily="18" charset="0"/>
              </a:rPr>
              <a:t>．</a:t>
            </a:r>
            <a:endParaRPr kumimoji="0" lang="zh-CN" altLang="en-US" sz="2800" b="1" u="none" strike="noStrike" cap="none" normalizeH="0" dirty="0">
              <a:ln>
                <a:noFill/>
              </a:ln>
              <a:solidFill>
                <a:srgbClr val="C00000"/>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2"/>
          <p:cNvSpPr>
            <a:spLocks noChangeArrowheads="1"/>
          </p:cNvSpPr>
          <p:nvPr/>
        </p:nvSpPr>
        <p:spPr bwMode="auto">
          <a:xfrm>
            <a:off x="381001" y="1247775"/>
            <a:ext cx="11210924" cy="4893647"/>
          </a:xfrm>
          <a:prstGeom prst="rect">
            <a:avLst/>
          </a:prstGeom>
          <a:noFill/>
          <a:ln w="9525">
            <a:noFill/>
            <a:miter lim="800000"/>
          </a:ln>
          <a:effectLst/>
        </p:spPr>
        <p:txBody>
          <a:bodyPr vert="horz" wrap="square" lIns="91440" tIns="45720" rIns="91440" bIns="45720" numCol="1" anchor="ctr" anchorCtr="0" compatLnSpc="1">
            <a:spAutoFit/>
          </a:bodyPr>
          <a:lstStyle/>
          <a:p>
            <a:pPr marR="0" lvl="0" indent="0" fontAlgn="ctr">
              <a:lnSpc>
                <a:spcPct val="150000"/>
              </a:lnSpc>
              <a:spcBef>
                <a:spcPct val="0"/>
              </a:spcBef>
              <a:spcAft>
                <a:spcPct val="0"/>
              </a:spcAft>
              <a:buClrTx/>
              <a:buSzTx/>
              <a:buFontTx/>
              <a:buNone/>
            </a:pPr>
            <a:r>
              <a:rPr lang="en-US" altLang="zh-CN" sz="2800" b="1" dirty="0"/>
              <a:t>2</a:t>
            </a:r>
            <a:r>
              <a:rPr lang="zh-CN" altLang="en-US" sz="2800" b="1" dirty="0"/>
              <a:t>、如图所示，一辆汽车在行驶途中遇突发情况，紧急刹车时，司机身体前倾，车身向前滑行一段距离，在路面上留下轮胎滑过的痕迹，轮胎温度急剧升高．请根据以上情境简要回答下列问题：</a:t>
            </a:r>
            <a:endParaRPr lang="zh-CN" altLang="en-US" sz="2800" b="1" dirty="0"/>
          </a:p>
          <a:p>
            <a:pPr marR="0" lvl="0" indent="0" fontAlgn="ctr">
              <a:lnSpc>
                <a:spcPct val="150000"/>
              </a:lnSpc>
              <a:spcBef>
                <a:spcPct val="0"/>
              </a:spcBef>
              <a:spcAft>
                <a:spcPct val="0"/>
              </a:spcAft>
              <a:buClrTx/>
              <a:buSzTx/>
              <a:buFontTx/>
              <a:buNone/>
            </a:pPr>
            <a:r>
              <a:rPr lang="zh-CN" altLang="en-US" sz="2800" b="1" dirty="0"/>
              <a:t>（</a:t>
            </a:r>
            <a:r>
              <a:rPr lang="en-US" altLang="zh-CN" sz="2800" b="1" dirty="0"/>
              <a:t>1</a:t>
            </a:r>
            <a:r>
              <a:rPr lang="zh-CN" altLang="en-US" sz="2800" b="1" dirty="0"/>
              <a:t>）刹车时司机</a:t>
            </a:r>
            <a:endParaRPr lang="en-US" altLang="zh-CN" sz="2800" b="1" dirty="0"/>
          </a:p>
          <a:p>
            <a:pPr marR="0" lvl="0" indent="0" fontAlgn="ctr">
              <a:lnSpc>
                <a:spcPct val="150000"/>
              </a:lnSpc>
              <a:spcBef>
                <a:spcPct val="0"/>
              </a:spcBef>
              <a:spcAft>
                <a:spcPct val="0"/>
              </a:spcAft>
              <a:buClrTx/>
              <a:buSzTx/>
              <a:buFontTx/>
              <a:buNone/>
            </a:pPr>
            <a:r>
              <a:rPr lang="zh-CN" altLang="en-US" sz="2800" b="1" dirty="0"/>
              <a:t>身体前倾的原因．</a:t>
            </a:r>
            <a:endParaRPr lang="zh-CN" altLang="en-US" sz="2800" b="1" dirty="0"/>
          </a:p>
          <a:p>
            <a:pPr marR="0" lvl="0" indent="0" fontAlgn="ctr">
              <a:lnSpc>
                <a:spcPct val="150000"/>
              </a:lnSpc>
              <a:spcBef>
                <a:spcPct val="0"/>
              </a:spcBef>
              <a:spcAft>
                <a:spcPct val="0"/>
              </a:spcAft>
              <a:buClrTx/>
              <a:buSzTx/>
              <a:buFontTx/>
              <a:buNone/>
            </a:pPr>
            <a:r>
              <a:rPr lang="zh-CN" altLang="en-US" sz="2800" b="1" dirty="0"/>
              <a:t>（</a:t>
            </a:r>
            <a:r>
              <a:rPr lang="en-US" altLang="zh-CN" sz="2800" b="1" dirty="0"/>
              <a:t>2</a:t>
            </a:r>
            <a:r>
              <a:rPr lang="zh-CN" altLang="en-US" sz="2800" b="1" dirty="0"/>
              <a:t>）从能量转化的</a:t>
            </a:r>
            <a:endParaRPr lang="en-US" altLang="zh-CN" sz="2800" b="1" dirty="0"/>
          </a:p>
          <a:p>
            <a:pPr marR="0" lvl="0" indent="0" fontAlgn="ctr">
              <a:lnSpc>
                <a:spcPct val="150000"/>
              </a:lnSpc>
              <a:spcBef>
                <a:spcPct val="0"/>
              </a:spcBef>
              <a:spcAft>
                <a:spcPct val="0"/>
              </a:spcAft>
              <a:buClrTx/>
              <a:buSzTx/>
              <a:buFontTx/>
              <a:buNone/>
            </a:pPr>
            <a:r>
              <a:rPr lang="zh-CN" altLang="en-US" sz="2800" b="1" dirty="0"/>
              <a:t>角度解释轮胎温度升高的原因．</a:t>
            </a:r>
            <a:endParaRPr lang="zh-CN" altLang="en-US" sz="2800" b="1" dirty="0"/>
          </a:p>
          <a:p>
            <a:pPr marL="0" marR="0" lvl="0" indent="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pic>
        <p:nvPicPr>
          <p:cNvPr id="194561" name="图片 482"/>
          <p:cNvPicPr>
            <a:picLocks noChangeAspect="1" noChangeArrowheads="1"/>
          </p:cNvPicPr>
          <p:nvPr/>
        </p:nvPicPr>
        <p:blipFill>
          <a:blip r:embed="rId1"/>
          <a:srcRect r="687" b="2020"/>
          <a:stretch>
            <a:fillRect/>
          </a:stretch>
        </p:blipFill>
        <p:spPr bwMode="auto">
          <a:xfrm>
            <a:off x="5629275" y="3438524"/>
            <a:ext cx="5108490" cy="2447925"/>
          </a:xfrm>
          <a:prstGeom prst="rect">
            <a:avLst/>
          </a:prstGeom>
          <a:noFill/>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0525" y="1167110"/>
            <a:ext cx="11182350" cy="2603854"/>
          </a:xfrm>
          <a:prstGeom prst="rect">
            <a:avLst/>
          </a:prstGeom>
        </p:spPr>
        <p:txBody>
          <a:bodyPr wrap="square">
            <a:spAutoFit/>
          </a:bodyPr>
          <a:lstStyle/>
          <a:p>
            <a:pPr>
              <a:lnSpc>
                <a:spcPct val="150000"/>
              </a:lnSpc>
            </a:pPr>
            <a:r>
              <a:rPr lang="zh-CN" altLang="en-US" sz="2800" b="1" dirty="0">
                <a:solidFill>
                  <a:srgbClr val="C00000"/>
                </a:solidFill>
              </a:rPr>
              <a:t>答：（</a:t>
            </a:r>
            <a:r>
              <a:rPr lang="en-US" altLang="zh-CN" sz="2800" b="1" dirty="0">
                <a:solidFill>
                  <a:srgbClr val="C00000"/>
                </a:solidFill>
              </a:rPr>
              <a:t>1</a:t>
            </a:r>
            <a:r>
              <a:rPr lang="zh-CN" altLang="en-US" sz="2800" b="1" dirty="0">
                <a:solidFill>
                  <a:srgbClr val="C00000"/>
                </a:solidFill>
              </a:rPr>
              <a:t>）刹车前，司机随车一起向前运动，刹车时，车由运动变为静止，司机由于具有惯性仍保持原来的运动状态，所以身体向前倾；</a:t>
            </a:r>
            <a:endParaRPr lang="en-US" altLang="zh-CN" sz="2800" b="1" dirty="0">
              <a:solidFill>
                <a:srgbClr val="C00000"/>
              </a:solidFill>
            </a:endParaRPr>
          </a:p>
          <a:p>
            <a:pPr>
              <a:lnSpc>
                <a:spcPct val="150000"/>
              </a:lnSpc>
            </a:pPr>
            <a:r>
              <a:rPr lang="zh-CN" altLang="en-US" sz="2800" b="1" dirty="0">
                <a:solidFill>
                  <a:srgbClr val="C00000"/>
                </a:solidFill>
              </a:rPr>
              <a:t>（</a:t>
            </a:r>
            <a:r>
              <a:rPr lang="en-US" altLang="zh-CN" sz="2800" b="1" dirty="0">
                <a:solidFill>
                  <a:srgbClr val="C00000"/>
                </a:solidFill>
              </a:rPr>
              <a:t>2</a:t>
            </a:r>
            <a:r>
              <a:rPr lang="zh-CN" altLang="en-US" sz="2800" b="1" dirty="0">
                <a:solidFill>
                  <a:srgbClr val="C00000"/>
                </a:solidFill>
              </a:rPr>
              <a:t>）滑行时，克服摩擦做功，机械能转化为内能，使轮胎的内能变大，温度升高</a:t>
            </a:r>
            <a:r>
              <a:rPr lang="en-US" altLang="zh-CN" sz="2800" b="1" dirty="0">
                <a:solidFill>
                  <a:srgbClr val="C00000"/>
                </a:solidFill>
              </a:rPr>
              <a:t>.</a:t>
            </a:r>
            <a:endParaRPr lang="en-US" altLang="zh-CN" sz="2800" b="1" dirty="0">
              <a:solidFill>
                <a:srgbClr val="C00000"/>
              </a:solidFill>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3" name="Rectangle 1"/>
          <p:cNvSpPr>
            <a:spLocks noChangeArrowheads="1"/>
          </p:cNvSpPr>
          <p:nvPr/>
        </p:nvSpPr>
        <p:spPr bwMode="auto">
          <a:xfrm>
            <a:off x="314326" y="952500"/>
            <a:ext cx="11477624" cy="4334520"/>
          </a:xfrm>
          <a:prstGeom prst="rect">
            <a:avLst/>
          </a:prstGeom>
          <a:noFill/>
          <a:ln w="9525">
            <a:noFill/>
            <a:miter lim="800000"/>
          </a:ln>
          <a:effectLst/>
        </p:spPr>
        <p:txBody>
          <a:bodyPr vert="horz" wrap="square" lIns="91440" tIns="45720" rIns="91440" bIns="45720" numCol="1" anchor="ctr" anchorCtr="0" compatLnSpc="1">
            <a:spAutoFit/>
          </a:bodyPr>
          <a:lstStyle/>
          <a:p>
            <a:pPr marR="0" lvl="0" indent="0" fontAlgn="ctr">
              <a:lnSpc>
                <a:spcPct val="150000"/>
              </a:lnSpc>
              <a:spcBef>
                <a:spcPct val="0"/>
              </a:spcBef>
              <a:spcAft>
                <a:spcPct val="0"/>
              </a:spcAft>
              <a:buClrTx/>
              <a:buSzTx/>
              <a:buFontTx/>
              <a:buNone/>
            </a:pPr>
            <a:r>
              <a:rPr lang="en-US" altLang="zh-CN" sz="2800" b="1" dirty="0"/>
              <a:t>3</a:t>
            </a:r>
            <a:r>
              <a:rPr lang="zh-CN" altLang="en-US" sz="2800" b="1" dirty="0"/>
              <a:t>、（辽阳中考）举世瞩目的三峡大坝是我国自行设计建造的跨世纪的宏伟工程．</a:t>
            </a:r>
            <a:r>
              <a:rPr lang="en-US" altLang="zh-CN" sz="2800" b="1" dirty="0"/>
              <a:t>2003</a:t>
            </a:r>
            <a:r>
              <a:rPr lang="zh-CN" altLang="en-US" sz="2800" b="1" dirty="0"/>
              <a:t>年水库蓄水发电，永久船闸可保证航运的畅通，请你用学过的物理知识回答下列问题：</a:t>
            </a:r>
            <a:endParaRPr lang="zh-CN" altLang="en-US" sz="2800" b="1" dirty="0"/>
          </a:p>
          <a:p>
            <a:pPr marR="0" lvl="0" indent="0" fontAlgn="ctr">
              <a:lnSpc>
                <a:spcPct val="150000"/>
              </a:lnSpc>
              <a:spcBef>
                <a:spcPct val="0"/>
              </a:spcBef>
              <a:spcAft>
                <a:spcPct val="0"/>
              </a:spcAft>
              <a:buClrTx/>
              <a:buSzTx/>
              <a:buFontTx/>
              <a:buNone/>
            </a:pPr>
            <a:r>
              <a:rPr lang="zh-CN" altLang="en-US" sz="2800" b="1" dirty="0"/>
              <a:t>（</a:t>
            </a:r>
            <a:r>
              <a:rPr lang="en-US" altLang="zh-CN" sz="2800" b="1" dirty="0"/>
              <a:t>1</a:t>
            </a:r>
            <a:r>
              <a:rPr lang="zh-CN" altLang="en-US" sz="2800" b="1" dirty="0"/>
              <a:t>）三峡大坝设计成上窄下宽形状的原因是什么？</a:t>
            </a:r>
            <a:endParaRPr lang="zh-CN" altLang="en-US" sz="2800" b="1" dirty="0"/>
          </a:p>
          <a:p>
            <a:pPr marR="0" lvl="0" indent="0" fontAlgn="ctr">
              <a:lnSpc>
                <a:spcPct val="150000"/>
              </a:lnSpc>
              <a:spcBef>
                <a:spcPct val="0"/>
              </a:spcBef>
              <a:spcAft>
                <a:spcPct val="0"/>
              </a:spcAft>
              <a:buClrTx/>
              <a:buSzTx/>
              <a:buFontTx/>
              <a:buNone/>
            </a:pPr>
            <a:r>
              <a:rPr lang="zh-CN" altLang="en-US" sz="2800" b="1" dirty="0"/>
              <a:t>（</a:t>
            </a:r>
            <a:r>
              <a:rPr lang="en-US" altLang="zh-CN" sz="2800" b="1" dirty="0"/>
              <a:t>2</a:t>
            </a:r>
            <a:r>
              <a:rPr lang="zh-CN" altLang="en-US" sz="2800" b="1" dirty="0"/>
              <a:t>）船闸是利用什么原理工作的？</a:t>
            </a:r>
            <a:endParaRPr lang="zh-CN" altLang="en-US" sz="2800" b="1" dirty="0"/>
          </a:p>
          <a:p>
            <a:pPr marR="0" lvl="0" indent="0" fontAlgn="ctr">
              <a:lnSpc>
                <a:spcPct val="150000"/>
              </a:lnSpc>
              <a:spcBef>
                <a:spcPct val="0"/>
              </a:spcBef>
              <a:spcAft>
                <a:spcPct val="0"/>
              </a:spcAft>
              <a:buClrTx/>
              <a:buSzTx/>
              <a:buFontTx/>
              <a:buNone/>
            </a:pPr>
            <a:r>
              <a:rPr lang="zh-CN" altLang="en-US" sz="2800" b="1" dirty="0"/>
              <a:t>（</a:t>
            </a:r>
            <a:r>
              <a:rPr lang="en-US" altLang="zh-CN" sz="2800" b="1" dirty="0"/>
              <a:t>3</a:t>
            </a:r>
            <a:r>
              <a:rPr lang="zh-CN" altLang="en-US" sz="2800" b="1" dirty="0"/>
              <a:t>）水轮机带动发电机发电时，能量是怎样转化的？</a:t>
            </a:r>
            <a:endParaRPr lang="zh-CN" altLang="en-US" sz="2800" b="1" dirty="0"/>
          </a:p>
          <a:p>
            <a:pPr marL="0" marR="0" lvl="0" indent="0" algn="l" defTabSz="914400" rtl="0" eaLnBrk="0" fontAlgn="base" latinLnBrk="0" hangingPunct="0">
              <a:lnSpc>
                <a:spcPct val="150000"/>
              </a:lnSpc>
              <a:spcBef>
                <a:spcPct val="0"/>
              </a:spcBef>
              <a:spcAft>
                <a:spcPct val="0"/>
              </a:spcAft>
              <a:buClrTx/>
              <a:buSzTx/>
              <a:buFontTx/>
              <a:buNone/>
            </a:pPr>
            <a:endParaRPr kumimoji="0" lang="zh-CN" altLang="en-US" sz="18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304799" y="948690"/>
            <a:ext cx="11477626" cy="590931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ctr" latinLnBrk="0" hangingPunct="1">
              <a:lnSpc>
                <a:spcPct val="150000"/>
              </a:lnSpc>
              <a:spcBef>
                <a:spcPct val="0"/>
              </a:spcBef>
              <a:spcAft>
                <a:spcPct val="0"/>
              </a:spcAft>
              <a:buClrTx/>
              <a:buSzTx/>
              <a:buFontTx/>
              <a:buNone/>
            </a:pPr>
            <a:r>
              <a:rPr kumimoji="0" lang="zh-CN" altLang="en-US" sz="2800" b="1" u="none" strike="noStrike" cap="none" normalizeH="0" dirty="0">
                <a:ln>
                  <a:noFill/>
                </a:ln>
                <a:solidFill>
                  <a:srgbClr val="C00000"/>
                </a:solidFill>
                <a:effectLst/>
                <a:latin typeface="宋体" panose="02010600030101010101" pitchFamily="2" charset="-122"/>
                <a:ea typeface="宋体" panose="02010600030101010101" pitchFamily="2" charset="-122"/>
                <a:cs typeface="Times New Roman" panose="02020603050405020304" pitchFamily="18" charset="0"/>
              </a:rPr>
              <a:t>答：</a:t>
            </a:r>
            <a:r>
              <a:rPr kumimoji="0" lang="zh-CN" sz="2800" b="1" u="none" strike="noStrike" cap="none" normalizeH="0" dirty="0">
                <a:ln>
                  <a:noFill/>
                </a:ln>
                <a:solidFill>
                  <a:srgbClr val="C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en-US" altLang="zh-CN" sz="2800" b="1" u="none" strike="noStrike" cap="none" normalizeH="0" dirty="0">
                <a:ln>
                  <a:noFill/>
                </a:ln>
                <a:solidFill>
                  <a:srgbClr val="C00000"/>
                </a:solidFill>
                <a:effectLst/>
                <a:latin typeface="宋体" panose="02010600030101010101" pitchFamily="2" charset="-122"/>
                <a:ea typeface="宋体" panose="02010600030101010101" pitchFamily="2" charset="-122"/>
                <a:cs typeface="Times New Roman" panose="02020603050405020304" pitchFamily="18" charset="0"/>
              </a:rPr>
              <a:t>1</a:t>
            </a:r>
            <a:r>
              <a:rPr kumimoji="0" lang="zh-CN" altLang="en-US" sz="2800" b="1" u="none" strike="noStrike" cap="none" normalizeH="0" dirty="0">
                <a:ln>
                  <a:noFill/>
                </a:ln>
                <a:solidFill>
                  <a:srgbClr val="C00000"/>
                </a:solidFill>
                <a:effectLst/>
                <a:latin typeface="宋体" panose="02010600030101010101" pitchFamily="2" charset="-122"/>
                <a:ea typeface="宋体" panose="02010600030101010101" pitchFamily="2" charset="-122"/>
                <a:cs typeface="Times New Roman" panose="02020603050405020304" pitchFamily="18" charset="0"/>
              </a:rPr>
              <a:t>）液体内部的压强随深度的增加而增大，所以拦河大坝需要修成三峡大坝设计成上窄下宽形状，以便其承受更大的水压；</a:t>
            </a:r>
            <a:endParaRPr kumimoji="0" lang="zh-CN" altLang="en-US" sz="2800" b="1" u="none" strike="noStrike" cap="none" normalizeH="0" dirty="0">
              <a:ln>
                <a:noFill/>
              </a:ln>
              <a:solidFill>
                <a:srgbClr val="C00000"/>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0" algn="l" defTabSz="914400" rtl="0" eaLnBrk="0" fontAlgn="ctr" latinLnBrk="0" hangingPunct="0">
              <a:lnSpc>
                <a:spcPct val="150000"/>
              </a:lnSpc>
              <a:spcBef>
                <a:spcPct val="0"/>
              </a:spcBef>
              <a:spcAft>
                <a:spcPct val="0"/>
              </a:spcAft>
              <a:buClrTx/>
              <a:buSzTx/>
              <a:buFontTx/>
              <a:buNone/>
            </a:pPr>
            <a:r>
              <a:rPr kumimoji="0" lang="zh-CN" altLang="en-US" sz="2800" b="1" u="none" strike="noStrike" cap="none" normalizeH="0" dirty="0">
                <a:ln>
                  <a:noFill/>
                </a:ln>
                <a:solidFill>
                  <a:srgbClr val="C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en-US" altLang="zh-CN" sz="2800" b="1" u="none" strike="noStrike" cap="none" normalizeH="0" dirty="0">
                <a:ln>
                  <a:noFill/>
                </a:ln>
                <a:solidFill>
                  <a:srgbClr val="C00000"/>
                </a:solidFill>
                <a:effectLst/>
                <a:latin typeface="宋体" panose="02010600030101010101" pitchFamily="2" charset="-122"/>
                <a:ea typeface="宋体" panose="02010600030101010101" pitchFamily="2" charset="-122"/>
                <a:cs typeface="Times New Roman" panose="02020603050405020304" pitchFamily="18" charset="0"/>
              </a:rPr>
              <a:t>2</a:t>
            </a:r>
            <a:r>
              <a:rPr kumimoji="0" lang="zh-CN" altLang="en-US" sz="2800" b="1" u="none" strike="noStrike" cap="none" normalizeH="0" dirty="0">
                <a:ln>
                  <a:noFill/>
                </a:ln>
                <a:solidFill>
                  <a:srgbClr val="C00000"/>
                </a:solidFill>
                <a:effectLst/>
                <a:latin typeface="宋体" panose="02010600030101010101" pitchFamily="2" charset="-122"/>
                <a:ea typeface="宋体" panose="02010600030101010101" pitchFamily="2" charset="-122"/>
                <a:cs typeface="Times New Roman" panose="02020603050405020304" pitchFamily="18" charset="0"/>
              </a:rPr>
              <a:t>）船闸是由闸室和上、下游闸门以及上、下游阀门组成．</a:t>
            </a:r>
            <a:endParaRPr kumimoji="0" lang="zh-CN" altLang="en-US" sz="2800" b="1" u="none" strike="noStrike" cap="none" normalizeH="0" dirty="0">
              <a:ln>
                <a:noFill/>
              </a:ln>
              <a:solidFill>
                <a:srgbClr val="C00000"/>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0" algn="l" defTabSz="914400" rtl="0" eaLnBrk="0" fontAlgn="ctr" latinLnBrk="0" hangingPunct="0">
              <a:lnSpc>
                <a:spcPct val="150000"/>
              </a:lnSpc>
              <a:spcBef>
                <a:spcPct val="0"/>
              </a:spcBef>
              <a:spcAft>
                <a:spcPct val="0"/>
              </a:spcAft>
              <a:buClrTx/>
              <a:buSzTx/>
              <a:buFontTx/>
              <a:buNone/>
            </a:pPr>
            <a:r>
              <a:rPr kumimoji="0" lang="zh-CN" altLang="en-US" sz="2800" b="1" u="none" strike="noStrike" cap="none" normalizeH="0" dirty="0">
                <a:ln>
                  <a:noFill/>
                </a:ln>
                <a:solidFill>
                  <a:srgbClr val="C00000"/>
                </a:solidFill>
                <a:effectLst/>
                <a:latin typeface="宋体" panose="02010600030101010101" pitchFamily="2" charset="-122"/>
                <a:ea typeface="宋体" panose="02010600030101010101" pitchFamily="2" charset="-122"/>
                <a:cs typeface="Times New Roman" panose="02020603050405020304" pitchFamily="18" charset="0"/>
              </a:rPr>
              <a:t>若船要从上游驶向下游，先打开上游阀门，使闸室和上游构成连通器，水相平后，打开上游闸门，船驶入闸室；然后打开下游阀门，使下游和闸室构成连通器，闸室和下游水位相平时，打开下游闸门，船驶入下游，分析可知，船闸是利用连通器原理工作的．</a:t>
            </a:r>
            <a:endParaRPr kumimoji="0" lang="zh-CN" altLang="en-US" sz="2800" b="1" u="none" strike="noStrike" cap="none" normalizeH="0" dirty="0">
              <a:ln>
                <a:noFill/>
              </a:ln>
              <a:solidFill>
                <a:srgbClr val="C00000"/>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0" algn="l" defTabSz="914400" rtl="0" eaLnBrk="0" fontAlgn="ctr" latinLnBrk="0" hangingPunct="0">
              <a:lnSpc>
                <a:spcPct val="150000"/>
              </a:lnSpc>
              <a:spcBef>
                <a:spcPct val="0"/>
              </a:spcBef>
              <a:spcAft>
                <a:spcPct val="0"/>
              </a:spcAft>
              <a:buClrTx/>
              <a:buSzTx/>
              <a:buFontTx/>
              <a:buNone/>
            </a:pPr>
            <a:r>
              <a:rPr kumimoji="0" lang="zh-CN" altLang="en-US" sz="2800" b="1" u="none" strike="noStrike" cap="none" normalizeH="0" dirty="0">
                <a:ln>
                  <a:noFill/>
                </a:ln>
                <a:solidFill>
                  <a:srgbClr val="C00000"/>
                </a:solidFill>
                <a:effectLst/>
                <a:latin typeface="宋体" panose="02010600030101010101" pitchFamily="2" charset="-122"/>
                <a:ea typeface="宋体" panose="02010600030101010101" pitchFamily="2" charset="-122"/>
                <a:cs typeface="Times New Roman" panose="02020603050405020304" pitchFamily="18" charset="0"/>
              </a:rPr>
              <a:t>（</a:t>
            </a:r>
            <a:r>
              <a:rPr kumimoji="0" lang="en-US" altLang="zh-CN" sz="2800" b="1" u="none" strike="noStrike" cap="none" normalizeH="0" dirty="0">
                <a:ln>
                  <a:noFill/>
                </a:ln>
                <a:solidFill>
                  <a:srgbClr val="C00000"/>
                </a:solidFill>
                <a:effectLst/>
                <a:latin typeface="宋体" panose="02010600030101010101" pitchFamily="2" charset="-122"/>
                <a:ea typeface="宋体" panose="02010600030101010101" pitchFamily="2" charset="-122"/>
                <a:cs typeface="Times New Roman" panose="02020603050405020304" pitchFamily="18" charset="0"/>
              </a:rPr>
              <a:t>3</a:t>
            </a:r>
            <a:r>
              <a:rPr kumimoji="0" lang="zh-CN" altLang="en-US" sz="2800" b="1" u="none" strike="noStrike" cap="none" normalizeH="0" dirty="0">
                <a:ln>
                  <a:noFill/>
                </a:ln>
                <a:solidFill>
                  <a:srgbClr val="C00000"/>
                </a:solidFill>
                <a:effectLst/>
                <a:latin typeface="宋体" panose="02010600030101010101" pitchFamily="2" charset="-122"/>
                <a:ea typeface="宋体" panose="02010600030101010101" pitchFamily="2" charset="-122"/>
                <a:cs typeface="Times New Roman" panose="02020603050405020304" pitchFamily="18" charset="0"/>
              </a:rPr>
              <a:t>）水轮机带动发电机发电时，消耗水的机械能，产生电能，故是将机械能转化为电能的过程．</a:t>
            </a:r>
            <a:endParaRPr kumimoji="0" lang="zh-CN" altLang="en-US" sz="2800" b="1" u="none" strike="noStrike" cap="none" normalizeH="0" dirty="0">
              <a:ln>
                <a:noFill/>
              </a:ln>
              <a:solidFill>
                <a:srgbClr val="C00000"/>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5" name="Rectangle 1"/>
          <p:cNvSpPr>
            <a:spLocks noChangeArrowheads="1"/>
          </p:cNvSpPr>
          <p:nvPr/>
        </p:nvSpPr>
        <p:spPr bwMode="auto">
          <a:xfrm>
            <a:off x="485777" y="1552575"/>
            <a:ext cx="11287124" cy="2308324"/>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lang="en-US" altLang="zh-CN" sz="2800" b="1" dirty="0"/>
              <a:t>1</a:t>
            </a:r>
            <a:r>
              <a:rPr lang="zh-CN" altLang="en-US" sz="2800" b="1" dirty="0"/>
              <a:t>、（黔西南中考）如右图所示，取口香糖锡纸，剪成条状，将锡纸条带锡的一端接在电池的正极，另一端接在电池的负极很快发现纸条中间开始冒烟起火，请从物理学的角度解释其原因。</a:t>
            </a:r>
            <a:endParaRPr lang="zh-CN" altLang="en-US" sz="2800" b="1" dirty="0"/>
          </a:p>
          <a:p>
            <a:pPr marL="0" marR="0" lvl="0" indent="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pic>
        <p:nvPicPr>
          <p:cNvPr id="190467" name="图片 608" descr="21世纪教育网 -- 中国最大型、最专业的中小学教育资源门户网站"/>
          <p:cNvPicPr>
            <a:picLocks noChangeAspect="1" noChangeArrowheads="1"/>
          </p:cNvPicPr>
          <p:nvPr/>
        </p:nvPicPr>
        <p:blipFill>
          <a:blip r:embed="rId1">
            <a:lum contrast="20000"/>
          </a:blip>
          <a:srcRect/>
          <a:stretch>
            <a:fillRect/>
          </a:stretch>
        </p:blipFill>
        <p:spPr bwMode="auto">
          <a:xfrm>
            <a:off x="8978525" y="3886199"/>
            <a:ext cx="2794375" cy="1947100"/>
          </a:xfrm>
          <a:prstGeom prst="rect">
            <a:avLst/>
          </a:prstGeom>
          <a:noFill/>
        </p:spPr>
      </p:pic>
      <p:sp>
        <p:nvSpPr>
          <p:cNvPr id="7" name="TextBox 6"/>
          <p:cNvSpPr txBox="1"/>
          <p:nvPr/>
        </p:nvSpPr>
        <p:spPr>
          <a:xfrm>
            <a:off x="419100" y="1085850"/>
            <a:ext cx="2819400" cy="523220"/>
          </a:xfrm>
          <a:prstGeom prst="rect">
            <a:avLst/>
          </a:prstGeom>
          <a:noFill/>
        </p:spPr>
        <p:txBody>
          <a:bodyPr wrap="square" rtlCol="0">
            <a:spAutoFit/>
          </a:bodyPr>
          <a:lstStyle/>
          <a:p>
            <a:r>
              <a:rPr lang="zh-CN" altLang="en-US" sz="2800" b="1" dirty="0"/>
              <a:t>四、电学</a:t>
            </a:r>
            <a:endParaRPr lang="zh-CN" altLang="en-US" sz="2800" b="1" dirty="0"/>
          </a:p>
        </p:txBody>
      </p:sp>
      <p:sp>
        <p:nvSpPr>
          <p:cNvPr id="8" name="TextBox 7"/>
          <p:cNvSpPr txBox="1"/>
          <p:nvPr/>
        </p:nvSpPr>
        <p:spPr>
          <a:xfrm>
            <a:off x="542924" y="3534013"/>
            <a:ext cx="8401051" cy="3323987"/>
          </a:xfrm>
          <a:prstGeom prst="rect">
            <a:avLst/>
          </a:prstGeom>
          <a:noFill/>
        </p:spPr>
        <p:txBody>
          <a:bodyPr wrap="square" rtlCol="0">
            <a:spAutoFit/>
          </a:bodyPr>
          <a:lstStyle/>
          <a:p>
            <a:pPr>
              <a:lnSpc>
                <a:spcPct val="150000"/>
              </a:lnSpc>
            </a:pPr>
            <a:r>
              <a:rPr lang="zh-CN" altLang="en-US" sz="2800" b="1" dirty="0">
                <a:solidFill>
                  <a:srgbClr val="C00000"/>
                </a:solidFill>
              </a:rPr>
              <a:t>答：锡纸是导体，将锡纸条带锡的一端接在电池的正极，另一端接在电池的负极，形成短路，通过锡纸的电流过大，根据焦耳定律可知，会产生很大的热量，使锡纸温度迅速升高，达到锡纸的着火点，所以锡纸冒烟起火。</a:t>
            </a:r>
            <a:endParaRPr lang="zh-CN" altLang="en-US" sz="28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 name="iSlíďè"/>
          <p:cNvSpPr txBox="1"/>
          <p:nvPr/>
        </p:nvSpPr>
        <p:spPr bwMode="auto">
          <a:xfrm>
            <a:off x="1221105" y="421640"/>
            <a:ext cx="2138045" cy="580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Autofit/>
          </a:bodyPr>
          <a:lstStyle/>
          <a:p>
            <a:pPr marL="0" marR="0" lvl="0" indent="0" algn="l" defTabSz="913765" rtl="0" eaLnBrk="1" fontAlgn="auto" latinLnBrk="0" hangingPunct="1">
              <a:spcBef>
                <a:spcPct val="0"/>
              </a:spcBef>
              <a:spcAft>
                <a:spcPts val="0"/>
              </a:spcAft>
              <a:buClrTx/>
              <a:buSzTx/>
              <a:buFontTx/>
              <a:buNone/>
              <a:defRPr/>
            </a:pPr>
            <a:r>
              <a:rPr lang="zh-CN" altLang="en-US" sz="3200" b="1" dirty="0">
                <a:effectLst>
                  <a:outerShdw blurRad="38100" dist="19050" dir="2700000" algn="tl" rotWithShape="0">
                    <a:schemeClr val="dk1">
                      <a:alpha val="40000"/>
                    </a:schemeClr>
                  </a:outerShdw>
                </a:effectLst>
                <a:latin typeface="思源黑体 CN Medium" panose="020B0600000000000000" charset="-122"/>
                <a:ea typeface="思源黑体 CN Medium" panose="020B0600000000000000" charset="-122"/>
                <a:cs typeface="+mn-ea"/>
                <a:sym typeface="zihun58hao-chuangzhonghei" panose="00000500000000000000" pitchFamily="2" charset="-122"/>
              </a:rPr>
              <a:t>知识讲解</a:t>
            </a:r>
            <a:endParaRPr kumimoji="0" lang="zh-CN" altLang="en-US" sz="32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思源黑体 CN Medium" panose="020B0600000000000000" charset="-122"/>
              <a:ea typeface="思源黑体 CN Medium" panose="020B0600000000000000" charset="-122"/>
              <a:cs typeface="+mn-ea"/>
              <a:sym typeface="zihun58hao-chuangzhonghei" panose="00000500000000000000" pitchFamily="2" charset="-122"/>
            </a:endParaRPr>
          </a:p>
        </p:txBody>
      </p:sp>
      <p:pic>
        <p:nvPicPr>
          <p:cNvPr id="14386" name="图片 18" descr="学科网(www.zxxk.com)--教育资源门户，提供试卷、教案、课件、论文、素材及各类教学资源下载，还有大量而丰富的教学相关资讯！"/>
          <p:cNvPicPr>
            <a:picLocks noChangeAspect="1" noChangeArrowheads="1"/>
          </p:cNvPicPr>
          <p:nvPr/>
        </p:nvPicPr>
        <p:blipFill>
          <a:blip r:embed="rId1" cstate="print"/>
          <a:srcRect/>
          <a:stretch>
            <a:fillRect/>
          </a:stretch>
        </p:blipFill>
        <p:spPr bwMode="auto">
          <a:xfrm>
            <a:off x="0" y="457200"/>
            <a:ext cx="15875" cy="15875"/>
          </a:xfrm>
          <a:prstGeom prst="rect">
            <a:avLst/>
          </a:prstGeom>
          <a:noFill/>
        </p:spPr>
      </p:pic>
      <p:pic>
        <p:nvPicPr>
          <p:cNvPr id="14337" name="图片 19" descr="学科网(www.zxxk.com)--教育资源门户，提供试卷、教案、课件、论文、素材及各类教学资源下载，还有大量而丰富的教学相关资讯！"/>
          <p:cNvPicPr>
            <a:picLocks noChangeAspect="1" noChangeArrowheads="1"/>
          </p:cNvPicPr>
          <p:nvPr/>
        </p:nvPicPr>
        <p:blipFill>
          <a:blip r:embed="rId1" cstate="print"/>
          <a:srcRect/>
          <a:stretch>
            <a:fillRect/>
          </a:stretch>
        </p:blipFill>
        <p:spPr bwMode="auto">
          <a:xfrm>
            <a:off x="0" y="473075"/>
            <a:ext cx="15875" cy="15875"/>
          </a:xfrm>
          <a:prstGeom prst="rect">
            <a:avLst/>
          </a:prstGeom>
          <a:noFill/>
        </p:spPr>
      </p:pic>
      <p:pic>
        <p:nvPicPr>
          <p:cNvPr id="44034" name="Picture 2"/>
          <p:cNvPicPr>
            <a:picLocks noChangeAspect="1" noChangeArrowheads="1"/>
          </p:cNvPicPr>
          <p:nvPr/>
        </p:nvPicPr>
        <p:blipFill>
          <a:blip r:embed="rId2"/>
          <a:srcRect/>
          <a:stretch>
            <a:fillRect/>
          </a:stretch>
        </p:blipFill>
        <p:spPr bwMode="auto">
          <a:xfrm>
            <a:off x="0" y="457200"/>
            <a:ext cx="9525" cy="38100"/>
          </a:xfrm>
          <a:prstGeom prst="rect">
            <a:avLst/>
          </a:prstGeom>
          <a:noFill/>
        </p:spPr>
      </p:pic>
      <p:pic>
        <p:nvPicPr>
          <p:cNvPr id="44033" name="Picture 1"/>
          <p:cNvPicPr>
            <a:picLocks noChangeAspect="1" noChangeArrowheads="1"/>
          </p:cNvPicPr>
          <p:nvPr/>
        </p:nvPicPr>
        <p:blipFill>
          <a:blip r:embed="rId2"/>
          <a:srcRect/>
          <a:stretch>
            <a:fillRect/>
          </a:stretch>
        </p:blipFill>
        <p:spPr bwMode="auto">
          <a:xfrm>
            <a:off x="0" y="495300"/>
            <a:ext cx="9525" cy="38100"/>
          </a:xfrm>
          <a:prstGeom prst="rect">
            <a:avLst/>
          </a:prstGeom>
          <a:noFill/>
        </p:spPr>
      </p:pic>
      <p:sp>
        <p:nvSpPr>
          <p:cNvPr id="9" name="TextBox 8"/>
          <p:cNvSpPr txBox="1"/>
          <p:nvPr/>
        </p:nvSpPr>
        <p:spPr>
          <a:xfrm>
            <a:off x="542925" y="1162050"/>
            <a:ext cx="3009900" cy="523220"/>
          </a:xfrm>
          <a:prstGeom prst="rect">
            <a:avLst/>
          </a:prstGeom>
          <a:noFill/>
        </p:spPr>
        <p:txBody>
          <a:bodyPr wrap="square" rtlCol="0">
            <a:spAutoFit/>
          </a:bodyPr>
          <a:lstStyle/>
          <a:p>
            <a:r>
              <a:rPr lang="zh-CN" altLang="en-US" sz="2800" b="1" dirty="0"/>
              <a:t>一、光学简答题</a:t>
            </a:r>
            <a:endParaRPr lang="en-US" altLang="zh-CN" sz="2800" b="1" dirty="0"/>
          </a:p>
        </p:txBody>
      </p:sp>
      <p:sp>
        <p:nvSpPr>
          <p:cNvPr id="10" name="矩形 9"/>
          <p:cNvSpPr/>
          <p:nvPr/>
        </p:nvSpPr>
        <p:spPr>
          <a:xfrm>
            <a:off x="495299" y="1752511"/>
            <a:ext cx="11153776" cy="1957524"/>
          </a:xfrm>
          <a:prstGeom prst="rect">
            <a:avLst/>
          </a:prstGeom>
        </p:spPr>
        <p:txBody>
          <a:bodyPr wrap="square">
            <a:spAutoFit/>
          </a:bodyPr>
          <a:lstStyle/>
          <a:p>
            <a:pPr>
              <a:lnSpc>
                <a:spcPct val="150000"/>
              </a:lnSpc>
            </a:pPr>
            <a:r>
              <a:rPr lang="en-US" altLang="zh-CN" sz="2800" b="1" dirty="0"/>
              <a:t>1</a:t>
            </a:r>
            <a:r>
              <a:rPr lang="zh-CN" altLang="en-US" sz="2800" b="1" dirty="0"/>
              <a:t>、（锦州中考）入夏，骄阳似火，气候干旱</a:t>
            </a:r>
            <a:r>
              <a:rPr lang="en-US" sz="2800" b="1" u="sng" dirty="0"/>
              <a:t>．</a:t>
            </a:r>
            <a:r>
              <a:rPr lang="en-US" sz="2800" b="1" u="sng" dirty="0" err="1"/>
              <a:t>某森林景区</a:t>
            </a:r>
            <a:r>
              <a:rPr lang="zh-CN" altLang="en-US" sz="2800" b="1" dirty="0"/>
              <a:t>在游客游玩当天，发生了严重的森林火灾，事发后发现引起火灾的</a:t>
            </a:r>
            <a:r>
              <a:rPr lang="en-US" sz="2800" b="1" dirty="0"/>
              <a:t>“</a:t>
            </a:r>
            <a:r>
              <a:rPr lang="zh-CN" altLang="en-US" sz="2800" b="1" dirty="0"/>
              <a:t>罪魁祸首</a:t>
            </a:r>
            <a:r>
              <a:rPr lang="en-US" sz="2800" b="1" dirty="0"/>
              <a:t>”</a:t>
            </a:r>
            <a:r>
              <a:rPr lang="zh-CN" altLang="en-US" sz="2800" b="1" dirty="0"/>
              <a:t>竟然是被游客遗忘在森林中的一瓶纯净水！请分析原因．</a:t>
            </a:r>
            <a:endParaRPr lang="zh-CN" altLang="en-US" sz="2800" b="1" dirty="0"/>
          </a:p>
        </p:txBody>
      </p:sp>
      <p:grpSp>
        <p:nvGrpSpPr>
          <p:cNvPr id="1026" name="Group 2"/>
          <p:cNvGrpSpPr/>
          <p:nvPr/>
        </p:nvGrpSpPr>
        <p:grpSpPr bwMode="auto">
          <a:xfrm>
            <a:off x="9272588" y="3278187"/>
            <a:ext cx="1528762" cy="3751263"/>
            <a:chOff x="10042" y="11173"/>
            <a:chExt cx="900" cy="2157"/>
          </a:xfrm>
        </p:grpSpPr>
        <p:pic>
          <p:nvPicPr>
            <p:cNvPr id="1027" name="图片 535" descr="21世纪教育网 -- 中国最大型、最专业的中小学教育资源门户网站"/>
            <p:cNvPicPr>
              <a:picLocks noChangeAspect="1" noChangeArrowheads="1"/>
            </p:cNvPicPr>
            <p:nvPr/>
          </p:nvPicPr>
          <p:blipFill>
            <a:blip r:embed="rId3"/>
            <a:srcRect r="3287" b="1350"/>
            <a:stretch>
              <a:fillRect/>
            </a:stretch>
          </p:blipFill>
          <p:spPr bwMode="auto">
            <a:xfrm>
              <a:off x="10155" y="11173"/>
              <a:ext cx="672" cy="1662"/>
            </a:xfrm>
            <a:prstGeom prst="rect">
              <a:avLst/>
            </a:prstGeom>
            <a:noFill/>
            <a:ln w="9525">
              <a:noFill/>
              <a:miter lim="800000"/>
              <a:headEnd/>
              <a:tailEnd/>
            </a:ln>
          </p:spPr>
        </p:pic>
        <p:sp>
          <p:nvSpPr>
            <p:cNvPr id="1028" name="Text Box 4"/>
            <p:cNvSpPr txBox="1">
              <a:spLocks noChangeArrowheads="1"/>
            </p:cNvSpPr>
            <p:nvPr/>
          </p:nvSpPr>
          <p:spPr bwMode="auto">
            <a:xfrm>
              <a:off x="10042" y="12835"/>
              <a:ext cx="900" cy="495"/>
            </a:xfrm>
            <a:prstGeom prst="rect">
              <a:avLst/>
            </a:prstGeom>
            <a:solidFill>
              <a:srgbClr val="FFFFFF"/>
            </a:solidFill>
            <a:ln w="9525">
              <a:noFill/>
              <a:miter lim="800000"/>
            </a:ln>
          </p:spPr>
          <p:txBody>
            <a:bodyPr vert="horz" wrap="square" lIns="91440" tIns="45720" rIns="91440" bIns="45720" numCol="1" anchor="t" anchorCtr="0" compatLnSpc="1"/>
            <a:lstStyle/>
            <a:p>
              <a:pPr marL="0" marR="0" lvl="0" indent="0" algn="just" defTabSz="914400" rtl="0" eaLnBrk="1" fontAlgn="base" latinLnBrk="0" hangingPunct="1">
                <a:lnSpc>
                  <a:spcPct val="100000"/>
                </a:lnSpc>
                <a:spcBef>
                  <a:spcPct val="0"/>
                </a:spcBef>
                <a:spcAft>
                  <a:spcPct val="0"/>
                </a:spcAft>
                <a:buClrTx/>
                <a:buSzTx/>
                <a:buFontTx/>
                <a:buNone/>
              </a:pPr>
              <a:endParaRPr kumimoji="0" lang="zh-CN" sz="18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grpSp>
      <p:sp>
        <p:nvSpPr>
          <p:cNvPr id="1029" name="Rectangle 5"/>
          <p:cNvSpPr>
            <a:spLocks noChangeArrowheads="1"/>
          </p:cNvSpPr>
          <p:nvPr/>
        </p:nvSpPr>
        <p:spPr bwMode="auto">
          <a:xfrm>
            <a:off x="685800" y="3819525"/>
            <a:ext cx="7953375" cy="2677656"/>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ctr" latinLnBrk="0" hangingPunct="1">
              <a:lnSpc>
                <a:spcPct val="150000"/>
              </a:lnSpc>
              <a:spcBef>
                <a:spcPct val="0"/>
              </a:spcBef>
              <a:spcAft>
                <a:spcPct val="0"/>
              </a:spcAft>
              <a:buClrTx/>
              <a:buSzTx/>
              <a:buFontTx/>
              <a:buNone/>
            </a:pPr>
            <a:r>
              <a:rPr kumimoji="0" lang="zh-CN" altLang="en-US" sz="2800" b="1" u="none" strike="noStrike" cap="none" normalizeH="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a:t>
            </a:r>
            <a:r>
              <a:rPr kumimoji="0" lang="zh-CN" altLang="en-US" sz="2800" b="1" u="none" strike="noStrike" cap="none" normalizeH="0" dirty="0">
                <a:ln>
                  <a:noFill/>
                </a:ln>
                <a:solidFill>
                  <a:srgbClr val="C00000"/>
                </a:solidFill>
                <a:effectLst/>
                <a:latin typeface="宋体" panose="02010600030101010101" pitchFamily="2" charset="-122"/>
                <a:ea typeface="宋体" panose="02010600030101010101" pitchFamily="2" charset="-122"/>
                <a:cs typeface="Times New Roman" panose="02020603050405020304" pitchFamily="18" charset="0"/>
              </a:rPr>
              <a:t>分析：</a:t>
            </a:r>
            <a:r>
              <a:rPr kumimoji="0" lang="zh-CN" sz="2800" b="1" u="none" strike="noStrike" cap="none" normalizeH="0" dirty="0">
                <a:ln>
                  <a:noFill/>
                </a:ln>
                <a:solidFill>
                  <a:srgbClr val="C00000"/>
                </a:solidFill>
                <a:effectLst/>
                <a:latin typeface="宋体" panose="02010600030101010101" pitchFamily="2" charset="-122"/>
                <a:ea typeface="宋体" panose="02010600030101010101" pitchFamily="2" charset="-122"/>
                <a:cs typeface="Times New Roman" panose="02020603050405020304" pitchFamily="18" charset="0"/>
              </a:rPr>
              <a:t>透明圆塑料瓶装</a:t>
            </a:r>
            <a:r>
              <a:rPr kumimoji="0" lang="zh-CN" altLang="en-US" sz="2800" b="1" u="none" strike="noStrike" cap="none" normalizeH="0" dirty="0">
                <a:ln>
                  <a:noFill/>
                </a:ln>
                <a:solidFill>
                  <a:srgbClr val="C00000"/>
                </a:solidFill>
                <a:effectLst/>
                <a:latin typeface="宋体" panose="02010600030101010101" pitchFamily="2" charset="-122"/>
                <a:ea typeface="宋体" panose="02010600030101010101" pitchFamily="2" charset="-122"/>
                <a:cs typeface="Times New Roman" panose="02020603050405020304" pitchFamily="18" charset="0"/>
              </a:rPr>
              <a:t>水后，中间的厚、两边薄，类似于凸透镜．由于凸透镜对光线有会聚作用，若在森林景区乱扔，在入夏的干旱时期，会发生严重的森林火灾．</a:t>
            </a:r>
            <a:endParaRPr kumimoji="0" lang="zh-CN" altLang="en-US" sz="2800" b="1" u="none" strike="noStrike" cap="none" normalizeH="0" dirty="0">
              <a:ln>
                <a:noFill/>
              </a:ln>
              <a:solidFill>
                <a:srgbClr val="C00000"/>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4400">
        <p14:honeycomb/>
      </p:transition>
    </mc:Choice>
    <mc:Fallback>
      <p:transition spd="slow">
        <p:fade/>
      </p:transition>
    </mc:Fallback>
  </mc:AlternateContent>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29"/>
                                        </p:tgtEl>
                                        <p:attrNameLst>
                                          <p:attrName>style.visibility</p:attrName>
                                        </p:attrNameLst>
                                      </p:cBhvr>
                                      <p:to>
                                        <p:strVal val="visible"/>
                                      </p:to>
                                    </p:set>
                                    <p:animEffect transition="in" filter="wipe(down)">
                                      <p:cBhvr>
                                        <p:cTn id="7" dur="500"/>
                                        <p:tgtEl>
                                          <p:spTgt spid="10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9"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09574" y="1143685"/>
            <a:ext cx="11277601" cy="1311193"/>
          </a:xfrm>
          <a:prstGeom prst="rect">
            <a:avLst/>
          </a:prstGeom>
        </p:spPr>
        <p:txBody>
          <a:bodyPr wrap="square">
            <a:spAutoFit/>
          </a:bodyPr>
          <a:lstStyle/>
          <a:p>
            <a:pPr>
              <a:lnSpc>
                <a:spcPct val="150000"/>
              </a:lnSpc>
            </a:pPr>
            <a:r>
              <a:rPr lang="en-US" altLang="zh-CN" sz="2800" b="1" dirty="0"/>
              <a:t>2</a:t>
            </a:r>
            <a:r>
              <a:rPr lang="zh-CN" altLang="en-US" sz="2800" b="1" dirty="0"/>
              <a:t>、新建楼房的用电线路中通常装有空气开关和漏电保护器，它们在电路中分别起到什么作用？</a:t>
            </a:r>
            <a:endParaRPr lang="zh-CN" altLang="en-US" sz="2800" b="1" dirty="0"/>
          </a:p>
        </p:txBody>
      </p:sp>
      <p:sp>
        <p:nvSpPr>
          <p:cNvPr id="3" name="矩形 2"/>
          <p:cNvSpPr/>
          <p:nvPr/>
        </p:nvSpPr>
        <p:spPr>
          <a:xfrm>
            <a:off x="504824" y="2613363"/>
            <a:ext cx="11210925" cy="2677656"/>
          </a:xfrm>
          <a:prstGeom prst="rect">
            <a:avLst/>
          </a:prstGeom>
        </p:spPr>
        <p:txBody>
          <a:bodyPr wrap="square">
            <a:spAutoFit/>
          </a:bodyPr>
          <a:lstStyle/>
          <a:p>
            <a:pPr>
              <a:lnSpc>
                <a:spcPct val="150000"/>
              </a:lnSpc>
            </a:pPr>
            <a:r>
              <a:rPr lang="zh-CN" altLang="en-US" sz="2800" b="1" dirty="0">
                <a:solidFill>
                  <a:srgbClr val="C00000"/>
                </a:solidFill>
              </a:rPr>
              <a:t>答：对于空气开关是保护电路的，即当电路中电流过大时，空气开关会自动断开，对电路或用电器有保护的作用；</a:t>
            </a:r>
            <a:br>
              <a:rPr lang="en-US" sz="2800" b="1" dirty="0">
                <a:solidFill>
                  <a:srgbClr val="C00000"/>
                </a:solidFill>
              </a:rPr>
            </a:br>
            <a:r>
              <a:rPr lang="zh-CN" altLang="en-US" sz="2800" b="1" dirty="0">
                <a:solidFill>
                  <a:srgbClr val="C00000"/>
                </a:solidFill>
              </a:rPr>
              <a:t>而漏电保护器在某种程度上是为了保护人，即当电路中漏电时，漏电保护器会迅速切断电路，对人起到保护的作用．</a:t>
            </a:r>
            <a:endParaRPr lang="zh-CN" altLang="en-US" sz="28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Rot="1" noChangeArrowheads="1"/>
          </p:cNvSpPr>
          <p:nvPr/>
        </p:nvSpPr>
        <p:spPr bwMode="auto">
          <a:xfrm>
            <a:off x="406400" y="1717675"/>
            <a:ext cx="11387138" cy="4194175"/>
          </a:xfrm>
          <a:prstGeom prst="rect">
            <a:avLst/>
          </a:prstGeom>
          <a:noFill/>
          <a:ln w="9525">
            <a:noFill/>
            <a:miter lim="800000"/>
          </a:ln>
        </p:spPr>
        <p:txBody>
          <a:bodyPr/>
          <a:lstStyle/>
          <a:p>
            <a:pPr marL="227330">
              <a:lnSpc>
                <a:spcPct val="150000"/>
              </a:lnSpc>
              <a:spcBef>
                <a:spcPts val="1000"/>
              </a:spcBef>
              <a:buFont typeface="Wingdings" panose="05000000000000000000" pitchFamily="2" charset="2"/>
              <a:buNone/>
            </a:pPr>
            <a:r>
              <a:rPr lang="en-US" altLang="zh-CN" sz="2800" b="1" dirty="0"/>
              <a:t>3</a:t>
            </a:r>
            <a:r>
              <a:rPr lang="zh-CN" altLang="en-US" sz="2800" b="1" dirty="0"/>
              <a:t>、（山西中考）晚上，小红来到书房，准备做作业，闭合开关，白炽灯瞬间发光后立即熄灭。爸爸放下手中正在清洗的苹果，马上过来踩着木凳上去看了一下说：“灯丝烧断了</a:t>
            </a:r>
            <a:r>
              <a:rPr lang="en-US" altLang="zh-CN" sz="2800" b="1" dirty="0"/>
              <a:t>……”</a:t>
            </a:r>
            <a:r>
              <a:rPr lang="zh-CN" altLang="en-US" sz="2800" b="1" dirty="0"/>
              <a:t>，然后拿着灯口轻轻摇了几下，白炽灯又重新发光了</a:t>
            </a:r>
            <a:r>
              <a:rPr lang="en-US" altLang="zh-CN" sz="2800" b="1" dirty="0"/>
              <a:t>……</a:t>
            </a:r>
            <a:endParaRPr lang="en-US" altLang="zh-CN" sz="2800" b="1" dirty="0"/>
          </a:p>
          <a:p>
            <a:pPr marL="227330">
              <a:lnSpc>
                <a:spcPct val="150000"/>
              </a:lnSpc>
              <a:spcBef>
                <a:spcPts val="1000"/>
              </a:spcBef>
              <a:buFont typeface="Wingdings" panose="05000000000000000000" pitchFamily="2" charset="2"/>
              <a:buNone/>
            </a:pPr>
            <a:r>
              <a:rPr lang="en-US" altLang="zh-CN" sz="2800" b="1" dirty="0"/>
              <a:t> (1)</a:t>
            </a:r>
            <a:r>
              <a:rPr lang="zh-CN" altLang="en-US" sz="2800" b="1" dirty="0"/>
              <a:t>请帮小红分析开关闭合瞬间灯丝易被烧断的原因。</a:t>
            </a:r>
            <a:endParaRPr lang="zh-CN" altLang="en-US" sz="2800" b="1" dirty="0"/>
          </a:p>
          <a:p>
            <a:pPr marL="227330">
              <a:lnSpc>
                <a:spcPct val="150000"/>
              </a:lnSpc>
              <a:spcBef>
                <a:spcPts val="1000"/>
              </a:spcBef>
            </a:pPr>
            <a:r>
              <a:rPr lang="en-US" altLang="zh-CN" sz="2800" b="1" dirty="0"/>
              <a:t>(2)</a:t>
            </a:r>
            <a:r>
              <a:rPr lang="zh-CN" altLang="en-US" sz="2800" b="1" dirty="0"/>
              <a:t>请对小红爸爸的某一做法进行简单评价并解释。</a:t>
            </a:r>
            <a:endParaRPr lang="zh-CN" altLang="en-US" sz="2800" b="1"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a:spLocks noChangeArrowheads="1"/>
          </p:cNvSpPr>
          <p:nvPr/>
        </p:nvSpPr>
        <p:spPr bwMode="auto">
          <a:xfrm>
            <a:off x="823913" y="1223963"/>
            <a:ext cx="10690225" cy="2676525"/>
          </a:xfrm>
          <a:prstGeom prst="rect">
            <a:avLst/>
          </a:prstGeom>
          <a:noFill/>
          <a:ln w="9525">
            <a:noFill/>
            <a:miter lim="800000"/>
          </a:ln>
        </p:spPr>
        <p:txBody>
          <a:bodyPr>
            <a:spAutoFit/>
          </a:bodyPr>
          <a:lstStyle/>
          <a:p>
            <a:pPr>
              <a:lnSpc>
                <a:spcPct val="150000"/>
              </a:lnSpc>
            </a:pPr>
            <a:r>
              <a:rPr lang="zh-CN" altLang="en-US" sz="2800" b="1" dirty="0">
                <a:solidFill>
                  <a:srgbClr val="C00000"/>
                </a:solidFill>
              </a:rPr>
              <a:t>答</a:t>
            </a:r>
            <a:r>
              <a:rPr lang="zh-CN" altLang="en-US" sz="2800" b="1" dirty="0">
                <a:solidFill>
                  <a:srgbClr val="C00000"/>
                </a:solidFill>
                <a:sym typeface="Wingdings" panose="05000000000000000000" pitchFamily="2" charset="2"/>
              </a:rPr>
              <a:t>：（</a:t>
            </a:r>
            <a:r>
              <a:rPr lang="en-US" altLang="zh-CN" sz="2800" b="1" dirty="0">
                <a:solidFill>
                  <a:srgbClr val="C00000"/>
                </a:solidFill>
                <a:sym typeface="Wingdings" panose="05000000000000000000" pitchFamily="2" charset="2"/>
              </a:rPr>
              <a:t>1</a:t>
            </a:r>
            <a:r>
              <a:rPr lang="zh-CN" altLang="en-US" sz="2800" b="1" dirty="0">
                <a:solidFill>
                  <a:srgbClr val="C00000"/>
                </a:solidFill>
                <a:sym typeface="Wingdings" panose="05000000000000000000" pitchFamily="2" charset="2"/>
              </a:rPr>
              <a:t>）</a:t>
            </a:r>
            <a:r>
              <a:rPr lang="zh-CN" altLang="en-US" sz="2800" b="1" dirty="0">
                <a:solidFill>
                  <a:srgbClr val="C00000"/>
                </a:solidFill>
              </a:rPr>
              <a:t>开灯的瞬间，灯丝的温度低、电阻小。根据焦耳定律</a:t>
            </a:r>
            <a:endParaRPr lang="en-US" altLang="zh-CN" sz="2800" b="1" dirty="0">
              <a:solidFill>
                <a:srgbClr val="C00000"/>
              </a:solidFill>
            </a:endParaRPr>
          </a:p>
          <a:p>
            <a:pPr>
              <a:lnSpc>
                <a:spcPct val="150000"/>
              </a:lnSpc>
            </a:pPr>
            <a:r>
              <a:rPr lang="en-US" altLang="zh-CN" sz="2800" b="1" dirty="0">
                <a:solidFill>
                  <a:srgbClr val="C00000"/>
                </a:solidFill>
              </a:rPr>
              <a:t>                                 </a:t>
            </a:r>
            <a:r>
              <a:rPr lang="zh-CN" altLang="en-US" sz="2800" b="1" dirty="0">
                <a:solidFill>
                  <a:srgbClr val="C00000"/>
                </a:solidFill>
              </a:rPr>
              <a:t>可知，可知电压一定时，电阻变小，相同时间内产生的热量越多，温度越高，所以开灯瞬间容易烧坏。</a:t>
            </a:r>
            <a:endParaRPr lang="en-US" altLang="zh-CN" sz="2800" b="1" dirty="0">
              <a:solidFill>
                <a:srgbClr val="C00000"/>
              </a:solidFill>
            </a:endParaRPr>
          </a:p>
          <a:p>
            <a:pPr>
              <a:lnSpc>
                <a:spcPct val="150000"/>
              </a:lnSpc>
            </a:pPr>
            <a:r>
              <a:rPr lang="zh-CN" altLang="en-US" sz="2800" b="1" dirty="0">
                <a:solidFill>
                  <a:srgbClr val="C00000"/>
                </a:solidFill>
              </a:rPr>
              <a:t>（</a:t>
            </a:r>
            <a:r>
              <a:rPr lang="en-US" altLang="zh-CN" sz="2800" b="1" dirty="0">
                <a:solidFill>
                  <a:srgbClr val="C00000"/>
                </a:solidFill>
              </a:rPr>
              <a:t>2</a:t>
            </a:r>
            <a:r>
              <a:rPr lang="zh-CN" altLang="en-US" sz="2800" b="1" dirty="0">
                <a:solidFill>
                  <a:srgbClr val="C00000"/>
                </a:solidFill>
              </a:rPr>
              <a:t>）踩木凳做法较好，因为木凳是绝缘体可以 防止触电</a:t>
            </a:r>
            <a:endParaRPr lang="zh-CN" altLang="en-US" sz="2800" b="1" dirty="0">
              <a:solidFill>
                <a:srgbClr val="C00000"/>
              </a:solidFill>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Rot="1" noChangeArrowheads="1"/>
          </p:cNvSpPr>
          <p:nvPr/>
        </p:nvSpPr>
        <p:spPr>
          <a:xfrm>
            <a:off x="206375" y="600075"/>
            <a:ext cx="11985625" cy="4194175"/>
          </a:xfrm>
          <a:prstGeom prst="rect">
            <a:avLst/>
          </a:prstGeom>
        </p:spPr>
        <p:txBody>
          <a:bodyPr/>
          <a:lstStyle/>
          <a:p>
            <a:pPr marL="228600" marR="0" lvl="0" indent="0" algn="l" defTabSz="914400" rtl="0" eaLnBrk="1" fontAlgn="auto" latinLnBrk="0" hangingPunct="1">
              <a:lnSpc>
                <a:spcPct val="150000"/>
              </a:lnSpc>
              <a:spcBef>
                <a:spcPts val="1000"/>
              </a:spcBef>
              <a:spcAft>
                <a:spcPts val="0"/>
              </a:spcAft>
              <a:buClrTx/>
              <a:buSzTx/>
              <a:buFont typeface="Wingdings" panose="05000000000000000000" pitchFamily="2" charset="2"/>
              <a:buNone/>
              <a:defRPr/>
            </a:pPr>
            <a:r>
              <a:rPr lang="en-US" altLang="zh-CN" sz="2800" b="1" dirty="0"/>
              <a:t>4</a:t>
            </a:r>
            <a:r>
              <a:rPr lang="zh-CN" altLang="en-US" sz="2800" b="1" dirty="0"/>
              <a:t>、</a:t>
            </a:r>
            <a:r>
              <a:rPr kumimoji="0" lang="zh-CN" altLang="en-US" sz="2800" b="1" i="0" u="none" strike="noStrike" kern="1200" cap="none" spc="0" normalizeH="0" baseline="0" noProof="0" dirty="0">
                <a:ln>
                  <a:noFill/>
                </a:ln>
                <a:solidFill>
                  <a:schemeClr val="tx1"/>
                </a:solidFill>
                <a:effectLst/>
                <a:uLnTx/>
                <a:uFillTx/>
                <a:latin typeface="+mn-lt"/>
                <a:ea typeface="+mn-ea"/>
                <a:cs typeface="+mn-cs"/>
              </a:rPr>
              <a:t>（山西中考）使用试电笔时，人体通过试电笔与火线相连，为什么没有触电事故发生呢？阅读以上资料请你在小组合作交流时给有疑惑的同学讲解其中的道理。</a:t>
            </a:r>
            <a:endParaRPr kumimoji="0" lang="zh-CN" altLang="en-US" sz="2800" b="1" i="0" u="none" strike="noStrike" kern="1200" cap="none" spc="0" normalizeH="0" baseline="0" noProof="0" dirty="0">
              <a:ln>
                <a:noFill/>
              </a:ln>
              <a:solidFill>
                <a:schemeClr val="tx1"/>
              </a:solidFill>
              <a:effectLst/>
              <a:uLnTx/>
              <a:uFillTx/>
              <a:latin typeface="+mn-lt"/>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Wingdings" panose="05000000000000000000" pitchFamily="2" charset="2"/>
              <a:buNone/>
              <a:defRPr/>
            </a:pPr>
            <a:endParaRPr kumimoji="0" lang="en-US" altLang="zh-CN" sz="2800" b="1" i="0" u="none" strike="noStrike" kern="1200" cap="none" spc="0" normalizeH="0" baseline="0" noProof="0" dirty="0">
              <a:ln>
                <a:noFill/>
              </a:ln>
              <a:solidFill>
                <a:srgbClr val="0033CC"/>
              </a:solidFill>
              <a:effectLst/>
              <a:uLnTx/>
              <a:uFillTx/>
              <a:latin typeface="+mn-lt"/>
              <a:ea typeface="+mn-ea"/>
              <a:cs typeface="+mn-cs"/>
            </a:endParaRPr>
          </a:p>
        </p:txBody>
      </p:sp>
      <p:pic>
        <p:nvPicPr>
          <p:cNvPr id="3" name="图片 12" descr="学科网(www.zxxk.com)--教育资源门户，提供试卷、教案、课件、论文、素材及各类教学资源下载，还有大量而丰富的教学相关资讯！"/>
          <p:cNvPicPr>
            <a:picLocks noChangeAspect="1" noChangeArrowheads="1"/>
          </p:cNvPicPr>
          <p:nvPr/>
        </p:nvPicPr>
        <p:blipFill>
          <a:blip r:embed="rId1"/>
          <a:srcRect/>
          <a:stretch>
            <a:fillRect/>
          </a:stretch>
        </p:blipFill>
        <p:spPr bwMode="auto">
          <a:xfrm>
            <a:off x="873125" y="2638425"/>
            <a:ext cx="10460038" cy="3260725"/>
          </a:xfrm>
          <a:prstGeom prst="rect">
            <a:avLst/>
          </a:prstGeom>
          <a:noFill/>
          <a:ln w="9525">
            <a:noFill/>
            <a:miter lim="800000"/>
            <a:headEnd/>
            <a:tailEnd/>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5"/>
          <p:cNvSpPr txBox="1">
            <a:spLocks noChangeArrowheads="1"/>
          </p:cNvSpPr>
          <p:nvPr/>
        </p:nvSpPr>
        <p:spPr bwMode="auto">
          <a:xfrm>
            <a:off x="566738" y="1377950"/>
            <a:ext cx="10753725" cy="2678113"/>
          </a:xfrm>
          <a:prstGeom prst="rect">
            <a:avLst/>
          </a:prstGeom>
          <a:noFill/>
          <a:ln w="9525">
            <a:noFill/>
            <a:miter lim="800000"/>
          </a:ln>
        </p:spPr>
        <p:txBody>
          <a:bodyPr>
            <a:spAutoFit/>
          </a:bodyPr>
          <a:lstStyle/>
          <a:p>
            <a:pPr marL="227330" indent="-227330">
              <a:lnSpc>
                <a:spcPct val="150000"/>
              </a:lnSpc>
              <a:spcBef>
                <a:spcPts val="1000"/>
              </a:spcBef>
            </a:pPr>
            <a:r>
              <a:rPr lang="zh-CN" altLang="en-US" sz="2800" b="1" dirty="0">
                <a:solidFill>
                  <a:srgbClr val="C00000"/>
                </a:solidFill>
              </a:rPr>
              <a:t>答：使用试电笔时，人体与试电笔串联接入家庭电路中，电路的总电阻</a:t>
            </a:r>
            <a:r>
              <a:rPr lang="en-US" altLang="zh-CN" sz="2800" b="1" dirty="0">
                <a:solidFill>
                  <a:srgbClr val="C00000"/>
                </a:solidFill>
              </a:rPr>
              <a:t>R=R</a:t>
            </a:r>
            <a:r>
              <a:rPr lang="zh-CN" altLang="en-US" sz="2800" b="1" baseline="-25000" dirty="0">
                <a:solidFill>
                  <a:srgbClr val="C00000"/>
                </a:solidFill>
              </a:rPr>
              <a:t>高电阻</a:t>
            </a:r>
            <a:r>
              <a:rPr lang="en-US" altLang="zh-CN" sz="2800" b="1" dirty="0">
                <a:solidFill>
                  <a:srgbClr val="C00000"/>
                </a:solidFill>
              </a:rPr>
              <a:t>+R</a:t>
            </a:r>
            <a:r>
              <a:rPr lang="zh-CN" altLang="en-US" sz="2800" b="1" baseline="-25000" dirty="0">
                <a:solidFill>
                  <a:srgbClr val="C00000"/>
                </a:solidFill>
              </a:rPr>
              <a:t>人体</a:t>
            </a:r>
            <a:r>
              <a:rPr lang="zh-CN" altLang="en-US" sz="2800" b="1" dirty="0">
                <a:solidFill>
                  <a:srgbClr val="C00000"/>
                </a:solidFill>
              </a:rPr>
              <a:t>，由于高电阻的阻值约为一百万欧，所以电路中总电阻很大，家庭电路的电压是</a:t>
            </a:r>
            <a:r>
              <a:rPr lang="en-US" altLang="zh-CN" sz="2800" b="1" dirty="0">
                <a:solidFill>
                  <a:srgbClr val="C00000"/>
                </a:solidFill>
              </a:rPr>
              <a:t>220V</a:t>
            </a:r>
            <a:r>
              <a:rPr lang="zh-CN" altLang="en-US" sz="2800" b="1" dirty="0">
                <a:solidFill>
                  <a:srgbClr val="C00000"/>
                </a:solidFill>
              </a:rPr>
              <a:t>，根据欧姆定律可知，通过人体和试电笔的电流很小，不会有触电事故的发生。</a:t>
            </a:r>
            <a:endParaRPr lang="zh-CN" altLang="en-US" sz="2800" b="1" dirty="0">
              <a:solidFill>
                <a:srgbClr val="C00000"/>
              </a:solidFill>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28625" y="1219200"/>
            <a:ext cx="11096625" cy="1311193"/>
          </a:xfrm>
          <a:prstGeom prst="rect">
            <a:avLst/>
          </a:prstGeom>
          <a:noFill/>
        </p:spPr>
        <p:txBody>
          <a:bodyPr wrap="square" rtlCol="0">
            <a:spAutoFit/>
          </a:bodyPr>
          <a:lstStyle/>
          <a:p>
            <a:pPr>
              <a:lnSpc>
                <a:spcPct val="150000"/>
              </a:lnSpc>
            </a:pPr>
            <a:r>
              <a:rPr lang="en-US" altLang="zh-CN" sz="2800" b="1" dirty="0"/>
              <a:t>5</a:t>
            </a:r>
            <a:r>
              <a:rPr lang="zh-CN" altLang="en-US" sz="2800" b="1" dirty="0"/>
              <a:t>、冬天，家里使用电烤火炉取暖时，电炉丝已经热得发红，而连接烤火炉的导线却不怎么热。请用所学物理知识解释这个现象。</a:t>
            </a:r>
            <a:endParaRPr lang="zh-CN" altLang="en-US" sz="2800" b="1" dirty="0"/>
          </a:p>
        </p:txBody>
      </p:sp>
      <p:sp>
        <p:nvSpPr>
          <p:cNvPr id="196609" name="Rectangle 1"/>
          <p:cNvSpPr>
            <a:spLocks noChangeArrowheads="1"/>
          </p:cNvSpPr>
          <p:nvPr/>
        </p:nvSpPr>
        <p:spPr bwMode="auto">
          <a:xfrm>
            <a:off x="581025" y="2914650"/>
            <a:ext cx="10972800" cy="259398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800" b="1" u="none" strike="noStrike" cap="none" normalizeH="0" baseline="0" dirty="0">
                <a:ln>
                  <a:noFill/>
                </a:ln>
                <a:solidFill>
                  <a:srgbClr val="C00000"/>
                </a:solidFill>
                <a:effectLst/>
                <a:latin typeface="宋体" panose="02010600030101010101" pitchFamily="2" charset="-122"/>
                <a:ea typeface="宋体" panose="02010600030101010101" pitchFamily="2" charset="-122"/>
                <a:cs typeface="宋体" panose="02010600030101010101" pitchFamily="2" charset="-122"/>
              </a:rPr>
              <a:t>答：</a:t>
            </a:r>
            <a:r>
              <a:rPr kumimoji="0" lang="zh-CN" sz="2800" b="1" u="none" strike="noStrike" cap="none" normalizeH="0" baseline="0" dirty="0">
                <a:ln>
                  <a:noFill/>
                </a:ln>
                <a:solidFill>
                  <a:srgbClr val="C00000"/>
                </a:solidFill>
                <a:effectLst/>
                <a:latin typeface="宋体" panose="02010600030101010101" pitchFamily="2" charset="-122"/>
                <a:ea typeface="宋体" panose="02010600030101010101" pitchFamily="2" charset="-122"/>
                <a:cs typeface="宋体" panose="02010600030101010101" pitchFamily="2" charset="-122"/>
              </a:rPr>
              <a:t>电炉在使用时，电炉丝和导线串联，通过的电流相同，通电时间</a:t>
            </a:r>
            <a:r>
              <a:rPr kumimoji="0" lang="en-US" altLang="zh-CN" sz="2800" b="1" u="none" strike="noStrike" cap="none" normalizeH="0" baseline="0" dirty="0">
                <a:ln>
                  <a:noFill/>
                </a:ln>
                <a:solidFill>
                  <a:srgbClr val="C00000"/>
                </a:solidFill>
                <a:effectLst/>
                <a:latin typeface="Arial" panose="020B0604020202020204" pitchFamily="34" charset="0"/>
                <a:ea typeface="宋体" panose="02010600030101010101" pitchFamily="2" charset="-122"/>
                <a:cs typeface="宋体" panose="02010600030101010101" pitchFamily="2" charset="-122"/>
              </a:rPr>
              <a:t>t</a:t>
            </a:r>
            <a:r>
              <a:rPr kumimoji="0" lang="zh-CN" altLang="en-US" sz="2800" b="1" u="none" strike="noStrike" cap="none" normalizeH="0" baseline="0" dirty="0">
                <a:ln>
                  <a:noFill/>
                </a:ln>
                <a:solidFill>
                  <a:srgbClr val="C00000"/>
                </a:solidFill>
                <a:effectLst/>
                <a:latin typeface="宋体" panose="02010600030101010101" pitchFamily="2" charset="-122"/>
                <a:ea typeface="宋体" panose="02010600030101010101" pitchFamily="2" charset="-122"/>
                <a:cs typeface="宋体" panose="02010600030101010101" pitchFamily="2" charset="-122"/>
              </a:rPr>
              <a:t>相同；因为</a:t>
            </a:r>
            <a:r>
              <a:rPr kumimoji="0" lang="en-US" altLang="zh-CN" sz="2800" b="1" u="none" strike="noStrike" cap="none" normalizeH="0" baseline="0" dirty="0">
                <a:ln>
                  <a:noFill/>
                </a:ln>
                <a:solidFill>
                  <a:srgbClr val="C00000"/>
                </a:solidFill>
                <a:effectLst/>
                <a:latin typeface="Arial" panose="020B0604020202020204" pitchFamily="34" charset="0"/>
                <a:ea typeface="宋体" panose="02010600030101010101" pitchFamily="2" charset="-122"/>
                <a:cs typeface="宋体" panose="02010600030101010101" pitchFamily="2" charset="-122"/>
              </a:rPr>
              <a:t>Q=I</a:t>
            </a:r>
            <a:r>
              <a:rPr kumimoji="0" lang="en-US" altLang="zh-CN" sz="2800" b="1" u="none" strike="noStrike" cap="none" normalizeH="0" baseline="30000" dirty="0">
                <a:ln>
                  <a:noFill/>
                </a:ln>
                <a:solidFill>
                  <a:srgbClr val="C00000"/>
                </a:solidFill>
                <a:effectLst/>
                <a:latin typeface="Arial" panose="020B0604020202020204" pitchFamily="34" charset="0"/>
                <a:ea typeface="宋体" panose="02010600030101010101" pitchFamily="2" charset="-122"/>
                <a:cs typeface="宋体" panose="02010600030101010101" pitchFamily="2" charset="-122"/>
              </a:rPr>
              <a:t>2</a:t>
            </a:r>
            <a:r>
              <a:rPr kumimoji="0" lang="en-US" altLang="zh-CN" sz="2800" b="1" u="none" strike="noStrike" cap="none" normalizeH="0" baseline="0" dirty="0">
                <a:ln>
                  <a:noFill/>
                </a:ln>
                <a:solidFill>
                  <a:srgbClr val="C00000"/>
                </a:solidFill>
                <a:effectLst/>
                <a:latin typeface="Arial" panose="020B0604020202020204" pitchFamily="34" charset="0"/>
                <a:ea typeface="宋体" panose="02010600030101010101" pitchFamily="2" charset="-122"/>
                <a:cs typeface="宋体" panose="02010600030101010101" pitchFamily="2" charset="-122"/>
              </a:rPr>
              <a:t>Rt</a:t>
            </a:r>
            <a:r>
              <a:rPr kumimoji="0" lang="zh-CN" altLang="en-US" sz="2800" b="1" u="none" strike="noStrike" cap="none" normalizeH="0" baseline="0" dirty="0">
                <a:ln>
                  <a:noFill/>
                </a:ln>
                <a:solidFill>
                  <a:srgbClr val="C00000"/>
                </a:solidFill>
                <a:effectLst/>
                <a:latin typeface="宋体" panose="02010600030101010101" pitchFamily="2" charset="-122"/>
                <a:ea typeface="宋体" panose="02010600030101010101" pitchFamily="2" charset="-122"/>
                <a:cs typeface="宋体" panose="02010600030101010101" pitchFamily="2" charset="-122"/>
              </a:rPr>
              <a:t>，</a:t>
            </a:r>
            <a:r>
              <a:rPr kumimoji="0" lang="en-US" altLang="zh-CN" sz="2800" b="1" u="none" strike="noStrike" cap="none" normalizeH="0" baseline="0" dirty="0">
                <a:ln>
                  <a:noFill/>
                </a:ln>
                <a:solidFill>
                  <a:srgbClr val="C00000"/>
                </a:solidFill>
                <a:effectLst/>
                <a:latin typeface="Arial" panose="020B0604020202020204" pitchFamily="34" charset="0"/>
                <a:ea typeface="宋体" panose="02010600030101010101" pitchFamily="2" charset="-122"/>
                <a:cs typeface="宋体" panose="02010600030101010101" pitchFamily="2" charset="-122"/>
              </a:rPr>
              <a:t>R</a:t>
            </a:r>
            <a:r>
              <a:rPr kumimoji="0" lang="zh-CN" altLang="en-US" sz="2800" b="1" u="none" strike="noStrike" cap="none" normalizeH="0" baseline="-30000" dirty="0">
                <a:ln>
                  <a:noFill/>
                </a:ln>
                <a:solidFill>
                  <a:srgbClr val="C00000"/>
                </a:solidFill>
                <a:effectLst/>
                <a:latin typeface="宋体" panose="02010600030101010101" pitchFamily="2" charset="-122"/>
                <a:ea typeface="宋体" panose="02010600030101010101" pitchFamily="2" charset="-122"/>
                <a:cs typeface="宋体" panose="02010600030101010101" pitchFamily="2" charset="-122"/>
              </a:rPr>
              <a:t>电炉丝</a:t>
            </a:r>
            <a:r>
              <a:rPr kumimoji="0" lang="zh-CN" altLang="en-US" sz="2800" b="1" u="none" strike="noStrike" cap="none" normalizeH="0" baseline="0" dirty="0">
                <a:ln>
                  <a:noFill/>
                </a:ln>
                <a:solidFill>
                  <a:srgbClr val="C00000"/>
                </a:solidFill>
                <a:effectLst/>
                <a:latin typeface="宋体" panose="02010600030101010101" pitchFamily="2" charset="-122"/>
                <a:ea typeface="宋体" panose="02010600030101010101" pitchFamily="2" charset="-122"/>
                <a:cs typeface="宋体" panose="02010600030101010101" pitchFamily="2" charset="-122"/>
              </a:rPr>
              <a:t>＞</a:t>
            </a:r>
            <a:r>
              <a:rPr kumimoji="0" lang="en-US" altLang="zh-CN" sz="2800" b="1" u="none" strike="noStrike" cap="none" normalizeH="0" baseline="0" dirty="0">
                <a:ln>
                  <a:noFill/>
                </a:ln>
                <a:solidFill>
                  <a:srgbClr val="C00000"/>
                </a:solidFill>
                <a:effectLst/>
                <a:latin typeface="Arial" panose="020B0604020202020204" pitchFamily="34" charset="0"/>
                <a:ea typeface="宋体" panose="02010600030101010101" pitchFamily="2" charset="-122"/>
                <a:cs typeface="宋体" panose="02010600030101010101" pitchFamily="2" charset="-122"/>
              </a:rPr>
              <a:t>R</a:t>
            </a:r>
            <a:r>
              <a:rPr kumimoji="0" lang="zh-CN" altLang="en-US" sz="2800" b="1" u="none" strike="noStrike" cap="none" normalizeH="0" baseline="-30000" dirty="0">
                <a:ln>
                  <a:noFill/>
                </a:ln>
                <a:solidFill>
                  <a:srgbClr val="C00000"/>
                </a:solidFill>
                <a:effectLst/>
                <a:latin typeface="宋体" panose="02010600030101010101" pitchFamily="2" charset="-122"/>
                <a:ea typeface="宋体" panose="02010600030101010101" pitchFamily="2" charset="-122"/>
                <a:cs typeface="宋体" panose="02010600030101010101" pitchFamily="2" charset="-122"/>
              </a:rPr>
              <a:t>导线</a:t>
            </a:r>
            <a:r>
              <a:rPr kumimoji="0" lang="zh-CN" altLang="en-US" sz="2800" b="1" u="none" strike="noStrike" cap="none" normalizeH="0" baseline="0" dirty="0">
                <a:ln>
                  <a:noFill/>
                </a:ln>
                <a:solidFill>
                  <a:srgbClr val="C00000"/>
                </a:solidFill>
                <a:effectLst/>
                <a:latin typeface="宋体" panose="02010600030101010101" pitchFamily="2" charset="-122"/>
                <a:ea typeface="宋体" panose="02010600030101010101" pitchFamily="2" charset="-122"/>
                <a:cs typeface="宋体" panose="02010600030101010101" pitchFamily="2" charset="-122"/>
              </a:rPr>
              <a:t>，所以电流产生的热量：</a:t>
            </a:r>
            <a:r>
              <a:rPr kumimoji="0" lang="en-US" altLang="zh-CN" sz="2800" b="1" u="none" strike="noStrike" cap="none" normalizeH="0" baseline="0" dirty="0">
                <a:ln>
                  <a:noFill/>
                </a:ln>
                <a:solidFill>
                  <a:srgbClr val="C00000"/>
                </a:solidFill>
                <a:effectLst/>
                <a:latin typeface="Arial" panose="020B0604020202020204" pitchFamily="34" charset="0"/>
                <a:ea typeface="宋体" panose="02010600030101010101" pitchFamily="2" charset="-122"/>
                <a:cs typeface="宋体" panose="02010600030101010101" pitchFamily="2" charset="-122"/>
              </a:rPr>
              <a:t>Q</a:t>
            </a:r>
            <a:r>
              <a:rPr kumimoji="0" lang="zh-CN" altLang="en-US" sz="2800" b="1" u="none" strike="noStrike" cap="none" normalizeH="0" baseline="-30000" dirty="0">
                <a:ln>
                  <a:noFill/>
                </a:ln>
                <a:solidFill>
                  <a:srgbClr val="C00000"/>
                </a:solidFill>
                <a:effectLst/>
                <a:latin typeface="宋体" panose="02010600030101010101" pitchFamily="2" charset="-122"/>
                <a:ea typeface="宋体" panose="02010600030101010101" pitchFamily="2" charset="-122"/>
                <a:cs typeface="宋体" panose="02010600030101010101" pitchFamily="2" charset="-122"/>
              </a:rPr>
              <a:t>电炉丝</a:t>
            </a:r>
            <a:r>
              <a:rPr kumimoji="0" lang="zh-CN" altLang="en-US" sz="2800" b="1" u="none" strike="noStrike" cap="none" normalizeH="0" baseline="0" dirty="0">
                <a:ln>
                  <a:noFill/>
                </a:ln>
                <a:solidFill>
                  <a:srgbClr val="C00000"/>
                </a:solidFill>
                <a:effectLst/>
                <a:latin typeface="宋体" panose="02010600030101010101" pitchFamily="2" charset="-122"/>
                <a:ea typeface="宋体" panose="02010600030101010101" pitchFamily="2" charset="-122"/>
                <a:cs typeface="宋体" panose="02010600030101010101" pitchFamily="2" charset="-122"/>
              </a:rPr>
              <a:t>＞</a:t>
            </a:r>
            <a:r>
              <a:rPr kumimoji="0" lang="en-US" altLang="zh-CN" sz="2800" b="1" u="none" strike="noStrike" cap="none" normalizeH="0" baseline="0" dirty="0">
                <a:ln>
                  <a:noFill/>
                </a:ln>
                <a:solidFill>
                  <a:srgbClr val="C00000"/>
                </a:solidFill>
                <a:effectLst/>
                <a:latin typeface="Arial" panose="020B0604020202020204" pitchFamily="34" charset="0"/>
                <a:ea typeface="宋体" panose="02010600030101010101" pitchFamily="2" charset="-122"/>
                <a:cs typeface="宋体" panose="02010600030101010101" pitchFamily="2" charset="-122"/>
              </a:rPr>
              <a:t>Q</a:t>
            </a:r>
            <a:r>
              <a:rPr kumimoji="0" lang="zh-CN" altLang="en-US" sz="2800" b="1" u="none" strike="noStrike" cap="none" normalizeH="0" baseline="-30000" dirty="0">
                <a:ln>
                  <a:noFill/>
                </a:ln>
                <a:solidFill>
                  <a:srgbClr val="C00000"/>
                </a:solidFill>
                <a:effectLst/>
                <a:latin typeface="宋体" panose="02010600030101010101" pitchFamily="2" charset="-122"/>
                <a:ea typeface="宋体" panose="02010600030101010101" pitchFamily="2" charset="-122"/>
                <a:cs typeface="宋体" panose="02010600030101010101" pitchFamily="2" charset="-122"/>
              </a:rPr>
              <a:t>导线</a:t>
            </a:r>
            <a:r>
              <a:rPr kumimoji="0" lang="zh-CN" altLang="en-US" sz="2800" b="1" u="none" strike="noStrike" cap="none" normalizeH="0" baseline="0" dirty="0">
                <a:ln>
                  <a:noFill/>
                </a:ln>
                <a:solidFill>
                  <a:srgbClr val="C00000"/>
                </a:solidFill>
                <a:effectLst/>
                <a:latin typeface="宋体" panose="02010600030101010101" pitchFamily="2" charset="-122"/>
                <a:ea typeface="宋体" panose="02010600030101010101" pitchFamily="2" charset="-122"/>
                <a:cs typeface="宋体" panose="02010600030101010101" pitchFamily="2" charset="-122"/>
              </a:rPr>
              <a:t>，从而出现电炉丝热得发红，但跟电炉丝连接的导线都不怎么热的现象．</a:t>
            </a:r>
            <a:endParaRPr kumimoji="0" lang="zh-CN" altLang="en-US" sz="2800" b="1" u="none" strike="noStrike" cap="none" normalizeH="0" baseline="0" dirty="0">
              <a:ln>
                <a:noFill/>
              </a:ln>
              <a:solidFill>
                <a:srgbClr val="C00000"/>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96609"/>
                                        </p:tgtEl>
                                        <p:attrNameLst>
                                          <p:attrName>style.visibility</p:attrName>
                                        </p:attrNameLst>
                                      </p:cBhvr>
                                      <p:to>
                                        <p:strVal val="visible"/>
                                      </p:to>
                                    </p:set>
                                    <p:animEffect transition="in" filter="wipe(down)">
                                      <p:cBhvr>
                                        <p:cTn id="7" dur="500"/>
                                        <p:tgtEl>
                                          <p:spTgt spid="1966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6609"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38150" y="1217816"/>
            <a:ext cx="11182350" cy="5262979"/>
          </a:xfrm>
          <a:prstGeom prst="rect">
            <a:avLst/>
          </a:prstGeom>
        </p:spPr>
        <p:txBody>
          <a:bodyPr wrap="square">
            <a:spAutoFit/>
          </a:bodyPr>
          <a:lstStyle/>
          <a:p>
            <a:pPr algn="just" eaLnBrk="0" hangingPunct="0">
              <a:lnSpc>
                <a:spcPct val="150000"/>
              </a:lnSpc>
            </a:pPr>
            <a:r>
              <a:rPr lang="en-US" altLang="zh-CN" sz="2800" b="1" dirty="0"/>
              <a:t>6</a:t>
            </a:r>
            <a:r>
              <a:rPr lang="zh-CN" altLang="en-US" sz="2800" b="1" dirty="0"/>
              <a:t>、小明同学学习了家庭电路的知识后，在生活中更加注意观察家用电器．</a:t>
            </a:r>
            <a:endParaRPr lang="zh-CN" altLang="en-US" sz="2800" b="1" dirty="0"/>
          </a:p>
          <a:p>
            <a:pPr algn="just" eaLnBrk="0" hangingPunct="0">
              <a:lnSpc>
                <a:spcPct val="150000"/>
              </a:lnSpc>
            </a:pPr>
            <a:r>
              <a:rPr lang="en-US" altLang="zh-CN" sz="2800" b="1" dirty="0"/>
              <a:t>(1)</a:t>
            </a:r>
            <a:r>
              <a:rPr lang="zh-CN" altLang="en-US" sz="2800" b="1" dirty="0"/>
              <a:t>如图所示，他发现自己家洗衣机用的是三脚插头，其铭牌上标有“</a:t>
            </a:r>
            <a:r>
              <a:rPr lang="en-US" altLang="zh-CN" sz="2800" b="1" dirty="0"/>
              <a:t>10A</a:t>
            </a:r>
            <a:r>
              <a:rPr lang="zh-CN" altLang="en-US" sz="2800" b="1" dirty="0"/>
              <a:t>　</a:t>
            </a:r>
            <a:r>
              <a:rPr lang="en-US" altLang="zh-CN" sz="2800" b="1" dirty="0"/>
              <a:t>250 V”</a:t>
            </a:r>
            <a:r>
              <a:rPr lang="zh-CN" altLang="en-US" sz="2800" b="1" dirty="0"/>
              <a:t>字样，其中的“</a:t>
            </a:r>
            <a:r>
              <a:rPr lang="en-US" altLang="zh-CN" sz="2800" b="1" dirty="0"/>
              <a:t>10A”</a:t>
            </a:r>
            <a:r>
              <a:rPr lang="zh-CN" altLang="en-US" sz="2800" b="1" dirty="0"/>
              <a:t>表示什么意思？</a:t>
            </a:r>
            <a:endParaRPr lang="zh-CN" altLang="en-US" sz="2800" b="1" dirty="0"/>
          </a:p>
          <a:p>
            <a:pPr algn="just" eaLnBrk="0" hangingPunct="0">
              <a:lnSpc>
                <a:spcPct val="150000"/>
              </a:lnSpc>
            </a:pPr>
            <a:r>
              <a:rPr lang="en-US" altLang="zh-CN" sz="2800" b="1" dirty="0"/>
              <a:t>(2)</a:t>
            </a:r>
            <a:r>
              <a:rPr lang="zh-CN" altLang="en-US" sz="2800" b="1" dirty="0"/>
              <a:t>小明同学仔细观察三只插脚，又有新的发现：标有“</a:t>
            </a:r>
            <a:r>
              <a:rPr lang="en-US" altLang="zh-CN" sz="2800" b="1" dirty="0"/>
              <a:t>E”</a:t>
            </a:r>
            <a:r>
              <a:rPr lang="zh-CN" altLang="en-US" sz="2800" b="1" dirty="0"/>
              <a:t>字的插脚比其他两脚稍长一些．他又查看了其他家用</a:t>
            </a:r>
            <a:endParaRPr lang="en-US" altLang="zh-CN" sz="2800" b="1" dirty="0"/>
          </a:p>
          <a:p>
            <a:pPr algn="just" eaLnBrk="0" hangingPunct="0">
              <a:lnSpc>
                <a:spcPct val="150000"/>
              </a:lnSpc>
            </a:pPr>
            <a:r>
              <a:rPr lang="zh-CN" altLang="en-US" sz="2800" b="1" dirty="0"/>
              <a:t>电器的三脚插头，也是这种情况．它比其</a:t>
            </a:r>
            <a:endParaRPr lang="en-US" altLang="zh-CN" sz="2800" b="1" dirty="0"/>
          </a:p>
          <a:p>
            <a:pPr algn="just" eaLnBrk="0" hangingPunct="0">
              <a:lnSpc>
                <a:spcPct val="150000"/>
              </a:lnSpc>
            </a:pPr>
            <a:r>
              <a:rPr lang="zh-CN" altLang="en-US" sz="2800" b="1" dirty="0"/>
              <a:t>他两脚稍长一些有什么好处？</a:t>
            </a:r>
            <a:endParaRPr lang="en-US" altLang="zh-CN" sz="2800" b="1" dirty="0"/>
          </a:p>
        </p:txBody>
      </p:sp>
      <p:pic>
        <p:nvPicPr>
          <p:cNvPr id="3" name="Picture 4" descr="C:\Users\QQ\Desktop\辽宁物理 聚集中考(教用)\F430.TIF"/>
          <p:cNvPicPr>
            <a:picLocks noChangeAspect="1" noChangeArrowheads="1"/>
          </p:cNvPicPr>
          <p:nvPr/>
        </p:nvPicPr>
        <p:blipFill>
          <a:blip r:embed="rId1" r:link="rId2"/>
          <a:srcRect/>
          <a:stretch>
            <a:fillRect/>
          </a:stretch>
        </p:blipFill>
        <p:spPr bwMode="auto">
          <a:xfrm>
            <a:off x="7529513" y="4564063"/>
            <a:ext cx="3181182" cy="1846262"/>
          </a:xfrm>
          <a:prstGeom prst="rect">
            <a:avLst/>
          </a:prstGeom>
          <a:noFill/>
          <a:ln w="9525">
            <a:noFill/>
            <a:miter lim="800000"/>
            <a:headEnd/>
            <a:tailEnd/>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539750" y="1492250"/>
            <a:ext cx="11061700" cy="2677656"/>
          </a:xfrm>
          <a:prstGeom prst="rect">
            <a:avLst/>
          </a:prstGeom>
          <a:noFill/>
          <a:ln w="9525">
            <a:noFill/>
            <a:miter lim="800000"/>
          </a:ln>
        </p:spPr>
        <p:txBody>
          <a:bodyPr wrap="square" anchor="ctr">
            <a:spAutoFit/>
          </a:bodyPr>
          <a:lstStyle/>
          <a:p>
            <a:pPr algn="just" eaLnBrk="0" hangingPunct="0">
              <a:lnSpc>
                <a:spcPct val="150000"/>
              </a:lnSpc>
            </a:pPr>
            <a:r>
              <a:rPr lang="zh-CN" altLang="en-US" sz="2800" b="1" dirty="0">
                <a:solidFill>
                  <a:srgbClr val="C00000"/>
                </a:solidFill>
                <a:cs typeface="Times New Roman" panose="02020603050405020304" pitchFamily="18" charset="0"/>
              </a:rPr>
              <a:t>答：</a:t>
            </a:r>
            <a:r>
              <a:rPr lang="en-US" altLang="zh-CN" sz="2800" b="1" dirty="0">
                <a:solidFill>
                  <a:srgbClr val="C00000"/>
                </a:solidFill>
                <a:cs typeface="Times New Roman" panose="02020603050405020304" pitchFamily="18" charset="0"/>
              </a:rPr>
              <a:t>(1)</a:t>
            </a:r>
            <a:r>
              <a:rPr lang="en-US" altLang="zh-CN" sz="2800" b="1" dirty="0">
                <a:solidFill>
                  <a:srgbClr val="C00000"/>
                </a:solidFill>
                <a:latin typeface="Courier New" panose="02070309020205020404" pitchFamily="49" charset="0"/>
                <a:cs typeface="Times New Roman" panose="02020603050405020304" pitchFamily="18" charset="0"/>
              </a:rPr>
              <a:t>“</a:t>
            </a:r>
            <a:r>
              <a:rPr lang="en-US" altLang="zh-CN" sz="2800" b="1" dirty="0">
                <a:solidFill>
                  <a:srgbClr val="C00000"/>
                </a:solidFill>
                <a:cs typeface="Times New Roman" panose="02020603050405020304" pitchFamily="18" charset="0"/>
              </a:rPr>
              <a:t>10 A</a:t>
            </a:r>
            <a:r>
              <a:rPr lang="en-US" altLang="zh-CN" sz="2800" b="1" dirty="0">
                <a:solidFill>
                  <a:srgbClr val="C00000"/>
                </a:solidFill>
                <a:latin typeface="Courier New" panose="02070309020205020404" pitchFamily="49" charset="0"/>
                <a:cs typeface="Times New Roman" panose="02020603050405020304" pitchFamily="18" charset="0"/>
              </a:rPr>
              <a:t>”</a:t>
            </a:r>
            <a:r>
              <a:rPr lang="zh-CN" altLang="en-US" sz="2800" b="1" dirty="0">
                <a:solidFill>
                  <a:srgbClr val="C00000"/>
                </a:solidFill>
                <a:cs typeface="Times New Roman" panose="02020603050405020304" pitchFamily="18" charset="0"/>
              </a:rPr>
              <a:t>表示该插头允许通过的最大电流是</a:t>
            </a:r>
            <a:r>
              <a:rPr lang="en-US" altLang="zh-CN" sz="2800" b="1" dirty="0">
                <a:solidFill>
                  <a:srgbClr val="C00000"/>
                </a:solidFill>
                <a:cs typeface="Times New Roman" panose="02020603050405020304" pitchFamily="18" charset="0"/>
              </a:rPr>
              <a:t>10 A</a:t>
            </a:r>
            <a:r>
              <a:rPr lang="zh-CN" altLang="en-US" sz="2800" b="1" dirty="0">
                <a:solidFill>
                  <a:srgbClr val="C00000"/>
                </a:solidFill>
                <a:cs typeface="Times New Roman" panose="02020603050405020304" pitchFamily="18" charset="0"/>
              </a:rPr>
              <a:t>；</a:t>
            </a:r>
            <a:endParaRPr lang="en-US" altLang="zh-CN" sz="2800" b="1" dirty="0">
              <a:solidFill>
                <a:srgbClr val="C00000"/>
              </a:solidFill>
              <a:cs typeface="Times New Roman" panose="02020603050405020304" pitchFamily="18" charset="0"/>
            </a:endParaRPr>
          </a:p>
          <a:p>
            <a:pPr algn="just" eaLnBrk="0" hangingPunct="0">
              <a:lnSpc>
                <a:spcPct val="150000"/>
              </a:lnSpc>
            </a:pPr>
            <a:r>
              <a:rPr lang="en-US" altLang="zh-CN" sz="2800" b="1" dirty="0">
                <a:solidFill>
                  <a:srgbClr val="C00000"/>
                </a:solidFill>
                <a:cs typeface="Times New Roman" panose="02020603050405020304" pitchFamily="18" charset="0"/>
              </a:rPr>
              <a:t>(2) </a:t>
            </a:r>
            <a:r>
              <a:rPr lang="zh-CN" altLang="en-US" sz="2800" b="1" dirty="0">
                <a:solidFill>
                  <a:srgbClr val="C00000"/>
                </a:solidFill>
                <a:cs typeface="Times New Roman" panose="02020603050405020304" pitchFamily="18" charset="0"/>
              </a:rPr>
              <a:t>它比其他两脚稍长一些</a:t>
            </a:r>
            <a:r>
              <a:rPr lang="zh-CN" altLang="en-US" sz="2800" b="1" dirty="0">
                <a:solidFill>
                  <a:srgbClr val="C00000"/>
                </a:solidFill>
                <a:latin typeface="MingLiU_HKSCS" pitchFamily="18" charset="-120"/>
                <a:ea typeface="MingLiU_HKSCS" pitchFamily="18" charset="-120"/>
                <a:cs typeface="Times New Roman" panose="02020603050405020304" pitchFamily="18" charset="0"/>
              </a:rPr>
              <a:t>，</a:t>
            </a:r>
            <a:r>
              <a:rPr lang="zh-CN" altLang="en-US" sz="2800" b="1" dirty="0">
                <a:solidFill>
                  <a:srgbClr val="C00000"/>
                </a:solidFill>
                <a:cs typeface="Times New Roman" panose="02020603050405020304" pitchFamily="18" charset="0"/>
              </a:rPr>
              <a:t>插插头时能使家用电器的金属外壳先接地</a:t>
            </a:r>
            <a:r>
              <a:rPr lang="zh-CN" altLang="en-US" sz="2800" b="1" dirty="0">
                <a:solidFill>
                  <a:srgbClr val="C00000"/>
                </a:solidFill>
                <a:latin typeface="MingLiU_HKSCS" pitchFamily="18" charset="-120"/>
                <a:ea typeface="MingLiU_HKSCS" pitchFamily="18" charset="-120"/>
              </a:rPr>
              <a:t>，</a:t>
            </a:r>
            <a:r>
              <a:rPr lang="zh-CN" altLang="en-US" sz="2800" b="1" dirty="0">
                <a:solidFill>
                  <a:srgbClr val="C00000"/>
                </a:solidFill>
                <a:cs typeface="Times New Roman" panose="02020603050405020304" pitchFamily="18" charset="0"/>
              </a:rPr>
              <a:t>拔插头时能使金属外壳后离开地线</a:t>
            </a:r>
            <a:r>
              <a:rPr lang="zh-CN" altLang="en-US" sz="2800" b="1" dirty="0">
                <a:solidFill>
                  <a:srgbClr val="C00000"/>
                </a:solidFill>
                <a:latin typeface="MingLiU_HKSCS" pitchFamily="18" charset="-120"/>
                <a:ea typeface="MingLiU_HKSCS" pitchFamily="18" charset="-120"/>
              </a:rPr>
              <a:t>，</a:t>
            </a:r>
            <a:r>
              <a:rPr lang="zh-CN" altLang="en-US" sz="2800" b="1" dirty="0">
                <a:solidFill>
                  <a:srgbClr val="C00000"/>
                </a:solidFill>
                <a:cs typeface="Times New Roman" panose="02020603050405020304" pitchFamily="18" charset="0"/>
              </a:rPr>
              <a:t>即使家用电器因绝缘不好</a:t>
            </a:r>
            <a:r>
              <a:rPr lang="zh-CN" altLang="en-US" sz="2800" b="1" dirty="0">
                <a:solidFill>
                  <a:srgbClr val="C00000"/>
                </a:solidFill>
                <a:latin typeface="宋体" panose="02010600030101010101" pitchFamily="2" charset="-122"/>
                <a:cs typeface="Times New Roman" panose="02020603050405020304" pitchFamily="18" charset="0"/>
              </a:rPr>
              <a:t>“</a:t>
            </a:r>
            <a:r>
              <a:rPr lang="zh-CN" altLang="en-US" sz="2800" b="1" dirty="0">
                <a:solidFill>
                  <a:srgbClr val="C00000"/>
                </a:solidFill>
                <a:cs typeface="Times New Roman" panose="02020603050405020304" pitchFamily="18" charset="0"/>
              </a:rPr>
              <a:t>漏电</a:t>
            </a:r>
            <a:r>
              <a:rPr lang="zh-CN" altLang="en-US" sz="2800" b="1" dirty="0">
                <a:solidFill>
                  <a:srgbClr val="C00000"/>
                </a:solidFill>
                <a:latin typeface="宋体" panose="02010600030101010101" pitchFamily="2" charset="-122"/>
                <a:cs typeface="Times New Roman" panose="02020603050405020304" pitchFamily="18" charset="0"/>
              </a:rPr>
              <a:t>”</a:t>
            </a:r>
            <a:r>
              <a:rPr lang="zh-CN" altLang="en-US" sz="2800" b="1" dirty="0">
                <a:solidFill>
                  <a:srgbClr val="C00000"/>
                </a:solidFill>
                <a:latin typeface="MingLiU_HKSCS" pitchFamily="18" charset="-120"/>
                <a:ea typeface="MingLiU_HKSCS" pitchFamily="18" charset="-120"/>
              </a:rPr>
              <a:t>，</a:t>
            </a:r>
            <a:r>
              <a:rPr lang="zh-CN" altLang="en-US" sz="2800" b="1" dirty="0">
                <a:solidFill>
                  <a:srgbClr val="C00000"/>
                </a:solidFill>
                <a:cs typeface="Times New Roman" panose="02020603050405020304" pitchFamily="18" charset="0"/>
              </a:rPr>
              <a:t>人也不会触电．</a:t>
            </a:r>
            <a:endParaRPr lang="zh-CN" altLang="en-US" sz="2800" b="1" dirty="0">
              <a:solidFill>
                <a:srgbClr val="C00000"/>
              </a:solidFill>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a:spLocks noChangeArrowheads="1"/>
          </p:cNvSpPr>
          <p:nvPr/>
        </p:nvSpPr>
        <p:spPr bwMode="auto">
          <a:xfrm>
            <a:off x="236538" y="879475"/>
            <a:ext cx="11498262" cy="2862322"/>
          </a:xfrm>
          <a:prstGeom prst="rect">
            <a:avLst/>
          </a:prstGeom>
          <a:noFill/>
          <a:ln w="9525">
            <a:noFill/>
            <a:miter lim="800000"/>
          </a:ln>
          <a:effectLst/>
        </p:spPr>
        <p:txBody>
          <a:bodyPr wrap="square" anchor="ctr">
            <a:spAutoFit/>
          </a:bodyPr>
          <a:lstStyle/>
          <a:p>
            <a:pPr indent="266700">
              <a:lnSpc>
                <a:spcPct val="150000"/>
              </a:lnSpc>
            </a:pPr>
            <a:r>
              <a:rPr lang="en-US" altLang="zh-CN" sz="2800" b="1" dirty="0"/>
              <a:t>7</a:t>
            </a:r>
            <a:r>
              <a:rPr lang="zh-CN" altLang="en-US" sz="2800" b="1" dirty="0"/>
              <a:t>．如图所示，是一种安全门锁的工作原理示意图。保安室里的工作人员通过开关即可控制安全门锁的开、闭。请你根据示意图，分析安全门锁的工作原理。</a:t>
            </a:r>
            <a:endParaRPr lang="zh-CN" altLang="en-US" sz="2800" b="1" dirty="0"/>
          </a:p>
          <a:p>
            <a:pPr indent="266700" eaLnBrk="0" hangingPunct="0">
              <a:lnSpc>
                <a:spcPct val="150000"/>
              </a:lnSpc>
              <a:buFontTx/>
              <a:buNone/>
            </a:pPr>
            <a:endParaRPr lang="zh-CN" altLang="en-US" dirty="0">
              <a:latin typeface="Times New Roman" panose="02020603050405020304" pitchFamily="18" charset="0"/>
              <a:cs typeface="Times New Roman" panose="02020603050405020304" pitchFamily="18" charset="0"/>
            </a:endParaRPr>
          </a:p>
          <a:p>
            <a:pPr indent="266700" eaLnBrk="0" hangingPunct="0">
              <a:lnSpc>
                <a:spcPct val="150000"/>
              </a:lnSpc>
              <a:buFontTx/>
              <a:buNone/>
            </a:pPr>
            <a:endParaRPr lang="zh-CN" altLang="en-US" dirty="0">
              <a:latin typeface="Times New Roman" panose="02020603050405020304" pitchFamily="18" charset="0"/>
              <a:cs typeface="Times New Roman" panose="02020603050405020304" pitchFamily="18" charset="0"/>
            </a:endParaRPr>
          </a:p>
        </p:txBody>
      </p:sp>
      <p:pic>
        <p:nvPicPr>
          <p:cNvPr id="3" name="Picture 4" descr="C:\Users\Administrator\Desktop\2017中考精英物理\B422.TIF"/>
          <p:cNvPicPr>
            <a:picLocks noChangeAspect="1" noChangeArrowheads="1"/>
          </p:cNvPicPr>
          <p:nvPr/>
        </p:nvPicPr>
        <p:blipFill>
          <a:blip r:embed="rId1" r:link="rId2"/>
          <a:srcRect/>
          <a:stretch>
            <a:fillRect/>
          </a:stretch>
        </p:blipFill>
        <p:spPr bwMode="auto">
          <a:xfrm>
            <a:off x="3163888" y="2516188"/>
            <a:ext cx="4575508" cy="2036762"/>
          </a:xfrm>
          <a:prstGeom prst="rect">
            <a:avLst/>
          </a:prstGeom>
          <a:noFill/>
          <a:ln w="9525">
            <a:noFill/>
            <a:miter lim="800000"/>
            <a:headEnd/>
            <a:tailEnd/>
          </a:ln>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C:\Users\Administrator\Desktop\2017中考精英物理\B422.TIF"/>
          <p:cNvPicPr>
            <a:picLocks noChangeAspect="1" noChangeArrowheads="1"/>
          </p:cNvPicPr>
          <p:nvPr/>
        </p:nvPicPr>
        <p:blipFill>
          <a:blip r:embed="rId1" r:link="rId2"/>
          <a:srcRect/>
          <a:stretch>
            <a:fillRect/>
          </a:stretch>
        </p:blipFill>
        <p:spPr bwMode="auto">
          <a:xfrm>
            <a:off x="3516313" y="792163"/>
            <a:ext cx="4575508" cy="2036762"/>
          </a:xfrm>
          <a:prstGeom prst="rect">
            <a:avLst/>
          </a:prstGeom>
          <a:noFill/>
          <a:ln w="9525">
            <a:noFill/>
            <a:miter lim="800000"/>
            <a:headEnd/>
            <a:tailEnd/>
          </a:ln>
        </p:spPr>
      </p:pic>
      <p:sp>
        <p:nvSpPr>
          <p:cNvPr id="3" name="矩形 2"/>
          <p:cNvSpPr/>
          <p:nvPr/>
        </p:nvSpPr>
        <p:spPr>
          <a:xfrm>
            <a:off x="485775" y="3332887"/>
            <a:ext cx="11182349" cy="1949508"/>
          </a:xfrm>
          <a:prstGeom prst="rect">
            <a:avLst/>
          </a:prstGeom>
        </p:spPr>
        <p:txBody>
          <a:bodyPr wrap="square">
            <a:spAutoFit/>
          </a:bodyPr>
          <a:lstStyle/>
          <a:p>
            <a:pPr indent="266700" eaLnBrk="0" hangingPunct="0">
              <a:lnSpc>
                <a:spcPct val="150000"/>
              </a:lnSpc>
              <a:buFontTx/>
              <a:buNone/>
            </a:pPr>
            <a:r>
              <a:rPr lang="zh-CN" altLang="en-US" sz="2800" b="1" dirty="0">
                <a:solidFill>
                  <a:srgbClr val="C00000"/>
                </a:solidFill>
                <a:latin typeface="Times New Roman" panose="02020603050405020304" pitchFamily="18" charset="0"/>
                <a:cs typeface="Times New Roman" panose="02020603050405020304" pitchFamily="18" charset="0"/>
              </a:rPr>
              <a:t>解：闭合开关后</a:t>
            </a:r>
            <a:r>
              <a:rPr lang="zh-CN" altLang="en-US" sz="2800" b="1" dirty="0">
                <a:solidFill>
                  <a:srgbClr val="C00000"/>
                </a:solidFill>
                <a:latin typeface="MingLiU_HKSCS" pitchFamily="18" charset="-120"/>
                <a:ea typeface="MingLiU_HKSCS" pitchFamily="18" charset="-120"/>
              </a:rPr>
              <a:t>，</a:t>
            </a:r>
            <a:r>
              <a:rPr lang="zh-CN" altLang="en-US" sz="2800" b="1" dirty="0">
                <a:solidFill>
                  <a:srgbClr val="C00000"/>
                </a:solidFill>
                <a:latin typeface="Times New Roman" panose="02020603050405020304" pitchFamily="18" charset="0"/>
                <a:cs typeface="Times New Roman" panose="02020603050405020304" pitchFamily="18" charset="0"/>
              </a:rPr>
              <a:t>电磁铁中有电流通过</a:t>
            </a:r>
            <a:r>
              <a:rPr lang="zh-CN" altLang="en-US" sz="2800" b="1" dirty="0">
                <a:solidFill>
                  <a:srgbClr val="C00000"/>
                </a:solidFill>
                <a:latin typeface="MingLiU_HKSCS" pitchFamily="18" charset="-120"/>
                <a:ea typeface="MingLiU_HKSCS" pitchFamily="18" charset="-120"/>
              </a:rPr>
              <a:t>，</a:t>
            </a:r>
            <a:r>
              <a:rPr lang="zh-CN" altLang="en-US" sz="2800" b="1" dirty="0">
                <a:solidFill>
                  <a:srgbClr val="C00000"/>
                </a:solidFill>
                <a:latin typeface="Times New Roman" panose="02020603050405020304" pitchFamily="18" charset="0"/>
                <a:cs typeface="Times New Roman" panose="02020603050405020304" pitchFamily="18" charset="0"/>
              </a:rPr>
              <a:t>产生磁性</a:t>
            </a:r>
            <a:r>
              <a:rPr lang="zh-CN" altLang="en-US" sz="2800" b="1" dirty="0">
                <a:solidFill>
                  <a:srgbClr val="C00000"/>
                </a:solidFill>
                <a:latin typeface="MingLiU_HKSCS" pitchFamily="18" charset="-120"/>
                <a:ea typeface="MingLiU_HKSCS" pitchFamily="18" charset="-120"/>
              </a:rPr>
              <a:t>，</a:t>
            </a:r>
            <a:r>
              <a:rPr lang="zh-CN" altLang="en-US" sz="2800" b="1" dirty="0">
                <a:solidFill>
                  <a:srgbClr val="C00000"/>
                </a:solidFill>
                <a:latin typeface="Times New Roman" panose="02020603050405020304" pitchFamily="18" charset="0"/>
                <a:cs typeface="Times New Roman" panose="02020603050405020304" pitchFamily="18" charset="0"/>
              </a:rPr>
              <a:t>电磁铁吸引铁质插锁使门锁打开</a:t>
            </a:r>
            <a:r>
              <a:rPr lang="zh-CN" altLang="en-US" sz="2800" b="1" dirty="0">
                <a:solidFill>
                  <a:srgbClr val="C00000"/>
                </a:solidFill>
                <a:latin typeface="MingLiU_HKSCS" pitchFamily="18" charset="-120"/>
                <a:ea typeface="MingLiU_HKSCS" pitchFamily="18" charset="-120"/>
              </a:rPr>
              <a:t>，</a:t>
            </a:r>
            <a:r>
              <a:rPr lang="zh-CN" altLang="en-US" sz="2800" b="1" dirty="0">
                <a:solidFill>
                  <a:srgbClr val="C00000"/>
                </a:solidFill>
                <a:latin typeface="Times New Roman" panose="02020603050405020304" pitchFamily="18" charset="0"/>
                <a:cs typeface="Times New Roman" panose="02020603050405020304" pitchFamily="18" charset="0"/>
              </a:rPr>
              <a:t>并且弹簧拉长。断开开关后</a:t>
            </a:r>
            <a:r>
              <a:rPr lang="zh-CN" altLang="en-US" sz="2800" b="1" dirty="0">
                <a:solidFill>
                  <a:srgbClr val="C00000"/>
                </a:solidFill>
                <a:latin typeface="MingLiU_HKSCS" pitchFamily="18" charset="-120"/>
                <a:ea typeface="MingLiU_HKSCS" pitchFamily="18" charset="-120"/>
              </a:rPr>
              <a:t>，</a:t>
            </a:r>
            <a:r>
              <a:rPr lang="zh-CN" altLang="en-US" sz="2800" b="1" dirty="0">
                <a:solidFill>
                  <a:srgbClr val="C00000"/>
                </a:solidFill>
                <a:latin typeface="Times New Roman" panose="02020603050405020304" pitchFamily="18" charset="0"/>
                <a:cs typeface="Times New Roman" panose="02020603050405020304" pitchFamily="18" charset="0"/>
              </a:rPr>
              <a:t>电磁铁中无电流通过</a:t>
            </a:r>
            <a:r>
              <a:rPr lang="zh-CN" altLang="en-US" sz="2800" b="1" dirty="0">
                <a:solidFill>
                  <a:srgbClr val="C00000"/>
                </a:solidFill>
                <a:latin typeface="MingLiU_HKSCS" pitchFamily="18" charset="-120"/>
                <a:ea typeface="MingLiU_HKSCS" pitchFamily="18" charset="-120"/>
              </a:rPr>
              <a:t>，</a:t>
            </a:r>
            <a:r>
              <a:rPr lang="zh-CN" altLang="en-US" sz="2800" b="1" dirty="0">
                <a:solidFill>
                  <a:srgbClr val="C00000"/>
                </a:solidFill>
                <a:latin typeface="Times New Roman" panose="02020603050405020304" pitchFamily="18" charset="0"/>
                <a:cs typeface="Times New Roman" panose="02020603050405020304" pitchFamily="18" charset="0"/>
              </a:rPr>
              <a:t>失去磁性</a:t>
            </a:r>
            <a:r>
              <a:rPr lang="zh-CN" altLang="en-US" sz="2800" b="1" dirty="0">
                <a:solidFill>
                  <a:srgbClr val="C00000"/>
                </a:solidFill>
                <a:latin typeface="MingLiU_HKSCS" pitchFamily="18" charset="-120"/>
                <a:ea typeface="MingLiU_HKSCS" pitchFamily="18" charset="-120"/>
              </a:rPr>
              <a:t>，</a:t>
            </a:r>
            <a:r>
              <a:rPr lang="zh-CN" altLang="en-US" sz="2800" b="1" dirty="0">
                <a:solidFill>
                  <a:srgbClr val="C00000"/>
                </a:solidFill>
                <a:latin typeface="Times New Roman" panose="02020603050405020304" pitchFamily="18" charset="0"/>
                <a:cs typeface="Times New Roman" panose="02020603050405020304" pitchFamily="18" charset="0"/>
              </a:rPr>
              <a:t>插锁在弹簧作用下</a:t>
            </a:r>
            <a:r>
              <a:rPr lang="zh-CN" altLang="en-US" sz="2800" b="1" dirty="0">
                <a:solidFill>
                  <a:srgbClr val="C00000"/>
                </a:solidFill>
                <a:latin typeface="MingLiU_HKSCS" pitchFamily="18" charset="-120"/>
                <a:ea typeface="MingLiU_HKSCS" pitchFamily="18" charset="-120"/>
              </a:rPr>
              <a:t>，</a:t>
            </a:r>
            <a:r>
              <a:rPr lang="zh-CN" altLang="en-US" sz="2800" b="1" dirty="0">
                <a:solidFill>
                  <a:srgbClr val="C00000"/>
                </a:solidFill>
                <a:latin typeface="Times New Roman" panose="02020603050405020304" pitchFamily="18" charset="0"/>
                <a:cs typeface="Times New Roman" panose="02020603050405020304" pitchFamily="18" charset="0"/>
              </a:rPr>
              <a:t>插入插槽</a:t>
            </a:r>
            <a:r>
              <a:rPr lang="zh-CN" altLang="en-US" sz="2800" b="1" dirty="0">
                <a:solidFill>
                  <a:srgbClr val="C00000"/>
                </a:solidFill>
                <a:latin typeface="MingLiU_HKSCS" pitchFamily="18" charset="-120"/>
                <a:ea typeface="MingLiU_HKSCS" pitchFamily="18" charset="-120"/>
              </a:rPr>
              <a:t>，</a:t>
            </a:r>
            <a:r>
              <a:rPr lang="zh-CN" altLang="en-US" sz="2800" b="1" dirty="0">
                <a:solidFill>
                  <a:srgbClr val="C00000"/>
                </a:solidFill>
                <a:latin typeface="Times New Roman" panose="02020603050405020304" pitchFamily="18" charset="0"/>
                <a:cs typeface="Times New Roman" panose="02020603050405020304" pitchFamily="18" charset="0"/>
              </a:rPr>
              <a:t>门锁关闭。</a:t>
            </a:r>
            <a:endParaRPr lang="zh-CN" altLang="en-US" sz="2800" b="1"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95299" y="1252835"/>
            <a:ext cx="11210926" cy="1957524"/>
          </a:xfrm>
          <a:prstGeom prst="rect">
            <a:avLst/>
          </a:prstGeom>
        </p:spPr>
        <p:txBody>
          <a:bodyPr wrap="square">
            <a:spAutoFit/>
          </a:bodyPr>
          <a:lstStyle/>
          <a:p>
            <a:pPr>
              <a:lnSpc>
                <a:spcPct val="150000"/>
              </a:lnSpc>
            </a:pPr>
            <a:r>
              <a:rPr lang="en-US" altLang="zh-CN" sz="2800" b="1" dirty="0"/>
              <a:t>2</a:t>
            </a:r>
            <a:r>
              <a:rPr lang="zh-CN" altLang="en-US" sz="2800" b="1" dirty="0"/>
              <a:t>、如图是一个人正在戴眼镜时的照片．仔细观察这张照片，看到了这个人的右眼睛被放大了．试判断他成的是远视镜还是近视镜，你是怎样判断出来的？</a:t>
            </a:r>
            <a:endParaRPr lang="zh-CN" altLang="en-US" sz="2800" b="1" dirty="0"/>
          </a:p>
        </p:txBody>
      </p:sp>
      <p:pic>
        <p:nvPicPr>
          <p:cNvPr id="3" name="图片 2"/>
          <p:cNvPicPr/>
          <p:nvPr/>
        </p:nvPicPr>
        <p:blipFill>
          <a:blip r:embed="rId1"/>
          <a:stretch>
            <a:fillRect/>
          </a:stretch>
        </p:blipFill>
        <p:spPr>
          <a:xfrm>
            <a:off x="8899823" y="2865405"/>
            <a:ext cx="2492077" cy="2649570"/>
          </a:xfrm>
          <a:prstGeom prst="rect">
            <a:avLst/>
          </a:prstGeom>
        </p:spPr>
      </p:pic>
      <p:sp>
        <p:nvSpPr>
          <p:cNvPr id="161793" name="Rectangle 1"/>
          <p:cNvSpPr>
            <a:spLocks noChangeArrowheads="1"/>
          </p:cNvSpPr>
          <p:nvPr/>
        </p:nvSpPr>
        <p:spPr bwMode="auto">
          <a:xfrm>
            <a:off x="762000" y="3324225"/>
            <a:ext cx="7591425" cy="2677656"/>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lang="zh-CN" sz="2800" b="1" dirty="0">
                <a:solidFill>
                  <a:srgbClr val="C00000"/>
                </a:solidFill>
                <a:latin typeface="宋体" panose="02010600030101010101" pitchFamily="2" charset="-122"/>
                <a:ea typeface="宋体" panose="02010600030101010101" pitchFamily="2" charset="-122"/>
                <a:cs typeface="Times New Roman" panose="02020603050405020304" pitchFamily="18" charset="0"/>
              </a:rPr>
              <a:t>答：由图可见，人戴上眼镜后，看到了这个人的右眼睛被放大了，说明该眼镜是凸透镜；远视眼需要佩戴凸透镜矫正，因此这副眼镜是远视镜．</a:t>
            </a:r>
            <a:r>
              <a:rPr lang="zh-CN" altLang="en-US" sz="2800" b="1" dirty="0">
                <a:solidFill>
                  <a:srgbClr val="C00000"/>
                </a:solidFill>
                <a:latin typeface="宋体" panose="02010600030101010101" pitchFamily="2" charset="-122"/>
                <a:ea typeface="宋体" panose="02010600030101010101" pitchFamily="2" charset="-122"/>
                <a:cs typeface="Times New Roman" panose="02020603050405020304" pitchFamily="18" charset="0"/>
              </a:rPr>
              <a:t>  </a:t>
            </a:r>
            <a:endParaRPr lang="zh-CN" altLang="en-US" sz="2800" b="1" dirty="0">
              <a:solidFill>
                <a:srgbClr val="C00000"/>
              </a:solidFill>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61793"/>
                                        </p:tgtEl>
                                        <p:attrNameLst>
                                          <p:attrName>style.visibility</p:attrName>
                                        </p:attrNameLst>
                                      </p:cBhvr>
                                      <p:to>
                                        <p:strVal val="visible"/>
                                      </p:to>
                                    </p:set>
                                    <p:animEffect transition="in" filter="wipe(down)">
                                      <p:cBhvr>
                                        <p:cTn id="7" dur="500"/>
                                        <p:tgtEl>
                                          <p:spTgt spid="1617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793"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 name="iSlíďè"/>
          <p:cNvSpPr txBox="1"/>
          <p:nvPr/>
        </p:nvSpPr>
        <p:spPr bwMode="auto">
          <a:xfrm>
            <a:off x="1180009" y="390818"/>
            <a:ext cx="2138045" cy="580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Autofit/>
          </a:bodyPr>
          <a:lstStyle/>
          <a:p>
            <a:pPr marL="0" marR="0" lvl="0" indent="0" algn="l" defTabSz="913765" rtl="0" eaLnBrk="1" fontAlgn="auto" latinLnBrk="0" hangingPunct="1">
              <a:spcBef>
                <a:spcPct val="0"/>
              </a:spcBef>
              <a:spcAft>
                <a:spcPts val="0"/>
              </a:spcAft>
              <a:buClrTx/>
              <a:buSzTx/>
              <a:buFontTx/>
              <a:buNone/>
              <a:defRPr/>
            </a:pPr>
            <a:r>
              <a:rPr lang="zh-CN" altLang="en-US" sz="3200" b="1" dirty="0">
                <a:effectLst>
                  <a:outerShdw blurRad="38100" dist="19050" dir="2700000" algn="tl" rotWithShape="0">
                    <a:schemeClr val="dk1">
                      <a:alpha val="40000"/>
                    </a:schemeClr>
                  </a:outerShdw>
                </a:effectLst>
                <a:latin typeface="思源黑体 CN Medium" panose="020B0600000000000000" charset="-122"/>
                <a:ea typeface="思源黑体 CN Medium" panose="020B0600000000000000" charset="-122"/>
                <a:cs typeface="+mn-ea"/>
                <a:sym typeface="zihun58hao-chuangzhonghei" panose="00000500000000000000" pitchFamily="2" charset="-122"/>
              </a:rPr>
              <a:t>课堂练习</a:t>
            </a:r>
            <a:endParaRPr kumimoji="0" lang="zh-CN" altLang="en-US" sz="32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思源黑体 CN Medium" panose="020B0600000000000000" charset="-122"/>
              <a:ea typeface="思源黑体 CN Medium" panose="020B0600000000000000" charset="-122"/>
              <a:cs typeface="+mn-ea"/>
              <a:sym typeface="zihun58hao-chuangzhonghei" panose="00000500000000000000" pitchFamily="2" charset="-122"/>
            </a:endParaRPr>
          </a:p>
        </p:txBody>
      </p:sp>
      <p:sp>
        <p:nvSpPr>
          <p:cNvPr id="3" name="矩形 2"/>
          <p:cNvSpPr/>
          <p:nvPr/>
        </p:nvSpPr>
        <p:spPr>
          <a:xfrm>
            <a:off x="317499" y="1317625"/>
            <a:ext cx="11303001" cy="3508653"/>
          </a:xfrm>
          <a:prstGeom prst="rect">
            <a:avLst/>
          </a:prstGeom>
          <a:noFill/>
          <a:ln w="9525">
            <a:noFill/>
          </a:ln>
        </p:spPr>
        <p:txBody>
          <a:bodyPr wrap="square" anchor="ctr">
            <a:spAutoFit/>
          </a:bodyPr>
          <a:lstStyle/>
          <a:p>
            <a:pPr indent="266700">
              <a:lnSpc>
                <a:spcPct val="150000"/>
              </a:lnSpc>
            </a:pPr>
            <a:r>
              <a:rPr lang="en-US" altLang="zh-CN" sz="2800" b="1" noProof="1">
                <a:latin typeface="Times New Roman" panose="02020603050405020304" pitchFamily="18" charset="0"/>
              </a:rPr>
              <a:t>    1</a:t>
            </a:r>
            <a:r>
              <a:rPr lang="zh-CN" altLang="en-US" sz="2800" b="1" noProof="1">
                <a:latin typeface="Times New Roman" panose="02020603050405020304" pitchFamily="18" charset="0"/>
              </a:rPr>
              <a:t>、如图所示</a:t>
            </a:r>
            <a:r>
              <a:rPr lang="zh-CN" altLang="en-US" sz="2800" b="1" noProof="1">
                <a:latin typeface="MingLiU_HKSCS" pitchFamily="18" charset="-120"/>
                <a:ea typeface="MingLiU_HKSCS" pitchFamily="18" charset="-120"/>
              </a:rPr>
              <a:t>，</a:t>
            </a:r>
            <a:r>
              <a:rPr lang="zh-CN" altLang="en-US" sz="2800" b="1" noProof="1">
                <a:latin typeface="Times New Roman" panose="02020603050405020304" pitchFamily="18" charset="0"/>
              </a:rPr>
              <a:t>上海</a:t>
            </a:r>
            <a:r>
              <a:rPr lang="zh-CN" altLang="en-US" sz="2800" b="1" noProof="1"/>
              <a:t>“</a:t>
            </a:r>
            <a:r>
              <a:rPr lang="zh-CN" altLang="en-US" sz="2800" b="1" noProof="1">
                <a:latin typeface="Times New Roman" panose="02020603050405020304" pitchFamily="18" charset="0"/>
              </a:rPr>
              <a:t>明珠线</a:t>
            </a:r>
            <a:r>
              <a:rPr lang="zh-CN" altLang="en-US" sz="2800" b="1" noProof="1"/>
              <a:t>”</a:t>
            </a:r>
            <a:r>
              <a:rPr lang="zh-CN" altLang="en-US" sz="2800" b="1" noProof="1">
                <a:latin typeface="Times New Roman" panose="02020603050405020304" pitchFamily="18" charset="0"/>
              </a:rPr>
              <a:t>某轻轨车站的设计方案：进站和出站的轨道都与站台构成一个缓坡。请你从节能的角度</a:t>
            </a:r>
            <a:r>
              <a:rPr lang="zh-CN" altLang="en-US" sz="2800" b="1" noProof="1">
                <a:latin typeface="MingLiU_HKSCS" pitchFamily="18" charset="-120"/>
                <a:ea typeface="MingLiU_HKSCS" pitchFamily="18" charset="-120"/>
              </a:rPr>
              <a:t>，</a:t>
            </a:r>
            <a:r>
              <a:rPr lang="zh-CN" altLang="en-US" sz="2800" b="1" noProof="1">
                <a:latin typeface="Times New Roman" panose="02020603050405020304" pitchFamily="18" charset="0"/>
              </a:rPr>
              <a:t>分析这种设计的优点。</a:t>
            </a:r>
            <a:endParaRPr lang="zh-CN" altLang="en-US" sz="2800" b="1" noProof="1">
              <a:latin typeface="Times New Roman" panose="02020603050405020304" pitchFamily="18" charset="0"/>
            </a:endParaRPr>
          </a:p>
          <a:p>
            <a:pPr indent="266700" eaLnBrk="0" hangingPunct="0">
              <a:lnSpc>
                <a:spcPct val="150000"/>
              </a:lnSpc>
            </a:pPr>
            <a:endParaRPr lang="zh-CN" altLang="en-US" sz="2800" b="1" noProof="1">
              <a:latin typeface="Times New Roman" panose="02020603050405020304" pitchFamily="18" charset="0"/>
            </a:endParaRPr>
          </a:p>
          <a:p>
            <a:pPr indent="266700" eaLnBrk="0" hangingPunct="0">
              <a:lnSpc>
                <a:spcPct val="150000"/>
              </a:lnSpc>
            </a:pPr>
            <a:endParaRPr lang="zh-CN" altLang="en-US" noProof="1">
              <a:latin typeface="Times New Roman" panose="02020603050405020304" pitchFamily="18" charset="0"/>
            </a:endParaRPr>
          </a:p>
          <a:p>
            <a:pPr indent="266700" eaLnBrk="0" hangingPunct="0">
              <a:lnSpc>
                <a:spcPct val="150000"/>
              </a:lnSpc>
            </a:pPr>
            <a:endParaRPr lang="zh-CN" altLang="en-US" noProof="1">
              <a:latin typeface="Times New Roman" panose="02020603050405020304" pitchFamily="18" charset="0"/>
            </a:endParaRPr>
          </a:p>
        </p:txBody>
      </p:sp>
      <p:pic>
        <p:nvPicPr>
          <p:cNvPr id="4" name="图片 27654" descr="C:/Users/Administrator/Desktop/2017中考精英物理/F14.TIF"/>
          <p:cNvPicPr>
            <a:picLocks noChangeAspect="1" noChangeArrowheads="1"/>
          </p:cNvPicPr>
          <p:nvPr/>
        </p:nvPicPr>
        <p:blipFill>
          <a:blip r:embed="rId1" r:link="rId2"/>
          <a:srcRect/>
          <a:stretch>
            <a:fillRect/>
          </a:stretch>
        </p:blipFill>
        <p:spPr bwMode="auto">
          <a:xfrm>
            <a:off x="3182938" y="3079750"/>
            <a:ext cx="6439586" cy="1854200"/>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spd="slow" p14:dur="4400">
        <p14:honeycomb/>
      </p:transition>
    </mc:Choice>
    <mc:Fallback>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4350" y="3504337"/>
            <a:ext cx="11029949" cy="1949508"/>
          </a:xfrm>
          <a:prstGeom prst="rect">
            <a:avLst/>
          </a:prstGeom>
        </p:spPr>
        <p:txBody>
          <a:bodyPr wrap="square">
            <a:spAutoFit/>
          </a:bodyPr>
          <a:lstStyle/>
          <a:p>
            <a:pPr indent="266700" eaLnBrk="0" hangingPunct="0">
              <a:lnSpc>
                <a:spcPct val="150000"/>
              </a:lnSpc>
            </a:pPr>
            <a:r>
              <a:rPr lang="zh-CN" altLang="en-US" sz="2800" b="1" noProof="1">
                <a:solidFill>
                  <a:srgbClr val="C00000"/>
                </a:solidFill>
                <a:latin typeface="Times New Roman" panose="02020603050405020304" pitchFamily="18" charset="0"/>
              </a:rPr>
              <a:t>解：进站时</a:t>
            </a:r>
            <a:r>
              <a:rPr lang="zh-CN" altLang="en-US" sz="2800" b="1" noProof="1">
                <a:solidFill>
                  <a:srgbClr val="C00000"/>
                </a:solidFill>
                <a:latin typeface="MingLiU_HKSCS" pitchFamily="18" charset="-120"/>
                <a:ea typeface="MingLiU_HKSCS" pitchFamily="18" charset="-120"/>
              </a:rPr>
              <a:t>，</a:t>
            </a:r>
            <a:r>
              <a:rPr lang="zh-CN" altLang="en-US" sz="2800" b="1" noProof="1">
                <a:solidFill>
                  <a:srgbClr val="C00000"/>
                </a:solidFill>
                <a:latin typeface="Times New Roman" panose="02020603050405020304" pitchFamily="18" charset="0"/>
              </a:rPr>
              <a:t>利用上坡</a:t>
            </a:r>
            <a:r>
              <a:rPr lang="zh-CN" altLang="en-US" sz="2800" b="1" noProof="1">
                <a:solidFill>
                  <a:srgbClr val="C00000"/>
                </a:solidFill>
                <a:latin typeface="MingLiU_HKSCS" pitchFamily="18" charset="-120"/>
                <a:ea typeface="MingLiU_HKSCS" pitchFamily="18" charset="-120"/>
              </a:rPr>
              <a:t>，</a:t>
            </a:r>
            <a:r>
              <a:rPr lang="zh-CN" altLang="en-US" sz="2800" b="1" noProof="1">
                <a:solidFill>
                  <a:srgbClr val="C00000"/>
                </a:solidFill>
                <a:latin typeface="Times New Roman" panose="02020603050405020304" pitchFamily="18" charset="0"/>
              </a:rPr>
              <a:t>火车动能转化为重力势能</a:t>
            </a:r>
            <a:r>
              <a:rPr lang="zh-CN" altLang="en-US" sz="2800" b="1" noProof="1">
                <a:solidFill>
                  <a:srgbClr val="C00000"/>
                </a:solidFill>
                <a:latin typeface="MingLiU_HKSCS" pitchFamily="18" charset="-120"/>
                <a:ea typeface="MingLiU_HKSCS" pitchFamily="18" charset="-120"/>
              </a:rPr>
              <a:t>，</a:t>
            </a:r>
            <a:r>
              <a:rPr lang="zh-CN" altLang="en-US" sz="2800" b="1" noProof="1">
                <a:solidFill>
                  <a:srgbClr val="C00000"/>
                </a:solidFill>
                <a:latin typeface="Times New Roman" panose="02020603050405020304" pitchFamily="18" charset="0"/>
              </a:rPr>
              <a:t>可减小因克服摩擦而损耗的动能；出站时</a:t>
            </a:r>
            <a:r>
              <a:rPr lang="zh-CN" altLang="en-US" sz="2800" b="1" noProof="1">
                <a:solidFill>
                  <a:srgbClr val="C00000"/>
                </a:solidFill>
                <a:latin typeface="MingLiU_HKSCS" pitchFamily="18" charset="-120"/>
                <a:ea typeface="MingLiU_HKSCS" pitchFamily="18" charset="-120"/>
              </a:rPr>
              <a:t>，</a:t>
            </a:r>
            <a:r>
              <a:rPr lang="zh-CN" altLang="en-US" sz="2800" b="1" noProof="1">
                <a:solidFill>
                  <a:srgbClr val="C00000"/>
                </a:solidFill>
                <a:latin typeface="Times New Roman" panose="02020603050405020304" pitchFamily="18" charset="0"/>
              </a:rPr>
              <a:t>利用下坡</a:t>
            </a:r>
            <a:r>
              <a:rPr lang="zh-CN" altLang="en-US" sz="2800" b="1" noProof="1">
                <a:solidFill>
                  <a:srgbClr val="C00000"/>
                </a:solidFill>
                <a:latin typeface="MingLiU_HKSCS" pitchFamily="18" charset="-120"/>
                <a:ea typeface="MingLiU_HKSCS" pitchFamily="18" charset="-120"/>
              </a:rPr>
              <a:t>，</a:t>
            </a:r>
            <a:r>
              <a:rPr lang="zh-CN" altLang="en-US" sz="2800" b="1" noProof="1">
                <a:solidFill>
                  <a:srgbClr val="C00000"/>
                </a:solidFill>
                <a:latin typeface="Times New Roman" panose="02020603050405020304" pitchFamily="18" charset="0"/>
              </a:rPr>
              <a:t>火车重力势能转化为动能</a:t>
            </a:r>
            <a:r>
              <a:rPr lang="zh-CN" altLang="en-US" sz="2800" b="1" noProof="1">
                <a:solidFill>
                  <a:srgbClr val="C00000"/>
                </a:solidFill>
                <a:latin typeface="MingLiU_HKSCS" pitchFamily="18" charset="-120"/>
                <a:ea typeface="MingLiU_HKSCS" pitchFamily="18" charset="-120"/>
              </a:rPr>
              <a:t>，</a:t>
            </a:r>
            <a:r>
              <a:rPr lang="zh-CN" altLang="en-US" sz="2800" b="1" noProof="1">
                <a:solidFill>
                  <a:srgbClr val="C00000"/>
                </a:solidFill>
                <a:latin typeface="Times New Roman" panose="02020603050405020304" pitchFamily="18" charset="0"/>
              </a:rPr>
              <a:t>可减小能源的消耗</a:t>
            </a:r>
            <a:r>
              <a:rPr lang="zh-CN" altLang="en-US" sz="2800" b="1" noProof="1">
                <a:solidFill>
                  <a:srgbClr val="C00000"/>
                </a:solidFill>
                <a:latin typeface="MingLiU_HKSCS" pitchFamily="18" charset="-120"/>
                <a:ea typeface="MingLiU_HKSCS" pitchFamily="18" charset="-120"/>
              </a:rPr>
              <a:t>，</a:t>
            </a:r>
            <a:r>
              <a:rPr lang="zh-CN" altLang="en-US" sz="2800" b="1" noProof="1">
                <a:solidFill>
                  <a:srgbClr val="C00000"/>
                </a:solidFill>
                <a:latin typeface="Times New Roman" panose="02020603050405020304" pitchFamily="18" charset="0"/>
              </a:rPr>
              <a:t>从而起到节能的作用。</a:t>
            </a:r>
            <a:endParaRPr lang="zh-CN" altLang="en-US" sz="2800" b="1" noProof="1">
              <a:solidFill>
                <a:srgbClr val="C00000"/>
              </a:solidFill>
              <a:latin typeface="Times New Roman" panose="02020603050405020304" pitchFamily="18" charset="0"/>
            </a:endParaRPr>
          </a:p>
        </p:txBody>
      </p:sp>
      <p:pic>
        <p:nvPicPr>
          <p:cNvPr id="3" name="图片 27654" descr="C:/Users/Administrator/Desktop/2017中考精英物理/F14.TIF"/>
          <p:cNvPicPr>
            <a:picLocks noChangeAspect="1" noChangeArrowheads="1"/>
          </p:cNvPicPr>
          <p:nvPr/>
        </p:nvPicPr>
        <p:blipFill>
          <a:blip r:embed="rId1" r:link="rId2"/>
          <a:srcRect/>
          <a:stretch>
            <a:fillRect/>
          </a:stretch>
        </p:blipFill>
        <p:spPr bwMode="auto">
          <a:xfrm>
            <a:off x="2982913" y="1212850"/>
            <a:ext cx="5976466" cy="1720850"/>
          </a:xfrm>
          <a:prstGeom prst="rect">
            <a:avLst/>
          </a:prstGeom>
          <a:noFill/>
          <a:ln w="9525">
            <a:noFill/>
            <a:miter lim="800000"/>
            <a:headEnd/>
            <a:tailEnd/>
          </a:ln>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a:spLocks noChangeArrowheads="1"/>
          </p:cNvSpPr>
          <p:nvPr/>
        </p:nvSpPr>
        <p:spPr bwMode="auto">
          <a:xfrm>
            <a:off x="495299" y="841375"/>
            <a:ext cx="10506075" cy="1949508"/>
          </a:xfrm>
          <a:prstGeom prst="rect">
            <a:avLst/>
          </a:prstGeom>
          <a:noFill/>
          <a:ln w="9525">
            <a:noFill/>
            <a:miter lim="800000"/>
          </a:ln>
          <a:effectLst/>
        </p:spPr>
        <p:txBody>
          <a:bodyPr wrap="square" anchor="ctr">
            <a:spAutoFit/>
          </a:bodyPr>
          <a:lstStyle/>
          <a:p>
            <a:pPr indent="266700" algn="just">
              <a:lnSpc>
                <a:spcPct val="150000"/>
              </a:lnSpc>
            </a:pPr>
            <a:r>
              <a:rPr lang="en-US" altLang="zh-CN" sz="2800" b="1" dirty="0">
                <a:solidFill>
                  <a:srgbClr val="000000"/>
                </a:solidFill>
                <a:latin typeface="Times New Roman" panose="02020603050405020304" pitchFamily="18" charset="0"/>
                <a:ea typeface="MingLiU_HKSCS" pitchFamily="18" charset="-120"/>
                <a:cs typeface="Times New Roman" panose="02020603050405020304" pitchFamily="18" charset="0"/>
              </a:rPr>
              <a:t>2</a:t>
            </a:r>
            <a:r>
              <a:rPr lang="zh-CN" altLang="en-US" sz="2800" b="1" dirty="0">
                <a:solidFill>
                  <a:srgbClr val="000000"/>
                </a:solidFill>
                <a:latin typeface="MingLiU_HKSCS" pitchFamily="18" charset="-120"/>
                <a:ea typeface="MingLiU_HKSCS" pitchFamily="18" charset="-120"/>
                <a:cs typeface="Times New Roman" panose="02020603050405020304" pitchFamily="18" charset="0"/>
              </a:rPr>
              <a:t>．</a:t>
            </a:r>
            <a:r>
              <a:rPr lang="en-US" altLang="zh-CN" sz="2800" b="1" dirty="0">
                <a:solidFill>
                  <a:srgbClr val="000000"/>
                </a:solidFill>
                <a:latin typeface="Times New Roman" panose="02020603050405020304" pitchFamily="18" charset="0"/>
                <a:ea typeface="楷体_GB2312" panose="02010609030101010101" pitchFamily="49" charset="-122"/>
                <a:cs typeface="Courier New" panose="02070309020205020404" pitchFamily="49" charset="0"/>
              </a:rPr>
              <a:t>(</a:t>
            </a:r>
            <a:r>
              <a:rPr lang="zh-CN" altLang="en-US" sz="2800" b="1" dirty="0">
                <a:solidFill>
                  <a:srgbClr val="000000"/>
                </a:solidFill>
                <a:latin typeface="Times New Roman" panose="02020603050405020304" pitchFamily="18" charset="0"/>
                <a:ea typeface="楷体_GB2312" panose="02010609030101010101" pitchFamily="49" charset="-122"/>
              </a:rPr>
              <a:t>黑龙江中考</a:t>
            </a:r>
            <a:r>
              <a:rPr lang="en-US" altLang="zh-CN" sz="2800" b="1" dirty="0">
                <a:solidFill>
                  <a:srgbClr val="000000"/>
                </a:solidFill>
                <a:latin typeface="Times New Roman" panose="02020603050405020304" pitchFamily="18" charset="0"/>
                <a:ea typeface="楷体_GB2312" panose="02010609030101010101" pitchFamily="49" charset="-122"/>
                <a:cs typeface="Times New Roman" panose="02020603050405020304" pitchFamily="18" charset="0"/>
              </a:rPr>
              <a:t>)</a:t>
            </a:r>
            <a:r>
              <a:rPr lang="zh-CN" altLang="en-US" sz="2800" b="1" dirty="0">
                <a:solidFill>
                  <a:srgbClr val="000000"/>
                </a:solidFill>
                <a:latin typeface="Times New Roman" panose="02020603050405020304" pitchFamily="18" charset="0"/>
                <a:cs typeface="Times New Roman" panose="02020603050405020304" pitchFamily="18" charset="0"/>
              </a:rPr>
              <a:t>如图所示</a:t>
            </a:r>
            <a:r>
              <a:rPr lang="zh-CN" altLang="en-US" sz="2800" b="1" dirty="0">
                <a:solidFill>
                  <a:srgbClr val="000000"/>
                </a:solidFill>
                <a:latin typeface="MingLiU_HKSCS" pitchFamily="18" charset="-120"/>
                <a:ea typeface="MingLiU_HKSCS" pitchFamily="18" charset="-120"/>
              </a:rPr>
              <a:t>，</a:t>
            </a:r>
            <a:r>
              <a:rPr lang="zh-CN" altLang="en-US" sz="2800" b="1" dirty="0">
                <a:solidFill>
                  <a:srgbClr val="000000"/>
                </a:solidFill>
                <a:latin typeface="Times New Roman" panose="02020603050405020304" pitchFamily="18" charset="0"/>
                <a:cs typeface="Times New Roman" panose="02020603050405020304" pitchFamily="18" charset="0"/>
              </a:rPr>
              <a:t>让两张纸固定在某处自由垂直</a:t>
            </a:r>
            <a:r>
              <a:rPr lang="zh-CN" altLang="en-US" sz="2800" b="1" dirty="0">
                <a:solidFill>
                  <a:srgbClr val="000000"/>
                </a:solidFill>
                <a:latin typeface="MingLiU_HKSCS" pitchFamily="18" charset="-120"/>
                <a:ea typeface="MingLiU_HKSCS" pitchFamily="18" charset="-120"/>
              </a:rPr>
              <a:t>，</a:t>
            </a:r>
            <a:r>
              <a:rPr lang="zh-CN" altLang="en-US" sz="2800" b="1" dirty="0">
                <a:solidFill>
                  <a:srgbClr val="000000"/>
                </a:solidFill>
                <a:latin typeface="Times New Roman" panose="02020603050405020304" pitchFamily="18" charset="0"/>
                <a:cs typeface="Times New Roman" panose="02020603050405020304" pitchFamily="18" charset="0"/>
              </a:rPr>
              <a:t>从上面向两张纸的中间吹气</a:t>
            </a:r>
            <a:r>
              <a:rPr lang="zh-CN" altLang="en-US" sz="2800" b="1" dirty="0">
                <a:solidFill>
                  <a:srgbClr val="000000"/>
                </a:solidFill>
                <a:latin typeface="MingLiU_HKSCS" pitchFamily="18" charset="-120"/>
                <a:ea typeface="MingLiU_HKSCS" pitchFamily="18" charset="-120"/>
              </a:rPr>
              <a:t>，</a:t>
            </a:r>
            <a:r>
              <a:rPr lang="zh-CN" altLang="en-US" sz="2800" b="1" dirty="0">
                <a:solidFill>
                  <a:srgbClr val="000000"/>
                </a:solidFill>
                <a:latin typeface="Times New Roman" panose="02020603050405020304" pitchFamily="18" charset="0"/>
                <a:cs typeface="Times New Roman" panose="02020603050405020304" pitchFamily="18" charset="0"/>
              </a:rPr>
              <a:t>这两张纸将会怎样运动？为什么会出现这种现象</a:t>
            </a:r>
            <a:endParaRPr lang="en-US" altLang="zh-CN" sz="2800" b="1" dirty="0">
              <a:solidFill>
                <a:srgbClr val="000000"/>
              </a:solidFill>
              <a:latin typeface="Times New Roman" panose="02020603050405020304" pitchFamily="18" charset="0"/>
              <a:cs typeface="Times New Roman" panose="02020603050405020304" pitchFamily="18" charset="0"/>
            </a:endParaRPr>
          </a:p>
        </p:txBody>
      </p:sp>
      <p:pic>
        <p:nvPicPr>
          <p:cNvPr id="3" name="Picture 11" descr="C:\Users\Administrator\Desktop\2017中考精英物理\B418.TIF"/>
          <p:cNvPicPr>
            <a:picLocks noChangeAspect="1" noChangeArrowheads="1"/>
          </p:cNvPicPr>
          <p:nvPr/>
        </p:nvPicPr>
        <p:blipFill>
          <a:blip r:embed="rId1" r:link="rId2"/>
          <a:srcRect/>
          <a:stretch>
            <a:fillRect/>
          </a:stretch>
        </p:blipFill>
        <p:spPr bwMode="auto">
          <a:xfrm>
            <a:off x="9313863" y="2795588"/>
            <a:ext cx="2163762" cy="3036207"/>
          </a:xfrm>
          <a:prstGeom prst="rect">
            <a:avLst/>
          </a:prstGeom>
          <a:noFill/>
          <a:ln w="9525">
            <a:noFill/>
            <a:miter lim="800000"/>
            <a:headEnd/>
            <a:tailEnd/>
          </a:ln>
        </p:spPr>
      </p:pic>
      <p:sp>
        <p:nvSpPr>
          <p:cNvPr id="4" name="矩形 3"/>
          <p:cNvSpPr/>
          <p:nvPr/>
        </p:nvSpPr>
        <p:spPr>
          <a:xfrm>
            <a:off x="695325" y="2896538"/>
            <a:ext cx="8001000" cy="2677656"/>
          </a:xfrm>
          <a:prstGeom prst="rect">
            <a:avLst/>
          </a:prstGeom>
        </p:spPr>
        <p:txBody>
          <a:bodyPr wrap="square">
            <a:spAutoFit/>
          </a:bodyPr>
          <a:lstStyle/>
          <a:p>
            <a:pPr indent="266700" algn="just">
              <a:lnSpc>
                <a:spcPct val="150000"/>
              </a:lnSpc>
            </a:pPr>
            <a:r>
              <a:rPr lang="zh-CN" altLang="en-US" sz="2800" b="1" dirty="0">
                <a:solidFill>
                  <a:srgbClr val="C00000"/>
                </a:solidFill>
                <a:latin typeface="Times New Roman" panose="02020603050405020304" pitchFamily="18" charset="0"/>
                <a:cs typeface="Times New Roman" panose="02020603050405020304" pitchFamily="18" charset="0"/>
              </a:rPr>
              <a:t>解：在两张纸的中间向下吹气</a:t>
            </a:r>
            <a:r>
              <a:rPr lang="zh-CN" altLang="en-US" sz="2800" b="1" dirty="0">
                <a:solidFill>
                  <a:srgbClr val="C00000"/>
                </a:solidFill>
                <a:latin typeface="MingLiU_HKSCS" pitchFamily="18" charset="-120"/>
                <a:ea typeface="MingLiU_HKSCS" pitchFamily="18" charset="-120"/>
              </a:rPr>
              <a:t>，</a:t>
            </a:r>
            <a:r>
              <a:rPr lang="zh-CN" altLang="en-US" sz="2800" b="1" dirty="0">
                <a:solidFill>
                  <a:srgbClr val="C00000"/>
                </a:solidFill>
                <a:latin typeface="Times New Roman" panose="02020603050405020304" pitchFamily="18" charset="0"/>
                <a:cs typeface="Times New Roman" panose="02020603050405020304" pitchFamily="18" charset="0"/>
              </a:rPr>
              <a:t>两纸中间的空气流速大</a:t>
            </a:r>
            <a:r>
              <a:rPr lang="zh-CN" altLang="en-US" sz="2800" b="1" dirty="0">
                <a:solidFill>
                  <a:srgbClr val="C00000"/>
                </a:solidFill>
                <a:latin typeface="MingLiU_HKSCS" pitchFamily="18" charset="-120"/>
                <a:ea typeface="MingLiU_HKSCS" pitchFamily="18" charset="-120"/>
              </a:rPr>
              <a:t>，</a:t>
            </a:r>
            <a:r>
              <a:rPr lang="zh-CN" altLang="en-US" sz="2800" b="1" dirty="0">
                <a:solidFill>
                  <a:srgbClr val="C00000"/>
                </a:solidFill>
                <a:latin typeface="Times New Roman" panose="02020603050405020304" pitchFamily="18" charset="0"/>
                <a:cs typeface="Times New Roman" panose="02020603050405020304" pitchFamily="18" charset="0"/>
              </a:rPr>
              <a:t>压强小；而两纸的外侧空气流速小</a:t>
            </a:r>
            <a:r>
              <a:rPr lang="zh-CN" altLang="en-US" sz="2800" b="1" dirty="0">
                <a:solidFill>
                  <a:srgbClr val="C00000"/>
                </a:solidFill>
                <a:latin typeface="MingLiU_HKSCS" pitchFamily="18" charset="-120"/>
                <a:ea typeface="MingLiU_HKSCS" pitchFamily="18" charset="-120"/>
              </a:rPr>
              <a:t>，</a:t>
            </a:r>
            <a:r>
              <a:rPr lang="zh-CN" altLang="en-US" sz="2800" b="1" dirty="0">
                <a:solidFill>
                  <a:srgbClr val="C00000"/>
                </a:solidFill>
                <a:latin typeface="Times New Roman" panose="02020603050405020304" pitchFamily="18" charset="0"/>
                <a:cs typeface="Times New Roman" panose="02020603050405020304" pitchFamily="18" charset="0"/>
              </a:rPr>
              <a:t>压强大</a:t>
            </a:r>
            <a:r>
              <a:rPr lang="zh-CN" altLang="en-US" sz="2800" b="1" dirty="0">
                <a:solidFill>
                  <a:srgbClr val="C00000"/>
                </a:solidFill>
                <a:latin typeface="MingLiU_HKSCS" pitchFamily="18" charset="-120"/>
                <a:ea typeface="MingLiU_HKSCS" pitchFamily="18" charset="-120"/>
              </a:rPr>
              <a:t>，</a:t>
            </a:r>
            <a:r>
              <a:rPr lang="zh-CN" altLang="en-US" sz="2800" b="1" dirty="0">
                <a:solidFill>
                  <a:srgbClr val="C00000"/>
                </a:solidFill>
                <a:latin typeface="Times New Roman" panose="02020603050405020304" pitchFamily="18" charset="0"/>
                <a:cs typeface="Times New Roman" panose="02020603050405020304" pitchFamily="18" charset="0"/>
              </a:rPr>
              <a:t>两纸受到向内的压强差</a:t>
            </a:r>
            <a:r>
              <a:rPr lang="zh-CN" altLang="en-US" sz="2800" b="1" dirty="0">
                <a:solidFill>
                  <a:srgbClr val="C00000"/>
                </a:solidFill>
                <a:latin typeface="MingLiU_HKSCS" pitchFamily="18" charset="-120"/>
                <a:ea typeface="MingLiU_HKSCS" pitchFamily="18" charset="-120"/>
              </a:rPr>
              <a:t>，</a:t>
            </a:r>
            <a:r>
              <a:rPr lang="zh-CN" altLang="en-US" sz="2800" b="1" dirty="0">
                <a:solidFill>
                  <a:srgbClr val="C00000"/>
                </a:solidFill>
                <a:latin typeface="Times New Roman" panose="02020603050405020304" pitchFamily="18" charset="0"/>
                <a:cs typeface="Times New Roman" panose="02020603050405020304" pitchFamily="18" charset="0"/>
              </a:rPr>
              <a:t>所以两张纸将相互</a:t>
            </a:r>
            <a:r>
              <a:rPr lang="zh-CN" altLang="en-US" sz="2800" b="1" dirty="0">
                <a:solidFill>
                  <a:srgbClr val="C00000"/>
                </a:solidFill>
                <a:latin typeface="宋体" panose="02010600030101010101" pitchFamily="2" charset="-122"/>
                <a:cs typeface="Times New Roman" panose="02020603050405020304" pitchFamily="18" charset="0"/>
              </a:rPr>
              <a:t>“</a:t>
            </a:r>
            <a:r>
              <a:rPr lang="zh-CN" altLang="en-US" sz="2800" b="1" dirty="0">
                <a:solidFill>
                  <a:srgbClr val="C00000"/>
                </a:solidFill>
                <a:latin typeface="Times New Roman" panose="02020603050405020304" pitchFamily="18" charset="0"/>
                <a:cs typeface="Times New Roman" panose="02020603050405020304" pitchFamily="18" charset="0"/>
              </a:rPr>
              <a:t>靠近</a:t>
            </a:r>
            <a:r>
              <a:rPr lang="zh-CN" altLang="en-US" sz="2800" b="1" dirty="0">
                <a:solidFill>
                  <a:srgbClr val="C00000"/>
                </a:solidFill>
                <a:latin typeface="宋体" panose="02010600030101010101" pitchFamily="2" charset="-122"/>
                <a:cs typeface="Times New Roman" panose="02020603050405020304" pitchFamily="18" charset="0"/>
              </a:rPr>
              <a:t>”</a:t>
            </a:r>
            <a:r>
              <a:rPr lang="zh-CN" altLang="en-US" sz="2800" b="1" dirty="0">
                <a:solidFill>
                  <a:srgbClr val="C00000"/>
                </a:solidFill>
                <a:latin typeface="Times New Roman" panose="02020603050405020304" pitchFamily="18" charset="0"/>
                <a:cs typeface="Times New Roman" panose="02020603050405020304" pitchFamily="18" charset="0"/>
              </a:rPr>
              <a:t>。</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 name="iSlíďè"/>
          <p:cNvSpPr txBox="1"/>
          <p:nvPr/>
        </p:nvSpPr>
        <p:spPr bwMode="auto">
          <a:xfrm>
            <a:off x="1221105" y="421640"/>
            <a:ext cx="2138045" cy="580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Autofit/>
          </a:bodyPr>
          <a:lstStyle/>
          <a:p>
            <a:pPr marL="0" marR="0" lvl="0" indent="0" algn="l" defTabSz="913765" rtl="0" eaLnBrk="1" fontAlgn="auto" latinLnBrk="0" hangingPunct="1">
              <a:spcBef>
                <a:spcPct val="0"/>
              </a:spcBef>
              <a:spcAft>
                <a:spcPts val="0"/>
              </a:spcAft>
              <a:buClrTx/>
              <a:buSzTx/>
              <a:buFontTx/>
              <a:buNone/>
              <a:defRPr/>
            </a:pPr>
            <a:r>
              <a:rPr lang="zh-CN" altLang="en-US" sz="3200" b="1" noProof="0" dirty="0">
                <a:effectLst>
                  <a:outerShdw blurRad="38100" dist="19050" dir="2700000" algn="tl" rotWithShape="0">
                    <a:schemeClr val="dk1">
                      <a:alpha val="40000"/>
                    </a:schemeClr>
                  </a:outerShdw>
                </a:effectLst>
                <a:latin typeface="思源黑体 CN Medium" panose="020B0600000000000000" charset="-122"/>
                <a:ea typeface="思源黑体 CN Medium" panose="020B0600000000000000" charset="-122"/>
                <a:cs typeface="+mn-ea"/>
                <a:sym typeface="zihun58hao-chuangzhonghei" panose="00000500000000000000" pitchFamily="2" charset="-122"/>
              </a:rPr>
              <a:t>巩固提高</a:t>
            </a:r>
            <a:endParaRPr kumimoji="0" lang="zh-CN" altLang="en-US" sz="32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思源黑体 CN Medium" panose="020B0600000000000000" charset="-122"/>
              <a:ea typeface="思源黑体 CN Medium" panose="020B0600000000000000" charset="-122"/>
              <a:cs typeface="+mn-ea"/>
              <a:sym typeface="zihun58hao-chuangzhonghei" panose="00000500000000000000" pitchFamily="2" charset="-122"/>
            </a:endParaRPr>
          </a:p>
        </p:txBody>
      </p:sp>
      <p:pic>
        <p:nvPicPr>
          <p:cNvPr id="9218" name="Picture 2"/>
          <p:cNvPicPr>
            <a:picLocks noChangeAspect="1" noChangeArrowheads="1"/>
          </p:cNvPicPr>
          <p:nvPr/>
        </p:nvPicPr>
        <p:blipFill>
          <a:blip r:embed="rId1"/>
          <a:srcRect/>
          <a:stretch>
            <a:fillRect/>
          </a:stretch>
        </p:blipFill>
        <p:spPr bwMode="auto">
          <a:xfrm>
            <a:off x="0" y="457200"/>
            <a:ext cx="9525" cy="38100"/>
          </a:xfrm>
          <a:prstGeom prst="rect">
            <a:avLst/>
          </a:prstGeom>
          <a:noFill/>
        </p:spPr>
      </p:pic>
      <p:pic>
        <p:nvPicPr>
          <p:cNvPr id="9217" name="Picture 1"/>
          <p:cNvPicPr>
            <a:picLocks noChangeAspect="1" noChangeArrowheads="1"/>
          </p:cNvPicPr>
          <p:nvPr/>
        </p:nvPicPr>
        <p:blipFill>
          <a:blip r:embed="rId1"/>
          <a:srcRect/>
          <a:stretch>
            <a:fillRect/>
          </a:stretch>
        </p:blipFill>
        <p:spPr bwMode="auto">
          <a:xfrm>
            <a:off x="0" y="495300"/>
            <a:ext cx="9525" cy="38100"/>
          </a:xfrm>
          <a:prstGeom prst="rect">
            <a:avLst/>
          </a:prstGeom>
          <a:noFill/>
        </p:spPr>
      </p:pic>
      <p:sp>
        <p:nvSpPr>
          <p:cNvPr id="5" name="Rectangle 14"/>
          <p:cNvSpPr>
            <a:spLocks noChangeArrowheads="1"/>
          </p:cNvSpPr>
          <p:nvPr/>
        </p:nvSpPr>
        <p:spPr bwMode="auto">
          <a:xfrm>
            <a:off x="255588" y="1130300"/>
            <a:ext cx="11345862" cy="4339650"/>
          </a:xfrm>
          <a:prstGeom prst="rect">
            <a:avLst/>
          </a:prstGeom>
          <a:noFill/>
          <a:ln w="9525">
            <a:noFill/>
            <a:miter lim="800000"/>
          </a:ln>
          <a:effectLst/>
        </p:spPr>
        <p:txBody>
          <a:bodyPr wrap="square" anchor="ctr">
            <a:spAutoFit/>
          </a:bodyPr>
          <a:lstStyle/>
          <a:p>
            <a:pPr indent="266700">
              <a:lnSpc>
                <a:spcPct val="150000"/>
              </a:lnSpc>
            </a:pPr>
            <a:r>
              <a:rPr lang="en-US" altLang="zh-CN" sz="2800" b="1" dirty="0"/>
              <a:t>  (</a:t>
            </a:r>
            <a:r>
              <a:rPr lang="zh-CN" altLang="en-US" sz="2800" b="1" dirty="0"/>
              <a:t>绥化中考</a:t>
            </a:r>
            <a:r>
              <a:rPr lang="en-US" altLang="zh-CN" sz="2800" b="1" dirty="0"/>
              <a:t>)</a:t>
            </a:r>
            <a:r>
              <a:rPr lang="zh-CN" altLang="en-US" sz="2800" b="1" dirty="0"/>
              <a:t>如图所示，用力击打一摞棋子中间的一个，该棋子会飞出去。</a:t>
            </a:r>
            <a:endParaRPr lang="zh-CN" altLang="en-US" sz="2800" b="1" dirty="0"/>
          </a:p>
          <a:p>
            <a:pPr indent="266700" eaLnBrk="0" hangingPunct="0">
              <a:lnSpc>
                <a:spcPct val="150000"/>
              </a:lnSpc>
              <a:buFontTx/>
              <a:buNone/>
            </a:pPr>
            <a:endParaRPr lang="en-US" altLang="zh-CN" dirty="0">
              <a:latin typeface="Times New Roman" panose="02020603050405020304" pitchFamily="18" charset="0"/>
              <a:cs typeface="Times New Roman" panose="02020603050405020304" pitchFamily="18" charset="0"/>
            </a:endParaRPr>
          </a:p>
          <a:p>
            <a:pPr indent="266700" eaLnBrk="0" hangingPunct="0">
              <a:lnSpc>
                <a:spcPct val="150000"/>
              </a:lnSpc>
              <a:buFontTx/>
              <a:buNone/>
            </a:pPr>
            <a:endParaRPr lang="en-US" altLang="zh-CN" dirty="0">
              <a:latin typeface="Times New Roman" panose="02020603050405020304" pitchFamily="18" charset="0"/>
              <a:cs typeface="Times New Roman" panose="02020603050405020304" pitchFamily="18" charset="0"/>
            </a:endParaRPr>
          </a:p>
          <a:p>
            <a:pPr indent="266700" eaLnBrk="0" hangingPunct="0">
              <a:lnSpc>
                <a:spcPct val="150000"/>
              </a:lnSpc>
              <a:buFontTx/>
              <a:buNone/>
            </a:pPr>
            <a:endParaRPr lang="en-US" altLang="zh-CN" dirty="0">
              <a:latin typeface="Times New Roman" panose="02020603050405020304" pitchFamily="18" charset="0"/>
              <a:cs typeface="Times New Roman" panose="02020603050405020304" pitchFamily="18" charset="0"/>
            </a:endParaRPr>
          </a:p>
          <a:p>
            <a:pPr indent="266700" eaLnBrk="0" hangingPunct="0">
              <a:lnSpc>
                <a:spcPct val="150000"/>
              </a:lnSpc>
              <a:buFontTx/>
              <a:buNone/>
            </a:pPr>
            <a:endParaRPr lang="en-US" altLang="zh-CN" dirty="0">
              <a:latin typeface="Times New Roman" panose="02020603050405020304" pitchFamily="18" charset="0"/>
              <a:cs typeface="Times New Roman" panose="02020603050405020304" pitchFamily="18" charset="0"/>
            </a:endParaRPr>
          </a:p>
          <a:p>
            <a:pPr indent="266700" eaLnBrk="0" hangingPunct="0">
              <a:lnSpc>
                <a:spcPct val="150000"/>
              </a:lnSpc>
              <a:buFontTx/>
              <a:buNone/>
            </a:pPr>
            <a:r>
              <a:rPr lang="en-US" altLang="zh-CN" sz="2800" b="1" dirty="0"/>
              <a:t>(1)</a:t>
            </a:r>
            <a:r>
              <a:rPr lang="zh-CN" altLang="en-US" sz="2800" b="1" dirty="0"/>
              <a:t>飞出的棋子相对于其他棋子的运动状态是怎样的？</a:t>
            </a:r>
            <a:endParaRPr lang="zh-CN" altLang="en-US" sz="2800" b="1" dirty="0"/>
          </a:p>
          <a:p>
            <a:pPr indent="266700" eaLnBrk="0" hangingPunct="0">
              <a:lnSpc>
                <a:spcPct val="150000"/>
              </a:lnSpc>
              <a:buFontTx/>
              <a:buNone/>
            </a:pPr>
            <a:r>
              <a:rPr lang="en-US" altLang="zh-CN" sz="2800" b="1" dirty="0"/>
              <a:t>(2)</a:t>
            </a:r>
            <a:r>
              <a:rPr lang="zh-CN" altLang="en-US" sz="2800" b="1" dirty="0"/>
              <a:t>上面的棋子会落到原来位置的下方，这是为什么？</a:t>
            </a:r>
            <a:endParaRPr lang="zh-CN" altLang="en-US" sz="2800" b="1" dirty="0"/>
          </a:p>
        </p:txBody>
      </p:sp>
      <p:pic>
        <p:nvPicPr>
          <p:cNvPr id="6" name="Picture 15" descr="C:\Users\Administrator\Desktop\2017中考精英物理\B416.TIF"/>
          <p:cNvPicPr>
            <a:picLocks noChangeAspect="1" noChangeArrowheads="1"/>
          </p:cNvPicPr>
          <p:nvPr/>
        </p:nvPicPr>
        <p:blipFill>
          <a:blip r:embed="rId2" r:link="rId3" cstate="print"/>
          <a:srcRect/>
          <a:stretch>
            <a:fillRect/>
          </a:stretch>
        </p:blipFill>
        <p:spPr bwMode="auto">
          <a:xfrm>
            <a:off x="4141788" y="1974850"/>
            <a:ext cx="3384550" cy="1957388"/>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spd="slow" p14:dur="4400">
        <p14:honeycomb/>
      </p:transition>
    </mc:Choice>
    <mc:Fallback>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a:spLocks noChangeArrowheads="1"/>
          </p:cNvSpPr>
          <p:nvPr/>
        </p:nvSpPr>
        <p:spPr bwMode="auto">
          <a:xfrm>
            <a:off x="250825" y="1001713"/>
            <a:ext cx="11322050" cy="3323987"/>
          </a:xfrm>
          <a:prstGeom prst="rect">
            <a:avLst/>
          </a:prstGeom>
          <a:noFill/>
          <a:ln w="9525">
            <a:noFill/>
            <a:miter lim="800000"/>
          </a:ln>
          <a:effectLst/>
        </p:spPr>
        <p:txBody>
          <a:bodyPr wrap="square" anchor="ctr">
            <a:spAutoFit/>
          </a:bodyPr>
          <a:lstStyle/>
          <a:p>
            <a:pPr eaLnBrk="0" hangingPunct="0">
              <a:lnSpc>
                <a:spcPct val="150000"/>
              </a:lnSpc>
              <a:buFontTx/>
              <a:buNone/>
            </a:pPr>
            <a:r>
              <a:rPr lang="zh-CN" altLang="en-US" sz="2800" b="1" dirty="0">
                <a:solidFill>
                  <a:srgbClr val="C00000"/>
                </a:solidFill>
                <a:latin typeface="Times New Roman" panose="02020603050405020304" pitchFamily="18" charset="0"/>
                <a:cs typeface="Times New Roman" panose="02020603050405020304" pitchFamily="18" charset="0"/>
              </a:rPr>
              <a:t>解：</a:t>
            </a:r>
            <a:r>
              <a:rPr lang="en-US" altLang="zh-CN" sz="2800" b="1" dirty="0">
                <a:solidFill>
                  <a:srgbClr val="C00000"/>
                </a:solidFill>
                <a:latin typeface="Times New Roman" panose="02020603050405020304" pitchFamily="18" charset="0"/>
                <a:cs typeface="Times New Roman" panose="02020603050405020304" pitchFamily="18" charset="0"/>
              </a:rPr>
              <a:t>(1)</a:t>
            </a:r>
            <a:r>
              <a:rPr lang="zh-CN" altLang="en-US" sz="2800" b="1" dirty="0">
                <a:solidFill>
                  <a:srgbClr val="C00000"/>
                </a:solidFill>
                <a:latin typeface="Times New Roman" panose="02020603050405020304" pitchFamily="18" charset="0"/>
                <a:cs typeface="Times New Roman" panose="02020603050405020304" pitchFamily="18" charset="0"/>
              </a:rPr>
              <a:t>飞出的棋子相对于其他棋子之间的相对位置发生了变化</a:t>
            </a:r>
            <a:r>
              <a:rPr lang="zh-CN" altLang="en-US" sz="2800" b="1" dirty="0">
                <a:solidFill>
                  <a:srgbClr val="C00000"/>
                </a:solidFill>
                <a:latin typeface="MingLiU_HKSCS" pitchFamily="18" charset="-120"/>
                <a:ea typeface="MingLiU_HKSCS" pitchFamily="18" charset="-120"/>
                <a:cs typeface="Times New Roman" panose="02020603050405020304" pitchFamily="18" charset="0"/>
              </a:rPr>
              <a:t>，</a:t>
            </a:r>
            <a:r>
              <a:rPr lang="zh-CN" altLang="en-US" sz="2800" b="1" dirty="0">
                <a:solidFill>
                  <a:srgbClr val="C00000"/>
                </a:solidFill>
                <a:latin typeface="Times New Roman" panose="02020603050405020304" pitchFamily="18" charset="0"/>
                <a:cs typeface="Times New Roman" panose="02020603050405020304" pitchFamily="18" charset="0"/>
              </a:rPr>
              <a:t>因此是运动的。</a:t>
            </a:r>
            <a:endParaRPr lang="zh-CN" altLang="en-US" sz="2800" b="1" dirty="0">
              <a:solidFill>
                <a:srgbClr val="C00000"/>
              </a:solidFill>
            </a:endParaRPr>
          </a:p>
          <a:p>
            <a:pPr eaLnBrk="0" hangingPunct="0">
              <a:lnSpc>
                <a:spcPct val="150000"/>
              </a:lnSpc>
              <a:buFontTx/>
              <a:buNone/>
            </a:pPr>
            <a:r>
              <a:rPr lang="en-US" altLang="zh-CN" sz="2800" b="1" dirty="0">
                <a:solidFill>
                  <a:srgbClr val="C00000"/>
                </a:solidFill>
                <a:latin typeface="Times New Roman" panose="02020603050405020304" pitchFamily="18" charset="0"/>
                <a:cs typeface="Times New Roman" panose="02020603050405020304" pitchFamily="18" charset="0"/>
              </a:rPr>
              <a:t>(2)</a:t>
            </a:r>
            <a:r>
              <a:rPr lang="zh-CN" altLang="en-US" sz="2800" b="1" dirty="0">
                <a:solidFill>
                  <a:srgbClr val="C00000"/>
                </a:solidFill>
                <a:latin typeface="Times New Roman" panose="02020603050405020304" pitchFamily="18" charset="0"/>
                <a:cs typeface="Times New Roman" panose="02020603050405020304" pitchFamily="18" charset="0"/>
              </a:rPr>
              <a:t>击打棋子前</a:t>
            </a:r>
            <a:r>
              <a:rPr lang="zh-CN" altLang="en-US" sz="2800" b="1" dirty="0">
                <a:solidFill>
                  <a:srgbClr val="C00000"/>
                </a:solidFill>
                <a:latin typeface="MingLiU_HKSCS" pitchFamily="18" charset="-120"/>
                <a:ea typeface="MingLiU_HKSCS" pitchFamily="18" charset="-120"/>
              </a:rPr>
              <a:t>，</a:t>
            </a:r>
            <a:r>
              <a:rPr lang="zh-CN" altLang="en-US" sz="2800" b="1" dirty="0">
                <a:solidFill>
                  <a:srgbClr val="C00000"/>
                </a:solidFill>
                <a:latin typeface="Times New Roman" panose="02020603050405020304" pitchFamily="18" charset="0"/>
                <a:cs typeface="Times New Roman" panose="02020603050405020304" pitchFamily="18" charset="0"/>
              </a:rPr>
              <a:t>棋子是静止的。用力击打一摞棋子中间的一个</a:t>
            </a:r>
            <a:r>
              <a:rPr lang="zh-CN" altLang="en-US" sz="2800" b="1" dirty="0">
                <a:solidFill>
                  <a:srgbClr val="C00000"/>
                </a:solidFill>
                <a:latin typeface="MingLiU_HKSCS" pitchFamily="18" charset="-120"/>
                <a:ea typeface="MingLiU_HKSCS" pitchFamily="18" charset="-120"/>
              </a:rPr>
              <a:t>，</a:t>
            </a:r>
            <a:r>
              <a:rPr lang="zh-CN" altLang="en-US" sz="2800" b="1" dirty="0">
                <a:solidFill>
                  <a:srgbClr val="C00000"/>
                </a:solidFill>
                <a:latin typeface="Times New Roman" panose="02020603050405020304" pitchFamily="18" charset="0"/>
                <a:cs typeface="Times New Roman" panose="02020603050405020304" pitchFamily="18" charset="0"/>
              </a:rPr>
              <a:t>这一棋子因受力改变运动状态而飞出去</a:t>
            </a:r>
            <a:r>
              <a:rPr lang="zh-CN" altLang="en-US" sz="2800" b="1" dirty="0">
                <a:solidFill>
                  <a:srgbClr val="C00000"/>
                </a:solidFill>
                <a:latin typeface="MingLiU_HKSCS" pitchFamily="18" charset="-120"/>
                <a:ea typeface="MingLiU_HKSCS" pitchFamily="18" charset="-120"/>
              </a:rPr>
              <a:t>，</a:t>
            </a:r>
            <a:r>
              <a:rPr lang="zh-CN" altLang="en-US" sz="2800" b="1" dirty="0">
                <a:solidFill>
                  <a:srgbClr val="C00000"/>
                </a:solidFill>
                <a:latin typeface="Times New Roman" panose="02020603050405020304" pitchFamily="18" charset="0"/>
                <a:cs typeface="Times New Roman" panose="02020603050405020304" pitchFamily="18" charset="0"/>
              </a:rPr>
              <a:t>上面的棋子由于惯性还要保持原来的静止状态</a:t>
            </a:r>
            <a:r>
              <a:rPr lang="zh-CN" altLang="en-US" sz="2800" b="1" dirty="0">
                <a:solidFill>
                  <a:srgbClr val="C00000"/>
                </a:solidFill>
                <a:latin typeface="MingLiU_HKSCS" pitchFamily="18" charset="-120"/>
                <a:ea typeface="MingLiU_HKSCS" pitchFamily="18" charset="-120"/>
              </a:rPr>
              <a:t>，</a:t>
            </a:r>
            <a:r>
              <a:rPr lang="zh-CN" altLang="en-US" sz="2800" b="1" dirty="0">
                <a:solidFill>
                  <a:srgbClr val="C00000"/>
                </a:solidFill>
                <a:latin typeface="Times New Roman" panose="02020603050405020304" pitchFamily="18" charset="0"/>
                <a:cs typeface="Times New Roman" panose="02020603050405020304" pitchFamily="18" charset="0"/>
              </a:rPr>
              <a:t>在重力的作用下又落回原位置的下方。</a:t>
            </a:r>
            <a:endParaRPr lang="zh-CN" altLang="en-US" sz="2800" b="1"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 name="iSlíďè"/>
          <p:cNvSpPr txBox="1"/>
          <p:nvPr/>
        </p:nvSpPr>
        <p:spPr bwMode="auto">
          <a:xfrm>
            <a:off x="1221105" y="421640"/>
            <a:ext cx="2138045" cy="580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Autofit/>
          </a:bodyPr>
          <a:lstStyle/>
          <a:p>
            <a:pPr marL="0" marR="0" lvl="0" indent="0" algn="l" defTabSz="913765" rtl="0" eaLnBrk="1" fontAlgn="auto" latinLnBrk="0" hangingPunct="1">
              <a:spcBef>
                <a:spcPct val="0"/>
              </a:spcBef>
              <a:spcAft>
                <a:spcPts val="0"/>
              </a:spcAft>
              <a:buClrTx/>
              <a:buSzTx/>
              <a:buFontTx/>
              <a:buNone/>
              <a:defRPr/>
            </a:pPr>
            <a:r>
              <a:rPr lang="zh-CN" altLang="en-US" sz="3200" b="1" dirty="0">
                <a:effectLst>
                  <a:outerShdw blurRad="38100" dist="19050" dir="2700000" algn="tl" rotWithShape="0">
                    <a:schemeClr val="dk1">
                      <a:alpha val="40000"/>
                    </a:schemeClr>
                  </a:outerShdw>
                </a:effectLst>
                <a:latin typeface="思源黑体 CN Medium" panose="020B0600000000000000" charset="-122"/>
                <a:ea typeface="思源黑体 CN Medium" panose="020B0600000000000000" charset="-122"/>
                <a:cs typeface="+mn-ea"/>
                <a:sym typeface="zihun58hao-chuangzhonghei" panose="00000500000000000000" pitchFamily="2" charset="-122"/>
              </a:rPr>
              <a:t>课堂总结</a:t>
            </a:r>
            <a:endParaRPr kumimoji="0" lang="zh-CN" altLang="en-US" sz="32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思源黑体 CN Medium" panose="020B0600000000000000" charset="-122"/>
              <a:ea typeface="思源黑体 CN Medium" panose="020B0600000000000000" charset="-122"/>
              <a:cs typeface="+mn-ea"/>
              <a:sym typeface="zihun58hao-chuangzhonghei" panose="00000500000000000000" pitchFamily="2" charset="-122"/>
            </a:endParaRPr>
          </a:p>
        </p:txBody>
      </p:sp>
      <p:sp>
        <p:nvSpPr>
          <p:cNvPr id="3" name="矩形 2"/>
          <p:cNvSpPr/>
          <p:nvPr/>
        </p:nvSpPr>
        <p:spPr>
          <a:xfrm>
            <a:off x="1031984" y="1653659"/>
            <a:ext cx="5416868" cy="523220"/>
          </a:xfrm>
          <a:prstGeom prst="rect">
            <a:avLst/>
          </a:prstGeom>
        </p:spPr>
        <p:txBody>
          <a:bodyPr wrap="none">
            <a:spAutoFit/>
          </a:bodyPr>
          <a:lstStyle/>
          <a:p>
            <a:r>
              <a:rPr lang="en-US" altLang="zh-CN" sz="2800" b="1" dirty="0"/>
              <a:t>1</a:t>
            </a:r>
            <a:r>
              <a:rPr lang="zh-CN" altLang="en-US" sz="2800" b="1" dirty="0"/>
              <a:t>、要紧扣主题，不要转弯抹角。</a:t>
            </a:r>
            <a:endParaRPr lang="zh-CN" altLang="en-US" sz="2800" b="1" dirty="0"/>
          </a:p>
        </p:txBody>
      </p:sp>
      <p:sp>
        <p:nvSpPr>
          <p:cNvPr id="4" name="矩形 3"/>
          <p:cNvSpPr/>
          <p:nvPr/>
        </p:nvSpPr>
        <p:spPr>
          <a:xfrm>
            <a:off x="1028276" y="2253734"/>
            <a:ext cx="2531462" cy="523220"/>
          </a:xfrm>
          <a:prstGeom prst="rect">
            <a:avLst/>
          </a:prstGeom>
        </p:spPr>
        <p:txBody>
          <a:bodyPr wrap="none">
            <a:spAutoFit/>
          </a:bodyPr>
          <a:lstStyle/>
          <a:p>
            <a:r>
              <a:rPr lang="en-US" altLang="zh-CN" sz="2800" b="1" dirty="0"/>
              <a:t>2</a:t>
            </a:r>
            <a:r>
              <a:rPr lang="zh-CN" altLang="en-US" sz="2800" b="1" dirty="0"/>
              <a:t>、要简明扼要</a:t>
            </a:r>
            <a:endParaRPr lang="zh-CN" altLang="en-US" sz="2800" b="1" dirty="0"/>
          </a:p>
        </p:txBody>
      </p:sp>
      <p:sp>
        <p:nvSpPr>
          <p:cNvPr id="6" name="TextBox 5"/>
          <p:cNvSpPr txBox="1"/>
          <p:nvPr/>
        </p:nvSpPr>
        <p:spPr>
          <a:xfrm>
            <a:off x="1009650" y="2819400"/>
            <a:ext cx="7143750" cy="3600986"/>
          </a:xfrm>
          <a:prstGeom prst="rect">
            <a:avLst/>
          </a:prstGeom>
          <a:noFill/>
        </p:spPr>
        <p:txBody>
          <a:bodyPr wrap="square" rtlCol="0">
            <a:spAutoFit/>
          </a:bodyPr>
          <a:lstStyle/>
          <a:p>
            <a:pPr>
              <a:lnSpc>
                <a:spcPct val="150000"/>
              </a:lnSpc>
            </a:pPr>
            <a:r>
              <a:rPr lang="en-US" altLang="zh-CN" sz="2800" b="1" dirty="0"/>
              <a:t>3</a:t>
            </a:r>
            <a:r>
              <a:rPr lang="zh-CN" altLang="en-US" sz="2800" b="1" dirty="0"/>
              <a:t>、答题基本步骤</a:t>
            </a:r>
            <a:endParaRPr lang="en-US" altLang="zh-CN" sz="2800" b="1" dirty="0"/>
          </a:p>
          <a:p>
            <a:pPr>
              <a:lnSpc>
                <a:spcPct val="150000"/>
              </a:lnSpc>
            </a:pPr>
            <a:r>
              <a:rPr lang="zh-CN" altLang="en-US" sz="2800" b="1" dirty="0"/>
              <a:t>（</a:t>
            </a:r>
            <a:r>
              <a:rPr lang="en-US" altLang="zh-CN" sz="2800" b="1" dirty="0"/>
              <a:t>1</a:t>
            </a:r>
            <a:r>
              <a:rPr lang="zh-CN" altLang="en-US" sz="2800" b="1" dirty="0"/>
              <a:t>）前提条件</a:t>
            </a:r>
            <a:endParaRPr lang="en-US" altLang="zh-CN" sz="2800" b="1" dirty="0"/>
          </a:p>
          <a:p>
            <a:pPr>
              <a:lnSpc>
                <a:spcPct val="150000"/>
              </a:lnSpc>
            </a:pPr>
            <a:r>
              <a:rPr lang="zh-CN" altLang="en-US" sz="2800" b="1" dirty="0"/>
              <a:t>（</a:t>
            </a:r>
            <a:r>
              <a:rPr lang="en-US" altLang="zh-CN" sz="2800" b="1" dirty="0"/>
              <a:t>2</a:t>
            </a:r>
            <a:r>
              <a:rPr lang="zh-CN" altLang="en-US" sz="2800" b="1" dirty="0"/>
              <a:t>）所用物理原理</a:t>
            </a:r>
            <a:endParaRPr lang="en-US" altLang="zh-CN" sz="2800" b="1" dirty="0"/>
          </a:p>
          <a:p>
            <a:pPr>
              <a:lnSpc>
                <a:spcPct val="150000"/>
              </a:lnSpc>
            </a:pPr>
            <a:r>
              <a:rPr lang="zh-CN" altLang="en-US" sz="2800" b="1" dirty="0"/>
              <a:t>（</a:t>
            </a:r>
            <a:r>
              <a:rPr lang="en-US" altLang="zh-CN" sz="2800" b="1" dirty="0"/>
              <a:t>3</a:t>
            </a:r>
            <a:r>
              <a:rPr lang="zh-CN" altLang="en-US" sz="2800" b="1" dirty="0"/>
              <a:t>）利用物理原理对现象进行解释</a:t>
            </a:r>
            <a:endParaRPr lang="en-US" altLang="zh-CN" sz="2800" b="1" dirty="0"/>
          </a:p>
          <a:p>
            <a:pPr>
              <a:lnSpc>
                <a:spcPct val="150000"/>
              </a:lnSpc>
            </a:pPr>
            <a:r>
              <a:rPr lang="zh-CN" altLang="en-US" sz="2800" b="1" dirty="0"/>
              <a:t>（</a:t>
            </a:r>
            <a:r>
              <a:rPr lang="en-US" altLang="zh-CN" sz="2800" b="1" dirty="0"/>
              <a:t>4</a:t>
            </a:r>
            <a:r>
              <a:rPr lang="zh-CN" altLang="en-US" sz="2800" b="1" dirty="0"/>
              <a:t>）结论</a:t>
            </a:r>
            <a:endParaRPr lang="en-US" altLang="zh-CN" sz="2800" b="1" dirty="0"/>
          </a:p>
          <a:p>
            <a:endParaRPr lang="zh-CN" altLang="en-US" dirty="0"/>
          </a:p>
        </p:txBody>
      </p:sp>
      <p:sp>
        <p:nvSpPr>
          <p:cNvPr id="7" name="TextBox 6"/>
          <p:cNvSpPr txBox="1"/>
          <p:nvPr/>
        </p:nvSpPr>
        <p:spPr>
          <a:xfrm>
            <a:off x="676275" y="1076325"/>
            <a:ext cx="4743450" cy="523220"/>
          </a:xfrm>
          <a:prstGeom prst="rect">
            <a:avLst/>
          </a:prstGeom>
          <a:noFill/>
        </p:spPr>
        <p:txBody>
          <a:bodyPr wrap="square" rtlCol="0">
            <a:spAutoFit/>
          </a:bodyPr>
          <a:lstStyle/>
          <a:p>
            <a:r>
              <a:rPr lang="zh-CN" altLang="en-US" sz="2800" b="1" dirty="0"/>
              <a:t>简答题答题注意事项</a:t>
            </a:r>
            <a:endParaRPr lang="zh-CN" altLang="en-US" sz="2800" b="1" dirty="0"/>
          </a:p>
        </p:txBody>
      </p:sp>
    </p:spTree>
  </p:cSld>
  <p:clrMapOvr>
    <a:masterClrMapping/>
  </p:clrMapOvr>
  <mc:AlternateContent xmlns:mc="http://schemas.openxmlformats.org/markup-compatibility/2006">
    <mc:Choice xmlns:p14="http://schemas.microsoft.com/office/powerpoint/2010/main" Requires="p14">
      <p:transition spd="slow" p14:dur="4400">
        <p14:honeycomb/>
      </p:transition>
    </mc:Choice>
    <mc:Fallback>
      <p:transition spd="slow">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Slíďè"/>
          <p:cNvSpPr txBox="1"/>
          <p:nvPr/>
        </p:nvSpPr>
        <p:spPr bwMode="auto">
          <a:xfrm>
            <a:off x="1241654" y="339447"/>
            <a:ext cx="2138045" cy="580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Autofit/>
          </a:bodyPr>
          <a:lstStyle/>
          <a:p>
            <a:pPr marL="0" marR="0" lvl="0" indent="0" algn="l" defTabSz="913765" rtl="0" eaLnBrk="1" fontAlgn="auto" latinLnBrk="0" hangingPunct="1">
              <a:spcBef>
                <a:spcPct val="0"/>
              </a:spcBef>
              <a:spcAft>
                <a:spcPts val="0"/>
              </a:spcAft>
              <a:buClrTx/>
              <a:buSzTx/>
              <a:buFontTx/>
              <a:buNone/>
              <a:defRPr/>
            </a:pPr>
            <a:r>
              <a:rPr lang="zh-CN" altLang="en-US" sz="3200" b="1" dirty="0">
                <a:effectLst>
                  <a:outerShdw blurRad="38100" dist="19050" dir="2700000" algn="tl" rotWithShape="0">
                    <a:schemeClr val="dk1">
                      <a:alpha val="40000"/>
                    </a:schemeClr>
                  </a:outerShdw>
                </a:effectLst>
                <a:latin typeface="思源黑体 CN Medium" panose="020B0600000000000000" charset="-122"/>
                <a:ea typeface="思源黑体 CN Medium" panose="020B0600000000000000" charset="-122"/>
                <a:cs typeface="+mn-ea"/>
                <a:sym typeface="zihun58hao-chuangzhonghei" panose="00000500000000000000" pitchFamily="2" charset="-122"/>
              </a:rPr>
              <a:t>板书设计</a:t>
            </a:r>
            <a:endParaRPr kumimoji="0" lang="zh-CN" altLang="en-US" sz="32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思源黑体 CN Medium" panose="020B0600000000000000" charset="-122"/>
              <a:ea typeface="思源黑体 CN Medium" panose="020B0600000000000000" charset="-122"/>
              <a:cs typeface="+mn-ea"/>
              <a:sym typeface="zihun58hao-chuangzhonghei" panose="00000500000000000000" pitchFamily="2" charset="-122"/>
            </a:endParaRPr>
          </a:p>
        </p:txBody>
      </p:sp>
      <p:sp>
        <p:nvSpPr>
          <p:cNvPr id="3" name="矩形 2"/>
          <p:cNvSpPr/>
          <p:nvPr/>
        </p:nvSpPr>
        <p:spPr>
          <a:xfrm>
            <a:off x="1031984" y="1653659"/>
            <a:ext cx="5416868" cy="523220"/>
          </a:xfrm>
          <a:prstGeom prst="rect">
            <a:avLst/>
          </a:prstGeom>
        </p:spPr>
        <p:txBody>
          <a:bodyPr wrap="none">
            <a:spAutoFit/>
          </a:bodyPr>
          <a:lstStyle/>
          <a:p>
            <a:r>
              <a:rPr lang="en-US" altLang="zh-CN" sz="2800" b="1" dirty="0"/>
              <a:t>1</a:t>
            </a:r>
            <a:r>
              <a:rPr lang="zh-CN" altLang="en-US" sz="2800" b="1" dirty="0"/>
              <a:t>、要紧扣主题，不要转弯抹角。</a:t>
            </a:r>
            <a:endParaRPr lang="zh-CN" altLang="en-US" sz="2800" b="1" dirty="0"/>
          </a:p>
        </p:txBody>
      </p:sp>
      <p:sp>
        <p:nvSpPr>
          <p:cNvPr id="4" name="矩形 3"/>
          <p:cNvSpPr/>
          <p:nvPr/>
        </p:nvSpPr>
        <p:spPr>
          <a:xfrm>
            <a:off x="1028276" y="2253734"/>
            <a:ext cx="2531462" cy="523220"/>
          </a:xfrm>
          <a:prstGeom prst="rect">
            <a:avLst/>
          </a:prstGeom>
        </p:spPr>
        <p:txBody>
          <a:bodyPr wrap="none">
            <a:spAutoFit/>
          </a:bodyPr>
          <a:lstStyle/>
          <a:p>
            <a:r>
              <a:rPr lang="en-US" altLang="zh-CN" sz="2800" b="1" dirty="0"/>
              <a:t>2</a:t>
            </a:r>
            <a:r>
              <a:rPr lang="zh-CN" altLang="en-US" sz="2800" b="1" dirty="0"/>
              <a:t>、要简明扼要</a:t>
            </a:r>
            <a:endParaRPr lang="zh-CN" altLang="en-US" sz="2800" b="1" dirty="0"/>
          </a:p>
        </p:txBody>
      </p:sp>
      <p:sp>
        <p:nvSpPr>
          <p:cNvPr id="5" name="TextBox 4"/>
          <p:cNvSpPr txBox="1"/>
          <p:nvPr/>
        </p:nvSpPr>
        <p:spPr>
          <a:xfrm>
            <a:off x="1009650" y="2819400"/>
            <a:ext cx="7143750" cy="3600986"/>
          </a:xfrm>
          <a:prstGeom prst="rect">
            <a:avLst/>
          </a:prstGeom>
          <a:noFill/>
        </p:spPr>
        <p:txBody>
          <a:bodyPr wrap="square" rtlCol="0">
            <a:spAutoFit/>
          </a:bodyPr>
          <a:lstStyle/>
          <a:p>
            <a:pPr>
              <a:lnSpc>
                <a:spcPct val="150000"/>
              </a:lnSpc>
            </a:pPr>
            <a:r>
              <a:rPr lang="en-US" altLang="zh-CN" sz="2800" b="1" dirty="0"/>
              <a:t>3</a:t>
            </a:r>
            <a:r>
              <a:rPr lang="zh-CN" altLang="en-US" sz="2800" b="1" dirty="0"/>
              <a:t>、答题基本步骤</a:t>
            </a:r>
            <a:endParaRPr lang="en-US" altLang="zh-CN" sz="2800" b="1" dirty="0"/>
          </a:p>
          <a:p>
            <a:pPr>
              <a:lnSpc>
                <a:spcPct val="150000"/>
              </a:lnSpc>
            </a:pPr>
            <a:r>
              <a:rPr lang="zh-CN" altLang="en-US" sz="2800" b="1" dirty="0"/>
              <a:t>（</a:t>
            </a:r>
            <a:r>
              <a:rPr lang="en-US" altLang="zh-CN" sz="2800" b="1" dirty="0"/>
              <a:t>1</a:t>
            </a:r>
            <a:r>
              <a:rPr lang="zh-CN" altLang="en-US" sz="2800" b="1" dirty="0"/>
              <a:t>）前提条件</a:t>
            </a:r>
            <a:endParaRPr lang="en-US" altLang="zh-CN" sz="2800" b="1" dirty="0"/>
          </a:p>
          <a:p>
            <a:pPr>
              <a:lnSpc>
                <a:spcPct val="150000"/>
              </a:lnSpc>
            </a:pPr>
            <a:r>
              <a:rPr lang="zh-CN" altLang="en-US" sz="2800" b="1" dirty="0"/>
              <a:t>（</a:t>
            </a:r>
            <a:r>
              <a:rPr lang="en-US" altLang="zh-CN" sz="2800" b="1" dirty="0"/>
              <a:t>2</a:t>
            </a:r>
            <a:r>
              <a:rPr lang="zh-CN" altLang="en-US" sz="2800" b="1" dirty="0"/>
              <a:t>）所用物理原理</a:t>
            </a:r>
            <a:endParaRPr lang="en-US" altLang="zh-CN" sz="2800" b="1" dirty="0"/>
          </a:p>
          <a:p>
            <a:pPr>
              <a:lnSpc>
                <a:spcPct val="150000"/>
              </a:lnSpc>
            </a:pPr>
            <a:r>
              <a:rPr lang="zh-CN" altLang="en-US" sz="2800" b="1" dirty="0"/>
              <a:t>（</a:t>
            </a:r>
            <a:r>
              <a:rPr lang="en-US" altLang="zh-CN" sz="2800" b="1" dirty="0"/>
              <a:t>3</a:t>
            </a:r>
            <a:r>
              <a:rPr lang="zh-CN" altLang="en-US" sz="2800" b="1" dirty="0"/>
              <a:t>）利用物理原理对现象进行解释</a:t>
            </a:r>
            <a:endParaRPr lang="en-US" altLang="zh-CN" sz="2800" b="1" dirty="0"/>
          </a:p>
          <a:p>
            <a:pPr>
              <a:lnSpc>
                <a:spcPct val="150000"/>
              </a:lnSpc>
            </a:pPr>
            <a:r>
              <a:rPr lang="zh-CN" altLang="en-US" sz="2800" b="1" dirty="0"/>
              <a:t>（</a:t>
            </a:r>
            <a:r>
              <a:rPr lang="en-US" altLang="zh-CN" sz="2800" b="1" dirty="0"/>
              <a:t>4</a:t>
            </a:r>
            <a:r>
              <a:rPr lang="zh-CN" altLang="en-US" sz="2800" b="1" dirty="0"/>
              <a:t>）结论</a:t>
            </a:r>
            <a:endParaRPr lang="en-US" altLang="zh-CN" sz="2800" b="1" dirty="0"/>
          </a:p>
          <a:p>
            <a:endParaRPr lang="zh-CN" altLang="en-US" dirty="0"/>
          </a:p>
        </p:txBody>
      </p:sp>
      <p:sp>
        <p:nvSpPr>
          <p:cNvPr id="6" name="TextBox 5"/>
          <p:cNvSpPr txBox="1"/>
          <p:nvPr/>
        </p:nvSpPr>
        <p:spPr>
          <a:xfrm>
            <a:off x="676275" y="1076325"/>
            <a:ext cx="4743450" cy="523220"/>
          </a:xfrm>
          <a:prstGeom prst="rect">
            <a:avLst/>
          </a:prstGeom>
          <a:noFill/>
        </p:spPr>
        <p:txBody>
          <a:bodyPr wrap="square" rtlCol="0">
            <a:spAutoFit/>
          </a:bodyPr>
          <a:lstStyle/>
          <a:p>
            <a:r>
              <a:rPr lang="zh-CN" altLang="en-US" sz="2800" b="1" dirty="0"/>
              <a:t>简答题答题注意事项</a:t>
            </a:r>
            <a:endParaRPr lang="zh-CN" altLang="en-US" sz="2800" b="1"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Slíďè"/>
          <p:cNvSpPr txBox="1"/>
          <p:nvPr/>
        </p:nvSpPr>
        <p:spPr bwMode="auto">
          <a:xfrm>
            <a:off x="1339858" y="397889"/>
            <a:ext cx="2138045" cy="580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Autofit/>
          </a:bodyPr>
          <a:lstStyle/>
          <a:p>
            <a:pPr marL="0" marR="0" lvl="0" indent="0" algn="l" defTabSz="913765" rtl="0" eaLnBrk="1" fontAlgn="auto" latinLnBrk="0" hangingPunct="1">
              <a:spcBef>
                <a:spcPct val="0"/>
              </a:spcBef>
              <a:spcAft>
                <a:spcPts val="0"/>
              </a:spcAft>
              <a:buClrTx/>
              <a:buSzTx/>
              <a:buFontTx/>
              <a:buNone/>
              <a:defRPr/>
            </a:pPr>
            <a:r>
              <a:rPr lang="zh-CN" altLang="en-US" sz="3200" b="1" noProof="0" dirty="0">
                <a:effectLst>
                  <a:outerShdw blurRad="38100" dist="19050" dir="2700000" algn="tl" rotWithShape="0">
                    <a:schemeClr val="dk1">
                      <a:alpha val="40000"/>
                    </a:schemeClr>
                  </a:outerShdw>
                </a:effectLst>
                <a:latin typeface="思源黑体 CN Medium" panose="020B0600000000000000" charset="-122"/>
                <a:ea typeface="思源黑体 CN Medium" panose="020B0600000000000000" charset="-122"/>
                <a:cs typeface="+mn-ea"/>
                <a:sym typeface="zihun58hao-chuangzhonghei" panose="00000500000000000000" pitchFamily="2" charset="-122"/>
              </a:rPr>
              <a:t>作业布置</a:t>
            </a:r>
            <a:endParaRPr kumimoji="0" lang="zh-CN" altLang="en-US" sz="3200" b="1" i="0" u="none" strike="noStrike" kern="1200" cap="none" spc="0" normalizeH="0" baseline="0" noProof="0" dirty="0">
              <a:solidFill>
                <a:schemeClr val="tx1"/>
              </a:solidFill>
              <a:effectLst>
                <a:outerShdw blurRad="38100" dist="19050" dir="2700000" algn="tl" rotWithShape="0">
                  <a:schemeClr val="dk1">
                    <a:alpha val="40000"/>
                  </a:schemeClr>
                </a:outerShdw>
              </a:effectLst>
              <a:uLnTx/>
              <a:uFillTx/>
              <a:latin typeface="思源黑体 CN Medium" panose="020B0600000000000000" charset="-122"/>
              <a:ea typeface="思源黑体 CN Medium" panose="020B0600000000000000" charset="-122"/>
              <a:cs typeface="+mn-ea"/>
              <a:sym typeface="zihun58hao-chuangzhonghei" panose="00000500000000000000" pitchFamily="2" charset="-122"/>
            </a:endParaRPr>
          </a:p>
        </p:txBody>
      </p:sp>
      <p:sp>
        <p:nvSpPr>
          <p:cNvPr id="4" name="Rectangle 5"/>
          <p:cNvSpPr>
            <a:spLocks noChangeArrowheads="1"/>
          </p:cNvSpPr>
          <p:nvPr/>
        </p:nvSpPr>
        <p:spPr bwMode="auto">
          <a:xfrm>
            <a:off x="346075" y="1004888"/>
            <a:ext cx="11264900" cy="2677656"/>
          </a:xfrm>
          <a:prstGeom prst="rect">
            <a:avLst/>
          </a:prstGeom>
          <a:noFill/>
          <a:ln w="9525">
            <a:noFill/>
            <a:miter lim="800000"/>
          </a:ln>
          <a:effectLst/>
        </p:spPr>
        <p:txBody>
          <a:bodyPr wrap="square" anchor="ctr">
            <a:spAutoFit/>
          </a:bodyPr>
          <a:lstStyle/>
          <a:p>
            <a:pPr indent="266700" algn="just">
              <a:lnSpc>
                <a:spcPct val="150000"/>
              </a:lnSpc>
            </a:pPr>
            <a:r>
              <a:rPr lang="en-US" altLang="zh-CN" sz="2800" b="1" dirty="0"/>
              <a:t>     (</a:t>
            </a:r>
            <a:r>
              <a:rPr lang="zh-CN" altLang="en-US" sz="2800" b="1" dirty="0"/>
              <a:t>庆阳中考</a:t>
            </a:r>
            <a:r>
              <a:rPr lang="en-US" altLang="zh-CN" sz="2800" b="1" dirty="0"/>
              <a:t>)</a:t>
            </a:r>
            <a:r>
              <a:rPr lang="zh-CN" altLang="en-US" sz="2800" b="1" dirty="0"/>
              <a:t>盛夏的晚上，房间里很热，小强打开电风扇，感到风吹得非常凉快。根据以上情景结合所学物理知识分析并简要回答下列问题：</a:t>
            </a:r>
            <a:endParaRPr lang="zh-CN" altLang="en-US" sz="2800" b="1" dirty="0"/>
          </a:p>
          <a:p>
            <a:pPr indent="266700" algn="just">
              <a:lnSpc>
                <a:spcPct val="150000"/>
              </a:lnSpc>
            </a:pPr>
            <a:r>
              <a:rPr lang="en-US" altLang="zh-CN" sz="2800" b="1" dirty="0"/>
              <a:t>(1)</a:t>
            </a:r>
            <a:r>
              <a:rPr lang="zh-CN" altLang="en-US" sz="2800" b="1" dirty="0"/>
              <a:t>风吹到身上感到凉快的原因。</a:t>
            </a:r>
            <a:endParaRPr lang="zh-CN" altLang="en-US" sz="2800" b="1" dirty="0"/>
          </a:p>
          <a:p>
            <a:pPr indent="266700" algn="just">
              <a:lnSpc>
                <a:spcPct val="150000"/>
              </a:lnSpc>
            </a:pPr>
            <a:r>
              <a:rPr lang="en-US" altLang="zh-CN" sz="2800" b="1" dirty="0"/>
              <a:t>(2)</a:t>
            </a:r>
            <a:r>
              <a:rPr lang="zh-CN" altLang="en-US" sz="2800" b="1" dirty="0"/>
              <a:t>电风扇内的电动机工作的原理。</a:t>
            </a:r>
            <a:endParaRPr lang="zh-CN" altLang="en-US" sz="2800" b="1" dirty="0"/>
          </a:p>
        </p:txBody>
      </p:sp>
    </p:spTree>
  </p:cSld>
  <p:clrMapOvr>
    <a:masterClrMapping/>
  </p:clrMapOvr>
  <mc:AlternateContent xmlns:mc="http://schemas.openxmlformats.org/markup-compatibility/2006">
    <mc:Choice xmlns:p14="http://schemas.microsoft.com/office/powerpoint/2010/main" Requires="p14">
      <p:transition spd="slow" p14:dur="4400">
        <p14:honeycomb/>
      </p:transition>
    </mc:Choice>
    <mc:Fallback>
      <p:transition spd="slow">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23900" y="1277288"/>
            <a:ext cx="10858500" cy="2677656"/>
          </a:xfrm>
          <a:prstGeom prst="rect">
            <a:avLst/>
          </a:prstGeom>
        </p:spPr>
        <p:txBody>
          <a:bodyPr wrap="square">
            <a:spAutoFit/>
          </a:bodyPr>
          <a:lstStyle/>
          <a:p>
            <a:pPr algn="just">
              <a:lnSpc>
                <a:spcPct val="150000"/>
              </a:lnSpc>
            </a:pPr>
            <a:r>
              <a:rPr lang="zh-CN" altLang="en-US" sz="2800" b="1" dirty="0">
                <a:solidFill>
                  <a:srgbClr val="C00000"/>
                </a:solidFill>
                <a:latin typeface="Times New Roman" panose="02020603050405020304" pitchFamily="18" charset="0"/>
                <a:cs typeface="Times New Roman" panose="02020603050405020304" pitchFamily="18" charset="0"/>
              </a:rPr>
              <a:t>解：</a:t>
            </a:r>
            <a:r>
              <a:rPr lang="en-US" altLang="zh-CN" sz="2800" b="1" dirty="0">
                <a:solidFill>
                  <a:srgbClr val="C00000"/>
                </a:solidFill>
                <a:latin typeface="Times New Roman" panose="02020603050405020304" pitchFamily="18" charset="0"/>
                <a:cs typeface="Times New Roman" panose="02020603050405020304" pitchFamily="18" charset="0"/>
              </a:rPr>
              <a:t>(1)</a:t>
            </a:r>
            <a:r>
              <a:rPr lang="zh-CN" altLang="en-US" sz="2800" b="1" dirty="0">
                <a:solidFill>
                  <a:srgbClr val="C00000"/>
                </a:solidFill>
                <a:latin typeface="Times New Roman" panose="02020603050405020304" pitchFamily="18" charset="0"/>
                <a:cs typeface="Times New Roman" panose="02020603050405020304" pitchFamily="18" charset="0"/>
              </a:rPr>
              <a:t>电风扇吹出的风加快了体表的空气流速</a:t>
            </a:r>
            <a:r>
              <a:rPr lang="zh-CN" altLang="en-US" sz="2800" b="1" dirty="0">
                <a:solidFill>
                  <a:srgbClr val="C00000"/>
                </a:solidFill>
                <a:latin typeface="MingLiU_HKSCS" pitchFamily="18" charset="-120"/>
                <a:ea typeface="MingLiU_HKSCS" pitchFamily="18" charset="-120"/>
              </a:rPr>
              <a:t>，</a:t>
            </a:r>
            <a:r>
              <a:rPr lang="zh-CN" altLang="en-US" sz="2800" b="1" dirty="0">
                <a:solidFill>
                  <a:srgbClr val="C00000"/>
                </a:solidFill>
                <a:latin typeface="Times New Roman" panose="02020603050405020304" pitchFamily="18" charset="0"/>
                <a:cs typeface="Times New Roman" panose="02020603050405020304" pitchFamily="18" charset="0"/>
              </a:rPr>
              <a:t>从而加快了汗液的蒸发</a:t>
            </a:r>
            <a:r>
              <a:rPr lang="zh-CN" altLang="en-US" sz="2800" b="1" dirty="0">
                <a:solidFill>
                  <a:srgbClr val="C00000"/>
                </a:solidFill>
                <a:latin typeface="MingLiU_HKSCS" pitchFamily="18" charset="-120"/>
                <a:ea typeface="MingLiU_HKSCS" pitchFamily="18" charset="-120"/>
              </a:rPr>
              <a:t>，</a:t>
            </a:r>
            <a:r>
              <a:rPr lang="zh-CN" altLang="en-US" sz="2800" b="1" dirty="0">
                <a:solidFill>
                  <a:srgbClr val="C00000"/>
                </a:solidFill>
                <a:latin typeface="Times New Roman" panose="02020603050405020304" pitchFamily="18" charset="0"/>
                <a:cs typeface="Times New Roman" panose="02020603050405020304" pitchFamily="18" charset="0"/>
              </a:rPr>
              <a:t>蒸发时会从身上吸收热量</a:t>
            </a:r>
            <a:r>
              <a:rPr lang="zh-CN" altLang="en-US" sz="2800" b="1" dirty="0">
                <a:solidFill>
                  <a:srgbClr val="C00000"/>
                </a:solidFill>
                <a:latin typeface="MingLiU_HKSCS" pitchFamily="18" charset="-120"/>
                <a:ea typeface="MingLiU_HKSCS" pitchFamily="18" charset="-120"/>
              </a:rPr>
              <a:t>，</a:t>
            </a:r>
            <a:r>
              <a:rPr lang="zh-CN" altLang="en-US" sz="2800" b="1" dirty="0">
                <a:solidFill>
                  <a:srgbClr val="C00000"/>
                </a:solidFill>
                <a:latin typeface="Times New Roman" panose="02020603050405020304" pitchFamily="18" charset="0"/>
                <a:cs typeface="Times New Roman" panose="02020603050405020304" pitchFamily="18" charset="0"/>
              </a:rPr>
              <a:t>故有致冷作用</a:t>
            </a:r>
            <a:r>
              <a:rPr lang="zh-CN" altLang="en-US" sz="2800" b="1" dirty="0">
                <a:solidFill>
                  <a:srgbClr val="C00000"/>
                </a:solidFill>
                <a:latin typeface="MingLiU_HKSCS" pitchFamily="18" charset="-120"/>
                <a:ea typeface="MingLiU_HKSCS" pitchFamily="18" charset="-120"/>
              </a:rPr>
              <a:t>，</a:t>
            </a:r>
            <a:r>
              <a:rPr lang="zh-CN" altLang="en-US" sz="2800" b="1" dirty="0">
                <a:solidFill>
                  <a:srgbClr val="C00000"/>
                </a:solidFill>
                <a:latin typeface="Times New Roman" panose="02020603050405020304" pitchFamily="18" charset="0"/>
                <a:cs typeface="Times New Roman" panose="02020603050405020304" pitchFamily="18" charset="0"/>
              </a:rPr>
              <a:t>因此打开电风扇会感到凉快。</a:t>
            </a:r>
            <a:endParaRPr lang="zh-CN" altLang="en-US" sz="2800" b="1" dirty="0">
              <a:solidFill>
                <a:srgbClr val="C00000"/>
              </a:solidFill>
              <a:latin typeface="Times New Roman" panose="02020603050405020304" pitchFamily="18" charset="0"/>
              <a:cs typeface="Times New Roman" panose="02020603050405020304" pitchFamily="18" charset="0"/>
            </a:endParaRPr>
          </a:p>
          <a:p>
            <a:pPr algn="just">
              <a:lnSpc>
                <a:spcPct val="150000"/>
              </a:lnSpc>
            </a:pPr>
            <a:r>
              <a:rPr lang="en-US" altLang="zh-CN" sz="2800" b="1" dirty="0">
                <a:solidFill>
                  <a:srgbClr val="C00000"/>
                </a:solidFill>
                <a:latin typeface="Times New Roman" panose="02020603050405020304" pitchFamily="18" charset="0"/>
                <a:cs typeface="Times New Roman" panose="02020603050405020304" pitchFamily="18" charset="0"/>
              </a:rPr>
              <a:t>(2)</a:t>
            </a:r>
            <a:r>
              <a:rPr lang="zh-CN" altLang="en-US" sz="2800" b="1" dirty="0">
                <a:solidFill>
                  <a:srgbClr val="C00000"/>
                </a:solidFill>
                <a:latin typeface="Times New Roman" panose="02020603050405020304" pitchFamily="18" charset="0"/>
                <a:cs typeface="Times New Roman" panose="02020603050405020304" pitchFamily="18" charset="0"/>
              </a:rPr>
              <a:t>电动机是利用通电导体在磁场中受力运动的原理制成的。</a:t>
            </a:r>
            <a:endParaRPr lang="en-US" altLang="zh-CN" sz="2800" b="1"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38150" y="952411"/>
            <a:ext cx="9544050" cy="3323987"/>
          </a:xfrm>
          <a:prstGeom prst="rect">
            <a:avLst/>
          </a:prstGeom>
        </p:spPr>
        <p:txBody>
          <a:bodyPr wrap="square">
            <a:spAutoFit/>
          </a:bodyPr>
          <a:lstStyle/>
          <a:p>
            <a:pPr>
              <a:lnSpc>
                <a:spcPct val="150000"/>
              </a:lnSpc>
            </a:pPr>
            <a:r>
              <a:rPr lang="en-US" altLang="zh-CN" sz="2800" b="1" dirty="0"/>
              <a:t>3</a:t>
            </a:r>
            <a:r>
              <a:rPr lang="zh-CN" altLang="en-US" sz="2800" b="1" dirty="0"/>
              <a:t>、小明同学用镜头焦距为</a:t>
            </a:r>
            <a:r>
              <a:rPr lang="en-US" altLang="en-US" sz="2800" b="1" dirty="0"/>
              <a:t>10cm</a:t>
            </a:r>
            <a:r>
              <a:rPr lang="zh-CN" altLang="en-US" sz="2800" b="1" dirty="0"/>
              <a:t>的普通照相机给小芳同学拍照，按快门时不小心将中指的指尖触摸到镜头一小部分，这张照片上能不能有小明同学指尖清晰像？请说明理由．若拍了半身像，再拍全身像，应如何操作？</a:t>
            </a:r>
            <a:br>
              <a:rPr lang="en-US" altLang="en-US" sz="2800" b="1" dirty="0"/>
            </a:br>
            <a:endParaRPr lang="zh-CN" altLang="en-US" sz="2800" b="1" dirty="0"/>
          </a:p>
        </p:txBody>
      </p:sp>
      <p:pic>
        <p:nvPicPr>
          <p:cNvPr id="3" name="图片 2"/>
          <p:cNvPicPr/>
          <p:nvPr/>
        </p:nvPicPr>
        <p:blipFill>
          <a:blip r:embed="rId1"/>
          <a:stretch>
            <a:fillRect/>
          </a:stretch>
        </p:blipFill>
        <p:spPr>
          <a:xfrm>
            <a:off x="10085552" y="1198943"/>
            <a:ext cx="1477798" cy="1325182"/>
          </a:xfrm>
          <a:prstGeom prst="rect">
            <a:avLst/>
          </a:prstGeom>
        </p:spPr>
      </p:pic>
      <p:sp>
        <p:nvSpPr>
          <p:cNvPr id="163841" name="Rectangle 1"/>
          <p:cNvSpPr>
            <a:spLocks noChangeArrowheads="1"/>
          </p:cNvSpPr>
          <p:nvPr/>
        </p:nvSpPr>
        <p:spPr bwMode="auto">
          <a:xfrm>
            <a:off x="476251" y="3390900"/>
            <a:ext cx="11830049" cy="3222998"/>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lang="zh-CN" altLang="en-US" sz="2800" b="1" dirty="0">
                <a:solidFill>
                  <a:srgbClr val="C00000"/>
                </a:solidFill>
                <a:latin typeface="宋体" panose="02010600030101010101" pitchFamily="2" charset="-122"/>
                <a:ea typeface="宋体" panose="02010600030101010101" pitchFamily="2" charset="-122"/>
                <a:cs typeface="Times New Roman" panose="02020603050405020304" pitchFamily="18" charset="0"/>
              </a:rPr>
              <a:t>答：</a:t>
            </a:r>
            <a:r>
              <a:rPr lang="zh-CN" sz="2800" b="1" dirty="0">
                <a:solidFill>
                  <a:srgbClr val="C00000"/>
                </a:solidFill>
                <a:latin typeface="宋体" panose="02010600030101010101" pitchFamily="2" charset="-122"/>
                <a:ea typeface="宋体" panose="02010600030101010101" pitchFamily="2" charset="-122"/>
                <a:cs typeface="Times New Roman" panose="02020603050405020304" pitchFamily="18" charset="0"/>
              </a:rPr>
              <a:t>不能；因为照相机</a:t>
            </a:r>
            <a:r>
              <a:rPr lang="zh-CN" altLang="en-US" sz="2800" b="1" dirty="0">
                <a:solidFill>
                  <a:srgbClr val="C00000"/>
                </a:solidFill>
                <a:latin typeface="宋体" panose="02010600030101010101" pitchFamily="2" charset="-122"/>
                <a:ea typeface="宋体" panose="02010600030101010101" pitchFamily="2" charset="-122"/>
                <a:cs typeface="Times New Roman" panose="02020603050405020304" pitchFamily="18" charset="0"/>
              </a:rPr>
              <a:t>的镜头</a:t>
            </a:r>
            <a:r>
              <a:rPr lang="zh-CN" sz="2800" b="1" dirty="0">
                <a:solidFill>
                  <a:srgbClr val="C00000"/>
                </a:solidFill>
                <a:latin typeface="宋体" panose="02010600030101010101" pitchFamily="2" charset="-122"/>
                <a:ea typeface="宋体" panose="02010600030101010101" pitchFamily="2" charset="-122"/>
                <a:cs typeface="Times New Roman" panose="02020603050405020304" pitchFamily="18" charset="0"/>
              </a:rPr>
              <a:t>相当于一个凸透镜，它是根据物体位于凸透镜二倍焦距之外成倒立缩小实像的原理而工作的，由于小明同学的指尖触摸镜头时，指尖位于凸透镜一倍焦距之内成正立放大的虚像，所以不会在底片上得到指尖清晰的像．</a:t>
            </a:r>
            <a:endParaRPr lang="en-US" altLang="zh-CN" sz="2800" b="1" dirty="0">
              <a:solidFill>
                <a:srgbClr val="C00000"/>
              </a:solidFill>
              <a:latin typeface="宋体" panose="02010600030101010101" pitchFamily="2" charset="-122"/>
              <a:ea typeface="宋体" panose="02010600030101010101" pitchFamily="2" charset="-122"/>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lang="en-US" altLang="zh-CN" sz="2800" b="1" dirty="0">
                <a:solidFill>
                  <a:srgbClr val="C00000"/>
                </a:solidFill>
                <a:latin typeface="宋体" panose="02010600030101010101" pitchFamily="2" charset="-122"/>
                <a:ea typeface="宋体" panose="02010600030101010101" pitchFamily="2" charset="-122"/>
                <a:cs typeface="Times New Roman" panose="02020603050405020304" pitchFamily="18" charset="0"/>
              </a:rPr>
              <a:t>   </a:t>
            </a:r>
            <a:r>
              <a:rPr lang="zh-CN" altLang="en-US" sz="2800" b="1" dirty="0">
                <a:solidFill>
                  <a:srgbClr val="C00000"/>
                </a:solidFill>
                <a:latin typeface="宋体" panose="02010600030101010101" pitchFamily="2" charset="-122"/>
                <a:ea typeface="宋体" panose="02010600030101010101" pitchFamily="2" charset="-122"/>
                <a:cs typeface="Times New Roman" panose="02020603050405020304" pitchFamily="18" charset="0"/>
              </a:rPr>
              <a:t>照相机远离小芳，同时镜头后缩。  </a:t>
            </a:r>
            <a:endParaRPr lang="zh-CN" altLang="en-US" sz="2800" b="1" dirty="0">
              <a:solidFill>
                <a:srgbClr val="C00000"/>
              </a:solidFill>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63841"/>
                                        </p:tgtEl>
                                        <p:attrNameLst>
                                          <p:attrName>style.visibility</p:attrName>
                                        </p:attrNameLst>
                                      </p:cBhvr>
                                      <p:to>
                                        <p:strVal val="visible"/>
                                      </p:to>
                                    </p:set>
                                    <p:animEffect transition="in" filter="wipe(down)">
                                      <p:cBhvr>
                                        <p:cTn id="7" dur="500"/>
                                        <p:tgtEl>
                                          <p:spTgt spid="1638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4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81000" y="948035"/>
            <a:ext cx="11372850" cy="1311193"/>
          </a:xfrm>
          <a:prstGeom prst="rect">
            <a:avLst/>
          </a:prstGeom>
        </p:spPr>
        <p:txBody>
          <a:bodyPr wrap="square">
            <a:spAutoFit/>
          </a:bodyPr>
          <a:lstStyle/>
          <a:p>
            <a:pPr>
              <a:lnSpc>
                <a:spcPct val="150000"/>
              </a:lnSpc>
            </a:pPr>
            <a:r>
              <a:rPr lang="en-US" altLang="zh-CN" sz="2800" b="1" dirty="0"/>
              <a:t>4</a:t>
            </a:r>
            <a:r>
              <a:rPr lang="zh-CN" altLang="en-US" sz="2800" b="1" dirty="0"/>
              <a:t>、如图甲是人的眼睛，图乙是鱼的眼睛，仔细观察人的眼的晶状体与鱼眼晶状体的形状有什么不同？这种形状对鱼的生存有什么作用？</a:t>
            </a:r>
            <a:r>
              <a:rPr lang="en-US" altLang="en-US" sz="2800" b="1" dirty="0"/>
              <a:t> </a:t>
            </a:r>
            <a:endParaRPr lang="zh-CN" altLang="en-US" sz="2800" b="1" dirty="0"/>
          </a:p>
        </p:txBody>
      </p:sp>
      <p:pic>
        <p:nvPicPr>
          <p:cNvPr id="3" name="图片 2"/>
          <p:cNvPicPr/>
          <p:nvPr/>
        </p:nvPicPr>
        <p:blipFill>
          <a:blip r:embed="rId1"/>
          <a:stretch>
            <a:fillRect/>
          </a:stretch>
        </p:blipFill>
        <p:spPr>
          <a:xfrm>
            <a:off x="7907534" y="3065989"/>
            <a:ext cx="3789166" cy="1887011"/>
          </a:xfrm>
          <a:prstGeom prst="rect">
            <a:avLst/>
          </a:prstGeom>
        </p:spPr>
      </p:pic>
      <p:sp>
        <p:nvSpPr>
          <p:cNvPr id="164865" name="Rectangle 1"/>
          <p:cNvSpPr>
            <a:spLocks noChangeArrowheads="1"/>
          </p:cNvSpPr>
          <p:nvPr/>
        </p:nvSpPr>
        <p:spPr bwMode="auto">
          <a:xfrm>
            <a:off x="285750" y="2571750"/>
            <a:ext cx="7505700" cy="353943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lang="zh-CN" altLang="en-US" sz="2800" b="1" dirty="0">
                <a:solidFill>
                  <a:srgbClr val="C00000"/>
                </a:solidFill>
                <a:latin typeface="宋体" panose="02010600030101010101" pitchFamily="2" charset="-122"/>
                <a:ea typeface="宋体" panose="02010600030101010101" pitchFamily="2" charset="-122"/>
                <a:cs typeface="Times New Roman" panose="02020603050405020304" pitchFamily="18" charset="0"/>
              </a:rPr>
              <a:t>答：</a:t>
            </a:r>
            <a:r>
              <a:rPr lang="zh-CN" sz="2800" b="1" dirty="0">
                <a:solidFill>
                  <a:srgbClr val="C00000"/>
                </a:solidFill>
                <a:latin typeface="宋体" panose="02010600030101010101" pitchFamily="2" charset="-122"/>
                <a:ea typeface="宋体" panose="02010600030101010101" pitchFamily="2" charset="-122"/>
                <a:cs typeface="Times New Roman" panose="02020603050405020304" pitchFamily="18" charset="0"/>
              </a:rPr>
              <a:t>人的眼球好像一架照相机，晶状体和角膜的共同作用相当于一个凸透镜，它把来自物体的光会聚在视网膜上，形成物体倒立缩小的实像；</a:t>
            </a:r>
            <a:r>
              <a:rPr lang="zh-CN" altLang="en-US" sz="2800" b="1" dirty="0">
                <a:solidFill>
                  <a:srgbClr val="C00000"/>
                </a:solidFill>
                <a:latin typeface="宋体" panose="02010600030101010101" pitchFamily="2" charset="-122"/>
                <a:ea typeface="宋体" panose="02010600030101010101" pitchFamily="2" charset="-122"/>
                <a:cs typeface="Times New Roman" panose="02020603050405020304" pitchFamily="18" charset="0"/>
              </a:rPr>
              <a:t>  鱼在水中光从水中进入眼睛时，会减弱眼睛对光的折射能力．使像成在视网膜前方，鱼眼的晶状体曲度大，焦距短，像球一样，以此来增强它的折射的本领，从而使像成在视网膜上．  </a:t>
            </a:r>
            <a:endParaRPr lang="zh-CN" altLang="en-US" sz="2800" b="1" dirty="0">
              <a:solidFill>
                <a:srgbClr val="C00000"/>
              </a:solidFill>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64865"/>
                                        </p:tgtEl>
                                        <p:attrNameLst>
                                          <p:attrName>style.visibility</p:attrName>
                                        </p:attrNameLst>
                                      </p:cBhvr>
                                      <p:to>
                                        <p:strVal val="visible"/>
                                      </p:to>
                                    </p:set>
                                    <p:animEffect transition="in" filter="wipe(down)">
                                      <p:cBhvr>
                                        <p:cTn id="7" dur="500"/>
                                        <p:tgtEl>
                                          <p:spTgt spid="1648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86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68778" y="1044059"/>
            <a:ext cx="9437199" cy="523220"/>
          </a:xfrm>
          <a:prstGeom prst="rect">
            <a:avLst/>
          </a:prstGeom>
        </p:spPr>
        <p:txBody>
          <a:bodyPr wrap="none">
            <a:spAutoFit/>
          </a:bodyPr>
          <a:lstStyle/>
          <a:p>
            <a:r>
              <a:rPr lang="en-US" altLang="zh-CN" sz="2800" b="1" dirty="0"/>
              <a:t>5</a:t>
            </a:r>
            <a:r>
              <a:rPr lang="zh-CN" altLang="en-US" sz="2800" b="1" dirty="0"/>
              <a:t>、汽车在夜间行驶时，为什么不允许打开驾驶室里的灯？</a:t>
            </a:r>
            <a:r>
              <a:rPr lang="en-US" altLang="en-US" sz="2800" b="1" dirty="0"/>
              <a:t> </a:t>
            </a:r>
            <a:endParaRPr lang="zh-CN" altLang="en-US" sz="2800" b="1" dirty="0"/>
          </a:p>
        </p:txBody>
      </p:sp>
      <p:sp>
        <p:nvSpPr>
          <p:cNvPr id="17409" name="Rectangle 1"/>
          <p:cNvSpPr>
            <a:spLocks noChangeArrowheads="1"/>
          </p:cNvSpPr>
          <p:nvPr/>
        </p:nvSpPr>
        <p:spPr bwMode="auto">
          <a:xfrm>
            <a:off x="561975" y="1590675"/>
            <a:ext cx="10868025" cy="1284006"/>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lang="zh-CN" altLang="en-US" sz="2800" b="1" dirty="0">
                <a:solidFill>
                  <a:srgbClr val="C00000"/>
                </a:solidFill>
                <a:latin typeface="宋体" panose="02010600030101010101" pitchFamily="2" charset="-122"/>
                <a:ea typeface="宋体" panose="02010600030101010101" pitchFamily="2" charset="-122"/>
                <a:cs typeface="Times New Roman" panose="02020603050405020304" pitchFamily="18" charset="0"/>
              </a:rPr>
              <a:t>分析</a:t>
            </a:r>
            <a:r>
              <a:rPr lang="zh-CN" sz="2800" b="1" dirty="0">
                <a:solidFill>
                  <a:srgbClr val="C00000"/>
                </a:solidFill>
                <a:latin typeface="宋体" panose="02010600030101010101" pitchFamily="2" charset="-122"/>
                <a:ea typeface="宋体" panose="02010600030101010101" pitchFamily="2" charset="-122"/>
                <a:cs typeface="Times New Roman" panose="02020603050405020304" pitchFamily="18" charset="0"/>
              </a:rPr>
              <a:t>：车前的挡风玻璃相当于平面镜，会将车内物体成像，反射光照射到司机眼中，影响驾驶安全。</a:t>
            </a:r>
            <a:r>
              <a:rPr lang="zh-CN" altLang="en-US" sz="2800" b="1" dirty="0">
                <a:solidFill>
                  <a:srgbClr val="C00000"/>
                </a:solidFill>
                <a:latin typeface="宋体" panose="02010600030101010101" pitchFamily="2" charset="-122"/>
                <a:ea typeface="宋体" panose="02010600030101010101" pitchFamily="2" charset="-122"/>
                <a:cs typeface="Times New Roman" panose="02020603050405020304" pitchFamily="18" charset="0"/>
              </a:rPr>
              <a:t>   </a:t>
            </a:r>
            <a:endParaRPr lang="zh-CN" altLang="en-US" sz="2800" b="1" dirty="0">
              <a:solidFill>
                <a:srgbClr val="C00000"/>
              </a:solidFill>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7409"/>
                                        </p:tgtEl>
                                        <p:attrNameLst>
                                          <p:attrName>style.visibility</p:attrName>
                                        </p:attrNameLst>
                                      </p:cBhvr>
                                      <p:to>
                                        <p:strVal val="visible"/>
                                      </p:to>
                                    </p:set>
                                    <p:animEffect transition="in" filter="wipe(down)">
                                      <p:cBhvr>
                                        <p:cTn id="7" dur="500"/>
                                        <p:tgtEl>
                                          <p:spTgt spid="174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0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1"/>
          <p:cNvSpPr>
            <a:spLocks noChangeArrowheads="1"/>
          </p:cNvSpPr>
          <p:nvPr/>
        </p:nvSpPr>
        <p:spPr bwMode="auto">
          <a:xfrm>
            <a:off x="523875" y="1181100"/>
            <a:ext cx="11144249" cy="203132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lang="en-US" altLang="zh-CN" sz="2800" b="1" dirty="0"/>
              <a:t>6</a:t>
            </a:r>
            <a:r>
              <a:rPr lang="zh-CN" altLang="en-US" sz="2800" b="1" dirty="0"/>
              <a:t>、晚上，小香在桌上铺一张白纸，把一块小平面镜放在纸上，让手电筒的光正对着小平面镜照射。从侧面看去，白纸和镜面哪个更亮？为什么？    </a:t>
            </a:r>
            <a:endParaRPr lang="zh-CN" altLang="en-US" sz="2800" b="1" dirty="0"/>
          </a:p>
        </p:txBody>
      </p:sp>
      <p:sp>
        <p:nvSpPr>
          <p:cNvPr id="16386" name="Rectangle 2"/>
          <p:cNvSpPr>
            <a:spLocks noChangeArrowheads="1"/>
          </p:cNvSpPr>
          <p:nvPr/>
        </p:nvSpPr>
        <p:spPr bwMode="auto">
          <a:xfrm>
            <a:off x="638176" y="3371850"/>
            <a:ext cx="11068049" cy="203132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lang="zh-CN" altLang="en-US" sz="2800" b="1" dirty="0">
                <a:solidFill>
                  <a:srgbClr val="C00000"/>
                </a:solidFill>
                <a:latin typeface="宋体" panose="02010600030101010101" pitchFamily="2" charset="-122"/>
                <a:ea typeface="宋体" panose="02010600030101010101" pitchFamily="2" charset="-122"/>
                <a:cs typeface="Times New Roman" panose="02020603050405020304" pitchFamily="18" charset="0"/>
              </a:rPr>
              <a:t>    分析：</a:t>
            </a:r>
            <a:r>
              <a:rPr lang="zh-CN" sz="2800" b="1" dirty="0">
                <a:solidFill>
                  <a:srgbClr val="C00000"/>
                </a:solidFill>
                <a:latin typeface="宋体" panose="02010600030101010101" pitchFamily="2" charset="-122"/>
                <a:ea typeface="宋体" panose="02010600030101010101" pitchFamily="2" charset="-122"/>
                <a:cs typeface="Times New Roman" panose="02020603050405020304" pitchFamily="18" charset="0"/>
              </a:rPr>
              <a:t>白纸更亮些；光照射到的平面镜时发生镜面反射，进入人眼的光线少，光照射到白纸上发生漫反射后进入人眼的光线多，所以从侧面看去白纸更亮些</a:t>
            </a:r>
            <a:r>
              <a:rPr kumimoji="0" lang="zh-CN" sz="1000" b="0" i="0" u="none" strike="noStrike" cap="none" normalizeH="0" baseline="0" dirty="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a:t>
            </a:r>
            <a:r>
              <a:rPr kumimoji="0" lang="zh-CN" altLang="en-US" sz="1000" b="0" i="0" u="none" strike="noStrike" cap="none" normalizeH="0" baseline="0" dirty="0">
                <a:ln>
                  <a:noFill/>
                </a:ln>
                <a:solidFill>
                  <a:srgbClr val="000000"/>
                </a:solidFill>
                <a:effectLst/>
                <a:latin typeface="Calibri" panose="020F0502020204030204" pitchFamily="34" charset="0"/>
                <a:ea typeface="宋体" panose="02010600030101010101" pitchFamily="2" charset="-122"/>
                <a:cs typeface="Calibri" panose="020F0502020204030204" pitchFamily="34" charset="0"/>
              </a:rPr>
              <a:t>   </a:t>
            </a:r>
            <a:endParaRPr kumimoji="0" lang="zh-CN" altLang="en-US" sz="18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6386"/>
                                        </p:tgtEl>
                                        <p:attrNameLst>
                                          <p:attrName>style.visibility</p:attrName>
                                        </p:attrNameLst>
                                      </p:cBhvr>
                                      <p:to>
                                        <p:strVal val="visible"/>
                                      </p:to>
                                    </p:set>
                                    <p:animEffect transition="in" filter="wipe(down)">
                                      <p:cBhvr>
                                        <p:cTn id="7" dur="500"/>
                                        <p:tgtEl>
                                          <p:spTgt spid="163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p:bldLst>
  </p:timing>
</p:sld>
</file>

<file path=ppt/tags/tag1.xml><?xml version="1.0" encoding="utf-8"?>
<p:tagLst xmlns:p="http://schemas.openxmlformats.org/presentationml/2006/main">
  <p:tag name="ISPRING_PRESENTATION_TITLE" val="PowerPoint 演示文稿"/>
</p:tagLst>
</file>

<file path=ppt/theme/theme1.xml><?xml version="1.0" encoding="utf-8"?>
<a:theme xmlns:a="http://schemas.openxmlformats.org/drawingml/2006/main" name="9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7541</Words>
  <Application>WPS 演示</Application>
  <PresentationFormat>宽屏</PresentationFormat>
  <Paragraphs>288</Paragraphs>
  <Slides>58</Slides>
  <Notes>10</Notes>
  <HiddenSlides>0</HiddenSlides>
  <MMClips>0</MMClips>
  <ScaleCrop>false</ScaleCrop>
  <HeadingPairs>
    <vt:vector size="6" baseType="variant">
      <vt:variant>
        <vt:lpstr>已用的字体</vt:lpstr>
      </vt:variant>
      <vt:variant>
        <vt:i4>22</vt:i4>
      </vt:variant>
      <vt:variant>
        <vt:lpstr>主题</vt:lpstr>
      </vt:variant>
      <vt:variant>
        <vt:i4>2</vt:i4>
      </vt:variant>
      <vt:variant>
        <vt:lpstr>幻灯片标题</vt:lpstr>
      </vt:variant>
      <vt:variant>
        <vt:i4>58</vt:i4>
      </vt:variant>
    </vt:vector>
  </HeadingPairs>
  <TitlesOfParts>
    <vt:vector size="82" baseType="lpstr">
      <vt:lpstr>Arial</vt:lpstr>
      <vt:lpstr>宋体</vt:lpstr>
      <vt:lpstr>Wingdings</vt:lpstr>
      <vt:lpstr>思源黑体 CN Heavy</vt:lpstr>
      <vt:lpstr>黑体</vt:lpstr>
      <vt:lpstr>Noto Sans S Chinese Black</vt:lpstr>
      <vt:lpstr>杨任东竹石体-Bold</vt:lpstr>
      <vt:lpstr>字魂5号-无外润黑体</vt:lpstr>
      <vt:lpstr>思源黑体 CN Medium</vt:lpstr>
      <vt:lpstr>zihun58hao-chuangzhonghei</vt:lpstr>
      <vt:lpstr>Times New Roman</vt:lpstr>
      <vt:lpstr>Calibri</vt:lpstr>
      <vt:lpstr>微软雅黑</vt:lpstr>
      <vt:lpstr>Arial Unicode MS</vt:lpstr>
      <vt:lpstr>等线</vt:lpstr>
      <vt:lpstr>等线 Light</vt:lpstr>
      <vt:lpstr>Calibri Light</vt:lpstr>
      <vt:lpstr>Arial</vt:lpstr>
      <vt:lpstr>Courier New</vt:lpstr>
      <vt:lpstr>MingLiU_HKSCS</vt:lpstr>
      <vt:lpstr>MingLiU-ExtB</vt:lpstr>
      <vt:lpstr>楷体_GB2312</vt:lpstr>
      <vt:lpstr>9_自定义设计方案</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dcterms:created xsi:type="dcterms:W3CDTF">2019-06-18T11:41:00Z</dcterms:created>
  <dcterms:modified xsi:type="dcterms:W3CDTF">2020-04-24T07:27:03Z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2052-11.1.0.9584</vt:lpwstr>
  </property>
</Properties>
</file>