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vml" ContentType="application/vnd.openxmlformats-officedocument.vmlDrawing"/>
  <Default Extension="bin" ContentType="application/vnd.openxmlformats-officedocument.oleObject"/>
  <Default Extension="wmf" ContentType="image/x-wmf"/>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2"/>
  </p:sldMasterIdLst>
  <p:notesMasterIdLst>
    <p:notesMasterId r:id="rId3"/>
  </p:notesMasterIdLst>
  <p:sldIdLst>
    <p:sldId id="750" r:id="rId4"/>
    <p:sldId id="1119" r:id="rId5"/>
    <p:sldId id="1391" r:id="rId6"/>
    <p:sldId id="1392" r:id="rId7"/>
    <p:sldId id="1393" r:id="rId8"/>
    <p:sldId id="1394" r:id="rId9"/>
    <p:sldId id="1395" r:id="rId10"/>
    <p:sldId id="1095" r:id="rId11"/>
    <p:sldId id="1397" r:id="rId12"/>
    <p:sldId id="1331" r:id="rId13"/>
    <p:sldId id="1399" r:id="rId14"/>
    <p:sldId id="1400" r:id="rId15"/>
    <p:sldId id="1117" r:id="rId16"/>
    <p:sldId id="1401" r:id="rId17"/>
    <p:sldId id="1402" r:id="rId18"/>
    <p:sldId id="1100" r:id="rId19"/>
    <p:sldId id="1140" r:id="rId20"/>
    <p:sldId id="1403" r:id="rId21"/>
    <p:sldId id="1404" r:id="rId22"/>
    <p:sldId id="1405" r:id="rId23"/>
    <p:sldId id="1406" r:id="rId24"/>
    <p:sldId id="1407" r:id="rId25"/>
    <p:sldId id="1154" r:id="rId26"/>
    <p:sldId id="1408" r:id="rId27"/>
    <p:sldId id="1409" r:id="rId28"/>
    <p:sldId id="1410" r:id="rId29"/>
    <p:sldId id="1463" r:id="rId30"/>
    <p:sldId id="1464" r:id="rId31"/>
    <p:sldId id="1465" r:id="rId32"/>
    <p:sldId id="1466" r:id="rId33"/>
    <p:sldId id="1467" r:id="rId34"/>
    <p:sldId id="1468" r:id="rId35"/>
    <p:sldId id="1469" r:id="rId36"/>
    <p:sldId id="1470" r:id="rId37"/>
    <p:sldId id="1471" r:id="rId38"/>
    <p:sldId id="1472" r:id="rId39"/>
    <p:sldId id="1473" r:id="rId40"/>
    <p:sldId id="1474" r:id="rId41"/>
    <p:sldId id="1475" r:id="rId42"/>
    <p:sldId id="1493" r:id="rId43"/>
    <p:sldId id="1343" r:id="rId44"/>
    <p:sldId id="1476" r:id="rId45"/>
    <p:sldId id="1477" r:id="rId46"/>
    <p:sldId id="1348" r:id="rId47"/>
    <p:sldId id="1478" r:id="rId48"/>
    <p:sldId id="1479" r:id="rId49"/>
    <p:sldId id="1480" r:id="rId50"/>
    <p:sldId id="1351" r:id="rId51"/>
    <p:sldId id="1481" r:id="rId52"/>
    <p:sldId id="1482" r:id="rId53"/>
    <p:sldId id="1483" r:id="rId54"/>
    <p:sldId id="1484" r:id="rId55"/>
    <p:sldId id="1485" r:id="rId56"/>
    <p:sldId id="1486" r:id="rId57"/>
    <p:sldId id="1360" r:id="rId58"/>
    <p:sldId id="1487" r:id="rId59"/>
    <p:sldId id="1488" r:id="rId60"/>
    <p:sldId id="1489" r:id="rId61"/>
    <p:sldId id="1367" r:id="rId62"/>
    <p:sldId id="1490" r:id="rId63"/>
    <p:sldId id="1491" r:id="rId64"/>
    <p:sldId id="1492" r:id="rId65"/>
    <p:sldId id="1369" r:id="rId66"/>
  </p:sldIdLst>
  <p:sldSz cx="12192000" cy="6858000"/>
  <p:notesSz cx="6858000" cy="9144000"/>
  <p:custDataLst>
    <p:tags r:id="rId6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p="http://schemas.openxmlformats.org/presentationml/2006/main">
  <p:cmAuthor id="1" name="xiao" initials="x" lastIdx="0" clrIdx="0"/>
</p:cmAuthorLst>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55" autoAdjust="0"/>
    <p:restoredTop sz="94660"/>
  </p:normalViewPr>
  <p:slideViewPr>
    <p:cSldViewPr snapToGrid="0">
      <p:cViewPr varScale="1">
        <p:scale>
          <a:sx n="73" d="100"/>
          <a:sy n="73" d="100"/>
        </p:scale>
        <p:origin x="72" y="1014"/>
      </p:cViewPr>
      <p:guideLst>
        <p:guide orient="horz" pos="2160"/>
        <p:guide pos="3852"/>
      </p:guideLst>
    </p:cSldViewPr>
  </p:slideViewPr>
  <p:notesTextViewPr>
    <p:cViewPr>
      <p:scale>
        <a:sx n="1" d="1"/>
        <a:sy n="1" d="1"/>
      </p:scale>
      <p:origin x="0" y="0"/>
    </p:cViewPr>
  </p:notesTextViewPr>
  <p:notesViewPr>
    <p:cSldViewPr snapToGrid="0">
      <p:cViewPr varScale="1">
        <p:scale>
          <a:sx n="65" d="100"/>
          <a:sy n="65" d="100"/>
        </p:scale>
        <p:origin x="3276" y="78"/>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slideMaster" Target="slideMasters/slide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notesMaster" Target="notesMasters/notes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slide" Target="slides/slide37.xml" /><Relationship Id="rId41" Type="http://schemas.openxmlformats.org/officeDocument/2006/relationships/slide" Target="slides/slide38.xml" /><Relationship Id="rId42" Type="http://schemas.openxmlformats.org/officeDocument/2006/relationships/slide" Target="slides/slide39.xml" /><Relationship Id="rId43" Type="http://schemas.openxmlformats.org/officeDocument/2006/relationships/slide" Target="slides/slide40.xml" /><Relationship Id="rId44" Type="http://schemas.openxmlformats.org/officeDocument/2006/relationships/slide" Target="slides/slide41.xml" /><Relationship Id="rId45" Type="http://schemas.openxmlformats.org/officeDocument/2006/relationships/slide" Target="slides/slide42.xml" /><Relationship Id="rId46" Type="http://schemas.openxmlformats.org/officeDocument/2006/relationships/slide" Target="slides/slide43.xml" /><Relationship Id="rId47" Type="http://schemas.openxmlformats.org/officeDocument/2006/relationships/slide" Target="slides/slide44.xml" /><Relationship Id="rId48" Type="http://schemas.openxmlformats.org/officeDocument/2006/relationships/slide" Target="slides/slide45.xml" /><Relationship Id="rId49" Type="http://schemas.openxmlformats.org/officeDocument/2006/relationships/slide" Target="slides/slide46.xml" /><Relationship Id="rId5" Type="http://schemas.openxmlformats.org/officeDocument/2006/relationships/slide" Target="slides/slide2.xml" /><Relationship Id="rId50" Type="http://schemas.openxmlformats.org/officeDocument/2006/relationships/slide" Target="slides/slide47.xml" /><Relationship Id="rId51" Type="http://schemas.openxmlformats.org/officeDocument/2006/relationships/slide" Target="slides/slide48.xml" /><Relationship Id="rId52" Type="http://schemas.openxmlformats.org/officeDocument/2006/relationships/slide" Target="slides/slide49.xml" /><Relationship Id="rId53" Type="http://schemas.openxmlformats.org/officeDocument/2006/relationships/slide" Target="slides/slide50.xml" /><Relationship Id="rId54" Type="http://schemas.openxmlformats.org/officeDocument/2006/relationships/slide" Target="slides/slide51.xml" /><Relationship Id="rId55" Type="http://schemas.openxmlformats.org/officeDocument/2006/relationships/slide" Target="slides/slide52.xml" /><Relationship Id="rId56" Type="http://schemas.openxmlformats.org/officeDocument/2006/relationships/slide" Target="slides/slide53.xml" /><Relationship Id="rId57" Type="http://schemas.openxmlformats.org/officeDocument/2006/relationships/slide" Target="slides/slide54.xml" /><Relationship Id="rId58" Type="http://schemas.openxmlformats.org/officeDocument/2006/relationships/slide" Target="slides/slide55.xml" /><Relationship Id="rId59" Type="http://schemas.openxmlformats.org/officeDocument/2006/relationships/slide" Target="slides/slide56.xml" /><Relationship Id="rId6" Type="http://schemas.openxmlformats.org/officeDocument/2006/relationships/slide" Target="slides/slide3.xml" /><Relationship Id="rId60" Type="http://schemas.openxmlformats.org/officeDocument/2006/relationships/slide" Target="slides/slide57.xml" /><Relationship Id="rId61" Type="http://schemas.openxmlformats.org/officeDocument/2006/relationships/slide" Target="slides/slide58.xml" /><Relationship Id="rId62" Type="http://schemas.openxmlformats.org/officeDocument/2006/relationships/slide" Target="slides/slide59.xml" /><Relationship Id="rId63" Type="http://schemas.openxmlformats.org/officeDocument/2006/relationships/slide" Target="slides/slide60.xml" /><Relationship Id="rId64" Type="http://schemas.openxmlformats.org/officeDocument/2006/relationships/slide" Target="slides/slide61.xml" /><Relationship Id="rId65" Type="http://schemas.openxmlformats.org/officeDocument/2006/relationships/slide" Target="slides/slide62.xml" /><Relationship Id="rId66" Type="http://schemas.openxmlformats.org/officeDocument/2006/relationships/slide" Target="slides/slide63.xml" /><Relationship Id="rId67" Type="http://schemas.openxmlformats.org/officeDocument/2006/relationships/tags" Target="tags/tag5.xml" /><Relationship Id="rId68" Type="http://schemas.openxmlformats.org/officeDocument/2006/relationships/presProps" Target="presProps.xml" /><Relationship Id="rId69" Type="http://schemas.openxmlformats.org/officeDocument/2006/relationships/viewProps" Target="viewProps.xml" /><Relationship Id="rId7" Type="http://schemas.openxmlformats.org/officeDocument/2006/relationships/slide" Target="slides/slide4.xml" /><Relationship Id="rId70" Type="http://schemas.openxmlformats.org/officeDocument/2006/relationships/theme" Target="theme/theme1.xml" /><Relationship Id="rId71" Type="http://schemas.openxmlformats.org/officeDocument/2006/relationships/tableStyles" Target="tableStyles.xml" /><Relationship Id="rId8" Type="http://schemas.openxmlformats.org/officeDocument/2006/relationships/slide" Target="slides/slide5.xml" /><Relationship Id="rId9" Type="http://schemas.openxmlformats.org/officeDocument/2006/relationships/slide" Target="slides/slide6.xml" /></Relationships>
</file>

<file path=ppt/drawings/_rels/vmlDrawing1.vml.rels>&#65279;<?xml version="1.0" encoding="utf-8" standalone="yes"?><Relationships xmlns="http://schemas.openxmlformats.org/package/2006/relationships"><Relationship Id="rId1" Type="http://schemas.openxmlformats.org/officeDocument/2006/relationships/image" Target="../media/image2.wmf" /></Relationships>
</file>

<file path=ppt/drawings/_rels/vmlDrawing2.vml.rels>&#65279;<?xml version="1.0" encoding="utf-8" standalone="yes"?><Relationships xmlns="http://schemas.openxmlformats.org/package/2006/relationships"><Relationship Id="rId1" Type="http://schemas.openxmlformats.org/officeDocument/2006/relationships/image" Target="../media/image13.wmf" /></Relationships>
</file>

<file path=ppt/drawings/_rels/vmlDrawing3.vml.rels>&#65279;<?xml version="1.0" encoding="utf-8" standalone="yes"?><Relationships xmlns="http://schemas.openxmlformats.org/package/2006/relationships"><Relationship Id="rId1" Type="http://schemas.openxmlformats.org/officeDocument/2006/relationships/image" Target="../media/image41.wmf" /><Relationship Id="rId2" Type="http://schemas.openxmlformats.org/officeDocument/2006/relationships/image" Target="../media/image42.wmf"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3AD26-BB5B-4B58-9E34-0F1D9885EC2A}"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80E95-F800-4685-9CC0-BEAD22302047}"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54.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45A61DF0-C4A4-4DA9-87A1-DB1A3C5C94B8}" type="datetimeFigureOut">
              <a:rPr lang="zh-CN" altLang="en-US" smtClean="0"/>
              <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
            </a:fld>
            <a:endParaRPr lang="zh-CN" altLang="en-US"/>
          </a:p>
        </p:txBody>
      </p:sp>
    </p:spTree>
  </p:cSld>
  <p:clrMapOvr>
    <a:masterClrMapping/>
  </p:clrMapOvr>
  <p:transition spd="med">
    <p:wipe dir="d"/>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标题幻灯片">
    <p:spTree>
      <p:nvGrpSpPr>
        <p:cNvPr id="1" name=""/>
        <p:cNvGrpSpPr/>
        <p:nvPr/>
      </p:nvGrpSpPr>
      <p:grpSpPr>
        <a:xfrm>
          <a:off x="0" y="0"/>
          <a:ext cx="0" cy="0"/>
        </a:xfrm>
      </p:grpSpPr>
    </p:spTree>
  </p:cSld>
  <p:clrMapOvr>
    <a:masterClrMapping/>
  </p:clrMapOvr>
  <p:transition spd="med">
    <p:wipe dir="d"/>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61DF0-C4A4-4DA9-87A1-DB1A3C5C94B8}" type="datetimeFigureOut">
              <a:rPr lang="zh-CN" altLang="en-US" smtClean="0"/>
              <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8E485-00DC-4063-B6EA-323604CC0A98}" type="slidenum">
              <a:rPr lang="zh-CN" altLang="en-US" smtClean="0"/>
              <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ransition spd="med">
    <p:wipe dir="d"/>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tags" Target="../tags/tag1.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8.jpe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9.jpe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0.jpe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1.jpe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2.jpe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oleObject" Target="../embeddings/oleObject2.bin" TargetMode="Internal" /><Relationship Id="rId3" Type="http://schemas.openxmlformats.org/officeDocument/2006/relationships/image" Target="../media/image13.wmf" /><Relationship Id="rId4" Type="http://schemas.openxmlformats.org/officeDocument/2006/relationships/image" Target="../media/image14.png" /><Relationship Id="rId5" Type="http://schemas.openxmlformats.org/officeDocument/2006/relationships/image" Target="../media/image15.png" /><Relationship Id="rId6" Type="http://schemas.openxmlformats.org/officeDocument/2006/relationships/vmlDrawing" Target="../drawings/vmlDrawing2.v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6.png" /><Relationship Id="rId3" Type="http://schemas.openxmlformats.org/officeDocument/2006/relationships/image" Target="../media/image17.png"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8.jpeg"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9.jpeg"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0.jpeg"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jpeg"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1.jpeg"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tags" Target="../tags/tag2.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2.jpeg"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3.jpeg"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oleObject" Target="../embeddings/oleObject1.bin" TargetMode="Internal" /><Relationship Id="rId3" Type="http://schemas.openxmlformats.org/officeDocument/2006/relationships/image" Target="../media/image2.wmf" /><Relationship Id="rId4" Type="http://schemas.openxmlformats.org/officeDocument/2006/relationships/image" Target="../media/image3.png" /><Relationship Id="rId5" Type="http://schemas.openxmlformats.org/officeDocument/2006/relationships/image" Target="../media/image4.png" /><Relationship Id="rId6" Type="http://schemas.openxmlformats.org/officeDocument/2006/relationships/image" Target="../media/image5.png" /><Relationship Id="rId7" Type="http://schemas.openxmlformats.org/officeDocument/2006/relationships/image" Target="../media/image6.jpeg" /><Relationship Id="rId8" Type="http://schemas.openxmlformats.org/officeDocument/2006/relationships/vmlDrawing" Target="../drawings/vmlDrawing1.v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4.jpeg"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5.jpeg"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6.jpeg"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7.jpeg"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8.jpeg"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9.jpeg" /></Relationships>
</file>

<file path=ppt/slides/_rels/slide4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0.jpeg" /></Relationships>
</file>

<file path=ppt/slides/_rels/slide4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tags" Target="../tags/tag3.xml" /><Relationship Id="rId3" Type="http://schemas.openxmlformats.org/officeDocument/2006/relationships/image" Target="../media/image31.jpeg" /><Relationship Id="rId4" Type="http://schemas.openxmlformats.org/officeDocument/2006/relationships/image" Target="../media/image32.jpeg" /><Relationship Id="rId5" Type="http://schemas.openxmlformats.org/officeDocument/2006/relationships/image" Target="../media/image33.jpeg" /><Relationship Id="rId6" Type="http://schemas.openxmlformats.org/officeDocument/2006/relationships/image" Target="../media/image34.jpeg" /><Relationship Id="rId7" Type="http://schemas.openxmlformats.org/officeDocument/2006/relationships/image" Target="../media/image35.jpeg" /></Relationships>
</file>

<file path=ppt/slides/_rels/slide4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7.jpeg" /></Relationships>
</file>

<file path=ppt/slides/_rels/slide5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6.jpeg" /></Relationships>
</file>

<file path=ppt/slides/_rels/slide5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7.jpeg" /></Relationships>
</file>

<file path=ppt/slides/_rels/slide5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8.jpeg" /></Relationships>
</file>

<file path=ppt/slides/_rels/slide5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tags" Target="../tags/tag4.xml" /></Relationships>
</file>

<file path=ppt/slides/_rels/slide5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xml" /><Relationship Id="rId3" Type="http://schemas.openxmlformats.org/officeDocument/2006/relationships/image" Target="../media/image39.jpeg" /></Relationships>
</file>

<file path=ppt/slides/_rels/slide5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0.jpeg" /></Relationships>
</file>

<file path=ppt/slides/_rels/slide5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oleObject" Target="../embeddings/oleObject3.bin" TargetMode="Internal" /><Relationship Id="rId3" Type="http://schemas.openxmlformats.org/officeDocument/2006/relationships/image" Target="../media/image41.wmf" /><Relationship Id="rId4" Type="http://schemas.openxmlformats.org/officeDocument/2006/relationships/oleObject" Target="../embeddings/oleObject4.bin" TargetMode="Internal" /><Relationship Id="rId5" Type="http://schemas.openxmlformats.org/officeDocument/2006/relationships/image" Target="../media/image42.wmf" /><Relationship Id="rId6" Type="http://schemas.openxmlformats.org/officeDocument/2006/relationships/vmlDrawing" Target="../drawings/vmlDrawing3.vml" /></Relationships>
</file>

<file path=ppt/slides/_rels/slide5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3.jpe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6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4.jpeg" /></Relationships>
</file>

<file path=ppt/slides/_rels/slide6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5.jpeg" /></Relationships>
</file>

<file path=ppt/slides/_rels/slide6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6.jpeg" /></Relationships>
</file>

<file path=ppt/slides/_rels/slide6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7.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4" name="组合 3"/>
          <p:cNvGrpSpPr/>
          <p:nvPr/>
        </p:nvGrpSpPr>
        <p:grpSpPr>
          <a:xfrm>
            <a:off x="1055077" y="2418125"/>
            <a:ext cx="10081846" cy="1510035"/>
            <a:chOff x="1055077" y="2418125"/>
            <a:chExt cx="10081846" cy="1510035"/>
          </a:xfrm>
        </p:grpSpPr>
        <p:sp>
          <p:nvSpPr>
            <p:cNvPr id="10" name="矩形 9"/>
            <p:cNvSpPr/>
            <p:nvPr/>
          </p:nvSpPr>
          <p:spPr>
            <a:xfrm>
              <a:off x="1055077" y="3221405"/>
              <a:ext cx="10081846" cy="706755"/>
            </a:xfrm>
            <a:prstGeom prst="rect">
              <a:avLst/>
            </a:prstGeom>
          </p:spPr>
          <p:txBody>
            <a:bodyPr wrap="square">
              <a:spAutoFit/>
            </a:bodyPr>
            <a:lstStyle/>
            <a:p>
              <a:pPr algn="ctr"/>
              <a:r>
                <a:rPr lang="zh-CN" altLang="en-US" sz="4000" b="1">
                  <a:solidFill>
                    <a:srgbClr val="EE3028"/>
                  </a:solidFill>
                  <a:cs typeface="+mn-ea"/>
                  <a:sym typeface="+mn-lt"/>
                </a:rPr>
                <a:t>第十一章　浮力</a:t>
              </a:r>
              <a:endParaRPr lang="zh-CN" altLang="en-US" sz="4000" b="1">
                <a:solidFill>
                  <a:srgbClr val="EE3028"/>
                </a:solidFill>
                <a:cs typeface="+mn-ea"/>
                <a:sym typeface="+mn-lt"/>
              </a:endParaRPr>
            </a:p>
          </p:txBody>
        </p:sp>
        <p:sp>
          <p:nvSpPr>
            <p:cNvPr id="12" name="文本框 11"/>
            <p:cNvSpPr txBox="1"/>
            <p:nvPr/>
          </p:nvSpPr>
          <p:spPr>
            <a:xfrm>
              <a:off x="3462973" y="2418125"/>
              <a:ext cx="5266055" cy="655160"/>
            </a:xfrm>
            <a:prstGeom prst="roundRect">
              <a:avLst>
                <a:gd name="adj" fmla="val 50000"/>
              </a:avLst>
            </a:prstGeom>
            <a:solidFill>
              <a:srgbClr val="EE3028"/>
            </a:solidFill>
            <a:effectLst/>
          </p:spPr>
          <p:txBody>
            <a:bodyPr wrap="square" bIns="54000" rtlCol="0">
              <a:spAutoFit/>
            </a:bodyPr>
            <a:lstStyle/>
            <a:p>
              <a:pPr algn="ctr"/>
              <a:r>
                <a:rPr lang="zh-CN" altLang="en-US" sz="2400" b="1">
                  <a:solidFill>
                    <a:schemeClr val="bg1"/>
                  </a:solidFill>
                  <a:cs typeface="+mn-ea"/>
                  <a:sym typeface="+mn-lt"/>
                </a:rPr>
                <a:t>第一部分　河南中考考点过关</a:t>
              </a:r>
              <a:endParaRPr lang="zh-CN" altLang="en-US" sz="2400" b="1">
                <a:solidFill>
                  <a:schemeClr val="bg1"/>
                </a:solidFill>
                <a:cs typeface="+mn-ea"/>
                <a:sym typeface="+mn-lt"/>
              </a:endParaRPr>
            </a:p>
          </p:txBody>
        </p:sp>
      </p:grpSp>
    </p:spTree>
  </p:cSld>
  <p:clrMapOvr>
    <a:masterClrMapping/>
  </p:clrMapOvr>
  <mc:AlternateContent>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阿基米德原理</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2</a:t>
            </a:r>
            <a:endParaRPr lang="en-US" altLang="zh-CN">
              <a:solidFill>
                <a:schemeClr val="bg1"/>
              </a:solidFill>
              <a:sym typeface="+mn-lt"/>
            </a:endParaRPr>
          </a:p>
        </p:txBody>
      </p:sp>
      <p:sp>
        <p:nvSpPr>
          <p:cNvPr id="2" name="圆角矩形 36"/>
          <p:cNvSpPr/>
          <p:nvPr/>
        </p:nvSpPr>
        <p:spPr>
          <a:xfrm>
            <a:off x="648970" y="1236345"/>
            <a:ext cx="10343515" cy="482663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184696" y="742322"/>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4" name="文本框 3"/>
          <p:cNvSpPr txBox="1"/>
          <p:nvPr/>
        </p:nvSpPr>
        <p:spPr>
          <a:xfrm>
            <a:off x="3280410" y="1479550"/>
            <a:ext cx="5099050" cy="460375"/>
          </a:xfrm>
          <a:prstGeom prst="rect">
            <a:avLst/>
          </a:prstGeom>
          <a:noFill/>
        </p:spPr>
        <p:txBody>
          <a:bodyPr wrap="square" rtlCol="0">
            <a:spAutoFit/>
          </a:bodyPr>
          <a:lstStyle/>
          <a:p>
            <a:pPr algn="ctr"/>
            <a:r>
              <a:rPr lang="zh-CN" altLang="en-US" sz="2400">
                <a:latin typeface="黑体" panose="02010609060101010101" pitchFamily="49" charset="-122"/>
                <a:ea typeface="黑体" panose="02010609060101010101" pitchFamily="49" charset="-122"/>
              </a:rPr>
              <a:t>浮力的常用计算方法</a:t>
            </a:r>
            <a:endParaRPr lang="zh-CN" altLang="en-US" sz="2400">
              <a:latin typeface="黑体" panose="02010609060101010101" pitchFamily="49" charset="-122"/>
              <a:ea typeface="黑体" panose="02010609060101010101" pitchFamily="49" charset="-122"/>
            </a:endParaRPr>
          </a:p>
        </p:txBody>
      </p:sp>
      <p:graphicFrame>
        <p:nvGraphicFramePr>
          <p:cNvPr id="5" name="表格 4"/>
          <p:cNvGraphicFramePr>
            <a:graphicFrameLocks noGrp="1"/>
          </p:cNvGraphicFramePr>
          <p:nvPr>
            <p:custDataLst>
              <p:tags r:id="rId2"/>
            </p:custDataLst>
          </p:nvPr>
        </p:nvGraphicFramePr>
        <p:xfrm>
          <a:off x="2107565" y="2153920"/>
          <a:ext cx="7976870" cy="3232150"/>
        </p:xfrm>
        <a:graphic>
          <a:graphicData uri="http://schemas.openxmlformats.org/drawingml/2006/table">
            <a:tbl>
              <a:tblPr firstRow="1" bandRow="1">
                <a:tableStyleId>{5940675A-B579-460E-94D1-54222C63F5DA}</a:tableStyleId>
              </a:tblPr>
              <a:tblGrid>
                <a:gridCol w="658495"/>
                <a:gridCol w="2636520"/>
                <a:gridCol w="2970530"/>
                <a:gridCol w="1711325"/>
              </a:tblGrid>
              <a:tr h="44259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方法</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计算公式</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适用范围</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9692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用浮力产生的原因计算</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浮</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向上</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向下</a:t>
                      </a:r>
                      <a:endParaRPr lang="en-US" altLang="en-US" sz="20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柱体</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9692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称量法</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浮</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=G-F</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拉</a:t>
                      </a:r>
                      <a:endParaRPr lang="en-US" altLang="en-US" sz="20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弹簧测力计测浮力</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9692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用阿基米德原理计算</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浮</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=ρ</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液</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gV</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排</a:t>
                      </a:r>
                      <a:endParaRPr lang="en-US" altLang="en-US" sz="20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普遍适用</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9878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平衡法</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浮</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物</a:t>
                      </a:r>
                      <a:endParaRPr lang="en-US" altLang="en-US" sz="20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漂浮或悬浮</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med">
    <p:wipe dir="d"/>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人教八下</a:t>
            </a:r>
            <a:endParaRPr lang="zh-CN" altLang="en-US">
              <a:solidFill>
                <a:schemeClr val="bg1"/>
              </a:solidFill>
              <a:sym typeface="+mn-lt"/>
            </a:endParaRPr>
          </a:p>
          <a:p>
            <a:pPr algn="ctr"/>
            <a:r>
              <a:rPr lang="zh-CN" altLang="en-US">
                <a:solidFill>
                  <a:schemeClr val="bg1"/>
                </a:solidFill>
                <a:sym typeface="+mn-lt"/>
              </a:rPr>
              <a:t>北师八下</a:t>
            </a:r>
            <a:endParaRPr lang="zh-CN" altLang="en-US">
              <a:solidFill>
                <a:schemeClr val="bg1"/>
              </a:solidFill>
              <a:sym typeface="+mn-lt"/>
            </a:endParaRPr>
          </a:p>
        </p:txBody>
      </p:sp>
      <p:sp>
        <p:nvSpPr>
          <p:cNvPr id="6" name="矩形 5"/>
          <p:cNvSpPr/>
          <p:nvPr/>
        </p:nvSpPr>
        <p:spPr>
          <a:xfrm>
            <a:off x="4970780" y="894080"/>
            <a:ext cx="5135245" cy="1938020"/>
          </a:xfrm>
          <a:prstGeom prst="rect">
            <a:avLst/>
          </a:prstGeom>
        </p:spPr>
        <p:txBody>
          <a:bodyPr wrap="square">
            <a:spAutoFit/>
          </a:bodyPr>
          <a:lstStyle/>
          <a:p>
            <a:pPr algn="l">
              <a:lnSpc>
                <a:spcPct val="125000"/>
              </a:lnSpc>
            </a:pPr>
            <a:r>
              <a:rPr lang="zh-CN" altLang="en-US" sz="2400" b="1">
                <a:solidFill>
                  <a:srgbClr val="FF0000"/>
                </a:solidFill>
                <a:latin typeface="黑体" panose="02010609060101010101" pitchFamily="49" charset="-122"/>
                <a:ea typeface="黑体" panose="02010609060101010101" pitchFamily="49" charset="-122"/>
              </a:rPr>
              <a:t>【命题总结】</a:t>
            </a:r>
            <a:endParaRPr lang="zh-CN" altLang="en-US" sz="2400">
              <a:solidFill>
                <a:srgbClr val="FF0000"/>
              </a:solidFill>
              <a:latin typeface="黑体" panose="02010609060101010101" pitchFamily="49" charset="-122"/>
              <a:ea typeface="黑体" panose="02010609060101010101" pitchFamily="49" charset="-122"/>
            </a:endParaRPr>
          </a:p>
          <a:p>
            <a:pPr algn="l">
              <a:lnSpc>
                <a:spcPct val="125000"/>
              </a:lnSpc>
            </a:pPr>
            <a:r>
              <a:rPr lang="zh-CN" altLang="en-US" sz="2400">
                <a:latin typeface="宋体" panose="02010600030101010101" pitchFamily="2" charset="-122"/>
                <a:ea typeface="宋体" panose="02010600030101010101" pitchFamily="2" charset="-122"/>
              </a:rPr>
              <a:t>(1)浮力大小的影响因素</a:t>
            </a:r>
            <a:endParaRPr lang="zh-CN" altLang="en-US" sz="2400">
              <a:latin typeface="宋体" panose="02010600030101010101" pitchFamily="2" charset="-122"/>
              <a:ea typeface="宋体" panose="02010600030101010101" pitchFamily="2" charset="-122"/>
            </a:endParaRPr>
          </a:p>
          <a:p>
            <a:pPr algn="l">
              <a:lnSpc>
                <a:spcPct val="125000"/>
              </a:lnSpc>
            </a:pPr>
            <a:r>
              <a:rPr lang="zh-CN" altLang="en-US" sz="2400">
                <a:latin typeface="宋体" panose="02010600030101010101" pitchFamily="2" charset="-122"/>
                <a:ea typeface="宋体" panose="02010600030101010101" pitchFamily="2" charset="-122"/>
              </a:rPr>
              <a:t>(2)浮沉条件的应用</a:t>
            </a:r>
            <a:endParaRPr lang="zh-CN" altLang="en-US" sz="2400">
              <a:latin typeface="宋体" panose="02010600030101010101" pitchFamily="2" charset="-122"/>
              <a:ea typeface="宋体" panose="02010600030101010101" pitchFamily="2" charset="-122"/>
            </a:endParaRPr>
          </a:p>
          <a:p>
            <a:pPr algn="l">
              <a:lnSpc>
                <a:spcPct val="125000"/>
              </a:lnSpc>
            </a:pPr>
            <a:r>
              <a:rPr lang="zh-CN" altLang="en-US" sz="2400">
                <a:latin typeface="宋体" panose="02010600030101010101" pitchFamily="2" charset="-122"/>
                <a:ea typeface="宋体" panose="02010600030101010101" pitchFamily="2" charset="-122"/>
              </a:rPr>
              <a:t>(3)阿基米德原理</a:t>
            </a:r>
            <a:endParaRPr lang="zh-CN" altLang="en-US" sz="2400">
              <a:latin typeface="宋体" panose="02010600030101010101" pitchFamily="2" charset="-122"/>
              <a:ea typeface="宋体" panose="02010600030101010101" pitchFamily="2" charset="-122"/>
            </a:endParaRPr>
          </a:p>
        </p:txBody>
      </p:sp>
      <p:sp>
        <p:nvSpPr>
          <p:cNvPr id="3" name="矩形 2"/>
          <p:cNvSpPr/>
          <p:nvPr/>
        </p:nvSpPr>
        <p:spPr>
          <a:xfrm>
            <a:off x="569595" y="3721100"/>
            <a:ext cx="11052810" cy="2953385"/>
          </a:xfrm>
          <a:prstGeom prst="rect">
            <a:avLst/>
          </a:prstGeom>
        </p:spPr>
        <p:txBody>
          <a:bodyPr wrap="square">
            <a:spAutoFit/>
          </a:bodyPr>
          <a:lstStyle/>
          <a:p>
            <a:pPr algn="l">
              <a:lnSpc>
                <a:spcPct val="125000"/>
              </a:lnSpc>
              <a:buClrTx/>
              <a:buSzTx/>
              <a:buFontTx/>
            </a:pPr>
            <a:r>
              <a:rPr lang="zh-CN" altLang="en-US" sz="2400" b="1">
                <a:solidFill>
                  <a:srgbClr val="FF0000"/>
                </a:solidFill>
                <a:latin typeface="黑体" panose="02010609060101010101" pitchFamily="49" charset="-122"/>
                <a:ea typeface="黑体" panose="02010609060101010101" pitchFamily="49" charset="-122"/>
              </a:rPr>
              <a:t>【一题通关】</a:t>
            </a:r>
            <a:endParaRPr lang="zh-CN" altLang="en-US" sz="2400" b="1">
              <a:solidFill>
                <a:srgbClr val="FF0000"/>
              </a:solidFill>
              <a:latin typeface="黑体" panose="02010609060101010101" pitchFamily="49" charset="-122"/>
              <a:ea typeface="黑体" panose="02010609060101010101" pitchFamily="49" charset="-122"/>
            </a:endParaRPr>
          </a:p>
          <a:p>
            <a:pPr algn="l">
              <a:lnSpc>
                <a:spcPct val="125000"/>
              </a:lnSpc>
              <a:buClrTx/>
              <a:buSzTx/>
              <a:buFontTx/>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如图所示,把装满水的烧杯放在空盘子里,将一个密封的空饮料罐慢慢按入水中.请回答下列问题:</a:t>
            </a:r>
            <a:endPar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endParaRPr>
          </a:p>
          <a:p>
            <a:pPr algn="l">
              <a:lnSpc>
                <a:spcPct val="125000"/>
              </a:lnSpc>
              <a:buClrTx/>
              <a:buSzTx/>
              <a:buFontTx/>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(1)空饮料罐被按得越深,溢出的水越多,手感受到的浮力越</a:t>
            </a:r>
            <a:r>
              <a:rPr lang="zh-CN" altLang="en-US" sz="2400" u="sng">
                <a:solidFill>
                  <a:schemeClr val="tx1"/>
                </a:solidFill>
                <a:latin typeface="宋体" panose="02010600030101010101" pitchFamily="2" charset="-122"/>
                <a:ea typeface="宋体" panose="02010600030101010101" pitchFamily="2" charset="-122"/>
                <a:cs typeface="宋体" panose="02010600030101010101" pitchFamily="2" charset="-122"/>
              </a:rPr>
              <a:t>　　　</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,这个实验现象启示我们,浮力的大小可能跟空饮料罐</a:t>
            </a:r>
            <a:r>
              <a:rPr lang="zh-CN" altLang="en-US" sz="2400" u="sng">
                <a:solidFill>
                  <a:schemeClr val="tx1"/>
                </a:solidFill>
                <a:latin typeface="宋体" panose="02010600030101010101" pitchFamily="2" charset="-122"/>
                <a:ea typeface="宋体" panose="02010600030101010101" pitchFamily="2" charset="-122"/>
                <a:cs typeface="宋体" panose="02010600030101010101" pitchFamily="2" charset="-122"/>
              </a:rPr>
              <a:t>　　　　　　　　</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有关. </a:t>
            </a:r>
            <a:endPar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endParaRPr>
          </a:p>
          <a:p>
            <a:pPr algn="l">
              <a:lnSpc>
                <a:spcPct val="150000"/>
              </a:lnSpc>
              <a:buClrTx/>
              <a:buSzTx/>
              <a:buFontTx/>
            </a:pPr>
            <a:endPar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endParaRPr>
          </a:p>
        </p:txBody>
      </p:sp>
      <p:pic>
        <p:nvPicPr>
          <p:cNvPr id="1197" name="2019-8-1.jpg"/>
          <p:cNvPicPr>
            <a:picLocks noChangeAspect="1"/>
          </p:cNvPicPr>
          <p:nvPr/>
        </p:nvPicPr>
        <p:blipFill>
          <a:blip r:embed="rId2"/>
          <a:stretch>
            <a:fillRect/>
          </a:stretch>
        </p:blipFill>
        <p:spPr>
          <a:xfrm>
            <a:off x="2068195" y="894080"/>
            <a:ext cx="2031365" cy="2436495"/>
          </a:xfrm>
          <a:prstGeom prst="rect">
            <a:avLst/>
          </a:prstGeom>
        </p:spPr>
      </p:pic>
      <p:sp>
        <p:nvSpPr>
          <p:cNvPr id="2" name="文本框 1"/>
          <p:cNvSpPr txBox="1"/>
          <p:nvPr/>
        </p:nvSpPr>
        <p:spPr>
          <a:xfrm>
            <a:off x="8371840" y="507746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大</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4" name="文本框 3"/>
          <p:cNvSpPr txBox="1"/>
          <p:nvPr/>
        </p:nvSpPr>
        <p:spPr>
          <a:xfrm>
            <a:off x="5627370" y="5537835"/>
            <a:ext cx="260413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排开液体的体积</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5" name="文本框 4"/>
          <p:cNvSpPr txBox="1"/>
          <p:nvPr/>
        </p:nvSpPr>
        <p:spPr>
          <a:xfrm>
            <a:off x="5918835" y="114300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上</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人教八下</a:t>
            </a:r>
            <a:endParaRPr lang="zh-CN" altLang="en-US">
              <a:solidFill>
                <a:schemeClr val="bg1"/>
              </a:solidFill>
              <a:sym typeface="+mn-lt"/>
            </a:endParaRPr>
          </a:p>
          <a:p>
            <a:pPr algn="ctr"/>
            <a:r>
              <a:rPr lang="zh-CN" altLang="en-US">
                <a:solidFill>
                  <a:schemeClr val="bg1"/>
                </a:solidFill>
                <a:sym typeface="+mn-lt"/>
              </a:rPr>
              <a:t>北师八下</a:t>
            </a:r>
            <a:endParaRPr lang="zh-CN" altLang="en-US">
              <a:solidFill>
                <a:schemeClr val="bg1"/>
              </a:solidFill>
              <a:sym typeface="+mn-lt"/>
            </a:endParaRPr>
          </a:p>
        </p:txBody>
      </p:sp>
      <p:sp>
        <p:nvSpPr>
          <p:cNvPr id="2" name="文本框 1"/>
          <p:cNvSpPr txBox="1"/>
          <p:nvPr/>
        </p:nvSpPr>
        <p:spPr>
          <a:xfrm>
            <a:off x="1198245" y="1557020"/>
            <a:ext cx="9629140" cy="341503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(2)将该空饮料罐浸没在水中,放手后,空饮料罐将</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(选填“上浮”或“下沉”),从放手到空饮料罐静止的过程中,空饮料罐受到的浮力</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(选填“一直变大”“一直变小”“先不变后变小”或“先变小后不变”).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(3)某次实验时,将盘中的水收集起来,测得溢出水的质量为0.2 kg,则此时空饮料罐受到的浮力大小为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N.(g取10 N/kg)</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7874000" y="1652905"/>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上浮</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4" name="文本框 3"/>
          <p:cNvSpPr txBox="1"/>
          <p:nvPr/>
        </p:nvSpPr>
        <p:spPr>
          <a:xfrm>
            <a:off x="1409700" y="2745740"/>
            <a:ext cx="25076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先不变后变小</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5" name="文本框 4"/>
          <p:cNvSpPr txBox="1"/>
          <p:nvPr/>
        </p:nvSpPr>
        <p:spPr>
          <a:xfrm>
            <a:off x="5724525" y="442214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2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1022350"/>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endParaRPr lang="zh-CN" altLang="en-US" sz="2400" b="1" kern="0">
              <a:solidFill>
                <a:srgbClr val="EE3028"/>
              </a:solidFill>
              <a:cs typeface="+mn-ea"/>
              <a:sym typeface="+mn-lt"/>
            </a:endParaRPr>
          </a:p>
          <a:p>
            <a:r>
              <a:rPr lang="zh-CN" altLang="en-US" sz="2400" b="1" kern="0">
                <a:solidFill>
                  <a:srgbClr val="EE3028"/>
                </a:solidFill>
                <a:cs typeface="+mn-ea"/>
                <a:sym typeface="+mn-lt"/>
              </a:rPr>
              <a:t>浮力的相关计算</a:t>
            </a:r>
            <a:endParaRPr lang="zh-CN" altLang="en-US" sz="2400" b="1" kern="0">
              <a:solidFill>
                <a:srgbClr val="EE3028"/>
              </a:solidFill>
              <a:cs typeface="+mn-ea"/>
              <a:sym typeface="+mn-lt"/>
            </a:endParaRPr>
          </a:p>
          <a:p>
            <a:endParaRPr lang="zh-CN" altLang="en-US" sz="2400" b="1" kern="0">
              <a:solidFill>
                <a:srgbClr val="EE3028"/>
              </a:solidFill>
              <a:cs typeface="+mn-ea"/>
              <a:sym typeface="+mn-lt"/>
            </a:endParaRPr>
          </a:p>
        </p:txBody>
      </p:sp>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endParaRPr lang="zh-CN" altLang="en-US">
              <a:solidFill>
                <a:schemeClr val="bg1"/>
              </a:solidFill>
              <a:sym typeface="+mn-lt"/>
            </a:endParaRPr>
          </a:p>
          <a:p>
            <a:pPr algn="ctr"/>
            <a:endParaRPr lang="zh-CN" altLang="en-US">
              <a:solidFill>
                <a:schemeClr val="bg1"/>
              </a:solidFill>
              <a:sym typeface="+mn-lt"/>
            </a:endParaRPr>
          </a:p>
        </p:txBody>
      </p:sp>
      <p:sp>
        <p:nvSpPr>
          <p:cNvPr id="4" name="文本框 3"/>
          <p:cNvSpPr txBox="1"/>
          <p:nvPr/>
        </p:nvSpPr>
        <p:spPr>
          <a:xfrm>
            <a:off x="864235" y="1642110"/>
            <a:ext cx="10841990" cy="1753235"/>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宋体" panose="02010600030101010101" pitchFamily="2" charset="-122"/>
              </a:rPr>
              <a:t>例</a:t>
            </a:r>
            <a:r>
              <a:rPr lang="zh-CN" altLang="en-US" sz="2400">
                <a:latin typeface="宋体" panose="02010600030101010101" pitchFamily="2" charset="-122"/>
                <a:ea typeface="宋体" panose="02010600030101010101" pitchFamily="2" charset="-122"/>
                <a:cs typeface="宋体" panose="02010600030101010101" pitchFamily="2" charset="-122"/>
              </a:rPr>
              <a:t> 根据所学知识,计算浮力的大小.(g取10 N/kg,水的密度取1.0×10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kg/m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a:t>
            </a:r>
            <a:r>
              <a:rPr lang="zh-CN" altLang="en-US" sz="2400">
                <a:latin typeface="黑体" panose="02010609060101010101" pitchFamily="49" charset="-122"/>
                <a:ea typeface="黑体" panose="02010609060101010101" pitchFamily="49" charset="-122"/>
                <a:cs typeface="黑体" panose="02010609060101010101" pitchFamily="49" charset="-122"/>
              </a:rPr>
              <a:t>(称重法)</a:t>
            </a:r>
            <a:r>
              <a:rPr lang="zh-CN" altLang="en-US" sz="2400">
                <a:latin typeface="宋体" panose="02010600030101010101" pitchFamily="2" charset="-122"/>
                <a:ea typeface="宋体" panose="02010600030101010101" pitchFamily="2" charset="-122"/>
                <a:cs typeface="宋体" panose="02010600030101010101" pitchFamily="2" charset="-122"/>
              </a:rPr>
              <a:t>如图甲所示,物块的重力为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N,物块浸没在液体中所受的浮力为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01" name="18WHLWJJZKBWL228.jpg" descr="id:2147501862;FounderCES"/>
          <p:cNvPicPr>
            <a:picLocks noChangeAspect="1"/>
          </p:cNvPicPr>
          <p:nvPr/>
        </p:nvPicPr>
        <p:blipFill>
          <a:blip r:embed="rId2"/>
          <a:stretch>
            <a:fillRect/>
          </a:stretch>
        </p:blipFill>
        <p:spPr>
          <a:xfrm>
            <a:off x="4078605" y="3098800"/>
            <a:ext cx="3805555" cy="2867660"/>
          </a:xfrm>
          <a:prstGeom prst="rect">
            <a:avLst/>
          </a:prstGeom>
        </p:spPr>
      </p:pic>
      <p:sp>
        <p:nvSpPr>
          <p:cNvPr id="5" name="文本框 4"/>
          <p:cNvSpPr txBox="1"/>
          <p:nvPr/>
        </p:nvSpPr>
        <p:spPr>
          <a:xfrm>
            <a:off x="5271135" y="5966460"/>
            <a:ext cx="707390" cy="398780"/>
          </a:xfrm>
          <a:prstGeom prst="rect">
            <a:avLst/>
          </a:prstGeom>
          <a:noFill/>
        </p:spPr>
        <p:txBody>
          <a:bodyPr wrap="square" rtlCol="0">
            <a:spAutoFit/>
          </a:bodyPr>
          <a:lstStyle/>
          <a:p>
            <a:r>
              <a:rPr lang="zh-CN" altLang="en-US" sz="2000">
                <a:latin typeface="宋体" panose="02010600030101010101" pitchFamily="2" charset="-122"/>
                <a:ea typeface="宋体" panose="02010600030101010101" pitchFamily="2" charset="-122"/>
              </a:rPr>
              <a:t>甲</a:t>
            </a:r>
            <a:endParaRPr lang="zh-CN" altLang="en-US" sz="2000">
              <a:latin typeface="宋体" panose="02010600030101010101" pitchFamily="2" charset="-122"/>
              <a:ea typeface="宋体" panose="02010600030101010101" pitchFamily="2" charset="-122"/>
            </a:endParaRPr>
          </a:p>
        </p:txBody>
      </p:sp>
      <p:sp>
        <p:nvSpPr>
          <p:cNvPr id="3" name="文本框 2"/>
          <p:cNvSpPr txBox="1"/>
          <p:nvPr/>
        </p:nvSpPr>
        <p:spPr>
          <a:xfrm>
            <a:off x="6125210" y="228854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2.2</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2" name="文本框 1"/>
          <p:cNvSpPr txBox="1"/>
          <p:nvPr/>
        </p:nvSpPr>
        <p:spPr>
          <a:xfrm>
            <a:off x="1620520" y="283083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0.2</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1022350"/>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endParaRPr lang="zh-CN" altLang="en-US" sz="2400" b="1" kern="0">
              <a:solidFill>
                <a:srgbClr val="EE3028"/>
              </a:solidFill>
              <a:cs typeface="+mn-ea"/>
              <a:sym typeface="+mn-lt"/>
            </a:endParaRPr>
          </a:p>
          <a:p>
            <a:r>
              <a:rPr lang="zh-CN" altLang="en-US" sz="2400" b="1" kern="0">
                <a:solidFill>
                  <a:srgbClr val="EE3028"/>
                </a:solidFill>
                <a:cs typeface="+mn-ea"/>
                <a:sym typeface="+mn-lt"/>
              </a:rPr>
              <a:t>浮力的相关计算</a:t>
            </a:r>
            <a:endParaRPr lang="zh-CN" altLang="en-US" sz="2400" b="1" kern="0">
              <a:solidFill>
                <a:srgbClr val="EE3028"/>
              </a:solidFill>
              <a:cs typeface="+mn-ea"/>
              <a:sym typeface="+mn-lt"/>
            </a:endParaRPr>
          </a:p>
          <a:p>
            <a:endParaRPr lang="zh-CN" altLang="en-US" sz="2400" b="1" kern="0">
              <a:solidFill>
                <a:srgbClr val="EE3028"/>
              </a:solidFill>
              <a:cs typeface="+mn-ea"/>
              <a:sym typeface="+mn-lt"/>
            </a:endParaRPr>
          </a:p>
        </p:txBody>
      </p:sp>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endParaRPr lang="zh-CN" altLang="en-US">
              <a:solidFill>
                <a:schemeClr val="bg1"/>
              </a:solidFill>
              <a:sym typeface="+mn-lt"/>
            </a:endParaRPr>
          </a:p>
          <a:p>
            <a:pPr algn="ctr"/>
            <a:endParaRPr lang="zh-CN" altLang="en-US">
              <a:solidFill>
                <a:schemeClr val="bg1"/>
              </a:solidFill>
              <a:sym typeface="+mn-lt"/>
            </a:endParaRPr>
          </a:p>
        </p:txBody>
      </p:sp>
      <p:sp>
        <p:nvSpPr>
          <p:cNvPr id="2" name="文本框 1"/>
          <p:cNvSpPr txBox="1"/>
          <p:nvPr/>
        </p:nvSpPr>
        <p:spPr>
          <a:xfrm>
            <a:off x="917575" y="1364615"/>
            <a:ext cx="10677525" cy="11988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a:t>
            </a:r>
            <a:r>
              <a:rPr lang="zh-CN" altLang="en-US" sz="2400">
                <a:latin typeface="黑体" panose="02010609060101010101" pitchFamily="49" charset="-122"/>
                <a:ea typeface="黑体" panose="02010609060101010101" pitchFamily="49" charset="-122"/>
                <a:cs typeface="黑体" panose="02010609060101010101" pitchFamily="49" charset="-122"/>
              </a:rPr>
              <a:t>(平衡法)</a:t>
            </a:r>
            <a:r>
              <a:rPr lang="zh-CN" altLang="en-US" sz="2400">
                <a:latin typeface="宋体" panose="02010600030101010101" pitchFamily="2" charset="-122"/>
                <a:ea typeface="宋体" panose="02010600030101010101" pitchFamily="2" charset="-122"/>
                <a:cs typeface="宋体" panose="02010600030101010101" pitchFamily="2" charset="-122"/>
              </a:rPr>
              <a:t>如图乙所示,已知物块A的密度是0.8×10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kg/m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,体积是75 cm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,物块B的重力为 3 N,则A、B两物块所受的浮力分别为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N和</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02" name="18WHLWJJZKBWL229.jpg" descr="id:2147501869;FounderCES"/>
          <p:cNvPicPr>
            <a:picLocks noChangeAspect="1"/>
          </p:cNvPicPr>
          <p:nvPr/>
        </p:nvPicPr>
        <p:blipFill>
          <a:blip r:embed="rId2"/>
          <a:stretch>
            <a:fillRect/>
          </a:stretch>
        </p:blipFill>
        <p:spPr>
          <a:xfrm>
            <a:off x="4632325" y="3079750"/>
            <a:ext cx="2926715" cy="2183130"/>
          </a:xfrm>
          <a:prstGeom prst="rect">
            <a:avLst/>
          </a:prstGeom>
        </p:spPr>
      </p:pic>
      <p:sp>
        <p:nvSpPr>
          <p:cNvPr id="3" name="文本框 2"/>
          <p:cNvSpPr txBox="1"/>
          <p:nvPr/>
        </p:nvSpPr>
        <p:spPr>
          <a:xfrm>
            <a:off x="5789295" y="5403850"/>
            <a:ext cx="934085" cy="398780"/>
          </a:xfrm>
          <a:prstGeom prst="rect">
            <a:avLst/>
          </a:prstGeom>
          <a:noFill/>
        </p:spPr>
        <p:txBody>
          <a:bodyPr wrap="square" rtlCol="0">
            <a:spAutoFit/>
          </a:bodyPr>
          <a:lstStyle/>
          <a:p>
            <a:r>
              <a:rPr lang="zh-CN" altLang="en-US" sz="2000">
                <a:latin typeface="宋体" panose="02010600030101010101" pitchFamily="2" charset="-122"/>
                <a:ea typeface="宋体" panose="02010600030101010101" pitchFamily="2" charset="-122"/>
              </a:rPr>
              <a:t>乙</a:t>
            </a:r>
            <a:endParaRPr lang="zh-CN" altLang="en-US" sz="2000">
              <a:latin typeface="宋体" panose="02010600030101010101" pitchFamily="2" charset="-122"/>
              <a:ea typeface="宋体" panose="02010600030101010101" pitchFamily="2" charset="-122"/>
            </a:endParaRPr>
          </a:p>
        </p:txBody>
      </p:sp>
      <p:sp>
        <p:nvSpPr>
          <p:cNvPr id="4" name="文本框 3"/>
          <p:cNvSpPr txBox="1"/>
          <p:nvPr/>
        </p:nvSpPr>
        <p:spPr>
          <a:xfrm>
            <a:off x="7667625" y="1957705"/>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0.6</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5" name="文本框 4"/>
          <p:cNvSpPr txBox="1"/>
          <p:nvPr/>
        </p:nvSpPr>
        <p:spPr>
          <a:xfrm>
            <a:off x="9324975" y="1957705"/>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3</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1022350"/>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endParaRPr lang="zh-CN" altLang="en-US" sz="2400" b="1" kern="0">
              <a:solidFill>
                <a:srgbClr val="EE3028"/>
              </a:solidFill>
              <a:cs typeface="+mn-ea"/>
              <a:sym typeface="+mn-lt"/>
            </a:endParaRPr>
          </a:p>
          <a:p>
            <a:r>
              <a:rPr lang="zh-CN" altLang="en-US" sz="2400" b="1" kern="0">
                <a:solidFill>
                  <a:srgbClr val="EE3028"/>
                </a:solidFill>
                <a:cs typeface="+mn-ea"/>
                <a:sym typeface="+mn-lt"/>
              </a:rPr>
              <a:t>浮力的相关计算</a:t>
            </a:r>
            <a:endParaRPr lang="zh-CN" altLang="en-US" sz="2400" b="1" kern="0">
              <a:solidFill>
                <a:srgbClr val="EE3028"/>
              </a:solidFill>
              <a:cs typeface="+mn-ea"/>
              <a:sym typeface="+mn-lt"/>
            </a:endParaRPr>
          </a:p>
          <a:p>
            <a:endParaRPr lang="zh-CN" altLang="en-US" sz="2400" b="1" kern="0">
              <a:solidFill>
                <a:srgbClr val="EE3028"/>
              </a:solidFill>
              <a:cs typeface="+mn-ea"/>
              <a:sym typeface="+mn-lt"/>
            </a:endParaRPr>
          </a:p>
        </p:txBody>
      </p:sp>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endParaRPr lang="zh-CN" altLang="en-US">
              <a:solidFill>
                <a:schemeClr val="bg1"/>
              </a:solidFill>
              <a:sym typeface="+mn-lt"/>
            </a:endParaRPr>
          </a:p>
          <a:p>
            <a:pPr algn="ctr"/>
            <a:endParaRPr lang="zh-CN" altLang="en-US">
              <a:solidFill>
                <a:schemeClr val="bg1"/>
              </a:solidFill>
              <a:sym typeface="+mn-lt"/>
            </a:endParaRPr>
          </a:p>
        </p:txBody>
      </p:sp>
      <p:sp>
        <p:nvSpPr>
          <p:cNvPr id="4" name="文本框 3"/>
          <p:cNvSpPr txBox="1"/>
          <p:nvPr/>
        </p:nvSpPr>
        <p:spPr>
          <a:xfrm>
            <a:off x="1182370" y="1428115"/>
            <a:ext cx="9415145" cy="175323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黑体" panose="02010609060101010101" pitchFamily="49" charset="-122"/>
                <a:ea typeface="黑体" panose="02010609060101010101" pitchFamily="49" charset="-122"/>
                <a:cs typeface="黑体" panose="02010609060101010101" pitchFamily="49" charset="-122"/>
              </a:rPr>
              <a:t>(阿基米德原理)</a:t>
            </a:r>
            <a:r>
              <a:rPr lang="zh-CN" altLang="en-US" sz="2400">
                <a:latin typeface="宋体" panose="02010600030101010101" pitchFamily="2" charset="-122"/>
                <a:ea typeface="宋体" panose="02010600030101010101" pitchFamily="2" charset="-122"/>
                <a:cs typeface="宋体" panose="02010600030101010101" pitchFamily="2" charset="-122"/>
              </a:rPr>
              <a:t>如图丙所示,已知物块C排开水的体积为20 cm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,物块D排开水的重力为5 N,则C、D两物块所受的浮力分别为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N和</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03" name="18WHLWJJZKBWL230.jpg" descr="id:2147501876;FounderCES"/>
          <p:cNvPicPr>
            <a:picLocks noChangeAspect="1"/>
          </p:cNvPicPr>
          <p:nvPr/>
        </p:nvPicPr>
        <p:blipFill>
          <a:blip r:embed="rId2"/>
          <a:stretch>
            <a:fillRect/>
          </a:stretch>
        </p:blipFill>
        <p:spPr>
          <a:xfrm>
            <a:off x="4145280" y="3181350"/>
            <a:ext cx="2764155" cy="2062480"/>
          </a:xfrm>
          <a:prstGeom prst="rect">
            <a:avLst/>
          </a:prstGeom>
        </p:spPr>
      </p:pic>
      <p:sp>
        <p:nvSpPr>
          <p:cNvPr id="5" name="文本框 4"/>
          <p:cNvSpPr txBox="1"/>
          <p:nvPr/>
        </p:nvSpPr>
        <p:spPr>
          <a:xfrm>
            <a:off x="5170805" y="5243830"/>
            <a:ext cx="1047115" cy="398780"/>
          </a:xfrm>
          <a:prstGeom prst="rect">
            <a:avLst/>
          </a:prstGeom>
          <a:noFill/>
        </p:spPr>
        <p:txBody>
          <a:bodyPr wrap="square" rtlCol="0">
            <a:spAutoFit/>
          </a:bodyPr>
          <a:lstStyle/>
          <a:p>
            <a:r>
              <a:rPr lang="zh-CN" altLang="en-US" sz="2000">
                <a:latin typeface="宋体" panose="02010600030101010101" pitchFamily="2" charset="-122"/>
                <a:ea typeface="宋体" panose="02010600030101010101" pitchFamily="2" charset="-122"/>
              </a:rPr>
              <a:t>丙</a:t>
            </a:r>
            <a:endParaRPr lang="zh-CN" altLang="en-US" sz="2000">
              <a:latin typeface="宋体" panose="02010600030101010101" pitchFamily="2" charset="-122"/>
              <a:ea typeface="宋体" panose="02010600030101010101" pitchFamily="2" charset="-122"/>
            </a:endParaRPr>
          </a:p>
        </p:txBody>
      </p:sp>
      <p:sp>
        <p:nvSpPr>
          <p:cNvPr id="2" name="文本框 1"/>
          <p:cNvSpPr txBox="1"/>
          <p:nvPr/>
        </p:nvSpPr>
        <p:spPr>
          <a:xfrm>
            <a:off x="8796655" y="2074545"/>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0.2</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3" name="文本框 2"/>
          <p:cNvSpPr txBox="1"/>
          <p:nvPr/>
        </p:nvSpPr>
        <p:spPr>
          <a:xfrm>
            <a:off x="1528445" y="2643505"/>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5</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Freeform 5"/>
          <p:cNvSpPr/>
          <p:nvPr/>
        </p:nvSpPr>
        <p:spPr bwMode="auto">
          <a:xfrm>
            <a:off x="4642931" y="2018413"/>
            <a:ext cx="2906139" cy="2620214"/>
          </a:xfrm>
          <a:custGeom>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a:solidFill>
                  <a:schemeClr val="bg1"/>
                </a:solidFill>
                <a:cs typeface="+mn-ea"/>
                <a:sym typeface="+mn-lt"/>
              </a:rPr>
              <a:t>实验帮</a:t>
            </a:r>
            <a:endParaRPr lang="zh-CN" altLang="en-US" sz="4000" b="1">
              <a:solidFill>
                <a:schemeClr val="bg1"/>
              </a:solidFill>
              <a:cs typeface="+mn-ea"/>
              <a:sym typeface="+mn-lt"/>
            </a:endParaRPr>
          </a:p>
        </p:txBody>
      </p:sp>
    </p:spTree>
  </p:cSld>
  <p:clrMapOvr>
    <a:masterClrMapping/>
  </p:clrMapOvr>
  <mc:AlternateContent>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探究浮力的大小与哪些因素有关</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r>
              <a:rPr lang="zh-CN" altLang="en-US">
                <a:solidFill>
                  <a:schemeClr val="bg1"/>
                </a:solidFill>
                <a:sym typeface="+mn-lt"/>
              </a:rPr>
              <a:t> </a:t>
            </a:r>
            <a:endParaRPr lang="en-US" altLang="zh-CN">
              <a:solidFill>
                <a:schemeClr val="bg1"/>
              </a:solidFill>
              <a:sym typeface="+mn-lt"/>
            </a:endParaRPr>
          </a:p>
        </p:txBody>
      </p:sp>
      <p:sp>
        <p:nvSpPr>
          <p:cNvPr id="3" name="文本框 2"/>
          <p:cNvSpPr txBox="1"/>
          <p:nvPr/>
        </p:nvSpPr>
        <p:spPr>
          <a:xfrm>
            <a:off x="989965" y="899160"/>
            <a:ext cx="10690860" cy="2306955"/>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rPr>
              <a:t>考法总结</a:t>
            </a:r>
            <a:endPar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有关该实验,有如下命题点:</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1.【实验器材】</a:t>
            </a:r>
            <a:r>
              <a:rPr lang="zh-CN" altLang="en-US" sz="2400">
                <a:latin typeface="宋体" panose="02010600030101010101" pitchFamily="2" charset="-122"/>
                <a:ea typeface="宋体" panose="02010600030101010101" pitchFamily="2" charset="-122"/>
                <a:cs typeface="宋体" panose="02010600030101010101" pitchFamily="2" charset="-122"/>
              </a:rPr>
              <a:t>弹簧测力计、烧杯、不同种类的液体、柱形物体若干.</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2.【实验情景】</a:t>
            </a:r>
            <a:r>
              <a:rPr lang="zh-CN" altLang="en-US" sz="2400">
                <a:latin typeface="宋体" panose="02010600030101010101" pitchFamily="2" charset="-122"/>
                <a:ea typeface="宋体" panose="02010600030101010101" pitchFamily="2" charset="-122"/>
                <a:cs typeface="宋体" panose="02010600030101010101" pitchFamily="2" charset="-122"/>
              </a:rPr>
              <a:t>如图所示.</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08" name="18WHLWJJZKBWL231.jpg" descr="id:2147501911;FounderCES"/>
          <p:cNvPicPr>
            <a:picLocks noChangeAspect="1"/>
          </p:cNvPicPr>
          <p:nvPr/>
        </p:nvPicPr>
        <p:blipFill>
          <a:blip r:embed="rId2"/>
          <a:stretch>
            <a:fillRect/>
          </a:stretch>
        </p:blipFill>
        <p:spPr>
          <a:xfrm>
            <a:off x="5635625" y="2969260"/>
            <a:ext cx="2309495" cy="2842260"/>
          </a:xfrm>
          <a:prstGeom prst="rect">
            <a:avLst/>
          </a:prstGeom>
        </p:spPr>
      </p:pic>
      <p:sp>
        <p:nvSpPr>
          <p:cNvPr id="4" name="文本框 3"/>
          <p:cNvSpPr txBox="1"/>
          <p:nvPr/>
        </p:nvSpPr>
        <p:spPr>
          <a:xfrm>
            <a:off x="5666105" y="5871845"/>
            <a:ext cx="2360295" cy="398780"/>
          </a:xfrm>
          <a:prstGeom prst="rect">
            <a:avLst/>
          </a:prstGeom>
          <a:noFill/>
        </p:spPr>
        <p:txBody>
          <a:bodyPr wrap="square" rtlCol="0">
            <a:spAutoFit/>
          </a:bodyPr>
          <a:lstStyle/>
          <a:p>
            <a:r>
              <a:rPr lang="en-US" altLang="zh-CN" sz="2000">
                <a:latin typeface="宋体" panose="02010600030101010101" pitchFamily="2" charset="-122"/>
                <a:ea typeface="宋体" panose="02010600030101010101" pitchFamily="2" charset="-122"/>
                <a:cs typeface="宋体" panose="02010600030101010101" pitchFamily="2" charset="-122"/>
              </a:rPr>
              <a:t> </a:t>
            </a:r>
            <a:r>
              <a:rPr lang="zh-CN" altLang="en-US" sz="2000">
                <a:latin typeface="宋体" panose="02010600030101010101" pitchFamily="2" charset="-122"/>
                <a:ea typeface="宋体" panose="02010600030101010101" pitchFamily="2" charset="-122"/>
                <a:cs typeface="宋体" panose="02010600030101010101" pitchFamily="2" charset="-122"/>
              </a:rPr>
              <a:t>甲          乙</a:t>
            </a:r>
            <a:endParaRPr lang="zh-CN" altLang="en-US" sz="20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探究浮力的大小与哪些因素有关</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r>
              <a:rPr lang="zh-CN" altLang="en-US">
                <a:solidFill>
                  <a:schemeClr val="bg1"/>
                </a:solidFill>
                <a:sym typeface="+mn-lt"/>
              </a:rPr>
              <a:t> </a:t>
            </a:r>
            <a:endParaRPr lang="en-US" altLang="zh-CN">
              <a:solidFill>
                <a:schemeClr val="bg1"/>
              </a:solidFill>
              <a:sym typeface="+mn-lt"/>
            </a:endParaRPr>
          </a:p>
        </p:txBody>
      </p:sp>
      <p:sp>
        <p:nvSpPr>
          <p:cNvPr id="2" name="文本框 1"/>
          <p:cNvSpPr txBox="1"/>
          <p:nvPr/>
        </p:nvSpPr>
        <p:spPr>
          <a:xfrm>
            <a:off x="768985" y="1151890"/>
            <a:ext cx="10639425" cy="3969385"/>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3.【设计与进行实验】</a:t>
            </a: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(1)弹簧测力计的使用:</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①在使用前,需观察弹簧测力计的指针是否指在零刻度线的位置,若没有,则</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需对测力计进行调零</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②读数时,弹簧测力计需保持静止状态或匀速直线运动状态;</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③测力计示数=大格示数+小格数×分度值.</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(2)实验中,通过弹簧测力计的示数变化来说明浮力大小的变化,</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F</a:t>
            </a:r>
            <a:r>
              <a:rPr lang="zh-CN" altLang="en-US" sz="2400" u="wavyHeavy" baseline="-25000">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浮</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=G-F</a:t>
            </a:r>
            <a:r>
              <a:rPr lang="zh-CN" altLang="en-US" sz="2400" u="wavyHeavy" baseline="-25000">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示</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探究浮力的大小与哪些因素有关</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r>
              <a:rPr lang="zh-CN" altLang="en-US">
                <a:solidFill>
                  <a:schemeClr val="bg1"/>
                </a:solidFill>
                <a:sym typeface="+mn-lt"/>
              </a:rPr>
              <a:t> </a:t>
            </a:r>
            <a:endParaRPr lang="en-US" altLang="zh-CN">
              <a:solidFill>
                <a:schemeClr val="bg1"/>
              </a:solidFill>
              <a:sym typeface="+mn-lt"/>
            </a:endParaRPr>
          </a:p>
        </p:txBody>
      </p:sp>
      <p:sp>
        <p:nvSpPr>
          <p:cNvPr id="2" name="文本框 1"/>
          <p:cNvSpPr txBox="1"/>
          <p:nvPr/>
        </p:nvSpPr>
        <p:spPr>
          <a:xfrm>
            <a:off x="768985" y="1151890"/>
            <a:ext cx="10916920" cy="452310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(3)控制变量法的应用:</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①探究浮力的大小是否与物体排开液体的体积有关时,需</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控制液体密度不变</a:t>
            </a:r>
            <a:r>
              <a:rPr lang="zh-CN" altLang="en-US" sz="2400">
                <a:latin typeface="宋体" panose="02010600030101010101" pitchFamily="2" charset="-122"/>
                <a:ea typeface="宋体" panose="02010600030101010101" pitchFamily="2" charset="-122"/>
                <a:cs typeface="宋体" panose="02010600030101010101" pitchFamily="2" charset="-122"/>
              </a:rPr>
              <a:t>,改变物体排开液体的体积;</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②探究浮力的大小是否与液体密度有关时,需</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控制物体排开液体的体积不变</a:t>
            </a:r>
            <a:r>
              <a:rPr lang="zh-CN" altLang="en-US" sz="2400">
                <a:latin typeface="宋体" panose="02010600030101010101" pitchFamily="2" charset="-122"/>
                <a:ea typeface="宋体" panose="02010600030101010101" pitchFamily="2" charset="-122"/>
                <a:cs typeface="宋体" panose="02010600030101010101" pitchFamily="2" charset="-122"/>
              </a:rPr>
              <a:t>,改变液体的密度;</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③探究浮力的大小是否与物体浸没在液体中的深度有关时,需</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控制液体的密度和物体排开液体的体积不变</a:t>
            </a:r>
            <a:r>
              <a:rPr lang="zh-CN" altLang="en-US" sz="2400">
                <a:latin typeface="宋体" panose="02010600030101010101" pitchFamily="2" charset="-122"/>
                <a:ea typeface="宋体" panose="02010600030101010101" pitchFamily="2" charset="-122"/>
                <a:cs typeface="宋体" panose="02010600030101010101" pitchFamily="2" charset="-122"/>
              </a:rPr>
              <a:t>,改变物体在液体中所处的深度.</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(4)本实验中换用不同的物体和液体多次实验的目的是:</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验证结论是否具有普遍性</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ea"/>
              </a:rPr>
              <a:t>阿基米德原理的理解及应用(10年4考)</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1</a:t>
            </a:r>
            <a:endParaRPr lang="en-US" altLang="zh-CN">
              <a:solidFill>
                <a:schemeClr val="bg1"/>
              </a:solidFill>
              <a:sym typeface="+mn-lt"/>
            </a:endParaRPr>
          </a:p>
        </p:txBody>
      </p:sp>
      <p:sp>
        <p:nvSpPr>
          <p:cNvPr id="3" name="文本框 2"/>
          <p:cNvSpPr txBox="1"/>
          <p:nvPr/>
        </p:nvSpPr>
        <p:spPr>
          <a:xfrm>
            <a:off x="1058545" y="1883410"/>
            <a:ext cx="9366250" cy="230695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1.[2017河南B卷,5]用铝箔纸折成一只小船,纸船可漂浮在水面上;若将此铝箔纸揉成一团,纸团会沉入水底,纸船受到的浮力</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(选填“小于”“大于”或“等于”)纸团受到的浮力.若纸船的质量为 5 g,则它漂浮时受到的浮力为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N.(g取10 N/kg)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2" name="文本框 1"/>
          <p:cNvSpPr txBox="1"/>
          <p:nvPr/>
        </p:nvSpPr>
        <p:spPr>
          <a:xfrm>
            <a:off x="8716645" y="251079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大于</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4" name="文本框 3"/>
          <p:cNvSpPr txBox="1"/>
          <p:nvPr/>
        </p:nvSpPr>
        <p:spPr>
          <a:xfrm>
            <a:off x="4943475" y="362077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0.05</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探究浮力的大小与哪些因素有关</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r>
              <a:rPr lang="zh-CN" altLang="en-US">
                <a:solidFill>
                  <a:schemeClr val="bg1"/>
                </a:solidFill>
                <a:sym typeface="+mn-lt"/>
              </a:rPr>
              <a:t> </a:t>
            </a:r>
            <a:endParaRPr lang="en-US" altLang="zh-CN">
              <a:solidFill>
                <a:schemeClr val="bg1"/>
              </a:solidFill>
              <a:sym typeface="+mn-lt"/>
            </a:endParaRPr>
          </a:p>
        </p:txBody>
      </p:sp>
      <p:sp>
        <p:nvSpPr>
          <p:cNvPr id="3" name="文本框 2"/>
          <p:cNvSpPr txBox="1"/>
          <p:nvPr/>
        </p:nvSpPr>
        <p:spPr>
          <a:xfrm>
            <a:off x="1148080" y="1656715"/>
            <a:ext cx="10096500" cy="2861310"/>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4.【实验结论】</a:t>
            </a: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(1)物体所受浮力的大小只与</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液体密度</a:t>
            </a:r>
            <a:r>
              <a:rPr lang="zh-CN" altLang="en-US" sz="2400">
                <a:latin typeface="宋体" panose="02010600030101010101" pitchFamily="2" charset="-122"/>
                <a:ea typeface="宋体" panose="02010600030101010101" pitchFamily="2" charset="-122"/>
                <a:cs typeface="宋体" panose="02010600030101010101" pitchFamily="2" charset="-122"/>
              </a:rPr>
              <a:t>和</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物体排开液体的体积</a:t>
            </a:r>
            <a:r>
              <a:rPr lang="zh-CN" altLang="en-US" sz="2400">
                <a:latin typeface="宋体" panose="02010600030101010101" pitchFamily="2" charset="-122"/>
                <a:ea typeface="宋体" panose="02010600030101010101" pitchFamily="2" charset="-122"/>
                <a:cs typeface="宋体" panose="02010600030101010101" pitchFamily="2" charset="-122"/>
              </a:rPr>
              <a:t>有关,与物体在液体中所处的深度、物体的形状、物体的密度等因素无关;</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(2)液体的密度一定时,物体</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排开液体的体积越大</a:t>
            </a:r>
            <a:r>
              <a:rPr lang="zh-CN" altLang="en-US" sz="2400">
                <a:latin typeface="宋体" panose="02010600030101010101" pitchFamily="2" charset="-122"/>
                <a:ea typeface="宋体" panose="02010600030101010101" pitchFamily="2" charset="-122"/>
                <a:cs typeface="宋体" panose="02010600030101010101" pitchFamily="2" charset="-122"/>
              </a:rPr>
              <a:t>,物体受到的</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浮力越大</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(3)物体排开液体的体积一定时,</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液体密度越大</a:t>
            </a:r>
            <a:r>
              <a:rPr lang="zh-CN" altLang="en-US" sz="2400">
                <a:latin typeface="宋体" panose="02010600030101010101" pitchFamily="2" charset="-122"/>
                <a:ea typeface="宋体" panose="02010600030101010101" pitchFamily="2" charset="-122"/>
                <a:cs typeface="宋体" panose="02010600030101010101" pitchFamily="2" charset="-122"/>
              </a:rPr>
              <a:t>,物体受到的</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浮力越大</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探究浮力的大小与哪些因素有关</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r>
              <a:rPr lang="zh-CN" altLang="en-US">
                <a:solidFill>
                  <a:schemeClr val="bg1"/>
                </a:solidFill>
                <a:sym typeface="+mn-lt"/>
              </a:rPr>
              <a:t> </a:t>
            </a:r>
            <a:endParaRPr lang="en-US" altLang="zh-CN">
              <a:solidFill>
                <a:schemeClr val="bg1"/>
              </a:solidFill>
              <a:sym typeface="+mn-lt"/>
            </a:endParaRPr>
          </a:p>
        </p:txBody>
      </p:sp>
      <p:sp>
        <p:nvSpPr>
          <p:cNvPr id="2" name="文本框 1"/>
          <p:cNvSpPr txBox="1"/>
          <p:nvPr/>
        </p:nvSpPr>
        <p:spPr>
          <a:xfrm>
            <a:off x="1207770" y="1366520"/>
            <a:ext cx="9326880" cy="3784600"/>
          </a:xfrm>
          <a:prstGeom prst="rect">
            <a:avLst/>
          </a:prstGeom>
          <a:noFill/>
        </p:spPr>
        <p:txBody>
          <a:bodyPr wrap="square" rtlCol="0">
            <a:spAutoFit/>
          </a:bodyPr>
          <a:lstStyle/>
          <a:p>
            <a:pPr>
              <a:lnSpc>
                <a:spcPct val="200000"/>
              </a:lnSpc>
            </a:pPr>
            <a:r>
              <a:rPr lang="zh-CN" altLang="en-US" sz="2400">
                <a:latin typeface="黑体" panose="02010609060101010101" pitchFamily="49" charset="-122"/>
                <a:ea typeface="黑体" panose="02010609060101010101" pitchFamily="49" charset="-122"/>
                <a:cs typeface="黑体" panose="02010609060101010101" pitchFamily="49" charset="-122"/>
              </a:rPr>
              <a:t>5.【实验拓展】</a:t>
            </a: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利用弹簧测力计和阿基米德原理计算固体密度和液体密度:</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(1)</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计算固体密度</a:t>
            </a:r>
            <a:r>
              <a:rPr lang="zh-CN" altLang="en-US" sz="2400">
                <a:latin typeface="宋体" panose="02010600030101010101" pitchFamily="2" charset="-122"/>
                <a:ea typeface="宋体" panose="02010600030101010101" pitchFamily="2" charset="-122"/>
                <a:cs typeface="宋体" panose="02010600030101010101" pitchFamily="2" charset="-122"/>
              </a:rPr>
              <a:t>:已知物体的重力为G ,物体浸没在水中时所受的浮力F</a:t>
            </a:r>
            <a:r>
              <a:rPr lang="zh-CN" altLang="en-US" sz="2400" baseline="-25000">
                <a:latin typeface="宋体" panose="02010600030101010101" pitchFamily="2" charset="-122"/>
                <a:ea typeface="宋体" panose="02010600030101010101" pitchFamily="2" charset="-122"/>
                <a:cs typeface="宋体" panose="02010600030101010101" pitchFamily="2" charset="-122"/>
              </a:rPr>
              <a:t>浮</a:t>
            </a:r>
            <a:r>
              <a:rPr lang="zh-CN" altLang="en-US" sz="2400">
                <a:latin typeface="宋体" panose="02010600030101010101" pitchFamily="2" charset="-122"/>
                <a:ea typeface="宋体" panose="02010600030101010101" pitchFamily="2" charset="-122"/>
                <a:cs typeface="宋体" panose="02010600030101010101" pitchFamily="2" charset="-122"/>
              </a:rPr>
              <a:t>=G-F</a:t>
            </a:r>
            <a:r>
              <a:rPr lang="zh-CN" altLang="en-US" sz="2400" baseline="-25000">
                <a:latin typeface="宋体" panose="02010600030101010101" pitchFamily="2" charset="-122"/>
                <a:ea typeface="宋体" panose="02010600030101010101" pitchFamily="2" charset="-122"/>
                <a:cs typeface="宋体" panose="02010600030101010101" pitchFamily="2" charset="-122"/>
              </a:rPr>
              <a:t>示</a:t>
            </a:r>
            <a:r>
              <a:rPr lang="zh-CN" altLang="en-US" sz="2400">
                <a:latin typeface="宋体" panose="02010600030101010101" pitchFamily="2" charset="-122"/>
                <a:ea typeface="宋体" panose="02010600030101010101" pitchFamily="2" charset="-122"/>
                <a:cs typeface="宋体" panose="02010600030101010101" pitchFamily="2" charset="-122"/>
              </a:rPr>
              <a:t>,则物体的质量为m=   ,物体的体积为V=V</a:t>
            </a:r>
            <a:r>
              <a:rPr lang="zh-CN" altLang="en-US" sz="2400" baseline="-25000">
                <a:latin typeface="宋体" panose="02010600030101010101" pitchFamily="2" charset="-122"/>
                <a:ea typeface="宋体" panose="02010600030101010101" pitchFamily="2" charset="-122"/>
                <a:cs typeface="宋体" panose="02010600030101010101" pitchFamily="2" charset="-122"/>
              </a:rPr>
              <a:t>排</a:t>
            </a:r>
            <a:r>
              <a:rPr lang="zh-CN" altLang="en-US" sz="2400">
                <a:latin typeface="宋体" panose="02010600030101010101" pitchFamily="2" charset="-122"/>
                <a:ea typeface="宋体" panose="02010600030101010101" pitchFamily="2" charset="-122"/>
                <a:cs typeface="宋体" panose="02010600030101010101" pitchFamily="2" charset="-122"/>
              </a:rPr>
              <a:t>=     ,物体的密度ρ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4" name="对象 3">
            <a:hlinkClick action="ppaction://ole?verb="/>
          </p:cNvPr>
          <p:cNvGraphicFramePr>
            <a:graphicFrameLocks noChangeAspect="1"/>
          </p:cNvGraphicFramePr>
          <p:nvPr/>
        </p:nvGraphicFramePr>
        <p:xfrm>
          <a:off x="5433060" y="3749675"/>
          <a:ext cx="328930" cy="697230"/>
        </p:xfrm>
        <a:graphic>
          <a:graphicData uri="http://schemas.openxmlformats.org/presentationml/2006/ole">
            <mc:AlternateContent>
              <mc:Choice xmlns:v="urn:schemas-microsoft-com:vml" Requires="v">
                <p:oleObj spid="_x0000_s1039" r:id="rId2" imgW="190500" imgH="419100" progId="Equation.KSEE3">
                  <p:embed/>
                </p:oleObj>
              </mc:Choice>
              <mc:Fallback>
                <p:oleObj r:id="rId2" imgW="190500" imgH="419100" progId="Equation.KSEE3">
                  <p:embed/>
                  <p:pic>
                    <p:nvPicPr>
                      <p:cNvPr id="0" name="OLE substitute image"/>
                      <p:cNvPicPr/>
                      <p:nvPr/>
                    </p:nvPicPr>
                    <p:blipFill>
                      <a:blip r:embed="rId3"/>
                      <a:stretch>
                        <a:fillRect/>
                      </a:stretch>
                    </p:blipFill>
                    <p:spPr>
                      <a:xfrm>
                        <a:off x="5433060" y="3749675"/>
                        <a:ext cx="328930" cy="697230"/>
                      </a:xfrm>
                      <a:prstGeom prst="rect">
                        <a:avLst/>
                      </a:prstGeom>
                    </p:spPr>
                  </p:pic>
                </p:oleObj>
              </mc:Fallback>
            </mc:AlternateContent>
          </a:graphicData>
        </a:graphic>
      </p:graphicFrame>
      <p:pic>
        <p:nvPicPr>
          <p:cNvPr id="6" name="图片 5"/>
          <p:cNvPicPr>
            <a:picLocks noChangeAspect="1"/>
          </p:cNvPicPr>
          <p:nvPr/>
        </p:nvPicPr>
        <p:blipFill>
          <a:blip r:embed="rId4"/>
          <a:stretch>
            <a:fillRect/>
          </a:stretch>
        </p:blipFill>
        <p:spPr>
          <a:xfrm>
            <a:off x="8633460" y="3629025"/>
            <a:ext cx="630555" cy="938530"/>
          </a:xfrm>
          <a:prstGeom prst="rect">
            <a:avLst/>
          </a:prstGeom>
        </p:spPr>
      </p:pic>
      <p:pic>
        <p:nvPicPr>
          <p:cNvPr id="8" name="图片 7"/>
          <p:cNvPicPr>
            <a:picLocks noChangeAspect="1"/>
          </p:cNvPicPr>
          <p:nvPr/>
        </p:nvPicPr>
        <p:blipFill>
          <a:blip r:embed="rId5"/>
          <a:stretch>
            <a:fillRect/>
          </a:stretch>
        </p:blipFill>
        <p:spPr>
          <a:xfrm>
            <a:off x="2167890" y="4446905"/>
            <a:ext cx="2814955" cy="1118870"/>
          </a:xfrm>
          <a:prstGeom prst="rect">
            <a:avLst/>
          </a:prstGeom>
        </p:spPr>
      </p:pic>
    </p:spTree>
  </p:cSld>
  <p:clrMapOvr>
    <a:masterClrMapping/>
  </p:clrMapOvr>
  <p:transition spd="med">
    <p:wipe dir="d"/>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探究浮力的大小与哪些因素有关</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r>
              <a:rPr lang="zh-CN" altLang="en-US">
                <a:solidFill>
                  <a:schemeClr val="bg1"/>
                </a:solidFill>
                <a:sym typeface="+mn-lt"/>
              </a:rPr>
              <a:t> </a:t>
            </a:r>
            <a:endParaRPr lang="en-US" altLang="zh-CN">
              <a:solidFill>
                <a:schemeClr val="bg1"/>
              </a:solidFill>
              <a:sym typeface="+mn-lt"/>
            </a:endParaRPr>
          </a:p>
        </p:txBody>
      </p:sp>
      <p:sp>
        <p:nvSpPr>
          <p:cNvPr id="3" name="文本框 2"/>
          <p:cNvSpPr txBox="1"/>
          <p:nvPr/>
        </p:nvSpPr>
        <p:spPr>
          <a:xfrm>
            <a:off x="1335405" y="1504315"/>
            <a:ext cx="9188450" cy="3784600"/>
          </a:xfrm>
          <a:prstGeom prst="rect">
            <a:avLst/>
          </a:prstGeom>
          <a:noFill/>
        </p:spPr>
        <p:txBody>
          <a:bodyPr wrap="square" rtlCol="0">
            <a:spAutoFit/>
          </a:bodyPr>
          <a:lstStyle/>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(2)</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计算液体密度</a:t>
            </a:r>
            <a:r>
              <a:rPr lang="zh-CN" altLang="en-US" sz="2400">
                <a:latin typeface="宋体" panose="02010600030101010101" pitchFamily="2" charset="-122"/>
                <a:ea typeface="宋体" panose="02010600030101010101" pitchFamily="2" charset="-122"/>
                <a:cs typeface="宋体" panose="02010600030101010101" pitchFamily="2" charset="-122"/>
              </a:rPr>
              <a:t>:已知物体的重力为G,物体浸没在水中时所受的浮力F</a:t>
            </a:r>
            <a:r>
              <a:rPr lang="zh-CN" altLang="en-US">
                <a:latin typeface="宋体" panose="02010600030101010101" pitchFamily="2" charset="-122"/>
                <a:ea typeface="宋体" panose="02010600030101010101" pitchFamily="2" charset="-122"/>
                <a:cs typeface="宋体" panose="02010600030101010101" pitchFamily="2" charset="-122"/>
              </a:rPr>
              <a:t>浮水</a:t>
            </a:r>
            <a:r>
              <a:rPr lang="zh-CN" altLang="en-US" sz="2400">
                <a:latin typeface="宋体" panose="02010600030101010101" pitchFamily="2" charset="-122"/>
                <a:ea typeface="宋体" panose="02010600030101010101" pitchFamily="2" charset="-122"/>
                <a:cs typeface="宋体" panose="02010600030101010101" pitchFamily="2" charset="-122"/>
              </a:rPr>
              <a:t>=G-F</a:t>
            </a:r>
            <a:r>
              <a:rPr lang="zh-CN" altLang="en-US" sz="2400" baseline="-25000">
                <a:latin typeface="宋体" panose="02010600030101010101" pitchFamily="2" charset="-122"/>
                <a:ea typeface="宋体" panose="02010600030101010101" pitchFamily="2" charset="-122"/>
                <a:cs typeface="宋体" panose="02010600030101010101" pitchFamily="2" charset="-122"/>
              </a:rPr>
              <a:t>水</a:t>
            </a:r>
            <a:r>
              <a:rPr lang="zh-CN" altLang="en-US" sz="2400">
                <a:latin typeface="宋体" panose="02010600030101010101" pitchFamily="2" charset="-122"/>
                <a:ea typeface="宋体" panose="02010600030101010101" pitchFamily="2" charset="-122"/>
                <a:cs typeface="宋体" panose="02010600030101010101" pitchFamily="2" charset="-122"/>
              </a:rPr>
              <a:t>(F水表示物体浸没在水中时弹簧测力计的示数),物体浸没在待测液体中时所受的浮力F</a:t>
            </a:r>
            <a:r>
              <a:rPr lang="zh-CN" altLang="en-US" sz="2400" baseline="-25000">
                <a:latin typeface="宋体" panose="02010600030101010101" pitchFamily="2" charset="-122"/>
                <a:ea typeface="宋体" panose="02010600030101010101" pitchFamily="2" charset="-122"/>
                <a:cs typeface="宋体" panose="02010600030101010101" pitchFamily="2" charset="-122"/>
              </a:rPr>
              <a:t>浮液</a:t>
            </a:r>
            <a:r>
              <a:rPr lang="zh-CN" altLang="en-US" sz="2400">
                <a:latin typeface="宋体" panose="02010600030101010101" pitchFamily="2" charset="-122"/>
                <a:ea typeface="宋体" panose="02010600030101010101" pitchFamily="2" charset="-122"/>
                <a:cs typeface="宋体" panose="02010600030101010101" pitchFamily="2" charset="-122"/>
              </a:rPr>
              <a:t>=G-F</a:t>
            </a:r>
            <a:r>
              <a:rPr lang="zh-CN" altLang="en-US" sz="2400" baseline="-25000">
                <a:latin typeface="宋体" panose="02010600030101010101" pitchFamily="2" charset="-122"/>
                <a:ea typeface="宋体" panose="02010600030101010101" pitchFamily="2" charset="-122"/>
                <a:cs typeface="宋体" panose="02010600030101010101" pitchFamily="2" charset="-122"/>
              </a:rPr>
              <a:t>液</a:t>
            </a:r>
            <a:r>
              <a:rPr lang="zh-CN" altLang="en-US" sz="2400">
                <a:latin typeface="宋体" panose="02010600030101010101" pitchFamily="2" charset="-122"/>
                <a:ea typeface="宋体" panose="02010600030101010101" pitchFamily="2" charset="-122"/>
                <a:cs typeface="宋体" panose="02010600030101010101" pitchFamily="2" charset="-122"/>
              </a:rPr>
              <a:t>(F</a:t>
            </a:r>
            <a:r>
              <a:rPr lang="zh-CN" altLang="en-US" sz="2400" baseline="-25000">
                <a:latin typeface="宋体" panose="02010600030101010101" pitchFamily="2" charset="-122"/>
                <a:ea typeface="宋体" panose="02010600030101010101" pitchFamily="2" charset="-122"/>
                <a:cs typeface="宋体" panose="02010600030101010101" pitchFamily="2" charset="-122"/>
              </a:rPr>
              <a:t>液</a:t>
            </a:r>
            <a:r>
              <a:rPr lang="zh-CN" altLang="en-US" sz="2400">
                <a:latin typeface="宋体" panose="02010600030101010101" pitchFamily="2" charset="-122"/>
                <a:ea typeface="宋体" panose="02010600030101010101" pitchFamily="2" charset="-122"/>
                <a:cs typeface="宋体" panose="02010600030101010101" pitchFamily="2" charset="-122"/>
              </a:rPr>
              <a:t>表示物体浸没在待测液体中时弹簧测力计的示数),则物体的体积V=V</a:t>
            </a:r>
            <a:r>
              <a:rPr lang="zh-CN" altLang="en-US" sz="2400" baseline="-25000">
                <a:latin typeface="宋体" panose="02010600030101010101" pitchFamily="2" charset="-122"/>
                <a:ea typeface="宋体" panose="02010600030101010101" pitchFamily="2" charset="-122"/>
                <a:cs typeface="宋体" panose="02010600030101010101" pitchFamily="2" charset="-122"/>
              </a:rPr>
              <a:t>排</a:t>
            </a:r>
            <a:r>
              <a:rPr lang="zh-CN" altLang="en-US" sz="2400">
                <a:latin typeface="宋体" panose="02010600030101010101" pitchFamily="2" charset="-122"/>
                <a:ea typeface="宋体" panose="02010600030101010101" pitchFamily="2" charset="-122"/>
                <a:cs typeface="宋体" panose="02010600030101010101" pitchFamily="2" charset="-122"/>
              </a:rPr>
              <a:t>=           ,所以ρ</a:t>
            </a:r>
            <a:r>
              <a:rPr lang="zh-CN" altLang="en-US" sz="2400" baseline="-25000">
                <a:latin typeface="宋体" panose="02010600030101010101" pitchFamily="2" charset="-122"/>
                <a:ea typeface="宋体" panose="02010600030101010101" pitchFamily="2" charset="-122"/>
                <a:cs typeface="宋体" panose="02010600030101010101" pitchFamily="2" charset="-122"/>
              </a:rPr>
              <a:t>液</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9" name="图片 8"/>
          <p:cNvPicPr>
            <a:picLocks noChangeAspect="1"/>
          </p:cNvPicPr>
          <p:nvPr/>
        </p:nvPicPr>
        <p:blipFill>
          <a:blip r:embed="rId2"/>
          <a:stretch>
            <a:fillRect/>
          </a:stretch>
        </p:blipFill>
        <p:spPr>
          <a:xfrm>
            <a:off x="8063865" y="3811905"/>
            <a:ext cx="1596390" cy="889635"/>
          </a:xfrm>
          <a:prstGeom prst="rect">
            <a:avLst/>
          </a:prstGeom>
        </p:spPr>
      </p:pic>
      <p:pic>
        <p:nvPicPr>
          <p:cNvPr id="10" name="图片 9"/>
          <p:cNvPicPr>
            <a:picLocks noChangeAspect="1"/>
          </p:cNvPicPr>
          <p:nvPr/>
        </p:nvPicPr>
        <p:blipFill>
          <a:blip r:embed="rId3"/>
          <a:stretch>
            <a:fillRect/>
          </a:stretch>
        </p:blipFill>
        <p:spPr>
          <a:xfrm>
            <a:off x="2373630" y="4566285"/>
            <a:ext cx="2355850" cy="852170"/>
          </a:xfrm>
          <a:prstGeom prst="rect">
            <a:avLst/>
          </a:prstGeom>
        </p:spPr>
      </p:pic>
    </p:spTree>
  </p:cSld>
  <p:clrMapOvr>
    <a:masterClrMapping/>
  </p:clrMapOvr>
  <p:transition spd="med">
    <p:wipe dir="d"/>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探究浮力的大小与哪些因素有关</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endParaRPr lang="en-US" altLang="zh-CN">
              <a:solidFill>
                <a:schemeClr val="bg1"/>
              </a:solidFill>
              <a:sym typeface="+mn-lt"/>
            </a:endParaRPr>
          </a:p>
        </p:txBody>
      </p:sp>
      <p:sp>
        <p:nvSpPr>
          <p:cNvPr id="4" name="文本框 3"/>
          <p:cNvSpPr txBox="1"/>
          <p:nvPr/>
        </p:nvSpPr>
        <p:spPr>
          <a:xfrm>
            <a:off x="485775" y="1049655"/>
            <a:ext cx="10735945" cy="1753235"/>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rPr>
              <a:t>一题通关</a:t>
            </a:r>
            <a:endPar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b="1">
                <a:latin typeface="黑体" panose="02010609060101010101" pitchFamily="49" charset="-122"/>
                <a:ea typeface="黑体" panose="02010609060101010101" pitchFamily="49" charset="-122"/>
                <a:cs typeface="宋体" panose="02010600030101010101" pitchFamily="2" charset="-122"/>
              </a:rPr>
              <a:t>例</a:t>
            </a:r>
            <a:r>
              <a:rPr lang="zh-CN" altLang="en-US" sz="2400">
                <a:latin typeface="宋体" panose="02010600030101010101" pitchFamily="2" charset="-122"/>
                <a:ea typeface="宋体" panose="02010600030101010101" pitchFamily="2" charset="-122"/>
                <a:cs typeface="宋体" panose="02010600030101010101" pitchFamily="2" charset="-122"/>
              </a:rPr>
              <a:t> 在探究“浮力的大小跟哪些因素有关”的实验中,小明同学和他的小伙伴们做了如图所示的一系列实验.(ρ</a:t>
            </a:r>
            <a:r>
              <a:rPr lang="zh-CN" altLang="en-US" sz="2400" baseline="-25000">
                <a:latin typeface="宋体" panose="02010600030101010101" pitchFamily="2" charset="-122"/>
                <a:ea typeface="宋体" panose="02010600030101010101" pitchFamily="2" charset="-122"/>
                <a:cs typeface="宋体" panose="02010600030101010101" pitchFamily="2" charset="-122"/>
              </a:rPr>
              <a:t>水</a:t>
            </a:r>
            <a:r>
              <a:rPr lang="zh-CN" altLang="en-US" sz="2400">
                <a:latin typeface="宋体" panose="02010600030101010101" pitchFamily="2" charset="-122"/>
                <a:ea typeface="宋体" panose="02010600030101010101" pitchFamily="2" charset="-122"/>
                <a:cs typeface="宋体" panose="02010600030101010101" pitchFamily="2" charset="-122"/>
              </a:rPr>
              <a:t>=1.0×10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kg/m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11" name="18WHLWJJZKBWL232.jpg" descr="id:2147501932;FounderCES"/>
          <p:cNvPicPr>
            <a:picLocks noChangeAspect="1"/>
          </p:cNvPicPr>
          <p:nvPr/>
        </p:nvPicPr>
        <p:blipFill>
          <a:blip r:embed="rId2"/>
          <a:stretch>
            <a:fillRect/>
          </a:stretch>
        </p:blipFill>
        <p:spPr>
          <a:xfrm>
            <a:off x="2533650" y="2930525"/>
            <a:ext cx="6417945" cy="2624455"/>
          </a:xfrm>
          <a:prstGeom prst="rect">
            <a:avLst/>
          </a:prstGeom>
        </p:spPr>
      </p:pic>
    </p:spTree>
  </p:cSld>
  <p:clrMapOvr>
    <a:masterClrMapping/>
  </p:clrMapOvr>
  <p:transition spd="med">
    <p:wipe dir="d"/>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探究浮力的大小与哪些因素有关</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r>
              <a:rPr lang="zh-CN" altLang="en-US">
                <a:solidFill>
                  <a:schemeClr val="bg1"/>
                </a:solidFill>
                <a:sym typeface="+mn-lt"/>
              </a:rPr>
              <a:t> </a:t>
            </a:r>
            <a:endParaRPr lang="en-US" altLang="zh-CN">
              <a:solidFill>
                <a:schemeClr val="bg1"/>
              </a:solidFill>
              <a:sym typeface="+mn-lt"/>
            </a:endParaRPr>
          </a:p>
        </p:txBody>
      </p:sp>
      <p:sp>
        <p:nvSpPr>
          <p:cNvPr id="2" name="文本框 1"/>
          <p:cNvSpPr txBox="1"/>
          <p:nvPr/>
        </p:nvSpPr>
        <p:spPr>
          <a:xfrm>
            <a:off x="882650" y="1088390"/>
            <a:ext cx="10513060" cy="5077460"/>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宋体" panose="02010600030101010101" pitchFamily="2" charset="-122"/>
              </a:rPr>
              <a:t>【基础设问】</a:t>
            </a:r>
            <a:endParaRPr lang="zh-CN" altLang="en-US" sz="2400">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(1)实验前,小明发现弹簧测力计的指针未指向零刻度线处,则接下来小明应进行的操作是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(2)物体的重力为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N,第③步实验中,物体所受的浮力为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(3)实验中,若将第①步和第③步的顺序调换一下,则测出的物体浸没在水中时所受的浮力将偏</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(4)①②③三步实验是为了探究浮力的大小与</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的关系,得出的初步结论是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en-US" altLang="zh-CN" sz="2400" u="sng">
                <a:latin typeface="宋体" panose="02010600030101010101" pitchFamily="2" charset="-122"/>
                <a:ea typeface="宋体" panose="02010600030101010101" pitchFamily="2" charset="-122"/>
                <a:cs typeface="宋体" panose="02010600030101010101" pitchFamily="2" charset="-122"/>
              </a:rPr>
              <a:t>_</a:t>
            </a:r>
            <a:endParaRPr lang="en-US" altLang="zh-CN" sz="2400" u="sng">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altLang="zh-CN" sz="2400" u="sng">
                <a:latin typeface="宋体" panose="02010600030101010101" pitchFamily="2" charset="-122"/>
                <a:ea typeface="宋体" panose="02010600030101010101" pitchFamily="2" charset="-122"/>
                <a:cs typeface="宋体" panose="02010600030101010101" pitchFamily="2" charset="-122"/>
              </a:rPr>
              <a:t>________</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2461895" y="2275840"/>
            <a:ext cx="372237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对弹簧测力计进行校零</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4" name="文本框 3"/>
          <p:cNvSpPr txBox="1"/>
          <p:nvPr/>
        </p:nvSpPr>
        <p:spPr>
          <a:xfrm>
            <a:off x="3421380" y="2851785"/>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9</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6" name="文本框 5"/>
          <p:cNvSpPr txBox="1"/>
          <p:nvPr/>
        </p:nvSpPr>
        <p:spPr>
          <a:xfrm>
            <a:off x="8794115" y="2851785"/>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1</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8" name="文本框 7"/>
          <p:cNvSpPr txBox="1"/>
          <p:nvPr/>
        </p:nvSpPr>
        <p:spPr>
          <a:xfrm>
            <a:off x="3261360" y="3993515"/>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大</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9" name="文本框 8"/>
          <p:cNvSpPr txBox="1"/>
          <p:nvPr/>
        </p:nvSpPr>
        <p:spPr>
          <a:xfrm>
            <a:off x="6924675" y="4453890"/>
            <a:ext cx="300545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物体排开液体的体积</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0" name="文本框 9"/>
          <p:cNvSpPr txBox="1"/>
          <p:nvPr/>
        </p:nvSpPr>
        <p:spPr>
          <a:xfrm>
            <a:off x="3079115" y="5006340"/>
            <a:ext cx="785114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液体密度一定时,物体排开液体的体积越大,物体受到的浮</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1" name="文本框 10"/>
          <p:cNvSpPr txBox="1"/>
          <p:nvPr/>
        </p:nvSpPr>
        <p:spPr>
          <a:xfrm>
            <a:off x="1022350" y="554101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sym typeface="+mn-ea"/>
              </a:rPr>
              <a:t>力越大</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8" grpId="0"/>
      <p:bldP spid="9" grpId="0"/>
      <p:bldP spid="10" grpId="0"/>
      <p:bldP spid="11" grpId="0"/>
    </p:bldLst>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探究浮力的大小与哪些因素有关</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r>
              <a:rPr lang="zh-CN" altLang="en-US">
                <a:solidFill>
                  <a:schemeClr val="bg1"/>
                </a:solidFill>
                <a:sym typeface="+mn-lt"/>
              </a:rPr>
              <a:t> </a:t>
            </a:r>
            <a:endParaRPr lang="en-US" altLang="zh-CN">
              <a:solidFill>
                <a:schemeClr val="bg1"/>
              </a:solidFill>
              <a:sym typeface="+mn-lt"/>
            </a:endParaRPr>
          </a:p>
        </p:txBody>
      </p:sp>
      <p:sp>
        <p:nvSpPr>
          <p:cNvPr id="3" name="文本框 2"/>
          <p:cNvSpPr txBox="1"/>
          <p:nvPr/>
        </p:nvSpPr>
        <p:spPr>
          <a:xfrm>
            <a:off x="1046480" y="1126490"/>
            <a:ext cx="9504680" cy="396938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(5)分析</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三步的实验数据,可知浮力大小与物体浸没在液体中的深度无关.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(6)此实验还探究了浮力的大小与</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的关系,得出的初步结论是: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(7)同组的小张同学认为本实验中得出的实验结论不具有普遍性,为得到更具普遍性的结论,接下来他们应进行的操作是</a:t>
            </a:r>
            <a:r>
              <a:rPr lang="en-US" altLang="zh-CN" sz="2400">
                <a:latin typeface="宋体" panose="02010600030101010101" pitchFamily="2" charset="-122"/>
                <a:ea typeface="宋体" panose="02010600030101010101" pitchFamily="2" charset="-122"/>
                <a:cs typeface="宋体" panose="02010600030101010101" pitchFamily="2" charset="-122"/>
              </a:rPr>
              <a:t>________________</a:t>
            </a:r>
            <a:endParaRPr lang="en-US" altLang="zh-CN"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altLang="zh-CN" sz="2400">
                <a:latin typeface="宋体" panose="02010600030101010101" pitchFamily="2" charset="-122"/>
                <a:ea typeface="宋体" panose="02010600030101010101" pitchFamily="2" charset="-122"/>
                <a:cs typeface="宋体" panose="02010600030101010101" pitchFamily="2" charset="-122"/>
              </a:rPr>
              <a:t>___________________</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2267585" y="123698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①③④</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2" name="文本框 1"/>
          <p:cNvSpPr txBox="1"/>
          <p:nvPr/>
        </p:nvSpPr>
        <p:spPr>
          <a:xfrm>
            <a:off x="5528310" y="2305050"/>
            <a:ext cx="150050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液体密度</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6" name="文本框 5"/>
          <p:cNvSpPr txBox="1"/>
          <p:nvPr/>
        </p:nvSpPr>
        <p:spPr>
          <a:xfrm>
            <a:off x="1495425" y="2880995"/>
            <a:ext cx="888873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物体排开液体的体积一定时,液体密度越大,物体受到的浮力越大</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8" name="文本框 7"/>
          <p:cNvSpPr txBox="1"/>
          <p:nvPr/>
        </p:nvSpPr>
        <p:spPr>
          <a:xfrm>
            <a:off x="7707630" y="3992880"/>
            <a:ext cx="258000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更换不同的物体</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9" name="文本框 8"/>
          <p:cNvSpPr txBox="1"/>
          <p:nvPr/>
        </p:nvSpPr>
        <p:spPr>
          <a:xfrm>
            <a:off x="1131570" y="4539615"/>
            <a:ext cx="3528060" cy="82994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sym typeface="+mn-ea"/>
              </a:rPr>
              <a:t>和液体进行多次实验</a:t>
            </a:r>
            <a:endParaRPr lang="zh-CN" altLang="en-US" sz="2400" b="1">
              <a:solidFill>
                <a:srgbClr val="FF0000"/>
              </a:solidFill>
              <a:latin typeface="宋体" panose="02010600030101010101" pitchFamily="2" charset="-122"/>
              <a:ea typeface="宋体" panose="02010600030101010101" pitchFamily="2" charset="-122"/>
            </a:endParaRPr>
          </a:p>
          <a:p>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6" grpId="0"/>
      <p:bldP spid="8" grpId="0"/>
      <p:bldP spid="9" grpId="0"/>
    </p:bldLst>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探究浮力的大小与哪些因素有关</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r>
              <a:rPr lang="zh-CN" altLang="en-US">
                <a:solidFill>
                  <a:schemeClr val="bg1"/>
                </a:solidFill>
                <a:sym typeface="+mn-lt"/>
              </a:rPr>
              <a:t> </a:t>
            </a:r>
            <a:endParaRPr lang="en-US" altLang="zh-CN">
              <a:solidFill>
                <a:schemeClr val="bg1"/>
              </a:solidFill>
              <a:sym typeface="+mn-lt"/>
            </a:endParaRPr>
          </a:p>
        </p:txBody>
      </p:sp>
      <p:sp>
        <p:nvSpPr>
          <p:cNvPr id="2" name="文本框 1"/>
          <p:cNvSpPr txBox="1"/>
          <p:nvPr/>
        </p:nvSpPr>
        <p:spPr>
          <a:xfrm>
            <a:off x="1009015" y="1176655"/>
            <a:ext cx="10008235" cy="5077460"/>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宋体" panose="02010600030101010101" pitchFamily="2" charset="-122"/>
              </a:rPr>
              <a:t>【拓展设问】</a:t>
            </a:r>
            <a:endParaRPr lang="zh-CN" altLang="en-US" sz="2400">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(8)如下图所示是其中一位同学绘制的当物体浸入水中时弹簧测力计的示数F随物体下表面到水面的距离h变化的关系图像,其中正确的是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(9)通过实验数据可知物体的密度为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kg/m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(10)通过实验数据可知盐水的密度为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kg/m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12" name="18WHLWJJZKBWL233.jpg" descr="id:2147501939;FounderCES"/>
          <p:cNvPicPr>
            <a:picLocks noChangeAspect="1"/>
          </p:cNvPicPr>
          <p:nvPr/>
        </p:nvPicPr>
        <p:blipFill>
          <a:blip r:embed="rId2"/>
          <a:stretch>
            <a:fillRect/>
          </a:stretch>
        </p:blipFill>
        <p:spPr>
          <a:xfrm>
            <a:off x="2254250" y="3032760"/>
            <a:ext cx="6527800" cy="1903730"/>
          </a:xfrm>
          <a:prstGeom prst="rect">
            <a:avLst/>
          </a:prstGeom>
        </p:spPr>
      </p:pic>
      <p:sp>
        <p:nvSpPr>
          <p:cNvPr id="4" name="文本框 3"/>
          <p:cNvSpPr txBox="1"/>
          <p:nvPr/>
        </p:nvSpPr>
        <p:spPr>
          <a:xfrm>
            <a:off x="9626600" y="236601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B</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3" name="文本框 2"/>
          <p:cNvSpPr txBox="1"/>
          <p:nvPr/>
        </p:nvSpPr>
        <p:spPr>
          <a:xfrm>
            <a:off x="5886450" y="5123180"/>
            <a:ext cx="153670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9.0×10</a:t>
            </a:r>
            <a:r>
              <a:rPr lang="zh-CN" altLang="en-US" sz="2400" b="1" baseline="30000">
                <a:solidFill>
                  <a:srgbClr val="FF0000"/>
                </a:solidFill>
                <a:latin typeface="宋体" panose="02010600030101010101" pitchFamily="2" charset="-122"/>
                <a:ea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rPr>
              <a:t>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6" name="文本框 5"/>
          <p:cNvSpPr txBox="1"/>
          <p:nvPr/>
        </p:nvSpPr>
        <p:spPr>
          <a:xfrm>
            <a:off x="5948045" y="5657215"/>
            <a:ext cx="141414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1.2×10</a:t>
            </a:r>
            <a:r>
              <a:rPr lang="zh-CN" altLang="en-US" sz="2400" b="1" baseline="30000">
                <a:solidFill>
                  <a:srgbClr val="FF0000"/>
                </a:solidFill>
                <a:latin typeface="宋体" panose="02010600030101010101" pitchFamily="2" charset="-122"/>
                <a:ea typeface="宋体" panose="02010600030101010101" pitchFamily="2" charset="-122"/>
              </a:rPr>
              <a:t>3</a:t>
            </a:r>
            <a:endParaRPr lang="zh-CN" altLang="en-US" sz="2400" b="1" baseline="30000">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6" grpId="0"/>
    </p:bldLst>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探究浮力的大小与哪些因素有关</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endParaRPr lang="en-US" altLang="zh-CN">
              <a:solidFill>
                <a:schemeClr val="bg1"/>
              </a:solidFill>
              <a:sym typeface="+mn-lt"/>
            </a:endParaRPr>
          </a:p>
        </p:txBody>
      </p:sp>
      <p:sp>
        <p:nvSpPr>
          <p:cNvPr id="4" name="文本框 3"/>
          <p:cNvSpPr txBox="1"/>
          <p:nvPr/>
        </p:nvSpPr>
        <p:spPr>
          <a:xfrm>
            <a:off x="485775" y="1049655"/>
            <a:ext cx="10735945" cy="1753235"/>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rPr>
              <a:t>创新预测</a:t>
            </a:r>
            <a:endPar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学完浮力后,小林同学对相关的物理知识进行了归纳整合,并利用熟悉的器材做了如下实验:</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14" name="LLS-12.jpg" descr="id:2147501953;FounderCES"/>
          <p:cNvPicPr>
            <a:picLocks noChangeAspect="1"/>
          </p:cNvPicPr>
          <p:nvPr/>
        </p:nvPicPr>
        <p:blipFill>
          <a:blip r:embed="rId2"/>
          <a:stretch>
            <a:fillRect/>
          </a:stretch>
        </p:blipFill>
        <p:spPr>
          <a:xfrm>
            <a:off x="1845945" y="2899410"/>
            <a:ext cx="6414135" cy="2522855"/>
          </a:xfrm>
          <a:prstGeom prst="rect">
            <a:avLst/>
          </a:prstGeom>
        </p:spPr>
      </p:pic>
    </p:spTree>
  </p:cSld>
  <p:clrMapOvr>
    <a:masterClrMapping/>
  </p:clrMapOvr>
  <p:transition spd="med">
    <p:wipe dir="d"/>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探究浮力的大小与哪些因素有关</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r>
              <a:rPr lang="zh-CN" altLang="en-US">
                <a:solidFill>
                  <a:schemeClr val="bg1"/>
                </a:solidFill>
                <a:sym typeface="+mn-lt"/>
              </a:rPr>
              <a:t> </a:t>
            </a:r>
            <a:endParaRPr lang="en-US" altLang="zh-CN">
              <a:solidFill>
                <a:schemeClr val="bg1"/>
              </a:solidFill>
              <a:sym typeface="+mn-lt"/>
            </a:endParaRPr>
          </a:p>
        </p:txBody>
      </p:sp>
      <p:sp>
        <p:nvSpPr>
          <p:cNvPr id="3" name="文本框 2"/>
          <p:cNvSpPr txBox="1"/>
          <p:nvPr/>
        </p:nvSpPr>
        <p:spPr>
          <a:xfrm>
            <a:off x="819785" y="1227455"/>
            <a:ext cx="10728325" cy="452310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①准备一个带盖子的玻璃瓶,将瓶盖盖紧后浸没在水中,放手后玻璃瓶上浮,将一个铁块装入玻璃瓶内并盖紧盖子,浸没在水中放手后发现玻璃瓶下沉;</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②用弹簧测力计测出空玻璃瓶的重力如图甲所示;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③将装铁块的玻璃瓶挂在弹簧测力计上,保持玻璃瓶竖直,然后从图乙所示位置慢慢浸入水中,并根据实验数据绘制了弹簧测力计的示数F与玻璃瓶下表面浸入水中深度h的关系图像如图丙所示.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(1)根据图丙可以判断物体在液体中所受浮力的大小与</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有关,而与</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无关.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8074025" y="4625340"/>
            <a:ext cx="325628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物体排开液体的体积</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6" name="文本框 5"/>
          <p:cNvSpPr txBox="1"/>
          <p:nvPr/>
        </p:nvSpPr>
        <p:spPr>
          <a:xfrm>
            <a:off x="1951990" y="5182870"/>
            <a:ext cx="187706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浸没的深度</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探究浮力的大小与哪些因素有关</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1</a:t>
            </a:r>
            <a:r>
              <a:rPr lang="zh-CN" altLang="en-US">
                <a:solidFill>
                  <a:schemeClr val="bg1"/>
                </a:solidFill>
                <a:sym typeface="+mn-lt"/>
              </a:rPr>
              <a:t> </a:t>
            </a:r>
            <a:endParaRPr lang="en-US" altLang="zh-CN">
              <a:solidFill>
                <a:schemeClr val="bg1"/>
              </a:solidFill>
              <a:sym typeface="+mn-lt"/>
            </a:endParaRPr>
          </a:p>
        </p:txBody>
      </p:sp>
      <p:sp>
        <p:nvSpPr>
          <p:cNvPr id="2" name="文本框 1"/>
          <p:cNvSpPr txBox="1"/>
          <p:nvPr/>
        </p:nvSpPr>
        <p:spPr>
          <a:xfrm>
            <a:off x="1122680" y="1252855"/>
            <a:ext cx="9705975" cy="341503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(2)结合图甲和图丙,可以得出铁块的重力大小为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N;装铁块的玻璃瓶浸没后受到的浮力大小为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(3)小林看到玻璃瓶上标有100 mL的字样,于是在装有铁块的玻璃瓶内装满水并盖上瓶盖,再用弹簧测力计测出总重力,如图丁所示,此时弹簧力计的示数为3.1 N,由此可以得出铁块的体积为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cm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,铁块的密度为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kg/m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.(ρ</a:t>
            </a:r>
            <a:r>
              <a:rPr lang="zh-CN" altLang="en-US" sz="2400" baseline="-25000">
                <a:latin typeface="宋体" panose="02010600030101010101" pitchFamily="2" charset="-122"/>
                <a:ea typeface="宋体" panose="02010600030101010101" pitchFamily="2" charset="-122"/>
                <a:cs typeface="宋体" panose="02010600030101010101" pitchFamily="2" charset="-122"/>
              </a:rPr>
              <a:t>水</a:t>
            </a:r>
            <a:r>
              <a:rPr lang="zh-CN" altLang="en-US" sz="2400">
                <a:latin typeface="宋体" panose="02010600030101010101" pitchFamily="2" charset="-122"/>
                <a:ea typeface="宋体" panose="02010600030101010101" pitchFamily="2" charset="-122"/>
                <a:cs typeface="宋体" panose="02010600030101010101" pitchFamily="2" charset="-122"/>
              </a:rPr>
              <a:t>=1.0×10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kg/m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,g=10 N/kg)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文本框 5"/>
          <p:cNvSpPr txBox="1"/>
          <p:nvPr/>
        </p:nvSpPr>
        <p:spPr>
          <a:xfrm>
            <a:off x="7890510" y="1358265"/>
            <a:ext cx="7486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0.8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4" name="文本框 3"/>
          <p:cNvSpPr txBox="1"/>
          <p:nvPr/>
        </p:nvSpPr>
        <p:spPr>
          <a:xfrm>
            <a:off x="5273040" y="1910080"/>
            <a:ext cx="7486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1.6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8" name="文本框 7"/>
          <p:cNvSpPr txBox="1"/>
          <p:nvPr/>
        </p:nvSpPr>
        <p:spPr>
          <a:xfrm>
            <a:off x="7495540" y="3561715"/>
            <a:ext cx="7486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10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9" name="文本框 8"/>
          <p:cNvSpPr txBox="1"/>
          <p:nvPr/>
        </p:nvSpPr>
        <p:spPr>
          <a:xfrm>
            <a:off x="1243965" y="4107180"/>
            <a:ext cx="126873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8×10</a:t>
            </a:r>
            <a:r>
              <a:rPr lang="zh-CN" altLang="en-US" sz="2400" b="1" baseline="30000">
                <a:solidFill>
                  <a:srgbClr val="FF0000"/>
                </a:solidFill>
                <a:latin typeface="宋体" panose="02010600030101010101" pitchFamily="2" charset="-122"/>
                <a:ea typeface="宋体" panose="02010600030101010101" pitchFamily="2" charset="-122"/>
              </a:rPr>
              <a:t>3</a:t>
            </a:r>
            <a:r>
              <a:rPr lang="zh-CN" altLang="en-US" sz="2400" b="1">
                <a:solidFill>
                  <a:srgbClr val="FF0000"/>
                </a:solidFill>
                <a:latin typeface="宋体" panose="02010600030101010101" pitchFamily="2" charset="-122"/>
                <a:ea typeface="宋体" panose="02010600030101010101" pitchFamily="2" charset="-122"/>
              </a:rPr>
              <a:t>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p:bldP spid="8" grpId="0"/>
      <p:bldP spid="9"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ea"/>
              </a:rPr>
              <a:t>阿基米德原理的理解及应用(10年4考)</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1</a:t>
            </a:r>
            <a:endParaRPr lang="en-US" altLang="zh-CN">
              <a:solidFill>
                <a:schemeClr val="bg1"/>
              </a:solidFill>
              <a:sym typeface="+mn-lt"/>
            </a:endParaRPr>
          </a:p>
        </p:txBody>
      </p:sp>
      <p:sp>
        <p:nvSpPr>
          <p:cNvPr id="2" name="文本框 1"/>
          <p:cNvSpPr txBox="1"/>
          <p:nvPr/>
        </p:nvSpPr>
        <p:spPr>
          <a:xfrm>
            <a:off x="504190" y="1038225"/>
            <a:ext cx="11005185" cy="396938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2.[2012河南,12]如图所示,水平桌面上有两个完全相同的鱼缸甲和乙,盛有适量的水,把一个橡皮泥做的小船放入乙后,小船处于漂浮状态,此时两鱼缸内的水面刚好相平.然后把它们分别放在台秤上,则台秤的示数(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A.甲放上时大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B.乙放上时大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C.甲或乙放上一样大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D.无法判断</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185" name="河南物理图6.jpg" descr="id:2147501741;FounderCES"/>
          <p:cNvPicPr>
            <a:picLocks noChangeAspect="1"/>
          </p:cNvPicPr>
          <p:nvPr/>
        </p:nvPicPr>
        <p:blipFill>
          <a:blip r:embed="rId2"/>
          <a:stretch>
            <a:fillRect/>
          </a:stretch>
        </p:blipFill>
        <p:spPr>
          <a:xfrm>
            <a:off x="5716905" y="3129915"/>
            <a:ext cx="5135880" cy="1430655"/>
          </a:xfrm>
          <a:prstGeom prst="rect">
            <a:avLst/>
          </a:prstGeom>
        </p:spPr>
      </p:pic>
      <p:sp>
        <p:nvSpPr>
          <p:cNvPr id="3" name="文本框 2"/>
          <p:cNvSpPr txBox="1"/>
          <p:nvPr/>
        </p:nvSpPr>
        <p:spPr>
          <a:xfrm>
            <a:off x="7252335" y="228854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C</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探究浮力的大小与排开液体所受的重力的关系</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r>
              <a:rPr lang="zh-CN" altLang="en-US">
                <a:solidFill>
                  <a:schemeClr val="bg1"/>
                </a:solidFill>
                <a:sym typeface="+mn-lt"/>
              </a:rPr>
              <a:t> </a:t>
            </a:r>
            <a:endParaRPr lang="en-US" altLang="zh-CN">
              <a:solidFill>
                <a:schemeClr val="bg1"/>
              </a:solidFill>
              <a:sym typeface="+mn-lt"/>
            </a:endParaRPr>
          </a:p>
        </p:txBody>
      </p:sp>
      <p:sp>
        <p:nvSpPr>
          <p:cNvPr id="3" name="文本框 2"/>
          <p:cNvSpPr txBox="1"/>
          <p:nvPr/>
        </p:nvSpPr>
        <p:spPr>
          <a:xfrm>
            <a:off x="989965" y="899160"/>
            <a:ext cx="10690860" cy="2306955"/>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rPr>
              <a:t>考法总结</a:t>
            </a:r>
            <a:endParaRPr lang="zh-CN" altLang="en-US" sz="2400" b="1">
              <a:solidFill>
                <a:srgbClr val="FF0000"/>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弹簧测力计的使用见实验1,有关该实验还有如下命题点:</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1.【实验器材】</a:t>
            </a:r>
            <a:r>
              <a:rPr lang="zh-CN" altLang="en-US" sz="2400">
                <a:latin typeface="宋体" panose="02010600030101010101" pitchFamily="2" charset="-122"/>
                <a:ea typeface="宋体" panose="02010600030101010101" pitchFamily="2" charset="-122"/>
                <a:cs typeface="宋体" panose="02010600030101010101" pitchFamily="2" charset="-122"/>
              </a:rPr>
              <a:t>弹簧测力计、溢水杯、小桶、不同种类的液体、圆柱形物体.</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2.【实验情景】</a:t>
            </a:r>
            <a:r>
              <a:rPr lang="zh-CN" altLang="en-US" sz="2400">
                <a:latin typeface="宋体" panose="02010600030101010101" pitchFamily="2" charset="-122"/>
                <a:ea typeface="宋体" panose="02010600030101010101" pitchFamily="2" charset="-122"/>
                <a:cs typeface="宋体" panose="02010600030101010101" pitchFamily="2" charset="-122"/>
              </a:rPr>
              <a:t>如图所示.</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18" name="18WHLWJJZKBWL236.jpg" descr="id:2147501981;FounderCES"/>
          <p:cNvPicPr>
            <a:picLocks noChangeAspect="1"/>
          </p:cNvPicPr>
          <p:nvPr/>
        </p:nvPicPr>
        <p:blipFill>
          <a:blip r:embed="rId2"/>
          <a:stretch>
            <a:fillRect/>
          </a:stretch>
        </p:blipFill>
        <p:spPr>
          <a:xfrm>
            <a:off x="3526790" y="3206115"/>
            <a:ext cx="4102100" cy="2367280"/>
          </a:xfrm>
          <a:prstGeom prst="rect">
            <a:avLst/>
          </a:prstGeom>
        </p:spPr>
      </p:pic>
      <p:sp>
        <p:nvSpPr>
          <p:cNvPr id="2" name="文本框 1"/>
          <p:cNvSpPr txBox="1"/>
          <p:nvPr/>
        </p:nvSpPr>
        <p:spPr>
          <a:xfrm>
            <a:off x="3618230" y="5615940"/>
            <a:ext cx="4039235" cy="398780"/>
          </a:xfrm>
          <a:prstGeom prst="rect">
            <a:avLst/>
          </a:prstGeom>
          <a:noFill/>
        </p:spPr>
        <p:txBody>
          <a:bodyPr wrap="square" rtlCol="0">
            <a:spAutoFit/>
          </a:bodyPr>
          <a:lstStyle/>
          <a:p>
            <a:r>
              <a:rPr lang="zh-CN" altLang="en-US" sz="2000">
                <a:latin typeface="宋体" panose="02010600030101010101" pitchFamily="2" charset="-122"/>
                <a:ea typeface="宋体" panose="02010600030101010101" pitchFamily="2" charset="-122"/>
                <a:cs typeface="宋体" panose="02010600030101010101" pitchFamily="2" charset="-122"/>
              </a:rPr>
              <a:t>甲         乙         丙    丁</a:t>
            </a:r>
            <a:endParaRPr lang="zh-CN" altLang="en-US" sz="20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探究浮力的大小与排开液体所受的重力的关系</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r>
              <a:rPr lang="zh-CN" altLang="en-US">
                <a:solidFill>
                  <a:schemeClr val="bg1"/>
                </a:solidFill>
                <a:sym typeface="+mn-lt"/>
              </a:rPr>
              <a:t> </a:t>
            </a:r>
            <a:endParaRPr lang="en-US" altLang="zh-CN">
              <a:solidFill>
                <a:schemeClr val="bg1"/>
              </a:solidFill>
              <a:sym typeface="+mn-lt"/>
            </a:endParaRPr>
          </a:p>
        </p:txBody>
      </p:sp>
      <p:sp>
        <p:nvSpPr>
          <p:cNvPr id="4" name="文本框 3"/>
          <p:cNvSpPr txBox="1"/>
          <p:nvPr/>
        </p:nvSpPr>
        <p:spPr>
          <a:xfrm>
            <a:off x="843915" y="1121410"/>
            <a:ext cx="9876790" cy="4523105"/>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3.【设计与进行实验】</a:t>
            </a: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(1)如图甲,用弹簧测力计测出物体的重力.</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(2)如图乙,将物体浸没在盛满水的溢水杯中,读出弹簧测力计的示数,同时用小桶收集溢出的水.</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(3)如图丙,测出溢出的水和小桶的总重力.</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(4)如图丁,将小桶中的水倒出,测出小桶的重力.</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(5)将实验数据记录在表格中.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(6)在实验中需换用不同液体多做几次实验,其目的是:</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得出普遍结论</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探究浮力的大小与排开液体所受的重力的关系</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r>
              <a:rPr lang="zh-CN" altLang="en-US">
                <a:solidFill>
                  <a:schemeClr val="bg1"/>
                </a:solidFill>
                <a:sym typeface="+mn-lt"/>
              </a:rPr>
              <a:t> </a:t>
            </a:r>
            <a:endParaRPr lang="en-US" altLang="zh-CN">
              <a:solidFill>
                <a:schemeClr val="bg1"/>
              </a:solidFill>
              <a:sym typeface="+mn-lt"/>
            </a:endParaRPr>
          </a:p>
        </p:txBody>
      </p:sp>
      <p:graphicFrame>
        <p:nvGraphicFramePr>
          <p:cNvPr id="2" name="表格 1"/>
          <p:cNvGraphicFramePr>
            <a:graphicFrameLocks noGrp="1"/>
          </p:cNvGraphicFramePr>
          <p:nvPr>
            <p:custDataLst>
              <p:tags r:id="rId2"/>
            </p:custDataLst>
          </p:nvPr>
        </p:nvGraphicFramePr>
        <p:xfrm>
          <a:off x="1609725" y="1255395"/>
          <a:ext cx="9238615" cy="3840480"/>
        </p:xfrm>
        <a:graphic>
          <a:graphicData uri="http://schemas.openxmlformats.org/drawingml/2006/table">
            <a:tbl>
              <a:tblPr firstRow="1" bandRow="1">
                <a:tableStyleId>{5940675A-B579-460E-94D1-54222C63F5DA}</a:tableStyleId>
              </a:tblPr>
              <a:tblGrid>
                <a:gridCol w="832485"/>
                <a:gridCol w="1108710"/>
                <a:gridCol w="1524635"/>
                <a:gridCol w="1109345"/>
                <a:gridCol w="1824355"/>
                <a:gridCol w="1075690"/>
                <a:gridCol w="1763395"/>
              </a:tblGrid>
              <a:tr h="145986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次数</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物体所受的重力/N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物体浸没在水中时测力计的读数/N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浮力/N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小桶和排开水所受的总重力/N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小桶所受的重力/N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排开水所受的重力/N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9436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9499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9626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9499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med">
    <p:wipe dir="d"/>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探究浮力的大小与排开液体所受的重力的关系</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r>
              <a:rPr lang="zh-CN" altLang="en-US">
                <a:solidFill>
                  <a:schemeClr val="bg1"/>
                </a:solidFill>
                <a:sym typeface="+mn-lt"/>
              </a:rPr>
              <a:t> </a:t>
            </a:r>
            <a:endParaRPr lang="en-US" altLang="zh-CN">
              <a:solidFill>
                <a:schemeClr val="bg1"/>
              </a:solidFill>
              <a:sym typeface="+mn-lt"/>
            </a:endParaRPr>
          </a:p>
        </p:txBody>
      </p:sp>
      <p:sp>
        <p:nvSpPr>
          <p:cNvPr id="2" name="文本框 1"/>
          <p:cNvSpPr txBox="1"/>
          <p:nvPr/>
        </p:nvSpPr>
        <p:spPr>
          <a:xfrm>
            <a:off x="678180" y="1033145"/>
            <a:ext cx="10086340" cy="4523105"/>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4.【交流与反思】</a:t>
            </a: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误差分析:</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(1)若溢水杯中的液体未装满,</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会导致所测得的排开液体的重力偏小</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(2)先测量排开液体和小桶的总重力,再测量小桶的重力,</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会导致所测得的排开液体的重力偏小</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(3)若先将物体放入水中测拉力,再测量物体的重力,</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则所测得的浮力偏大</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(4)将物体放入水中测拉力时,若物体接触容器底,</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则测得的浮力偏大</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5.【实验结论】</a:t>
            </a:r>
            <a:r>
              <a:rPr lang="zh-CN" altLang="en-US" sz="2400" u="wavyHeavy">
                <a:solidFill>
                  <a:schemeClr val="tx1"/>
                </a:solidFill>
                <a:uFill>
                  <a:solidFill>
                    <a:srgbClr val="EE3028"/>
                  </a:solidFill>
                </a:uFill>
                <a:latin typeface="宋体" panose="02010600030101010101" pitchFamily="2" charset="-122"/>
                <a:ea typeface="宋体" panose="02010600030101010101" pitchFamily="2" charset="-122"/>
                <a:cs typeface="宋体" panose="02010600030101010101" pitchFamily="2" charset="-122"/>
              </a:rPr>
              <a:t>浸在液体中的物体受到的浮力等于它排开液体所受的重力</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探究浮力的大小与排开液体所受的重力的关系</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4" name="文本框 3"/>
          <p:cNvSpPr txBox="1"/>
          <p:nvPr/>
        </p:nvSpPr>
        <p:spPr>
          <a:xfrm>
            <a:off x="485775" y="1049655"/>
            <a:ext cx="10735945" cy="2306955"/>
          </a:xfrm>
          <a:prstGeom prst="rect">
            <a:avLst/>
          </a:prstGeom>
          <a:noFill/>
        </p:spPr>
        <p:txBody>
          <a:bodyPr wrap="square" rtlCol="0">
            <a:spAutoFit/>
          </a:bodyPr>
          <a:lstStyle/>
          <a:p>
            <a:pPr>
              <a:lnSpc>
                <a:spcPct val="150000"/>
              </a:lnSpc>
            </a:pPr>
            <a:r>
              <a:rPr lang="zh-CN" altLang="en-US" sz="2400" b="1">
                <a:solidFill>
                  <a:srgbClr val="FF0000"/>
                </a:solidFill>
                <a:latin typeface="微软雅黑" panose="020b0503020204020204" charset="-122"/>
                <a:ea typeface="微软雅黑"/>
                <a:cs typeface="宋体" panose="02010600030101010101" pitchFamily="2" charset="-122"/>
              </a:rPr>
              <a:t>一题通关</a:t>
            </a:r>
            <a:endParaRPr lang="zh-CN" altLang="en-US" sz="2400" b="1">
              <a:solidFill>
                <a:srgbClr val="FF0000"/>
              </a:solidFill>
              <a:latin typeface="微软雅黑" panose="020b0503020204020204" charset="-122"/>
              <a:ea typeface="微软雅黑"/>
              <a:cs typeface="宋体" panose="02010600030101010101" pitchFamily="2" charset="-122"/>
            </a:endParaRPr>
          </a:p>
          <a:p>
            <a:pPr>
              <a:lnSpc>
                <a:spcPct val="150000"/>
              </a:lnSpc>
            </a:pPr>
            <a:r>
              <a:rPr lang="zh-CN" altLang="en-US" sz="2400" b="1">
                <a:latin typeface="黑体" panose="02010609060101010101" pitchFamily="49" charset="-122"/>
                <a:ea typeface="黑体" panose="02010609060101010101" pitchFamily="49" charset="-122"/>
                <a:cs typeface="宋体" panose="02010600030101010101" pitchFamily="2" charset="-122"/>
              </a:rPr>
              <a:t>例</a:t>
            </a:r>
            <a:r>
              <a:rPr lang="zh-CN" altLang="en-US" sz="2400">
                <a:latin typeface="宋体" panose="02010600030101010101" pitchFamily="2" charset="-122"/>
                <a:ea typeface="宋体" panose="02010600030101010101" pitchFamily="2" charset="-122"/>
                <a:cs typeface="宋体" panose="02010600030101010101" pitchFamily="2" charset="-122"/>
              </a:rPr>
              <a:t> 图1中的A、B、C、D四幅图是物理兴趣小组的小明同学在“探究物体所受浮力的大小与物体排开水所受重力的关系”时的实验情景.请根据图示完成下面的填空.</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21" name="18WHLWJJZKBWL237.jpg" descr="id:2147502010;FounderCES"/>
          <p:cNvPicPr>
            <a:picLocks noChangeAspect="1"/>
          </p:cNvPicPr>
          <p:nvPr/>
        </p:nvPicPr>
        <p:blipFill>
          <a:blip r:embed="rId2"/>
          <a:stretch>
            <a:fillRect/>
          </a:stretch>
        </p:blipFill>
        <p:spPr>
          <a:xfrm>
            <a:off x="3674110" y="3178810"/>
            <a:ext cx="4150360" cy="2141855"/>
          </a:xfrm>
          <a:prstGeom prst="rect">
            <a:avLst/>
          </a:prstGeom>
        </p:spPr>
      </p:pic>
      <p:sp>
        <p:nvSpPr>
          <p:cNvPr id="2" name="文本框 1"/>
          <p:cNvSpPr txBox="1"/>
          <p:nvPr/>
        </p:nvSpPr>
        <p:spPr>
          <a:xfrm>
            <a:off x="3729355" y="5461000"/>
            <a:ext cx="4183380" cy="706755"/>
          </a:xfrm>
          <a:prstGeom prst="rect">
            <a:avLst/>
          </a:prstGeom>
          <a:noFill/>
        </p:spPr>
        <p:txBody>
          <a:bodyPr wrap="square" rtlCol="0">
            <a:spAutoFit/>
          </a:bodyPr>
          <a:lstStyle/>
          <a:p>
            <a:r>
              <a:rPr lang="en-US" altLang="zh-CN" sz="2000">
                <a:latin typeface="宋体" panose="02010600030101010101" pitchFamily="2" charset="-122"/>
                <a:ea typeface="宋体" panose="02010600030101010101" pitchFamily="2" charset="-122"/>
              </a:rPr>
              <a:t>A       B           C         D </a:t>
            </a:r>
            <a:endParaRPr lang="en-US" altLang="zh-CN" sz="2000">
              <a:latin typeface="宋体" panose="02010600030101010101" pitchFamily="2" charset="-122"/>
              <a:ea typeface="宋体" panose="02010600030101010101" pitchFamily="2" charset="-122"/>
            </a:endParaRPr>
          </a:p>
          <a:p>
            <a:r>
              <a:rPr lang="en-US" altLang="zh-CN" sz="2000">
                <a:latin typeface="宋体" panose="02010600030101010101" pitchFamily="2" charset="-122"/>
                <a:ea typeface="宋体" panose="02010600030101010101" pitchFamily="2" charset="-122"/>
              </a:rPr>
              <a:t>              </a:t>
            </a:r>
            <a:r>
              <a:rPr lang="zh-CN" altLang="en-US" sz="2000">
                <a:latin typeface="宋体" panose="02010600030101010101" pitchFamily="2" charset="-122"/>
                <a:ea typeface="宋体" panose="02010600030101010101" pitchFamily="2" charset="-122"/>
              </a:rPr>
              <a:t>图</a:t>
            </a:r>
            <a:r>
              <a:rPr lang="en-US" altLang="zh-CN" sz="2000">
                <a:latin typeface="宋体" panose="02010600030101010101" pitchFamily="2" charset="-122"/>
                <a:ea typeface="宋体" panose="02010600030101010101" pitchFamily="2" charset="-122"/>
              </a:rPr>
              <a:t>1</a:t>
            </a:r>
            <a:endParaRPr lang="en-US" altLang="zh-CN" sz="2000">
              <a:latin typeface="宋体" panose="02010600030101010101" pitchFamily="2" charset="-122"/>
              <a:ea typeface="宋体" panose="02010600030101010101" pitchFamily="2" charset="-122"/>
            </a:endParaRPr>
          </a:p>
        </p:txBody>
      </p:sp>
    </p:spTree>
  </p:cSld>
  <p:clrMapOvr>
    <a:masterClrMapping/>
  </p:clrMapOvr>
  <p:transition spd="med">
    <p:wipe dir="d"/>
  </p:transition>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探究浮力的大小与排开液体所受的重力的关系</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4" name="文本框 3"/>
          <p:cNvSpPr txBox="1"/>
          <p:nvPr/>
        </p:nvSpPr>
        <p:spPr>
          <a:xfrm>
            <a:off x="485775" y="1182370"/>
            <a:ext cx="10901680" cy="3969385"/>
          </a:xfrm>
          <a:prstGeom prst="rect">
            <a:avLst/>
          </a:prstGeom>
          <a:noFill/>
        </p:spPr>
        <p:txBody>
          <a:bodyPr wrap="square" rtlCol="0">
            <a:spAutoFit/>
          </a:bodyPr>
          <a:lstStyle/>
          <a:p>
            <a:pPr>
              <a:lnSpc>
                <a:spcPct val="150000"/>
              </a:lnSpc>
            </a:pPr>
            <a:r>
              <a:rPr lang="zh-CN" altLang="en-US" sz="2400">
                <a:solidFill>
                  <a:schemeClr val="tx1"/>
                </a:solidFill>
                <a:latin typeface="黑体" panose="02010609060101010101" pitchFamily="49" charset="-122"/>
                <a:ea typeface="黑体" panose="02010609060101010101" pitchFamily="49" charset="-122"/>
                <a:cs typeface="宋体" panose="02010600030101010101" pitchFamily="2" charset="-122"/>
              </a:rPr>
              <a:t>【基础设问】</a:t>
            </a:r>
            <a:endParaRPr lang="zh-CN" altLang="en-US" sz="2400">
              <a:solidFill>
                <a:schemeClr val="tx1"/>
              </a:solidFill>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(1)实验中所用圆柱体的重力为</a:t>
            </a:r>
            <a:r>
              <a:rPr lang="zh-CN" altLang="en-US" sz="2400" u="sng">
                <a:solidFill>
                  <a:schemeClr val="tx1"/>
                </a:solidFill>
                <a:latin typeface="宋体" panose="02010600030101010101" pitchFamily="2" charset="-122"/>
                <a:ea typeface="宋体" panose="02010600030101010101" pitchFamily="2" charset="-122"/>
                <a:cs typeface="宋体" panose="02010600030101010101" pitchFamily="2" charset="-122"/>
              </a:rPr>
              <a:t>　　　　</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N. </a:t>
            </a:r>
            <a:endPar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(2)在情景图B中存在的错误是</a:t>
            </a:r>
            <a:r>
              <a:rPr lang="zh-CN" altLang="en-US" sz="2400" u="sng">
                <a:solidFill>
                  <a:schemeClr val="tx1"/>
                </a:solidFill>
                <a:latin typeface="宋体" panose="02010600030101010101" pitchFamily="2" charset="-122"/>
                <a:ea typeface="宋体" panose="02010600030101010101" pitchFamily="2" charset="-122"/>
                <a:cs typeface="宋体" panose="02010600030101010101" pitchFamily="2" charset="-122"/>
              </a:rPr>
              <a:t>　　　　　　　　</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 </a:t>
            </a:r>
            <a:endPar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(3)纠正错误后,继续实验,在情景图C中圆柱体受到的浮力F</a:t>
            </a:r>
            <a:r>
              <a:rPr lang="zh-CN" altLang="en-US" sz="2400" baseline="-25000">
                <a:solidFill>
                  <a:schemeClr val="tx1"/>
                </a:solidFill>
                <a:latin typeface="宋体" panose="02010600030101010101" pitchFamily="2" charset="-122"/>
                <a:ea typeface="宋体" panose="02010600030101010101" pitchFamily="2" charset="-122"/>
                <a:cs typeface="宋体" panose="02010600030101010101" pitchFamily="2" charset="-122"/>
              </a:rPr>
              <a:t>浮</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a:t>
            </a:r>
            <a:r>
              <a:rPr lang="zh-CN" altLang="en-US" sz="2400" u="sng">
                <a:solidFill>
                  <a:schemeClr val="tx1"/>
                </a:solidFill>
                <a:latin typeface="宋体" panose="02010600030101010101" pitchFamily="2" charset="-122"/>
                <a:ea typeface="宋体" panose="02010600030101010101" pitchFamily="2" charset="-122"/>
                <a:cs typeface="宋体" panose="02010600030101010101" pitchFamily="2" charset="-122"/>
              </a:rPr>
              <a:t>　　　</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N. </a:t>
            </a:r>
            <a:endPar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(4)圆柱体排开的水所受的重力G</a:t>
            </a:r>
            <a:r>
              <a:rPr lang="zh-CN" altLang="en-US" sz="2400" baseline="-25000">
                <a:solidFill>
                  <a:schemeClr val="tx1"/>
                </a:solidFill>
                <a:latin typeface="宋体" panose="02010600030101010101" pitchFamily="2" charset="-122"/>
                <a:ea typeface="宋体" panose="02010600030101010101" pitchFamily="2" charset="-122"/>
                <a:cs typeface="宋体" panose="02010600030101010101" pitchFamily="2" charset="-122"/>
              </a:rPr>
              <a:t>排</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a:t>
            </a:r>
            <a:r>
              <a:rPr lang="zh-CN" altLang="en-US" sz="2400" u="sng">
                <a:solidFill>
                  <a:schemeClr val="tx1"/>
                </a:solidFill>
                <a:latin typeface="宋体" panose="02010600030101010101" pitchFamily="2" charset="-122"/>
                <a:ea typeface="宋体" panose="02010600030101010101" pitchFamily="2" charset="-122"/>
                <a:cs typeface="宋体" panose="02010600030101010101" pitchFamily="2" charset="-122"/>
              </a:rPr>
              <a:t>　　　　</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N. </a:t>
            </a:r>
            <a:endPar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(5)实验结果表明:浸在水中的物体受到的浮力</a:t>
            </a:r>
            <a:r>
              <a:rPr lang="zh-CN" altLang="en-US" sz="2400" u="sng">
                <a:solidFill>
                  <a:schemeClr val="tx1"/>
                </a:solidFill>
                <a:latin typeface="宋体" panose="02010600030101010101" pitchFamily="2" charset="-122"/>
                <a:ea typeface="宋体" panose="02010600030101010101" pitchFamily="2" charset="-122"/>
                <a:cs typeface="宋体" panose="02010600030101010101" pitchFamily="2" charset="-122"/>
              </a:rPr>
              <a:t>　　　　</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(选填“小于”“大于”或“等于”)物体排开的水所受到的重力. </a:t>
            </a:r>
            <a:endPar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endParaRPr>
          </a:p>
        </p:txBody>
      </p:sp>
      <p:sp>
        <p:nvSpPr>
          <p:cNvPr id="6" name="文本框 5"/>
          <p:cNvSpPr txBox="1"/>
          <p:nvPr/>
        </p:nvSpPr>
        <p:spPr>
          <a:xfrm>
            <a:off x="4914900" y="1820545"/>
            <a:ext cx="7486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4.2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3" name="文本框 2"/>
          <p:cNvSpPr txBox="1"/>
          <p:nvPr/>
        </p:nvSpPr>
        <p:spPr>
          <a:xfrm>
            <a:off x="4624070" y="2353945"/>
            <a:ext cx="270319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溢水杯未注满水</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8" name="文本框 7"/>
          <p:cNvSpPr txBox="1"/>
          <p:nvPr/>
        </p:nvSpPr>
        <p:spPr>
          <a:xfrm>
            <a:off x="8728710" y="2936875"/>
            <a:ext cx="7486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1.2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9" name="文本框 8"/>
          <p:cNvSpPr txBox="1"/>
          <p:nvPr/>
        </p:nvSpPr>
        <p:spPr>
          <a:xfrm>
            <a:off x="5291455" y="3482975"/>
            <a:ext cx="7486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1.2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0" name="文本框 9"/>
          <p:cNvSpPr txBox="1"/>
          <p:nvPr/>
        </p:nvSpPr>
        <p:spPr>
          <a:xfrm>
            <a:off x="6821805" y="4030345"/>
            <a:ext cx="105156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等于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8" grpId="0"/>
      <p:bldP spid="9" grpId="0"/>
      <p:bldP spid="10" grpId="0"/>
    </p:bldLst>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探究浮力的大小与排开液体所受的重力的关系</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998855" y="1276985"/>
            <a:ext cx="10040620" cy="396938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(6)纠正错误后,圆柱体从刚接触水面到全部浸入水中,水对溢水杯底的压强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(选填“逐渐增大”“逐渐减小”或“保持不变”).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(7)情景图C中,浸没在水中的物体在匀速下降的过程中,物体所受的浮力</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(选填“变大”“变小”或“不变”).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(8)若不纠正情景图B中的错误,直接进行接下来的实验,则所测物体浸没时所受的浮力</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,所测物体排开水的重力</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.(均选填“偏大”“偏小”或“不变”)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文本框 5"/>
          <p:cNvSpPr txBox="1"/>
          <p:nvPr/>
        </p:nvSpPr>
        <p:spPr>
          <a:xfrm>
            <a:off x="1527175" y="1905635"/>
            <a:ext cx="174434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保持不变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3" name="文本框 2"/>
          <p:cNvSpPr txBox="1"/>
          <p:nvPr/>
        </p:nvSpPr>
        <p:spPr>
          <a:xfrm>
            <a:off x="1162685" y="3031490"/>
            <a:ext cx="108902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不变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8" name="文本框 7"/>
          <p:cNvSpPr txBox="1"/>
          <p:nvPr/>
        </p:nvSpPr>
        <p:spPr>
          <a:xfrm>
            <a:off x="2729230" y="4115435"/>
            <a:ext cx="118554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不变</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9" name="文本框 8"/>
          <p:cNvSpPr txBox="1"/>
          <p:nvPr/>
        </p:nvSpPr>
        <p:spPr>
          <a:xfrm>
            <a:off x="7112635" y="4115435"/>
            <a:ext cx="100330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偏小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8" grpId="0"/>
      <p:bldP spid="9" grpId="0"/>
    </p:bldLst>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探究浮力的大小与排开液体所受的重力的关系</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766445" y="911225"/>
            <a:ext cx="10420350" cy="1198880"/>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宋体" panose="02010600030101010101" pitchFamily="2" charset="-122"/>
              </a:rPr>
              <a:t>【拓展设问】</a:t>
            </a:r>
            <a:endParaRPr lang="zh-CN" altLang="en-US" sz="2400">
              <a:latin typeface="黑体" panose="02010609060101010101" pitchFamily="49" charset="-122"/>
              <a:ea typeface="黑体" panose="02010609060101010101" pitchFamily="49"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(9)同组的小刚同学用如图2所示的器材探究该实验.(ρ</a:t>
            </a:r>
            <a:r>
              <a:rPr lang="zh-CN" altLang="en-US" sz="2400" baseline="-25000">
                <a:latin typeface="宋体" panose="02010600030101010101" pitchFamily="2" charset="-122"/>
                <a:ea typeface="宋体" panose="02010600030101010101" pitchFamily="2" charset="-122"/>
                <a:cs typeface="宋体" panose="02010600030101010101" pitchFamily="2" charset="-122"/>
              </a:rPr>
              <a:t>水</a:t>
            </a:r>
            <a:r>
              <a:rPr lang="zh-CN" altLang="en-US" sz="2400">
                <a:latin typeface="宋体" panose="02010600030101010101" pitchFamily="2" charset="-122"/>
                <a:ea typeface="宋体" panose="02010600030101010101" pitchFamily="2" charset="-122"/>
                <a:cs typeface="宋体" panose="02010600030101010101" pitchFamily="2" charset="-122"/>
              </a:rPr>
              <a:t>=1.0×10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kg/m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22" name="19WJJFLJXWLKK50.jpg" descr="id:2147502017;FounderCES"/>
          <p:cNvPicPr>
            <a:picLocks noChangeAspect="1"/>
          </p:cNvPicPr>
          <p:nvPr/>
        </p:nvPicPr>
        <p:blipFill>
          <a:blip r:embed="rId2"/>
          <a:stretch>
            <a:fillRect/>
          </a:stretch>
        </p:blipFill>
        <p:spPr>
          <a:xfrm>
            <a:off x="2240280" y="2414905"/>
            <a:ext cx="7166610" cy="2483485"/>
          </a:xfrm>
          <a:prstGeom prst="rect">
            <a:avLst/>
          </a:prstGeom>
        </p:spPr>
      </p:pic>
      <p:sp>
        <p:nvSpPr>
          <p:cNvPr id="4" name="文本框 3"/>
          <p:cNvSpPr txBox="1"/>
          <p:nvPr/>
        </p:nvSpPr>
        <p:spPr>
          <a:xfrm>
            <a:off x="4994275" y="4976495"/>
            <a:ext cx="1365250" cy="398780"/>
          </a:xfrm>
          <a:prstGeom prst="rect">
            <a:avLst/>
          </a:prstGeom>
          <a:noFill/>
        </p:spPr>
        <p:txBody>
          <a:bodyPr wrap="square" rtlCol="0">
            <a:spAutoFit/>
          </a:bodyPr>
          <a:lstStyle/>
          <a:p>
            <a:r>
              <a:rPr lang="zh-CN" altLang="en-US" sz="2000">
                <a:latin typeface="宋体" panose="02010600030101010101" pitchFamily="2" charset="-122"/>
                <a:ea typeface="宋体" panose="02010600030101010101" pitchFamily="2" charset="-122"/>
                <a:cs typeface="宋体" panose="02010600030101010101" pitchFamily="2" charset="-122"/>
              </a:rPr>
              <a:t>图</a:t>
            </a:r>
            <a:r>
              <a:rPr lang="en-US" altLang="zh-CN" sz="2000">
                <a:latin typeface="宋体" panose="02010600030101010101" pitchFamily="2" charset="-122"/>
                <a:ea typeface="宋体" panose="02010600030101010101" pitchFamily="2" charset="-122"/>
                <a:cs typeface="宋体" panose="02010600030101010101" pitchFamily="2" charset="-122"/>
              </a:rPr>
              <a:t>2</a:t>
            </a:r>
            <a:endParaRPr lang="en-US" altLang="zh-CN" sz="20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探究浮力的大小与排开液体所受的重力的关系</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877570" y="1619250"/>
            <a:ext cx="10052685" cy="341503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a.比较</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(填字母代号)三图可得出结论:金属块受到的浮力大小与其排开液体的体积有关.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b.比较</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(填字母代号)三图可得出结论:金属块受到的浮力大小与其浸没在液体中的深度无关.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c.金属块的密度为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kg/m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文本框 5"/>
          <p:cNvSpPr txBox="1"/>
          <p:nvPr/>
        </p:nvSpPr>
        <p:spPr>
          <a:xfrm>
            <a:off x="1939925" y="1759585"/>
            <a:ext cx="174434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ABC (或ABD)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8" name="文本框 7"/>
          <p:cNvSpPr txBox="1"/>
          <p:nvPr/>
        </p:nvSpPr>
        <p:spPr>
          <a:xfrm>
            <a:off x="2085340" y="2852420"/>
            <a:ext cx="174434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ACD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9" name="文本框 8"/>
          <p:cNvSpPr txBox="1"/>
          <p:nvPr/>
        </p:nvSpPr>
        <p:spPr>
          <a:xfrm>
            <a:off x="3421380" y="3945890"/>
            <a:ext cx="174434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2.7×10</a:t>
            </a:r>
            <a:r>
              <a:rPr lang="zh-CN" altLang="en-US" sz="2400" b="1" baseline="30000">
                <a:solidFill>
                  <a:srgbClr val="FF0000"/>
                </a:solidFill>
                <a:latin typeface="宋体" panose="02010600030101010101" pitchFamily="2" charset="-122"/>
                <a:ea typeface="宋体" panose="02010600030101010101" pitchFamily="2" charset="-122"/>
              </a:rPr>
              <a:t>3 </a:t>
            </a:r>
            <a:r>
              <a:rPr lang="zh-CN" altLang="en-US" sz="2400" b="1">
                <a:solidFill>
                  <a:srgbClr val="FF0000"/>
                </a:solidFill>
                <a:latin typeface="宋体" panose="02010600030101010101" pitchFamily="2" charset="-122"/>
                <a:ea typeface="宋体" panose="02010600030101010101" pitchFamily="2" charset="-122"/>
              </a:rPr>
              <a:t>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Lst>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探究浮力的大小与排开液体所受的重力的关系</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847090" y="831850"/>
            <a:ext cx="10763250" cy="56311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实验结束后,小刚得出结论:物体所受浮力的大小等于它排开液体所受的重力.有同学对此结论提出质疑,他认为仅采用浸没的金属块做实验不具备普遍性,使用漂浮的蜡块做实验未必遵循以上结论.针对这个质疑,实验室提供了如下器材:弹簧测力计、蜡块、细线、量筒、烧杯、小木块、小桶、轻质塑料袋(质量可忽略)、适量的水.请你根据需要选择器材并设计实验,研究使用漂浮的蜡块做实验是否遵循兴趣小组所得出的结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实验器材:</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实验步骤:</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en-US" altLang="zh-CN" sz="2400" u="sng">
                <a:latin typeface="宋体" panose="02010600030101010101" pitchFamily="2" charset="-122"/>
                <a:ea typeface="宋体" panose="02010600030101010101" pitchFamily="2" charset="-122"/>
                <a:cs typeface="宋体" panose="02010600030101010101" pitchFamily="2" charset="-122"/>
              </a:rPr>
              <a:t>__</a:t>
            </a:r>
            <a:endParaRPr lang="en-US" altLang="zh-CN" sz="2400" u="sng">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en-US" altLang="zh-CN" sz="2400" u="sng">
                <a:latin typeface="宋体" panose="02010600030101010101" pitchFamily="2" charset="-122"/>
                <a:ea typeface="宋体" panose="02010600030101010101" pitchFamily="2" charset="-122"/>
                <a:cs typeface="宋体" panose="02010600030101010101" pitchFamily="2" charset="-122"/>
              </a:rPr>
              <a:t>__________________________</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文本框 5"/>
          <p:cNvSpPr txBox="1"/>
          <p:nvPr/>
        </p:nvSpPr>
        <p:spPr>
          <a:xfrm>
            <a:off x="2376805" y="4212590"/>
            <a:ext cx="55683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弹簧测力计、蜡块、细线、量筒、水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4" name="文本框 3"/>
          <p:cNvSpPr txBox="1"/>
          <p:nvPr/>
        </p:nvSpPr>
        <p:spPr>
          <a:xfrm>
            <a:off x="2376805" y="4759325"/>
            <a:ext cx="868997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用细线拴好蜡块挂在弹簧测力计下测出重力G;向量筒中加入适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8" name="文本框 7"/>
          <p:cNvSpPr txBox="1"/>
          <p:nvPr/>
        </p:nvSpPr>
        <p:spPr>
          <a:xfrm>
            <a:off x="943610" y="5305425"/>
            <a:ext cx="950341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sym typeface="+mn-ea"/>
              </a:rPr>
              <a:t>量水(体积记为V</a:t>
            </a:r>
            <a:r>
              <a:rPr lang="zh-CN" altLang="en-US" sz="2400" b="1" baseline="-25000">
                <a:solidFill>
                  <a:srgbClr val="FF0000"/>
                </a:solidFill>
                <a:latin typeface="宋体" panose="02010600030101010101" pitchFamily="2" charset="-122"/>
                <a:ea typeface="宋体" panose="02010600030101010101" pitchFamily="2" charset="-122"/>
                <a:sym typeface="+mn-ea"/>
              </a:rPr>
              <a:t>1</a:t>
            </a:r>
            <a:r>
              <a:rPr lang="zh-CN" altLang="en-US" sz="2400" b="1">
                <a:solidFill>
                  <a:srgbClr val="FF0000"/>
                </a:solidFill>
                <a:latin typeface="宋体" panose="02010600030101010101" pitchFamily="2" charset="-122"/>
                <a:ea typeface="宋体" panose="02010600030101010101" pitchFamily="2" charset="-122"/>
                <a:sym typeface="+mn-ea"/>
              </a:rPr>
              <a:t>),把蜡块放入量筒中漂浮,读出量筒示数V</a:t>
            </a:r>
            <a:r>
              <a:rPr lang="zh-CN" altLang="en-US" sz="2400" b="1" baseline="-25000">
                <a:solidFill>
                  <a:srgbClr val="FF0000"/>
                </a:solidFill>
                <a:latin typeface="宋体" panose="02010600030101010101" pitchFamily="2" charset="-122"/>
                <a:ea typeface="宋体" panose="02010600030101010101" pitchFamily="2" charset="-122"/>
                <a:sym typeface="+mn-ea"/>
              </a:rPr>
              <a:t>2</a:t>
            </a:r>
            <a:r>
              <a:rPr lang="zh-CN" altLang="en-US" sz="2400" b="1">
                <a:solidFill>
                  <a:srgbClr val="FF0000"/>
                </a:solidFill>
                <a:latin typeface="宋体" panose="02010600030101010101" pitchFamily="2" charset="-122"/>
                <a:ea typeface="宋体" panose="02010600030101010101" pitchFamily="2" charset="-122"/>
              </a:rPr>
              <a:t>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p:bldP spid="8"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ea"/>
              </a:rPr>
              <a:t>阿基米德原理的理解及应用(10年4考)</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1</a:t>
            </a:r>
            <a:endParaRPr lang="en-US" altLang="zh-CN">
              <a:solidFill>
                <a:schemeClr val="bg1"/>
              </a:solidFill>
              <a:sym typeface="+mn-lt"/>
            </a:endParaRPr>
          </a:p>
        </p:txBody>
      </p:sp>
      <p:sp>
        <p:nvSpPr>
          <p:cNvPr id="3" name="文本框 2"/>
          <p:cNvSpPr txBox="1"/>
          <p:nvPr/>
        </p:nvSpPr>
        <p:spPr>
          <a:xfrm>
            <a:off x="605155" y="1164590"/>
            <a:ext cx="10387330" cy="286131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3.[2016河南,12]如图所示,当溢水杯盛满密度为ρ</a:t>
            </a:r>
            <a:r>
              <a:rPr lang="zh-CN" altLang="en-US" sz="2400" baseline="-25000">
                <a:latin typeface="宋体" panose="02010600030101010101" pitchFamily="2" charset="-122"/>
                <a:ea typeface="宋体" panose="02010600030101010101" pitchFamily="2" charset="-122"/>
                <a:cs typeface="宋体" panose="02010600030101010101" pitchFamily="2" charset="-122"/>
              </a:rPr>
              <a:t>1</a:t>
            </a:r>
            <a:r>
              <a:rPr lang="zh-CN" altLang="en-US" sz="2400">
                <a:latin typeface="宋体" panose="02010600030101010101" pitchFamily="2" charset="-122"/>
                <a:ea typeface="宋体" panose="02010600030101010101" pitchFamily="2" charset="-122"/>
                <a:cs typeface="宋体" panose="02010600030101010101" pitchFamily="2" charset="-122"/>
              </a:rPr>
              <a:t>的液体时,把实心物块放入杯中,物块漂浮,静止后溢出的液体质量为m</a:t>
            </a:r>
            <a:r>
              <a:rPr lang="zh-CN" altLang="en-US" sz="2400" baseline="-25000">
                <a:latin typeface="宋体" panose="02010600030101010101" pitchFamily="2" charset="-122"/>
                <a:ea typeface="宋体" panose="02010600030101010101" pitchFamily="2" charset="-122"/>
                <a:cs typeface="宋体" panose="02010600030101010101" pitchFamily="2" charset="-122"/>
              </a:rPr>
              <a:t>1</a:t>
            </a:r>
            <a:r>
              <a:rPr lang="zh-CN" altLang="en-US" sz="2400">
                <a:latin typeface="宋体" panose="02010600030101010101" pitchFamily="2" charset="-122"/>
                <a:ea typeface="宋体" panose="02010600030101010101" pitchFamily="2" charset="-122"/>
                <a:cs typeface="宋体" panose="02010600030101010101" pitchFamily="2" charset="-122"/>
              </a:rPr>
              <a:t>;当溢水杯盛满密度为ρ</a:t>
            </a:r>
            <a:r>
              <a:rPr lang="zh-CN" altLang="en-US" sz="2400" baseline="-25000">
                <a:latin typeface="宋体" panose="02010600030101010101" pitchFamily="2" charset="-122"/>
                <a:ea typeface="宋体" panose="02010600030101010101" pitchFamily="2" charset="-122"/>
                <a:cs typeface="宋体" panose="02010600030101010101" pitchFamily="2" charset="-122"/>
              </a:rPr>
              <a:t>2</a:t>
            </a:r>
            <a:r>
              <a:rPr lang="zh-CN" altLang="en-US" sz="2400">
                <a:latin typeface="宋体" panose="02010600030101010101" pitchFamily="2" charset="-122"/>
                <a:ea typeface="宋体" panose="02010600030101010101" pitchFamily="2" charset="-122"/>
                <a:cs typeface="宋体" panose="02010600030101010101" pitchFamily="2" charset="-122"/>
              </a:rPr>
              <a:t>的液体时,把同一物块放入杯中,物块沉底,静止后溢出的液体质量为m</a:t>
            </a:r>
            <a:r>
              <a:rPr lang="zh-CN" altLang="en-US" sz="2400" baseline="-25000">
                <a:latin typeface="宋体" panose="02010600030101010101" pitchFamily="2" charset="-122"/>
                <a:ea typeface="宋体" panose="02010600030101010101" pitchFamily="2" charset="-122"/>
                <a:cs typeface="宋体" panose="02010600030101010101" pitchFamily="2" charset="-122"/>
              </a:rPr>
              <a:t>2</a:t>
            </a:r>
            <a:r>
              <a:rPr lang="zh-CN" altLang="en-US" sz="2400">
                <a:latin typeface="宋体" panose="02010600030101010101" pitchFamily="2" charset="-122"/>
                <a:ea typeface="宋体" panose="02010600030101010101" pitchFamily="2" charset="-122"/>
                <a:cs typeface="宋体" panose="02010600030101010101" pitchFamily="2" charset="-122"/>
              </a:rPr>
              <a:t>.则物块的密度为(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	       B.    	 C.           D.</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4" name="对象 3">
            <a:hlinkClick action="ppaction://ole?verb="/>
          </p:cNvPr>
          <p:cNvGraphicFramePr>
            <a:graphicFrameLocks noChangeAspect="1"/>
          </p:cNvGraphicFramePr>
          <p:nvPr/>
        </p:nvGraphicFramePr>
        <p:xfrm>
          <a:off x="977265" y="3389630"/>
          <a:ext cx="619760" cy="679450"/>
        </p:xfrm>
        <a:graphic>
          <a:graphicData uri="http://schemas.openxmlformats.org/presentationml/2006/ole">
            <mc:AlternateContent>
              <mc:Choice xmlns:v="urn:schemas-microsoft-com:vml" Requires="v">
                <p:oleObj spid="_x0000_s1038" r:id="rId2" imgW="393700" imgH="431800" progId="Equation.KSEE3">
                  <p:embed/>
                </p:oleObj>
              </mc:Choice>
              <mc:Fallback>
                <p:oleObj r:id="rId2" imgW="393700" imgH="431800" progId="Equation.KSEE3">
                  <p:embed/>
                  <p:pic>
                    <p:nvPicPr>
                      <p:cNvPr id="0" name="OLE substitute image"/>
                      <p:cNvPicPr/>
                      <p:nvPr/>
                    </p:nvPicPr>
                    <p:blipFill>
                      <a:blip r:embed="rId3"/>
                      <a:stretch>
                        <a:fillRect/>
                      </a:stretch>
                    </p:blipFill>
                    <p:spPr>
                      <a:xfrm>
                        <a:off x="977265" y="3389630"/>
                        <a:ext cx="619760" cy="679450"/>
                      </a:xfrm>
                      <a:prstGeom prst="rect">
                        <a:avLst/>
                      </a:prstGeom>
                    </p:spPr>
                  </p:pic>
                </p:oleObj>
              </mc:Fallback>
            </mc:AlternateContent>
          </a:graphicData>
        </a:graphic>
      </p:graphicFrame>
      <p:pic>
        <p:nvPicPr>
          <p:cNvPr id="6" name="图片 5"/>
          <p:cNvPicPr>
            <a:picLocks noChangeAspect="1"/>
          </p:cNvPicPr>
          <p:nvPr/>
        </p:nvPicPr>
        <p:blipFill>
          <a:blip r:embed="rId4"/>
          <a:stretch>
            <a:fillRect/>
          </a:stretch>
        </p:blipFill>
        <p:spPr>
          <a:xfrm>
            <a:off x="2935605" y="3483610"/>
            <a:ext cx="766445" cy="566420"/>
          </a:xfrm>
          <a:prstGeom prst="rect">
            <a:avLst/>
          </a:prstGeom>
        </p:spPr>
      </p:pic>
      <p:pic>
        <p:nvPicPr>
          <p:cNvPr id="8" name="图片 7"/>
          <p:cNvPicPr>
            <a:picLocks noChangeAspect="1"/>
          </p:cNvPicPr>
          <p:nvPr/>
        </p:nvPicPr>
        <p:blipFill>
          <a:blip r:embed="rId5"/>
          <a:stretch>
            <a:fillRect/>
          </a:stretch>
        </p:blipFill>
        <p:spPr>
          <a:xfrm>
            <a:off x="4747895" y="3549650"/>
            <a:ext cx="690880" cy="476250"/>
          </a:xfrm>
          <a:prstGeom prst="rect">
            <a:avLst/>
          </a:prstGeom>
        </p:spPr>
      </p:pic>
      <p:pic>
        <p:nvPicPr>
          <p:cNvPr id="9" name="图片 8"/>
          <p:cNvPicPr>
            <a:picLocks noChangeAspect="1"/>
          </p:cNvPicPr>
          <p:nvPr/>
        </p:nvPicPr>
        <p:blipFill>
          <a:blip r:embed="rId6"/>
          <a:stretch>
            <a:fillRect/>
          </a:stretch>
        </p:blipFill>
        <p:spPr>
          <a:xfrm>
            <a:off x="6681470" y="3483610"/>
            <a:ext cx="775335" cy="542925"/>
          </a:xfrm>
          <a:prstGeom prst="rect">
            <a:avLst/>
          </a:prstGeom>
        </p:spPr>
      </p:pic>
      <p:pic>
        <p:nvPicPr>
          <p:cNvPr id="1186" name="2016hnwl-7.jpg" descr="id:2147501748;FounderCES"/>
          <p:cNvPicPr>
            <a:picLocks noChangeAspect="1"/>
          </p:cNvPicPr>
          <p:nvPr/>
        </p:nvPicPr>
        <p:blipFill>
          <a:blip r:embed="rId7"/>
          <a:stretch>
            <a:fillRect/>
          </a:stretch>
        </p:blipFill>
        <p:spPr>
          <a:xfrm>
            <a:off x="8277225" y="3483610"/>
            <a:ext cx="3063875" cy="2112010"/>
          </a:xfrm>
          <a:prstGeom prst="rect">
            <a:avLst/>
          </a:prstGeom>
        </p:spPr>
      </p:pic>
      <p:sp>
        <p:nvSpPr>
          <p:cNvPr id="2" name="文本框 1"/>
          <p:cNvSpPr txBox="1"/>
          <p:nvPr/>
        </p:nvSpPr>
        <p:spPr>
          <a:xfrm>
            <a:off x="1701800" y="2929255"/>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D</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探究浮力的大小与排开液体所受的重力的关系</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1108710" y="1730375"/>
            <a:ext cx="9974580" cy="3599815"/>
          </a:xfrm>
          <a:prstGeom prst="rect">
            <a:avLst/>
          </a:prstGeom>
          <a:noFill/>
        </p:spPr>
        <p:txBody>
          <a:bodyPr wrap="square" rtlCol="0">
            <a:spAutoFit/>
          </a:bodyPr>
          <a:lstStyle/>
          <a:p>
            <a:pPr>
              <a:lnSpc>
                <a:spcPct val="150000"/>
              </a:lnSpc>
            </a:pPr>
            <a:r>
              <a:rPr lang="zh-CN" altLang="en-US" sz="2400" u="sng">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zh-CN" altLang="en-US" sz="2400">
                <a:latin typeface="宋体" panose="02010600030101010101" pitchFamily="2" charset="-122"/>
                <a:ea typeface="宋体" panose="02010600030101010101" pitchFamily="2" charset="-122"/>
                <a:cs typeface="宋体" panose="02010600030101010101" pitchFamily="2" charset="-122"/>
              </a:rPr>
              <a:t>分析与论证:</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en-US" altLang="zh-CN" sz="2400" u="sng">
                <a:latin typeface="宋体" panose="02010600030101010101" pitchFamily="2" charset="-122"/>
                <a:ea typeface="宋体" panose="02010600030101010101" pitchFamily="2" charset="-122"/>
                <a:cs typeface="宋体" panose="02010600030101010101" pitchFamily="2" charset="-122"/>
              </a:rPr>
              <a:t>__</a:t>
            </a:r>
            <a:endParaRPr lang="en-US" altLang="zh-CN" sz="2400" u="sng">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en-US" altLang="zh-CN" sz="2400" u="sng">
                <a:latin typeface="宋体" panose="02010600030101010101" pitchFamily="2" charset="-122"/>
                <a:ea typeface="宋体" panose="02010600030101010101" pitchFamily="2" charset="-122"/>
                <a:cs typeface="宋体" panose="02010600030101010101" pitchFamily="2" charset="-122"/>
              </a:rPr>
              <a:t>______________________________________________________________</a:t>
            </a:r>
            <a:endParaRPr lang="en-US" altLang="zh-CN" sz="2400" u="sng">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en-US" altLang="zh-CN" sz="2400" u="sng">
                <a:latin typeface="宋体" panose="02010600030101010101" pitchFamily="2" charset="-122"/>
                <a:ea typeface="宋体" panose="02010600030101010101" pitchFamily="2" charset="-122"/>
                <a:cs typeface="宋体" panose="02010600030101010101" pitchFamily="2" charset="-122"/>
              </a:rPr>
              <a:t>________________________________________                     _</a:t>
            </a:r>
            <a:endParaRPr lang="en-US" altLang="zh-CN" sz="2400" u="sng">
              <a:latin typeface="宋体" panose="02010600030101010101" pitchFamily="2" charset="-122"/>
              <a:ea typeface="宋体" panose="02010600030101010101" pitchFamily="2" charset="-122"/>
              <a:cs typeface="宋体" panose="02010600030101010101" pitchFamily="2" charset="-122"/>
            </a:endParaRPr>
          </a:p>
          <a:p>
            <a:pPr>
              <a:lnSpc>
                <a:spcPct val="200000"/>
              </a:lnSpc>
            </a:pPr>
            <a:r>
              <a:rPr lang="en-US" altLang="zh-CN" sz="2400" u="sng">
                <a:latin typeface="宋体" panose="02010600030101010101" pitchFamily="2" charset="-122"/>
                <a:ea typeface="宋体" panose="02010600030101010101" pitchFamily="2" charset="-122"/>
                <a:cs typeface="宋体" panose="02010600030101010101" pitchFamily="2" charset="-122"/>
              </a:rPr>
              <a:t>_________</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9" name="文本框 8"/>
          <p:cNvSpPr txBox="1"/>
          <p:nvPr/>
        </p:nvSpPr>
        <p:spPr>
          <a:xfrm>
            <a:off x="2833370" y="2475230"/>
            <a:ext cx="825055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蜡块漂浮,所受浮力大小F</a:t>
            </a:r>
            <a:r>
              <a:rPr lang="zh-CN" altLang="en-US" sz="2400" b="1" baseline="-25000">
                <a:solidFill>
                  <a:srgbClr val="FF0000"/>
                </a:solidFill>
                <a:latin typeface="宋体" panose="02010600030101010101" pitchFamily="2" charset="-122"/>
                <a:ea typeface="宋体" panose="02010600030101010101" pitchFamily="2" charset="-122"/>
              </a:rPr>
              <a:t>浮</a:t>
            </a:r>
            <a:r>
              <a:rPr lang="zh-CN" altLang="en-US" sz="2400" b="1">
                <a:solidFill>
                  <a:srgbClr val="FF0000"/>
                </a:solidFill>
                <a:latin typeface="宋体" panose="02010600030101010101" pitchFamily="2" charset="-122"/>
                <a:ea typeface="宋体" panose="02010600030101010101" pitchFamily="2" charset="-122"/>
              </a:rPr>
              <a:t>=G,蜡块排开水的重力G</a:t>
            </a:r>
            <a:r>
              <a:rPr lang="zh-CN" altLang="en-US" sz="2400" b="1" baseline="-25000">
                <a:solidFill>
                  <a:srgbClr val="FF0000"/>
                </a:solidFill>
                <a:latin typeface="宋体" panose="02010600030101010101" pitchFamily="2" charset="-122"/>
                <a:ea typeface="宋体" panose="02010600030101010101" pitchFamily="2" charset="-122"/>
              </a:rPr>
              <a:t>排</a:t>
            </a:r>
            <a:r>
              <a:rPr lang="zh-CN" altLang="en-US" sz="2400" b="1">
                <a:solidFill>
                  <a:srgbClr val="FF0000"/>
                </a:solidFill>
                <a:latin typeface="宋体" panose="02010600030101010101" pitchFamily="2" charset="-122"/>
                <a:ea typeface="宋体" panose="02010600030101010101" pitchFamily="2" charset="-122"/>
              </a:rPr>
              <a:t>=m</a:t>
            </a:r>
            <a:r>
              <a:rPr lang="zh-CN" altLang="en-US" sz="2400" b="1" baseline="-25000">
                <a:solidFill>
                  <a:srgbClr val="FF0000"/>
                </a:solidFill>
                <a:latin typeface="宋体" panose="02010600030101010101" pitchFamily="2" charset="-122"/>
                <a:ea typeface="宋体" panose="02010600030101010101" pitchFamily="2" charset="-122"/>
              </a:rPr>
              <a:t>排</a:t>
            </a:r>
            <a:r>
              <a:rPr lang="zh-CN" altLang="en-US" sz="2400" b="1">
                <a:solidFill>
                  <a:srgbClr val="FF0000"/>
                </a:solidFill>
                <a:latin typeface="宋体" panose="02010600030101010101" pitchFamily="2" charset="-122"/>
                <a:ea typeface="宋体" panose="02010600030101010101" pitchFamily="2" charset="-122"/>
              </a:rPr>
              <a:t>g=</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2" name="文本框 1"/>
          <p:cNvSpPr txBox="1"/>
          <p:nvPr/>
        </p:nvSpPr>
        <p:spPr>
          <a:xfrm>
            <a:off x="1309370" y="3198495"/>
            <a:ext cx="977455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ρ</a:t>
            </a:r>
            <a:r>
              <a:rPr lang="zh-CN" altLang="en-US" sz="2400" b="1" baseline="-25000">
                <a:solidFill>
                  <a:srgbClr val="FF0000"/>
                </a:solidFill>
                <a:latin typeface="宋体" panose="02010600030101010101" pitchFamily="2" charset="-122"/>
                <a:ea typeface="宋体" panose="02010600030101010101" pitchFamily="2" charset="-122"/>
              </a:rPr>
              <a:t>水</a:t>
            </a:r>
            <a:r>
              <a:rPr lang="zh-CN" altLang="en-US" sz="2400" b="1">
                <a:solidFill>
                  <a:srgbClr val="FF0000"/>
                </a:solidFill>
                <a:latin typeface="宋体" panose="02010600030101010101" pitchFamily="2" charset="-122"/>
                <a:ea typeface="宋体" panose="02010600030101010101" pitchFamily="2" charset="-122"/>
              </a:rPr>
              <a:t>V</a:t>
            </a:r>
            <a:r>
              <a:rPr lang="zh-CN" altLang="en-US" sz="2400" b="1" baseline="-25000">
                <a:solidFill>
                  <a:srgbClr val="FF0000"/>
                </a:solidFill>
                <a:latin typeface="宋体" panose="02010600030101010101" pitchFamily="2" charset="-122"/>
                <a:ea typeface="宋体" panose="02010600030101010101" pitchFamily="2" charset="-122"/>
              </a:rPr>
              <a:t>排</a:t>
            </a:r>
            <a:r>
              <a:rPr lang="zh-CN" altLang="en-US" sz="2400" b="1">
                <a:solidFill>
                  <a:srgbClr val="FF0000"/>
                </a:solidFill>
                <a:latin typeface="宋体" panose="02010600030101010101" pitchFamily="2" charset="-122"/>
                <a:ea typeface="宋体" panose="02010600030101010101" pitchFamily="2" charset="-122"/>
              </a:rPr>
              <a:t>g=ρ</a:t>
            </a:r>
            <a:r>
              <a:rPr lang="zh-CN" altLang="en-US" sz="2400" b="1" baseline="-25000">
                <a:solidFill>
                  <a:srgbClr val="FF0000"/>
                </a:solidFill>
                <a:latin typeface="宋体" panose="02010600030101010101" pitchFamily="2" charset="-122"/>
                <a:ea typeface="宋体" panose="02010600030101010101" pitchFamily="2" charset="-122"/>
              </a:rPr>
              <a:t>水</a:t>
            </a:r>
            <a:r>
              <a:rPr lang="zh-CN" altLang="en-US" sz="2400" b="1">
                <a:solidFill>
                  <a:srgbClr val="FF0000"/>
                </a:solidFill>
                <a:latin typeface="宋体" panose="02010600030101010101" pitchFamily="2" charset="-122"/>
                <a:ea typeface="宋体" panose="02010600030101010101" pitchFamily="2" charset="-122"/>
              </a:rPr>
              <a:t>(V</a:t>
            </a:r>
            <a:r>
              <a:rPr lang="zh-CN" altLang="en-US" sz="2400" b="1" baseline="-25000">
                <a:solidFill>
                  <a:srgbClr val="FF0000"/>
                </a:solidFill>
                <a:latin typeface="宋体" panose="02010600030101010101" pitchFamily="2" charset="-122"/>
                <a:ea typeface="宋体" panose="02010600030101010101" pitchFamily="2" charset="-122"/>
              </a:rPr>
              <a:t>2</a:t>
            </a:r>
            <a:r>
              <a:rPr lang="zh-CN" altLang="en-US" sz="2400" b="1">
                <a:solidFill>
                  <a:srgbClr val="FF0000"/>
                </a:solidFill>
                <a:latin typeface="宋体" panose="02010600030101010101" pitchFamily="2" charset="-122"/>
                <a:ea typeface="宋体" panose="02010600030101010101" pitchFamily="2" charset="-122"/>
              </a:rPr>
              <a:t>-V</a:t>
            </a:r>
            <a:r>
              <a:rPr lang="zh-CN" altLang="en-US" sz="2400" b="1" baseline="-25000">
                <a:solidFill>
                  <a:srgbClr val="FF0000"/>
                </a:solidFill>
                <a:latin typeface="宋体" panose="02010600030101010101" pitchFamily="2" charset="-122"/>
                <a:ea typeface="宋体" panose="02010600030101010101" pitchFamily="2" charset="-122"/>
              </a:rPr>
              <a:t>1</a:t>
            </a:r>
            <a:r>
              <a:rPr lang="zh-CN" altLang="en-US" sz="2400" b="1">
                <a:solidFill>
                  <a:srgbClr val="FF0000"/>
                </a:solidFill>
                <a:latin typeface="宋体" panose="02010600030101010101" pitchFamily="2" charset="-122"/>
                <a:ea typeface="宋体" panose="02010600030101010101" pitchFamily="2" charset="-122"/>
              </a:rPr>
              <a:t>)g;若F</a:t>
            </a:r>
            <a:r>
              <a:rPr lang="zh-CN" altLang="en-US" sz="2400" b="1" baseline="-25000">
                <a:solidFill>
                  <a:srgbClr val="FF0000"/>
                </a:solidFill>
                <a:latin typeface="宋体" panose="02010600030101010101" pitchFamily="2" charset="-122"/>
                <a:ea typeface="宋体" panose="02010600030101010101" pitchFamily="2" charset="-122"/>
              </a:rPr>
              <a:t>浮</a:t>
            </a:r>
            <a:r>
              <a:rPr lang="zh-CN" altLang="en-US" sz="2400" b="1">
                <a:solidFill>
                  <a:srgbClr val="FF0000"/>
                </a:solidFill>
                <a:latin typeface="宋体" panose="02010600030101010101" pitchFamily="2" charset="-122"/>
                <a:ea typeface="宋体" panose="02010600030101010101" pitchFamily="2" charset="-122"/>
              </a:rPr>
              <a:t>与G</a:t>
            </a:r>
            <a:r>
              <a:rPr lang="zh-CN" altLang="en-US" sz="2400" b="1" baseline="-25000">
                <a:solidFill>
                  <a:srgbClr val="FF0000"/>
                </a:solidFill>
                <a:latin typeface="宋体" panose="02010600030101010101" pitchFamily="2" charset="-122"/>
                <a:ea typeface="宋体" panose="02010600030101010101" pitchFamily="2" charset="-122"/>
              </a:rPr>
              <a:t>排</a:t>
            </a:r>
            <a:r>
              <a:rPr lang="zh-CN" altLang="en-US" sz="2400" b="1">
                <a:solidFill>
                  <a:srgbClr val="FF0000"/>
                </a:solidFill>
                <a:latin typeface="宋体" panose="02010600030101010101" pitchFamily="2" charset="-122"/>
                <a:ea typeface="宋体" panose="02010600030101010101" pitchFamily="2" charset="-122"/>
              </a:rPr>
              <a:t>相等,则用漂浮的蜡块所做的实验遵循</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0" name="文本框 9"/>
          <p:cNvSpPr txBox="1"/>
          <p:nvPr/>
        </p:nvSpPr>
        <p:spPr>
          <a:xfrm>
            <a:off x="1309370" y="3986530"/>
            <a:ext cx="952817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兴趣小组得出的结论;若F</a:t>
            </a:r>
            <a:r>
              <a:rPr lang="zh-CN" altLang="en-US" sz="2400" b="1" baseline="-25000">
                <a:solidFill>
                  <a:srgbClr val="FF0000"/>
                </a:solidFill>
                <a:latin typeface="宋体" panose="02010600030101010101" pitchFamily="2" charset="-122"/>
                <a:ea typeface="宋体" panose="02010600030101010101" pitchFamily="2" charset="-122"/>
              </a:rPr>
              <a:t>浮</a:t>
            </a:r>
            <a:r>
              <a:rPr lang="zh-CN" altLang="en-US" sz="2400" b="1">
                <a:solidFill>
                  <a:srgbClr val="FF0000"/>
                </a:solidFill>
                <a:latin typeface="宋体" panose="02010600030101010101" pitchFamily="2" charset="-122"/>
                <a:ea typeface="宋体" panose="02010600030101010101" pitchFamily="2" charset="-122"/>
              </a:rPr>
              <a:t>与G</a:t>
            </a:r>
            <a:r>
              <a:rPr lang="zh-CN" altLang="en-US" sz="2400" b="1" baseline="-25000">
                <a:solidFill>
                  <a:srgbClr val="FF0000"/>
                </a:solidFill>
                <a:latin typeface="宋体" panose="02010600030101010101" pitchFamily="2" charset="-122"/>
                <a:ea typeface="宋体" panose="02010600030101010101" pitchFamily="2" charset="-122"/>
              </a:rPr>
              <a:t>排</a:t>
            </a:r>
            <a:r>
              <a:rPr lang="zh-CN" altLang="en-US" sz="2400" b="1">
                <a:solidFill>
                  <a:srgbClr val="FF0000"/>
                </a:solidFill>
                <a:latin typeface="宋体" panose="02010600030101010101" pitchFamily="2" charset="-122"/>
                <a:ea typeface="宋体" panose="02010600030101010101" pitchFamily="2" charset="-122"/>
              </a:rPr>
              <a:t>不相等,则该实验不遵循兴趣小组得出</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1" name="文本框 10"/>
          <p:cNvSpPr txBox="1"/>
          <p:nvPr/>
        </p:nvSpPr>
        <p:spPr>
          <a:xfrm>
            <a:off x="1309370" y="4699000"/>
            <a:ext cx="125857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的结论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500"/>
                                        <p:tgtEl>
                                          <p:spTgt spid="1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P spid="10" grpId="0"/>
      <p:bldP spid="11" grpId="0"/>
    </p:bldLst>
  </p:timing>
</p:sld>
</file>

<file path=ppt/slides/slide4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浮沉条件的应用</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 考法 </a:t>
            </a:r>
            <a:r>
              <a:rPr lang="en-US" altLang="zh-CN">
                <a:solidFill>
                  <a:schemeClr val="bg1"/>
                </a:solidFill>
                <a:sym typeface="+mn-lt"/>
              </a:rPr>
              <a:t>1</a:t>
            </a:r>
            <a:endParaRPr lang="en-US" altLang="zh-CN">
              <a:solidFill>
                <a:schemeClr val="bg1"/>
              </a:solidFill>
              <a:sym typeface="+mn-lt"/>
            </a:endParaRPr>
          </a:p>
        </p:txBody>
      </p:sp>
      <p:sp>
        <p:nvSpPr>
          <p:cNvPr id="2" name="文本框 1"/>
          <p:cNvSpPr txBox="1"/>
          <p:nvPr/>
        </p:nvSpPr>
        <p:spPr>
          <a:xfrm>
            <a:off x="921385" y="998220"/>
            <a:ext cx="9422765" cy="4523105"/>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类型1　根据密度关系判断浮沉状态</a:t>
            </a: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1.[2014河南,15]a、b两种物质的质量和体积关系图像如图所示,分别用a、b两种物质制成体积相等的甲、乙两实心物体,浸没在水中,放手稳定后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A.甲漂浮,甲受浮力大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B.乙漂浮,乙受浮力大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C.甲漂浮,乙受浮力大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D.乙漂浮,甲受浮力大</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31" name="15liquli-74.jpg" descr="id:2147502073;FounderCES"/>
          <p:cNvPicPr>
            <a:picLocks noChangeAspect="1"/>
          </p:cNvPicPr>
          <p:nvPr/>
        </p:nvPicPr>
        <p:blipFill>
          <a:blip r:embed="rId2"/>
          <a:stretch>
            <a:fillRect/>
          </a:stretch>
        </p:blipFill>
        <p:spPr>
          <a:xfrm>
            <a:off x="6016625" y="3169920"/>
            <a:ext cx="2715895" cy="2195830"/>
          </a:xfrm>
          <a:prstGeom prst="rect">
            <a:avLst/>
          </a:prstGeom>
        </p:spPr>
      </p:pic>
      <p:sp>
        <p:nvSpPr>
          <p:cNvPr id="11" name="文本框 10"/>
          <p:cNvSpPr txBox="1"/>
          <p:nvPr/>
        </p:nvSpPr>
        <p:spPr>
          <a:xfrm>
            <a:off x="9364345" y="2792730"/>
            <a:ext cx="65278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D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浮沉条件的应用</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 考法 </a:t>
            </a:r>
            <a:r>
              <a:rPr lang="en-US" altLang="zh-CN">
                <a:solidFill>
                  <a:schemeClr val="bg1"/>
                </a:solidFill>
                <a:sym typeface="+mn-lt"/>
              </a:rPr>
              <a:t>1</a:t>
            </a:r>
            <a:endParaRPr lang="en-US" altLang="zh-CN">
              <a:solidFill>
                <a:schemeClr val="bg1"/>
              </a:solidFill>
              <a:sym typeface="+mn-lt"/>
            </a:endParaRPr>
          </a:p>
        </p:txBody>
      </p:sp>
      <p:sp>
        <p:nvSpPr>
          <p:cNvPr id="3" name="文本框 2"/>
          <p:cNvSpPr txBox="1"/>
          <p:nvPr/>
        </p:nvSpPr>
        <p:spPr>
          <a:xfrm>
            <a:off x="1010285" y="1186180"/>
            <a:ext cx="10620375" cy="452310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2.[2010河南,16]如图是a、b两种物质的质量与体积的关系图像.分别用a、b两种物质制成两个规则的实心长方体甲和乙,下列说法正确的是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A.将物体甲放入水中,一定漂浮在水面</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B.将物体乙放入水中,一定沉入水底</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C.将体积相等的甲、乙两物体捆在一起</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放入水中,一定漂浮在水面</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D.将质量相等的甲、乙两物体捆在一起</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放入水中,一定漂浮在水面</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32" name="HNL1-9.jpg" descr="id:2147502080;FounderCES"/>
          <p:cNvPicPr>
            <a:picLocks noChangeAspect="1"/>
          </p:cNvPicPr>
          <p:nvPr/>
        </p:nvPicPr>
        <p:blipFill>
          <a:blip r:embed="rId2"/>
          <a:stretch>
            <a:fillRect/>
          </a:stretch>
        </p:blipFill>
        <p:spPr>
          <a:xfrm>
            <a:off x="7600315" y="2508885"/>
            <a:ext cx="2865120" cy="2736850"/>
          </a:xfrm>
          <a:prstGeom prst="rect">
            <a:avLst/>
          </a:prstGeom>
        </p:spPr>
      </p:pic>
      <p:sp>
        <p:nvSpPr>
          <p:cNvPr id="11" name="文本框 10"/>
          <p:cNvSpPr txBox="1"/>
          <p:nvPr/>
        </p:nvSpPr>
        <p:spPr>
          <a:xfrm>
            <a:off x="10663555" y="1870075"/>
            <a:ext cx="65278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D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浮沉条件的应用</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 考法 </a:t>
            </a:r>
            <a:r>
              <a:rPr lang="en-US" altLang="zh-CN">
                <a:solidFill>
                  <a:schemeClr val="bg1"/>
                </a:solidFill>
                <a:sym typeface="+mn-lt"/>
              </a:rPr>
              <a:t>1</a:t>
            </a:r>
            <a:endParaRPr lang="en-US" altLang="zh-CN">
              <a:solidFill>
                <a:schemeClr val="bg1"/>
              </a:solidFill>
              <a:sym typeface="+mn-lt"/>
            </a:endParaRPr>
          </a:p>
        </p:txBody>
      </p:sp>
      <p:sp>
        <p:nvSpPr>
          <p:cNvPr id="2" name="文本框 1"/>
          <p:cNvSpPr txBox="1"/>
          <p:nvPr/>
        </p:nvSpPr>
        <p:spPr>
          <a:xfrm>
            <a:off x="533400" y="899795"/>
            <a:ext cx="10009505" cy="4523105"/>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类型2　根据浮沉状态判断相关物理量</a:t>
            </a: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3.[2011河南,14]如图所示,将一个由某种材料制成的空心球放入甲液体中,小球漂浮在液面上;若把它放入乙液体中,小球沉入杯底.则下列判断正确的是(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A.该材料的密度一定小于甲液体的密度</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B.该材料的密度一定大于乙液体的密度</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C.球在甲液体中受的浮力小于它在乙液体中受的浮力</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D.球在甲液体中受的浮力等于它在乙液体中受的浮力</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33" name="HN8A.jpg" descr="id:2147502087;FounderCES"/>
          <p:cNvPicPr>
            <a:picLocks noChangeAspect="1"/>
          </p:cNvPicPr>
          <p:nvPr/>
        </p:nvPicPr>
        <p:blipFill>
          <a:blip r:embed="rId2"/>
          <a:stretch>
            <a:fillRect/>
          </a:stretch>
        </p:blipFill>
        <p:spPr>
          <a:xfrm>
            <a:off x="7929880" y="3024505"/>
            <a:ext cx="2747645" cy="1519555"/>
          </a:xfrm>
          <a:prstGeom prst="rect">
            <a:avLst/>
          </a:prstGeom>
        </p:spPr>
      </p:pic>
      <p:sp>
        <p:nvSpPr>
          <p:cNvPr id="11" name="文本框 10"/>
          <p:cNvSpPr txBox="1"/>
          <p:nvPr/>
        </p:nvSpPr>
        <p:spPr>
          <a:xfrm>
            <a:off x="1373505" y="2671445"/>
            <a:ext cx="65278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B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浮力、压强的综合判断</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 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932180" y="1009650"/>
            <a:ext cx="9399905" cy="286131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4.[2018河南B卷,5]如图所示,将一个棱长为 5 cm、重为 1 N的正方体物块(图中未画出),轻轻放入足够深、盛满水的溢水杯中,则该物块静止时受到的浮力大小为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N.放入物块后,水对溢水杯底部的压强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,溢水杯对水平桌面的压力</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.(后两空均选填“变大”“变小”或“不变”)(g取10 N/kg,ρ</a:t>
            </a:r>
            <a:r>
              <a:rPr lang="zh-CN" altLang="en-US" sz="2400" baseline="-25000">
                <a:latin typeface="宋体" panose="02010600030101010101" pitchFamily="2" charset="-122"/>
                <a:ea typeface="宋体" panose="02010600030101010101" pitchFamily="2" charset="-122"/>
                <a:cs typeface="宋体" panose="02010600030101010101" pitchFamily="2" charset="-122"/>
              </a:rPr>
              <a:t>水</a:t>
            </a:r>
            <a:r>
              <a:rPr lang="zh-CN" altLang="en-US" sz="2400">
                <a:latin typeface="宋体" panose="02010600030101010101" pitchFamily="2" charset="-122"/>
                <a:ea typeface="宋体" panose="02010600030101010101" pitchFamily="2" charset="-122"/>
                <a:cs typeface="宋体" panose="02010600030101010101" pitchFamily="2" charset="-122"/>
              </a:rPr>
              <a:t>=1.0×10</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kg/m</a:t>
            </a:r>
            <a:r>
              <a:rPr lang="zh-CN" altLang="en-US" sz="2400" baseline="300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35" name="2018河南中考B卷-4.jpg" descr="id:2147502101;FounderCES"/>
          <p:cNvPicPr>
            <a:picLocks noChangeAspect="1"/>
          </p:cNvPicPr>
          <p:nvPr/>
        </p:nvPicPr>
        <p:blipFill>
          <a:blip r:embed="rId2"/>
          <a:stretch>
            <a:fillRect/>
          </a:stretch>
        </p:blipFill>
        <p:spPr>
          <a:xfrm>
            <a:off x="4443095" y="4070350"/>
            <a:ext cx="2880360" cy="1971675"/>
          </a:xfrm>
          <a:prstGeom prst="rect">
            <a:avLst/>
          </a:prstGeom>
        </p:spPr>
      </p:pic>
      <p:sp>
        <p:nvSpPr>
          <p:cNvPr id="11" name="文本框 10"/>
          <p:cNvSpPr txBox="1"/>
          <p:nvPr/>
        </p:nvSpPr>
        <p:spPr>
          <a:xfrm>
            <a:off x="4700270" y="2209800"/>
            <a:ext cx="65278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1</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4" name="文本框 3"/>
          <p:cNvSpPr txBox="1"/>
          <p:nvPr/>
        </p:nvSpPr>
        <p:spPr>
          <a:xfrm>
            <a:off x="1701800" y="275526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不变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6" name="文本框 5"/>
          <p:cNvSpPr txBox="1"/>
          <p:nvPr/>
        </p:nvSpPr>
        <p:spPr>
          <a:xfrm>
            <a:off x="6412865" y="2755265"/>
            <a:ext cx="100457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不变</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4" grpId="0"/>
      <p:bldP spid="6" grpId="0"/>
    </p:bldLst>
  </p:timing>
</p:sld>
</file>

<file path=ppt/slides/slide4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浮力、压强的综合判断</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 考法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733425" y="1141730"/>
            <a:ext cx="9998075" cy="396938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5.[2013河南,14]甲、乙两只完全相同的杯子中盛有不同浓度的盐水,将同一只鸡蛋先后放入其中,当鸡蛋静止时,两杯中液面相平,鸡蛋所处的位置如图所示.则下列说法正确的是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A.鸡蛋在乙杯中受到的浮力较大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B.鸡蛋在甲杯里排开液体的质量较大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C.乙杯底部所受液体的压强较大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D.甲杯底部所受液体的压力较大</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36" name="HL7.jpg" descr="id:2147502108;FounderCES"/>
          <p:cNvPicPr>
            <a:picLocks noChangeAspect="1"/>
          </p:cNvPicPr>
          <p:nvPr/>
        </p:nvPicPr>
        <p:blipFill>
          <a:blip r:embed="rId2"/>
          <a:stretch>
            <a:fillRect/>
          </a:stretch>
        </p:blipFill>
        <p:spPr>
          <a:xfrm>
            <a:off x="7287895" y="2944495"/>
            <a:ext cx="2145030" cy="1751965"/>
          </a:xfrm>
          <a:prstGeom prst="rect">
            <a:avLst/>
          </a:prstGeom>
        </p:spPr>
      </p:pic>
      <p:sp>
        <p:nvSpPr>
          <p:cNvPr id="4" name="文本框 3"/>
          <p:cNvSpPr txBox="1"/>
          <p:nvPr/>
        </p:nvSpPr>
        <p:spPr>
          <a:xfrm>
            <a:off x="5443220" y="234124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C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浮力、压强的综合判断</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 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688975" y="1053465"/>
            <a:ext cx="11141710" cy="341503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6.[2020河南,13](双选)将两个完全相同的木块分别放入盛有甲、乙两种液体的相同容器中,木块静止时,两容器中液面相平,如图所示.下列说法正确的是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A.木块在甲、乙两种液体中所受浮力相等</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B.木块在乙液体中排开液体的质量较大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C.两容器中木块下表面受到的液体压强相等</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D.两容器底部受到的液体压强相等</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37" name="中45QG-WL-7.jpg" descr="id:2147502115;FounderCES"/>
          <p:cNvPicPr>
            <a:picLocks noChangeAspect="1"/>
          </p:cNvPicPr>
          <p:nvPr/>
        </p:nvPicPr>
        <p:blipFill>
          <a:blip r:embed="rId2"/>
          <a:stretch>
            <a:fillRect/>
          </a:stretch>
        </p:blipFill>
        <p:spPr>
          <a:xfrm>
            <a:off x="7169785" y="2470150"/>
            <a:ext cx="3489325" cy="1917700"/>
          </a:xfrm>
          <a:prstGeom prst="rect">
            <a:avLst/>
          </a:prstGeom>
        </p:spPr>
      </p:pic>
      <p:sp>
        <p:nvSpPr>
          <p:cNvPr id="4" name="文本框 3"/>
          <p:cNvSpPr txBox="1"/>
          <p:nvPr/>
        </p:nvSpPr>
        <p:spPr>
          <a:xfrm>
            <a:off x="10887075" y="1747520"/>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AC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浮力、压强的综合判断</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 考法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1032510" y="1053465"/>
            <a:ext cx="10087610" cy="396938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7.[2017河南,14](双选)如图所示,放在同一水平桌面上的两个相同容器,分别盛有甲、乙两种液体,现将同一木块分别放入两容器中,当木块静止时两容器中液面相平.两种情况相比,下列判断正确的是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A.木块受到的浮力一样大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B.木块在甲液体中受的浮力较大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C.甲液体对容器底部的压强较大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D.盛甲液体的容器对桌面的压强较小</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4" name="17whdqg45t031.jpg" descr="id:2147502122;FounderCES"/>
          <p:cNvPicPr>
            <a:picLocks noChangeAspect="1"/>
          </p:cNvPicPr>
          <p:nvPr/>
        </p:nvPicPr>
        <p:blipFill>
          <a:blip r:embed="rId2"/>
          <a:stretch>
            <a:fillRect/>
          </a:stretch>
        </p:blipFill>
        <p:spPr>
          <a:xfrm>
            <a:off x="6547485" y="3144520"/>
            <a:ext cx="3186430" cy="1966595"/>
          </a:xfrm>
          <a:prstGeom prst="rect">
            <a:avLst/>
          </a:prstGeom>
        </p:spPr>
      </p:pic>
      <p:sp>
        <p:nvSpPr>
          <p:cNvPr id="6" name="文本框 5"/>
          <p:cNvSpPr txBox="1"/>
          <p:nvPr/>
        </p:nvSpPr>
        <p:spPr>
          <a:xfrm>
            <a:off x="9381490" y="225742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AD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物体的浮沉条件</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2" name="文本框 1"/>
          <p:cNvSpPr txBox="1"/>
          <p:nvPr/>
        </p:nvSpPr>
        <p:spPr>
          <a:xfrm>
            <a:off x="577850" y="975360"/>
            <a:ext cx="9720580" cy="460375"/>
          </a:xfrm>
          <a:prstGeom prst="rect">
            <a:avLst/>
          </a:prstGeom>
          <a:noFill/>
        </p:spPr>
        <p:txBody>
          <a:bodyPr wrap="square" rtlCol="0">
            <a:spAutoFit/>
          </a:bodyPr>
          <a:lstStyle/>
          <a:p>
            <a:r>
              <a:rPr lang="zh-CN" altLang="en-US" sz="2400">
                <a:latin typeface="黑体" panose="02010609060101010101" pitchFamily="49" charset="-122"/>
                <a:ea typeface="黑体" panose="02010609060101010101" pitchFamily="49" charset="-122"/>
                <a:cs typeface="黑体" panose="02010609060101010101" pitchFamily="49" charset="-122"/>
              </a:rPr>
              <a:t>1.物体(实心)的浮沉与物体的重力、密度的关系</a:t>
            </a:r>
            <a:endParaRPr lang="zh-CN" altLang="en-US" sz="2400">
              <a:latin typeface="黑体" panose="02010609060101010101" pitchFamily="49" charset="-122"/>
              <a:ea typeface="黑体" panose="02010609060101010101" pitchFamily="49" charset="-122"/>
              <a:cs typeface="黑体" panose="02010609060101010101" pitchFamily="49" charset="-122"/>
            </a:endParaRPr>
          </a:p>
        </p:txBody>
      </p:sp>
      <p:graphicFrame>
        <p:nvGraphicFramePr>
          <p:cNvPr id="5" name="表格 4"/>
          <p:cNvGraphicFramePr>
            <a:graphicFrameLocks noGrp="1"/>
          </p:cNvGraphicFramePr>
          <p:nvPr>
            <p:custDataLst>
              <p:tags r:id="rId2"/>
            </p:custDataLst>
          </p:nvPr>
        </p:nvGraphicFramePr>
        <p:xfrm>
          <a:off x="1927225" y="1588770"/>
          <a:ext cx="8372475" cy="4686300"/>
        </p:xfrm>
        <a:graphic>
          <a:graphicData uri="http://schemas.openxmlformats.org/drawingml/2006/table">
            <a:tbl>
              <a:tblPr firstRow="1" bandRow="1">
                <a:tableStyleId>{5940675A-B579-460E-94D1-54222C63F5DA}</a:tableStyleId>
              </a:tblPr>
              <a:tblGrid>
                <a:gridCol w="1674495"/>
                <a:gridCol w="1674495"/>
                <a:gridCol w="1674495"/>
                <a:gridCol w="1674495"/>
                <a:gridCol w="1674495"/>
              </a:tblGrid>
              <a:tr h="47498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上浮</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下沉</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悬浮</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漂浮</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沉底</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51701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97840">
                <a:tc>
                  <a:txBody>
                    <a:bodyPr vert="horz" wrap="square"/>
                    <a:lstStyle/>
                    <a:p>
                      <a:pPr indent="0" algn="ctr">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浮</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&gt;G</a:t>
                      </a:r>
                      <a:endParaRPr lang="en-US" altLang="en-US" sz="20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浮</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&lt;G</a:t>
                      </a:r>
                      <a:endParaRPr lang="en-US" altLang="en-US" sz="20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浮</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a:t>
                      </a:r>
                      <a:endParaRPr lang="en-US" altLang="en-US" sz="20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浮</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a:t>
                      </a:r>
                      <a:endParaRPr lang="en-US" altLang="en-US" sz="20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浮</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i="1" baseline="-25000">
                          <a:solidFill>
                            <a:srgbClr val="000000"/>
                          </a:solidFill>
                          <a:latin typeface="宋体" panose="02010600030101010101" pitchFamily="2" charset="-122"/>
                          <a:ea typeface="宋体" panose="02010600030101010101" pitchFamily="2" charset="-122"/>
                          <a:cs typeface="宋体" panose="02010600030101010101" pitchFamily="2" charset="-122"/>
                        </a:rPr>
                        <a:t>N</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a:t>
                      </a:r>
                      <a:endParaRPr lang="en-US" altLang="en-US" sz="20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94995">
                <a:tc>
                  <a:txBody>
                    <a:bodyPr vert="horz" wrap="square"/>
                    <a:lstStyle/>
                    <a:p>
                      <a:pPr indent="0" algn="ctr">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ρ</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液</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①</a:t>
                      </a:r>
                      <a:r>
                        <a:rPr lang="en-US" sz="20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ρ</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物 </a:t>
                      </a:r>
                      <a:endParaRPr lang="en-US" altLang="en-US" sz="20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ρ</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液</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②</a:t>
                      </a:r>
                      <a:r>
                        <a:rPr lang="en-US" sz="20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ρ</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物 </a:t>
                      </a:r>
                      <a:endParaRPr lang="en-US" altLang="en-US" sz="20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ρ</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液</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③</a:t>
                      </a:r>
                      <a:r>
                        <a:rPr lang="en-US" sz="20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ρ</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物 </a:t>
                      </a:r>
                      <a:endParaRPr lang="en-US" altLang="en-US" sz="20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ρ</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液</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④</a:t>
                      </a:r>
                      <a:r>
                        <a:rPr lang="en-US" sz="20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ρ</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物 </a:t>
                      </a:r>
                      <a:endParaRPr lang="en-US" altLang="en-US" sz="20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ρ</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液</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⑤</a:t>
                      </a:r>
                      <a:r>
                        <a:rPr lang="en-US" sz="2000" b="0" i="1"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ρ</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物 </a:t>
                      </a:r>
                      <a:endParaRPr lang="en-US" altLang="en-US" sz="2000" b="0" i="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126490">
                <a:tc rowSpan="2" gridSpan="2">
                  <a:txBody>
                    <a:bodyPr vert="horz" wrap="square"/>
                    <a:lstStyle/>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处于动态(运动状态不断改变),受非平衡力作用</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rowSpan="2" hMerge="1">
                  <a:txBody>
                    <a:bodyPr vert="horz" wrap="square"/>
                    <a:lstStyle/>
                    <a:p/>
                  </a:txBody>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tcPr>
                </a:tc>
                <a:tc>
                  <a:txBody>
                    <a:bodyPr vert="horz" wrap="square"/>
                    <a:lstStyle/>
                    <a:p>
                      <a:pPr indent="0">
                        <a:buNone/>
                      </a:pPr>
                      <a:r>
                        <a:rPr lang="en-US" sz="2000" b="0">
                          <a:solidFill>
                            <a:srgbClr val="000000"/>
                          </a:solidFill>
                          <a:latin typeface="宋体" panose="02010600030101010101" pitchFamily="2" charset="-122"/>
                          <a:ea typeface="宋体" panose="02010600030101010101" pitchFamily="2" charset="-122"/>
                          <a:cs typeface="NEU-BZ-S92" charset="0"/>
                        </a:rPr>
                        <a:t>可以停留在液面下的任何深度处</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是“上浮”过程的最终状态</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是“下沉”过程的最终状态</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74980">
                <a:tc gridSpan="2" vMerge="1">
                  <a:txBody>
                    <a:bodyPr vert="horz" wrap="square"/>
                    <a:lstStyle/>
                    <a:p/>
                  </a:txBody>
                  <a:tcPr>
                    <a:lnL w="12700" cap="flat" cmpd="sng">
                      <a:solidFill>
                        <a:srgbClr val="000000"/>
                      </a:solidFill>
                      <a:prstDash val="solid"/>
                      <a:headEnd type="none" w="med" len="med"/>
                      <a:tailEnd type="none" w="med" len="med"/>
                    </a:lnL>
                    <a:lnB w="12700" cap="flat" cmpd="sng">
                      <a:solidFill>
                        <a:srgbClr val="000000"/>
                      </a:solidFill>
                      <a:prstDash val="solid"/>
                      <a:headEnd type="none" w="med" len="med"/>
                      <a:tailEnd type="none" w="med" len="med"/>
                    </a:lnB>
                  </a:tcPr>
                </a:tc>
                <a:tc hMerge="1" vMerge="1">
                  <a:txBody>
                    <a:bodyPr vert="horz" wrap="square"/>
                    <a:lstStyle/>
                    <a:p/>
                  </a:txBody>
                  <a:tcPr>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gridSpan="3">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处于静止状态,受平衡力作用</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vert="horz" wrap="square"/>
                    <a:lstStyle/>
                    <a:p/>
                  </a:txBody>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vert="horz" wrap="square"/>
                    <a:lstStyle/>
                    <a:p/>
                  </a:txBody>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bl>
          </a:graphicData>
        </a:graphic>
      </p:graphicFrame>
      <p:pic>
        <p:nvPicPr>
          <p:cNvPr id="1242" name="18WHLWJJZKBWL48.jpg"/>
          <p:cNvPicPr>
            <a:picLocks noChangeAspect="1"/>
          </p:cNvPicPr>
          <p:nvPr/>
        </p:nvPicPr>
        <p:blipFill>
          <a:blip r:embed="rId3"/>
          <a:stretch>
            <a:fillRect/>
          </a:stretch>
        </p:blipFill>
        <p:spPr>
          <a:xfrm>
            <a:off x="2207895" y="2207895"/>
            <a:ext cx="1025525" cy="1297305"/>
          </a:xfrm>
          <a:prstGeom prst="rect">
            <a:avLst/>
          </a:prstGeom>
        </p:spPr>
      </p:pic>
      <p:pic>
        <p:nvPicPr>
          <p:cNvPr id="1243" name="18WHLWJJZKBWL48-1.jpg"/>
          <p:cNvPicPr>
            <a:picLocks noChangeAspect="1"/>
          </p:cNvPicPr>
          <p:nvPr/>
        </p:nvPicPr>
        <p:blipFill>
          <a:blip r:embed="rId4"/>
          <a:stretch>
            <a:fillRect/>
          </a:stretch>
        </p:blipFill>
        <p:spPr>
          <a:xfrm>
            <a:off x="3806190" y="2105025"/>
            <a:ext cx="1116965" cy="1412875"/>
          </a:xfrm>
          <a:prstGeom prst="rect">
            <a:avLst/>
          </a:prstGeom>
        </p:spPr>
      </p:pic>
      <p:pic>
        <p:nvPicPr>
          <p:cNvPr id="1244" name="18WHLWJJZKBWL48-2.jpg"/>
          <p:cNvPicPr>
            <a:picLocks noChangeAspect="1"/>
          </p:cNvPicPr>
          <p:nvPr/>
        </p:nvPicPr>
        <p:blipFill>
          <a:blip r:embed="rId5"/>
          <a:stretch>
            <a:fillRect/>
          </a:stretch>
        </p:blipFill>
        <p:spPr>
          <a:xfrm>
            <a:off x="5559425" y="2147570"/>
            <a:ext cx="1128395" cy="1427480"/>
          </a:xfrm>
          <a:prstGeom prst="rect">
            <a:avLst/>
          </a:prstGeom>
        </p:spPr>
      </p:pic>
      <p:pic>
        <p:nvPicPr>
          <p:cNvPr id="1245" name="18WHLWJJZKBWL48-3.jpg"/>
          <p:cNvPicPr>
            <a:picLocks noChangeAspect="1"/>
          </p:cNvPicPr>
          <p:nvPr/>
        </p:nvPicPr>
        <p:blipFill>
          <a:blip r:embed="rId6"/>
          <a:stretch>
            <a:fillRect/>
          </a:stretch>
        </p:blipFill>
        <p:spPr>
          <a:xfrm>
            <a:off x="7256145" y="2077085"/>
            <a:ext cx="1129030" cy="1361440"/>
          </a:xfrm>
          <a:prstGeom prst="rect">
            <a:avLst/>
          </a:prstGeom>
        </p:spPr>
      </p:pic>
      <p:pic>
        <p:nvPicPr>
          <p:cNvPr id="1246" name="18WHLWJJZKBWL48-4.jpg"/>
          <p:cNvPicPr>
            <a:picLocks noChangeAspect="1"/>
          </p:cNvPicPr>
          <p:nvPr/>
        </p:nvPicPr>
        <p:blipFill>
          <a:blip r:embed="rId7"/>
          <a:stretch>
            <a:fillRect/>
          </a:stretch>
        </p:blipFill>
        <p:spPr>
          <a:xfrm>
            <a:off x="8954770" y="2122805"/>
            <a:ext cx="1040130" cy="1315720"/>
          </a:xfrm>
          <a:prstGeom prst="rect">
            <a:avLst/>
          </a:prstGeom>
        </p:spPr>
      </p:pic>
      <p:sp>
        <p:nvSpPr>
          <p:cNvPr id="18" name="文本框 17"/>
          <p:cNvSpPr txBox="1"/>
          <p:nvPr/>
        </p:nvSpPr>
        <p:spPr>
          <a:xfrm>
            <a:off x="2447290" y="407860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&gt;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9" name="文本框 18"/>
          <p:cNvSpPr txBox="1"/>
          <p:nvPr/>
        </p:nvSpPr>
        <p:spPr>
          <a:xfrm>
            <a:off x="4098925" y="407860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&lt;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20" name="文本框 19"/>
          <p:cNvSpPr txBox="1"/>
          <p:nvPr/>
        </p:nvSpPr>
        <p:spPr>
          <a:xfrm>
            <a:off x="5805170" y="407860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21" name="文本框 20"/>
          <p:cNvSpPr txBox="1"/>
          <p:nvPr/>
        </p:nvSpPr>
        <p:spPr>
          <a:xfrm>
            <a:off x="7499350" y="407860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&gt;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22" name="文本框 21"/>
          <p:cNvSpPr txBox="1"/>
          <p:nvPr/>
        </p:nvSpPr>
        <p:spPr>
          <a:xfrm>
            <a:off x="9112885" y="407860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&lt;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500"/>
                                        <p:tgtEl>
                                          <p:spTgt spid="21"/>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fade">
                                      <p:cBhvr>
                                        <p:cTn id="2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P spid="21" grpId="0"/>
      <p:bldP spid="22" grpId="0"/>
    </p:bldLst>
  </p:timing>
</p:sld>
</file>

<file path=ppt/slides/slide4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物体的浮沉条件</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3" name="文本框 2"/>
          <p:cNvSpPr txBox="1"/>
          <p:nvPr/>
        </p:nvSpPr>
        <p:spPr>
          <a:xfrm>
            <a:off x="1113155" y="1518920"/>
            <a:ext cx="9965055" cy="2861310"/>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2.漂浮与悬浮</a:t>
            </a: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(1)漂浮与悬浮的共同点都是浮力等于</a:t>
            </a:r>
            <a:r>
              <a:rPr lang="zh-CN" altLang="en-US" sz="2400" u="sng">
                <a:latin typeface="宋体" panose="02010600030101010101" pitchFamily="2" charset="-122"/>
                <a:ea typeface="宋体" panose="02010600030101010101" pitchFamily="2" charset="-122"/>
                <a:cs typeface="宋体" panose="02010600030101010101" pitchFamily="2" charset="-122"/>
              </a:rPr>
              <a:t>⑥　　　　</a:t>
            </a:r>
            <a:r>
              <a:rPr lang="zh-CN" altLang="en-US" sz="2400">
                <a:latin typeface="宋体" panose="02010600030101010101" pitchFamily="2" charset="-122"/>
                <a:ea typeface="宋体" panose="02010600030101010101" pitchFamily="2" charset="-122"/>
                <a:cs typeface="宋体" panose="02010600030101010101" pitchFamily="2" charset="-122"/>
              </a:rPr>
              <a:t>,在平衡力的作用下,物体静止不动.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(2)漂浮时,物体在液面上处于平衡状态,此时物体的一部分浸入液体中.</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(3)悬浮时,物体在液体内部处于平衡状态,此时物体浸没在液体中.</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6" name="文本框 5"/>
          <p:cNvSpPr txBox="1"/>
          <p:nvPr/>
        </p:nvSpPr>
        <p:spPr>
          <a:xfrm>
            <a:off x="6588760" y="214820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重力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pPr indent="0">
              <a:lnSpc>
                <a:spcPct val="120000"/>
              </a:lnSpc>
              <a:buFont typeface="Arial" panose="020b0604020202020204" pitchFamily="34" charset="0"/>
              <a:buNone/>
            </a:pPr>
            <a:r>
              <a:rPr lang="zh-CN" altLang="en-US" sz="2400" b="1" kern="0">
                <a:solidFill>
                  <a:srgbClr val="EE3028"/>
                </a:solidFill>
                <a:cs typeface="+mn-ea"/>
                <a:sym typeface="+mn-ea"/>
              </a:rPr>
              <a:t>探究浮力大小与排开液体所受重力的关系(10年1考)</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548640" y="962660"/>
            <a:ext cx="11094085" cy="11988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4.[2018河南,18]某实验小组利用弹簧测力计、小石块、溢水杯等器材,按照如图所示的步骤,探究浮力的大小与排开液体所受重力的关系.</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188" name="18WJJCZQGJWL152.jpg" descr="id:2147501762;FounderCES"/>
          <p:cNvPicPr>
            <a:picLocks noChangeAspect="1"/>
          </p:cNvPicPr>
          <p:nvPr/>
        </p:nvPicPr>
        <p:blipFill>
          <a:blip r:embed="rId2"/>
          <a:stretch>
            <a:fillRect/>
          </a:stretch>
        </p:blipFill>
        <p:spPr>
          <a:xfrm>
            <a:off x="2807335" y="2274570"/>
            <a:ext cx="5795010" cy="3223895"/>
          </a:xfrm>
          <a:prstGeom prst="rect">
            <a:avLst/>
          </a:prstGeom>
        </p:spPr>
      </p:pic>
    </p:spTree>
  </p:cSld>
  <p:clrMapOvr>
    <a:masterClrMapping/>
  </p:clrMapOvr>
  <p:transition spd="med">
    <p:wipe dir="d"/>
  </p:transition>
  <p:timing/>
</p:sld>
</file>

<file path=ppt/slides/slide5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物体的浮沉条件</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5" name="圆角矩形 36"/>
          <p:cNvSpPr/>
          <p:nvPr/>
        </p:nvSpPr>
        <p:spPr>
          <a:xfrm>
            <a:off x="920115" y="1393190"/>
            <a:ext cx="9893935" cy="453390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701800" y="1002665"/>
            <a:ext cx="1700530"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2" name="文本框 1"/>
          <p:cNvSpPr txBox="1"/>
          <p:nvPr/>
        </p:nvSpPr>
        <p:spPr>
          <a:xfrm>
            <a:off x="1306195" y="1739900"/>
            <a:ext cx="9121775" cy="2861310"/>
          </a:xfrm>
          <a:prstGeom prst="rect">
            <a:avLst/>
          </a:prstGeom>
          <a:noFill/>
        </p:spPr>
        <p:txBody>
          <a:bodyPr wrap="square" rtlCol="0">
            <a:spAutoFit/>
          </a:bodyPr>
          <a:lstStyle/>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1.比较浮力大小</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的两种方法</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50" name="21bzkwl11Z-1.jpg" descr="id:2147502179;FounderCES"/>
          <p:cNvPicPr>
            <a:picLocks noChangeAspect="1"/>
          </p:cNvPicPr>
          <p:nvPr/>
        </p:nvPicPr>
        <p:blipFill>
          <a:blip r:embed="rId2"/>
          <a:stretch>
            <a:fillRect/>
          </a:stretch>
        </p:blipFill>
        <p:spPr>
          <a:xfrm>
            <a:off x="3683000" y="2343785"/>
            <a:ext cx="5436870" cy="2368550"/>
          </a:xfrm>
          <a:prstGeom prst="rect">
            <a:avLst/>
          </a:prstGeom>
        </p:spPr>
      </p:pic>
    </p:spTree>
  </p:cSld>
  <p:clrMapOvr>
    <a:masterClrMapping/>
  </p:clrMapOvr>
  <p:transition spd="med">
    <p:wipe dir="d"/>
  </p:transition>
  <p:timing/>
</p:sld>
</file>

<file path=ppt/slides/slide5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物体的浮沉条件</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5" name="圆角矩形 36"/>
          <p:cNvSpPr/>
          <p:nvPr/>
        </p:nvSpPr>
        <p:spPr>
          <a:xfrm>
            <a:off x="920115" y="1393190"/>
            <a:ext cx="9893935" cy="453390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701800" y="1002665"/>
            <a:ext cx="1700530"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3" name="文本框 2"/>
          <p:cNvSpPr txBox="1"/>
          <p:nvPr/>
        </p:nvSpPr>
        <p:spPr>
          <a:xfrm>
            <a:off x="1383665" y="1642110"/>
            <a:ext cx="8966835" cy="119888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2.浸没物体浮沉状态的判断</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方法一:</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51" name="21bzkwl11Z-2.jpg" descr="id:2147502186;FounderCES"/>
          <p:cNvPicPr>
            <a:picLocks noChangeAspect="1"/>
          </p:cNvPicPr>
          <p:nvPr/>
        </p:nvPicPr>
        <p:blipFill>
          <a:blip r:embed="rId2"/>
          <a:stretch>
            <a:fillRect/>
          </a:stretch>
        </p:blipFill>
        <p:spPr>
          <a:xfrm>
            <a:off x="3111500" y="2585085"/>
            <a:ext cx="5699125" cy="3284855"/>
          </a:xfrm>
          <a:prstGeom prst="rect">
            <a:avLst/>
          </a:prstGeom>
        </p:spPr>
      </p:pic>
    </p:spTree>
  </p:cSld>
  <p:clrMapOvr>
    <a:masterClrMapping/>
  </p:clrMapOvr>
  <p:transition spd="med">
    <p:wipe dir="d"/>
  </p:transition>
  <p:timing/>
</p:sld>
</file>

<file path=ppt/slides/slide5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物体的浮沉条件</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5" name="圆角矩形 36"/>
          <p:cNvSpPr/>
          <p:nvPr/>
        </p:nvSpPr>
        <p:spPr>
          <a:xfrm>
            <a:off x="920115" y="1393190"/>
            <a:ext cx="9893935" cy="453390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701800" y="1002665"/>
            <a:ext cx="1700530"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2" name="文本框 1"/>
          <p:cNvSpPr txBox="1"/>
          <p:nvPr/>
        </p:nvSpPr>
        <p:spPr>
          <a:xfrm>
            <a:off x="1232535" y="1752600"/>
            <a:ext cx="9277350" cy="460375"/>
          </a:xfrm>
          <a:prstGeom prst="rect">
            <a:avLst/>
          </a:prstGeom>
          <a:noFill/>
        </p:spPr>
        <p:txBody>
          <a:bodyPr wrap="square" rtlCol="0">
            <a:spAutoFit/>
          </a:bodyPr>
          <a:lstStyle/>
          <a:p>
            <a:r>
              <a:rPr lang="zh-CN" altLang="en-US" sz="2400">
                <a:latin typeface="宋体" panose="02010600030101010101" pitchFamily="2" charset="-122"/>
                <a:ea typeface="宋体" panose="02010600030101010101" pitchFamily="2" charset="-122"/>
                <a:cs typeface="宋体" panose="02010600030101010101" pitchFamily="2" charset="-122"/>
              </a:rPr>
              <a:t>方法二:</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52" name="21bzkwl11Z-3.jpg" descr="id:2147502193;FounderCES"/>
          <p:cNvPicPr>
            <a:picLocks noChangeAspect="1"/>
          </p:cNvPicPr>
          <p:nvPr/>
        </p:nvPicPr>
        <p:blipFill>
          <a:blip r:embed="rId2"/>
          <a:stretch>
            <a:fillRect/>
          </a:stretch>
        </p:blipFill>
        <p:spPr>
          <a:xfrm>
            <a:off x="2503805" y="1939290"/>
            <a:ext cx="6726555" cy="3788410"/>
          </a:xfrm>
          <a:prstGeom prst="rect">
            <a:avLst/>
          </a:prstGeom>
        </p:spPr>
      </p:pic>
    </p:spTree>
  </p:cSld>
  <p:clrMapOvr>
    <a:masterClrMapping/>
  </p:clrMapOvr>
  <p:transition spd="med">
    <p:wipe dir="d"/>
  </p:transition>
  <p:timing/>
</p:sld>
</file>

<file path=ppt/slides/slide5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浮力的应用</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2</a:t>
            </a:r>
            <a:endParaRPr lang="en-US" altLang="zh-CN">
              <a:solidFill>
                <a:schemeClr val="bg1"/>
              </a:solidFill>
              <a:sym typeface="+mn-lt"/>
            </a:endParaRPr>
          </a:p>
        </p:txBody>
      </p:sp>
      <p:graphicFrame>
        <p:nvGraphicFramePr>
          <p:cNvPr id="3" name="表格 2"/>
          <p:cNvGraphicFramePr>
            <a:graphicFrameLocks noGrp="1"/>
          </p:cNvGraphicFramePr>
          <p:nvPr>
            <p:custDataLst>
              <p:tags r:id="rId2"/>
            </p:custDataLst>
          </p:nvPr>
        </p:nvGraphicFramePr>
        <p:xfrm>
          <a:off x="1303020" y="971550"/>
          <a:ext cx="9764395" cy="5346700"/>
        </p:xfrm>
        <a:graphic>
          <a:graphicData uri="http://schemas.openxmlformats.org/drawingml/2006/table">
            <a:tbl>
              <a:tblPr firstRow="1" bandRow="1">
                <a:tableStyleId>{5940675A-B579-460E-94D1-54222C63F5DA}</a:tableStyleId>
              </a:tblPr>
              <a:tblGrid>
                <a:gridCol w="986155"/>
                <a:gridCol w="8778240"/>
              </a:tblGrid>
              <a:tr h="41783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应用</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升降方法</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0485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轮船</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轮船在任何情况下均处于漂浮状态,浮力</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⑦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自身重力.当装载货物重力增加(减少)时,轮船吃水深度增加(减少) </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205359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潜水艇</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潜水艇的升降是靠改变潜水艇</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⑧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来实现的.潜水艇有多个蓄水舱,当潜水艇要下潜时就往蓄水舱中注水,使潜水艇自身重力增加,大于它受到的浮力,潜水艇就下潜;要上浮时就往外排水,使自身重力减小,小于它受到的浮力,潜水艇就上浮 </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04648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气球、飞艇</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气球内充的都是密度</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⑨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空气的气体,利用受到的浮力大于自身重力实现升空;飞艇靠充气或放气(改变</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⑩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)来改变它受到的浮力,实现升降 </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04850">
                <a:tc>
                  <a:txBody>
                    <a:bodyPr vert="horz" wrap="square"/>
                    <a:lstStyle/>
                    <a:p>
                      <a:pPr indent="0" algn="ctr">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密度计</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密度计在被测液体中处于漂浮状态,浮力</a:t>
                      </a:r>
                      <a:r>
                        <a:rPr lang="en-US" sz="2000" b="0" u="sng">
                          <a:solidFill>
                            <a:srgbClr val="000000"/>
                          </a:solidFill>
                          <a:latin typeface="宋体" panose="02010600030101010101" pitchFamily="2" charset="-122"/>
                          <a:ea typeface="宋体" panose="02010600030101010101" pitchFamily="2" charset="-122"/>
                          <a:cs typeface="宋体" panose="02010600030101010101" pitchFamily="2" charset="-122"/>
                        </a:rPr>
                        <a:t>(11)</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自身重力.浸入液体中的体积越大,液体的密度</a:t>
                      </a:r>
                      <a:r>
                        <a:rPr lang="en-US" sz="2000" b="0" u="sng">
                          <a:solidFill>
                            <a:srgbClr val="000000"/>
                          </a:solidFill>
                          <a:latin typeface="宋体" panose="02010600030101010101" pitchFamily="2" charset="-122"/>
                          <a:ea typeface="宋体" panose="02010600030101010101" pitchFamily="2" charset="-122"/>
                          <a:cs typeface="宋体" panose="02010600030101010101" pitchFamily="2" charset="-122"/>
                        </a:rPr>
                        <a:t>(12)       _         </a:t>
                      </a:r>
                      <a:r>
                        <a:rPr lang="en-US" sz="20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8" name="文本框 7"/>
          <p:cNvSpPr txBox="1"/>
          <p:nvPr/>
        </p:nvSpPr>
        <p:spPr>
          <a:xfrm>
            <a:off x="6904355" y="135445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等于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0" name="文本框 9"/>
          <p:cNvSpPr txBox="1"/>
          <p:nvPr/>
        </p:nvSpPr>
        <p:spPr>
          <a:xfrm>
            <a:off x="5681345" y="2427605"/>
            <a:ext cx="175768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自身重力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1" name="文本框 10"/>
          <p:cNvSpPr txBox="1"/>
          <p:nvPr/>
        </p:nvSpPr>
        <p:spPr>
          <a:xfrm>
            <a:off x="4640580" y="438213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小于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3" name="文本框 12"/>
          <p:cNvSpPr txBox="1"/>
          <p:nvPr/>
        </p:nvSpPr>
        <p:spPr>
          <a:xfrm>
            <a:off x="5772150" y="4842510"/>
            <a:ext cx="157607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自身体积</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4" name="文本框 13"/>
          <p:cNvSpPr txBox="1"/>
          <p:nvPr/>
        </p:nvSpPr>
        <p:spPr>
          <a:xfrm>
            <a:off x="7232015" y="5415280"/>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等于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5" name="文本框 14"/>
          <p:cNvSpPr txBox="1"/>
          <p:nvPr/>
        </p:nvSpPr>
        <p:spPr>
          <a:xfrm>
            <a:off x="5204460" y="585787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越小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P spid="13" grpId="0"/>
      <p:bldP spid="14" grpId="0"/>
      <p:bldP spid="15" grpId="0"/>
    </p:bldLst>
  </p:timing>
</p:sld>
</file>

<file path=ppt/slides/slide5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文本框 8"/>
          <p:cNvSpPr txBox="1"/>
          <p:nvPr/>
        </p:nvSpPr>
        <p:spPr>
          <a:xfrm>
            <a:off x="6350" y="0"/>
            <a:ext cx="1695450" cy="117284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人教八下</a:t>
            </a:r>
            <a:endParaRPr lang="zh-CN" altLang="en-US">
              <a:solidFill>
                <a:schemeClr val="bg1"/>
              </a:solidFill>
              <a:sym typeface="+mn-lt"/>
            </a:endParaRPr>
          </a:p>
          <a:p>
            <a:pPr algn="ctr"/>
            <a:r>
              <a:rPr lang="zh-CN" altLang="en-US">
                <a:solidFill>
                  <a:schemeClr val="bg1"/>
                </a:solidFill>
                <a:sym typeface="+mn-lt"/>
              </a:rPr>
              <a:t>沪科八年级</a:t>
            </a:r>
            <a:endParaRPr lang="zh-CN" altLang="en-US">
              <a:solidFill>
                <a:schemeClr val="bg1"/>
              </a:solidFill>
              <a:sym typeface="+mn-lt"/>
            </a:endParaRPr>
          </a:p>
          <a:p>
            <a:pPr algn="ctr"/>
            <a:r>
              <a:rPr lang="zh-CN" altLang="en-US">
                <a:solidFill>
                  <a:schemeClr val="bg1"/>
                </a:solidFill>
                <a:sym typeface="+mn-lt"/>
              </a:rPr>
              <a:t>北师八下</a:t>
            </a:r>
            <a:endParaRPr lang="zh-CN" altLang="en-US">
              <a:solidFill>
                <a:schemeClr val="bg1"/>
              </a:solidFill>
              <a:sym typeface="+mn-lt"/>
            </a:endParaRPr>
          </a:p>
        </p:txBody>
      </p:sp>
      <p:pic>
        <p:nvPicPr>
          <p:cNvPr id="1257" name="2019-8-2.jpg"/>
          <p:cNvPicPr>
            <a:picLocks noChangeAspect="1"/>
          </p:cNvPicPr>
          <p:nvPr/>
        </p:nvPicPr>
        <p:blipFill>
          <a:blip r:embed="rId3"/>
          <a:stretch>
            <a:fillRect/>
          </a:stretch>
        </p:blipFill>
        <p:spPr>
          <a:xfrm>
            <a:off x="2834005" y="1656080"/>
            <a:ext cx="2651760" cy="1904365"/>
          </a:xfrm>
          <a:prstGeom prst="rect">
            <a:avLst/>
          </a:prstGeom>
        </p:spPr>
      </p:pic>
      <p:sp>
        <p:nvSpPr>
          <p:cNvPr id="2" name="文本框 1"/>
          <p:cNvSpPr txBox="1"/>
          <p:nvPr/>
        </p:nvSpPr>
        <p:spPr>
          <a:xfrm>
            <a:off x="5882640" y="1253490"/>
            <a:ext cx="4127500" cy="2306955"/>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sym typeface="+mn-ea"/>
              </a:rPr>
              <a:t>【命题总结】</a:t>
            </a:r>
            <a:endParaRPr lang="zh-CN" altLang="en-US" sz="2400">
              <a:solidFill>
                <a:schemeClr val="accent6"/>
              </a:solidFill>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(1)浮沉条件的应用</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(2)液体压强的特点及计算</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(3)阿基米德原理</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566420" y="3560445"/>
            <a:ext cx="10675620" cy="3415030"/>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rPr>
              <a:t>【一题通关】</a:t>
            </a:r>
            <a:endParaRPr lang="zh-CN" altLang="en-US" sz="2400" b="1">
              <a:solidFill>
                <a:schemeClr val="accent6"/>
              </a:solidFill>
              <a:latin typeface="微软雅黑" panose="020b0503020204020204" charset="-122"/>
              <a:ea typeface="微软雅黑"/>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1.潜水艇能潜入水下航行,进行侦察和袭击,是一种很重要的军用舰艇.如图所示是潜水艇的截面示意图.</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(1)潜水艇是靠改变</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来实现上浮和下潜的,潜水艇的外壳常采用高强度的特制钢板制造,其原因是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8" name="文本框 7"/>
          <p:cNvSpPr txBox="1"/>
          <p:nvPr/>
        </p:nvSpPr>
        <p:spPr>
          <a:xfrm>
            <a:off x="2994025" y="5325110"/>
            <a:ext cx="170815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自身重力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5" name="文本框 4"/>
          <p:cNvSpPr txBox="1"/>
          <p:nvPr/>
        </p:nvSpPr>
        <p:spPr>
          <a:xfrm>
            <a:off x="3931285" y="5870575"/>
            <a:ext cx="695134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潜水艇潜入水下越深,单位面积上受到的压力越大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5" grpId="0"/>
    </p:bldLst>
  </p:timing>
</p:sld>
</file>

<file path=ppt/slides/slide5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文本框 8"/>
          <p:cNvSpPr txBox="1"/>
          <p:nvPr/>
        </p:nvSpPr>
        <p:spPr>
          <a:xfrm>
            <a:off x="6350" y="0"/>
            <a:ext cx="1695450" cy="117284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人教八下</a:t>
            </a:r>
            <a:endParaRPr lang="zh-CN" altLang="en-US">
              <a:solidFill>
                <a:schemeClr val="bg1"/>
              </a:solidFill>
              <a:sym typeface="+mn-lt"/>
            </a:endParaRPr>
          </a:p>
          <a:p>
            <a:pPr algn="ctr"/>
            <a:r>
              <a:rPr lang="zh-CN" altLang="en-US">
                <a:solidFill>
                  <a:schemeClr val="bg1"/>
                </a:solidFill>
                <a:sym typeface="+mn-lt"/>
              </a:rPr>
              <a:t>沪科八年级</a:t>
            </a:r>
            <a:endParaRPr lang="zh-CN" altLang="en-US">
              <a:solidFill>
                <a:schemeClr val="bg1"/>
              </a:solidFill>
              <a:sym typeface="+mn-lt"/>
            </a:endParaRPr>
          </a:p>
          <a:p>
            <a:pPr algn="ctr"/>
            <a:r>
              <a:rPr lang="zh-CN" altLang="en-US">
                <a:solidFill>
                  <a:schemeClr val="bg1"/>
                </a:solidFill>
                <a:sym typeface="+mn-lt"/>
              </a:rPr>
              <a:t>北师八下</a:t>
            </a:r>
            <a:endParaRPr lang="zh-CN" altLang="en-US">
              <a:solidFill>
                <a:schemeClr val="bg1"/>
              </a:solidFill>
              <a:sym typeface="+mn-lt"/>
            </a:endParaRPr>
          </a:p>
        </p:txBody>
      </p:sp>
      <p:sp>
        <p:nvSpPr>
          <p:cNvPr id="3" name="矩形 2"/>
          <p:cNvSpPr/>
          <p:nvPr/>
        </p:nvSpPr>
        <p:spPr>
          <a:xfrm>
            <a:off x="402590" y="1682115"/>
            <a:ext cx="10831195" cy="3784600"/>
          </a:xfrm>
          <a:prstGeom prst="rect">
            <a:avLst/>
          </a:prstGeom>
        </p:spPr>
        <p:txBody>
          <a:bodyPr wrap="square">
            <a:spAutoFit/>
          </a:bodyPr>
          <a:lstStyle/>
          <a:p>
            <a:pPr algn="l">
              <a:lnSpc>
                <a:spcPct val="125000"/>
              </a:lnSpc>
              <a:buClrTx/>
              <a:buSzTx/>
              <a:buFontTx/>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(2)潜水艇悬浮在水中,当把水舱中的水排出一部分时,潜水艇将</a:t>
            </a:r>
            <a:r>
              <a:rPr lang="zh-CN" altLang="en-US" sz="2400" u="sng">
                <a:solidFill>
                  <a:schemeClr val="tx1"/>
                </a:solidFill>
                <a:latin typeface="宋体" panose="02010600030101010101" pitchFamily="2" charset="-122"/>
                <a:ea typeface="宋体" panose="02010600030101010101" pitchFamily="2" charset="-122"/>
                <a:cs typeface="宋体" panose="02010600030101010101" pitchFamily="2" charset="-122"/>
              </a:rPr>
              <a:t>　　　 </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(选填“上浮”或“下沉”).在未露出水面之前,潜水艇所受的浮力</a:t>
            </a:r>
            <a:r>
              <a:rPr lang="zh-CN" altLang="en-US" sz="2400" u="sng">
                <a:solidFill>
                  <a:schemeClr val="tx1"/>
                </a:solidFill>
                <a:latin typeface="宋体" panose="02010600030101010101" pitchFamily="2" charset="-122"/>
                <a:ea typeface="宋体" panose="02010600030101010101" pitchFamily="2" charset="-122"/>
                <a:cs typeface="宋体" panose="02010600030101010101" pitchFamily="2" charset="-122"/>
              </a:rPr>
              <a:t>　　　</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(选填“变大”“变小”或“不变”). </a:t>
            </a:r>
            <a:endPar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endParaRPr>
          </a:p>
          <a:p>
            <a:pPr algn="l">
              <a:lnSpc>
                <a:spcPct val="125000"/>
              </a:lnSpc>
              <a:buClrTx/>
              <a:buSzTx/>
              <a:buFontTx/>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(3)某潜水艇的排水量为3 090 t,在海面下某一深度处巡航时,它所受到的浮力大小为</a:t>
            </a:r>
            <a:r>
              <a:rPr lang="zh-CN" altLang="en-US" sz="2400" u="sng">
                <a:solidFill>
                  <a:schemeClr val="tx1"/>
                </a:solidFill>
                <a:latin typeface="宋体" panose="02010600030101010101" pitchFamily="2" charset="-122"/>
                <a:ea typeface="宋体" panose="02010600030101010101" pitchFamily="2" charset="-122"/>
                <a:cs typeface="宋体" panose="02010600030101010101" pitchFamily="2" charset="-122"/>
              </a:rPr>
              <a:t>　　　　  </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N;它在海面下下潜的过程中,它受到水的压强</a:t>
            </a:r>
            <a:r>
              <a:rPr lang="zh-CN" altLang="en-US" sz="2400" u="sng">
                <a:solidFill>
                  <a:schemeClr val="tx1"/>
                </a:solidFill>
                <a:latin typeface="宋体" panose="02010600030101010101" pitchFamily="2" charset="-122"/>
                <a:ea typeface="宋体" panose="02010600030101010101" pitchFamily="2" charset="-122"/>
                <a:cs typeface="宋体" panose="02010600030101010101" pitchFamily="2" charset="-122"/>
              </a:rPr>
              <a:t>　　　　</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(选填“变大”“不变”或“变小”).(g取10 N/kg). </a:t>
            </a:r>
            <a:endPar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endParaRPr>
          </a:p>
          <a:p>
            <a:pPr algn="l">
              <a:lnSpc>
                <a:spcPct val="125000"/>
              </a:lnSpc>
              <a:buClrTx/>
              <a:buSzTx/>
              <a:buFontTx/>
            </a:pP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(4)潜水艇从内河潜行到海洋时,潜水艇受到的浮力</a:t>
            </a:r>
            <a:r>
              <a:rPr lang="zh-CN" altLang="en-US" sz="2400" u="sng">
                <a:solidFill>
                  <a:schemeClr val="tx1"/>
                </a:solidFill>
                <a:latin typeface="宋体" panose="02010600030101010101" pitchFamily="2" charset="-122"/>
                <a:ea typeface="宋体" panose="02010600030101010101" pitchFamily="2" charset="-122"/>
                <a:cs typeface="宋体" panose="02010600030101010101" pitchFamily="2" charset="-122"/>
              </a:rPr>
              <a:t>　　　　</a:t>
            </a:r>
            <a:r>
              <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rPr>
              <a:t>(选填“变大”“不变”或“变小”). </a:t>
            </a:r>
            <a:endParaRPr lang="zh-CN" altLang="en-US" sz="2400">
              <a:solidFill>
                <a:schemeClr val="tx1"/>
              </a:solidFill>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8896350" y="168211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上浮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0" name="文本框 9"/>
          <p:cNvSpPr txBox="1"/>
          <p:nvPr/>
        </p:nvSpPr>
        <p:spPr>
          <a:xfrm>
            <a:off x="8531860" y="2142490"/>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不变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1" name="文本框 10"/>
          <p:cNvSpPr txBox="1"/>
          <p:nvPr/>
        </p:nvSpPr>
        <p:spPr>
          <a:xfrm>
            <a:off x="1330960" y="3552825"/>
            <a:ext cx="161163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3.09×10</a:t>
            </a:r>
            <a:r>
              <a:rPr lang="zh-CN" altLang="en-US" sz="2400" b="1" baseline="30000">
                <a:solidFill>
                  <a:srgbClr val="FF0000"/>
                </a:solidFill>
                <a:latin typeface="宋体" panose="02010600030101010101" pitchFamily="2" charset="-122"/>
                <a:ea typeface="宋体" panose="02010600030101010101" pitchFamily="2" charset="-122"/>
              </a:rPr>
              <a:t>7</a:t>
            </a:r>
            <a:r>
              <a:rPr lang="zh-CN" altLang="en-US" sz="2400" b="1">
                <a:solidFill>
                  <a:srgbClr val="FF0000"/>
                </a:solidFill>
                <a:latin typeface="宋体" panose="02010600030101010101" pitchFamily="2" charset="-122"/>
                <a:ea typeface="宋体" panose="02010600030101010101" pitchFamily="2" charset="-122"/>
              </a:rPr>
              <a:t>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2" name="文本框 11"/>
          <p:cNvSpPr txBox="1"/>
          <p:nvPr/>
        </p:nvSpPr>
        <p:spPr>
          <a:xfrm>
            <a:off x="8896350" y="355282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变大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3" name="文本框 12"/>
          <p:cNvSpPr txBox="1"/>
          <p:nvPr/>
        </p:nvSpPr>
        <p:spPr>
          <a:xfrm>
            <a:off x="7292975" y="447484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变大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1" grpId="0"/>
      <p:bldP spid="12" grpId="0"/>
      <p:bldP spid="13" grpId="0"/>
    </p:bldLst>
  </p:timing>
</p:sld>
</file>

<file path=ppt/slides/slide5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文本框 8"/>
          <p:cNvSpPr txBox="1"/>
          <p:nvPr/>
        </p:nvSpPr>
        <p:spPr>
          <a:xfrm>
            <a:off x="6350" y="0"/>
            <a:ext cx="1695450" cy="117284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人教八下</a:t>
            </a:r>
            <a:endParaRPr lang="zh-CN" altLang="en-US">
              <a:solidFill>
                <a:schemeClr val="bg1"/>
              </a:solidFill>
              <a:sym typeface="+mn-lt"/>
            </a:endParaRPr>
          </a:p>
          <a:p>
            <a:pPr algn="ctr"/>
            <a:r>
              <a:rPr lang="zh-CN" altLang="en-US">
                <a:solidFill>
                  <a:schemeClr val="bg1"/>
                </a:solidFill>
                <a:sym typeface="+mn-lt"/>
              </a:rPr>
              <a:t>沪科八年级</a:t>
            </a:r>
            <a:endParaRPr lang="zh-CN" altLang="en-US">
              <a:solidFill>
                <a:schemeClr val="bg1"/>
              </a:solidFill>
              <a:sym typeface="+mn-lt"/>
            </a:endParaRPr>
          </a:p>
          <a:p>
            <a:pPr algn="ctr"/>
            <a:r>
              <a:rPr lang="zh-CN" altLang="en-US">
                <a:solidFill>
                  <a:schemeClr val="bg1"/>
                </a:solidFill>
                <a:sym typeface="+mn-lt"/>
              </a:rPr>
              <a:t>北师八下</a:t>
            </a:r>
            <a:endParaRPr lang="zh-CN" altLang="en-US">
              <a:solidFill>
                <a:schemeClr val="bg1"/>
              </a:solidFill>
              <a:sym typeface="+mn-lt"/>
            </a:endParaRPr>
          </a:p>
        </p:txBody>
      </p:sp>
      <p:pic>
        <p:nvPicPr>
          <p:cNvPr id="1258" name="2019-8-3.jpg"/>
          <p:cNvPicPr>
            <a:picLocks noChangeAspect="1"/>
          </p:cNvPicPr>
          <p:nvPr/>
        </p:nvPicPr>
        <p:blipFill>
          <a:blip r:embed="rId2"/>
          <a:stretch>
            <a:fillRect/>
          </a:stretch>
        </p:blipFill>
        <p:spPr>
          <a:xfrm>
            <a:off x="3065780" y="1435100"/>
            <a:ext cx="1917700" cy="1724660"/>
          </a:xfrm>
          <a:prstGeom prst="rect">
            <a:avLst/>
          </a:prstGeom>
        </p:spPr>
      </p:pic>
      <p:sp>
        <p:nvSpPr>
          <p:cNvPr id="4" name="文本框 3"/>
          <p:cNvSpPr txBox="1"/>
          <p:nvPr/>
        </p:nvSpPr>
        <p:spPr>
          <a:xfrm>
            <a:off x="5848985" y="1143635"/>
            <a:ext cx="4127500" cy="2306955"/>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rPr>
              <a:t>【命题总结】</a:t>
            </a:r>
            <a:endParaRPr lang="zh-CN" altLang="en-US" sz="2400" b="1">
              <a:solidFill>
                <a:srgbClr val="FF0000"/>
              </a:solidFill>
              <a:latin typeface="黑体" panose="02010609060101010101" pitchFamily="49" charset="-122"/>
              <a:ea typeface="黑体" panose="02010609060101010101" pitchFamily="49"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(1)浮沉条件的应用</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(2)液体压强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(3)阿基米德原理</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5" name="文本框 4"/>
          <p:cNvSpPr txBox="1"/>
          <p:nvPr/>
        </p:nvSpPr>
        <p:spPr>
          <a:xfrm>
            <a:off x="752475" y="3350895"/>
            <a:ext cx="10687685" cy="3415030"/>
          </a:xfrm>
          <a:prstGeom prst="rect">
            <a:avLst/>
          </a:prstGeom>
          <a:noFill/>
        </p:spPr>
        <p:txBody>
          <a:bodyPr wrap="square" rtlCol="0">
            <a:spAutoFit/>
          </a:bodyPr>
          <a:lstStyle/>
          <a:p>
            <a:pPr>
              <a:lnSpc>
                <a:spcPct val="150000"/>
              </a:lnSpc>
            </a:pPr>
            <a:r>
              <a:rPr lang="zh-CN" altLang="en-US" sz="2400" b="1">
                <a:solidFill>
                  <a:srgbClr val="FF0000"/>
                </a:solidFill>
                <a:latin typeface="黑体" panose="02010609060101010101" pitchFamily="49" charset="-122"/>
                <a:ea typeface="黑体" panose="02010609060101010101" pitchFamily="49" charset="-122"/>
              </a:rPr>
              <a:t>【一题通关】</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密度计是测量液体密度的仪器(如图甲).某同学在木棒的一端缠绕适量的铜丝制成了一个简易密度计.将自制简易密度计分别放入两个完全相同但盛有不同液体的玻璃杯中,待简易密度计静止后,密度计均竖直立在液体中(如图乙、丙所示),此时两玻璃杯中的液面相平.请回答下列问题:</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5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文本框 8"/>
          <p:cNvSpPr txBox="1"/>
          <p:nvPr/>
        </p:nvSpPr>
        <p:spPr>
          <a:xfrm>
            <a:off x="6350" y="0"/>
            <a:ext cx="1695450" cy="117284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人教八下</a:t>
            </a:r>
            <a:endParaRPr lang="zh-CN" altLang="en-US">
              <a:solidFill>
                <a:schemeClr val="bg1"/>
              </a:solidFill>
              <a:sym typeface="+mn-lt"/>
            </a:endParaRPr>
          </a:p>
          <a:p>
            <a:pPr algn="ctr"/>
            <a:r>
              <a:rPr lang="zh-CN" altLang="en-US">
                <a:solidFill>
                  <a:schemeClr val="bg1"/>
                </a:solidFill>
                <a:sym typeface="+mn-lt"/>
              </a:rPr>
              <a:t>沪科八年级</a:t>
            </a:r>
            <a:endParaRPr lang="zh-CN" altLang="en-US">
              <a:solidFill>
                <a:schemeClr val="bg1"/>
              </a:solidFill>
              <a:sym typeface="+mn-lt"/>
            </a:endParaRPr>
          </a:p>
          <a:p>
            <a:pPr algn="ctr"/>
            <a:r>
              <a:rPr lang="zh-CN" altLang="en-US">
                <a:solidFill>
                  <a:schemeClr val="bg1"/>
                </a:solidFill>
                <a:sym typeface="+mn-lt"/>
              </a:rPr>
              <a:t>北师八下</a:t>
            </a:r>
            <a:endParaRPr lang="zh-CN" altLang="en-US">
              <a:solidFill>
                <a:schemeClr val="bg1"/>
              </a:solidFill>
              <a:sym typeface="+mn-lt"/>
            </a:endParaRPr>
          </a:p>
        </p:txBody>
      </p:sp>
      <p:sp>
        <p:nvSpPr>
          <p:cNvPr id="11" name="文本框 10"/>
          <p:cNvSpPr txBox="1"/>
          <p:nvPr/>
        </p:nvSpPr>
        <p:spPr>
          <a:xfrm>
            <a:off x="922020" y="1807845"/>
            <a:ext cx="10487025" cy="396938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(1)在木棒的下端缠绕适量铜丝的目的是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;用密度计测量液体的密度时,它所受的浮力总是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(选填“大于”“小于”或“等于”)它所受的重力.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(2)简易密度计底部在两液体中受到液体的压力    </a:t>
            </a:r>
            <a:r>
              <a:rPr lang="en-US" altLang="zh-CN" sz="2400">
                <a:latin typeface="宋体" panose="02010600030101010101" pitchFamily="2" charset="-122"/>
                <a:ea typeface="宋体" panose="02010600030101010101" pitchFamily="2" charset="-122"/>
                <a:cs typeface="宋体" panose="02010600030101010101" pitchFamily="2" charset="-122"/>
              </a:rPr>
              <a:t>_______    </a:t>
            </a:r>
            <a:r>
              <a:rPr lang="zh-CN" altLang="en-US" sz="2400">
                <a:latin typeface="宋体" panose="02010600030101010101" pitchFamily="2" charset="-122"/>
                <a:ea typeface="宋体" panose="02010600030101010101" pitchFamily="2" charset="-122"/>
                <a:cs typeface="宋体" panose="02010600030101010101" pitchFamily="2" charset="-122"/>
              </a:rPr>
              <a:t>;两玻璃杯底部所受的液体压强p</a:t>
            </a:r>
            <a:r>
              <a:rPr lang="zh-CN" altLang="en-US" sz="2400" baseline="-25000">
                <a:latin typeface="宋体" panose="02010600030101010101" pitchFamily="2" charset="-122"/>
                <a:ea typeface="宋体" panose="02010600030101010101" pitchFamily="2" charset="-122"/>
                <a:cs typeface="宋体" panose="02010600030101010101" pitchFamily="2" charset="-122"/>
              </a:rPr>
              <a:t>乙</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p</a:t>
            </a:r>
            <a:r>
              <a:rPr lang="zh-CN" altLang="en-US" sz="2400" baseline="-25000">
                <a:latin typeface="宋体" panose="02010600030101010101" pitchFamily="2" charset="-122"/>
                <a:ea typeface="宋体" panose="02010600030101010101" pitchFamily="2" charset="-122"/>
                <a:cs typeface="宋体" panose="02010600030101010101" pitchFamily="2" charset="-122"/>
              </a:rPr>
              <a:t>丙</a:t>
            </a:r>
            <a:r>
              <a:rPr lang="zh-CN" altLang="en-US" sz="2400">
                <a:latin typeface="宋体" panose="02010600030101010101" pitchFamily="2" charset="-122"/>
                <a:ea typeface="宋体" panose="02010600030101010101" pitchFamily="2" charset="-122"/>
                <a:cs typeface="宋体" panose="02010600030101010101" pitchFamily="2" charset="-122"/>
              </a:rPr>
              <a:t>;两玻璃杯对水平桌面的压力F</a:t>
            </a:r>
            <a:r>
              <a:rPr lang="zh-CN" altLang="en-US" sz="2400" baseline="-25000">
                <a:latin typeface="宋体" panose="02010600030101010101" pitchFamily="2" charset="-122"/>
                <a:ea typeface="宋体" panose="02010600030101010101" pitchFamily="2" charset="-122"/>
                <a:cs typeface="宋体" panose="02010600030101010101" pitchFamily="2" charset="-122"/>
              </a:rPr>
              <a:t>乙</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F</a:t>
            </a:r>
            <a:r>
              <a:rPr lang="zh-CN" altLang="en-US" sz="2400" baseline="-25000">
                <a:latin typeface="宋体" panose="02010600030101010101" pitchFamily="2" charset="-122"/>
                <a:ea typeface="宋体" panose="02010600030101010101" pitchFamily="2" charset="-122"/>
                <a:cs typeface="宋体" panose="02010600030101010101" pitchFamily="2" charset="-122"/>
              </a:rPr>
              <a:t>丙</a:t>
            </a:r>
            <a:r>
              <a:rPr lang="zh-CN" altLang="en-US" sz="2400">
                <a:latin typeface="宋体" panose="02010600030101010101" pitchFamily="2" charset="-122"/>
                <a:ea typeface="宋体" panose="02010600030101010101" pitchFamily="2" charset="-122"/>
                <a:cs typeface="宋体" panose="02010600030101010101" pitchFamily="2" charset="-122"/>
              </a:rPr>
              <a:t>.(均选填“&gt;”“&lt;”或“=”)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2" name="文本框 11"/>
          <p:cNvSpPr txBox="1"/>
          <p:nvPr/>
        </p:nvSpPr>
        <p:spPr>
          <a:xfrm>
            <a:off x="6115685" y="1892935"/>
            <a:ext cx="473138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让密度计沿竖直方向立在液体中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3" name="文本框 12"/>
          <p:cNvSpPr txBox="1"/>
          <p:nvPr/>
        </p:nvSpPr>
        <p:spPr>
          <a:xfrm>
            <a:off x="7026275" y="245935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等于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4" name="文本框 13"/>
          <p:cNvSpPr txBox="1"/>
          <p:nvPr/>
        </p:nvSpPr>
        <p:spPr>
          <a:xfrm>
            <a:off x="7886065" y="3562350"/>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5" name="文本框 14"/>
          <p:cNvSpPr txBox="1"/>
          <p:nvPr/>
        </p:nvSpPr>
        <p:spPr>
          <a:xfrm>
            <a:off x="3819525" y="4076700"/>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&lt;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16" name="文本框 15"/>
          <p:cNvSpPr txBox="1"/>
          <p:nvPr/>
        </p:nvSpPr>
        <p:spPr>
          <a:xfrm>
            <a:off x="9244330" y="4076700"/>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&lt; </a:t>
            </a:r>
            <a:endParaRPr lang="zh-CN" altLang="en-US" sz="2400" b="1">
              <a:solidFill>
                <a:srgbClr val="FF0000"/>
              </a:solidFill>
              <a:latin typeface="宋体" panose="02010600030101010101" pitchFamily="2" charset="-122"/>
              <a:ea typeface="宋体" panose="02010600030101010101" pitchFamily="2" charset="-122"/>
            </a:endParaRPr>
          </a:p>
        </p:txBody>
      </p:sp>
      <p:graphicFrame>
        <p:nvGraphicFramePr>
          <p:cNvPr id="17" name="对象 16">
            <a:hlinkClick action="ppaction://ole?verb="/>
          </p:cNvPr>
          <p:cNvGraphicFramePr>
            <a:graphicFrameLocks noChangeAspect="1"/>
          </p:cNvGraphicFramePr>
          <p:nvPr/>
        </p:nvGraphicFramePr>
        <p:xfrm>
          <a:off x="7266940" y="3657918"/>
          <a:ext cx="619125" cy="417830"/>
        </p:xfrm>
        <a:graphic>
          <a:graphicData uri="http://schemas.openxmlformats.org/presentationml/2006/ole">
            <mc:AlternateContent>
              <mc:Choice xmlns:v="urn:schemas-microsoft-com:vml" Requires="v">
                <p:oleObj spid="_x0000_s1040" r:id="rId2" imgW="304800" imgH="228600" progId="Equation.KSEE3">
                  <p:embed/>
                </p:oleObj>
              </mc:Choice>
              <mc:Fallback>
                <p:oleObj r:id="rId2" imgW="304800" imgH="228600" progId="Equation.KSEE3">
                  <p:embed/>
                  <p:pic>
                    <p:nvPicPr>
                      <p:cNvPr id="0" name="OLE substitute image"/>
                      <p:cNvPicPr/>
                      <p:nvPr/>
                    </p:nvPicPr>
                    <p:blipFill>
                      <a:blip r:embed="rId3"/>
                      <a:stretch>
                        <a:fillRect/>
                      </a:stretch>
                    </p:blipFill>
                    <p:spPr>
                      <a:xfrm>
                        <a:off x="7266940" y="3657918"/>
                        <a:ext cx="619125" cy="417830"/>
                      </a:xfrm>
                      <a:prstGeom prst="rect">
                        <a:avLst/>
                      </a:prstGeom>
                    </p:spPr>
                  </p:pic>
                </p:oleObj>
              </mc:Fallback>
            </mc:AlternateContent>
          </a:graphicData>
        </a:graphic>
      </p:graphicFrame>
      <p:graphicFrame>
        <p:nvGraphicFramePr>
          <p:cNvPr id="18" name="对象 17">
            <a:hlinkClick action="ppaction://ole?verb="/>
          </p:cNvPr>
          <p:cNvGraphicFramePr>
            <a:graphicFrameLocks noChangeAspect="1"/>
          </p:cNvGraphicFramePr>
          <p:nvPr/>
        </p:nvGraphicFramePr>
        <p:xfrm>
          <a:off x="8997950" y="3632835"/>
          <a:ext cx="614680" cy="443865"/>
        </p:xfrm>
        <a:graphic>
          <a:graphicData uri="http://schemas.openxmlformats.org/presentationml/2006/ole">
            <mc:AlternateContent>
              <mc:Choice xmlns:v="urn:schemas-microsoft-com:vml" Requires="v">
                <p:oleObj spid="_x0000_s1041" r:id="rId4" imgW="316865" imgH="228600" progId="Equation.KSEE3">
                  <p:embed/>
                </p:oleObj>
              </mc:Choice>
              <mc:Fallback>
                <p:oleObj r:id="rId4" imgW="316865" imgH="228600" progId="Equation.KSEE3">
                  <p:embed/>
                  <p:pic>
                    <p:nvPicPr>
                      <p:cNvPr id="0" name="OLE substitute image"/>
                      <p:cNvPicPr/>
                      <p:nvPr/>
                    </p:nvPicPr>
                    <p:blipFill>
                      <a:blip r:embed="rId5"/>
                      <a:stretch>
                        <a:fillRect/>
                      </a:stretch>
                    </p:blipFill>
                    <p:spPr>
                      <a:xfrm>
                        <a:off x="8997950" y="3632835"/>
                        <a:ext cx="614680" cy="443865"/>
                      </a:xfrm>
                      <a:prstGeom prst="rect">
                        <a:avLst/>
                      </a:prstGeom>
                    </p:spPr>
                  </p:pic>
                </p:oleObj>
              </mc:Fallback>
            </mc:AlternateContent>
          </a:graphicData>
        </a:graphic>
      </p:graphicFrame>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16" grpId="0"/>
    </p:bldLst>
  </p:timing>
</p:sld>
</file>

<file path=ppt/slides/slide5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文本框 8"/>
          <p:cNvSpPr txBox="1"/>
          <p:nvPr/>
        </p:nvSpPr>
        <p:spPr>
          <a:xfrm>
            <a:off x="6350" y="0"/>
            <a:ext cx="1695450" cy="117284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人教八下</a:t>
            </a:r>
            <a:endParaRPr lang="zh-CN" altLang="en-US">
              <a:solidFill>
                <a:schemeClr val="bg1"/>
              </a:solidFill>
              <a:sym typeface="+mn-lt"/>
            </a:endParaRPr>
          </a:p>
          <a:p>
            <a:pPr algn="ctr"/>
            <a:r>
              <a:rPr lang="zh-CN" altLang="en-US">
                <a:solidFill>
                  <a:schemeClr val="bg1"/>
                </a:solidFill>
                <a:sym typeface="+mn-lt"/>
              </a:rPr>
              <a:t>沪科八年级</a:t>
            </a:r>
            <a:endParaRPr lang="zh-CN" altLang="en-US">
              <a:solidFill>
                <a:schemeClr val="bg1"/>
              </a:solidFill>
              <a:sym typeface="+mn-lt"/>
            </a:endParaRPr>
          </a:p>
          <a:p>
            <a:pPr algn="ctr"/>
            <a:r>
              <a:rPr lang="zh-CN" altLang="en-US">
                <a:solidFill>
                  <a:schemeClr val="bg1"/>
                </a:solidFill>
                <a:sym typeface="+mn-lt"/>
              </a:rPr>
              <a:t>北师八下</a:t>
            </a:r>
            <a:endParaRPr lang="zh-CN" altLang="en-US">
              <a:solidFill>
                <a:schemeClr val="bg1"/>
              </a:solidFill>
              <a:sym typeface="+mn-lt"/>
            </a:endParaRPr>
          </a:p>
        </p:txBody>
      </p:sp>
      <p:sp>
        <p:nvSpPr>
          <p:cNvPr id="2" name="文本框 1"/>
          <p:cNvSpPr txBox="1"/>
          <p:nvPr/>
        </p:nvSpPr>
        <p:spPr>
          <a:xfrm>
            <a:off x="744220" y="2407285"/>
            <a:ext cx="10464800" cy="230695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(3)密度计的刻度线的分布是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(选填“均匀”或“不均匀”)的.</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(4)为了使测量结果更准确,即让简易密度计上两条刻度线之间的距离大一些,可适当</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(选填“增大”或“减小”)配重,或换用更</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(选填“粗”或“细”)的木棒.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3" name="文本框 12"/>
          <p:cNvSpPr txBox="1"/>
          <p:nvPr/>
        </p:nvSpPr>
        <p:spPr>
          <a:xfrm>
            <a:off x="4524375" y="2520315"/>
            <a:ext cx="150177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不均匀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3" name="文本框 2"/>
          <p:cNvSpPr txBox="1"/>
          <p:nvPr/>
        </p:nvSpPr>
        <p:spPr>
          <a:xfrm>
            <a:off x="1779905" y="3576320"/>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增大 </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4" name="文本框 3"/>
          <p:cNvSpPr txBox="1"/>
          <p:nvPr/>
        </p:nvSpPr>
        <p:spPr>
          <a:xfrm>
            <a:off x="8726170" y="3576320"/>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细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3" grpId="0"/>
      <p:bldP spid="4" grpId="0"/>
    </p:bldLst>
  </p:timing>
</p:sld>
</file>

<file path=ppt/slides/slide5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1022350"/>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浮力大小的判断</a:t>
            </a:r>
            <a:endParaRPr lang="zh-CN" altLang="en-US" sz="2400" b="1" kern="0">
              <a:solidFill>
                <a:srgbClr val="EE3028"/>
              </a:solidFill>
              <a:cs typeface="+mn-ea"/>
              <a:sym typeface="+mn-lt"/>
            </a:endParaRPr>
          </a:p>
        </p:txBody>
      </p:sp>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endParaRPr lang="zh-CN" altLang="en-US">
              <a:solidFill>
                <a:schemeClr val="bg1"/>
              </a:solidFill>
              <a:sym typeface="+mn-lt"/>
            </a:endParaRPr>
          </a:p>
          <a:p>
            <a:pPr algn="ctr"/>
            <a:endParaRPr lang="zh-CN" altLang="en-US">
              <a:solidFill>
                <a:schemeClr val="bg1"/>
              </a:solidFill>
              <a:sym typeface="+mn-lt"/>
            </a:endParaRPr>
          </a:p>
        </p:txBody>
      </p:sp>
      <p:sp>
        <p:nvSpPr>
          <p:cNvPr id="3" name="文本框 2"/>
          <p:cNvSpPr txBox="1"/>
          <p:nvPr/>
        </p:nvSpPr>
        <p:spPr>
          <a:xfrm>
            <a:off x="511175" y="1021715"/>
            <a:ext cx="10276205" cy="5077460"/>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类型1　同一物体,不同液体</a:t>
            </a: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例1</a:t>
            </a:r>
            <a:r>
              <a:rPr lang="zh-CN" altLang="en-US" sz="2400">
                <a:latin typeface="宋体" panose="02010600030101010101" pitchFamily="2" charset="-122"/>
                <a:ea typeface="宋体" panose="02010600030101010101" pitchFamily="2" charset="-122"/>
                <a:cs typeface="宋体" panose="02010600030101010101" pitchFamily="2" charset="-122"/>
              </a:rPr>
              <a:t> [2019开封一模]在水平桌面上有甲、乙两个相同的烧杯,烧杯内分别装有不同的液体.把同样的鸡蛋分别放入甲、乙两杯中,鸡蛋在甲杯中漂浮,在乙杯中沉底,此时两烧杯中液体的深度相同,如图所示.关于这一现象,下列说法正确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A.甲杯中液体的密度小于乙杯中液体的密度</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B.甲杯中的鸡蛋排开液体的重力大于乙杯中的鸡蛋排开液体的重力</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C.甲杯中的液体对杯底的压强等于乙杯中的液体对杯底的压强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D.图示两装置的总质量相等</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62" name="开封1-7.jpg" descr="id:2147502259;FounderCES"/>
          <p:cNvPicPr>
            <a:picLocks noChangeAspect="1"/>
          </p:cNvPicPr>
          <p:nvPr/>
        </p:nvPicPr>
        <p:blipFill>
          <a:blip r:embed="rId2"/>
          <a:stretch>
            <a:fillRect/>
          </a:stretch>
        </p:blipFill>
        <p:spPr>
          <a:xfrm>
            <a:off x="9439910" y="3836035"/>
            <a:ext cx="2391410" cy="1470660"/>
          </a:xfrm>
          <a:prstGeom prst="rect">
            <a:avLst/>
          </a:prstGeom>
        </p:spPr>
      </p:pic>
      <p:sp>
        <p:nvSpPr>
          <p:cNvPr id="7" name="文本框 6"/>
          <p:cNvSpPr txBox="1"/>
          <p:nvPr/>
        </p:nvSpPr>
        <p:spPr>
          <a:xfrm>
            <a:off x="6248400" y="333057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B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pPr indent="0">
              <a:lnSpc>
                <a:spcPct val="120000"/>
              </a:lnSpc>
              <a:buFont typeface="Arial" panose="020b0604020202020204" pitchFamily="34" charset="0"/>
              <a:buNone/>
            </a:pPr>
            <a:r>
              <a:rPr lang="zh-CN" altLang="en-US" sz="2400" b="1" kern="0">
                <a:solidFill>
                  <a:srgbClr val="EE3028"/>
                </a:solidFill>
                <a:cs typeface="+mn-ea"/>
                <a:sym typeface="+mn-ea"/>
              </a:rPr>
              <a:t>探究浮力大小与排开液体所受重力的关系(10年1考)</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3" name="文本框 2"/>
          <p:cNvSpPr txBox="1"/>
          <p:nvPr/>
        </p:nvSpPr>
        <p:spPr>
          <a:xfrm>
            <a:off x="1205865" y="1444625"/>
            <a:ext cx="9780905" cy="3969385"/>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(1)先用弹簧测力计分别测出空桶和石块的重力,其中石块的重力大小为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(2)把石块浸没在盛满水的溢水杯中,石块受到的浮力大小为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N.石块排开的水所受的重力可由</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(填字母代号)两个步骤测出.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(3)由以上步骤可初步得出结论:浸在水中的物体所受浮力的大小等于</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2" name="文本框 1"/>
          <p:cNvSpPr txBox="1"/>
          <p:nvPr/>
        </p:nvSpPr>
        <p:spPr>
          <a:xfrm>
            <a:off x="1369060" y="209677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3.8</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4" name="文本框 3"/>
          <p:cNvSpPr txBox="1"/>
          <p:nvPr/>
        </p:nvSpPr>
        <p:spPr>
          <a:xfrm>
            <a:off x="9214485" y="265176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1.4</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6" name="文本框 5"/>
          <p:cNvSpPr txBox="1"/>
          <p:nvPr/>
        </p:nvSpPr>
        <p:spPr>
          <a:xfrm>
            <a:off x="5275580" y="319913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AD</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8" name="文本框 7"/>
          <p:cNvSpPr txBox="1"/>
          <p:nvPr/>
        </p:nvSpPr>
        <p:spPr>
          <a:xfrm>
            <a:off x="1113790" y="4272280"/>
            <a:ext cx="416179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它排开的水所受的重力</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8" grpId="0"/>
    </p:bldLst>
  </p:timing>
</p:sld>
</file>

<file path=ppt/slides/slide6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1022350"/>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浮力大小的判断</a:t>
            </a:r>
            <a:endParaRPr lang="zh-CN" altLang="en-US" sz="2400" b="1" kern="0">
              <a:solidFill>
                <a:srgbClr val="EE3028"/>
              </a:solidFill>
              <a:cs typeface="+mn-ea"/>
              <a:sym typeface="+mn-lt"/>
            </a:endParaRPr>
          </a:p>
        </p:txBody>
      </p:sp>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endParaRPr lang="zh-CN" altLang="en-US">
              <a:solidFill>
                <a:schemeClr val="bg1"/>
              </a:solidFill>
              <a:sym typeface="+mn-lt"/>
            </a:endParaRPr>
          </a:p>
          <a:p>
            <a:pPr algn="ctr"/>
            <a:endParaRPr lang="zh-CN" altLang="en-US">
              <a:solidFill>
                <a:schemeClr val="bg1"/>
              </a:solidFill>
              <a:sym typeface="+mn-lt"/>
            </a:endParaRPr>
          </a:p>
        </p:txBody>
      </p:sp>
      <p:sp>
        <p:nvSpPr>
          <p:cNvPr id="2" name="文本框 1"/>
          <p:cNvSpPr txBox="1"/>
          <p:nvPr/>
        </p:nvSpPr>
        <p:spPr>
          <a:xfrm>
            <a:off x="1066800" y="1320165"/>
            <a:ext cx="9787890" cy="5077460"/>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例2</a:t>
            </a:r>
            <a:r>
              <a:rPr lang="zh-CN" altLang="en-US" sz="2400">
                <a:latin typeface="宋体" panose="02010600030101010101" pitchFamily="2" charset="-122"/>
                <a:ea typeface="宋体" panose="02010600030101010101" pitchFamily="2" charset="-122"/>
                <a:cs typeface="宋体" panose="02010600030101010101" pitchFamily="2" charset="-122"/>
              </a:rPr>
              <a:t> 如图是甲、乙、丙三种物质的质量与体积的关系图像.其中甲、丙为液体(足够多),乙为固体.现用乙物质制成实心小球,则下列说法中正确的是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A.相同质量的甲、丙两液体,甲的体积大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B.将实心球放在甲液体中静止后一定漂浮</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C.把实心球放入装满丙液体的杯中静止后,丙液体对杯底</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的压强变大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D.用针使实心小球浸没在甲、丙两液体中,实心小球在丙</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  液体中受到的浮力大</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64" name="21bzkwl11Z-4.jpg" descr="id:2147502273;FounderCES"/>
          <p:cNvPicPr>
            <a:picLocks noChangeAspect="1"/>
          </p:cNvPicPr>
          <p:nvPr/>
        </p:nvPicPr>
        <p:blipFill>
          <a:blip r:embed="rId2"/>
          <a:stretch>
            <a:fillRect/>
          </a:stretch>
        </p:blipFill>
        <p:spPr>
          <a:xfrm>
            <a:off x="8841740" y="2985135"/>
            <a:ext cx="2576830" cy="2212975"/>
          </a:xfrm>
          <a:prstGeom prst="rect">
            <a:avLst/>
          </a:prstGeom>
        </p:spPr>
      </p:pic>
      <p:sp>
        <p:nvSpPr>
          <p:cNvPr id="4" name="文本框 3"/>
          <p:cNvSpPr txBox="1"/>
          <p:nvPr/>
        </p:nvSpPr>
        <p:spPr>
          <a:xfrm>
            <a:off x="2161540" y="2524760"/>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B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1022350"/>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浮力大小的判断</a:t>
            </a:r>
            <a:endParaRPr lang="zh-CN" altLang="en-US" sz="2400" b="1" kern="0">
              <a:solidFill>
                <a:srgbClr val="EE3028"/>
              </a:solidFill>
              <a:cs typeface="+mn-ea"/>
              <a:sym typeface="+mn-lt"/>
            </a:endParaRPr>
          </a:p>
        </p:txBody>
      </p:sp>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endParaRPr lang="zh-CN" altLang="en-US">
              <a:solidFill>
                <a:schemeClr val="bg1"/>
              </a:solidFill>
              <a:sym typeface="+mn-lt"/>
            </a:endParaRPr>
          </a:p>
          <a:p>
            <a:pPr algn="ctr"/>
            <a:endParaRPr lang="zh-CN" altLang="en-US">
              <a:solidFill>
                <a:schemeClr val="bg1"/>
              </a:solidFill>
              <a:sym typeface="+mn-lt"/>
            </a:endParaRPr>
          </a:p>
        </p:txBody>
      </p:sp>
      <p:sp>
        <p:nvSpPr>
          <p:cNvPr id="2" name="文本框 1"/>
          <p:cNvSpPr txBox="1"/>
          <p:nvPr/>
        </p:nvSpPr>
        <p:spPr>
          <a:xfrm>
            <a:off x="422275" y="1097915"/>
            <a:ext cx="10419715" cy="4523105"/>
          </a:xfrm>
          <a:prstGeom prst="rect">
            <a:avLst/>
          </a:prstGeom>
          <a:noFill/>
        </p:spPr>
        <p:txBody>
          <a:bodyPr wrap="square" rtlCol="0">
            <a:spAutoFit/>
          </a:bodyPr>
          <a:lstStyle/>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类型2　不同物体,同一液体</a:t>
            </a: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nSpc>
                <a:spcPct val="150000"/>
              </a:lnSpc>
            </a:pPr>
            <a:r>
              <a:rPr lang="zh-CN" altLang="en-US" sz="2400">
                <a:latin typeface="黑体" panose="02010609060101010101" pitchFamily="49" charset="-122"/>
                <a:ea typeface="黑体" panose="02010609060101010101" pitchFamily="49" charset="-122"/>
                <a:cs typeface="黑体" panose="02010609060101010101" pitchFamily="49" charset="-122"/>
              </a:rPr>
              <a:t>例3</a:t>
            </a:r>
            <a:r>
              <a:rPr lang="zh-CN" altLang="en-US" sz="2400">
                <a:latin typeface="宋体" panose="02010600030101010101" pitchFamily="2" charset="-122"/>
                <a:ea typeface="宋体" panose="02010600030101010101" pitchFamily="2" charset="-122"/>
                <a:cs typeface="宋体" panose="02010600030101010101" pitchFamily="2" charset="-122"/>
              </a:rPr>
              <a:t> [2019安阳一模] (双选)如图所示,三个相同的容器内的水面高度相同,甲中只有水,乙中有一小球漂浮在水面上,丙中悬浮着一个小物块,则下列说法正确的是(ρ</a:t>
            </a:r>
            <a:r>
              <a:rPr lang="zh-CN" altLang="en-US" sz="2400" baseline="-25000">
                <a:latin typeface="宋体" panose="02010600030101010101" pitchFamily="2" charset="-122"/>
                <a:ea typeface="宋体" panose="02010600030101010101" pitchFamily="2" charset="-122"/>
                <a:cs typeface="宋体" panose="02010600030101010101" pitchFamily="2" charset="-122"/>
              </a:rPr>
              <a:t>盐水</a:t>
            </a:r>
            <a:r>
              <a:rPr lang="zh-CN" altLang="en-US" sz="2400">
                <a:latin typeface="宋体" panose="02010600030101010101" pitchFamily="2" charset="-122"/>
                <a:ea typeface="宋体" panose="02010600030101010101" pitchFamily="2" charset="-122"/>
                <a:cs typeface="宋体" panose="02010600030101010101" pitchFamily="2" charset="-122"/>
              </a:rPr>
              <a:t>&gt;ρ</a:t>
            </a:r>
            <a:r>
              <a:rPr lang="zh-CN" altLang="en-US" sz="2400" baseline="-25000">
                <a:latin typeface="宋体" panose="02010600030101010101" pitchFamily="2" charset="-122"/>
                <a:ea typeface="宋体" panose="02010600030101010101" pitchFamily="2" charset="-122"/>
                <a:cs typeface="宋体" panose="02010600030101010101" pitchFamily="2" charset="-122"/>
              </a:rPr>
              <a:t>水</a:t>
            </a:r>
            <a:r>
              <a:rPr lang="zh-CN" altLang="en-US" sz="2400">
                <a:latin typeface="宋体" panose="02010600030101010101" pitchFamily="2" charset="-122"/>
                <a:ea typeface="宋体" panose="02010600030101010101" pitchFamily="2" charset="-122"/>
                <a:cs typeface="宋体" panose="02010600030101010101" pitchFamily="2" charset="-122"/>
              </a:rPr>
              <a:t>&gt;ρ</a:t>
            </a:r>
            <a:r>
              <a:rPr lang="zh-CN" altLang="en-US" sz="2400" baseline="-25000">
                <a:latin typeface="宋体" panose="02010600030101010101" pitchFamily="2" charset="-122"/>
                <a:ea typeface="宋体" panose="02010600030101010101" pitchFamily="2" charset="-122"/>
                <a:cs typeface="宋体" panose="02010600030101010101" pitchFamily="2" charset="-122"/>
              </a:rPr>
              <a:t>酒精</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A.水对三个容器底部的压力关系:F</a:t>
            </a:r>
            <a:r>
              <a:rPr lang="zh-CN" altLang="en-US" sz="2400" baseline="-25000">
                <a:latin typeface="宋体" panose="02010600030101010101" pitchFamily="2" charset="-122"/>
                <a:ea typeface="宋体" panose="02010600030101010101" pitchFamily="2" charset="-122"/>
                <a:cs typeface="宋体" panose="02010600030101010101" pitchFamily="2" charset="-122"/>
              </a:rPr>
              <a:t>甲</a:t>
            </a:r>
            <a:r>
              <a:rPr lang="zh-CN" altLang="en-US" sz="2400">
                <a:latin typeface="宋体" panose="02010600030101010101" pitchFamily="2" charset="-122"/>
                <a:ea typeface="宋体" panose="02010600030101010101" pitchFamily="2" charset="-122"/>
                <a:cs typeface="宋体" panose="02010600030101010101" pitchFamily="2" charset="-122"/>
              </a:rPr>
              <a:t>=F</a:t>
            </a:r>
            <a:r>
              <a:rPr lang="zh-CN" altLang="en-US" sz="2400" baseline="-25000">
                <a:latin typeface="宋体" panose="02010600030101010101" pitchFamily="2" charset="-122"/>
                <a:ea typeface="宋体" panose="02010600030101010101" pitchFamily="2" charset="-122"/>
                <a:cs typeface="宋体" panose="02010600030101010101" pitchFamily="2" charset="-122"/>
              </a:rPr>
              <a:t>乙</a:t>
            </a:r>
            <a:r>
              <a:rPr lang="zh-CN" altLang="en-US" sz="2400">
                <a:latin typeface="宋体" panose="02010600030101010101" pitchFamily="2" charset="-122"/>
                <a:ea typeface="宋体" panose="02010600030101010101" pitchFamily="2" charset="-122"/>
                <a:cs typeface="宋体" panose="02010600030101010101" pitchFamily="2" charset="-122"/>
              </a:rPr>
              <a:t>=F</a:t>
            </a:r>
            <a:r>
              <a:rPr lang="zh-CN" altLang="en-US" sz="2400" baseline="-25000">
                <a:latin typeface="宋体" panose="02010600030101010101" pitchFamily="2" charset="-122"/>
                <a:ea typeface="宋体" panose="02010600030101010101" pitchFamily="2" charset="-122"/>
                <a:cs typeface="宋体" panose="02010600030101010101" pitchFamily="2" charset="-122"/>
              </a:rPr>
              <a:t>丙</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B.水对三个容器底部的压强关系:p</a:t>
            </a:r>
            <a:r>
              <a:rPr lang="zh-CN" altLang="en-US" sz="2400" baseline="-25000">
                <a:latin typeface="宋体" panose="02010600030101010101" pitchFamily="2" charset="-122"/>
                <a:ea typeface="宋体" panose="02010600030101010101" pitchFamily="2" charset="-122"/>
                <a:cs typeface="宋体" panose="02010600030101010101" pitchFamily="2" charset="-122"/>
              </a:rPr>
              <a:t>甲</a:t>
            </a:r>
            <a:r>
              <a:rPr lang="zh-CN" altLang="en-US" sz="2400">
                <a:latin typeface="宋体" panose="02010600030101010101" pitchFamily="2" charset="-122"/>
                <a:ea typeface="宋体" panose="02010600030101010101" pitchFamily="2" charset="-122"/>
                <a:cs typeface="宋体" panose="02010600030101010101" pitchFamily="2" charset="-122"/>
              </a:rPr>
              <a:t>&lt;p</a:t>
            </a:r>
            <a:r>
              <a:rPr lang="zh-CN" altLang="en-US" sz="2400" baseline="-25000">
                <a:latin typeface="宋体" panose="02010600030101010101" pitchFamily="2" charset="-122"/>
                <a:ea typeface="宋体" panose="02010600030101010101" pitchFamily="2" charset="-122"/>
                <a:cs typeface="宋体" panose="02010600030101010101" pitchFamily="2" charset="-122"/>
              </a:rPr>
              <a:t>乙</a:t>
            </a:r>
            <a:r>
              <a:rPr lang="zh-CN" altLang="en-US" sz="2400">
                <a:latin typeface="宋体" panose="02010600030101010101" pitchFamily="2" charset="-122"/>
                <a:ea typeface="宋体" panose="02010600030101010101" pitchFamily="2" charset="-122"/>
                <a:cs typeface="宋体" panose="02010600030101010101" pitchFamily="2" charset="-122"/>
              </a:rPr>
              <a:t>&lt;p</a:t>
            </a:r>
            <a:r>
              <a:rPr lang="zh-CN" altLang="en-US" sz="2400" baseline="-25000">
                <a:latin typeface="宋体" panose="02010600030101010101" pitchFamily="2" charset="-122"/>
                <a:ea typeface="宋体" panose="02010600030101010101" pitchFamily="2" charset="-122"/>
                <a:cs typeface="宋体" panose="02010600030101010101" pitchFamily="2" charset="-122"/>
              </a:rPr>
              <a:t>丙</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C.如果向乙中加入盐水,小球受到的浮力不变</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D.如果向丙中加入酒精,物块受到的浮力不变</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66" name="AYYM-8.jpg" descr="id:2147502287;FounderCES"/>
          <p:cNvPicPr>
            <a:picLocks noChangeAspect="1"/>
          </p:cNvPicPr>
          <p:nvPr/>
        </p:nvPicPr>
        <p:blipFill>
          <a:blip r:embed="rId2"/>
          <a:stretch>
            <a:fillRect/>
          </a:stretch>
        </p:blipFill>
        <p:spPr>
          <a:xfrm>
            <a:off x="6995160" y="3255645"/>
            <a:ext cx="4213860" cy="1743710"/>
          </a:xfrm>
          <a:prstGeom prst="rect">
            <a:avLst/>
          </a:prstGeom>
        </p:spPr>
      </p:pic>
      <p:sp>
        <p:nvSpPr>
          <p:cNvPr id="3" name="文本框 2"/>
          <p:cNvSpPr txBox="1"/>
          <p:nvPr/>
        </p:nvSpPr>
        <p:spPr>
          <a:xfrm>
            <a:off x="3964940" y="2892425"/>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AC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1022350"/>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浮力大小的判断</a:t>
            </a:r>
            <a:endParaRPr lang="zh-CN" altLang="en-US" sz="2400" b="1" kern="0">
              <a:solidFill>
                <a:srgbClr val="EE3028"/>
              </a:solidFill>
              <a:cs typeface="+mn-ea"/>
              <a:sym typeface="+mn-lt"/>
            </a:endParaRPr>
          </a:p>
        </p:txBody>
      </p:sp>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endParaRPr lang="zh-CN" altLang="en-US">
              <a:solidFill>
                <a:schemeClr val="bg1"/>
              </a:solidFill>
              <a:sym typeface="+mn-lt"/>
            </a:endParaRPr>
          </a:p>
          <a:p>
            <a:pPr algn="ctr"/>
            <a:endParaRPr lang="zh-CN" altLang="en-US">
              <a:solidFill>
                <a:schemeClr val="bg1"/>
              </a:solidFill>
              <a:sym typeface="+mn-lt"/>
            </a:endParaRPr>
          </a:p>
        </p:txBody>
      </p:sp>
      <p:sp>
        <p:nvSpPr>
          <p:cNvPr id="3" name="文本框 2"/>
          <p:cNvSpPr txBox="1"/>
          <p:nvPr/>
        </p:nvSpPr>
        <p:spPr>
          <a:xfrm>
            <a:off x="888365" y="1575435"/>
            <a:ext cx="10630535" cy="3415030"/>
          </a:xfrm>
          <a:prstGeom prst="rect">
            <a:avLst/>
          </a:prstGeom>
          <a:noFill/>
        </p:spPr>
        <p:txBody>
          <a:bodyPr wrap="square" rtlCol="0">
            <a:spAutoFit/>
          </a:bodyPr>
          <a:lstStyle/>
          <a:p>
            <a:pPr>
              <a:lnSpc>
                <a:spcPct val="150000"/>
              </a:lnSpc>
            </a:pPr>
            <a:r>
              <a:rPr lang="zh-CN" altLang="en-US" sz="2400" b="1">
                <a:latin typeface="黑体" panose="02010609060101010101" pitchFamily="49" charset="-122"/>
                <a:ea typeface="黑体" panose="02010609060101010101" pitchFamily="49" charset="-122"/>
                <a:cs typeface="黑体" panose="02010609060101010101" pitchFamily="49" charset="-122"/>
              </a:rPr>
              <a:t>例4</a:t>
            </a:r>
            <a:r>
              <a:rPr lang="zh-CN" altLang="en-US" sz="2400">
                <a:latin typeface="宋体" panose="02010600030101010101" pitchFamily="2" charset="-122"/>
                <a:ea typeface="宋体" panose="02010600030101010101" pitchFamily="2" charset="-122"/>
                <a:cs typeface="宋体" panose="02010600030101010101" pitchFamily="2" charset="-122"/>
              </a:rPr>
              <a:t> 如图所示是a、b两种物质质量与体积的关系图像,分别用a、b两种物质制成体积相等的甲、乙两实心物体,浸没在水中,松手稳定后	(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A.乙漂浮,乙受到的浮力比甲小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B.甲漂浮,甲、乙受到的浮力相等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C.乙悬浮,甲、乙受到的浮力相等</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D.甲沉底,乙受到的浮力比甲大</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68" name="21bzkwl11Z-5.jpg" descr="id:2147502301;FounderCES"/>
          <p:cNvPicPr>
            <a:picLocks noChangeAspect="1"/>
          </p:cNvPicPr>
          <p:nvPr/>
        </p:nvPicPr>
        <p:blipFill>
          <a:blip r:embed="rId2"/>
          <a:stretch>
            <a:fillRect/>
          </a:stretch>
        </p:blipFill>
        <p:spPr>
          <a:xfrm>
            <a:off x="6952615" y="3094355"/>
            <a:ext cx="2602865" cy="2162175"/>
          </a:xfrm>
          <a:prstGeom prst="rect">
            <a:avLst/>
          </a:prstGeom>
        </p:spPr>
      </p:pic>
      <p:sp>
        <p:nvSpPr>
          <p:cNvPr id="4" name="文本框 3"/>
          <p:cNvSpPr txBox="1"/>
          <p:nvPr/>
        </p:nvSpPr>
        <p:spPr>
          <a:xfrm>
            <a:off x="9320530" y="2240280"/>
            <a:ext cx="10407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A </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9" name="矩形 8"/>
          <p:cNvSpPr/>
          <p:nvPr/>
        </p:nvSpPr>
        <p:spPr>
          <a:xfrm>
            <a:off x="1979295" y="0"/>
            <a:ext cx="10212705" cy="1022350"/>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浮力大小的判断</a:t>
            </a:r>
            <a:endParaRPr lang="zh-CN" altLang="en-US" sz="2400" b="1" kern="0">
              <a:solidFill>
                <a:srgbClr val="EE3028"/>
              </a:solidFill>
              <a:cs typeface="+mn-ea"/>
              <a:sym typeface="+mn-lt"/>
            </a:endParaRPr>
          </a:p>
        </p:txBody>
      </p:sp>
      <p:sp>
        <p:nvSpPr>
          <p:cNvPr id="11" name="文本框 10"/>
          <p:cNvSpPr txBox="1"/>
          <p:nvPr/>
        </p:nvSpPr>
        <p:spPr>
          <a:xfrm>
            <a:off x="6350" y="0"/>
            <a:ext cx="1972945" cy="10217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endParaRPr lang="zh-CN" altLang="en-US">
              <a:solidFill>
                <a:schemeClr val="bg1"/>
              </a:solidFill>
              <a:sym typeface="+mn-lt"/>
            </a:endParaRPr>
          </a:p>
          <a:p>
            <a:pPr algn="ctr"/>
            <a:r>
              <a:rPr lang="zh-CN" altLang="en-US">
                <a:solidFill>
                  <a:schemeClr val="bg1"/>
                </a:solidFill>
                <a:sym typeface="+mn-lt"/>
              </a:rPr>
              <a:t>命题角度</a:t>
            </a:r>
            <a:endParaRPr lang="zh-CN" altLang="en-US">
              <a:solidFill>
                <a:schemeClr val="bg1"/>
              </a:solidFill>
              <a:sym typeface="+mn-lt"/>
            </a:endParaRPr>
          </a:p>
          <a:p>
            <a:pPr algn="ctr"/>
            <a:endParaRPr lang="zh-CN" altLang="en-US">
              <a:solidFill>
                <a:schemeClr val="bg1"/>
              </a:solidFill>
              <a:sym typeface="+mn-lt"/>
            </a:endParaRPr>
          </a:p>
        </p:txBody>
      </p:sp>
      <p:sp>
        <p:nvSpPr>
          <p:cNvPr id="5" name="圆角矩形 36"/>
          <p:cNvSpPr/>
          <p:nvPr/>
        </p:nvSpPr>
        <p:spPr>
          <a:xfrm>
            <a:off x="1066165" y="1579245"/>
            <a:ext cx="10059035" cy="443738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590675" y="1161415"/>
            <a:ext cx="1729105"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提分技法</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3" name="文本框 2"/>
          <p:cNvSpPr txBox="1"/>
          <p:nvPr/>
        </p:nvSpPr>
        <p:spPr>
          <a:xfrm>
            <a:off x="1294130" y="1819275"/>
            <a:ext cx="10036175" cy="3784600"/>
          </a:xfrm>
          <a:prstGeom prst="rect">
            <a:avLst/>
          </a:prstGeom>
          <a:noFill/>
        </p:spPr>
        <p:txBody>
          <a:bodyPr wrap="square" rtlCol="0">
            <a:spAutoFit/>
          </a:bodyPr>
          <a:lstStyle/>
          <a:p>
            <a:pPr algn="ctr">
              <a:lnSpc>
                <a:spcPct val="150000"/>
              </a:lnSpc>
            </a:pPr>
            <a:r>
              <a:rPr lang="zh-CN" altLang="en-US" sz="2000">
                <a:latin typeface="黑体" panose="02010609060101010101" pitchFamily="49" charset="-122"/>
                <a:ea typeface="黑体" panose="02010609060101010101" pitchFamily="49" charset="-122"/>
                <a:cs typeface="宋体" panose="02010600030101010101" pitchFamily="2" charset="-122"/>
              </a:rPr>
              <a:t>判断浮力大小的三种方法</a:t>
            </a:r>
            <a:endParaRPr lang="zh-CN" altLang="en-US" sz="20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000">
                <a:latin typeface="宋体" panose="02010600030101010101" pitchFamily="2" charset="-122"/>
                <a:ea typeface="宋体" panose="02010600030101010101" pitchFamily="2" charset="-122"/>
                <a:cs typeface="宋体" panose="02010600030101010101" pitchFamily="2" charset="-122"/>
              </a:rPr>
              <a:t>1.液体密度一定,比较不同物体排开液体的体积:</a:t>
            </a:r>
            <a:endParaRPr lang="zh-CN" altLang="en-US" sz="20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000">
                <a:latin typeface="宋体" panose="02010600030101010101" pitchFamily="2" charset="-122"/>
                <a:ea typeface="宋体" panose="02010600030101010101" pitchFamily="2" charset="-122"/>
                <a:cs typeface="宋体" panose="02010600030101010101" pitchFamily="2" charset="-122"/>
              </a:rPr>
              <a:t>  不同物体浸在同一液体中时,ρ一定,据F</a:t>
            </a:r>
            <a:r>
              <a:rPr lang="zh-CN" altLang="en-US" sz="2000" baseline="-25000">
                <a:latin typeface="宋体" panose="02010600030101010101" pitchFamily="2" charset="-122"/>
                <a:ea typeface="宋体" panose="02010600030101010101" pitchFamily="2" charset="-122"/>
                <a:cs typeface="宋体" panose="02010600030101010101" pitchFamily="2" charset="-122"/>
              </a:rPr>
              <a:t>浮</a:t>
            </a:r>
            <a:r>
              <a:rPr lang="zh-CN" altLang="en-US" sz="2000">
                <a:latin typeface="宋体" panose="02010600030101010101" pitchFamily="2" charset="-122"/>
                <a:ea typeface="宋体" panose="02010600030101010101" pitchFamily="2" charset="-122"/>
                <a:cs typeface="宋体" panose="02010600030101010101" pitchFamily="2" charset="-122"/>
              </a:rPr>
              <a:t>=ρgV</a:t>
            </a:r>
            <a:r>
              <a:rPr lang="zh-CN" altLang="en-US" sz="2000" baseline="-25000">
                <a:latin typeface="宋体" panose="02010600030101010101" pitchFamily="2" charset="-122"/>
                <a:ea typeface="宋体" panose="02010600030101010101" pitchFamily="2" charset="-122"/>
                <a:cs typeface="宋体" panose="02010600030101010101" pitchFamily="2" charset="-122"/>
              </a:rPr>
              <a:t>排</a:t>
            </a:r>
            <a:r>
              <a:rPr lang="zh-CN" altLang="en-US" sz="2000">
                <a:latin typeface="宋体" panose="02010600030101010101" pitchFamily="2" charset="-122"/>
                <a:ea typeface="宋体" panose="02010600030101010101" pitchFamily="2" charset="-122"/>
                <a:cs typeface="宋体" panose="02010600030101010101" pitchFamily="2" charset="-122"/>
              </a:rPr>
              <a:t>可知,F</a:t>
            </a:r>
            <a:r>
              <a:rPr lang="zh-CN" altLang="en-US" sz="2000" baseline="-25000">
                <a:latin typeface="宋体" panose="02010600030101010101" pitchFamily="2" charset="-122"/>
                <a:ea typeface="宋体" panose="02010600030101010101" pitchFamily="2" charset="-122"/>
                <a:cs typeface="宋体" panose="02010600030101010101" pitchFamily="2" charset="-122"/>
              </a:rPr>
              <a:t>浮</a:t>
            </a:r>
            <a:r>
              <a:rPr lang="zh-CN" altLang="en-US" sz="2000">
                <a:latin typeface="宋体" panose="02010600030101010101" pitchFamily="2" charset="-122"/>
                <a:ea typeface="宋体" panose="02010600030101010101" pitchFamily="2" charset="-122"/>
                <a:cs typeface="宋体" panose="02010600030101010101" pitchFamily="2" charset="-122"/>
              </a:rPr>
              <a:t>与V</a:t>
            </a:r>
            <a:r>
              <a:rPr lang="zh-CN" altLang="en-US" sz="2000" baseline="-25000">
                <a:latin typeface="宋体" panose="02010600030101010101" pitchFamily="2" charset="-122"/>
                <a:ea typeface="宋体" panose="02010600030101010101" pitchFamily="2" charset="-122"/>
                <a:cs typeface="宋体" panose="02010600030101010101" pitchFamily="2" charset="-122"/>
              </a:rPr>
              <a:t>排</a:t>
            </a:r>
            <a:r>
              <a:rPr lang="zh-CN" altLang="en-US" sz="2000">
                <a:latin typeface="宋体" panose="02010600030101010101" pitchFamily="2" charset="-122"/>
                <a:ea typeface="宋体" panose="02010600030101010101" pitchFamily="2" charset="-122"/>
                <a:cs typeface="宋体" panose="02010600030101010101" pitchFamily="2" charset="-122"/>
              </a:rPr>
              <a:t>成正比.</a:t>
            </a:r>
            <a:endParaRPr lang="zh-CN" altLang="en-US" sz="20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000">
                <a:latin typeface="宋体" panose="02010600030101010101" pitchFamily="2" charset="-122"/>
                <a:ea typeface="宋体" panose="02010600030101010101" pitchFamily="2" charset="-122"/>
                <a:cs typeface="宋体" panose="02010600030101010101" pitchFamily="2" charset="-122"/>
              </a:rPr>
              <a:t>2.排开液体的体积一定,比较液体的密度:</a:t>
            </a:r>
            <a:endParaRPr lang="zh-CN" altLang="en-US" sz="20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000">
                <a:latin typeface="宋体" panose="02010600030101010101" pitchFamily="2" charset="-122"/>
                <a:ea typeface="宋体" panose="02010600030101010101" pitchFamily="2" charset="-122"/>
                <a:cs typeface="宋体" panose="02010600030101010101" pitchFamily="2" charset="-122"/>
              </a:rPr>
              <a:t>  同体积的不同物体浸没在不同液体中,据F</a:t>
            </a:r>
            <a:r>
              <a:rPr lang="zh-CN" altLang="en-US" sz="2000" baseline="-25000">
                <a:latin typeface="宋体" panose="02010600030101010101" pitchFamily="2" charset="-122"/>
                <a:ea typeface="宋体" panose="02010600030101010101" pitchFamily="2" charset="-122"/>
                <a:cs typeface="宋体" panose="02010600030101010101" pitchFamily="2" charset="-122"/>
              </a:rPr>
              <a:t>浮</a:t>
            </a:r>
            <a:r>
              <a:rPr lang="zh-CN" altLang="en-US" sz="2000">
                <a:latin typeface="宋体" panose="02010600030101010101" pitchFamily="2" charset="-122"/>
                <a:ea typeface="宋体" panose="02010600030101010101" pitchFamily="2" charset="-122"/>
                <a:cs typeface="宋体" panose="02010600030101010101" pitchFamily="2" charset="-122"/>
              </a:rPr>
              <a:t>=ρgV</a:t>
            </a:r>
            <a:r>
              <a:rPr lang="zh-CN" altLang="en-US" sz="2000" baseline="-25000">
                <a:latin typeface="宋体" panose="02010600030101010101" pitchFamily="2" charset="-122"/>
                <a:ea typeface="宋体" panose="02010600030101010101" pitchFamily="2" charset="-122"/>
                <a:cs typeface="宋体" panose="02010600030101010101" pitchFamily="2" charset="-122"/>
              </a:rPr>
              <a:t>排</a:t>
            </a:r>
            <a:r>
              <a:rPr lang="zh-CN" altLang="en-US" sz="2000">
                <a:latin typeface="宋体" panose="02010600030101010101" pitchFamily="2" charset="-122"/>
                <a:ea typeface="宋体" panose="02010600030101010101" pitchFamily="2" charset="-122"/>
                <a:cs typeface="宋体" panose="02010600030101010101" pitchFamily="2" charset="-122"/>
              </a:rPr>
              <a:t>可知, V</a:t>
            </a:r>
            <a:r>
              <a:rPr lang="zh-CN" altLang="en-US" sz="2000" baseline="-25000">
                <a:latin typeface="宋体" panose="02010600030101010101" pitchFamily="2" charset="-122"/>
                <a:ea typeface="宋体" panose="02010600030101010101" pitchFamily="2" charset="-122"/>
                <a:cs typeface="宋体" panose="02010600030101010101" pitchFamily="2" charset="-122"/>
              </a:rPr>
              <a:t>排</a:t>
            </a:r>
            <a:r>
              <a:rPr lang="zh-CN" altLang="en-US" sz="2000">
                <a:latin typeface="宋体" panose="02010600030101010101" pitchFamily="2" charset="-122"/>
                <a:ea typeface="宋体" panose="02010600030101010101" pitchFamily="2" charset="-122"/>
                <a:cs typeface="宋体" panose="02010600030101010101" pitchFamily="2" charset="-122"/>
              </a:rPr>
              <a:t>一定时,F</a:t>
            </a:r>
            <a:r>
              <a:rPr lang="zh-CN" altLang="en-US" sz="2000" baseline="-25000">
                <a:latin typeface="宋体" panose="02010600030101010101" pitchFamily="2" charset="-122"/>
                <a:ea typeface="宋体" panose="02010600030101010101" pitchFamily="2" charset="-122"/>
                <a:cs typeface="宋体" panose="02010600030101010101" pitchFamily="2" charset="-122"/>
              </a:rPr>
              <a:t>浮</a:t>
            </a:r>
            <a:r>
              <a:rPr lang="zh-CN" altLang="en-US" sz="2000">
                <a:latin typeface="宋体" panose="02010600030101010101" pitchFamily="2" charset="-122"/>
                <a:ea typeface="宋体" panose="02010600030101010101" pitchFamily="2" charset="-122"/>
                <a:cs typeface="宋体" panose="02010600030101010101" pitchFamily="2" charset="-122"/>
              </a:rPr>
              <a:t>与ρ成正比.</a:t>
            </a:r>
            <a:endParaRPr lang="zh-CN" altLang="en-US" sz="20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000">
                <a:latin typeface="宋体" panose="02010600030101010101" pitchFamily="2" charset="-122"/>
                <a:ea typeface="宋体" panose="02010600030101010101" pitchFamily="2" charset="-122"/>
                <a:cs typeface="宋体" panose="02010600030101010101" pitchFamily="2" charset="-122"/>
              </a:rPr>
              <a:t>3.以物体重力作为比较浮力大小的中间量:</a:t>
            </a:r>
            <a:endParaRPr lang="zh-CN" altLang="en-US" sz="20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000">
                <a:latin typeface="宋体" panose="02010600030101010101" pitchFamily="2" charset="-122"/>
                <a:ea typeface="宋体" panose="02010600030101010101" pitchFamily="2" charset="-122"/>
                <a:cs typeface="宋体" panose="02010600030101010101" pitchFamily="2" charset="-122"/>
              </a:rPr>
              <a:t>  同一物体在不同液体中静止时,针对物体的不同状态进行受力分析,以物体的重力作为</a:t>
            </a:r>
            <a:endParaRPr lang="zh-CN" altLang="en-US" sz="20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000">
                <a:latin typeface="宋体" panose="02010600030101010101" pitchFamily="2" charset="-122"/>
                <a:ea typeface="宋体" panose="02010600030101010101" pitchFamily="2" charset="-122"/>
                <a:cs typeface="宋体" panose="02010600030101010101" pitchFamily="2" charset="-122"/>
              </a:rPr>
              <a:t>  中间不变量,对比浮力的大小.</a:t>
            </a:r>
            <a:endParaRPr lang="zh-CN" altLang="en-US" sz="2000">
              <a:latin typeface="宋体" panose="02010600030101010101" pitchFamily="2" charset="-122"/>
              <a:ea typeface="宋体" panose="02010600030101010101" pitchFamily="2" charset="-122"/>
              <a:cs typeface="宋体" panose="02010600030101010101" pitchFamily="2" charset="-122"/>
            </a:endParaRPr>
          </a:p>
        </p:txBody>
      </p:sp>
      <p:pic>
        <p:nvPicPr>
          <p:cNvPr id="13" name="New picture"/>
          <p:cNvPicPr/>
          <p:nvPr/>
        </p:nvPicPr>
        <p:blipFill>
          <a:blip r:embed="rId2"/>
          <a:stretch>
            <a:fillRect/>
          </a:stretch>
        </p:blipFill>
        <p:spPr>
          <a:xfrm>
            <a:off x="10668000" y="11353800"/>
            <a:ext cx="304800" cy="228600"/>
          </a:xfrm>
          <a:prstGeom prst="cube">
            <a:avLst/>
          </a:prstGeom>
        </p:spPr>
      </p:pic>
    </p:spTree>
  </p:cSld>
  <p:clrMapOvr>
    <a:masterClrMapping/>
  </p:clrMapOvr>
  <p:transition spd="med">
    <p:wipe dir="d"/>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pPr indent="0">
              <a:lnSpc>
                <a:spcPct val="120000"/>
              </a:lnSpc>
              <a:buFont typeface="Arial" panose="020b0604020202020204" pitchFamily="34" charset="0"/>
              <a:buNone/>
            </a:pPr>
            <a:r>
              <a:rPr lang="zh-CN" altLang="en-US" sz="2400" b="1" kern="0">
                <a:solidFill>
                  <a:srgbClr val="EE3028"/>
                </a:solidFill>
                <a:cs typeface="+mn-ea"/>
                <a:sym typeface="+mn-ea"/>
              </a:rPr>
              <a:t>探究浮力大小与排开液体所受重力的关系(10年1考)</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1040765" y="1581150"/>
            <a:ext cx="10109835" cy="3415030"/>
          </a:xfrm>
          <a:prstGeom prst="rect">
            <a:avLst/>
          </a:prstGeom>
          <a:noFill/>
        </p:spPr>
        <p:txBody>
          <a:bodyPr wrap="square" rtlCol="0">
            <a:spAutoFit/>
          </a:bodyPr>
          <a:lstStyle/>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(4)为了得到更普遍的结论,下列继续进行的操作中不合理的是</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A.用原来的方案和器材多次测量取平均值</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B.用原来的方案将水换成酒精进行实验</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C.用原来的方案将石块换成体积与其不同的铁块进行实验</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(5)另一实验小组在步骤C的操作中,只将石块的一部分浸在水中,其他步骤操作正确,则</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(选填“能”或“不能”)得到与(3)相同的结论.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9625330" y="167513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A</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4" name="文本框 3"/>
          <p:cNvSpPr txBox="1"/>
          <p:nvPr/>
        </p:nvSpPr>
        <p:spPr>
          <a:xfrm>
            <a:off x="2933700" y="443865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能</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浮力</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1</a:t>
            </a:r>
            <a:endParaRPr lang="en-US" altLang="zh-CN">
              <a:solidFill>
                <a:schemeClr val="bg1"/>
              </a:solidFill>
              <a:sym typeface="+mn-lt"/>
            </a:endParaRPr>
          </a:p>
        </p:txBody>
      </p:sp>
      <p:sp>
        <p:nvSpPr>
          <p:cNvPr id="21" name="文本框 20"/>
          <p:cNvSpPr txBox="1"/>
          <p:nvPr/>
        </p:nvSpPr>
        <p:spPr>
          <a:xfrm>
            <a:off x="958215" y="1379220"/>
            <a:ext cx="10902950" cy="3415030"/>
          </a:xfrm>
          <a:prstGeom prst="rect">
            <a:avLst/>
          </a:prstGeom>
          <a:noFill/>
        </p:spPr>
        <p:txBody>
          <a:bodyPr wrap="square" rtlCol="0">
            <a:spAutoFit/>
          </a:bodyPr>
          <a:lstStyle/>
          <a:p>
            <a:pPr>
              <a:lnSpc>
                <a:spcPct val="150000"/>
              </a:lnSpc>
            </a:pPr>
            <a:r>
              <a:rPr lang="zh-CN" altLang="en-US" sz="2400" b="1">
                <a:latin typeface="微软雅黑" panose="020b0503020204020204" charset="-122"/>
                <a:ea typeface="微软雅黑"/>
                <a:cs typeface="微软雅黑" panose="020b0503020204020204" charset="-122"/>
              </a:rPr>
              <a:t>1.定义:</a:t>
            </a:r>
            <a:r>
              <a:rPr lang="zh-CN" altLang="en-US" sz="2400">
                <a:latin typeface="宋体" panose="02010600030101010101" pitchFamily="2" charset="-122"/>
                <a:ea typeface="宋体" panose="02010600030101010101" pitchFamily="2" charset="-122"/>
                <a:cs typeface="宋体" panose="02010600030101010101" pitchFamily="2" charset="-122"/>
              </a:rPr>
              <a:t>浸在液体中的物体受到液体向</a:t>
            </a:r>
            <a:r>
              <a:rPr lang="zh-CN" altLang="en-US" sz="2400" u="sng">
                <a:latin typeface="宋体" panose="02010600030101010101" pitchFamily="2" charset="-122"/>
                <a:ea typeface="宋体" panose="02010600030101010101" pitchFamily="2" charset="-122"/>
                <a:cs typeface="宋体" panose="02010600030101010101" pitchFamily="2" charset="-122"/>
              </a:rPr>
              <a:t>①　　　</a:t>
            </a:r>
            <a:r>
              <a:rPr lang="zh-CN" altLang="en-US" sz="2400">
                <a:latin typeface="宋体" panose="02010600030101010101" pitchFamily="2" charset="-122"/>
                <a:ea typeface="宋体" panose="02010600030101010101" pitchFamily="2" charset="-122"/>
                <a:cs typeface="宋体" panose="02010600030101010101" pitchFamily="2" charset="-122"/>
              </a:rPr>
              <a:t>的力.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微软雅黑" panose="020b0503020204020204" charset="-122"/>
                <a:ea typeface="微软雅黑"/>
                <a:cs typeface="微软雅黑" panose="020b0503020204020204" charset="-122"/>
              </a:rPr>
              <a:t>2.方向:</a:t>
            </a:r>
            <a:r>
              <a:rPr lang="zh-CN" altLang="en-US" sz="2400" u="sng">
                <a:latin typeface="宋体" panose="02010600030101010101" pitchFamily="2" charset="-122"/>
                <a:ea typeface="宋体" panose="02010600030101010101" pitchFamily="2" charset="-122"/>
                <a:cs typeface="宋体" panose="02010600030101010101" pitchFamily="2" charset="-122"/>
              </a:rPr>
              <a:t>②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微软雅黑" panose="020b0503020204020204" charset="-122"/>
                <a:ea typeface="微软雅黑"/>
                <a:cs typeface="微软雅黑" panose="020b0503020204020204" charset="-122"/>
              </a:rPr>
              <a:t>3.产生原因:</a:t>
            </a:r>
            <a:r>
              <a:rPr lang="zh-CN" altLang="en-US" sz="2400">
                <a:latin typeface="宋体" panose="02010600030101010101" pitchFamily="2" charset="-122"/>
                <a:ea typeface="宋体" panose="02010600030101010101" pitchFamily="2" charset="-122"/>
                <a:cs typeface="宋体" panose="02010600030101010101" pitchFamily="2" charset="-122"/>
              </a:rPr>
              <a:t>浸在液体中的物体,其上、下表面受到液体对它的</a:t>
            </a:r>
            <a:r>
              <a:rPr lang="zh-CN" altLang="en-US" sz="2400" u="sng">
                <a:latin typeface="宋体" panose="02010600030101010101" pitchFamily="2" charset="-122"/>
                <a:ea typeface="宋体" panose="02010600030101010101" pitchFamily="2" charset="-122"/>
                <a:cs typeface="宋体" panose="02010600030101010101" pitchFamily="2" charset="-122"/>
              </a:rPr>
              <a:t>③　　　　</a:t>
            </a:r>
            <a:r>
              <a:rPr lang="zh-CN" altLang="en-US" sz="2400">
                <a:latin typeface="宋体" panose="02010600030101010101" pitchFamily="2" charset="-122"/>
                <a:ea typeface="宋体" panose="02010600030101010101" pitchFamily="2" charset="-122"/>
                <a:cs typeface="宋体" panose="02010600030101010101" pitchFamily="2" charset="-122"/>
              </a:rPr>
              <a:t>不同.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微软雅黑" panose="020b0503020204020204" charset="-122"/>
                <a:ea typeface="微软雅黑"/>
                <a:cs typeface="微软雅黑" panose="020b0503020204020204" charset="-122"/>
              </a:rPr>
              <a:t>4.影响因素:</a:t>
            </a:r>
            <a:r>
              <a:rPr lang="zh-CN" altLang="en-US" sz="2400">
                <a:latin typeface="宋体" panose="02010600030101010101" pitchFamily="2" charset="-122"/>
                <a:ea typeface="宋体" panose="02010600030101010101" pitchFamily="2" charset="-122"/>
                <a:cs typeface="宋体" panose="02010600030101010101" pitchFamily="2" charset="-122"/>
              </a:rPr>
              <a:t>浸在液体中的物体所受浮力的大小跟液体的密度和物体浸在液体中的体积有关;物体浸入液体的体积相同时,液体的密度越大,受到的浮力</a:t>
            </a:r>
            <a:r>
              <a:rPr lang="zh-CN" altLang="en-US" sz="2400" u="sng">
                <a:latin typeface="宋体" panose="02010600030101010101" pitchFamily="2" charset="-122"/>
                <a:ea typeface="宋体" panose="02010600030101010101" pitchFamily="2" charset="-122"/>
                <a:cs typeface="宋体" panose="02010600030101010101" pitchFamily="2" charset="-122"/>
              </a:rPr>
              <a:t>④　　</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在同一液体中,物体浸在液体中的体积</a:t>
            </a:r>
            <a:r>
              <a:rPr lang="zh-CN" altLang="en-US" sz="2400" u="sng">
                <a:latin typeface="宋体" panose="02010600030101010101" pitchFamily="2" charset="-122"/>
                <a:ea typeface="宋体" panose="02010600030101010101" pitchFamily="2" charset="-122"/>
                <a:cs typeface="宋体" panose="02010600030101010101" pitchFamily="2" charset="-122"/>
              </a:rPr>
              <a:t>⑤　　　</a:t>
            </a:r>
            <a:r>
              <a:rPr lang="zh-CN" altLang="en-US" sz="2400">
                <a:latin typeface="宋体" panose="02010600030101010101" pitchFamily="2" charset="-122"/>
                <a:ea typeface="宋体" panose="02010600030101010101" pitchFamily="2" charset="-122"/>
                <a:cs typeface="宋体" panose="02010600030101010101" pitchFamily="2" charset="-122"/>
              </a:rPr>
              <a:t>,所受浮力越大.</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6218555" y="1509395"/>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上</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2" name="文本框 1"/>
          <p:cNvSpPr txBox="1"/>
          <p:nvPr/>
        </p:nvSpPr>
        <p:spPr>
          <a:xfrm>
            <a:off x="2345690" y="2040890"/>
            <a:ext cx="160210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竖直向上</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4" name="文本框 3"/>
          <p:cNvSpPr txBox="1"/>
          <p:nvPr/>
        </p:nvSpPr>
        <p:spPr>
          <a:xfrm>
            <a:off x="9470390" y="256794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压力</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5" name="文本框 4"/>
          <p:cNvSpPr txBox="1"/>
          <p:nvPr/>
        </p:nvSpPr>
        <p:spPr>
          <a:xfrm>
            <a:off x="10401935" y="367792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越大</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6" name="文本框 5"/>
          <p:cNvSpPr txBox="1"/>
          <p:nvPr/>
        </p:nvSpPr>
        <p:spPr>
          <a:xfrm>
            <a:off x="6294120" y="4238625"/>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越大</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P spid="5" grpId="0"/>
      <p:bldP spid="6"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阿基米德原理</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 </a:t>
            </a:r>
            <a:r>
              <a:rPr lang="en-US" altLang="zh-CN">
                <a:solidFill>
                  <a:schemeClr val="bg1"/>
                </a:solidFill>
                <a:sym typeface="+mn-lt"/>
              </a:rPr>
              <a:t>2</a:t>
            </a:r>
            <a:endParaRPr lang="en-US" altLang="zh-CN">
              <a:solidFill>
                <a:schemeClr val="bg1"/>
              </a:solidFill>
              <a:sym typeface="+mn-lt"/>
            </a:endParaRPr>
          </a:p>
        </p:txBody>
      </p:sp>
      <p:sp>
        <p:nvSpPr>
          <p:cNvPr id="2" name="文本框 1"/>
          <p:cNvSpPr txBox="1"/>
          <p:nvPr/>
        </p:nvSpPr>
        <p:spPr>
          <a:xfrm>
            <a:off x="605155" y="1012825"/>
            <a:ext cx="10753090" cy="4523105"/>
          </a:xfrm>
          <a:prstGeom prst="rect">
            <a:avLst/>
          </a:prstGeom>
          <a:noFill/>
        </p:spPr>
        <p:txBody>
          <a:bodyPr wrap="square" rtlCol="0">
            <a:spAutoFit/>
          </a:bodyPr>
          <a:lstStyle/>
          <a:p>
            <a:pPr>
              <a:lnSpc>
                <a:spcPct val="150000"/>
              </a:lnSpc>
            </a:pPr>
            <a:r>
              <a:rPr lang="zh-CN" altLang="en-US" sz="2400" b="1">
                <a:latin typeface="微软雅黑" panose="020b0503020204020204" charset="-122"/>
                <a:ea typeface="微软雅黑"/>
                <a:cs typeface="微软雅黑" panose="020b0503020204020204" charset="-122"/>
              </a:rPr>
              <a:t>1.内容:</a:t>
            </a:r>
            <a:r>
              <a:rPr lang="zh-CN" altLang="en-US" sz="2400">
                <a:latin typeface="宋体" panose="02010600030101010101" pitchFamily="2" charset="-122"/>
                <a:ea typeface="宋体" panose="02010600030101010101" pitchFamily="2" charset="-122"/>
                <a:cs typeface="宋体" panose="02010600030101010101" pitchFamily="2" charset="-122"/>
              </a:rPr>
              <a:t>浸在液体中的物体受到液体向</a:t>
            </a:r>
            <a:r>
              <a:rPr lang="zh-CN" altLang="en-US" sz="2400" u="sng">
                <a:latin typeface="宋体" panose="02010600030101010101" pitchFamily="2" charset="-122"/>
                <a:ea typeface="宋体" panose="02010600030101010101" pitchFamily="2" charset="-122"/>
                <a:cs typeface="宋体" panose="02010600030101010101" pitchFamily="2" charset="-122"/>
              </a:rPr>
              <a:t>⑥　　　　</a:t>
            </a:r>
            <a:r>
              <a:rPr lang="zh-CN" altLang="en-US" sz="2400">
                <a:latin typeface="宋体" panose="02010600030101010101" pitchFamily="2" charset="-122"/>
                <a:ea typeface="宋体" panose="02010600030101010101" pitchFamily="2" charset="-122"/>
                <a:cs typeface="宋体" panose="02010600030101010101" pitchFamily="2" charset="-122"/>
              </a:rPr>
              <a:t>的浮力,浮力的大小等于它排开液体所受的</a:t>
            </a:r>
            <a:r>
              <a:rPr lang="zh-CN" altLang="en-US" sz="2400" u="sng">
                <a:latin typeface="宋体" panose="02010600030101010101" pitchFamily="2" charset="-122"/>
                <a:ea typeface="宋体" panose="02010600030101010101" pitchFamily="2" charset="-122"/>
                <a:cs typeface="宋体" panose="02010600030101010101" pitchFamily="2" charset="-122"/>
              </a:rPr>
              <a:t>⑦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微软雅黑" panose="020b0503020204020204" charset="-122"/>
                <a:ea typeface="微软雅黑"/>
                <a:cs typeface="微软雅黑" panose="020b0503020204020204" charset="-122"/>
              </a:rPr>
              <a:t>2.公式:</a:t>
            </a:r>
            <a:r>
              <a:rPr lang="zh-CN" altLang="en-US" sz="2400">
                <a:latin typeface="宋体" panose="02010600030101010101" pitchFamily="2" charset="-122"/>
                <a:ea typeface="宋体" panose="02010600030101010101" pitchFamily="2" charset="-122"/>
                <a:cs typeface="宋体" panose="02010600030101010101" pitchFamily="2" charset="-122"/>
              </a:rPr>
              <a:t>F</a:t>
            </a:r>
            <a:r>
              <a:rPr lang="zh-CN" altLang="en-US" sz="2400" baseline="-25000">
                <a:latin typeface="宋体" panose="02010600030101010101" pitchFamily="2" charset="-122"/>
                <a:ea typeface="宋体" panose="02010600030101010101" pitchFamily="2" charset="-122"/>
                <a:cs typeface="宋体" panose="02010600030101010101" pitchFamily="2" charset="-122"/>
              </a:rPr>
              <a:t>浮</a:t>
            </a:r>
            <a:r>
              <a:rPr lang="zh-CN" altLang="en-US" sz="2400">
                <a:latin typeface="宋体" panose="02010600030101010101" pitchFamily="2" charset="-122"/>
                <a:ea typeface="宋体" panose="02010600030101010101" pitchFamily="2" charset="-122"/>
                <a:cs typeface="宋体" panose="02010600030101010101" pitchFamily="2" charset="-122"/>
              </a:rPr>
              <a:t>=</a:t>
            </a:r>
            <a:r>
              <a:rPr lang="zh-CN" altLang="en-US" sz="2400" u="sng">
                <a:latin typeface="宋体" panose="02010600030101010101" pitchFamily="2" charset="-122"/>
                <a:ea typeface="宋体" panose="02010600030101010101" pitchFamily="2" charset="-122"/>
                <a:cs typeface="宋体" panose="02010600030101010101" pitchFamily="2" charset="-122"/>
              </a:rPr>
              <a:t>⑧　　　　</a:t>
            </a:r>
            <a:r>
              <a:rPr lang="zh-CN" altLang="en-US" sz="2400">
                <a:latin typeface="宋体" panose="02010600030101010101" pitchFamily="2" charset="-122"/>
                <a:ea typeface="宋体" panose="02010600030101010101" pitchFamily="2" charset="-122"/>
                <a:cs typeface="宋体" panose="02010600030101010101" pitchFamily="2" charset="-122"/>
              </a:rPr>
              <a:t>=m</a:t>
            </a:r>
            <a:r>
              <a:rPr lang="zh-CN" altLang="en-US" sz="2400" baseline="-25000">
                <a:latin typeface="宋体" panose="02010600030101010101" pitchFamily="2" charset="-122"/>
                <a:ea typeface="宋体" panose="02010600030101010101" pitchFamily="2" charset="-122"/>
                <a:cs typeface="宋体" panose="02010600030101010101" pitchFamily="2" charset="-122"/>
              </a:rPr>
              <a:t>排</a:t>
            </a:r>
            <a:r>
              <a:rPr lang="zh-CN" altLang="en-US" sz="2400">
                <a:latin typeface="宋体" panose="02010600030101010101" pitchFamily="2" charset="-122"/>
                <a:ea typeface="宋体" panose="02010600030101010101" pitchFamily="2" charset="-122"/>
                <a:cs typeface="宋体" panose="02010600030101010101" pitchFamily="2" charset="-122"/>
              </a:rPr>
              <a:t>g=</a:t>
            </a:r>
            <a:r>
              <a:rPr lang="zh-CN" altLang="en-US" sz="2400" u="sng">
                <a:latin typeface="宋体" panose="02010600030101010101" pitchFamily="2" charset="-122"/>
                <a:ea typeface="宋体" panose="02010600030101010101" pitchFamily="2" charset="-122"/>
                <a:cs typeface="宋体" panose="02010600030101010101" pitchFamily="2" charset="-122"/>
              </a:rPr>
              <a:t>⑨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b="1">
                <a:latin typeface="微软雅黑" panose="020b0503020204020204" charset="-122"/>
                <a:ea typeface="微软雅黑"/>
                <a:cs typeface="微软雅黑" panose="020b0503020204020204" charset="-122"/>
              </a:rPr>
              <a:t>3.理解</a:t>
            </a:r>
            <a:endParaRPr lang="zh-CN" altLang="en-US" sz="2400" b="1">
              <a:latin typeface="微软雅黑" panose="020b0503020204020204" charset="-122"/>
              <a:ea typeface="微软雅黑"/>
              <a:cs typeface="微软雅黑" panose="020b0503020204020204"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(1)由阿基米德原理可知,浮力的大小跟</a:t>
            </a:r>
            <a:r>
              <a:rPr lang="zh-CN" altLang="en-US" sz="2400" u="sng">
                <a:latin typeface="宋体" panose="02010600030101010101" pitchFamily="2" charset="-122"/>
                <a:ea typeface="宋体" panose="02010600030101010101" pitchFamily="2" charset="-122"/>
                <a:cs typeface="宋体" panose="02010600030101010101" pitchFamily="2" charset="-122"/>
              </a:rPr>
              <a:t>⑩　　　　　</a:t>
            </a:r>
            <a:r>
              <a:rPr lang="zh-CN" altLang="en-US" sz="2400">
                <a:latin typeface="宋体" panose="02010600030101010101" pitchFamily="2" charset="-122"/>
                <a:ea typeface="宋体" panose="02010600030101010101" pitchFamily="2" charset="-122"/>
                <a:cs typeface="宋体" panose="02010600030101010101" pitchFamily="2" charset="-122"/>
              </a:rPr>
              <a:t>、物体排开液体的体积有关,与物体自身的重力、体积、密度、形状、浸没的深度、在液体中是否运动等因素无关.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nSpc>
                <a:spcPct val="150000"/>
              </a:lnSpc>
            </a:pPr>
            <a:r>
              <a:rPr lang="zh-CN" altLang="en-US" sz="2400">
                <a:latin typeface="宋体" panose="02010600030101010101" pitchFamily="2" charset="-122"/>
                <a:ea typeface="宋体" panose="02010600030101010101" pitchFamily="2" charset="-122"/>
                <a:cs typeface="宋体" panose="02010600030101010101" pitchFamily="2" charset="-122"/>
              </a:rPr>
              <a:t>(2)阿基米德原理也适用于气体,F</a:t>
            </a:r>
            <a:r>
              <a:rPr lang="zh-CN" altLang="en-US" sz="2400" baseline="-25000">
                <a:latin typeface="宋体" panose="02010600030101010101" pitchFamily="2" charset="-122"/>
                <a:ea typeface="宋体" panose="02010600030101010101" pitchFamily="2" charset="-122"/>
                <a:cs typeface="宋体" panose="02010600030101010101" pitchFamily="2" charset="-122"/>
              </a:rPr>
              <a:t>浮</a:t>
            </a:r>
            <a:r>
              <a:rPr lang="zh-CN" altLang="en-US" sz="2400">
                <a:latin typeface="宋体" panose="02010600030101010101" pitchFamily="2" charset="-122"/>
                <a:ea typeface="宋体" panose="02010600030101010101" pitchFamily="2" charset="-122"/>
                <a:cs typeface="宋体" panose="02010600030101010101" pitchFamily="2" charset="-122"/>
              </a:rPr>
              <a:t>=G</a:t>
            </a:r>
            <a:r>
              <a:rPr lang="zh-CN" altLang="en-US" sz="2400" baseline="-25000">
                <a:latin typeface="宋体" panose="02010600030101010101" pitchFamily="2" charset="-122"/>
                <a:ea typeface="宋体" panose="02010600030101010101" pitchFamily="2" charset="-122"/>
                <a:cs typeface="宋体" panose="02010600030101010101" pitchFamily="2" charset="-122"/>
              </a:rPr>
              <a:t>排</a:t>
            </a:r>
            <a:r>
              <a:rPr lang="zh-CN" altLang="en-US" sz="2400">
                <a:latin typeface="宋体" panose="02010600030101010101" pitchFamily="2" charset="-122"/>
                <a:ea typeface="宋体" panose="02010600030101010101" pitchFamily="2" charset="-122"/>
                <a:cs typeface="宋体" panose="02010600030101010101" pitchFamily="2" charset="-122"/>
              </a:rPr>
              <a:t>=m</a:t>
            </a:r>
            <a:r>
              <a:rPr lang="zh-CN" altLang="en-US" sz="2400" baseline="-25000">
                <a:latin typeface="宋体" panose="02010600030101010101" pitchFamily="2" charset="-122"/>
                <a:ea typeface="宋体" panose="02010600030101010101" pitchFamily="2" charset="-122"/>
                <a:cs typeface="宋体" panose="02010600030101010101" pitchFamily="2" charset="-122"/>
              </a:rPr>
              <a:t>排</a:t>
            </a:r>
            <a:r>
              <a:rPr lang="zh-CN" altLang="en-US" sz="2400">
                <a:latin typeface="宋体" panose="02010600030101010101" pitchFamily="2" charset="-122"/>
                <a:ea typeface="宋体" panose="02010600030101010101" pitchFamily="2" charset="-122"/>
                <a:cs typeface="宋体" panose="02010600030101010101" pitchFamily="2" charset="-122"/>
              </a:rPr>
              <a:t>g=ρ</a:t>
            </a:r>
            <a:r>
              <a:rPr lang="zh-CN" altLang="en-US" sz="2400" baseline="-25000">
                <a:latin typeface="宋体" panose="02010600030101010101" pitchFamily="2" charset="-122"/>
                <a:ea typeface="宋体" panose="02010600030101010101" pitchFamily="2" charset="-122"/>
                <a:cs typeface="宋体" panose="02010600030101010101" pitchFamily="2" charset="-122"/>
              </a:rPr>
              <a:t>气</a:t>
            </a:r>
            <a:r>
              <a:rPr lang="zh-CN" altLang="en-US" sz="2400">
                <a:latin typeface="宋体" panose="02010600030101010101" pitchFamily="2" charset="-122"/>
                <a:ea typeface="宋体" panose="02010600030101010101" pitchFamily="2" charset="-122"/>
                <a:cs typeface="宋体" panose="02010600030101010101" pitchFamily="2" charset="-122"/>
              </a:rPr>
              <a:t>gV</a:t>
            </a:r>
            <a:r>
              <a:rPr lang="zh-CN" altLang="en-US" sz="2400" baseline="-25000">
                <a:latin typeface="宋体" panose="02010600030101010101" pitchFamily="2" charset="-122"/>
                <a:ea typeface="宋体" panose="02010600030101010101" pitchFamily="2" charset="-122"/>
                <a:cs typeface="宋体" panose="02010600030101010101" pitchFamily="2" charset="-122"/>
              </a:rPr>
              <a:t>排</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5918835" y="114300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上</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4" name="文本框 3"/>
          <p:cNvSpPr txBox="1"/>
          <p:nvPr/>
        </p:nvSpPr>
        <p:spPr>
          <a:xfrm>
            <a:off x="2778760" y="1670050"/>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重力</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5" name="文本框 4"/>
          <p:cNvSpPr txBox="1"/>
          <p:nvPr/>
        </p:nvSpPr>
        <p:spPr>
          <a:xfrm>
            <a:off x="2489835" y="2219325"/>
            <a:ext cx="11360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G</a:t>
            </a:r>
            <a:r>
              <a:rPr lang="zh-CN" altLang="en-US" sz="2400" b="1" baseline="-25000">
                <a:solidFill>
                  <a:srgbClr val="FF0000"/>
                </a:solidFill>
                <a:latin typeface="宋体" panose="02010600030101010101" pitchFamily="2" charset="-122"/>
                <a:ea typeface="宋体" panose="02010600030101010101" pitchFamily="2" charset="-122"/>
              </a:rPr>
              <a:t>排</a:t>
            </a:r>
            <a:endParaRPr lang="zh-CN" altLang="en-US" sz="2400" b="1" baseline="-25000">
              <a:solidFill>
                <a:srgbClr val="FF0000"/>
              </a:solidFill>
              <a:latin typeface="宋体" panose="02010600030101010101" pitchFamily="2" charset="-122"/>
              <a:ea typeface="宋体" panose="02010600030101010101" pitchFamily="2" charset="-122"/>
            </a:endParaRPr>
          </a:p>
        </p:txBody>
      </p:sp>
      <p:sp>
        <p:nvSpPr>
          <p:cNvPr id="6" name="文本框 5"/>
          <p:cNvSpPr txBox="1"/>
          <p:nvPr/>
        </p:nvSpPr>
        <p:spPr>
          <a:xfrm>
            <a:off x="4505325" y="2219325"/>
            <a:ext cx="156781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ρ</a:t>
            </a:r>
            <a:r>
              <a:rPr lang="zh-CN" altLang="en-US" sz="2400" b="1" baseline="-25000">
                <a:solidFill>
                  <a:srgbClr val="FF0000"/>
                </a:solidFill>
                <a:latin typeface="宋体" panose="02010600030101010101" pitchFamily="2" charset="-122"/>
                <a:ea typeface="宋体" panose="02010600030101010101" pitchFamily="2" charset="-122"/>
              </a:rPr>
              <a:t>液</a:t>
            </a:r>
            <a:r>
              <a:rPr lang="zh-CN" altLang="en-US" sz="2400" b="1">
                <a:solidFill>
                  <a:srgbClr val="FF0000"/>
                </a:solidFill>
                <a:latin typeface="宋体" panose="02010600030101010101" pitchFamily="2" charset="-122"/>
                <a:ea typeface="宋体" panose="02010600030101010101" pitchFamily="2" charset="-122"/>
              </a:rPr>
              <a:t>gV</a:t>
            </a:r>
            <a:r>
              <a:rPr lang="zh-CN" altLang="en-US" sz="2400" b="1" baseline="-25000">
                <a:solidFill>
                  <a:srgbClr val="FF0000"/>
                </a:solidFill>
                <a:latin typeface="宋体" panose="02010600030101010101" pitchFamily="2" charset="-122"/>
                <a:ea typeface="宋体" panose="02010600030101010101" pitchFamily="2" charset="-122"/>
              </a:rPr>
              <a:t>排</a:t>
            </a:r>
            <a:endParaRPr lang="zh-CN" altLang="en-US" sz="2400" b="1" baseline="-25000">
              <a:solidFill>
                <a:srgbClr val="FF0000"/>
              </a:solidFill>
              <a:latin typeface="宋体" panose="02010600030101010101" pitchFamily="2" charset="-122"/>
              <a:ea typeface="宋体" panose="02010600030101010101" pitchFamily="2" charset="-122"/>
            </a:endParaRPr>
          </a:p>
        </p:txBody>
      </p:sp>
      <p:sp>
        <p:nvSpPr>
          <p:cNvPr id="8" name="文本框 7"/>
          <p:cNvSpPr txBox="1"/>
          <p:nvPr/>
        </p:nvSpPr>
        <p:spPr>
          <a:xfrm>
            <a:off x="5918835" y="3329305"/>
            <a:ext cx="216598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 液体的密度</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8" grpId="0"/>
    </p:bldLst>
  </p:timing>
</p:sld>
</file>

<file path=ppt/tags/tag1.xml><?xml version="1.0" encoding="utf-8"?>
<p:tagLst xmlns:p="http://schemas.openxmlformats.org/presentationml/2006/main">
  <p:tag name="KSO_WM_UNIT_TABLE_BEAUTIFY" val="smartTable{952ea149-bc2c-4c4b-b1fc-0510b3406d57}"/>
</p:tagLst>
</file>

<file path=ppt/tags/tag2.xml><?xml version="1.0" encoding="utf-8"?>
<p:tagLst xmlns:p="http://schemas.openxmlformats.org/presentationml/2006/main">
  <p:tag name="KSO_WM_UNIT_TABLE_BEAUTIFY" val="smartTable{731bb7a5-7f07-4f3f-9da0-7745e5d33d7f}"/>
</p:tagLst>
</file>

<file path=ppt/tags/tag3.xml><?xml version="1.0" encoding="utf-8"?>
<p:tagLst xmlns:p="http://schemas.openxmlformats.org/presentationml/2006/main">
  <p:tag name="KSO_WM_UNIT_TABLE_BEAUTIFY" val="smartTable{cf866fb1-23ae-4cb4-9810-acf71c982190}"/>
</p:tagLst>
</file>

<file path=ppt/tags/tag4.xml><?xml version="1.0" encoding="utf-8"?>
<p:tagLst xmlns:p="http://schemas.openxmlformats.org/presentationml/2006/main">
  <p:tag name="KSO_WM_UNIT_TABLE_BEAUTIFY" val="smartTable{7bc42d89-2bc9-4b5d-8a78-e16892e23c15}"/>
</p:tagLst>
</file>

<file path=ppt/tags/tag5.xml><?xml version="1.0" encoding="utf-8"?>
<p:tagLst xmlns:p="http://schemas.openxmlformats.org/presentationml/2006/main">
  <p:tag name="ARTICULATE_PROJECT_OPEN" val="0"/>
  <p:tag name="AS_OS" val="Unix 3.10 unknown"/>
  <p:tag name="AS_RELEASE_DATE" val="2020.11.30"/>
  <p:tag name="AS_TITLE" val="Aspose.Slides for Java"/>
  <p:tag name="AS_VERSION" val="20.11"/>
  <p:tag name="ISLIDE.GUIDESSETTING" val="{&quot;Id&quot;:&quot;GuidesStyle_Normal&quot;,&quot;Name&quot;:&quot;正常&quot;,&quot;HeaderHeight&quot;:15.0,&quot;FooterHeight&quot;:9.0,&quot;SideMargin&quot;:5.5,&quot;TopMargin&quot;:0.0,&quot;BottomMargin&quot;:0.0,&quot;IntervalMargin&quot;:1.5}"/>
  <p:tag name="ISPRING_RESOURCE_PATHS_HASH_PRESENTER" val="79344ea4aab3a8c51a92227a70fa2e8d10f17e"/>
</p:tagLst>
</file>

<file path=ppt/theme/theme1.xml><?xml version="1.0" encoding="utf-8"?>
<a:theme xmlns:r="http://schemas.openxmlformats.org/officeDocument/2006/relationships" xmlns:a="http://schemas.openxmlformats.org/drawingml/2006/main" name="Office 主题">
  <a:themeElements>
    <a:clrScheme name="Office">
      <a:dk1>
        <a:srgbClr val="000000"/>
      </a:dk1>
      <a:lt1>
        <a:srgbClr val="FFFFFF"/>
      </a:lt1>
      <a:dk2>
        <a:srgbClr val="778495"/>
      </a:dk2>
      <a:lt2>
        <a:srgbClr val="F0F0F0"/>
      </a:lt2>
      <a:accent1>
        <a:srgbClr val="E60122"/>
      </a:accent1>
      <a:accent2>
        <a:srgbClr val="125C9E"/>
      </a:accent2>
      <a:accent3>
        <a:srgbClr val="F17737"/>
      </a:accent3>
      <a:accent4>
        <a:srgbClr val="CA3962"/>
      </a:accent4>
      <a:accent5>
        <a:srgbClr val="D15B1C"/>
      </a:accent5>
      <a:accent6>
        <a:srgbClr val="F02F4C"/>
      </a:accent6>
      <a:hlink>
        <a:srgbClr val="E60122"/>
      </a:hlink>
      <a:folHlink>
        <a:srgbClr val="BFBFBF"/>
      </a:folHlink>
    </a:clrScheme>
    <a:fontScheme name="at1gy054">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488</Paragraphs>
  <Slides>63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63</vt:i4>
      </vt:variant>
    </vt:vector>
  </HeadingPairs>
  <TitlesOfParts>
    <vt:vector size="71" baseType="lpstr">
      <vt:lpstr>Arial</vt:lpstr>
      <vt:lpstr>微软雅黑</vt:lpstr>
      <vt:lpstr>等线 Light</vt:lpstr>
      <vt:lpstr>等线</vt:lpstr>
      <vt:lpstr>宋体</vt:lpstr>
      <vt:lpstr>黑体</vt:lpstr>
      <vt:lpstr>NEU-BZ-S92</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2021-01-03T11:12:52Z</cp:lastPrinted>
  <dcterms:created xsi:type="dcterms:W3CDTF">2021-01-03T11:12:52Z</dcterms:created>
  <dcterms:modified xsi:type="dcterms:W3CDTF">2021-01-03T03:12:53Z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