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3"/>
    <p:sldId id="295" r:id="rId4"/>
    <p:sldId id="305" r:id="rId5"/>
    <p:sldId id="307" r:id="rId6"/>
    <p:sldId id="315" r:id="rId7"/>
    <p:sldId id="303" r:id="rId8"/>
    <p:sldId id="349" r:id="rId9"/>
    <p:sldId id="341" r:id="rId10"/>
    <p:sldId id="350" r:id="rId11"/>
    <p:sldId id="351" r:id="rId12"/>
    <p:sldId id="322" r:id="rId13"/>
    <p:sldId id="323" r:id="rId14"/>
    <p:sldId id="345" r:id="rId15"/>
    <p:sldId id="346" r:id="rId16"/>
    <p:sldId id="352" r:id="rId17"/>
    <p:sldId id="328" r:id="rId18"/>
    <p:sldId id="353" r:id="rId19"/>
  </p:sldIdLst>
  <p:sldSz cx="9144000" cy="5143500" type="screen16x9"/>
  <p:notesSz cx="9942195" cy="676084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A096"/>
    <a:srgbClr val="006762"/>
    <a:srgbClr val="6FB52F"/>
    <a:srgbClr val="99CA6C"/>
    <a:srgbClr val="316A2C"/>
    <a:srgbClr val="5AB430"/>
    <a:srgbClr val="B18147"/>
    <a:srgbClr val="7F4E21"/>
    <a:srgbClr val="A50021"/>
    <a:srgbClr val="A27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7806" autoAdjust="0"/>
    <p:restoredTop sz="94660"/>
  </p:normalViewPr>
  <p:slideViewPr>
    <p:cSldViewPr snapToGrid="0">
      <p:cViewPr varScale="1">
        <p:scale>
          <a:sx n="68" d="100"/>
          <a:sy n="68" d="100"/>
        </p:scale>
        <p:origin x="-90" y="-13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6"/>
            <a:ext cx="8139178" cy="808489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21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972000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972000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41782"/>
            <a:ext cx="3962432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华文楷体" panose="02010600040101010101" charset="-122"/>
          <a:ea typeface="华文楷体" panose="02010600040101010101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F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/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 </a:t>
              </a: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</a:t>
              </a:r>
              <a:endPara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机械能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903862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第一篇　教材复习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6867" y="314036"/>
            <a:ext cx="4503278" cy="4227687"/>
            <a:chOff x="816867" y="314036"/>
            <a:chExt cx="4503278" cy="4227687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7" y="314036"/>
              <a:ext cx="4503278" cy="42276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[2018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无锡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11-5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弹簧的左端固定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右端连接一个小球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把它们套在光滑的水平杆上。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是压缩弹簧后小球静止释放的位置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是弹簧原长时小球的位置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是小球到达最右端的位置。则小球从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运动到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的过程中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”“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”或“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位置机械能最大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从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到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的过程中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小球的动能转化为弹簧的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       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                            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11-5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83.EPS" descr="id:2147502100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64020" y="3910966"/>
              <a:ext cx="1987813" cy="448598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287471" y="2430812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651183" y="323408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弹性势能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514107" y="296840"/>
            <a:ext cx="3149601" cy="42276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由题意可知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小球从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运动到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的过程中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弹簧的弹性势能转化为小球的动能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到达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点时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弹簧恢复原状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不计摩擦阻力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其弹性势能全部转化为小球的动能。再从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运动到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弹簧被拉伸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小球的动能再逐渐转化为弹簧的弹性势能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小球的机械能会变小。因此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点时小球的机械能最大。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903382"/>
            <a:ext cx="7860478" cy="2565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设计和进行实验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使小球获得动能的方法：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让小球从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同一斜槽的某一高度由静止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滚下。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实验方法：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转换法：通过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木块被撞后移动距离的远近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反映物体动能的大小。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控制变量法：实验中探究动能与小球质量的关系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必须保持小球到达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水平面的速度相同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方法：使小球从同一斜槽的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同一高度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由静止滚下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探究动能与小球速度的关系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必须保持小球的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质量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相同。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4432871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探究物体的动能跟哪些因素有关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51242" cy="381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数据处理和分析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设计实验记录表格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如下表所示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分析可得出：物体的质量和物体运动的速度都影响物体动能的大小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且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质量越大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、运动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速度越大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动能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越大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超速、超载问题的判断：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超速问题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质量不变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超载问题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速度不变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72836" y="1663123"/>
          <a:ext cx="7790874" cy="1943100"/>
        </p:xfrm>
        <a:graphic>
          <a:graphicData uri="http://schemas.openxmlformats.org/drawingml/2006/table">
            <a:tbl>
              <a:tblPr/>
              <a:tblGrid>
                <a:gridCol w="1294941"/>
                <a:gridCol w="2165311"/>
                <a:gridCol w="2165311"/>
                <a:gridCol w="216531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次数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小球质量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m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/kg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小球下落的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高度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h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/cm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木块移动的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距离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/cm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2513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交流、反思与评估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小球从开始运动到静止过程中机械能的变化：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在斜槽上运动时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机械能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减少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重力势能转化为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动能和内能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在水平面上运动时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因为受到摩擦阻力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最后静止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机械能转化为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内能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水平面绝对光滑不能完成实验：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木块将一直做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匀速直线运动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无法比较木块移动的距离。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51242" cy="422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例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11-6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甲所示是“探究物体动能的大小与什么因素有关”的实验装置示意图。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11-6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该实验物体动能的大小是通过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       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来反映的。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该实验物体的速度是指物体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从斜面上由静止滚下与物体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即将碰撞时的速度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它是通过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选填“高度”或“质量”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来改变的。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实验表明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同一物体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从斜面高处滚下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高度越大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被撞得越远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可得结论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　　　　　　　　　  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pic>
        <p:nvPicPr>
          <p:cNvPr id="6" name="A80.EPS" descr="id:2147502136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07435" y="1052772"/>
            <a:ext cx="3567614" cy="93304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18456" y="2433265"/>
            <a:ext cx="20265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B 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被撞的距离大小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141340" y="327377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高度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08181" y="4077385"/>
            <a:ext cx="4696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当物体质量相同时</a:t>
            </a:r>
            <a:r>
              <a:rPr 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物体的速度越大</a:t>
            </a:r>
            <a:r>
              <a:rPr 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动能越大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85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若要探究物体动能与质量的关系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则需使不同质量的物体从斜面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选填“相同”或“不同”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高度由静止滚下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并观察记录。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70721" y="37355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相同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18"/>
          <p:cNvSpPr txBox="1">
            <a:spLocks noChangeArrowheads="1"/>
          </p:cNvSpPr>
          <p:nvPr/>
        </p:nvSpPr>
        <p:spPr bwMode="auto">
          <a:xfrm>
            <a:off x="816867" y="606829"/>
            <a:ext cx="7865316" cy="3812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(5)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被碰撞后受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       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个力的作用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最终物体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会停下来是因为受到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         </a:t>
            </a:r>
            <a:endParaRPr lang="en-US" i="1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力的作用。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(6)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假如本实验装置的水平面绝对光滑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还能得出以上结论吗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?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原因是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                                                                                                         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             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如图乙所示为某段道路的标志牌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请结合所学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知识解释：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对机动车限定最高行驶速度的原因：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　　　　　　　　 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对不同车型限定不一样的最高行驶速度的原因：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en-US" i="1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               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9348" y="175364"/>
            <a:ext cx="7665929" cy="4392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实验拓展 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72647" y="678357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3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941776" y="65988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摩擦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935012" y="14819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不能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31273" y="1828800"/>
            <a:ext cx="7666182" cy="854777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在光滑水平面上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运动的物体不受阻力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物体不能停下来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也就无从比较小球动能的大小了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84198" y="3125993"/>
            <a:ext cx="3013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质量一定</a:t>
            </a:r>
            <a:r>
              <a:rPr 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速度越大动能越大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5948218" y="3538501"/>
            <a:ext cx="24606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速度相同时</a:t>
            </a:r>
            <a:r>
              <a:rPr 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质量越大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75486" y="397314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动能越大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  <p:bldP spid="13" grpId="0"/>
      <p:bldP spid="14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2468" y="332510"/>
            <a:ext cx="7878950" cy="4443929"/>
            <a:chOff x="812468" y="332510"/>
            <a:chExt cx="7878950" cy="4443929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8" y="332510"/>
              <a:ext cx="7878950" cy="2981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(8)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林红同学想用这套实验装置来探究阻力对物体运动的影响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必须增加的器材是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质量不同的物体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粗糙程度不同的水平面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倾斜程度不同的斜面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(11)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林红又用如图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11-7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所示的实验装置做探究物体动能的大小与哪些因素有关的实验。本实验使钢球获得动能的操作方法是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  　　　　　　    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endParaRPr lang="zh-CN" altLang="en-US" sz="105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469696" y="3368905"/>
              <a:ext cx="1932035" cy="1407534"/>
              <a:chOff x="3469696" y="3368905"/>
              <a:chExt cx="1932035" cy="1407534"/>
            </a:xfrm>
          </p:grpSpPr>
          <p:pic>
            <p:nvPicPr>
              <p:cNvPr id="6" name="20JX84.EPS" descr="id:2147502150;FounderCES"/>
              <p:cNvPicPr/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469696" y="3368905"/>
                <a:ext cx="1932035" cy="907532"/>
              </a:xfrm>
              <a:prstGeom prst="rect">
                <a:avLst/>
              </a:prstGeom>
            </p:spPr>
          </p:pic>
          <p:sp>
            <p:nvSpPr>
              <p:cNvPr id="7" name="矩形 6"/>
              <p:cNvSpPr/>
              <p:nvPr/>
            </p:nvSpPr>
            <p:spPr>
              <a:xfrm>
                <a:off x="3983488" y="4407107"/>
                <a:ext cx="9188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11-7</a:t>
                </a:r>
                <a:endParaRPr lang="zh-CN" altLang="en-US" dirty="0"/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1357509" y="798429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B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565781" y="2834408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让钢球从某一高度处摆下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1611586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动能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12672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动能：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物体由于运动而具有的能量。一切运动的物体都具有动能。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影响因素：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运动速度：质量相同的物体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运动速度越大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其动能越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质量：运动速度相同的物体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质量越大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其动能越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01952" y="127626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890026" y="169190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1611586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势能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2565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重力势能：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物体由于被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而具有的能量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叫作重力势能。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影响因素：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质量：当物体所处的位置一定时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物体的质量越大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它具有的重力势能越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所处位置的高度：质量一定时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所处位置高度越高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它具有的重力势能越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弹性势能：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物体由于发生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      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而具有的能量叫弹性势能。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影响因素：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物体的弹性形变越大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它具有的弹性势能就越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25367" y="86943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举高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877360" y="170979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01078" y="209714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728211" y="250456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弹性形变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818382" y="292871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2893988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机械能及其转化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903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动能、重力势能和弹性势能统称为机械能。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动能与势能的相互转化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02886" y="1790009"/>
            <a:ext cx="7767781" cy="1603846"/>
            <a:chOff x="869141" y="1790009"/>
            <a:chExt cx="7767781" cy="1603846"/>
          </a:xfrm>
        </p:grpSpPr>
        <p:sp>
          <p:nvSpPr>
            <p:cNvPr id="9" name="TextBox 8"/>
            <p:cNvSpPr txBox="1"/>
            <p:nvPr/>
          </p:nvSpPr>
          <p:spPr>
            <a:xfrm>
              <a:off x="869141" y="2300777"/>
              <a:ext cx="7767781" cy="488201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		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重力势能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			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动能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				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弹性势能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291842" y="2542770"/>
              <a:ext cx="1246907" cy="75741"/>
              <a:chOff x="3233653" y="2052320"/>
              <a:chExt cx="1246907" cy="75741"/>
            </a:xfrm>
          </p:grpSpPr>
          <p:cxnSp>
            <p:nvCxnSpPr>
              <p:cNvPr id="12" name="直接箭头连接符 11"/>
              <p:cNvCxnSpPr/>
              <p:nvPr/>
            </p:nvCxnSpPr>
            <p:spPr>
              <a:xfrm>
                <a:off x="3242886" y="2052320"/>
                <a:ext cx="1237674" cy="924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/>
            </p:nvCxnSpPr>
            <p:spPr>
              <a:xfrm rot="10800000" flipV="1">
                <a:off x="3233653" y="2128059"/>
                <a:ext cx="1221968" cy="2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组合 71"/>
            <p:cNvGrpSpPr/>
            <p:nvPr/>
          </p:nvGrpSpPr>
          <p:grpSpPr>
            <a:xfrm>
              <a:off x="5120639" y="2535382"/>
              <a:ext cx="1546168" cy="91442"/>
              <a:chOff x="5120639" y="2535382"/>
              <a:chExt cx="1546168" cy="91442"/>
            </a:xfrm>
          </p:grpSpPr>
          <p:cxnSp>
            <p:nvCxnSpPr>
              <p:cNvPr id="24" name="直接箭头连接符 23"/>
              <p:cNvCxnSpPr/>
              <p:nvPr/>
            </p:nvCxnSpPr>
            <p:spPr>
              <a:xfrm flipV="1">
                <a:off x="5165897" y="2535382"/>
                <a:ext cx="1484285" cy="185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箭头连接符 24"/>
              <p:cNvCxnSpPr/>
              <p:nvPr/>
            </p:nvCxnSpPr>
            <p:spPr>
              <a:xfrm rot="10800000" flipV="1">
                <a:off x="5120639" y="2626822"/>
                <a:ext cx="1546168" cy="2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TextBox 28"/>
            <p:cNvSpPr txBox="1"/>
            <p:nvPr/>
          </p:nvSpPr>
          <p:spPr>
            <a:xfrm>
              <a:off x="3483030" y="1820488"/>
              <a:ext cx="922713" cy="767893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速度增大，</a:t>
              </a:r>
              <a:endPara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高度减小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485801" y="2546466"/>
              <a:ext cx="922713" cy="811367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高度增大，</a:t>
              </a:r>
              <a:endPara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速度减小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214850" y="1790009"/>
              <a:ext cx="1335580" cy="811367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弹性形变增大，</a:t>
              </a:r>
              <a:endPara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速度减小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234245" y="2582488"/>
              <a:ext cx="1307871" cy="811367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速度增大，</a:t>
              </a:r>
              <a:endPara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弹性形变增大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17346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机械能守恒：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如果一个过程中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只有动能和势能相互转化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机械能的总和就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即机械能守恒。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分析关键字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如“不计空气阻力”“不计摩擦”“光滑”等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说明不考虑机械能损失的情况。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9851" y="81690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保持不变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381027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动能、势能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6866" y="731521"/>
            <a:ext cx="5002043" cy="4227687"/>
            <a:chOff x="816866" y="731521"/>
            <a:chExt cx="4713241" cy="4227687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4713241" cy="42276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11-1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小华将外形相同的实心铝、铜圆柱体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ρ</a:t>
              </a:r>
              <a:r>
                <a:rPr lang="zh-CN" alt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&lt;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ρ</a:t>
              </a:r>
              <a:r>
                <a:rPr lang="zh-CN" alt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都涂成黑色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随机标记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。将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分别从同一斜面的相同高度由静止释放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撞击静止在同一水平面上、相同位置的同一纸盒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发现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将纸盒撞得更远。这说明两圆柱体滚到斜面底端时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的动能大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所以圆柱体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是铝制的。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均选填“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”或“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11-1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20JX79.EPS" descr="id:2147502065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17850" y="3683170"/>
              <a:ext cx="2768789" cy="768757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6040581" y="738908"/>
            <a:ext cx="2613891" cy="25656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两个圆柱体到水平面时初速度相同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圆柱体动能大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则质量大。因为体积相同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ρ</a:t>
            </a:r>
            <a:r>
              <a:rPr lang="zh-CN" alt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铝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&lt;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ρ</a:t>
            </a:r>
            <a:r>
              <a:rPr lang="zh-CN" alt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铜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i="1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ρV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知圆柱体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是铜制的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圆柱体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是铝制的。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59380" y="2865354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130524" y="2847459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6867" y="314036"/>
            <a:ext cx="4669533" cy="4227687"/>
            <a:chOff x="816867" y="314036"/>
            <a:chExt cx="4669533" cy="4227687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7" y="314036"/>
              <a:ext cx="4669533" cy="42276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林红、小月喜欢户外运动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11-2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为庐山某山峰的等高线图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林红同学从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点到达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点时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重力势能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选填“减小”“增大”或“不变”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);50 kg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的林红和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45 kg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的小月都从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点到达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点时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林红做的功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选填“更少”“更多”或“相同”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11-2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80.EPS" descr="id:2147502072;FounderCES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535439" y="2870312"/>
              <a:ext cx="1222529" cy="1129034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2435044" y="120367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增大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626246" y="201546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更多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624944" y="332509"/>
            <a:ext cx="3094183" cy="38121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由等高线知识可知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点海拔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500 m, 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点海拔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1000 m,</a:t>
            </a:r>
            <a:endParaRPr lang="en-US" dirty="0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点海拔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2000 m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。林红的重力势能与质量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、高度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h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两因素有关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当质量一定时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高度升高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重力势能变大。克服重力做功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W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i="1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Gh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i="1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mgh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从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点到达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点时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两人通过的高度一样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林红的质量大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故做的功更多。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406949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机械能及其相互转化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731521"/>
            <a:ext cx="8027876" cy="25137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11-3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单摆中的小球在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ABC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间不停地往复运动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如果不考虑空气阻力的影响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以下说法错误的是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小球在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处的势能最大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小球在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处只受重力作用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小球由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到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的过程中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重力势能转化为动能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整个过程中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小球的机械能不变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088389" y="1366516"/>
            <a:ext cx="1168919" cy="1848399"/>
            <a:chOff x="7088389" y="1366516"/>
            <a:chExt cx="1168919" cy="1848399"/>
          </a:xfrm>
        </p:grpSpPr>
        <p:pic>
          <p:nvPicPr>
            <p:cNvPr id="8" name="20JX81.EPS" descr="id:2147502086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88389" y="1366516"/>
              <a:ext cx="1168919" cy="1381783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7249335" y="2845583"/>
              <a:ext cx="91884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11-3</a:t>
              </a:r>
              <a:endParaRPr lang="zh-CN" altLang="en-US" dirty="0"/>
            </a:p>
          </p:txBody>
        </p:sp>
      </p:grpSp>
      <p:sp>
        <p:nvSpPr>
          <p:cNvPr id="14" name="矩形 13"/>
          <p:cNvSpPr/>
          <p:nvPr/>
        </p:nvSpPr>
        <p:spPr>
          <a:xfrm>
            <a:off x="3742596" y="1220128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25137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11-4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小球由静止开始沿着粗糙的路面从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点向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点自由运动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其中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两点在同一水平高度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则下列说法中错误的是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小球从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到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加速下滑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部分重力势能转化为动能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小球从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到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减速上坡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部分动能转化为重力势能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小球在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重力势能和动能都相等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小球从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到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的过程中部分机械能转化为内能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856381" y="1295920"/>
            <a:ext cx="1640165" cy="1345763"/>
            <a:chOff x="6856381" y="1295920"/>
            <a:chExt cx="1640165" cy="1345763"/>
          </a:xfrm>
        </p:grpSpPr>
        <p:pic>
          <p:nvPicPr>
            <p:cNvPr id="7" name="20JX82.EPS" descr="id:2147502093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56381" y="1295920"/>
              <a:ext cx="1640165" cy="902334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7232161" y="2272351"/>
              <a:ext cx="91884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11-4</a:t>
              </a:r>
              <a:endParaRPr lang="zh-CN" altLang="en-US" dirty="0"/>
            </a:p>
          </p:txBody>
        </p:sp>
      </p:grpSp>
      <p:sp>
        <p:nvSpPr>
          <p:cNvPr id="11" name="矩形 10"/>
          <p:cNvSpPr/>
          <p:nvPr/>
        </p:nvSpPr>
        <p:spPr>
          <a:xfrm>
            <a:off x="5999812" y="826138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2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3290</Words>
  <Application>WPS 演示</Application>
  <PresentationFormat>全屏显示(16:9)</PresentationFormat>
  <Paragraphs>258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Calibri</vt:lpstr>
      <vt:lpstr>Times New Roman</vt:lpstr>
      <vt:lpstr>Times New Roman</vt:lpstr>
      <vt:lpstr>华文楷体</vt:lpstr>
      <vt:lpstr>楷体</vt:lpstr>
      <vt:lpstr>123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2019-07-27T07:43:00Z</cp:lastPrinted>
  <dcterms:created xsi:type="dcterms:W3CDTF">2018-08-24T06:22:00Z</dcterms:created>
  <dcterms:modified xsi:type="dcterms:W3CDTF">2020-02-10T18:48:38Z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