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65" r:id="rId4"/>
  </p:sldMasterIdLst>
  <p:notesMasterIdLst>
    <p:notesMasterId r:id="rId7"/>
  </p:notesMasterIdLst>
  <p:handoutMasterIdLst>
    <p:handoutMasterId r:id="rId25"/>
  </p:handoutMasterIdLst>
  <p:sldIdLst>
    <p:sldId id="450" r:id="rId5"/>
    <p:sldId id="679" r:id="rId6"/>
    <p:sldId id="620" r:id="rId8"/>
    <p:sldId id="621" r:id="rId9"/>
    <p:sldId id="622" r:id="rId10"/>
    <p:sldId id="648" r:id="rId11"/>
    <p:sldId id="404" r:id="rId12"/>
    <p:sldId id="711" r:id="rId13"/>
    <p:sldId id="712" r:id="rId14"/>
    <p:sldId id="663" r:id="rId15"/>
    <p:sldId id="664" r:id="rId16"/>
    <p:sldId id="713" r:id="rId17"/>
    <p:sldId id="714" r:id="rId18"/>
    <p:sldId id="665" r:id="rId19"/>
    <p:sldId id="669" r:id="rId20"/>
    <p:sldId id="686" r:id="rId21"/>
    <p:sldId id="715" r:id="rId22"/>
    <p:sldId id="687" r:id="rId23"/>
    <p:sldId id="716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E4BD"/>
    <a:srgbClr val="00923F"/>
    <a:srgbClr val="1D41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A0A3EF-0BF4-4035-B9D6-A046B5969F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2DB84B-6A9B-465B-9E4D-3C9D3D3FE7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tiff"/><Relationship Id="rId5" Type="http://schemas.openxmlformats.org/officeDocument/2006/relationships/slide" Target="../slides/slide1.xml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  <p:pic>
        <p:nvPicPr>
          <p:cNvPr id="3" name="图片 2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131" y="476673"/>
            <a:ext cx="6800465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文本框 6"/>
          <p:cNvSpPr txBox="1"/>
          <p:nvPr/>
        </p:nvSpPr>
        <p:spPr>
          <a:xfrm>
            <a:off x="1222535" y="6134100"/>
            <a:ext cx="3756514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教师版小程序专用，请勿让学生扫码</a:t>
            </a:r>
            <a:endParaRPr lang="zh-CN" altLang="en-US" sz="16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竖向侧栏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无标.tif"/>
          <p:cNvPicPr>
            <a:picLocks noChangeAspect="1"/>
          </p:cNvPicPr>
          <p:nvPr userDrawn="1"/>
        </p:nvPicPr>
        <p:blipFill>
          <a:blip r:embed="rId2" cstate="print"/>
          <a:srcRect t="30017" b="37379"/>
          <a:stretch>
            <a:fillRect/>
          </a:stretch>
        </p:blipFill>
        <p:spPr>
          <a:xfrm>
            <a:off x="3555" y="6741368"/>
            <a:ext cx="12192000" cy="1440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9" name="图片 8" descr="PPT模板无标.t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12192000" cy="502285"/>
          </a:xfrm>
          <a:prstGeom prst="rect">
            <a:avLst/>
          </a:prstGeom>
          <a:ln>
            <a:solidFill>
              <a:srgbClr val="007033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6" name="矩形 15">
            <a:hlinkClick r:id="" action="ppaction://noaction"/>
          </p:cNvPr>
          <p:cNvSpPr/>
          <p:nvPr userDrawn="1"/>
        </p:nvSpPr>
        <p:spPr>
          <a:xfrm>
            <a:off x="520096" y="-26670"/>
            <a:ext cx="545992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l"/>
            <a:r>
              <a:rPr lang="en-US" altLang="zh-CN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28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12</a:t>
            </a:r>
            <a:r>
              <a: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讲  功 功率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 descr="1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8438" y="10160"/>
            <a:ext cx="504256" cy="448310"/>
          </a:xfrm>
          <a:prstGeom prst="rect">
            <a:avLst/>
          </a:prstGeom>
        </p:spPr>
      </p:pic>
      <p:sp>
        <p:nvSpPr>
          <p:cNvPr id="20" name="文本框 19">
            <a:hlinkClick r:id="rId5" action="ppaction://hlinksldjump"/>
          </p:cNvPr>
          <p:cNvSpPr txBox="1">
            <a:spLocks noChangeAspect="1"/>
          </p:cNvSpPr>
          <p:nvPr userDrawn="1"/>
        </p:nvSpPr>
        <p:spPr>
          <a:xfrm>
            <a:off x="10328984" y="59690"/>
            <a:ext cx="1863333" cy="3987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  <a:softEdge rad="31750"/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2000" b="1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返回栏目导航</a:t>
            </a:r>
            <a:endParaRPr lang="zh-CN" altLang="en-US" sz="2000" b="1" dirty="0"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 descr="PPT模板无标.tif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256" y="6741368"/>
            <a:ext cx="12192000" cy="1440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ransition>
    <p:split orient="vert"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</p:sldLayoutIdLst>
  <p:transition>
    <p:split orient="vert"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7.xml"/><Relationship Id="rId7" Type="http://schemas.openxmlformats.org/officeDocument/2006/relationships/slide" Target="slide10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3.xml"/><Relationship Id="rId3" Type="http://schemas.openxmlformats.org/officeDocument/2006/relationships/image" Target="../media/image3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9.png"/><Relationship Id="rId3" Type="http://schemas.openxmlformats.org/officeDocument/2006/relationships/slide" Target="slide10.xml"/><Relationship Id="rId2" Type="http://schemas.openxmlformats.org/officeDocument/2006/relationships/image" Target="../media/image5.tiff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.tiff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.tiff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8.xml"/><Relationship Id="rId2" Type="http://schemas.openxmlformats.org/officeDocument/2006/relationships/slide" Target="slide7.xml"/><Relationship Id="rId1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.tiff"/><Relationship Id="rId1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7.wmf"/><Relationship Id="rId2" Type="http://schemas.openxmlformats.org/officeDocument/2006/relationships/oleObject" Target="../embeddings/oleObject1.bin"/><Relationship Id="rId1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2430327" y="1211581"/>
            <a:ext cx="7176406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</a:t>
            </a:r>
            <a:r>
              <a:rPr lang="en-US" altLang="zh-CN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讲  </a:t>
            </a:r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功 功率</a:t>
            </a:r>
            <a:endParaRPr lang="zh-CN" altLang="en-US" sz="6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43187" y="2973819"/>
            <a:ext cx="6904355" cy="828040"/>
            <a:chOff x="4509" y="3668"/>
            <a:chExt cx="10873" cy="1304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3080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文本框 17">
              <a:hlinkClick r:id="rId4" action="ppaction://hlinksldjump"/>
            </p:cNvPr>
            <p:cNvSpPr txBox="1"/>
            <p:nvPr/>
          </p:nvSpPr>
          <p:spPr>
            <a:xfrm>
              <a:off x="6417" y="3831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回归教材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44457" y="4693920"/>
            <a:ext cx="6903085" cy="828040"/>
            <a:chOff x="4509" y="7824"/>
            <a:chExt cx="10871" cy="1304"/>
          </a:xfrm>
        </p:grpSpPr>
        <p:grpSp>
          <p:nvGrpSpPr>
            <p:cNvPr id="3085" name="组合 4"/>
            <p:cNvGrpSpPr/>
            <p:nvPr userDrawn="1"/>
          </p:nvGrpSpPr>
          <p:grpSpPr>
            <a:xfrm>
              <a:off x="4509" y="7824"/>
              <a:ext cx="10871" cy="1304"/>
              <a:chOff x="5246" y="3834"/>
              <a:chExt cx="10176" cy="1304"/>
            </a:xfrm>
          </p:grpSpPr>
          <p:sp>
            <p:nvSpPr>
              <p:cNvPr id="10" name="圆角矩形 6"/>
              <p:cNvSpPr/>
              <p:nvPr>
                <p:custDataLst>
                  <p:tags r:id="rId5"/>
                </p:custDataLst>
              </p:nvPr>
            </p:nvSpPr>
            <p:spPr>
              <a:xfrm flipV="1">
                <a:off x="6777" y="3834"/>
                <a:ext cx="8645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/>
                <a:endParaRPr lang="zh-CN" altLang="en-US" sz="32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13" name="椭圆 7"/>
              <p:cNvSpPr>
                <a:spLocks noChangeAspect="1"/>
              </p:cNvSpPr>
              <p:nvPr>
                <p:custDataLst>
                  <p:tags r:id="rId6"/>
                </p:custDataLst>
              </p:nvPr>
            </p:nvSpPr>
            <p:spPr>
              <a:xfrm rot="16200000">
                <a:off x="5247" y="3835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 noProof="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pic>
            <p:nvPicPr>
              <p:cNvPr id="3088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63" y="4108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3" name="文本框 22">
              <a:hlinkClick r:id="rId7" action="ppaction://hlinksldjump"/>
            </p:cNvPr>
            <p:cNvSpPr txBox="1"/>
            <p:nvPr/>
          </p:nvSpPr>
          <p:spPr>
            <a:xfrm>
              <a:off x="6415" y="8043"/>
              <a:ext cx="8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北京</a:t>
              </a:r>
              <a:r>
                <a:rPr lang="en-US" altLang="zh-CN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2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流程图: 离页连接符 16"/>
          <p:cNvSpPr/>
          <p:nvPr/>
        </p:nvSpPr>
        <p:spPr>
          <a:xfrm rot="5400000">
            <a:off x="10195995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78">
            <a:hlinkClick r:id="rId4" action="ppaction://hlinksldjump"/>
          </p:cNvPr>
          <p:cNvSpPr txBox="1"/>
          <p:nvPr/>
        </p:nvSpPr>
        <p:spPr>
          <a:xfrm>
            <a:off x="4047490" y="3932555"/>
            <a:ext cx="21729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图说物理</a:t>
            </a:r>
            <a:endParaRPr lang="zh-CN" altLang="en-US" sz="3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文本框 78">
            <a:hlinkClick r:id="rId8" action="ppaction://hlinksldjump"/>
          </p:cNvPr>
          <p:cNvSpPr txBox="1"/>
          <p:nvPr/>
        </p:nvSpPr>
        <p:spPr>
          <a:xfrm>
            <a:off x="6289040" y="3928110"/>
            <a:ext cx="21145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     </a:t>
            </a:r>
            <a:endParaRPr lang="zh-CN" altLang="en-US" sz="3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80901"/>
          <p:cNvGrpSpPr/>
          <p:nvPr/>
        </p:nvGrpSpPr>
        <p:grpSpPr>
          <a:xfrm>
            <a:off x="1001873" y="1988492"/>
            <a:ext cx="9642476" cy="606424"/>
            <a:chOff x="302" y="897"/>
            <a:chExt cx="6074" cy="382"/>
          </a:xfrm>
        </p:grpSpPr>
        <p:grpSp>
          <p:nvGrpSpPr>
            <p:cNvPr id="28675" name="组合 80902"/>
            <p:cNvGrpSpPr/>
            <p:nvPr/>
          </p:nvGrpSpPr>
          <p:grpSpPr>
            <a:xfrm>
              <a:off x="302" y="897"/>
              <a:ext cx="1209" cy="377"/>
              <a:chOff x="211" y="1049"/>
              <a:chExt cx="1209" cy="377"/>
            </a:xfrm>
          </p:grpSpPr>
          <p:pic>
            <p:nvPicPr>
              <p:cNvPr id="28676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11" y="1049"/>
                <a:ext cx="1209" cy="3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77" name="文本框 80904"/>
              <p:cNvSpPr txBox="1"/>
              <p:nvPr/>
            </p:nvSpPr>
            <p:spPr>
              <a:xfrm>
                <a:off x="256" y="1095"/>
                <a:ext cx="1164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8678" name="文本框 80905"/>
            <p:cNvSpPr txBox="1"/>
            <p:nvPr/>
          </p:nvSpPr>
          <p:spPr>
            <a:xfrm>
              <a:off x="1614" y="950"/>
              <a:ext cx="476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判断力是否对物体做功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(10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年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考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)</a:t>
              </a:r>
              <a:endPara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12991" y="2956580"/>
            <a:ext cx="10766018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分)如图所示为一名举重运动员做挺举连续动作时的几个状态图。下列说法中正确的是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          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从发力到上拉的过程中，运动员对杠铃不做功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从上拉到翻站的过程中，运动员对杠铃不做功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从翻站到上挺的过程中，运动员对杠铃不做功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举着杠铃稳定站立的过程中，运动员对杠铃不做功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28870" y="3664585"/>
            <a:ext cx="6470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27885" y="1009650"/>
            <a:ext cx="7909560" cy="647065"/>
            <a:chOff x="3297" y="1732"/>
            <a:chExt cx="12456" cy="1019"/>
          </a:xfrm>
        </p:grpSpPr>
        <p:pic>
          <p:nvPicPr>
            <p:cNvPr id="9" name="图片 12" descr="2020试题研究版式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9" name="文本框 15">
              <a:hlinkClick r:id="rId3" action="ppaction://hlinksldjump"/>
            </p:cNvPr>
            <p:cNvSpPr txBox="1"/>
            <p:nvPr/>
          </p:nvSpPr>
          <p:spPr>
            <a:xfrm>
              <a:off x="4667" y="1733"/>
              <a:ext cx="1016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北京</a:t>
              </a:r>
              <a:r>
                <a:rPr lang="en-US" altLang="zh-CN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10</a:t>
              </a:r>
              <a:r>
                <a:rPr lang="zh-CN" altLang="en-US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年中考真题精讲练</a:t>
              </a:r>
              <a:endParaRPr lang="zh-CN" altLang="en-US" sz="36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1880" y="3644900"/>
            <a:ext cx="4134485" cy="20377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253585" y="5933485"/>
            <a:ext cx="994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第</a:t>
            </a:r>
            <a:r>
              <a:rPr lang="en-US" altLang="zh-CN" dirty="0"/>
              <a:t>1</a:t>
            </a:r>
            <a:r>
              <a:rPr lang="zh-CN" altLang="en-US" dirty="0"/>
              <a:t>题图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77439" y="1937217"/>
            <a:ext cx="10203276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分)水平地面上的购物车在水平推力的作用下，沿推力的方向运动一段距离，则下列判断中正确的是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      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重力对购物车做了功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支持力对购物车做了功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推力对购物车做了功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没有力对购物车做功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95185" y="2650490"/>
            <a:ext cx="1038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97257" y="2130342"/>
            <a:ext cx="10203276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分)下列有关力做功的说法中正确的是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        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用水平力推着购物车前进，推车的力做了功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把水桶从地面上提起来，提水桶的力没有做功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书静止在水平桌面上，书受到的支持力做了功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挂钩上的书包静止时，书包受到的拉力做了功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90965" y="2307590"/>
            <a:ext cx="515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57020" y="2480310"/>
            <a:ext cx="907796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门头沟区二模)下列情景中，重力对物体做功的是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      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从高处下落的篮球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悬挂在天花板上的照明灯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沿水平轨道匀速运动的小车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静止在水平地面上的课桌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09735" y="2629535"/>
            <a:ext cx="1257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46555" y="1609725"/>
            <a:ext cx="2370455" cy="525145"/>
            <a:chOff x="12542" y="4361"/>
            <a:chExt cx="3733" cy="827"/>
          </a:xfrm>
        </p:grpSpPr>
        <p:pic>
          <p:nvPicPr>
            <p:cNvPr id="6" name="图片 5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45070" name="文本框 69"/>
            <p:cNvSpPr txBox="1"/>
            <p:nvPr/>
          </p:nvSpPr>
          <p:spPr>
            <a:xfrm>
              <a:off x="12611" y="4412"/>
              <a:ext cx="35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0457" y="1697019"/>
            <a:ext cx="996350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分)(多选)起重机将建筑材料由地面提升到楼顶，第一次用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15 000 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的竖直拉力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将材料甲匀速提升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m;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第二次用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10 000 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的竖直拉力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将材料乙匀速提升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m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。对于上述两个过程，下列说法中正确的是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        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甲的速度一定等于乙的速度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甲的质量一定大于乙的质量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拉力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做的功一定大于拉力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做的功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甲运动的时间一定小于乙运动的时间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91920" y="3521693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43635" y="1122680"/>
            <a:ext cx="9634220" cy="598170"/>
            <a:chOff x="1282" y="5653"/>
            <a:chExt cx="15172" cy="942"/>
          </a:xfrm>
        </p:grpSpPr>
        <p:grpSp>
          <p:nvGrpSpPr>
            <p:cNvPr id="10" name="组合 9"/>
            <p:cNvGrpSpPr/>
            <p:nvPr/>
          </p:nvGrpSpPr>
          <p:grpSpPr>
            <a:xfrm>
              <a:off x="1282" y="5653"/>
              <a:ext cx="3022" cy="942"/>
              <a:chOff x="1282" y="5653"/>
              <a:chExt cx="3022" cy="942"/>
            </a:xfrm>
          </p:grpSpPr>
          <p:pic>
            <p:nvPicPr>
              <p:cNvPr id="11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82" y="5653"/>
                <a:ext cx="3023" cy="9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文本框 80904"/>
              <p:cNvSpPr txBox="1"/>
              <p:nvPr/>
            </p:nvSpPr>
            <p:spPr>
              <a:xfrm>
                <a:off x="1394" y="5771"/>
                <a:ext cx="2910" cy="8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文本框 80905"/>
            <p:cNvSpPr txBox="1"/>
            <p:nvPr/>
          </p:nvSpPr>
          <p:spPr>
            <a:xfrm>
              <a:off x="4709" y="5771"/>
              <a:ext cx="117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功、功率相关计算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2019.20BC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7115" y="2099310"/>
            <a:ext cx="725995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石景山二模)(多选)一物体在水平拉力的作用下沿水平面运动，其运动的路程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与时间(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)关系如图所示，下列判断正确的是(  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s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时的速度小于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s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时的速度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s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拉力对物体做的功大于后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s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做的功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s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拉力对物体做功的功率小于后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s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做功的功率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s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物体所受的拉力大于后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s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物体所受的拉力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599462" y="5366321"/>
            <a:ext cx="11156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b="0" dirty="0">
                <a:cs typeface="楷体_GB2312" charset="0"/>
              </a:rPr>
              <a:t>第</a:t>
            </a:r>
            <a:r>
              <a:rPr lang="en-US" altLang="zh-CN" b="0" dirty="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b="0" dirty="0">
                <a:cs typeface="楷体_GB2312" charset="0"/>
              </a:rPr>
              <a:t>题图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714" y="2980558"/>
            <a:ext cx="2978420" cy="220722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651507" y="3330704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57300" y="1259205"/>
            <a:ext cx="2370455" cy="525145"/>
            <a:chOff x="12542" y="4361"/>
            <a:chExt cx="3733" cy="827"/>
          </a:xfrm>
        </p:grpSpPr>
        <p:pic>
          <p:nvPicPr>
            <p:cNvPr id="7" name="图片 6" descr="方框小标4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45070" name="文本框 69"/>
            <p:cNvSpPr txBox="1"/>
            <p:nvPr/>
          </p:nvSpPr>
          <p:spPr>
            <a:xfrm>
              <a:off x="12611" y="4412"/>
              <a:ext cx="35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3946" y="680704"/>
            <a:ext cx="9986682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丰台区一模)如图甲所示，某同学在粗糙程度均匀的水平地面上，用水平向右的推力推木箱。推力大小随时间变化的图像如图乙所示，木箱速度大小随时间变化的图像如图丙所示。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求：(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)木箱在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0~1 s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内的运动状态；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)木箱在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1~2 s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内受到地面的摩擦力大小；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)木箱在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2~3 s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内前进的距离；(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)人对木箱的水平推力在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2~3 s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内做的功。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996" y="3970110"/>
            <a:ext cx="5127967" cy="216862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598667" y="6138769"/>
            <a:ext cx="994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第</a:t>
            </a:r>
            <a:r>
              <a:rPr lang="en-US" altLang="zh-CN" dirty="0"/>
              <a:t>7</a:t>
            </a:r>
            <a:r>
              <a:rPr lang="zh-CN" altLang="en-US" dirty="0"/>
              <a:t>题图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5105" y="741774"/>
            <a:ext cx="10703860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由丙图可知，木箱在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～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s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内，速度为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，则木箱处于静止状态</a:t>
            </a:r>
            <a:endParaRPr lang="zh-CN" altLang="zh-CN" sz="2400" kern="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由丙图可知，木箱在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～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s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内做加速运动、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～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s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内以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m/s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的速度做匀速直线运动</a:t>
            </a:r>
            <a:endParaRPr lang="zh-CN" altLang="zh-CN" sz="2400" kern="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由乙、丙两图可知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～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s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内，木箱处于平衡状态，则受到摩擦力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kern="1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kern="1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N</a:t>
            </a:r>
            <a:endParaRPr lang="zh-CN" altLang="zh-CN" sz="2400" kern="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且在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～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s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内，压力和接触面粗糙程度没有发生变化，滑动摩擦力的大小与速度大小无关</a:t>
            </a:r>
            <a:endParaRPr lang="zh-CN" altLang="zh-CN" sz="2400" kern="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所以木箱在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～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s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内所受的摩擦力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kern="1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仍为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N</a:t>
            </a:r>
            <a:endParaRPr lang="zh-CN" altLang="zh-CN" sz="2400" kern="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木箱在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～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s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内做匀速直线运动，速度为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m/s</a:t>
            </a:r>
            <a:endParaRPr lang="zh-CN" altLang="zh-CN" sz="2400" kern="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则木箱在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～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s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内前进的距离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m/s×1 s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</a:t>
            </a:r>
            <a:endParaRPr lang="zh-CN" altLang="zh-CN" sz="2400" kern="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人对木箱的水平推力在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～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s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做的功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N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J</a:t>
            </a:r>
            <a:endParaRPr lang="zh-CN" altLang="zh-CN" sz="2400" kern="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9490" y="1486535"/>
            <a:ext cx="683006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西城区一模改编)在维修汽车发动机时，用如图所示的滑轮组把汽车里的发动机提起来。当卷扬机用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750 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的力拉钢丝绳，使发动机在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s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内匀速上升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m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的过程中，滑轮组的机械效率为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80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％，不计绳重及摩擦。求：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)卷扬机做的有用功；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)卷扬机做功的功率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535" y="1419860"/>
            <a:ext cx="3258820" cy="37401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349936" y="5785620"/>
            <a:ext cx="994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第</a:t>
            </a:r>
            <a:r>
              <a:rPr lang="en-US" altLang="zh-CN" dirty="0"/>
              <a:t>8</a:t>
            </a:r>
            <a:r>
              <a:rPr lang="zh-CN" altLang="en-US" dirty="0"/>
              <a:t>题图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58060" y="1700530"/>
            <a:ext cx="70726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解：</a:t>
            </a:r>
            <a:r>
              <a:rPr lang="en-US" alt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由图可知，动滑轮上有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段绳子承担物重，则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，卷扬机拉力移动的距离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3×1 m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m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，拉力做功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Fs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750 N×3 m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2 250 J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，卷扬机做的功是总功，因为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η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    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80%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，所以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有用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80%×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80%×2 250 J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1 800 J</a:t>
            </a:r>
            <a:endParaRPr 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整个过程历时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s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，所以功率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＝                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225 W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5544820" y="3210560"/>
          <a:ext cx="730885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1" imgW="650240" imgH="776605" progId="Equation.DSMT4">
                  <p:embed/>
                </p:oleObj>
              </mc:Choice>
              <mc:Fallback>
                <p:oleObj name="" r:id="rId1" imgW="650240" imgH="776605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44820" y="3210560"/>
                        <a:ext cx="730885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7078980" y="4317365"/>
          <a:ext cx="547370" cy="944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" r:id="rId3" imgW="486410" imgH="916940" progId="Equation.DSMT4">
                  <p:embed/>
                </p:oleObj>
              </mc:Choice>
              <mc:Fallback>
                <p:oleObj name="" r:id="rId3" imgW="486410" imgH="91694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78980" y="4317365"/>
                        <a:ext cx="547370" cy="9448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7902575" y="4317365"/>
          <a:ext cx="911225" cy="878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" r:id="rId5" imgW="836295" imgH="916305" progId="Equation.DSMT4">
                  <p:embed/>
                </p:oleObj>
              </mc:Choice>
              <mc:Fallback>
                <p:oleObj name="" r:id="rId5" imgW="836295" imgH="916305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02575" y="4317365"/>
                        <a:ext cx="911225" cy="878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636270" y="2330450"/>
          <a:ext cx="11019155" cy="2849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5905"/>
                <a:gridCol w="6968490"/>
                <a:gridCol w="1219200"/>
                <a:gridCol w="1305560"/>
              </a:tblGrid>
              <a:tr h="47498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 dirty="0" err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知识点</a:t>
                      </a:r>
                      <a:r>
                        <a:rPr lang="en-US" altLang="zh-CN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分项细目</a:t>
                      </a: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考试目标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/>
                </a:tc>
              </a:tr>
              <a:tr h="474980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了解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err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理解</a:t>
                      </a:r>
                      <a:endParaRPr lang="en-US" altLang="en-US" sz="2400" b="0" dirty="0" err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7498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功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功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 vMerge="1">
                  <a:tcPr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运用功公式解决有关问题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功率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功率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 vMerge="1">
                  <a:tcPr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运用功率公式解决有关问题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410489" y="1458455"/>
            <a:ext cx="27133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 dirty="0">
                <a:ea typeface="黑体" panose="02010609060101010101" pitchFamily="49" charset="-122"/>
              </a:rPr>
              <a:t>考试内容和要求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1620" y="1526637"/>
            <a:ext cx="10075545" cy="570230"/>
            <a:chOff x="1676" y="1655"/>
            <a:chExt cx="15867" cy="898"/>
          </a:xfrm>
        </p:grpSpPr>
        <p:pic>
          <p:nvPicPr>
            <p:cNvPr id="3" name="图片 2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4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图说物理</a:t>
              </a:r>
              <a:endParaRPr lang="zh-CN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矩形 23"/>
          <p:cNvSpPr/>
          <p:nvPr/>
        </p:nvSpPr>
        <p:spPr>
          <a:xfrm>
            <a:off x="968375" y="2096770"/>
            <a:ext cx="89954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命题点：功的理解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如图所示的情景中，人对物体做功的(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34150" y="2825750"/>
            <a:ext cx="1330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790" y="3295650"/>
            <a:ext cx="3970020" cy="28822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93410" y="4349115"/>
            <a:ext cx="59429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P151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6-5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P63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11.1-2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11.1-3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(类似)；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BS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P106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9-28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(类似)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" name="组合 61"/>
          <p:cNvGrpSpPr/>
          <p:nvPr/>
        </p:nvGrpSpPr>
        <p:grpSpPr>
          <a:xfrm>
            <a:off x="2829877" y="785912"/>
            <a:ext cx="6281420" cy="645039"/>
            <a:chOff x="4741" y="1321"/>
            <a:chExt cx="9592" cy="1231"/>
          </a:xfrm>
        </p:grpSpPr>
        <p:pic>
          <p:nvPicPr>
            <p:cNvPr id="5" name="图片 62" descr="2020试题研究版式2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回归教材</a:t>
              </a:r>
              <a:endParaRPr lang="zh-CN" altLang="en-US" sz="36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619793" y="4711507"/>
            <a:ext cx="218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P65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11.2-1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4443117" y="837441"/>
            <a:ext cx="7139283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命题点：功、功率的理解和计算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2.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1)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如图所示，大人与小孩从一楼爬到五楼，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(选填“大人”或“小孩”)做功较多；若两人爬到五楼时所用时间相同，则小孩做功的功率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(选填“大于”、“等于”或“小于”)大人做功的功率。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(2)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通常每层楼高约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________m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，若小孩重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40 kg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，则这个过程小孩克服重力做功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________J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；若爬到五楼用时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60 s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，则小孩做功的功率为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________W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g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取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10 N/kg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)。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82527" y="204422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大人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91715" y="3091180"/>
            <a:ext cx="1065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小于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62252" y="4249887"/>
            <a:ext cx="2087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3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483949" y="4809059"/>
            <a:ext cx="1065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4800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232" y="1931863"/>
            <a:ext cx="2653967" cy="250264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091724" y="5367550"/>
            <a:ext cx="1065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80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3"/>
          <p:cNvSpPr/>
          <p:nvPr/>
        </p:nvSpPr>
        <p:spPr>
          <a:xfrm>
            <a:off x="4523665" y="1755880"/>
            <a:ext cx="70351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命题点：功的原理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3.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如图所示的两种方式，用弹簧测力计提起一个质量为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250 g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的重物，使重物匀速直线上升相同的高度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h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，动滑轮的质量为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50 g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，不计摩擦，则拉力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1————————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，拉力做的功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W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1——————————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W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。(均选填“＞”、“＜”或“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=”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86960" y="4030980"/>
            <a:ext cx="702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93962" y="4928185"/>
            <a:ext cx="2695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P155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6-10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03989" y="4031060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31" y="1682307"/>
            <a:ext cx="3965009" cy="314289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MainIdea"/>
          <p:cNvSpPr/>
          <p:nvPr/>
        </p:nvSpPr>
        <p:spPr>
          <a:xfrm>
            <a:off x="2099945" y="2839720"/>
            <a:ext cx="1657985" cy="964565"/>
          </a:xfrm>
          <a:custGeom>
            <a:avLst/>
            <a:gdLst>
              <a:gd name="rtl" fmla="*/ 224960 w 1699360"/>
              <a:gd name="rtt" fmla="*/ 132240 h 547200"/>
              <a:gd name="rtr" fmla="*/ 1471360 w 1699360"/>
              <a:gd name="rtb" fmla="*/ 428640 h 547200"/>
            </a:gdLst>
            <a:ahLst/>
            <a:cxnLst/>
            <a:rect l="rtl" t="rtt" r="rtr" b="rtb"/>
            <a:pathLst>
              <a:path w="1699360" h="547200">
                <a:moveTo>
                  <a:pt x="273600" y="0"/>
                </a:moveTo>
                <a:lnTo>
                  <a:pt x="1425760" y="0"/>
                </a:lnTo>
                <a:cubicBezTo>
                  <a:pt x="1576869" y="0"/>
                  <a:pt x="1699360" y="122491"/>
                  <a:pt x="1699360" y="273600"/>
                </a:cubicBezTo>
                <a:cubicBezTo>
                  <a:pt x="1699360" y="424709"/>
                  <a:pt x="1576869" y="547200"/>
                  <a:pt x="14257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96E54E"/>
            </a:solidFill>
            <a:round/>
          </a:ln>
        </p:spPr>
        <p:txBody>
          <a:bodyPr wrap="none" lIns="0" tIns="0" rIns="0" bIns="22500" rtlCol="0" anchor="ctr"/>
          <a:lstStyle/>
          <a:p>
            <a:pPr algn="ctr"/>
            <a:r>
              <a:rPr lang="zh-CN" altLang="en-US" sz="2400" b="1">
                <a:solidFill>
                  <a:srgbClr val="454545"/>
                </a:solidFill>
                <a:latin typeface="方正粗黑宋简体" panose="02000000000000000000" charset="-122"/>
              </a:rPr>
              <a:t>功</a:t>
            </a:r>
            <a:endParaRPr lang="zh-CN" altLang="en-US"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ctr"/>
            <a:r>
              <a:rPr lang="zh-CN" altLang="en-US" sz="2400" b="1">
                <a:solidFill>
                  <a:srgbClr val="454545"/>
                </a:solidFill>
                <a:latin typeface="方正粗黑宋简体" panose="02000000000000000000" charset="-122"/>
              </a:rPr>
              <a:t>功率</a:t>
            </a:r>
            <a:endParaRPr lang="zh-CN" altLang="en-US"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757930" y="4018800"/>
            <a:ext cx="2753453" cy="1432535"/>
            <a:chOff x="9411" y="7261"/>
            <a:chExt cx="4311" cy="1264"/>
          </a:xfrm>
        </p:grpSpPr>
        <p:sp>
          <p:nvSpPr>
            <p:cNvPr id="109" name="MMConnector"/>
            <p:cNvSpPr/>
            <p:nvPr/>
          </p:nvSpPr>
          <p:spPr>
            <a:xfrm>
              <a:off x="9411" y="7261"/>
              <a:ext cx="1587" cy="1142"/>
            </a:xfrm>
            <a:custGeom>
              <a:avLst/>
              <a:gdLst/>
              <a:ahLst/>
              <a:cxnLst/>
              <a:rect l="0" t="0" r="0" b="0"/>
              <a:pathLst>
                <a:path w="887202" h="299470">
                  <a:moveTo>
                    <a:pt x="-51506" y="-72481"/>
                  </a:moveTo>
                  <a:cubicBezTo>
                    <a:pt x="-68411" y="-81482"/>
                    <a:pt x="-85415" y="-75994"/>
                    <a:pt x="-91936" y="-62897"/>
                  </a:cubicBezTo>
                  <a:cubicBezTo>
                    <a:pt x="-98457" y="-49801"/>
                    <a:pt x="-92537" y="-33035"/>
                    <a:pt x="-75219" y="-24858"/>
                  </a:cubicBezTo>
                  <a:cubicBezTo>
                    <a:pt x="-59259" y="-17323"/>
                    <a:pt x="-43300" y="-9788"/>
                    <a:pt x="-27355" y="-2159"/>
                  </a:cubicBezTo>
                  <a:cubicBezTo>
                    <a:pt x="-11411" y="5469"/>
                    <a:pt x="4519" y="13191"/>
                    <a:pt x="20458" y="20934"/>
                  </a:cubicBezTo>
                  <a:cubicBezTo>
                    <a:pt x="36397" y="28676"/>
                    <a:pt x="52345" y="36440"/>
                    <a:pt x="68318" y="44195"/>
                  </a:cubicBezTo>
                  <a:cubicBezTo>
                    <a:pt x="84291" y="51950"/>
                    <a:pt x="100289" y="59696"/>
                    <a:pt x="116329" y="67392"/>
                  </a:cubicBezTo>
                  <a:cubicBezTo>
                    <a:pt x="132369" y="75087"/>
                    <a:pt x="148451" y="82731"/>
                    <a:pt x="164592" y="90283"/>
                  </a:cubicBezTo>
                  <a:cubicBezTo>
                    <a:pt x="180732" y="97836"/>
                    <a:pt x="196932" y="105296"/>
                    <a:pt x="213205" y="112623"/>
                  </a:cubicBezTo>
                  <a:cubicBezTo>
                    <a:pt x="229478" y="119949"/>
                    <a:pt x="245825" y="127142"/>
                    <a:pt x="262258" y="134157"/>
                  </a:cubicBezTo>
                  <a:cubicBezTo>
                    <a:pt x="278691" y="141173"/>
                    <a:pt x="295210" y="148012"/>
                    <a:pt x="311824" y="154631"/>
                  </a:cubicBezTo>
                  <a:cubicBezTo>
                    <a:pt x="328438" y="161250"/>
                    <a:pt x="345148" y="167649"/>
                    <a:pt x="361957" y="173788"/>
                  </a:cubicBezTo>
                  <a:cubicBezTo>
                    <a:pt x="378767" y="179926"/>
                    <a:pt x="395677" y="185803"/>
                    <a:pt x="412687" y="191380"/>
                  </a:cubicBezTo>
                  <a:cubicBezTo>
                    <a:pt x="429698" y="196956"/>
                    <a:pt x="446808" y="202232"/>
                    <a:pt x="464014" y="207172"/>
                  </a:cubicBezTo>
                  <a:cubicBezTo>
                    <a:pt x="481219" y="212112"/>
                    <a:pt x="498519" y="216716"/>
                    <a:pt x="515907" y="220953"/>
                  </a:cubicBezTo>
                  <a:cubicBezTo>
                    <a:pt x="533296" y="225191"/>
                    <a:pt x="550775" y="229061"/>
                    <a:pt x="568309" y="232542"/>
                  </a:cubicBezTo>
                  <a:cubicBezTo>
                    <a:pt x="585844" y="236023"/>
                    <a:pt x="603435" y="239113"/>
                    <a:pt x="621134" y="241798"/>
                  </a:cubicBezTo>
                  <a:cubicBezTo>
                    <a:pt x="638834" y="244483"/>
                    <a:pt x="656641" y="246763"/>
                    <a:pt x="674278" y="248626"/>
                  </a:cubicBezTo>
                  <a:cubicBezTo>
                    <a:pt x="691915" y="250490"/>
                    <a:pt x="709382" y="251938"/>
                    <a:pt x="727625" y="252979"/>
                  </a:cubicBezTo>
                  <a:cubicBezTo>
                    <a:pt x="745868" y="254020"/>
                    <a:pt x="764889" y="254654"/>
                    <a:pt x="781054" y="254856"/>
                  </a:cubicBezTo>
                  <a:cubicBezTo>
                    <a:pt x="797220" y="255058"/>
                    <a:pt x="810530" y="254829"/>
                    <a:pt x="823840" y="254600"/>
                  </a:cubicBezTo>
                  <a:cubicBezTo>
                    <a:pt x="826576" y="254553"/>
                    <a:pt x="828400" y="252890"/>
                    <a:pt x="828400" y="250800"/>
                  </a:cubicBezTo>
                  <a:cubicBezTo>
                    <a:pt x="828400" y="248710"/>
                    <a:pt x="826575" y="247085"/>
                    <a:pt x="823840" y="247000"/>
                  </a:cubicBezTo>
                  <a:cubicBezTo>
                    <a:pt x="810623" y="246591"/>
                    <a:pt x="797407" y="246182"/>
                    <a:pt x="781403" y="245210"/>
                  </a:cubicBezTo>
                  <a:cubicBezTo>
                    <a:pt x="765399" y="244238"/>
                    <a:pt x="746608" y="242704"/>
                    <a:pt x="728627" y="240807"/>
                  </a:cubicBezTo>
                  <a:cubicBezTo>
                    <a:pt x="710646" y="238909"/>
                    <a:pt x="693475" y="236649"/>
                    <a:pt x="676173" y="233973"/>
                  </a:cubicBezTo>
                  <a:cubicBezTo>
                    <a:pt x="658871" y="231297"/>
                    <a:pt x="641438" y="228206"/>
                    <a:pt x="624148" y="224725"/>
                  </a:cubicBezTo>
                  <a:cubicBezTo>
                    <a:pt x="606857" y="221244"/>
                    <a:pt x="589709" y="217372"/>
                    <a:pt x="572647" y="213122"/>
                  </a:cubicBezTo>
                  <a:cubicBezTo>
                    <a:pt x="555584" y="208872"/>
                    <a:pt x="538608" y="204245"/>
                    <a:pt x="521745" y="199265"/>
                  </a:cubicBezTo>
                  <a:cubicBezTo>
                    <a:pt x="504881" y="194284"/>
                    <a:pt x="488130" y="188951"/>
                    <a:pt x="471490" y="183293"/>
                  </a:cubicBezTo>
                  <a:cubicBezTo>
                    <a:pt x="454850" y="177636"/>
                    <a:pt x="438322" y="171654"/>
                    <a:pt x="421903" y="165381"/>
                  </a:cubicBezTo>
                  <a:cubicBezTo>
                    <a:pt x="405484" y="159108"/>
                    <a:pt x="389176" y="152545"/>
                    <a:pt x="372970" y="145726"/>
                  </a:cubicBezTo>
                  <a:cubicBezTo>
                    <a:pt x="356765" y="138908"/>
                    <a:pt x="340662" y="131834"/>
                    <a:pt x="324651" y="124544"/>
                  </a:cubicBezTo>
                  <a:cubicBezTo>
                    <a:pt x="308640" y="117254"/>
                    <a:pt x="292720" y="109747"/>
                    <a:pt x="276877" y="102061"/>
                  </a:cubicBezTo>
                  <a:cubicBezTo>
                    <a:pt x="261033" y="94376"/>
                    <a:pt x="245266" y="86512"/>
                    <a:pt x="229556" y="78509"/>
                  </a:cubicBezTo>
                  <a:cubicBezTo>
                    <a:pt x="213847" y="70506"/>
                    <a:pt x="198196" y="62363"/>
                    <a:pt x="182582" y="54119"/>
                  </a:cubicBezTo>
                  <a:cubicBezTo>
                    <a:pt x="166968" y="45875"/>
                    <a:pt x="151392" y="37530"/>
                    <a:pt x="135832" y="29121"/>
                  </a:cubicBezTo>
                  <a:cubicBezTo>
                    <a:pt x="120272" y="20712"/>
                    <a:pt x="104729" y="12239"/>
                    <a:pt x="89178" y="3741"/>
                  </a:cubicBezTo>
                  <a:cubicBezTo>
                    <a:pt x="73628" y="-4756"/>
                    <a:pt x="58070" y="-13279"/>
                    <a:pt x="42490" y="-21798"/>
                  </a:cubicBezTo>
                  <a:cubicBezTo>
                    <a:pt x="26910" y="-30316"/>
                    <a:pt x="11306" y="-38830"/>
                    <a:pt x="-4363" y="-47277"/>
                  </a:cubicBezTo>
                  <a:cubicBezTo>
                    <a:pt x="-20033" y="-55724"/>
                    <a:pt x="-35770" y="-64102"/>
                    <a:pt x="-51506" y="-72481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8" name="MainTopic"/>
            <p:cNvSpPr/>
            <p:nvPr/>
          </p:nvSpPr>
          <p:spPr>
            <a:xfrm>
              <a:off x="10896" y="7820"/>
              <a:ext cx="2826" cy="705"/>
            </a:xfrm>
            <a:custGeom>
              <a:avLst/>
              <a:gdLst>
                <a:gd name="rtl" fmla="*/ 135280 w 881600"/>
                <a:gd name="rtt" fmla="*/ 71440 h 463600"/>
                <a:gd name="rtr" fmla="*/ 743280 w 881600"/>
                <a:gd name="rtb" fmla="*/ 405840 h 463600"/>
              </a:gdLst>
              <a:ahLst/>
              <a:cxnLst/>
              <a:rect l="rtl" t="rtt" r="rtr" b="rtb"/>
              <a:pathLst>
                <a:path w="881600" h="4636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433200"/>
                  </a:lnTo>
                  <a:cubicBezTo>
                    <a:pt x="881600" y="449981"/>
                    <a:pt x="867981" y="463600"/>
                    <a:pt x="851200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squar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功率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94430" y="1932940"/>
            <a:ext cx="2591435" cy="1376680"/>
            <a:chOff x="9411" y="4125"/>
            <a:chExt cx="4081" cy="2168"/>
          </a:xfrm>
        </p:grpSpPr>
        <p:sp>
          <p:nvSpPr>
            <p:cNvPr id="202" name="MMConnector"/>
            <p:cNvSpPr/>
            <p:nvPr/>
          </p:nvSpPr>
          <p:spPr>
            <a:xfrm>
              <a:off x="9411" y="5439"/>
              <a:ext cx="1871" cy="854"/>
            </a:xfrm>
            <a:custGeom>
              <a:avLst/>
              <a:gdLst/>
              <a:ahLst/>
              <a:cxnLst/>
              <a:rect l="0" t="0" r="0" b="0"/>
              <a:pathLst>
                <a:path w="855988" h="223897">
                  <a:moveTo>
                    <a:pt x="-41733" y="2909"/>
                  </a:moveTo>
                  <a:cubicBezTo>
                    <a:pt x="-59756" y="9390"/>
                    <a:pt x="-67196" y="25577"/>
                    <a:pt x="-61924" y="39224"/>
                  </a:cubicBezTo>
                  <a:cubicBezTo>
                    <a:pt x="-56652" y="52871"/>
                    <a:pt x="-40230" y="59929"/>
                    <a:pt x="-22563" y="52535"/>
                  </a:cubicBezTo>
                  <a:cubicBezTo>
                    <a:pt x="-6146" y="45664"/>
                    <a:pt x="10272" y="38792"/>
                    <a:pt x="26648" y="31879"/>
                  </a:cubicBezTo>
                  <a:cubicBezTo>
                    <a:pt x="43024" y="24965"/>
                    <a:pt x="59359" y="18009"/>
                    <a:pt x="75681" y="11063"/>
                  </a:cubicBezTo>
                  <a:cubicBezTo>
                    <a:pt x="92004" y="4116"/>
                    <a:pt x="108314" y="-2822"/>
                    <a:pt x="124624" y="-9723"/>
                  </a:cubicBezTo>
                  <a:cubicBezTo>
                    <a:pt x="140934" y="-16624"/>
                    <a:pt x="157243" y="-23489"/>
                    <a:pt x="173568" y="-30283"/>
                  </a:cubicBezTo>
                  <a:cubicBezTo>
                    <a:pt x="189892" y="-37077"/>
                    <a:pt x="206233" y="-43800"/>
                    <a:pt x="222604" y="-50419"/>
                  </a:cubicBezTo>
                  <a:cubicBezTo>
                    <a:pt x="238975" y="-57038"/>
                    <a:pt x="255376" y="-63554"/>
                    <a:pt x="271821" y="-69931"/>
                  </a:cubicBezTo>
                  <a:cubicBezTo>
                    <a:pt x="288266" y="-76309"/>
                    <a:pt x="304756" y="-82549"/>
                    <a:pt x="321301" y="-88619"/>
                  </a:cubicBezTo>
                  <a:cubicBezTo>
                    <a:pt x="337846" y="-94688"/>
                    <a:pt x="354447" y="-100587"/>
                    <a:pt x="371113" y="-106283"/>
                  </a:cubicBezTo>
                  <a:cubicBezTo>
                    <a:pt x="387779" y="-111979"/>
                    <a:pt x="404510" y="-117472"/>
                    <a:pt x="421313" y="-122731"/>
                  </a:cubicBezTo>
                  <a:cubicBezTo>
                    <a:pt x="438116" y="-127990"/>
                    <a:pt x="454991" y="-133015"/>
                    <a:pt x="471939" y="-137778"/>
                  </a:cubicBezTo>
                  <a:cubicBezTo>
                    <a:pt x="488887" y="-142542"/>
                    <a:pt x="505908" y="-147043"/>
                    <a:pt x="523008" y="-151257"/>
                  </a:cubicBezTo>
                  <a:cubicBezTo>
                    <a:pt x="540108" y="-155472"/>
                    <a:pt x="557287" y="-159399"/>
                    <a:pt x="574517" y="-163017"/>
                  </a:cubicBezTo>
                  <a:cubicBezTo>
                    <a:pt x="591748" y="-166636"/>
                    <a:pt x="609029" y="-169945"/>
                    <a:pt x="626442" y="-172933"/>
                  </a:cubicBezTo>
                  <a:cubicBezTo>
                    <a:pt x="643856" y="-175920"/>
                    <a:pt x="661400" y="-178587"/>
                    <a:pt x="678740" y="-180905"/>
                  </a:cubicBezTo>
                  <a:cubicBezTo>
                    <a:pt x="696080" y="-183224"/>
                    <a:pt x="713216" y="-185195"/>
                    <a:pt x="731352" y="-186868"/>
                  </a:cubicBezTo>
                  <a:cubicBezTo>
                    <a:pt x="749489" y="-188542"/>
                    <a:pt x="768626" y="-189918"/>
                    <a:pt x="784207" y="-190786"/>
                  </a:cubicBezTo>
                  <a:cubicBezTo>
                    <a:pt x="799789" y="-191654"/>
                    <a:pt x="811814" y="-192015"/>
                    <a:pt x="823840" y="-192375"/>
                  </a:cubicBezTo>
                  <a:cubicBezTo>
                    <a:pt x="826575" y="-192457"/>
                    <a:pt x="828400" y="-194085"/>
                    <a:pt x="828400" y="-196175"/>
                  </a:cubicBezTo>
                  <a:cubicBezTo>
                    <a:pt x="828400" y="-198265"/>
                    <a:pt x="826575" y="-199917"/>
                    <a:pt x="823840" y="-199975"/>
                  </a:cubicBezTo>
                  <a:cubicBezTo>
                    <a:pt x="811743" y="-200232"/>
                    <a:pt x="799646" y="-200488"/>
                    <a:pt x="783929" y="-200418"/>
                  </a:cubicBezTo>
                  <a:cubicBezTo>
                    <a:pt x="768213" y="-200347"/>
                    <a:pt x="748877" y="-199949"/>
                    <a:pt x="730515" y="-199198"/>
                  </a:cubicBezTo>
                  <a:cubicBezTo>
                    <a:pt x="712153" y="-198448"/>
                    <a:pt x="694765" y="-197345"/>
                    <a:pt x="677138" y="-195901"/>
                  </a:cubicBezTo>
                  <a:cubicBezTo>
                    <a:pt x="659510" y="-194457"/>
                    <a:pt x="641643" y="-192671"/>
                    <a:pt x="623879" y="-190551"/>
                  </a:cubicBezTo>
                  <a:cubicBezTo>
                    <a:pt x="606115" y="-188432"/>
                    <a:pt x="588454" y="-185979"/>
                    <a:pt x="570820" y="-183208"/>
                  </a:cubicBezTo>
                  <a:cubicBezTo>
                    <a:pt x="553185" y="-180438"/>
                    <a:pt x="535576" y="-177351"/>
                    <a:pt x="518027" y="-173967"/>
                  </a:cubicBezTo>
                  <a:cubicBezTo>
                    <a:pt x="500478" y="-170584"/>
                    <a:pt x="482989" y="-166904"/>
                    <a:pt x="465558" y="-162955"/>
                  </a:cubicBezTo>
                  <a:cubicBezTo>
                    <a:pt x="448128" y="-159006"/>
                    <a:pt x="430757" y="-154786"/>
                    <a:pt x="413450" y="-150328"/>
                  </a:cubicBezTo>
                  <a:cubicBezTo>
                    <a:pt x="396144" y="-145869"/>
                    <a:pt x="378901" y="-141170"/>
                    <a:pt x="361722" y="-136264"/>
                  </a:cubicBezTo>
                  <a:cubicBezTo>
                    <a:pt x="344543" y="-131359"/>
                    <a:pt x="327427" y="-126247"/>
                    <a:pt x="310372" y="-120963"/>
                  </a:cubicBezTo>
                  <a:cubicBezTo>
                    <a:pt x="293317" y="-115679"/>
                    <a:pt x="276322" y="-110224"/>
                    <a:pt x="259381" y="-104632"/>
                  </a:cubicBezTo>
                  <a:cubicBezTo>
                    <a:pt x="242440" y="-99041"/>
                    <a:pt x="225554" y="-93314"/>
                    <a:pt x="208713" y="-87488"/>
                  </a:cubicBezTo>
                  <a:cubicBezTo>
                    <a:pt x="191872" y="-81662"/>
                    <a:pt x="175078" y="-75737"/>
                    <a:pt x="158320" y="-69749"/>
                  </a:cubicBezTo>
                  <a:cubicBezTo>
                    <a:pt x="141561" y="-63760"/>
                    <a:pt x="124839" y="-57708"/>
                    <a:pt x="108142" y="-51630"/>
                  </a:cubicBezTo>
                  <a:cubicBezTo>
                    <a:pt x="91446" y="-45552"/>
                    <a:pt x="74775" y="-39447"/>
                    <a:pt x="58118" y="-33345"/>
                  </a:cubicBezTo>
                  <a:cubicBezTo>
                    <a:pt x="41462" y="-27242"/>
                    <a:pt x="24820" y="-21141"/>
                    <a:pt x="8181" y="-15099"/>
                  </a:cubicBezTo>
                  <a:cubicBezTo>
                    <a:pt x="-8458" y="-9057"/>
                    <a:pt x="-25096" y="-3074"/>
                    <a:pt x="-41733" y="2909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88" name="MainTopic"/>
            <p:cNvSpPr/>
            <p:nvPr/>
          </p:nvSpPr>
          <p:spPr>
            <a:xfrm>
              <a:off x="11211" y="4125"/>
              <a:ext cx="2281" cy="1130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功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964680" y="1407795"/>
            <a:ext cx="2749550" cy="1156335"/>
            <a:chOff x="15480" y="2337"/>
            <a:chExt cx="1240" cy="1821"/>
          </a:xfrm>
        </p:grpSpPr>
        <p:sp>
          <p:nvSpPr>
            <p:cNvPr id="131" name="MMConnector"/>
            <p:cNvSpPr/>
            <p:nvPr/>
          </p:nvSpPr>
          <p:spPr>
            <a:xfrm>
              <a:off x="15480" y="3352"/>
              <a:ext cx="615" cy="806"/>
            </a:xfrm>
            <a:custGeom>
              <a:avLst/>
              <a:gdLst/>
              <a:ahLst/>
              <a:cxnLst/>
              <a:rect l="0" t="0" r="0" b="0"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0" name="SubTopic"/>
            <p:cNvSpPr/>
            <p:nvPr/>
          </p:nvSpPr>
          <p:spPr>
            <a:xfrm>
              <a:off x="15788" y="2337"/>
              <a:ext cx="932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797040" y="1878330"/>
            <a:ext cx="3055620" cy="449580"/>
            <a:chOff x="15480" y="3078"/>
            <a:chExt cx="4718" cy="708"/>
          </a:xfrm>
        </p:grpSpPr>
        <p:sp>
          <p:nvSpPr>
            <p:cNvPr id="133" name="MMConnector"/>
            <p:cNvSpPr/>
            <p:nvPr/>
          </p:nvSpPr>
          <p:spPr>
            <a:xfrm>
              <a:off x="15480" y="3722"/>
              <a:ext cx="615" cy="64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2" name="SubTopic"/>
            <p:cNvSpPr/>
            <p:nvPr/>
          </p:nvSpPr>
          <p:spPr>
            <a:xfrm>
              <a:off x="15788" y="3078"/>
              <a:ext cx="4410" cy="61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做功的两个必要要素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964680" y="2348865"/>
            <a:ext cx="2887980" cy="603250"/>
            <a:chOff x="15480" y="3819"/>
            <a:chExt cx="1240" cy="950"/>
          </a:xfrm>
        </p:grpSpPr>
        <p:sp>
          <p:nvSpPr>
            <p:cNvPr id="135" name="MMConnector"/>
            <p:cNvSpPr/>
            <p:nvPr/>
          </p:nvSpPr>
          <p:spPr>
            <a:xfrm>
              <a:off x="15480" y="4093"/>
              <a:ext cx="615" cy="677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4" name="SubTopic"/>
            <p:cNvSpPr/>
            <p:nvPr/>
          </p:nvSpPr>
          <p:spPr>
            <a:xfrm>
              <a:off x="15788" y="3819"/>
              <a:ext cx="932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功的计算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64680" y="2758440"/>
            <a:ext cx="2888615" cy="900430"/>
            <a:chOff x="15480" y="4464"/>
            <a:chExt cx="1836" cy="1418"/>
          </a:xfrm>
        </p:grpSpPr>
        <p:sp>
          <p:nvSpPr>
            <p:cNvPr id="137" name="MMConnector"/>
            <p:cNvSpPr/>
            <p:nvPr/>
          </p:nvSpPr>
          <p:spPr>
            <a:xfrm>
              <a:off x="15480" y="4464"/>
              <a:ext cx="615" cy="1418"/>
            </a:xfrm>
            <a:custGeom>
              <a:avLst/>
              <a:gdLst/>
              <a:ahLst/>
              <a:cxnLst/>
              <a:rect l="0" t="0" r="0" b="0"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6" name="SubTopic"/>
            <p:cNvSpPr/>
            <p:nvPr/>
          </p:nvSpPr>
          <p:spPr>
            <a:xfrm>
              <a:off x="15788" y="4560"/>
              <a:ext cx="1528" cy="61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功的原理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750050" y="4248150"/>
            <a:ext cx="2070735" cy="1311910"/>
            <a:chOff x="14470" y="3162"/>
            <a:chExt cx="3261" cy="2066"/>
          </a:xfrm>
        </p:grpSpPr>
        <p:sp>
          <p:nvSpPr>
            <p:cNvPr id="26" name="SubTopic"/>
            <p:cNvSpPr/>
            <p:nvPr/>
          </p:nvSpPr>
          <p:spPr>
            <a:xfrm>
              <a:off x="14847" y="3162"/>
              <a:ext cx="2885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8" name="MMConnector"/>
            <p:cNvSpPr/>
            <p:nvPr/>
          </p:nvSpPr>
          <p:spPr>
            <a:xfrm>
              <a:off x="14470" y="4314"/>
              <a:ext cx="756" cy="915"/>
            </a:xfrm>
            <a:custGeom>
              <a:avLst/>
              <a:gdLst/>
              <a:ahLst/>
              <a:cxnLst/>
              <a:rect l="0" t="0" r="0" b="0"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</p:grpSp>
      <p:grpSp>
        <p:nvGrpSpPr>
          <p:cNvPr id="41" name="组合 40"/>
          <p:cNvGrpSpPr/>
          <p:nvPr/>
        </p:nvGrpSpPr>
        <p:grpSpPr>
          <a:xfrm>
            <a:off x="6750050" y="4782185"/>
            <a:ext cx="2071370" cy="494030"/>
            <a:chOff x="14470" y="4003"/>
            <a:chExt cx="3261" cy="804"/>
          </a:xfrm>
        </p:grpSpPr>
        <p:sp>
          <p:nvSpPr>
            <p:cNvPr id="24" name="MMConnector"/>
            <p:cNvSpPr/>
            <p:nvPr/>
          </p:nvSpPr>
          <p:spPr>
            <a:xfrm>
              <a:off x="14470" y="4735"/>
              <a:ext cx="691" cy="73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9" name="SubTopic"/>
            <p:cNvSpPr/>
            <p:nvPr/>
          </p:nvSpPr>
          <p:spPr>
            <a:xfrm>
              <a:off x="14815" y="4003"/>
              <a:ext cx="2917" cy="695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表达式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750050" y="5276850"/>
            <a:ext cx="2071370" cy="607695"/>
            <a:chOff x="14470" y="4854"/>
            <a:chExt cx="3261" cy="1079"/>
          </a:xfrm>
        </p:grpSpPr>
        <p:sp>
          <p:nvSpPr>
            <p:cNvPr id="31" name="MMConnector"/>
            <p:cNvSpPr/>
            <p:nvPr/>
          </p:nvSpPr>
          <p:spPr>
            <a:xfrm>
              <a:off x="14470" y="5165"/>
              <a:ext cx="691" cy="768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2" name="SubTopic"/>
            <p:cNvSpPr/>
            <p:nvPr/>
          </p:nvSpPr>
          <p:spPr>
            <a:xfrm>
              <a:off x="14815" y="4854"/>
              <a:ext cx="2917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  <a:sym typeface="+mn-ea"/>
                </a:rPr>
                <a:t>单位换算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  <a:sym typeface="+mn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86805" y="1686262"/>
            <a:ext cx="10669849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一、功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：如果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作用在物体上，并使物体沿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移动了一段距离，我们就说这个力对物体做了功。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做功的两个必要因素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作用在物体上的力；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的方向上移动了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功的计算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Calibri" panose="020F0502020204030204" charset="0"/>
                <a:cs typeface="Times New Roman" panose="02020603050405020304" pitchFamily="18" charset="0"/>
              </a:rPr>
              <a:t>①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力学中功等于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与物体在力的方向上通过的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的乘积。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08627" y="2346280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流程图: 终止 10">
            <a:hlinkClick r:id="rId1" action="ppaction://hlinksldjump"/>
          </p:cNvPr>
          <p:cNvSpPr/>
          <p:nvPr/>
        </p:nvSpPr>
        <p:spPr>
          <a:xfrm>
            <a:off x="9163419" y="4082042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75884" y="2355785"/>
            <a:ext cx="2034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力的方向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69102" y="4527857"/>
            <a:ext cx="1065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力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91638" y="4527423"/>
            <a:ext cx="1065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距离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34712" y="5638964"/>
            <a:ext cx="1065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力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50701" y="5638963"/>
            <a:ext cx="1065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距离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92830" y="1193223"/>
            <a:ext cx="10075545" cy="570230"/>
            <a:chOff x="1676" y="1655"/>
            <a:chExt cx="15867" cy="898"/>
          </a:xfrm>
        </p:grpSpPr>
        <p:pic>
          <p:nvPicPr>
            <p:cNvPr id="4" name="图片 3" descr="9"/>
            <p:cNvPicPr>
              <a:picLocks noChangeAspect="1"/>
            </p:cNvPicPr>
            <p:nvPr/>
          </p:nvPicPr>
          <p:blipFill>
            <a:blip r:embed="rId2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12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37970" y="2021205"/>
            <a:ext cx="8683625" cy="34150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②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公式：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W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l">
              <a:lnSpc>
                <a:spcPct val="150000"/>
              </a:lnSpc>
            </a:pP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表示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，单位是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l">
              <a:lnSpc>
                <a:spcPct val="150000"/>
              </a:lnSpc>
            </a:pP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表示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________________________________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，单位是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l">
              <a:lnSpc>
                <a:spcPct val="150000"/>
              </a:lnSpc>
            </a:pP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W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表示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，单位是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lvl="0" algn="l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 J=1 N·m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l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4.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功的原理：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使用任何机械都不能省功。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96274" y="2703196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流程图: 终止 1">
            <a:hlinkClick r:id="rId1" action="ppaction://hlinksldjump"/>
          </p:cNvPr>
          <p:cNvSpPr/>
          <p:nvPr/>
        </p:nvSpPr>
        <p:spPr>
          <a:xfrm>
            <a:off x="9314549" y="5200912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36299" y="2703196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07728" y="3259222"/>
            <a:ext cx="451828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沿力的方向上移动的距离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51861" y="3198897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96391" y="3721100"/>
            <a:ext cx="77851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功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91269" y="3722608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74745" y="2146935"/>
            <a:ext cx="1020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98235" y="874097"/>
            <a:ext cx="10669849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二、功率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功率描述做功的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，把做的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与做这些功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的比值叫做功率。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表达式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，单位是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，单位是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，单位是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单位换算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kW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______W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：功率表示做功的快慢，不表示做功的多少。做功的多少由功率和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共同决定。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47368" y="1519901"/>
            <a:ext cx="1247922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快慢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流程图: 终止 10">
            <a:hlinkClick r:id="rId1" action="ppaction://hlinksldjump"/>
          </p:cNvPr>
          <p:cNvSpPr/>
          <p:nvPr/>
        </p:nvSpPr>
        <p:spPr>
          <a:xfrm>
            <a:off x="9258669" y="4022987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84021" y="1519900"/>
            <a:ext cx="77851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功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51222" y="1535140"/>
            <a:ext cx="170693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所用时间　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63935" y="3193546"/>
            <a:ext cx="10750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功率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70525" y="3136723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63935" y="3731411"/>
            <a:ext cx="77851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功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95481" y="3746651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91644" y="4270535"/>
            <a:ext cx="309970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做功所用的时间　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77138" y="4270475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72549" y="4793340"/>
            <a:ext cx="77851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400" kern="100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248056" y="5363155"/>
            <a:ext cx="10451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/>
          <p:nvPr/>
        </p:nvGraphicFramePr>
        <p:xfrm>
          <a:off x="3338195" y="2297430"/>
          <a:ext cx="534670" cy="747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2" imgW="502285" imgH="673100" progId="Equation.DSMT4">
                  <p:embed/>
                </p:oleObj>
              </mc:Choice>
              <mc:Fallback>
                <p:oleObj name="" r:id="rId2" imgW="502285" imgH="6731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338195" y="2297430"/>
                        <a:ext cx="534670" cy="7473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5" grpId="0"/>
      <p:bldP spid="5" grpId="1"/>
      <p:bldP spid="7" grpId="0"/>
      <p:bldP spid="7" grpId="1"/>
      <p:bldP spid="9" grpId="0"/>
      <p:bldP spid="9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tags/tag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heme/theme1.xml><?xml version="1.0" encoding="utf-8"?>
<a:theme xmlns:a="http://schemas.openxmlformats.org/drawingml/2006/main" name="123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3004</Words>
  <Application>WPS 演示</Application>
  <PresentationFormat>宽屏</PresentationFormat>
  <Paragraphs>283</Paragraphs>
  <Slides>19</Slides>
  <Notes>12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39" baseType="lpstr">
      <vt:lpstr>Arial</vt:lpstr>
      <vt:lpstr>宋体</vt:lpstr>
      <vt:lpstr>Wingdings</vt:lpstr>
      <vt:lpstr>黑体</vt:lpstr>
      <vt:lpstr>Times New Roman</vt:lpstr>
      <vt:lpstr>Tahoma</vt:lpstr>
      <vt:lpstr>Calibri</vt:lpstr>
      <vt:lpstr>微软雅黑</vt:lpstr>
      <vt:lpstr>方正粗黑宋简体</vt:lpstr>
      <vt:lpstr>Calibri</vt:lpstr>
      <vt:lpstr>楷体_GB2312</vt:lpstr>
      <vt:lpstr>新宋体</vt:lpstr>
      <vt:lpstr>仿宋</vt:lpstr>
      <vt:lpstr>123</vt:lpstr>
      <vt:lpstr>1_Office 主题</vt:lpstr>
      <vt:lpstr>3_Office 主题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ye</dc:creator>
  <cp:lastModifiedBy>CCAV1234</cp:lastModifiedBy>
  <cp:revision>107</cp:revision>
  <dcterms:created xsi:type="dcterms:W3CDTF">2019-08-13T03:54:00Z</dcterms:created>
  <dcterms:modified xsi:type="dcterms:W3CDTF">2019-11-15T14:51:54Z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