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5" r:id="rId3"/>
    <p:sldId id="269" r:id="rId4"/>
    <p:sldId id="276" r:id="rId5"/>
    <p:sldId id="277" r:id="rId6"/>
    <p:sldId id="270" r:id="rId7"/>
    <p:sldId id="278" r:id="rId8"/>
    <p:sldId id="281" r:id="rId9"/>
    <p:sldId id="282" r:id="rId10"/>
    <p:sldId id="272" r:id="rId11"/>
    <p:sldId id="279" r:id="rId12"/>
    <p:sldId id="305" r:id="rId13"/>
    <p:sldId id="287" r:id="rId14"/>
    <p:sldId id="288" r:id="rId15"/>
    <p:sldId id="307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302" r:id="rId30"/>
    <p:sldId id="303" r:id="rId31"/>
    <p:sldId id="304" r:id="rId3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73A11-8CC7-4926-A277-68475A634059}" type="datetimeFigureOut">
              <a:rPr lang="zh-CN" altLang="en-US" smtClean="0"/>
              <a:t>2018/4/12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F017-AB7C-4446-B3C4-FF6F6F8EE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6330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73A11-8CC7-4926-A277-68475A634059}" type="datetimeFigureOut">
              <a:rPr lang="zh-CN" altLang="en-US" smtClean="0"/>
              <a:t>2018/4/12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F017-AB7C-4446-B3C4-FF6F6F8EE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9652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73A11-8CC7-4926-A277-68475A634059}" type="datetimeFigureOut">
              <a:rPr lang="zh-CN" altLang="en-US" smtClean="0"/>
              <a:t>2018/4/12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F017-AB7C-4446-B3C4-FF6F6F8EE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5770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FE633-7622-4057-8663-7BB358B65A0F}" type="datetimeFigureOut">
              <a:rPr lang="zh-CN" altLang="en-US">
                <a:solidFill>
                  <a:prstClr val="black">
                    <a:tint val="75000"/>
                  </a:prstClr>
                </a:solidFill>
              </a:rPr>
              <a:pPr/>
              <a:t>2018/4/12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C9ACE4B2-105E-492D-883F-071863126B64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171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0801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5900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73A11-8CC7-4926-A277-68475A634059}" type="datetimeFigureOut">
              <a:rPr lang="zh-CN" altLang="en-US" smtClean="0"/>
              <a:t>2018/4/12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F017-AB7C-4446-B3C4-FF6F6F8EE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6307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73A11-8CC7-4926-A277-68475A634059}" type="datetimeFigureOut">
              <a:rPr lang="zh-CN" altLang="en-US" smtClean="0"/>
              <a:t>2018/4/12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F017-AB7C-4446-B3C4-FF6F6F8EE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322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73A11-8CC7-4926-A277-68475A634059}" type="datetimeFigureOut">
              <a:rPr lang="zh-CN" altLang="en-US" smtClean="0"/>
              <a:t>2018/4/12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F017-AB7C-4446-B3C4-FF6F6F8EE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9844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73A11-8CC7-4926-A277-68475A634059}" type="datetimeFigureOut">
              <a:rPr lang="zh-CN" altLang="en-US" smtClean="0"/>
              <a:t>2018/4/12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F017-AB7C-4446-B3C4-FF6F6F8EE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5040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73A11-8CC7-4926-A277-68475A634059}" type="datetimeFigureOut">
              <a:rPr lang="zh-CN" altLang="en-US" smtClean="0"/>
              <a:t>2018/4/12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F017-AB7C-4446-B3C4-FF6F6F8EE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0246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73A11-8CC7-4926-A277-68475A634059}" type="datetimeFigureOut">
              <a:rPr lang="zh-CN" altLang="en-US" smtClean="0"/>
              <a:t>2018/4/12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F017-AB7C-4446-B3C4-FF6F6F8EE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623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73A11-8CC7-4926-A277-68475A634059}" type="datetimeFigureOut">
              <a:rPr lang="zh-CN" altLang="en-US" smtClean="0"/>
              <a:t>2018/4/12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F017-AB7C-4446-B3C4-FF6F6F8EE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025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73A11-8CC7-4926-A277-68475A634059}" type="datetimeFigureOut">
              <a:rPr lang="zh-CN" altLang="en-US" smtClean="0"/>
              <a:t>2018/4/12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F017-AB7C-4446-B3C4-FF6F6F8EE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2248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73A11-8CC7-4926-A277-68475A634059}" type="datetimeFigureOut">
              <a:rPr lang="zh-CN" altLang="en-US" smtClean="0"/>
              <a:t>2018/4/12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BF017-AB7C-4446-B3C4-FF6F6F8EE9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882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618716_191816419613_2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00"/>
            <a:ext cx="12192000" cy="686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 Box 1032"/>
          <p:cNvSpPr txBox="1">
            <a:spLocks noChangeArrowheads="1"/>
          </p:cNvSpPr>
          <p:nvPr/>
        </p:nvSpPr>
        <p:spPr bwMode="auto">
          <a:xfrm>
            <a:off x="850783" y="2185421"/>
            <a:ext cx="10232855" cy="1532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 anchorCtr="1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  <a:defRPr/>
            </a:pPr>
            <a:r>
              <a:rPr lang="zh-CN" altLang="en-US" sz="7200" dirty="0" smtClean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pitchFamily="2" charset="-122"/>
                <a:ea typeface="华文行楷" panose="02010800040101010101" pitchFamily="2" charset="-122"/>
              </a:rPr>
              <a:t>第十二章  简单机械（二）</a:t>
            </a:r>
            <a:endParaRPr lang="zh-CN" altLang="en-US" sz="7200" dirty="0"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0" y="-9500"/>
            <a:ext cx="12192000" cy="64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-1" y="48930"/>
            <a:ext cx="40569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800" b="1" cap="all" dirty="0" smtClean="0">
                <a:solidFill>
                  <a:srgbClr val="FF00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华文行楷" panose="02010800040101010101" pitchFamily="2" charset="-122"/>
                <a:ea typeface="华文行楷" panose="02010800040101010101" pitchFamily="2" charset="-122"/>
                <a:cs typeface="Arial Unicode MS" pitchFamily="34" charset="-122"/>
              </a:rPr>
              <a:t>备战</a:t>
            </a:r>
            <a:r>
              <a:rPr lang="en-US" altLang="zh-CN" sz="2800" b="1" cap="all" dirty="0" smtClean="0">
                <a:solidFill>
                  <a:srgbClr val="FF00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华文行楷" panose="02010800040101010101" pitchFamily="2" charset="-122"/>
                <a:ea typeface="华文行楷" panose="02010800040101010101" pitchFamily="2" charset="-122"/>
                <a:cs typeface="Arial Unicode MS" pitchFamily="34" charset="-122"/>
              </a:rPr>
              <a:t>2018</a:t>
            </a:r>
            <a:r>
              <a:rPr lang="zh-CN" altLang="en-US" sz="2800" b="1" cap="all" dirty="0" smtClean="0">
                <a:solidFill>
                  <a:srgbClr val="FF00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华文行楷" panose="02010800040101010101" pitchFamily="2" charset="-122"/>
                <a:ea typeface="华文行楷" panose="02010800040101010101" pitchFamily="2" charset="-122"/>
                <a:cs typeface="Arial Unicode MS" pitchFamily="34" charset="-122"/>
              </a:rPr>
              <a:t>中考复习课件</a:t>
            </a:r>
            <a:endParaRPr lang="zh-CN" altLang="en-US" sz="2800" b="1" cap="all" dirty="0">
              <a:solidFill>
                <a:srgbClr val="FF0000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华文行楷" panose="02010800040101010101" pitchFamily="2" charset="-122"/>
              <a:ea typeface="华文行楷" panose="02010800040101010101" pitchFamily="2" charset="-122"/>
              <a:cs typeface="Arial Unicode MS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217920"/>
            <a:ext cx="12192000" cy="64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6621244" y="6276350"/>
            <a:ext cx="55707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800" b="1" cap="all" dirty="0">
                <a:solidFill>
                  <a:srgbClr val="FF00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华文行楷" panose="02010800040101010101" pitchFamily="2" charset="-122"/>
                <a:ea typeface="华文行楷" panose="02010800040101010101" pitchFamily="2" charset="-122"/>
                <a:cs typeface="Arial Unicode MS" pitchFamily="34" charset="-122"/>
              </a:rPr>
              <a:t>宝剑锋从磨砺</a:t>
            </a:r>
            <a:r>
              <a:rPr lang="zh-CN" altLang="en-US" sz="2800" b="1" cap="all" dirty="0" smtClean="0">
                <a:solidFill>
                  <a:srgbClr val="FF00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华文行楷" panose="02010800040101010101" pitchFamily="2" charset="-122"/>
                <a:ea typeface="华文行楷" panose="02010800040101010101" pitchFamily="2" charset="-122"/>
                <a:cs typeface="Arial Unicode MS" pitchFamily="34" charset="-122"/>
              </a:rPr>
              <a:t>出，梅花香自苦寒来</a:t>
            </a:r>
            <a:endParaRPr lang="zh-CN" altLang="en-US" sz="2800" b="1" cap="all" dirty="0">
              <a:solidFill>
                <a:srgbClr val="FF0000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华文行楷" panose="02010800040101010101" pitchFamily="2" charset="-122"/>
              <a:ea typeface="华文行楷" panose="02010800040101010101" pitchFamily="2" charset="-122"/>
              <a:cs typeface="Arial Unicode MS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852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925322" y="438564"/>
            <a:ext cx="6428885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zh-CN" altLang="en-US" sz="3600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pitchFamily="2" charset="-122"/>
                <a:ea typeface="华文行楷" panose="02010800040101010101" pitchFamily="2" charset="-122"/>
              </a:rPr>
              <a:t>实验：测量滑轮组的机械效率</a:t>
            </a:r>
            <a:endParaRPr lang="en-US" altLang="zh-CN" sz="3600" dirty="0">
              <a:ln>
                <a:solidFill>
                  <a:srgbClr val="FFFF00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1273270"/>
              </p:ext>
            </p:extLst>
          </p:nvPr>
        </p:nvGraphicFramePr>
        <p:xfrm>
          <a:off x="5759981" y="1636193"/>
          <a:ext cx="2295525" cy="124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914400" imgH="469800" progId="Equation.DSMT4">
                  <p:embed/>
                </p:oleObj>
              </mc:Choice>
              <mc:Fallback>
                <p:oleObj name="Equation" r:id="rId3" imgW="914400" imgH="46980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9981" y="1636193"/>
                        <a:ext cx="2295525" cy="1241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2925322" y="1778724"/>
            <a:ext cx="1944687" cy="528638"/>
          </a:xfrm>
          <a:prstGeom prst="rect">
            <a:avLst/>
          </a:prstGeom>
          <a:gradFill rotWithShape="1">
            <a:gsLst>
              <a:gs pos="0">
                <a:srgbClr val="2C5D98"/>
              </a:gs>
              <a:gs pos="80000">
                <a:srgbClr val="3C7BC7"/>
              </a:gs>
              <a:gs pos="100000">
                <a:srgbClr val="3A7CCB"/>
              </a:gs>
            </a:gsLst>
            <a:lin ang="16200000"/>
          </a:gradFill>
          <a:ln w="9525" algn="ctr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/>
            <a:r>
              <a:rPr lang="zh-CN" altLang="en-US" sz="2800" dirty="0">
                <a:solidFill>
                  <a:srgbClr val="FFFFFF"/>
                </a:solidFill>
                <a:latin typeface="宋体" panose="02010600030101010101" pitchFamily="2" charset="-122"/>
              </a:rPr>
              <a:t> 实验原理 </a:t>
            </a:r>
          </a:p>
        </p:txBody>
      </p:sp>
      <p:grpSp>
        <p:nvGrpSpPr>
          <p:cNvPr id="6" name="Group 65"/>
          <p:cNvGrpSpPr>
            <a:grpSpLocks/>
          </p:cNvGrpSpPr>
          <p:nvPr/>
        </p:nvGrpSpPr>
        <p:grpSpPr bwMode="auto">
          <a:xfrm>
            <a:off x="1098441" y="1735748"/>
            <a:ext cx="1125538" cy="3779837"/>
            <a:chOff x="1406" y="1735"/>
            <a:chExt cx="709" cy="2381"/>
          </a:xfrm>
        </p:grpSpPr>
        <p:grpSp>
          <p:nvGrpSpPr>
            <p:cNvPr id="7" name="xjhlx8"/>
            <p:cNvGrpSpPr>
              <a:grpSpLocks noChangeAspect="1"/>
            </p:cNvGrpSpPr>
            <p:nvPr/>
          </p:nvGrpSpPr>
          <p:grpSpPr bwMode="auto">
            <a:xfrm rot="-5400000" flipH="1" flipV="1">
              <a:off x="1489" y="1810"/>
              <a:ext cx="494" cy="365"/>
              <a:chOff x="6892" y="783"/>
              <a:chExt cx="813" cy="579"/>
            </a:xfrm>
          </p:grpSpPr>
          <p:grpSp>
            <p:nvGrpSpPr>
              <p:cNvPr id="42" name="Group 146"/>
              <p:cNvGrpSpPr>
                <a:grpSpLocks noChangeAspect="1"/>
              </p:cNvGrpSpPr>
              <p:nvPr/>
            </p:nvGrpSpPr>
            <p:grpSpPr bwMode="auto">
              <a:xfrm>
                <a:off x="7125" y="783"/>
                <a:ext cx="580" cy="579"/>
                <a:chOff x="2400" y="2400"/>
                <a:chExt cx="1440" cy="1440"/>
              </a:xfrm>
            </p:grpSpPr>
            <p:sp>
              <p:nvSpPr>
                <p:cNvPr id="44" name="Oval 147"/>
                <p:cNvSpPr>
                  <a:spLocks noChangeAspect="1" noChangeArrowheads="1"/>
                </p:cNvSpPr>
                <p:nvPr/>
              </p:nvSpPr>
              <p:spPr bwMode="auto">
                <a:xfrm>
                  <a:off x="2400" y="2400"/>
                  <a:ext cx="1440" cy="14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8F8F8F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  <p:sp>
              <p:nvSpPr>
                <p:cNvPr id="45" name="Oval 148"/>
                <p:cNvSpPr>
                  <a:spLocks noChangeAspect="1" noChangeArrowheads="1"/>
                </p:cNvSpPr>
                <p:nvPr/>
              </p:nvSpPr>
              <p:spPr bwMode="auto">
                <a:xfrm>
                  <a:off x="2600" y="2600"/>
                  <a:ext cx="1040" cy="1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000000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ot="10800000" vert="eaVert"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  <p:sp>
              <p:nvSpPr>
                <p:cNvPr id="46" name="Oval 149"/>
                <p:cNvSpPr>
                  <a:spLocks noChangeAspect="1" noChangeArrowheads="1"/>
                </p:cNvSpPr>
                <p:nvPr/>
              </p:nvSpPr>
              <p:spPr bwMode="auto">
                <a:xfrm>
                  <a:off x="2800" y="2800"/>
                  <a:ext cx="640" cy="6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808080"/>
                    </a:gs>
                    <a:gs pos="100000">
                      <a:srgbClr val="969696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ot="10800000" vert="eaVert"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  <p:sp>
              <p:nvSpPr>
                <p:cNvPr id="47" name="Oval 150"/>
                <p:cNvSpPr>
                  <a:spLocks noChangeAspect="1" noChangeArrowheads="1"/>
                </p:cNvSpPr>
                <p:nvPr/>
              </p:nvSpPr>
              <p:spPr bwMode="auto">
                <a:xfrm>
                  <a:off x="3000" y="3000"/>
                  <a:ext cx="240" cy="240"/>
                </a:xfrm>
                <a:prstGeom prst="ellipse">
                  <a:avLst/>
                </a:prstGeom>
                <a:solidFill>
                  <a:srgbClr val="333333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</p:grpSp>
          <p:sp>
            <p:nvSpPr>
              <p:cNvPr id="43" name="Rectangle 151"/>
              <p:cNvSpPr>
                <a:spLocks noChangeAspect="1" noChangeArrowheads="1"/>
              </p:cNvSpPr>
              <p:nvPr/>
            </p:nvSpPr>
            <p:spPr bwMode="auto">
              <a:xfrm>
                <a:off x="6892" y="1024"/>
                <a:ext cx="555" cy="97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FFFFFF"/>
                  </a:gs>
                  <a:gs pos="100000">
                    <a:srgbClr val="000000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10800000" vert="eaVert"/>
              <a:lstStyle>
                <a:lvl1pPr eaLnBrk="0" hangingPunct="0"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/>
              </a:p>
            </p:txBody>
          </p:sp>
        </p:grpSp>
        <p:sp>
          <p:nvSpPr>
            <p:cNvPr id="8" name="Line 164"/>
            <p:cNvSpPr>
              <a:spLocks noChangeShapeType="1"/>
            </p:cNvSpPr>
            <p:nvPr/>
          </p:nvSpPr>
          <p:spPr bwMode="auto">
            <a:xfrm>
              <a:off x="1542" y="2750"/>
              <a:ext cx="2" cy="5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" name="Line 165"/>
            <p:cNvSpPr>
              <a:spLocks noChangeShapeType="1"/>
            </p:cNvSpPr>
            <p:nvPr/>
          </p:nvSpPr>
          <p:spPr bwMode="auto">
            <a:xfrm flipH="1">
              <a:off x="1904" y="2077"/>
              <a:ext cx="8" cy="11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" name="Line 166"/>
            <p:cNvSpPr>
              <a:spLocks noChangeShapeType="1"/>
            </p:cNvSpPr>
            <p:nvPr/>
          </p:nvSpPr>
          <p:spPr bwMode="auto">
            <a:xfrm>
              <a:off x="1559" y="2112"/>
              <a:ext cx="187" cy="8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1" name="Group 76"/>
            <p:cNvGrpSpPr>
              <a:grpSpLocks/>
            </p:cNvGrpSpPr>
            <p:nvPr/>
          </p:nvGrpSpPr>
          <p:grpSpPr bwMode="auto">
            <a:xfrm>
              <a:off x="1542" y="3569"/>
              <a:ext cx="427" cy="547"/>
              <a:chOff x="527" y="3436"/>
              <a:chExt cx="301" cy="397"/>
            </a:xfrm>
          </p:grpSpPr>
          <p:sp>
            <p:nvSpPr>
              <p:cNvPr id="40" name="Freeform 169"/>
              <p:cNvSpPr>
                <a:spLocks/>
              </p:cNvSpPr>
              <p:nvPr/>
            </p:nvSpPr>
            <p:spPr bwMode="auto">
              <a:xfrm flipH="1" flipV="1">
                <a:off x="626" y="3436"/>
                <a:ext cx="71" cy="85"/>
              </a:xfrm>
              <a:custGeom>
                <a:avLst/>
                <a:gdLst>
                  <a:gd name="T0" fmla="*/ 0 w 2020"/>
                  <a:gd name="T1" fmla="*/ 0 h 2594"/>
                  <a:gd name="T2" fmla="*/ 0 w 2020"/>
                  <a:gd name="T3" fmla="*/ 0 h 2594"/>
                  <a:gd name="T4" fmla="*/ 0 w 2020"/>
                  <a:gd name="T5" fmla="*/ 0 h 2594"/>
                  <a:gd name="T6" fmla="*/ 0 w 2020"/>
                  <a:gd name="T7" fmla="*/ 0 h 2594"/>
                  <a:gd name="T8" fmla="*/ 0 w 2020"/>
                  <a:gd name="T9" fmla="*/ 0 h 2594"/>
                  <a:gd name="T10" fmla="*/ 0 w 2020"/>
                  <a:gd name="T11" fmla="*/ 0 h 2594"/>
                  <a:gd name="T12" fmla="*/ 0 w 2020"/>
                  <a:gd name="T13" fmla="*/ 0 h 2594"/>
                  <a:gd name="T14" fmla="*/ 0 w 2020"/>
                  <a:gd name="T15" fmla="*/ 0 h 2594"/>
                  <a:gd name="T16" fmla="*/ 0 w 2020"/>
                  <a:gd name="T17" fmla="*/ 0 h 2594"/>
                  <a:gd name="T18" fmla="*/ 0 w 2020"/>
                  <a:gd name="T19" fmla="*/ 0 h 2594"/>
                  <a:gd name="T20" fmla="*/ 0 w 2020"/>
                  <a:gd name="T21" fmla="*/ 0 h 2594"/>
                  <a:gd name="T22" fmla="*/ 0 w 2020"/>
                  <a:gd name="T23" fmla="*/ 0 h 2594"/>
                  <a:gd name="T24" fmla="*/ 0 w 2020"/>
                  <a:gd name="T25" fmla="*/ 0 h 2594"/>
                  <a:gd name="T26" fmla="*/ 0 w 2020"/>
                  <a:gd name="T27" fmla="*/ 0 h 2594"/>
                  <a:gd name="T28" fmla="*/ 0 w 2020"/>
                  <a:gd name="T29" fmla="*/ 0 h 2594"/>
                  <a:gd name="T30" fmla="*/ 0 w 2020"/>
                  <a:gd name="T31" fmla="*/ 0 h 2594"/>
                  <a:gd name="T32" fmla="*/ 0 w 2020"/>
                  <a:gd name="T33" fmla="*/ 0 h 2594"/>
                  <a:gd name="T34" fmla="*/ 0 w 2020"/>
                  <a:gd name="T35" fmla="*/ 0 h 2594"/>
                  <a:gd name="T36" fmla="*/ 0 w 2020"/>
                  <a:gd name="T37" fmla="*/ 0 h 2594"/>
                  <a:gd name="T38" fmla="*/ 0 w 2020"/>
                  <a:gd name="T39" fmla="*/ 0 h 2594"/>
                  <a:gd name="T40" fmla="*/ 0 w 2020"/>
                  <a:gd name="T41" fmla="*/ 0 h 2594"/>
                  <a:gd name="T42" fmla="*/ 0 w 2020"/>
                  <a:gd name="T43" fmla="*/ 0 h 2594"/>
                  <a:gd name="T44" fmla="*/ 0 w 2020"/>
                  <a:gd name="T45" fmla="*/ 0 h 2594"/>
                  <a:gd name="T46" fmla="*/ 0 w 2020"/>
                  <a:gd name="T47" fmla="*/ 0 h 2594"/>
                  <a:gd name="T48" fmla="*/ 0 w 2020"/>
                  <a:gd name="T49" fmla="*/ 0 h 2594"/>
                  <a:gd name="T50" fmla="*/ 0 w 2020"/>
                  <a:gd name="T51" fmla="*/ 0 h 2594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020"/>
                  <a:gd name="T79" fmla="*/ 0 h 2594"/>
                  <a:gd name="T80" fmla="*/ 2020 w 2020"/>
                  <a:gd name="T81" fmla="*/ 2594 h 2594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10800000"/>
              <a:lstStyle>
                <a:lvl1pPr eaLnBrk="0" hangingPunct="0"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/>
              </a:p>
            </p:txBody>
          </p:sp>
          <p:sp>
            <p:nvSpPr>
              <p:cNvPr id="41" name="Rectangle 170"/>
              <p:cNvSpPr>
                <a:spLocks noChangeArrowheads="1"/>
              </p:cNvSpPr>
              <p:nvPr/>
            </p:nvSpPr>
            <p:spPr bwMode="auto">
              <a:xfrm>
                <a:off x="527" y="3527"/>
                <a:ext cx="301" cy="306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/>
              </a:p>
            </p:txBody>
          </p:sp>
        </p:grpSp>
        <p:grpSp>
          <p:nvGrpSpPr>
            <p:cNvPr id="12" name="Group 175"/>
            <p:cNvGrpSpPr>
              <a:grpSpLocks/>
            </p:cNvGrpSpPr>
            <p:nvPr/>
          </p:nvGrpSpPr>
          <p:grpSpPr bwMode="auto">
            <a:xfrm flipV="1">
              <a:off x="1406" y="1735"/>
              <a:ext cx="709" cy="39"/>
              <a:chOff x="3121" y="1752"/>
              <a:chExt cx="722" cy="130"/>
            </a:xfrm>
          </p:grpSpPr>
          <p:sp>
            <p:nvSpPr>
              <p:cNvPr id="33" name="Line 176"/>
              <p:cNvSpPr>
                <a:spLocks noChangeShapeType="1"/>
              </p:cNvSpPr>
              <p:nvPr/>
            </p:nvSpPr>
            <p:spPr bwMode="auto">
              <a:xfrm flipH="1">
                <a:off x="3121" y="1760"/>
                <a:ext cx="120" cy="12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4" name="Line 177"/>
              <p:cNvSpPr>
                <a:spLocks noChangeShapeType="1"/>
              </p:cNvSpPr>
              <p:nvPr/>
            </p:nvSpPr>
            <p:spPr bwMode="auto">
              <a:xfrm flipH="1">
                <a:off x="3241" y="1760"/>
                <a:ext cx="121" cy="12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5" name="Line 178"/>
              <p:cNvSpPr>
                <a:spLocks noChangeShapeType="1"/>
              </p:cNvSpPr>
              <p:nvPr/>
            </p:nvSpPr>
            <p:spPr bwMode="auto">
              <a:xfrm flipH="1">
                <a:off x="3362" y="1760"/>
                <a:ext cx="120" cy="12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6" name="Line 179"/>
              <p:cNvSpPr>
                <a:spLocks noChangeShapeType="1"/>
              </p:cNvSpPr>
              <p:nvPr/>
            </p:nvSpPr>
            <p:spPr bwMode="auto">
              <a:xfrm flipH="1">
                <a:off x="3482" y="1760"/>
                <a:ext cx="120" cy="12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7" name="Line 180"/>
              <p:cNvSpPr>
                <a:spLocks noChangeShapeType="1"/>
              </p:cNvSpPr>
              <p:nvPr/>
            </p:nvSpPr>
            <p:spPr bwMode="auto">
              <a:xfrm flipH="1">
                <a:off x="3602" y="1760"/>
                <a:ext cx="120" cy="12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" name="Line 181"/>
              <p:cNvSpPr>
                <a:spLocks noChangeShapeType="1"/>
              </p:cNvSpPr>
              <p:nvPr/>
            </p:nvSpPr>
            <p:spPr bwMode="auto">
              <a:xfrm flipH="1">
                <a:off x="3722" y="1760"/>
                <a:ext cx="121" cy="12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9" name="Line 182"/>
              <p:cNvSpPr>
                <a:spLocks noChangeShapeType="1"/>
              </p:cNvSpPr>
              <p:nvPr/>
            </p:nvSpPr>
            <p:spPr bwMode="auto">
              <a:xfrm>
                <a:off x="3144" y="1752"/>
                <a:ext cx="69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3" name="Group 87"/>
            <p:cNvGrpSpPr>
              <a:grpSpLocks/>
            </p:cNvGrpSpPr>
            <p:nvPr/>
          </p:nvGrpSpPr>
          <p:grpSpPr bwMode="auto">
            <a:xfrm>
              <a:off x="1548" y="2925"/>
              <a:ext cx="362" cy="666"/>
              <a:chOff x="1548" y="2925"/>
              <a:chExt cx="362" cy="666"/>
            </a:xfrm>
          </p:grpSpPr>
          <p:grpSp>
            <p:nvGrpSpPr>
              <p:cNvPr id="14" name="Group 153"/>
              <p:cNvGrpSpPr>
                <a:grpSpLocks/>
              </p:cNvGrpSpPr>
              <p:nvPr/>
            </p:nvGrpSpPr>
            <p:grpSpPr bwMode="auto">
              <a:xfrm>
                <a:off x="1548" y="3069"/>
                <a:ext cx="347" cy="334"/>
                <a:chOff x="2400" y="2400"/>
                <a:chExt cx="1440" cy="1440"/>
              </a:xfrm>
            </p:grpSpPr>
            <p:sp>
              <p:nvSpPr>
                <p:cNvPr id="29" name="Oval 154"/>
                <p:cNvSpPr>
                  <a:spLocks noChangeArrowheads="1"/>
                </p:cNvSpPr>
                <p:nvPr/>
              </p:nvSpPr>
              <p:spPr bwMode="auto">
                <a:xfrm>
                  <a:off x="2400" y="2400"/>
                  <a:ext cx="1440" cy="14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8F8F8F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  <p:sp>
              <p:nvSpPr>
                <p:cNvPr id="30" name="Oval 155"/>
                <p:cNvSpPr>
                  <a:spLocks noChangeArrowheads="1"/>
                </p:cNvSpPr>
                <p:nvPr/>
              </p:nvSpPr>
              <p:spPr bwMode="auto">
                <a:xfrm>
                  <a:off x="2600" y="2600"/>
                  <a:ext cx="1040" cy="1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000000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  <p:sp>
              <p:nvSpPr>
                <p:cNvPr id="31" name="Oval 156"/>
                <p:cNvSpPr>
                  <a:spLocks noChangeArrowheads="1"/>
                </p:cNvSpPr>
                <p:nvPr/>
              </p:nvSpPr>
              <p:spPr bwMode="auto">
                <a:xfrm>
                  <a:off x="2800" y="2800"/>
                  <a:ext cx="640" cy="6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808080"/>
                    </a:gs>
                    <a:gs pos="100000">
                      <a:srgbClr val="969696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  <p:sp>
              <p:nvSpPr>
                <p:cNvPr id="32" name="Oval 157"/>
                <p:cNvSpPr>
                  <a:spLocks noChangeArrowheads="1"/>
                </p:cNvSpPr>
                <p:nvPr/>
              </p:nvSpPr>
              <p:spPr bwMode="auto">
                <a:xfrm>
                  <a:off x="3000" y="3000"/>
                  <a:ext cx="240" cy="240"/>
                </a:xfrm>
                <a:prstGeom prst="ellipse">
                  <a:avLst/>
                </a:prstGeom>
                <a:solidFill>
                  <a:srgbClr val="333333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</p:grpSp>
          <p:grpSp>
            <p:nvGrpSpPr>
              <p:cNvPr id="15" name="Group 184"/>
              <p:cNvGrpSpPr>
                <a:grpSpLocks/>
              </p:cNvGrpSpPr>
              <p:nvPr/>
            </p:nvGrpSpPr>
            <p:grpSpPr bwMode="auto">
              <a:xfrm flipV="1">
                <a:off x="1563" y="3075"/>
                <a:ext cx="347" cy="334"/>
                <a:chOff x="2400" y="2400"/>
                <a:chExt cx="1440" cy="1440"/>
              </a:xfrm>
            </p:grpSpPr>
            <p:sp>
              <p:nvSpPr>
                <p:cNvPr id="25" name="Oval 185"/>
                <p:cNvSpPr>
                  <a:spLocks noChangeArrowheads="1"/>
                </p:cNvSpPr>
                <p:nvPr/>
              </p:nvSpPr>
              <p:spPr bwMode="auto">
                <a:xfrm>
                  <a:off x="2400" y="2400"/>
                  <a:ext cx="1440" cy="14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8F8F8F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  <p:sp>
              <p:nvSpPr>
                <p:cNvPr id="26" name="Oval 186"/>
                <p:cNvSpPr>
                  <a:spLocks noChangeArrowheads="1"/>
                </p:cNvSpPr>
                <p:nvPr/>
              </p:nvSpPr>
              <p:spPr bwMode="auto">
                <a:xfrm>
                  <a:off x="2600" y="2600"/>
                  <a:ext cx="1040" cy="1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000000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ot="10800000"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  <p:sp>
              <p:nvSpPr>
                <p:cNvPr id="27" name="Oval 187"/>
                <p:cNvSpPr>
                  <a:spLocks noChangeArrowheads="1"/>
                </p:cNvSpPr>
                <p:nvPr/>
              </p:nvSpPr>
              <p:spPr bwMode="auto">
                <a:xfrm>
                  <a:off x="2800" y="2800"/>
                  <a:ext cx="640" cy="6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808080"/>
                    </a:gs>
                    <a:gs pos="100000">
                      <a:srgbClr val="969696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ot="10800000"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  <p:sp>
              <p:nvSpPr>
                <p:cNvPr id="28" name="Oval 188"/>
                <p:cNvSpPr>
                  <a:spLocks noChangeArrowheads="1"/>
                </p:cNvSpPr>
                <p:nvPr/>
              </p:nvSpPr>
              <p:spPr bwMode="auto">
                <a:xfrm>
                  <a:off x="3000" y="3000"/>
                  <a:ext cx="240" cy="240"/>
                </a:xfrm>
                <a:prstGeom prst="ellipse">
                  <a:avLst/>
                </a:prstGeom>
                <a:solidFill>
                  <a:srgbClr val="333333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</p:grpSp>
          <p:grpSp>
            <p:nvGrpSpPr>
              <p:cNvPr id="16" name="Group 98"/>
              <p:cNvGrpSpPr>
                <a:grpSpLocks/>
              </p:cNvGrpSpPr>
              <p:nvPr/>
            </p:nvGrpSpPr>
            <p:grpSpPr bwMode="auto">
              <a:xfrm>
                <a:off x="1689" y="2925"/>
                <a:ext cx="114" cy="666"/>
                <a:chOff x="243" y="2621"/>
                <a:chExt cx="114" cy="666"/>
              </a:xfrm>
            </p:grpSpPr>
            <p:sp>
              <p:nvSpPr>
                <p:cNvPr id="17" name="Freeform 210"/>
                <p:cNvSpPr>
                  <a:spLocks/>
                </p:cNvSpPr>
                <p:nvPr/>
              </p:nvSpPr>
              <p:spPr bwMode="auto">
                <a:xfrm flipV="1">
                  <a:off x="272" y="2621"/>
                  <a:ext cx="77" cy="106"/>
                </a:xfrm>
                <a:custGeom>
                  <a:avLst/>
                  <a:gdLst>
                    <a:gd name="T0" fmla="*/ 1 w 2020"/>
                    <a:gd name="T1" fmla="*/ 0 h 2594"/>
                    <a:gd name="T2" fmla="*/ 1 w 2020"/>
                    <a:gd name="T3" fmla="*/ 1 h 2594"/>
                    <a:gd name="T4" fmla="*/ 0 w 2020"/>
                    <a:gd name="T5" fmla="*/ 1 h 2594"/>
                    <a:gd name="T6" fmla="*/ 0 w 2020"/>
                    <a:gd name="T7" fmla="*/ 1 h 2594"/>
                    <a:gd name="T8" fmla="*/ 0 w 2020"/>
                    <a:gd name="T9" fmla="*/ 1 h 2594"/>
                    <a:gd name="T10" fmla="*/ 0 w 2020"/>
                    <a:gd name="T11" fmla="*/ 2 h 2594"/>
                    <a:gd name="T12" fmla="*/ 0 w 2020"/>
                    <a:gd name="T13" fmla="*/ 2 h 2594"/>
                    <a:gd name="T14" fmla="*/ 0 w 2020"/>
                    <a:gd name="T15" fmla="*/ 2 h 2594"/>
                    <a:gd name="T16" fmla="*/ 1 w 2020"/>
                    <a:gd name="T17" fmla="*/ 3 h 2594"/>
                    <a:gd name="T18" fmla="*/ 1 w 2020"/>
                    <a:gd name="T19" fmla="*/ 3 h 2594"/>
                    <a:gd name="T20" fmla="*/ 2 w 2020"/>
                    <a:gd name="T21" fmla="*/ 2 h 2594"/>
                    <a:gd name="T22" fmla="*/ 2 w 2020"/>
                    <a:gd name="T23" fmla="*/ 2 h 2594"/>
                    <a:gd name="T24" fmla="*/ 2 w 2020"/>
                    <a:gd name="T25" fmla="*/ 2 h 2594"/>
                    <a:gd name="T26" fmla="*/ 2 w 2020"/>
                    <a:gd name="T27" fmla="*/ 1 h 2594"/>
                    <a:gd name="T28" fmla="*/ 2 w 2020"/>
                    <a:gd name="T29" fmla="*/ 1 h 2594"/>
                    <a:gd name="T30" fmla="*/ 2 w 2020"/>
                    <a:gd name="T31" fmla="*/ 2 h 2594"/>
                    <a:gd name="T32" fmla="*/ 1 w 2020"/>
                    <a:gd name="T33" fmla="*/ 2 h 2594"/>
                    <a:gd name="T34" fmla="*/ 1 w 2020"/>
                    <a:gd name="T35" fmla="*/ 2 h 2594"/>
                    <a:gd name="T36" fmla="*/ 1 w 2020"/>
                    <a:gd name="T37" fmla="*/ 2 h 2594"/>
                    <a:gd name="T38" fmla="*/ 1 w 2020"/>
                    <a:gd name="T39" fmla="*/ 2 h 2594"/>
                    <a:gd name="T40" fmla="*/ 1 w 2020"/>
                    <a:gd name="T41" fmla="*/ 2 h 2594"/>
                    <a:gd name="T42" fmla="*/ 1 w 2020"/>
                    <a:gd name="T43" fmla="*/ 1 h 2594"/>
                    <a:gd name="T44" fmla="*/ 1 w 2020"/>
                    <a:gd name="T45" fmla="*/ 1 h 2594"/>
                    <a:gd name="T46" fmla="*/ 1 w 2020"/>
                    <a:gd name="T47" fmla="*/ 1 h 2594"/>
                    <a:gd name="T48" fmla="*/ 1 w 2020"/>
                    <a:gd name="T49" fmla="*/ 1 h 2594"/>
                    <a:gd name="T50" fmla="*/ 1 w 2020"/>
                    <a:gd name="T51" fmla="*/ 0 h 2594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2020"/>
                    <a:gd name="T79" fmla="*/ 0 h 2594"/>
                    <a:gd name="T80" fmla="*/ 2020 w 2020"/>
                    <a:gd name="T81" fmla="*/ 2594 h 2594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  <p:sp>
              <p:nvSpPr>
                <p:cNvPr id="18" name="Freeform 210"/>
                <p:cNvSpPr>
                  <a:spLocks/>
                </p:cNvSpPr>
                <p:nvPr/>
              </p:nvSpPr>
              <p:spPr bwMode="auto">
                <a:xfrm>
                  <a:off x="271" y="3181"/>
                  <a:ext cx="77" cy="106"/>
                </a:xfrm>
                <a:custGeom>
                  <a:avLst/>
                  <a:gdLst>
                    <a:gd name="T0" fmla="*/ 1 w 2020"/>
                    <a:gd name="T1" fmla="*/ 0 h 2594"/>
                    <a:gd name="T2" fmla="*/ 1 w 2020"/>
                    <a:gd name="T3" fmla="*/ 1 h 2594"/>
                    <a:gd name="T4" fmla="*/ 0 w 2020"/>
                    <a:gd name="T5" fmla="*/ 1 h 2594"/>
                    <a:gd name="T6" fmla="*/ 0 w 2020"/>
                    <a:gd name="T7" fmla="*/ 1 h 2594"/>
                    <a:gd name="T8" fmla="*/ 0 w 2020"/>
                    <a:gd name="T9" fmla="*/ 1 h 2594"/>
                    <a:gd name="T10" fmla="*/ 0 w 2020"/>
                    <a:gd name="T11" fmla="*/ 2 h 2594"/>
                    <a:gd name="T12" fmla="*/ 0 w 2020"/>
                    <a:gd name="T13" fmla="*/ 2 h 2594"/>
                    <a:gd name="T14" fmla="*/ 0 w 2020"/>
                    <a:gd name="T15" fmla="*/ 2 h 2594"/>
                    <a:gd name="T16" fmla="*/ 1 w 2020"/>
                    <a:gd name="T17" fmla="*/ 3 h 2594"/>
                    <a:gd name="T18" fmla="*/ 1 w 2020"/>
                    <a:gd name="T19" fmla="*/ 3 h 2594"/>
                    <a:gd name="T20" fmla="*/ 2 w 2020"/>
                    <a:gd name="T21" fmla="*/ 2 h 2594"/>
                    <a:gd name="T22" fmla="*/ 2 w 2020"/>
                    <a:gd name="T23" fmla="*/ 2 h 2594"/>
                    <a:gd name="T24" fmla="*/ 2 w 2020"/>
                    <a:gd name="T25" fmla="*/ 2 h 2594"/>
                    <a:gd name="T26" fmla="*/ 2 w 2020"/>
                    <a:gd name="T27" fmla="*/ 1 h 2594"/>
                    <a:gd name="T28" fmla="*/ 2 w 2020"/>
                    <a:gd name="T29" fmla="*/ 1 h 2594"/>
                    <a:gd name="T30" fmla="*/ 2 w 2020"/>
                    <a:gd name="T31" fmla="*/ 2 h 2594"/>
                    <a:gd name="T32" fmla="*/ 1 w 2020"/>
                    <a:gd name="T33" fmla="*/ 2 h 2594"/>
                    <a:gd name="T34" fmla="*/ 1 w 2020"/>
                    <a:gd name="T35" fmla="*/ 2 h 2594"/>
                    <a:gd name="T36" fmla="*/ 1 w 2020"/>
                    <a:gd name="T37" fmla="*/ 2 h 2594"/>
                    <a:gd name="T38" fmla="*/ 1 w 2020"/>
                    <a:gd name="T39" fmla="*/ 2 h 2594"/>
                    <a:gd name="T40" fmla="*/ 1 w 2020"/>
                    <a:gd name="T41" fmla="*/ 2 h 2594"/>
                    <a:gd name="T42" fmla="*/ 1 w 2020"/>
                    <a:gd name="T43" fmla="*/ 1 h 2594"/>
                    <a:gd name="T44" fmla="*/ 1 w 2020"/>
                    <a:gd name="T45" fmla="*/ 1 h 2594"/>
                    <a:gd name="T46" fmla="*/ 1 w 2020"/>
                    <a:gd name="T47" fmla="*/ 1 h 2594"/>
                    <a:gd name="T48" fmla="*/ 1 w 2020"/>
                    <a:gd name="T49" fmla="*/ 1 h 2594"/>
                    <a:gd name="T50" fmla="*/ 1 w 2020"/>
                    <a:gd name="T51" fmla="*/ 0 h 2594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2020"/>
                    <a:gd name="T79" fmla="*/ 0 h 2594"/>
                    <a:gd name="T80" fmla="*/ 2020 w 2020"/>
                    <a:gd name="T81" fmla="*/ 2594 h 2594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  <p:sp>
              <p:nvSpPr>
                <p:cNvPr id="19" name="Freeform 212"/>
                <p:cNvSpPr>
                  <a:spLocks/>
                </p:cNvSpPr>
                <p:nvPr/>
              </p:nvSpPr>
              <p:spPr bwMode="auto">
                <a:xfrm>
                  <a:off x="243" y="2910"/>
                  <a:ext cx="114" cy="271"/>
                </a:xfrm>
                <a:custGeom>
                  <a:avLst/>
                  <a:gdLst>
                    <a:gd name="T0" fmla="*/ 0 w 915"/>
                    <a:gd name="T1" fmla="*/ 0 h 1180"/>
                    <a:gd name="T2" fmla="*/ 915 w 915"/>
                    <a:gd name="T3" fmla="*/ 15 h 1180"/>
                    <a:gd name="T4" fmla="*/ 630 w 915"/>
                    <a:gd name="T5" fmla="*/ 1180 h 1180"/>
                    <a:gd name="T6" fmla="*/ 270 w 915"/>
                    <a:gd name="T7" fmla="*/ 1155 h 1180"/>
                    <a:gd name="T8" fmla="*/ 0 w 915"/>
                    <a:gd name="T9" fmla="*/ 0 h 118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15"/>
                    <a:gd name="T16" fmla="*/ 0 h 1180"/>
                    <a:gd name="T17" fmla="*/ 915 w 915"/>
                    <a:gd name="T18" fmla="*/ 1180 h 118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15" h="1180">
                      <a:moveTo>
                        <a:pt x="0" y="0"/>
                      </a:moveTo>
                      <a:lnTo>
                        <a:pt x="915" y="15"/>
                      </a:lnTo>
                      <a:lnTo>
                        <a:pt x="630" y="1180"/>
                      </a:lnTo>
                      <a:lnTo>
                        <a:pt x="270" y="115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969696"/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  <p:sp>
              <p:nvSpPr>
                <p:cNvPr id="20" name="Oval 214"/>
                <p:cNvSpPr>
                  <a:spLocks noChangeArrowheads="1"/>
                </p:cNvSpPr>
                <p:nvPr/>
              </p:nvSpPr>
              <p:spPr bwMode="auto">
                <a:xfrm>
                  <a:off x="268" y="3152"/>
                  <a:ext cx="54" cy="47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0C0C0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  <p:sp>
              <p:nvSpPr>
                <p:cNvPr id="21" name="Freeform 212"/>
                <p:cNvSpPr>
                  <a:spLocks/>
                </p:cNvSpPr>
                <p:nvPr/>
              </p:nvSpPr>
              <p:spPr bwMode="auto">
                <a:xfrm flipV="1">
                  <a:off x="243" y="2699"/>
                  <a:ext cx="114" cy="242"/>
                </a:xfrm>
                <a:custGeom>
                  <a:avLst/>
                  <a:gdLst>
                    <a:gd name="T0" fmla="*/ 0 w 915"/>
                    <a:gd name="T1" fmla="*/ 0 h 1180"/>
                    <a:gd name="T2" fmla="*/ 915 w 915"/>
                    <a:gd name="T3" fmla="*/ 15 h 1180"/>
                    <a:gd name="T4" fmla="*/ 630 w 915"/>
                    <a:gd name="T5" fmla="*/ 1180 h 1180"/>
                    <a:gd name="T6" fmla="*/ 270 w 915"/>
                    <a:gd name="T7" fmla="*/ 1155 h 1180"/>
                    <a:gd name="T8" fmla="*/ 0 w 915"/>
                    <a:gd name="T9" fmla="*/ 0 h 118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15"/>
                    <a:gd name="T16" fmla="*/ 0 h 1180"/>
                    <a:gd name="T17" fmla="*/ 915 w 915"/>
                    <a:gd name="T18" fmla="*/ 1180 h 118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15" h="1180">
                      <a:moveTo>
                        <a:pt x="0" y="0"/>
                      </a:moveTo>
                      <a:lnTo>
                        <a:pt x="915" y="15"/>
                      </a:lnTo>
                      <a:lnTo>
                        <a:pt x="630" y="1180"/>
                      </a:lnTo>
                      <a:lnTo>
                        <a:pt x="270" y="115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969696"/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  <p:sp>
              <p:nvSpPr>
                <p:cNvPr id="22" name="Oval 213"/>
                <p:cNvSpPr>
                  <a:spLocks noChangeArrowheads="1"/>
                </p:cNvSpPr>
                <p:nvPr/>
              </p:nvSpPr>
              <p:spPr bwMode="auto">
                <a:xfrm>
                  <a:off x="271" y="2699"/>
                  <a:ext cx="54" cy="47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0C0C0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  <p:sp>
              <p:nvSpPr>
                <p:cNvPr id="23" name="Oval 105"/>
                <p:cNvSpPr>
                  <a:spLocks noChangeArrowheads="1"/>
                </p:cNvSpPr>
                <p:nvPr/>
              </p:nvSpPr>
              <p:spPr bwMode="auto">
                <a:xfrm>
                  <a:off x="262" y="2911"/>
                  <a:ext cx="81" cy="5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69696">
                        <a:gamma/>
                        <a:shade val="60392"/>
                        <a:invGamma/>
                      </a:srgbClr>
                    </a:gs>
                    <a:gs pos="50000">
                      <a:srgbClr val="969696"/>
                    </a:gs>
                    <a:gs pos="100000">
                      <a:srgbClr val="969696">
                        <a:gamma/>
                        <a:shade val="60392"/>
                        <a:invGamma/>
                      </a:srgb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4" name="Oval 213"/>
                <p:cNvSpPr>
                  <a:spLocks noChangeArrowheads="1"/>
                </p:cNvSpPr>
                <p:nvPr/>
              </p:nvSpPr>
              <p:spPr bwMode="auto">
                <a:xfrm>
                  <a:off x="274" y="2925"/>
                  <a:ext cx="54" cy="47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0C0C0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/>
                </a:p>
              </p:txBody>
            </p:sp>
          </p:grpSp>
        </p:grpSp>
      </p:grpSp>
      <p:sp>
        <p:nvSpPr>
          <p:cNvPr id="48" name="矩形 4"/>
          <p:cNvSpPr>
            <a:spLocks noChangeArrowheads="1"/>
          </p:cNvSpPr>
          <p:nvPr/>
        </p:nvSpPr>
        <p:spPr bwMode="auto">
          <a:xfrm>
            <a:off x="2925322" y="3360554"/>
            <a:ext cx="1944687" cy="528638"/>
          </a:xfrm>
          <a:prstGeom prst="rect">
            <a:avLst/>
          </a:prstGeom>
          <a:gradFill rotWithShape="1">
            <a:gsLst>
              <a:gs pos="0">
                <a:srgbClr val="2C5D98"/>
              </a:gs>
              <a:gs pos="80000">
                <a:srgbClr val="3C7BC7"/>
              </a:gs>
              <a:gs pos="100000">
                <a:srgbClr val="3A7CCB"/>
              </a:gs>
            </a:gsLst>
            <a:lin ang="16200000"/>
          </a:gradFill>
          <a:ln w="9525" algn="ctr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/>
            <a:r>
              <a:rPr lang="zh-CN" altLang="en-US" sz="2800" dirty="0">
                <a:solidFill>
                  <a:srgbClr val="FFFFFF"/>
                </a:solidFill>
                <a:latin typeface="宋体" panose="02010600030101010101" pitchFamily="2" charset="-122"/>
              </a:rPr>
              <a:t> 实验器材</a:t>
            </a:r>
            <a:r>
              <a:rPr lang="en-US" altLang="zh-CN" sz="2800" dirty="0">
                <a:solidFill>
                  <a:srgbClr val="FFFFFF"/>
                </a:solidFill>
                <a:latin typeface="宋体" panose="02010600030101010101" pitchFamily="2" charset="-122"/>
              </a:rPr>
              <a:t> </a:t>
            </a:r>
          </a:p>
        </p:txBody>
      </p:sp>
      <p:sp>
        <p:nvSpPr>
          <p:cNvPr id="49" name="矩形 4"/>
          <p:cNvSpPr>
            <a:spLocks noChangeArrowheads="1"/>
          </p:cNvSpPr>
          <p:nvPr/>
        </p:nvSpPr>
        <p:spPr bwMode="auto">
          <a:xfrm>
            <a:off x="3015809" y="4940911"/>
            <a:ext cx="1944688" cy="528637"/>
          </a:xfrm>
          <a:prstGeom prst="rect">
            <a:avLst/>
          </a:prstGeom>
          <a:gradFill rotWithShape="1">
            <a:gsLst>
              <a:gs pos="0">
                <a:srgbClr val="2C5D98"/>
              </a:gs>
              <a:gs pos="80000">
                <a:srgbClr val="3C7BC7"/>
              </a:gs>
              <a:gs pos="100000">
                <a:srgbClr val="3A7CCB"/>
              </a:gs>
            </a:gsLst>
            <a:lin ang="16200000"/>
          </a:gradFill>
          <a:ln w="9525" algn="ctr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/>
            <a:r>
              <a:rPr lang="zh-CN" altLang="en-US" sz="2800">
                <a:solidFill>
                  <a:srgbClr val="FFFFFF"/>
                </a:solidFill>
                <a:latin typeface="宋体" panose="02010600030101010101" pitchFamily="2" charset="-122"/>
              </a:rPr>
              <a:t> 注意事项</a:t>
            </a:r>
            <a:r>
              <a:rPr lang="en-US" altLang="zh-CN" sz="2800">
                <a:solidFill>
                  <a:srgbClr val="FFFFFF"/>
                </a:solidFill>
                <a:latin typeface="宋体" panose="02010600030101010101" pitchFamily="2" charset="-122"/>
              </a:rPr>
              <a:t> </a:t>
            </a:r>
          </a:p>
        </p:txBody>
      </p:sp>
      <p:sp>
        <p:nvSpPr>
          <p:cNvPr id="50" name="Rectangle 3"/>
          <p:cNvSpPr txBox="1">
            <a:spLocks noChangeArrowheads="1"/>
          </p:cNvSpPr>
          <p:nvPr/>
        </p:nvSpPr>
        <p:spPr>
          <a:xfrm>
            <a:off x="5372862" y="3023668"/>
            <a:ext cx="6409235" cy="1123950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zh-CN" altLang="en-US" sz="2800" dirty="0">
                <a:solidFill>
                  <a:srgbClr val="C00000"/>
                </a:solidFill>
                <a:latin typeface="宋体" panose="02010600030101010101" pitchFamily="2" charset="-122"/>
              </a:rPr>
              <a:t>弹簧测力计、刻度尺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</a:rPr>
              <a:t>、铁</a:t>
            </a:r>
            <a:r>
              <a:rPr lang="zh-CN" altLang="en-US" sz="2800" dirty="0">
                <a:solidFill>
                  <a:schemeClr val="tx1"/>
                </a:solidFill>
                <a:latin typeface="宋体" panose="02010600030101010101" pitchFamily="2" charset="-122"/>
              </a:rPr>
              <a:t>架台、滑轮、细线、钩码。</a:t>
            </a:r>
            <a:endParaRPr lang="en-US" altLang="zh-CN" sz="40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Rectangle 3"/>
          <p:cNvSpPr txBox="1">
            <a:spLocks noChangeArrowheads="1"/>
          </p:cNvSpPr>
          <p:nvPr/>
        </p:nvSpPr>
        <p:spPr>
          <a:xfrm>
            <a:off x="5372862" y="4940911"/>
            <a:ext cx="5310187" cy="719138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zh-CN" alt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竖直</a:t>
            </a:r>
            <a:r>
              <a:rPr lang="zh-CN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向上</a:t>
            </a:r>
            <a:r>
              <a:rPr lang="zh-CN" altLang="en-US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，</a:t>
            </a:r>
            <a:r>
              <a:rPr lang="zh-CN" altLang="en-US" sz="2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匀速</a:t>
            </a:r>
            <a:r>
              <a:rPr lang="zh-CN" altLang="en-US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拉动</a:t>
            </a:r>
            <a:r>
              <a:rPr lang="zh-CN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测力计。</a:t>
            </a:r>
          </a:p>
        </p:txBody>
      </p:sp>
    </p:spTree>
    <p:extLst>
      <p:ext uri="{BB962C8B-B14F-4D97-AF65-F5344CB8AC3E}">
        <p14:creationId xmlns:p14="http://schemas.microsoft.com/office/powerpoint/2010/main" val="198158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/>
          <p:nvPr/>
        </p:nvSpPr>
        <p:spPr>
          <a:xfrm>
            <a:off x="552122" y="980637"/>
            <a:ext cx="7605713" cy="1041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lnSpc>
                <a:spcPct val="110000"/>
              </a:lnSpc>
            </a:pP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</a:rPr>
              <a:t>结论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</a:rPr>
              <a:t>1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</a:rPr>
              <a:t>：</a:t>
            </a:r>
            <a:endParaRPr lang="zh-CN" altLang="en-US" sz="2800" dirty="0">
              <a:solidFill>
                <a:schemeClr val="tx1"/>
              </a:solidFill>
              <a:latin typeface="宋体" panose="02010600030101010101" pitchFamily="2" charset="-122"/>
            </a:endParaRPr>
          </a:p>
          <a:p>
            <a:pPr algn="l" eaLnBrk="1" hangingPunct="1">
              <a:lnSpc>
                <a:spcPct val="110000"/>
              </a:lnSpc>
            </a:pPr>
            <a:r>
              <a:rPr lang="zh-CN" altLang="en-US" sz="2800" dirty="0">
                <a:solidFill>
                  <a:schemeClr val="tx1"/>
                </a:solidFill>
                <a:latin typeface="宋体" panose="02010600030101010101" pitchFamily="2" charset="-122"/>
              </a:rPr>
              <a:t>    </a:t>
            </a:r>
            <a:r>
              <a:rPr lang="zh-CN" altLang="en-US" sz="2800" dirty="0">
                <a:solidFill>
                  <a:srgbClr val="CC0000"/>
                </a:solidFill>
              </a:rPr>
              <a:t>动滑轮重</a:t>
            </a:r>
            <a:r>
              <a:rPr lang="zh-CN" altLang="en-US" sz="2800" dirty="0">
                <a:solidFill>
                  <a:schemeClr val="tx1"/>
                </a:solidFill>
              </a:rPr>
              <a:t>一定</a:t>
            </a:r>
            <a:r>
              <a:rPr lang="en-US" altLang="zh-CN" sz="2800" dirty="0">
                <a:solidFill>
                  <a:schemeClr val="tx1"/>
                </a:solidFill>
                <a:latin typeface="宋体" panose="02010600030101010101" pitchFamily="2" charset="-122"/>
              </a:rPr>
              <a:t>,</a:t>
            </a:r>
            <a:r>
              <a:rPr lang="zh-CN" altLang="en-US" sz="2800" dirty="0">
                <a:solidFill>
                  <a:schemeClr val="tx1"/>
                </a:solidFill>
              </a:rPr>
              <a:t>物重</a:t>
            </a:r>
            <a:r>
              <a:rPr lang="zh-CN" altLang="en-US" sz="2800" dirty="0">
                <a:solidFill>
                  <a:srgbClr val="000099"/>
                </a:solidFill>
              </a:rPr>
              <a:t>越大</a:t>
            </a:r>
            <a:r>
              <a:rPr lang="zh-CN" altLang="en-US" sz="2800" dirty="0">
                <a:solidFill>
                  <a:schemeClr val="tx1"/>
                </a:solidFill>
              </a:rPr>
              <a:t>，机械效率</a:t>
            </a:r>
            <a:r>
              <a:rPr lang="zh-CN" altLang="en-US" sz="2800" dirty="0">
                <a:solidFill>
                  <a:srgbClr val="000099"/>
                </a:solidFill>
              </a:rPr>
              <a:t>越高</a:t>
            </a:r>
            <a:r>
              <a:rPr lang="zh-CN" altLang="en-US" sz="2800" dirty="0">
                <a:solidFill>
                  <a:schemeClr val="tx1"/>
                </a:solidFill>
              </a:rPr>
              <a:t>。</a:t>
            </a:r>
            <a:endParaRPr lang="zh-CN" altLang="en-US" sz="2800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52122" y="2602625"/>
            <a:ext cx="7065963" cy="1041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lnSpc>
                <a:spcPct val="110000"/>
              </a:lnSpc>
            </a:pP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</a:rPr>
              <a:t>结论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</a:rPr>
              <a:t>2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</a:rPr>
              <a:t>：</a:t>
            </a:r>
            <a:endParaRPr lang="zh-CN" altLang="en-US" sz="2800" dirty="0">
              <a:solidFill>
                <a:schemeClr val="tx1"/>
              </a:solidFill>
              <a:latin typeface="宋体" panose="02010600030101010101" pitchFamily="2" charset="-122"/>
            </a:endParaRPr>
          </a:p>
          <a:p>
            <a:pPr algn="l" eaLnBrk="1" hangingPunct="1">
              <a:lnSpc>
                <a:spcPct val="110000"/>
              </a:lnSpc>
            </a:pPr>
            <a:r>
              <a:rPr lang="zh-CN" altLang="en-US" sz="2800" dirty="0">
                <a:solidFill>
                  <a:srgbClr val="CC0000"/>
                </a:solidFill>
              </a:rPr>
              <a:t>        物重</a:t>
            </a:r>
            <a:r>
              <a:rPr lang="zh-CN" altLang="en-US" sz="2800" dirty="0">
                <a:solidFill>
                  <a:schemeClr val="tx1"/>
                </a:solidFill>
              </a:rPr>
              <a:t>一定，动滑轮</a:t>
            </a:r>
            <a:r>
              <a:rPr lang="zh-CN" altLang="en-US" sz="2800" dirty="0">
                <a:solidFill>
                  <a:srgbClr val="000099"/>
                </a:solidFill>
              </a:rPr>
              <a:t>越重</a:t>
            </a:r>
            <a:r>
              <a:rPr lang="zh-CN" altLang="en-US" sz="2800" dirty="0">
                <a:solidFill>
                  <a:schemeClr val="tx1"/>
                </a:solidFill>
              </a:rPr>
              <a:t>，机械效率</a:t>
            </a:r>
            <a:r>
              <a:rPr lang="zh-CN" altLang="en-US" sz="2800" dirty="0">
                <a:solidFill>
                  <a:srgbClr val="000099"/>
                </a:solidFill>
              </a:rPr>
              <a:t>低</a:t>
            </a:r>
            <a:r>
              <a:rPr lang="zh-CN" altLang="en-US" sz="2800" dirty="0">
                <a:solidFill>
                  <a:schemeClr val="tx1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01487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32"/>
          <p:cNvSpPr txBox="1">
            <a:spLocks noChangeArrowheads="1"/>
          </p:cNvSpPr>
          <p:nvPr/>
        </p:nvSpPr>
        <p:spPr bwMode="auto">
          <a:xfrm>
            <a:off x="3422693" y="2309696"/>
            <a:ext cx="4869968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 anchorCtr="1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  <a:defRPr/>
            </a:pPr>
            <a:r>
              <a:rPr lang="zh-CN" altLang="en-US" sz="8000" dirty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pitchFamily="2" charset="-122"/>
                <a:ea typeface="华文行楷" panose="02010800040101010101" pitchFamily="2" charset="-122"/>
              </a:rPr>
              <a:t>基础巩固</a:t>
            </a:r>
            <a:endParaRPr lang="zh-CN" altLang="en-US" sz="8000" dirty="0">
              <a:solidFill>
                <a:srgbClr val="FFFF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7117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13335" y="665146"/>
            <a:ext cx="11960772" cy="5853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30000"/>
              </a:lnSpc>
            </a:pPr>
            <a:r>
              <a:rPr lang="en-US" altLang="zh-CN" sz="3600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有用功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: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使用机械做功时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对人们有用必须要做的功</a:t>
            </a:r>
            <a:r>
              <a:rPr lang="zh-CN" altLang="en-US" sz="3600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叫做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有用功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用</a:t>
            </a:r>
            <a:r>
              <a:rPr lang="en-US" altLang="zh-CN" sz="3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表示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130000"/>
              </a:lnSpc>
            </a:pP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额外功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: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使用机械做功时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对人们无用但又不得不做的功</a:t>
            </a:r>
          </a:p>
          <a:p>
            <a:pPr algn="just" eaLnBrk="1" hangingPunct="1">
              <a:lnSpc>
                <a:spcPct val="130000"/>
              </a:lnSpc>
            </a:pP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叫做额外功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用</a:t>
            </a:r>
            <a:r>
              <a:rPr lang="en-US" altLang="zh-CN" sz="3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表示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130000"/>
              </a:lnSpc>
            </a:pP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总功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:_______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与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_______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之和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用</a:t>
            </a:r>
            <a:r>
              <a:rPr lang="en-US" altLang="zh-CN" sz="3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zh-CN" altLang="en-US" sz="3600" baseline="-250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总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表示，</a:t>
            </a:r>
            <a:r>
              <a:rPr lang="zh-CN" altLang="en-US" sz="3600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即</a:t>
            </a:r>
            <a:r>
              <a:rPr lang="en-US" altLang="zh-CN" sz="3600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________.</a:t>
            </a:r>
            <a:endParaRPr lang="en-US" altLang="zh-CN" sz="3600" dirty="0">
              <a:solidFill>
                <a:srgbClr val="000000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2._______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与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_____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的比值叫做机械效率，公式：</a:t>
            </a:r>
            <a:r>
              <a:rPr lang="en-US" altLang="zh-CN" sz="3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=____</a:t>
            </a:r>
          </a:p>
          <a:p>
            <a:pPr algn="just" eaLnBrk="1" hangingPunct="1">
              <a:lnSpc>
                <a:spcPct val="130000"/>
              </a:lnSpc>
            </a:pP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有用功总是小于总功，所以机械效率总小于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，通常用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_______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表示，且无单位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2141732" y="1537384"/>
            <a:ext cx="12567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 anchorCtr="1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zh-CN" altLang="en-US" sz="3600" baseline="-25000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有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3060136" y="2896503"/>
            <a:ext cx="128088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 anchorCtr="1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zh-CN" altLang="en-US" sz="3600" baseline="-25000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额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1145528" y="3592102"/>
            <a:ext cx="194219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 anchorCtr="1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600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有用功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3398448" y="3592101"/>
            <a:ext cx="183234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 anchorCtr="1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600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额外功</a:t>
            </a: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8543076" y="3510094"/>
            <a:ext cx="38872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 anchorCtr="1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zh-CN" altLang="en-US" sz="3600" baseline="-25000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总</a:t>
            </a:r>
            <a:r>
              <a:rPr lang="en-US" altLang="zh-CN" sz="3600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=</a:t>
            </a:r>
            <a:r>
              <a:rPr lang="en-US" altLang="zh-CN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zh-CN" altLang="en-US" sz="3600" baseline="-25000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有</a:t>
            </a:r>
            <a:r>
              <a:rPr lang="en-US" altLang="zh-CN" sz="3600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en-US" altLang="zh-CN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zh-CN" altLang="en-US" sz="3600" baseline="-25000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额</a:t>
            </a: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478611" y="4310882"/>
            <a:ext cx="18828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 anchorCtr="1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600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有用功</a:t>
            </a: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2611711" y="4336966"/>
            <a:ext cx="139732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 anchorCtr="1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600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总功</a:t>
            </a:r>
          </a:p>
        </p:txBody>
      </p: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0" y="5680030"/>
            <a:ext cx="18916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 anchorCtr="1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600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百分数</a:t>
            </a:r>
          </a:p>
        </p:txBody>
      </p:sp>
      <p:graphicFrame>
        <p:nvGraphicFramePr>
          <p:cNvPr id="91147" name="Object 11"/>
          <p:cNvGraphicFramePr>
            <a:graphicFrameLocks noGrp="1" noChangeAspect="1"/>
          </p:cNvGraphicFramePr>
          <p:nvPr>
            <p:ph/>
            <p:extLst/>
          </p:nvPr>
        </p:nvGraphicFramePr>
        <p:xfrm>
          <a:off x="10486714" y="4310882"/>
          <a:ext cx="845866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457200" imgH="647640" progId="Equation.DSMT4">
                  <p:embed/>
                </p:oleObj>
              </mc:Choice>
              <mc:Fallback>
                <p:oleObj name="Equation" r:id="rId3" imgW="457200" imgH="647640" progId="Equation.DSMT4">
                  <p:embed/>
                  <p:pic>
                    <p:nvPicPr>
                      <p:cNvPr id="91147" name="Object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86714" y="4310882"/>
                        <a:ext cx="845866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8952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autoUpdateAnimBg="0"/>
      <p:bldP spid="91140" grpId="0" autoUpdateAnimBg="0"/>
      <p:bldP spid="91141" grpId="0" autoUpdateAnimBg="0"/>
      <p:bldP spid="91142" grpId="0" autoUpdateAnimBg="0"/>
      <p:bldP spid="91143" grpId="0" autoUpdateAnimBg="0"/>
      <p:bldP spid="91144" grpId="0" autoUpdateAnimBg="0"/>
      <p:bldP spid="91145" grpId="0" autoUpdateAnimBg="0"/>
      <p:bldP spid="91146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Text Box 2"/>
          <p:cNvSpPr txBox="1">
            <a:spLocks noChangeArrowheads="1"/>
          </p:cNvSpPr>
          <p:nvPr/>
        </p:nvSpPr>
        <p:spPr bwMode="auto">
          <a:xfrm>
            <a:off x="168166" y="258997"/>
            <a:ext cx="12023834" cy="4413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30000"/>
              </a:lnSpc>
            </a:pPr>
            <a:r>
              <a:rPr lang="en-US" altLang="zh-CN" sz="36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zh-CN" altLang="en-US" sz="36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机械效率的计算：</a:t>
            </a:r>
          </a:p>
          <a:p>
            <a:pPr algn="just" eaLnBrk="1" hangingPunct="1">
              <a:lnSpc>
                <a:spcPct val="130000"/>
              </a:lnSpc>
            </a:pPr>
            <a:r>
              <a:rPr lang="zh-CN" altLang="en-US" sz="3600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（</a:t>
            </a:r>
            <a:r>
              <a:rPr lang="en-US" altLang="zh-CN" sz="3600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zh-CN" altLang="en-US" sz="3600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）</a:t>
            </a:r>
            <a:r>
              <a:rPr lang="zh-CN" altLang="en-US" sz="36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斜面：</a:t>
            </a:r>
          </a:p>
          <a:p>
            <a:pPr algn="just" eaLnBrk="1" hangingPunct="1">
              <a:lnSpc>
                <a:spcPct val="130000"/>
              </a:lnSpc>
            </a:pPr>
            <a:r>
              <a:rPr lang="zh-CN" altLang="en-US" sz="3600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（</a:t>
            </a:r>
            <a:r>
              <a:rPr lang="en-US" altLang="zh-CN" sz="3600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zh-CN" altLang="en-US" sz="3600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）</a:t>
            </a:r>
            <a:r>
              <a:rPr lang="zh-CN" altLang="en-US" sz="36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用滑轮组提升物体时</a:t>
            </a:r>
            <a:r>
              <a:rPr lang="zh-CN" altLang="en-US" sz="3600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：                                          </a:t>
            </a:r>
            <a:r>
              <a:rPr lang="en-US" altLang="zh-CN" sz="3600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____</a:t>
            </a:r>
            <a:endParaRPr lang="en-US" altLang="zh-CN" sz="3600" dirty="0">
              <a:solidFill>
                <a:srgbClr val="000000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zh-CN" altLang="en-US" sz="3600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影响</a:t>
            </a:r>
            <a:r>
              <a:rPr lang="zh-CN" altLang="en-US" sz="36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滑轮组机械效率的因素（不考虑绳重和摩擦）</a:t>
            </a:r>
            <a:r>
              <a:rPr lang="zh-CN" altLang="en-US" sz="3600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：同</a:t>
            </a:r>
            <a:r>
              <a:rPr lang="zh-CN" altLang="en-US" sz="36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一滑轮组，提升的物体重力越大，机械效率</a:t>
            </a:r>
            <a:r>
              <a:rPr lang="zh-CN" altLang="en-US" sz="3600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越</a:t>
            </a:r>
            <a:r>
              <a:rPr lang="en-US" altLang="zh-CN" sz="3600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___</a:t>
            </a:r>
            <a:r>
              <a:rPr lang="en-US" altLang="zh-CN" sz="3600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zh-CN" altLang="en-US" sz="36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提升同一物体，动滑轮越重，机械效率越</a:t>
            </a:r>
            <a:r>
              <a:rPr lang="zh-CN" altLang="en-US" sz="3600" u="sng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3600" u="sng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altLang="zh-CN" sz="36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graphicFrame>
        <p:nvGraphicFramePr>
          <p:cNvPr id="4098" name="Object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54264241"/>
              </p:ext>
            </p:extLst>
          </p:nvPr>
        </p:nvGraphicFramePr>
        <p:xfrm>
          <a:off x="2820020" y="1078255"/>
          <a:ext cx="2060240" cy="761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3" imgW="1511280" imgH="647640" progId="Equation.DSMT4">
                  <p:embed/>
                </p:oleObj>
              </mc:Choice>
              <mc:Fallback>
                <p:oleObj name="Equation" r:id="rId3" imgW="1511280" imgH="647640" progId="Equation.DSMT4">
                  <p:embed/>
                  <p:pic>
                    <p:nvPicPr>
                      <p:cNvPr id="4098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020" y="1078255"/>
                        <a:ext cx="2060240" cy="7610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6" name="Object 6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498480671"/>
              </p:ext>
            </p:extLst>
          </p:nvPr>
        </p:nvGraphicFramePr>
        <p:xfrm>
          <a:off x="4170431" y="1010320"/>
          <a:ext cx="599461" cy="830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5" imgW="355320" imgH="571320" progId="Equation.DSMT4">
                  <p:embed/>
                </p:oleObj>
              </mc:Choice>
              <mc:Fallback>
                <p:oleObj name="Equation" r:id="rId5" imgW="355320" imgH="571320" progId="Equation.DSMT4">
                  <p:embed/>
                  <p:pic>
                    <p:nvPicPr>
                      <p:cNvPr id="92166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0431" y="1010320"/>
                        <a:ext cx="599461" cy="8300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9"/>
          <p:cNvGraphicFramePr>
            <a:graphicFrameLocks noGrp="1" noChangeAspect="1"/>
          </p:cNvGraphicFramePr>
          <p:nvPr>
            <p:ph sz="quarter" idx="3"/>
            <p:extLst/>
          </p:nvPr>
        </p:nvGraphicFramePr>
        <p:xfrm>
          <a:off x="5793031" y="1190363"/>
          <a:ext cx="4473229" cy="1163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7" imgW="2145960" imgH="647640" progId="Equation.DSMT4">
                  <p:embed/>
                </p:oleObj>
              </mc:Choice>
              <mc:Fallback>
                <p:oleObj name="Equation" r:id="rId7" imgW="2145960" imgH="647640" progId="Equation.DSMT4">
                  <p:embed/>
                  <p:pic>
                    <p:nvPicPr>
                      <p:cNvPr id="4100" name="Object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3031" y="1190363"/>
                        <a:ext cx="4473229" cy="11639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9" name="Object 19"/>
          <p:cNvGraphicFramePr>
            <a:graphicFrameLocks noChangeAspect="1"/>
          </p:cNvGraphicFramePr>
          <p:nvPr>
            <p:extLst/>
          </p:nvPr>
        </p:nvGraphicFramePr>
        <p:xfrm>
          <a:off x="10468900" y="1224870"/>
          <a:ext cx="690353" cy="863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9" imgW="393480" imgH="571320" progId="Equation.DSMT4">
                  <p:embed/>
                </p:oleObj>
              </mc:Choice>
              <mc:Fallback>
                <p:oleObj name="Equation" r:id="rId9" imgW="393480" imgH="571320" progId="Equation.DSMT4">
                  <p:embed/>
                  <p:pic>
                    <p:nvPicPr>
                      <p:cNvPr id="9217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8900" y="1224870"/>
                        <a:ext cx="690353" cy="8636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80" name="Text Box 20"/>
          <p:cNvSpPr txBox="1">
            <a:spLocks noChangeArrowheads="1"/>
          </p:cNvSpPr>
          <p:nvPr/>
        </p:nvSpPr>
        <p:spPr bwMode="auto">
          <a:xfrm>
            <a:off x="8871178" y="3100576"/>
            <a:ext cx="88327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 anchorCtr="1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6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高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33634" y="3747039"/>
            <a:ext cx="87646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600" dirty="0">
                <a:solidFill>
                  <a:srgbClr val="FF0000"/>
                </a:solidFill>
              </a:rPr>
              <a:t>低</a:t>
            </a:r>
          </a:p>
        </p:txBody>
      </p:sp>
      <p:sp>
        <p:nvSpPr>
          <p:cNvPr id="4107" name="Text Box 2"/>
          <p:cNvSpPr txBox="1">
            <a:spLocks noChangeArrowheads="1"/>
          </p:cNvSpPr>
          <p:nvPr/>
        </p:nvSpPr>
        <p:spPr bwMode="auto">
          <a:xfrm>
            <a:off x="226262" y="4462705"/>
            <a:ext cx="11781452" cy="1430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30000"/>
              </a:lnSpc>
            </a:pP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3600" dirty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）用滑轮组水平拉动物体时</a:t>
            </a:r>
            <a:r>
              <a:rPr lang="zh-CN" altLang="en-US" sz="3600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：</a:t>
            </a:r>
            <a:endParaRPr lang="en-US" altLang="zh-CN" sz="3600" dirty="0" smtClean="0">
              <a:solidFill>
                <a:srgbClr val="000000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en-US" altLang="zh-CN" sz="3600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____(</a:t>
            </a:r>
            <a:r>
              <a:rPr lang="en-US" altLang="zh-CN" sz="3600" i="1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f </a:t>
            </a:r>
            <a:r>
              <a:rPr lang="zh-CN" altLang="en-US" sz="3600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为物体受到水平面的摩擦力</a:t>
            </a:r>
            <a:r>
              <a:rPr lang="en-US" altLang="zh-CN" sz="3600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).</a:t>
            </a:r>
            <a:endParaRPr lang="en-US" altLang="zh-CN" sz="3600" dirty="0">
              <a:solidFill>
                <a:srgbClr val="000000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102" name="Object 21"/>
          <p:cNvGraphicFramePr>
            <a:graphicFrameLocks noGrp="1" noChangeAspect="1"/>
          </p:cNvGraphicFramePr>
          <p:nvPr>
            <p:extLst/>
          </p:nvPr>
        </p:nvGraphicFramePr>
        <p:xfrm>
          <a:off x="7053479" y="4324035"/>
          <a:ext cx="4518676" cy="1091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11" imgW="2311200" imgH="647640" progId="Equation.DSMT4">
                  <p:embed/>
                </p:oleObj>
              </mc:Choice>
              <mc:Fallback>
                <p:oleObj name="Equation" r:id="rId11" imgW="2311200" imgH="647640" progId="Equation.DSMT4">
                  <p:embed/>
                  <p:pic>
                    <p:nvPicPr>
                      <p:cNvPr id="4102" name="Object 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3479" y="4324035"/>
                        <a:ext cx="4518676" cy="10911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82" name="Object 22"/>
          <p:cNvGraphicFramePr>
            <a:graphicFrameLocks noGrp="1" noChangeAspect="1"/>
          </p:cNvGraphicFramePr>
          <p:nvPr>
            <p:extLst/>
          </p:nvPr>
        </p:nvGraphicFramePr>
        <p:xfrm>
          <a:off x="450403" y="5119068"/>
          <a:ext cx="649235" cy="969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3" imgW="330120" imgH="571320" progId="Equation.DSMT4">
                  <p:embed/>
                </p:oleObj>
              </mc:Choice>
              <mc:Fallback>
                <p:oleObj name="Equation" r:id="rId13" imgW="330120" imgH="571320" progId="Equation.DSMT4">
                  <p:embed/>
                  <p:pic>
                    <p:nvPicPr>
                      <p:cNvPr id="92182" name="Object 2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403" y="5119068"/>
                        <a:ext cx="649235" cy="9699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1106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0" grpId="0" autoUpdateAnimBg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032"/>
          <p:cNvSpPr txBox="1">
            <a:spLocks noChangeArrowheads="1"/>
          </p:cNvSpPr>
          <p:nvPr/>
        </p:nvSpPr>
        <p:spPr bwMode="auto">
          <a:xfrm>
            <a:off x="1909203" y="2316504"/>
            <a:ext cx="8180728" cy="1412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 anchorCtr="1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  <a:defRPr/>
            </a:pPr>
            <a:r>
              <a:rPr lang="zh-CN" altLang="en-US" sz="6600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pitchFamily="2" charset="-122"/>
                <a:ea typeface="华文行楷" panose="02010800040101010101" pitchFamily="2" charset="-122"/>
              </a:rPr>
              <a:t>典例探究，提炼方法</a:t>
            </a:r>
            <a:endParaRPr lang="en-US" altLang="zh-CN" sz="6600" dirty="0" smtClean="0">
              <a:ln>
                <a:solidFill>
                  <a:srgbClr val="FFFF00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00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99696" y="451945"/>
            <a:ext cx="92596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考点一、功的</a:t>
            </a:r>
            <a:r>
              <a:rPr lang="zh-CN" altLang="en-US" sz="4000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原理、机械效率的</a:t>
            </a:r>
            <a:r>
              <a:rPr lang="zh-CN" altLang="en-US" sz="4000" b="1" dirty="0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含义</a:t>
            </a:r>
            <a:endParaRPr lang="zh-CN" altLang="en-US" sz="4000" b="1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99089" y="1072724"/>
            <a:ext cx="963798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 smtClean="0"/>
              <a:t>1.</a:t>
            </a:r>
            <a:r>
              <a:rPr lang="zh-CN" altLang="en-US" sz="3200" b="1" dirty="0" smtClean="0"/>
              <a:t>下列</a:t>
            </a:r>
            <a:r>
              <a:rPr lang="zh-CN" altLang="en-US" sz="3200" b="1" dirty="0"/>
              <a:t>说法中正确的是（　　）</a:t>
            </a:r>
          </a:p>
          <a:p>
            <a:pPr>
              <a:lnSpc>
                <a:spcPct val="150000"/>
              </a:lnSpc>
            </a:pPr>
            <a:r>
              <a:rPr lang="en-US" altLang="zh-CN" sz="3200" b="1" dirty="0"/>
              <a:t>A</a:t>
            </a:r>
            <a:r>
              <a:rPr lang="zh-CN" altLang="en-US" sz="3200" b="1" dirty="0"/>
              <a:t>．机械效率大的功率一定大</a:t>
            </a:r>
          </a:p>
          <a:p>
            <a:pPr>
              <a:lnSpc>
                <a:spcPct val="150000"/>
              </a:lnSpc>
            </a:pPr>
            <a:r>
              <a:rPr lang="en-US" altLang="zh-CN" sz="3200" b="1" dirty="0"/>
              <a:t>B</a:t>
            </a:r>
            <a:r>
              <a:rPr lang="zh-CN" altLang="en-US" sz="3200" b="1" dirty="0"/>
              <a:t>．机械做功时，做的有用功越多，机械效率越大</a:t>
            </a:r>
          </a:p>
          <a:p>
            <a:pPr>
              <a:lnSpc>
                <a:spcPct val="150000"/>
              </a:lnSpc>
            </a:pPr>
            <a:r>
              <a:rPr lang="en-US" altLang="zh-CN" sz="3200" b="1" dirty="0"/>
              <a:t>C</a:t>
            </a:r>
            <a:r>
              <a:rPr lang="zh-CN" altLang="en-US" sz="3200" b="1" dirty="0"/>
              <a:t>．机械做功时，工作时间越短，功率一定越大</a:t>
            </a:r>
          </a:p>
          <a:p>
            <a:pPr>
              <a:lnSpc>
                <a:spcPct val="150000"/>
              </a:lnSpc>
            </a:pPr>
            <a:r>
              <a:rPr lang="en-US" altLang="zh-CN" sz="3200" b="1" dirty="0"/>
              <a:t>D</a:t>
            </a:r>
            <a:r>
              <a:rPr lang="zh-CN" altLang="en-US" sz="3200" b="1" dirty="0"/>
              <a:t>．利用机械做功时可以省力或省距离，但不能省功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335743" y="1159831"/>
            <a:ext cx="1234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D  </a:t>
            </a:r>
            <a:endParaRPr lang="zh-CN" altLang="en-US" sz="40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6605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8883" y="746903"/>
            <a:ext cx="1180311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 smtClean="0">
                <a:solidFill>
                  <a:srgbClr val="0000FF"/>
                </a:solidFill>
              </a:rPr>
              <a:t>2.</a:t>
            </a:r>
            <a:r>
              <a:rPr lang="zh-CN" altLang="en-US" sz="2800" b="1" dirty="0" smtClean="0"/>
              <a:t>下列</a:t>
            </a:r>
            <a:r>
              <a:rPr lang="zh-CN" altLang="en-US" sz="2800" b="1" dirty="0"/>
              <a:t>关于机械效率的说法中，正确的是：</a:t>
            </a:r>
          </a:p>
          <a:p>
            <a:pPr>
              <a:lnSpc>
                <a:spcPct val="150000"/>
              </a:lnSpc>
            </a:pPr>
            <a:r>
              <a:rPr lang="en-US" altLang="zh-CN" sz="2800" b="1" dirty="0"/>
              <a:t>A</a:t>
            </a:r>
            <a:r>
              <a:rPr lang="zh-CN" altLang="en-US" sz="2800" b="1" dirty="0"/>
              <a:t>．机械效率可以达到</a:t>
            </a:r>
            <a:r>
              <a:rPr lang="en-US" altLang="zh-CN" sz="2800" b="1" dirty="0"/>
              <a:t>100</a:t>
            </a:r>
            <a:r>
              <a:rPr lang="zh-CN" altLang="en-US" sz="2800" b="1" dirty="0"/>
              <a:t>％           </a:t>
            </a:r>
            <a:r>
              <a:rPr lang="en-US" altLang="zh-CN" sz="2800" b="1" dirty="0" smtClean="0"/>
              <a:t>B</a:t>
            </a:r>
            <a:r>
              <a:rPr lang="zh-CN" altLang="en-US" sz="2800" b="1" dirty="0"/>
              <a:t>．机械效率的高低取决于有用功的</a:t>
            </a:r>
            <a:r>
              <a:rPr lang="zh-CN" altLang="en-US" sz="2800" b="1" dirty="0" smtClean="0"/>
              <a:t>多少</a:t>
            </a:r>
            <a:endParaRPr lang="zh-CN" altLang="en-US" sz="2800" b="1" dirty="0"/>
          </a:p>
          <a:p>
            <a:pPr>
              <a:lnSpc>
                <a:spcPct val="150000"/>
              </a:lnSpc>
            </a:pPr>
            <a:r>
              <a:rPr lang="en-US" altLang="zh-CN" sz="2800" b="1" dirty="0"/>
              <a:t>C</a:t>
            </a:r>
            <a:r>
              <a:rPr lang="zh-CN" altLang="en-US" sz="2800" b="1" dirty="0"/>
              <a:t>．使用滑轮组做功越快，机械效率越高</a:t>
            </a:r>
          </a:p>
          <a:p>
            <a:pPr>
              <a:lnSpc>
                <a:spcPct val="150000"/>
              </a:lnSpc>
            </a:pPr>
            <a:r>
              <a:rPr lang="en-US" altLang="zh-CN" sz="2800" b="1" dirty="0"/>
              <a:t>D</a:t>
            </a:r>
            <a:r>
              <a:rPr lang="zh-CN" altLang="en-US" sz="2800" b="1" dirty="0"/>
              <a:t>．用同一滑轮组提升质量不同的物体，机械效率不同</a:t>
            </a:r>
          </a:p>
        </p:txBody>
      </p:sp>
      <p:sp>
        <p:nvSpPr>
          <p:cNvPr id="4" name="矩形 3"/>
          <p:cNvSpPr/>
          <p:nvPr/>
        </p:nvSpPr>
        <p:spPr>
          <a:xfrm>
            <a:off x="388883" y="3518807"/>
            <a:ext cx="1192924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b="1" kern="100" dirty="0" smtClean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</a:rPr>
              <a:t>3.</a:t>
            </a:r>
            <a:r>
              <a:rPr lang="zh-CN" altLang="zh-CN" sz="2800" b="1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关于</a:t>
            </a:r>
            <a:r>
              <a:rPr lang="zh-CN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机械效率的下列说法中，正确的是（　　）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．利用机械越省力，机械效率越高</a:t>
            </a: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</a:t>
            </a:r>
            <a:r>
              <a:rPr lang="en-US" altLang="zh-CN" sz="2800" b="1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．机械做功越快，机械效率越高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．额外功相同，有用功越大的机械效率越高</a:t>
            </a: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endParaRPr lang="en-US" altLang="zh-CN" sz="2800" b="1" kern="1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b="1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D</a:t>
            </a:r>
            <a:r>
              <a:rPr lang="zh-CN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．有用功相同，总功越大机械效率越高</a:t>
            </a:r>
            <a:endParaRPr lang="zh-CN" altLang="zh-CN" sz="2800" b="1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161279" y="746903"/>
            <a:ext cx="1234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D  </a:t>
            </a:r>
            <a:endParaRPr lang="zh-CN" altLang="en-US" sz="40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246880" y="3518807"/>
            <a:ext cx="1234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  </a:t>
            </a:r>
            <a:endParaRPr lang="zh-CN" altLang="en-US" sz="40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375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2246" y="519084"/>
            <a:ext cx="113616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考点二、滑轮组机械效率</a:t>
            </a:r>
            <a:r>
              <a:rPr lang="en-US" altLang="zh-CN" sz="4000" b="1" dirty="0" smtClean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------</a:t>
            </a:r>
            <a:r>
              <a:rPr lang="zh-CN" altLang="en-US" sz="4000" b="1" dirty="0" smtClean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定性比较大小</a:t>
            </a:r>
            <a:endParaRPr lang="zh-CN" altLang="en-US" sz="4000" b="1" dirty="0">
              <a:solidFill>
                <a:srgbClr val="0000FF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2246" y="1226970"/>
            <a:ext cx="1147729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kern="1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1.</a:t>
            </a:r>
            <a:r>
              <a:rPr lang="zh-CN" altLang="zh-CN" sz="2800" b="1" kern="1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某</a:t>
            </a:r>
            <a:r>
              <a:rPr lang="zh-CN" altLang="zh-CN" sz="28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实验小组分别用如图所示的甲、乙两个滑轮组（每个滑轮重相同）匀速提起相同的重物．不计绳重及摩擦，下列说法正确的是：</a:t>
            </a:r>
          </a:p>
          <a:p>
            <a:pPr>
              <a:lnSpc>
                <a:spcPct val="150000"/>
              </a:lnSpc>
              <a:tabLst>
                <a:tab pos="13970" algn="l"/>
                <a:tab pos="245110" algn="l"/>
                <a:tab pos="2677160" algn="l"/>
                <a:tab pos="2908300" algn="l"/>
              </a:tabLst>
            </a:pPr>
            <a:r>
              <a:rPr lang="en-US" altLang="zh-CN" sz="2800" b="1" kern="100" dirty="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zh-CN" sz="28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．甲图省力，</a:t>
            </a:r>
            <a:r>
              <a:rPr lang="en-US" altLang="zh-CN" sz="2800" b="1" kern="0" dirty="0">
                <a:latin typeface="Times New Roman" panose="02020603050405020304" pitchFamily="18" charset="0"/>
                <a:ea typeface="宋体" panose="02010600030101010101" pitchFamily="2" charset="-122"/>
              </a:rPr>
              <a:t>η</a:t>
            </a:r>
            <a:r>
              <a:rPr lang="zh-CN" altLang="zh-CN" sz="2800" b="1" kern="100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甲</a:t>
            </a:r>
            <a:r>
              <a:rPr lang="zh-CN" altLang="zh-CN" sz="28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大</a:t>
            </a:r>
            <a:r>
              <a:rPr lang="en-US" altLang="zh-CN" sz="28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     </a:t>
            </a:r>
            <a:r>
              <a:rPr lang="en-US" altLang="zh-CN" sz="2800" b="1" kern="1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</a:p>
          <a:p>
            <a:pPr>
              <a:lnSpc>
                <a:spcPct val="150000"/>
              </a:lnSpc>
              <a:tabLst>
                <a:tab pos="13970" algn="l"/>
                <a:tab pos="245110" algn="l"/>
                <a:tab pos="2677160" algn="l"/>
                <a:tab pos="2908300" algn="l"/>
              </a:tabLst>
            </a:pPr>
            <a:r>
              <a:rPr lang="en-US" altLang="zh-CN" sz="2800" b="1" kern="1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altLang="zh-CN" sz="28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．甲图省力，</a:t>
            </a:r>
            <a:r>
              <a:rPr lang="en-US" altLang="zh-CN" sz="2800" b="1" kern="0" dirty="0">
                <a:latin typeface="Times New Roman" panose="02020603050405020304" pitchFamily="18" charset="0"/>
                <a:ea typeface="宋体" panose="02010600030101010101" pitchFamily="2" charset="-122"/>
              </a:rPr>
              <a:t>η</a:t>
            </a:r>
            <a:r>
              <a:rPr lang="zh-CN" altLang="zh-CN" sz="2800" b="1" kern="100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甲</a:t>
            </a:r>
            <a:r>
              <a:rPr lang="en-US" altLang="zh-CN" sz="2800" b="1" kern="100" dirty="0">
                <a:latin typeface="宋体" panose="02010600030101010101" pitchFamily="2" charset="-122"/>
                <a:ea typeface="宋体" panose="02010600030101010101" pitchFamily="2" charset="-122"/>
              </a:rPr>
              <a:t>=</a:t>
            </a:r>
            <a:r>
              <a:rPr lang="en-US" altLang="zh-CN" sz="2800" b="1" kern="0" dirty="0">
                <a:latin typeface="Times New Roman" panose="02020603050405020304" pitchFamily="18" charset="0"/>
                <a:ea typeface="宋体" panose="02010600030101010101" pitchFamily="2" charset="-122"/>
              </a:rPr>
              <a:t>η</a:t>
            </a:r>
            <a:r>
              <a:rPr lang="zh-CN" altLang="zh-CN" sz="2800" b="1" kern="0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乙</a:t>
            </a:r>
            <a:r>
              <a:rPr lang="en-US" altLang="zh-CN" sz="2800" b="1" kern="100" dirty="0"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endParaRPr lang="en-US" altLang="zh-CN" sz="2800" b="1" kern="100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  <a:tabLst>
                <a:tab pos="13970" algn="l"/>
                <a:tab pos="245110" algn="l"/>
                <a:tab pos="2677160" algn="l"/>
                <a:tab pos="2908300" algn="l"/>
              </a:tabLst>
            </a:pPr>
            <a:r>
              <a:rPr lang="en-US" altLang="zh-CN" sz="2800" b="1" kern="100" dirty="0" smtClean="0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r>
              <a:rPr lang="zh-CN" altLang="zh-CN" sz="28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．乙图省力，</a:t>
            </a:r>
            <a:r>
              <a:rPr lang="en-US" altLang="zh-CN" sz="2800" b="1" kern="0" dirty="0">
                <a:latin typeface="Times New Roman" panose="02020603050405020304" pitchFamily="18" charset="0"/>
                <a:ea typeface="宋体" panose="02010600030101010101" pitchFamily="2" charset="-122"/>
              </a:rPr>
              <a:t>η</a:t>
            </a:r>
            <a:r>
              <a:rPr lang="zh-CN" altLang="zh-CN" sz="2800" b="1" kern="100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甲</a:t>
            </a:r>
            <a:r>
              <a:rPr lang="en-US" altLang="zh-CN" sz="2800" b="1" kern="100" dirty="0">
                <a:latin typeface="宋体" panose="02010600030101010101" pitchFamily="2" charset="-122"/>
                <a:ea typeface="宋体" panose="02010600030101010101" pitchFamily="2" charset="-122"/>
              </a:rPr>
              <a:t>=</a:t>
            </a:r>
            <a:r>
              <a:rPr lang="en-US" altLang="zh-CN" sz="2800" b="1" kern="0" dirty="0">
                <a:latin typeface="Times New Roman" panose="02020603050405020304" pitchFamily="18" charset="0"/>
                <a:ea typeface="宋体" panose="02010600030101010101" pitchFamily="2" charset="-122"/>
              </a:rPr>
              <a:t>η</a:t>
            </a:r>
            <a:r>
              <a:rPr lang="zh-CN" altLang="zh-CN" sz="2800" b="1" kern="0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乙</a:t>
            </a:r>
            <a:r>
              <a:rPr lang="en-US" altLang="zh-CN" sz="2800" b="1" kern="0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     </a:t>
            </a:r>
            <a:endParaRPr lang="en-US" altLang="zh-CN" sz="2800" b="1" kern="0" baseline="-250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  <a:tabLst>
                <a:tab pos="13970" algn="l"/>
                <a:tab pos="245110" algn="l"/>
                <a:tab pos="2677160" algn="l"/>
                <a:tab pos="2908300" algn="l"/>
              </a:tabLst>
            </a:pPr>
            <a:r>
              <a:rPr lang="en-US" altLang="zh-CN" sz="2800" b="1" kern="100" dirty="0" smtClean="0"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  <a:r>
              <a:rPr lang="zh-CN" altLang="zh-CN" sz="28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．乙图省力，</a:t>
            </a:r>
            <a:r>
              <a:rPr lang="en-US" altLang="zh-CN" sz="2800" b="1" kern="0" dirty="0">
                <a:latin typeface="Times New Roman" panose="02020603050405020304" pitchFamily="18" charset="0"/>
                <a:ea typeface="宋体" panose="02010600030101010101" pitchFamily="2" charset="-122"/>
              </a:rPr>
              <a:t>η</a:t>
            </a:r>
            <a:r>
              <a:rPr lang="zh-CN" altLang="zh-CN" sz="2800" b="1" kern="0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乙</a:t>
            </a:r>
            <a:r>
              <a:rPr lang="zh-CN" altLang="zh-CN" sz="28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大</a:t>
            </a:r>
            <a:endParaRPr lang="zh-CN" altLang="zh-CN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4" name="图片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644" y="2864605"/>
            <a:ext cx="3139769" cy="303749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10011805" y="1850016"/>
            <a:ext cx="12349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  </a:t>
            </a:r>
            <a:endParaRPr lang="zh-CN" altLang="en-US" sz="4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7043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26124" y="775644"/>
            <a:ext cx="11939752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如图所示，用甲、乙两种装置分别将重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1N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的物体匀速提升相同的高度，滑轮重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0.2N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，不计摩擦和绳重，所用的拉力分别是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kumimoji="0" lang="zh-CN" altLang="en-US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kumimoji="0" lang="zh-CN" altLang="en-US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，机械效率分别是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η</a:t>
            </a:r>
            <a:r>
              <a:rPr kumimoji="0" lang="zh-CN" altLang="en-US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η</a:t>
            </a:r>
            <a:r>
              <a:rPr kumimoji="0" lang="zh-CN" altLang="en-US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，则（　　）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5601" name="图片24" descr="菁优网：http://www.jyeoo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849" y="3221420"/>
            <a:ext cx="3794234" cy="3025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20716" y="3633886"/>
            <a:ext cx="611702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kumimoji="0" lang="zh-CN" altLang="en-US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＞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kumimoji="0" lang="zh-CN" altLang="en-US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kumimoji="0" lang="zh-CN" altLang="en-US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=F</a:t>
            </a:r>
            <a:r>
              <a:rPr kumimoji="0" lang="zh-CN" altLang="en-US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η</a:t>
            </a:r>
            <a:r>
              <a:rPr kumimoji="0" lang="zh-CN" altLang="en-US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＞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η</a:t>
            </a:r>
            <a:r>
              <a:rPr kumimoji="0" lang="zh-CN" altLang="en-US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η</a:t>
            </a:r>
            <a:r>
              <a:rPr kumimoji="0" lang="zh-CN" altLang="en-US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＜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η</a:t>
            </a:r>
            <a:r>
              <a:rPr kumimoji="0" lang="zh-CN" altLang="en-US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乙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740631" y="2233448"/>
            <a:ext cx="9214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D  </a:t>
            </a:r>
            <a:endParaRPr lang="zh-CN" altLang="en-US" sz="4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49361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032"/>
          <p:cNvSpPr txBox="1">
            <a:spLocks noChangeArrowheads="1"/>
          </p:cNvSpPr>
          <p:nvPr/>
        </p:nvSpPr>
        <p:spPr bwMode="auto">
          <a:xfrm>
            <a:off x="868680" y="1141138"/>
            <a:ext cx="10492740" cy="3933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 anchorCtr="1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  <a:defRPr/>
            </a:pPr>
            <a:r>
              <a:rPr lang="zh-CN" altLang="en-US" sz="9600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pitchFamily="2" charset="-122"/>
                <a:ea typeface="华文行楷" panose="02010800040101010101" pitchFamily="2" charset="-122"/>
              </a:rPr>
              <a:t>图  说  物  理</a:t>
            </a:r>
            <a:endParaRPr lang="en-US" altLang="zh-CN" sz="9600" dirty="0" smtClean="0">
              <a:ln>
                <a:solidFill>
                  <a:srgbClr val="FFFF00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algn="ctr" eaLnBrk="1" hangingPunct="1">
              <a:lnSpc>
                <a:spcPct val="130000"/>
              </a:lnSpc>
              <a:defRPr/>
            </a:pPr>
            <a:r>
              <a:rPr lang="zh-CN" altLang="en-US" sz="9600" dirty="0" smtClean="0"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pitchFamily="2" charset="-122"/>
                <a:ea typeface="华文行楷" panose="02010800040101010101" pitchFamily="2" charset="-122"/>
              </a:rPr>
              <a:t>知  识  再  现</a:t>
            </a:r>
            <a:endParaRPr lang="zh-CN" altLang="en-US" sz="9600" dirty="0">
              <a:solidFill>
                <a:srgbClr val="FFFF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931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67862" y="550721"/>
            <a:ext cx="1137219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3.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如图，在水平拉力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的作用下，使物体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沿水平面以速度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向右匀速运动了距离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，若物重为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，水平面对物体的摩擦力为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．下列说法正确的是（　　）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27649" name="图片24" descr="菁优网：http://www.jyeoo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1109" y="3042745"/>
            <a:ext cx="5118537" cy="177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67862" y="2761770"/>
            <a:ext cx="6253656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．有用功的功率为</a:t>
            </a:r>
            <a:r>
              <a:rPr kumimoji="0" lang="en-US" altLang="zh-CN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Gv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	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．拉力做功的功率为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2Fv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．装置的机械效率为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G/3F	   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．额外功为（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3F﹣f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726142" y="1930773"/>
            <a:ext cx="12349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D  </a:t>
            </a:r>
            <a:endParaRPr lang="zh-CN" altLang="en-US" sz="4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31357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36330" y="534675"/>
            <a:ext cx="838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考点</a:t>
            </a:r>
            <a:r>
              <a:rPr lang="zh-CN" altLang="en-US" sz="4000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二</a:t>
            </a:r>
            <a:r>
              <a:rPr lang="zh-CN" altLang="en-US" sz="4000" b="1" dirty="0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、滑轮组机械效率</a:t>
            </a:r>
            <a:r>
              <a:rPr lang="en-US" altLang="zh-CN" sz="4000" b="1" dirty="0" smtClean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------</a:t>
            </a:r>
            <a:r>
              <a:rPr lang="zh-CN" altLang="en-US" sz="4000" b="1" dirty="0" smtClean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计算</a:t>
            </a:r>
            <a:endParaRPr lang="zh-CN" altLang="en-US" sz="4000" b="1" dirty="0">
              <a:solidFill>
                <a:srgbClr val="0000FF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15611" y="1196940"/>
            <a:ext cx="12076389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小华用如图所示的滑轮组拉动货箱，已知货箱的质量为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60Kg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，在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F=50N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的拉力作用下，货箱以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0.1m/s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的速度做匀速直线运动，地面对货箱的滑动摩擦力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为货箱重的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0.2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倍．求：（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）货箱的重力是多少？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）拉力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的功率是多少？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）货箱运动了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1min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，克服摩擦所做的功是多少？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）此滑轮组的机械效率是多少？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9697" name="图片24" descr="菁优网：http://www.jyeoo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415" y="3620283"/>
            <a:ext cx="4899826" cy="1154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52247" y="3905376"/>
            <a:ext cx="114142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 sz="3200"/>
          </a:p>
        </p:txBody>
      </p:sp>
    </p:spTree>
    <p:extLst>
      <p:ext uri="{BB962C8B-B14F-4D97-AF65-F5344CB8AC3E}">
        <p14:creationId xmlns:p14="http://schemas.microsoft.com/office/powerpoint/2010/main" val="216938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62" y="546538"/>
            <a:ext cx="10016359" cy="5612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80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89186" y="586763"/>
            <a:ext cx="1186617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600" b="1" dirty="0" smtClean="0"/>
              <a:t>2.</a:t>
            </a:r>
            <a:r>
              <a:rPr lang="zh-CN" altLang="en-US" sz="3600" b="1" dirty="0" smtClean="0"/>
              <a:t>如</a:t>
            </a:r>
            <a:r>
              <a:rPr lang="zh-CN" altLang="en-US" sz="3600" b="1" dirty="0"/>
              <a:t>图所示，滑轮组在向上的拉力</a:t>
            </a:r>
            <a:r>
              <a:rPr lang="en-US" altLang="zh-CN" sz="3600" b="1" dirty="0"/>
              <a:t>F</a:t>
            </a:r>
            <a:r>
              <a:rPr lang="zh-CN" altLang="en-US" sz="3600" b="1" dirty="0"/>
              <a:t>作用下，将重为</a:t>
            </a:r>
            <a:r>
              <a:rPr lang="en-US" altLang="zh-CN" sz="3600" b="1" dirty="0"/>
              <a:t>120N</a:t>
            </a:r>
            <a:r>
              <a:rPr lang="zh-CN" altLang="en-US" sz="3600" b="1" dirty="0"/>
              <a:t>的物体匀速提起，在</a:t>
            </a:r>
            <a:r>
              <a:rPr lang="en-US" altLang="zh-CN" sz="3600" b="1" dirty="0"/>
              <a:t>10s</a:t>
            </a:r>
            <a:r>
              <a:rPr lang="zh-CN" altLang="en-US" sz="3600" b="1" dirty="0"/>
              <a:t>内物体上移的距离为</a:t>
            </a:r>
            <a:r>
              <a:rPr lang="en-US" altLang="zh-CN" sz="3600" b="1" dirty="0"/>
              <a:t>2m</a:t>
            </a:r>
            <a:r>
              <a:rPr lang="zh-CN" altLang="en-US" sz="3600" b="1" dirty="0"/>
              <a:t>．求：</a:t>
            </a:r>
          </a:p>
          <a:p>
            <a:pPr>
              <a:lnSpc>
                <a:spcPct val="150000"/>
              </a:lnSpc>
            </a:pPr>
            <a:r>
              <a:rPr lang="zh-CN" altLang="en-US" sz="3600" b="1" dirty="0"/>
              <a:t>（</a:t>
            </a:r>
            <a:r>
              <a:rPr lang="en-US" altLang="zh-CN" sz="3600" b="1" dirty="0"/>
              <a:t>1</a:t>
            </a:r>
            <a:r>
              <a:rPr lang="zh-CN" altLang="en-US" sz="3600" b="1" dirty="0"/>
              <a:t>）物体上升的速度；</a:t>
            </a:r>
          </a:p>
          <a:p>
            <a:pPr>
              <a:lnSpc>
                <a:spcPct val="150000"/>
              </a:lnSpc>
            </a:pPr>
            <a:r>
              <a:rPr lang="zh-CN" altLang="en-US" sz="3600" b="1" dirty="0"/>
              <a:t>（</a:t>
            </a:r>
            <a:r>
              <a:rPr lang="en-US" altLang="zh-CN" sz="3600" b="1" dirty="0"/>
              <a:t>2</a:t>
            </a:r>
            <a:r>
              <a:rPr lang="zh-CN" altLang="en-US" sz="3600" b="1" dirty="0"/>
              <a:t>）有用功；</a:t>
            </a:r>
          </a:p>
          <a:p>
            <a:pPr>
              <a:lnSpc>
                <a:spcPct val="150000"/>
              </a:lnSpc>
            </a:pPr>
            <a:r>
              <a:rPr lang="zh-CN" altLang="en-US" sz="3600" b="1" dirty="0"/>
              <a:t>（</a:t>
            </a:r>
            <a:r>
              <a:rPr lang="en-US" altLang="zh-CN" sz="3600" b="1" dirty="0"/>
              <a:t>3</a:t>
            </a:r>
            <a:r>
              <a:rPr lang="zh-CN" altLang="en-US" sz="3600" b="1" dirty="0"/>
              <a:t>）如果拉力</a:t>
            </a:r>
            <a:r>
              <a:rPr lang="en-US" altLang="zh-CN" sz="3600" b="1" dirty="0"/>
              <a:t>F</a:t>
            </a:r>
            <a:r>
              <a:rPr lang="zh-CN" altLang="en-US" sz="3600" b="1" dirty="0"/>
              <a:t>为</a:t>
            </a:r>
            <a:r>
              <a:rPr lang="en-US" altLang="zh-CN" sz="3600" b="1" dirty="0"/>
              <a:t>50N</a:t>
            </a:r>
            <a:r>
              <a:rPr lang="zh-CN" altLang="en-US" sz="3600" b="1" dirty="0"/>
              <a:t>，拉力所做的功是多少；</a:t>
            </a:r>
          </a:p>
          <a:p>
            <a:pPr>
              <a:lnSpc>
                <a:spcPct val="150000"/>
              </a:lnSpc>
            </a:pPr>
            <a:r>
              <a:rPr lang="zh-CN" altLang="en-US" sz="3600" b="1" dirty="0"/>
              <a:t>（</a:t>
            </a:r>
            <a:r>
              <a:rPr lang="en-US" altLang="zh-CN" sz="3600" b="1" dirty="0"/>
              <a:t>4</a:t>
            </a:r>
            <a:r>
              <a:rPr lang="zh-CN" altLang="en-US" sz="3600" b="1" dirty="0"/>
              <a:t>）滑轮组提升该重物时的机械效率是多少．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870" y="2341900"/>
            <a:ext cx="1892669" cy="332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54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1663" y="735724"/>
            <a:ext cx="11640337" cy="5339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58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6124" y="196672"/>
            <a:ext cx="69683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考点三、斜面机械效率</a:t>
            </a:r>
            <a:endParaRPr lang="zh-CN" altLang="en-US" sz="4000" b="1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72967" y="906027"/>
            <a:ext cx="1125657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 smtClean="0">
                <a:solidFill>
                  <a:srgbClr val="FF0000"/>
                </a:solidFill>
              </a:rPr>
              <a:t>1.</a:t>
            </a:r>
            <a:r>
              <a:rPr lang="zh-CN" altLang="en-US" sz="3200" b="1" dirty="0" smtClean="0"/>
              <a:t>如</a:t>
            </a:r>
            <a:r>
              <a:rPr lang="zh-CN" altLang="en-US" sz="3200" b="1" dirty="0"/>
              <a:t>图所示，斜面长</a:t>
            </a:r>
            <a:r>
              <a:rPr lang="en-US" altLang="zh-CN" sz="3200" b="1" dirty="0"/>
              <a:t>4m</a:t>
            </a:r>
            <a:r>
              <a:rPr lang="zh-CN" altLang="en-US" sz="3200" b="1" dirty="0"/>
              <a:t>，高</a:t>
            </a:r>
            <a:r>
              <a:rPr lang="en-US" altLang="zh-CN" sz="3200" b="1" dirty="0"/>
              <a:t>2m</a:t>
            </a:r>
            <a:r>
              <a:rPr lang="zh-CN" altLang="en-US" sz="3200" b="1" dirty="0"/>
              <a:t>。质量为</a:t>
            </a:r>
            <a:r>
              <a:rPr lang="en-US" altLang="zh-CN" sz="3200" b="1" dirty="0"/>
              <a:t>50kg</a:t>
            </a:r>
            <a:r>
              <a:rPr lang="zh-CN" altLang="en-US" sz="3200" b="1" dirty="0"/>
              <a:t>的小明站在斜面顶端，用平行于斜面向上的</a:t>
            </a:r>
            <a:r>
              <a:rPr lang="en-US" altLang="zh-CN" sz="3200" b="1" dirty="0"/>
              <a:t>75N</a:t>
            </a:r>
            <a:r>
              <a:rPr lang="zh-CN" altLang="en-US" sz="3200" b="1" dirty="0"/>
              <a:t>的拉力将</a:t>
            </a:r>
            <a:r>
              <a:rPr lang="en-US" altLang="zh-CN" sz="3200" b="1" dirty="0"/>
              <a:t>100N</a:t>
            </a:r>
            <a:r>
              <a:rPr lang="zh-CN" altLang="en-US" sz="3200" b="1" dirty="0"/>
              <a:t>重的物体从斜面底端匀速拉到斜面顶端，</a:t>
            </a:r>
            <a:r>
              <a:rPr lang="en-US" altLang="zh-CN" sz="3200" b="1" dirty="0"/>
              <a:t>g=10N/kg</a:t>
            </a:r>
            <a:r>
              <a:rPr lang="zh-CN" altLang="en-US" sz="3200" b="1" dirty="0"/>
              <a:t>，</a:t>
            </a:r>
            <a:r>
              <a:rPr lang="zh-CN" altLang="en-US" sz="3200" b="1" dirty="0" smtClean="0"/>
              <a:t>那么</a:t>
            </a:r>
            <a:endParaRPr lang="zh-CN" altLang="en-US" sz="3200" b="1" dirty="0"/>
          </a:p>
          <a:p>
            <a:pPr>
              <a:lnSpc>
                <a:spcPct val="150000"/>
              </a:lnSpc>
            </a:pPr>
            <a:r>
              <a:rPr lang="en-US" altLang="zh-CN" sz="3200" b="1" dirty="0"/>
              <a:t>A</a:t>
            </a:r>
            <a:r>
              <a:rPr lang="zh-CN" altLang="en-US" sz="3200" b="1" dirty="0"/>
              <a:t>．小明对物体做的总功为</a:t>
            </a:r>
            <a:r>
              <a:rPr lang="en-US" altLang="zh-CN" sz="3200" b="1" dirty="0"/>
              <a:t>1300J    </a:t>
            </a:r>
            <a:endParaRPr lang="en-US" altLang="zh-CN" sz="3200" b="1" dirty="0" smtClean="0"/>
          </a:p>
          <a:p>
            <a:pPr>
              <a:lnSpc>
                <a:spcPct val="150000"/>
              </a:lnSpc>
            </a:pPr>
            <a:r>
              <a:rPr lang="en-US" altLang="zh-CN" sz="3200" b="1" dirty="0" smtClean="0"/>
              <a:t>B</a:t>
            </a:r>
            <a:r>
              <a:rPr lang="zh-CN" altLang="en-US" sz="3200" b="1" dirty="0"/>
              <a:t>．斜面的机械效率是</a:t>
            </a:r>
            <a:r>
              <a:rPr lang="en-US" altLang="zh-CN" sz="3200" b="1" dirty="0"/>
              <a:t>75%</a:t>
            </a:r>
          </a:p>
          <a:p>
            <a:pPr>
              <a:lnSpc>
                <a:spcPct val="150000"/>
              </a:lnSpc>
            </a:pPr>
            <a:r>
              <a:rPr lang="en-US" altLang="zh-CN" sz="3200" b="1" dirty="0"/>
              <a:t>C</a:t>
            </a:r>
            <a:r>
              <a:rPr lang="zh-CN" altLang="en-US" sz="3200" b="1" dirty="0"/>
              <a:t>．物体所受的摩擦阻力为</a:t>
            </a:r>
            <a:r>
              <a:rPr lang="en-US" altLang="zh-CN" sz="3200" b="1" dirty="0"/>
              <a:t>75N      </a:t>
            </a:r>
            <a:endParaRPr lang="en-US" altLang="zh-CN" sz="3200" b="1" dirty="0" smtClean="0"/>
          </a:p>
          <a:p>
            <a:pPr>
              <a:lnSpc>
                <a:spcPct val="150000"/>
              </a:lnSpc>
            </a:pPr>
            <a:r>
              <a:rPr lang="en-US" altLang="zh-CN" sz="3200" b="1" dirty="0" smtClean="0"/>
              <a:t>D</a:t>
            </a:r>
            <a:r>
              <a:rPr lang="zh-CN" altLang="en-US" sz="3200" b="1" dirty="0"/>
              <a:t>．物体所受的摩擦阻力为</a:t>
            </a:r>
            <a:r>
              <a:rPr lang="en-US" altLang="zh-CN" sz="3200" b="1" dirty="0"/>
              <a:t>25N</a:t>
            </a:r>
          </a:p>
        </p:txBody>
      </p:sp>
      <p:pic>
        <p:nvPicPr>
          <p:cNvPr id="4" name="图片 3"/>
          <p:cNvPicPr/>
          <p:nvPr/>
        </p:nvPicPr>
        <p:blipFill>
          <a:blip r:embed="rId2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558" y="3537517"/>
            <a:ext cx="4523062" cy="226419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8310169" y="2339224"/>
            <a:ext cx="12349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D  </a:t>
            </a:r>
            <a:endParaRPr lang="zh-CN" altLang="en-US" sz="4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1861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62060" y="407166"/>
            <a:ext cx="5960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考点四、测滑轮组机械效率</a:t>
            </a:r>
            <a:endParaRPr lang="zh-CN" altLang="en-US" sz="3600" b="1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923231"/>
              </p:ext>
            </p:extLst>
          </p:nvPr>
        </p:nvGraphicFramePr>
        <p:xfrm>
          <a:off x="84082" y="2657503"/>
          <a:ext cx="11939752" cy="3840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6231">
                  <a:extLst>
                    <a:ext uri="{9D8B030D-6E8A-4147-A177-3AD203B41FA5}">
                      <a16:colId xmlns:a16="http://schemas.microsoft.com/office/drawing/2014/main" val="784001018"/>
                    </a:ext>
                  </a:extLst>
                </a:gridCol>
                <a:gridCol w="1518696">
                  <a:extLst>
                    <a:ext uri="{9D8B030D-6E8A-4147-A177-3AD203B41FA5}">
                      <a16:colId xmlns:a16="http://schemas.microsoft.com/office/drawing/2014/main" val="875280679"/>
                    </a:ext>
                  </a:extLst>
                </a:gridCol>
                <a:gridCol w="1523694">
                  <a:extLst>
                    <a:ext uri="{9D8B030D-6E8A-4147-A177-3AD203B41FA5}">
                      <a16:colId xmlns:a16="http://schemas.microsoft.com/office/drawing/2014/main" val="1339400641"/>
                    </a:ext>
                  </a:extLst>
                </a:gridCol>
                <a:gridCol w="1521198">
                  <a:extLst>
                    <a:ext uri="{9D8B030D-6E8A-4147-A177-3AD203B41FA5}">
                      <a16:colId xmlns:a16="http://schemas.microsoft.com/office/drawing/2014/main" val="1052152481"/>
                    </a:ext>
                  </a:extLst>
                </a:gridCol>
                <a:gridCol w="1406291">
                  <a:extLst>
                    <a:ext uri="{9D8B030D-6E8A-4147-A177-3AD203B41FA5}">
                      <a16:colId xmlns:a16="http://schemas.microsoft.com/office/drawing/2014/main" val="2915329065"/>
                    </a:ext>
                  </a:extLst>
                </a:gridCol>
                <a:gridCol w="2303023">
                  <a:extLst>
                    <a:ext uri="{9D8B030D-6E8A-4147-A177-3AD203B41FA5}">
                      <a16:colId xmlns:a16="http://schemas.microsoft.com/office/drawing/2014/main" val="3443107721"/>
                    </a:ext>
                  </a:extLst>
                </a:gridCol>
                <a:gridCol w="2190619">
                  <a:extLst>
                    <a:ext uri="{9D8B030D-6E8A-4147-A177-3AD203B41FA5}">
                      <a16:colId xmlns:a16="http://schemas.microsoft.com/office/drawing/2014/main" val="556455546"/>
                    </a:ext>
                  </a:extLst>
                </a:gridCol>
              </a:tblGrid>
              <a:tr h="100899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</a:rPr>
                        <a:t>实验次数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</a:rPr>
                        <a:t>动滑轮重</a:t>
                      </a:r>
                      <a:r>
                        <a:rPr lang="en-US" sz="2400" kern="100" dirty="0">
                          <a:effectLst/>
                        </a:rPr>
                        <a:t>G</a:t>
                      </a:r>
                      <a:r>
                        <a:rPr lang="zh-CN" sz="2400" kern="100" baseline="-25000" dirty="0">
                          <a:effectLst/>
                        </a:rPr>
                        <a:t>动</a:t>
                      </a:r>
                      <a:r>
                        <a:rPr lang="en-US" sz="2400" kern="100" dirty="0">
                          <a:effectLst/>
                        </a:rPr>
                        <a:t>/N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</a:rPr>
                        <a:t>物重</a:t>
                      </a:r>
                      <a:r>
                        <a:rPr lang="en-US" sz="2400" kern="100" dirty="0">
                          <a:effectLst/>
                        </a:rPr>
                        <a:t>G/N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</a:rPr>
                        <a:t>钩码</a:t>
                      </a:r>
                      <a:r>
                        <a:rPr lang="zh-CN" sz="2400" kern="100" dirty="0" smtClean="0">
                          <a:effectLst/>
                        </a:rPr>
                        <a:t>上升</a:t>
                      </a:r>
                      <a:r>
                        <a:rPr lang="en-US" sz="2400" kern="100" dirty="0" smtClean="0">
                          <a:effectLst/>
                        </a:rPr>
                        <a:t>h/m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effectLst/>
                        </a:rPr>
                        <a:t>动力</a:t>
                      </a:r>
                      <a:r>
                        <a:rPr lang="en-US" sz="2400" kern="100">
                          <a:effectLst/>
                        </a:rPr>
                        <a:t>F/N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 smtClean="0">
                          <a:effectLst/>
                        </a:rPr>
                        <a:t>动力移动</a:t>
                      </a:r>
                      <a:r>
                        <a:rPr lang="zh-CN" sz="2400" kern="100" dirty="0">
                          <a:effectLst/>
                        </a:rPr>
                        <a:t>距离</a:t>
                      </a:r>
                      <a:r>
                        <a:rPr lang="en-US" sz="2400" kern="100" dirty="0">
                          <a:effectLst/>
                        </a:rPr>
                        <a:t>s/m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 smtClean="0">
                          <a:effectLst/>
                        </a:rPr>
                        <a:t>机械效率</a:t>
                      </a:r>
                      <a:r>
                        <a:rPr lang="en-US" sz="2400" kern="100" dirty="0">
                          <a:effectLst/>
                        </a:rPr>
                        <a:t>η/%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52809021"/>
                  </a:ext>
                </a:extLst>
              </a:tr>
              <a:tr h="4835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1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0.5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1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0.1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0.7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0.3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47.6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89649274"/>
                  </a:ext>
                </a:extLst>
              </a:tr>
              <a:tr h="4835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2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0.5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1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0.2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0.7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0.6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47.6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31490364"/>
                  </a:ext>
                </a:extLst>
              </a:tr>
              <a:tr h="4835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3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0.5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2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0.1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1.1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0.3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60.6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73003142"/>
                  </a:ext>
                </a:extLst>
              </a:tr>
              <a:tr h="4835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4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0.5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4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0.1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2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0.3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①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61631559"/>
                  </a:ext>
                </a:extLst>
              </a:tr>
              <a:tr h="4835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5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1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4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0.1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②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0.5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 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2756241"/>
                  </a:ext>
                </a:extLst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2060" y="947559"/>
            <a:ext cx="879332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kumimoji="0" lang="zh-CN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</a:t>
            </a:r>
            <a:r>
              <a:rPr kumimoji="0" lang="zh-CN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kumimoji="0" lang="zh-CN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探究滑轮组的机械效率</a:t>
            </a:r>
            <a:r>
              <a:rPr kumimoji="0" lang="zh-CN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kumimoji="0" lang="zh-CN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时，小明利用两组滑轮</a:t>
            </a:r>
            <a:endParaRPr kumimoji="0" lang="en-US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组进行了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kumimoji="0" lang="zh-CN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次测量，用一个动滑轮和一个定滑轮测定前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组数据，用二个动滑轮和二个定滑轮得第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kumimoji="0" lang="zh-CN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组数据，测</a:t>
            </a:r>
            <a:endParaRPr kumimoji="0" lang="en-US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得数据如表：</a:t>
            </a:r>
            <a:endParaRPr kumimoji="0" lang="zh-CN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30721" name="图片 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5383" y="133528"/>
            <a:ext cx="2968451" cy="2400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/>
          <p:cNvSpPr/>
          <p:nvPr/>
        </p:nvSpPr>
        <p:spPr>
          <a:xfrm>
            <a:off x="9498577" y="2147783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甲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4616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362920"/>
            <a:ext cx="12276083" cy="6158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300"/>
              </a:lnSpc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1</a:t>
            </a:r>
            <a:r>
              <a:rPr lang="zh-CN" altLang="en-US" sz="2800" b="1" dirty="0"/>
              <a:t>）请根据前四组数据，在图甲中画出实验中滑轮组的绕绳方法．</a:t>
            </a:r>
          </a:p>
          <a:p>
            <a:pPr>
              <a:lnSpc>
                <a:spcPts val="4300"/>
              </a:lnSpc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2</a:t>
            </a:r>
            <a:r>
              <a:rPr lang="zh-CN" altLang="en-US" sz="2800" b="1" dirty="0"/>
              <a:t>）实验中应沿竖直</a:t>
            </a:r>
            <a:r>
              <a:rPr lang="zh-CN" altLang="en-US" sz="2800" b="1" dirty="0" smtClean="0"/>
              <a:t>方向</a:t>
            </a:r>
            <a:r>
              <a:rPr lang="en-US" altLang="zh-CN" sz="2800" b="1" dirty="0" smtClean="0"/>
              <a:t>____________</a:t>
            </a:r>
            <a:r>
              <a:rPr lang="zh-CN" altLang="en-US" sz="2800" b="1" dirty="0" smtClean="0"/>
              <a:t>拉动</a:t>
            </a:r>
            <a:r>
              <a:rPr lang="zh-CN" altLang="en-US" sz="2800" b="1" dirty="0"/>
              <a:t>弹簧测力计．</a:t>
            </a:r>
          </a:p>
          <a:p>
            <a:pPr>
              <a:lnSpc>
                <a:spcPts val="4300"/>
              </a:lnSpc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3</a:t>
            </a:r>
            <a:r>
              <a:rPr lang="zh-CN" altLang="en-US" sz="2800" b="1" dirty="0"/>
              <a:t>）表格</a:t>
            </a:r>
            <a:r>
              <a:rPr lang="zh-CN" altLang="en-US" sz="2800" b="1" dirty="0" smtClean="0"/>
              <a:t>中①</a:t>
            </a:r>
            <a:r>
              <a:rPr lang="zh-CN" altLang="en-US" sz="2800" b="1" dirty="0"/>
              <a:t>处数据应</a:t>
            </a:r>
            <a:r>
              <a:rPr lang="zh-CN" altLang="en-US" sz="2800" b="1" dirty="0" smtClean="0"/>
              <a:t>为</a:t>
            </a:r>
            <a:r>
              <a:rPr lang="en-US" altLang="zh-CN" sz="2800" b="1" dirty="0" smtClean="0"/>
              <a:t>________</a:t>
            </a:r>
            <a:r>
              <a:rPr lang="zh-CN" altLang="en-US" sz="2800" b="1" dirty="0" smtClean="0"/>
              <a:t>；</a:t>
            </a:r>
            <a:r>
              <a:rPr lang="zh-CN" altLang="en-US" sz="2800" b="1" dirty="0"/>
              <a:t>根据图乙中弹簧测力计</a:t>
            </a:r>
            <a:r>
              <a:rPr lang="zh-CN" altLang="en-US" sz="2800" b="1" dirty="0" smtClean="0"/>
              <a:t>可知编号②</a:t>
            </a:r>
            <a:r>
              <a:rPr lang="zh-CN" altLang="en-US" sz="2800" b="1" dirty="0"/>
              <a:t>数据应</a:t>
            </a:r>
            <a:r>
              <a:rPr lang="zh-CN" altLang="en-US" sz="2800" b="1" dirty="0" smtClean="0"/>
              <a:t>为</a:t>
            </a:r>
            <a:r>
              <a:rPr lang="en-US" altLang="zh-CN" sz="2800" b="1" dirty="0" smtClean="0"/>
              <a:t>__________N</a:t>
            </a:r>
            <a:r>
              <a:rPr lang="zh-CN" altLang="en-US" sz="2800" b="1" dirty="0"/>
              <a:t>．</a:t>
            </a:r>
          </a:p>
          <a:p>
            <a:pPr>
              <a:lnSpc>
                <a:spcPts val="4300"/>
              </a:lnSpc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4</a:t>
            </a:r>
            <a:r>
              <a:rPr lang="zh-CN" altLang="en-US" sz="2800" b="1" dirty="0"/>
              <a:t>）由表中第</a:t>
            </a:r>
            <a:r>
              <a:rPr lang="en-US" altLang="zh-CN" sz="2800" b="1" dirty="0"/>
              <a:t>1</a:t>
            </a:r>
            <a:r>
              <a:rPr lang="zh-CN" altLang="en-US" sz="2800" b="1" dirty="0"/>
              <a:t>、</a:t>
            </a:r>
            <a:r>
              <a:rPr lang="en-US" altLang="zh-CN" sz="2800" b="1" dirty="0"/>
              <a:t>2</a:t>
            </a:r>
            <a:r>
              <a:rPr lang="zh-CN" altLang="en-US" sz="2800" b="1" dirty="0"/>
              <a:t>组数据可知，同一滑轮组的</a:t>
            </a:r>
            <a:r>
              <a:rPr lang="zh-CN" altLang="en-US" sz="2800" b="1" dirty="0" smtClean="0"/>
              <a:t>机械效率与</a:t>
            </a:r>
            <a:r>
              <a:rPr lang="en-US" altLang="zh-CN" sz="2800" b="1" dirty="0" smtClean="0"/>
              <a:t>_______________</a:t>
            </a:r>
            <a:r>
              <a:rPr lang="zh-CN" altLang="en-US" sz="2800" b="1" dirty="0" smtClean="0"/>
              <a:t>无关．</a:t>
            </a:r>
            <a:endParaRPr lang="zh-CN" altLang="en-US" sz="2800" b="1" dirty="0"/>
          </a:p>
          <a:p>
            <a:pPr>
              <a:lnSpc>
                <a:spcPts val="4300"/>
              </a:lnSpc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5</a:t>
            </a:r>
            <a:r>
              <a:rPr lang="zh-CN" altLang="en-US" sz="2800" b="1" dirty="0"/>
              <a:t>）由表中第</a:t>
            </a:r>
            <a:r>
              <a:rPr lang="en-US" altLang="zh-CN" sz="2800" b="1" dirty="0"/>
              <a:t>3</a:t>
            </a:r>
            <a:r>
              <a:rPr lang="zh-CN" altLang="en-US" sz="2800" b="1" dirty="0"/>
              <a:t>、</a:t>
            </a:r>
            <a:r>
              <a:rPr lang="en-US" altLang="zh-CN" sz="2800" b="1" dirty="0"/>
              <a:t>4</a:t>
            </a:r>
            <a:r>
              <a:rPr lang="zh-CN" altLang="en-US" sz="2800" b="1" dirty="0"/>
              <a:t>组数据可知，同一滑轮组的机械效率与摩擦</a:t>
            </a:r>
            <a:r>
              <a:rPr lang="zh-CN" altLang="en-US" sz="2800" b="1" dirty="0" smtClean="0"/>
              <a:t>和</a:t>
            </a:r>
            <a:r>
              <a:rPr lang="en-US" altLang="zh-CN" sz="2800" b="1" dirty="0" smtClean="0"/>
              <a:t>_________________</a:t>
            </a:r>
            <a:r>
              <a:rPr lang="zh-CN" altLang="en-US" sz="2800" b="1" dirty="0" smtClean="0"/>
              <a:t>有关</a:t>
            </a:r>
            <a:r>
              <a:rPr lang="zh-CN" altLang="en-US" sz="2800" b="1" dirty="0"/>
              <a:t>．</a:t>
            </a:r>
          </a:p>
          <a:p>
            <a:pPr>
              <a:lnSpc>
                <a:spcPts val="4300"/>
              </a:lnSpc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6</a:t>
            </a:r>
            <a:r>
              <a:rPr lang="zh-CN" altLang="en-US" sz="2800" b="1" dirty="0"/>
              <a:t>）有的同学认为：“机械越省力，它的机械效率越高”．你认为这句话</a:t>
            </a:r>
            <a:r>
              <a:rPr lang="zh-CN" altLang="en-US" sz="2800" b="1" dirty="0" smtClean="0"/>
              <a:t>是</a:t>
            </a:r>
            <a:r>
              <a:rPr lang="en-US" altLang="zh-CN" sz="2800" b="1" dirty="0" smtClean="0"/>
              <a:t>_______</a:t>
            </a:r>
            <a:r>
              <a:rPr lang="zh-CN" altLang="en-US" sz="2800" b="1" dirty="0" smtClean="0"/>
              <a:t>的</a:t>
            </a:r>
            <a:r>
              <a:rPr lang="zh-CN" altLang="en-US" sz="2800" b="1" dirty="0"/>
              <a:t>（填“正确”或“错误”）．你是用小明收集的数据</a:t>
            </a:r>
            <a:r>
              <a:rPr lang="zh-CN" altLang="en-US" sz="2800" b="1" dirty="0" smtClean="0"/>
              <a:t>中</a:t>
            </a:r>
            <a:r>
              <a:rPr lang="en-US" altLang="zh-CN" sz="2800" b="1" dirty="0" smtClean="0"/>
              <a:t>_________</a:t>
            </a:r>
            <a:r>
              <a:rPr lang="zh-CN" altLang="en-US" sz="2800" b="1" dirty="0" smtClean="0"/>
              <a:t>两</a:t>
            </a:r>
            <a:r>
              <a:rPr lang="zh-CN" altLang="en-US" sz="2800" b="1" dirty="0"/>
              <a:t>组数据对比分析来判断的．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526445" y="822036"/>
            <a:ext cx="11491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匀速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58279" y="1406811"/>
            <a:ext cx="11281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66.7  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32322" y="1933009"/>
            <a:ext cx="995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1.6 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247791" y="2530456"/>
            <a:ext cx="26597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物体被提升的高度</a:t>
            </a:r>
            <a:endParaRPr lang="zh-CN" altLang="en-US" sz="2400" b="1" dirty="0">
              <a:solidFill>
                <a:srgbClr val="0000FF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57678" y="4088874"/>
            <a:ext cx="26564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被提升的物重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56603" y="5257422"/>
            <a:ext cx="10782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错误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472658" y="5255867"/>
            <a:ext cx="1040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 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0341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2" grpId="0"/>
      <p:bldP spid="1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1738" y="563910"/>
            <a:ext cx="72311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考点五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、提高机械效率的方法</a:t>
            </a:r>
            <a:endParaRPr lang="zh-CN" altLang="en-US" sz="4000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46841" y="1189221"/>
            <a:ext cx="11571889" cy="4440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 smtClean="0"/>
              <a:t>1.</a:t>
            </a:r>
            <a:r>
              <a:rPr lang="zh-CN" altLang="en-US" sz="3200" b="1" dirty="0" smtClean="0"/>
              <a:t>小王</a:t>
            </a:r>
            <a:r>
              <a:rPr lang="zh-CN" altLang="en-US" sz="3200" b="1" dirty="0"/>
              <a:t>用滑轮组提升重物，下列关于提高机械效率的做法中正确的是（　　）</a:t>
            </a:r>
          </a:p>
          <a:p>
            <a:pPr>
              <a:lnSpc>
                <a:spcPct val="150000"/>
              </a:lnSpc>
            </a:pPr>
            <a:r>
              <a:rPr lang="en-US" altLang="zh-CN" sz="3200" b="1" dirty="0"/>
              <a:t>A</a:t>
            </a:r>
            <a:r>
              <a:rPr lang="zh-CN" altLang="en-US" sz="3200" b="1" dirty="0"/>
              <a:t>．把物体提得更高	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B</a:t>
            </a:r>
            <a:r>
              <a:rPr lang="zh-CN" altLang="en-US" sz="3200" b="1" dirty="0"/>
              <a:t>．提升重物的速度更大</a:t>
            </a:r>
          </a:p>
          <a:p>
            <a:pPr>
              <a:lnSpc>
                <a:spcPct val="150000"/>
              </a:lnSpc>
            </a:pPr>
            <a:r>
              <a:rPr lang="en-US" altLang="zh-CN" sz="3200" b="1" dirty="0"/>
              <a:t>C</a:t>
            </a:r>
            <a:r>
              <a:rPr lang="zh-CN" altLang="en-US" sz="3200" b="1" dirty="0"/>
              <a:t>．提升更重的物体	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D</a:t>
            </a:r>
            <a:r>
              <a:rPr lang="zh-CN" altLang="en-US" sz="3200" b="1" dirty="0"/>
              <a:t>．增加滑轮</a:t>
            </a:r>
            <a:r>
              <a:rPr lang="zh-CN" altLang="en-US" sz="3200" b="1" dirty="0" smtClean="0"/>
              <a:t>个数</a:t>
            </a:r>
            <a:endParaRPr lang="en-US" altLang="zh-CN" sz="3200" b="1" dirty="0" smtClean="0"/>
          </a:p>
          <a:p>
            <a:pPr>
              <a:lnSpc>
                <a:spcPct val="150000"/>
              </a:lnSpc>
            </a:pPr>
            <a:r>
              <a:rPr lang="en-US" altLang="zh-CN" sz="3200" b="1" dirty="0" smtClean="0"/>
              <a:t>E</a:t>
            </a:r>
            <a:r>
              <a:rPr lang="zh-CN" altLang="en-US" sz="3200" b="1" dirty="0" smtClean="0"/>
              <a:t>．</a:t>
            </a:r>
            <a:r>
              <a:rPr lang="zh-CN" altLang="en-US" sz="3200" b="1" dirty="0"/>
              <a:t>改变绕绳</a:t>
            </a:r>
            <a:r>
              <a:rPr lang="zh-CN" altLang="en-US" sz="3200" b="1" dirty="0" smtClean="0"/>
              <a:t>方法         </a:t>
            </a:r>
            <a:r>
              <a:rPr lang="en-US" altLang="zh-CN" sz="3200" b="1" dirty="0" smtClean="0"/>
              <a:t> F</a:t>
            </a:r>
            <a:r>
              <a:rPr lang="zh-CN" altLang="en-US" sz="3200" b="1" dirty="0" smtClean="0"/>
              <a:t>．</a:t>
            </a:r>
            <a:r>
              <a:rPr lang="zh-CN" altLang="en-US" sz="3200" b="1" dirty="0"/>
              <a:t>增大作用在自由端的拉力</a:t>
            </a:r>
            <a:r>
              <a:rPr lang="en-US" altLang="zh-CN" sz="3200" b="1" dirty="0" smtClean="0"/>
              <a:t>F</a:t>
            </a:r>
          </a:p>
          <a:p>
            <a:pPr>
              <a:lnSpc>
                <a:spcPct val="150000"/>
              </a:lnSpc>
            </a:pPr>
            <a:r>
              <a:rPr lang="en-US" altLang="zh-CN" sz="3200" b="1" dirty="0" smtClean="0"/>
              <a:t>G.  </a:t>
            </a:r>
            <a:r>
              <a:rPr lang="zh-CN" altLang="en-US" sz="3200" b="1" dirty="0" smtClean="0"/>
              <a:t>减小机械摩擦          </a:t>
            </a:r>
            <a:r>
              <a:rPr lang="en-US" altLang="zh-CN" sz="3200" b="1" dirty="0" smtClean="0"/>
              <a:t>H .  </a:t>
            </a:r>
            <a:r>
              <a:rPr lang="zh-CN" altLang="en-US" sz="3200" b="1" dirty="0" smtClean="0"/>
              <a:t>减小机械自重</a:t>
            </a:r>
            <a:endParaRPr lang="zh-CN" altLang="en-US" sz="3200" b="1" dirty="0"/>
          </a:p>
        </p:txBody>
      </p:sp>
      <p:sp>
        <p:nvSpPr>
          <p:cNvPr id="5" name="文本框 4"/>
          <p:cNvSpPr txBox="1"/>
          <p:nvPr/>
        </p:nvSpPr>
        <p:spPr>
          <a:xfrm>
            <a:off x="4880297" y="2062257"/>
            <a:ext cx="25049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zh-CN" altLang="en-US" sz="4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en-US" altLang="zh-CN" sz="4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G</a:t>
            </a:r>
            <a:r>
              <a:rPr lang="zh-CN" altLang="en-US" sz="4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en-US" altLang="zh-CN" sz="4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H </a:t>
            </a:r>
            <a:endParaRPr lang="zh-CN" altLang="en-US" sz="4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26345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2247" y="519084"/>
            <a:ext cx="57491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考点六</a:t>
            </a:r>
            <a:r>
              <a:rPr lang="zh-CN" altLang="en-US" sz="4000" dirty="0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、变机械效率</a:t>
            </a:r>
            <a:endParaRPr lang="zh-CN" altLang="en-US" sz="4000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52247" y="1472116"/>
            <a:ext cx="10152995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工人用如图所示的滑轮组提升重物，在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10s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内将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240N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的物体匀速提升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2m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，已知工人的拉力为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100N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不计绳重与摩擦阻力，求：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）工人做功的功率；    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）滑轮组的机械效率；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）如果用此滑轮组匀速提升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300N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的重物，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拉力应为多大？                                                               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1745" name="图片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5242" y="1313791"/>
            <a:ext cx="1632461" cy="469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95806" y="400575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endParaRPr kumimoji="0" lang="en-US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5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25" y="525517"/>
            <a:ext cx="3360696" cy="585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584291"/>
              </p:ext>
            </p:extLst>
          </p:nvPr>
        </p:nvGraphicFramePr>
        <p:xfrm>
          <a:off x="4363570" y="886424"/>
          <a:ext cx="6383338" cy="1528763"/>
        </p:xfrm>
        <a:graphic>
          <a:graphicData uri="http://schemas.openxmlformats.org/drawingml/2006/table">
            <a:tbl>
              <a:tblPr/>
              <a:tblGrid>
                <a:gridCol w="935038">
                  <a:extLst>
                    <a:ext uri="{9D8B030D-6E8A-4147-A177-3AD203B41FA5}">
                      <a16:colId xmlns:a16="http://schemas.microsoft.com/office/drawing/2014/main" val="68177273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2677699764"/>
                    </a:ext>
                  </a:extLst>
                </a:gridCol>
                <a:gridCol w="1249363">
                  <a:extLst>
                    <a:ext uri="{9D8B030D-6E8A-4147-A177-3AD203B41FA5}">
                      <a16:colId xmlns:a16="http://schemas.microsoft.com/office/drawing/2014/main" val="1928886028"/>
                    </a:ext>
                  </a:extLst>
                </a:gridCol>
                <a:gridCol w="911225">
                  <a:extLst>
                    <a:ext uri="{9D8B030D-6E8A-4147-A177-3AD203B41FA5}">
                      <a16:colId xmlns:a16="http://schemas.microsoft.com/office/drawing/2014/main" val="1293280078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3584399524"/>
                    </a:ext>
                  </a:extLst>
                </a:gridCol>
                <a:gridCol w="1271588">
                  <a:extLst>
                    <a:ext uri="{9D8B030D-6E8A-4147-A177-3AD203B41FA5}">
                      <a16:colId xmlns:a16="http://schemas.microsoft.com/office/drawing/2014/main" val="4066285177"/>
                    </a:ext>
                  </a:extLst>
                </a:gridCol>
              </a:tblGrid>
              <a:tr h="762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G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h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W</a:t>
                      </a:r>
                      <a:r>
                        <a:rPr kumimoji="0" lang="zh-CN" alt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直</a:t>
                      </a:r>
                      <a:r>
                        <a:rPr kumimoji="0" lang="en-US" alt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F</a:t>
                      </a:r>
                      <a:r>
                        <a:rPr kumimoji="0" lang="en-US" alt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W</a:t>
                      </a:r>
                      <a:r>
                        <a:rPr kumimoji="0" lang="zh-CN" alt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机</a:t>
                      </a:r>
                      <a:r>
                        <a:rPr kumimoji="0" lang="en-US" alt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3056370"/>
                  </a:ext>
                </a:extLst>
              </a:tr>
              <a:tr h="7667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zh-C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zh-C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1682621"/>
                  </a:ext>
                </a:extLst>
              </a:tr>
            </a:tbl>
          </a:graphicData>
        </a:graphic>
      </p:graphicFrame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3984687" y="2914039"/>
            <a:ext cx="7702816" cy="584775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l">
              <a:defRPr/>
            </a:pPr>
            <a:r>
              <a:rPr lang="zh-CN" altLang="en-US" sz="3200" dirty="0" smtClean="0">
                <a:solidFill>
                  <a:srgbClr val="FFFFFF"/>
                </a:solidFill>
                <a:latin typeface="楷体_GB2312" pitchFamily="49" charset="-122"/>
                <a:ea typeface="楷体_GB2312" pitchFamily="49" charset="-122"/>
              </a:rPr>
              <a:t>结论</a:t>
            </a:r>
            <a:r>
              <a:rPr lang="zh-CN" altLang="en-US" sz="3200" dirty="0">
                <a:solidFill>
                  <a:srgbClr val="FFFFFF"/>
                </a:solidFill>
                <a:latin typeface="楷体_GB2312" pitchFamily="49" charset="-122"/>
                <a:ea typeface="楷体_GB2312" pitchFamily="49" charset="-122"/>
              </a:rPr>
              <a:t>：使用动滑轮比直接提升物体不省功。</a:t>
            </a: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3984687" y="3997666"/>
            <a:ext cx="6967093" cy="584775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l">
              <a:defRPr/>
            </a:pPr>
            <a:r>
              <a:rPr lang="zh-CN" altLang="en-US" sz="3200" dirty="0" smtClean="0">
                <a:solidFill>
                  <a:srgbClr val="FFFFFF"/>
                </a:solidFill>
                <a:latin typeface="楷体_GB2312" pitchFamily="49" charset="-122"/>
                <a:ea typeface="楷体_GB2312" pitchFamily="49" charset="-122"/>
              </a:rPr>
              <a:t>推论</a:t>
            </a:r>
            <a:r>
              <a:rPr lang="zh-CN" altLang="en-US" sz="3200" dirty="0">
                <a:solidFill>
                  <a:srgbClr val="FFFFFF"/>
                </a:solidFill>
                <a:latin typeface="楷体_GB2312" pitchFamily="49" charset="-122"/>
                <a:ea typeface="楷体_GB2312" pitchFamily="49" charset="-122"/>
              </a:rPr>
              <a:t>：使用任何机械不省功。</a:t>
            </a:r>
          </a:p>
        </p:txBody>
      </p:sp>
      <p:sp>
        <p:nvSpPr>
          <p:cNvPr id="6" name="矩形 5"/>
          <p:cNvSpPr/>
          <p:nvPr/>
        </p:nvSpPr>
        <p:spPr>
          <a:xfrm>
            <a:off x="6512655" y="4800357"/>
            <a:ext cx="2646879" cy="10525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zh-CN" altLang="en-US" sz="4800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pitchFamily="2" charset="-122"/>
                <a:ea typeface="华文行楷" panose="02010800040101010101" pitchFamily="2" charset="-122"/>
              </a:rPr>
              <a:t>功的原理</a:t>
            </a:r>
            <a:endParaRPr lang="en-US" altLang="zh-CN" sz="4800" dirty="0">
              <a:ln>
                <a:solidFill>
                  <a:srgbClr val="FFFF00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6529557" y="1695117"/>
            <a:ext cx="7617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0.2</a:t>
            </a:r>
          </a:p>
        </p:txBody>
      </p:sp>
      <p:sp>
        <p:nvSpPr>
          <p:cNvPr id="8" name="矩形 7"/>
          <p:cNvSpPr/>
          <p:nvPr/>
        </p:nvSpPr>
        <p:spPr>
          <a:xfrm>
            <a:off x="9572620" y="1650805"/>
            <a:ext cx="9925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0.24</a:t>
            </a:r>
          </a:p>
        </p:txBody>
      </p:sp>
    </p:spTree>
    <p:extLst>
      <p:ext uri="{BB962C8B-B14F-4D97-AF65-F5344CB8AC3E}">
        <p14:creationId xmlns:p14="http://schemas.microsoft.com/office/powerpoint/2010/main" val="275493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36634" y="552629"/>
            <a:ext cx="11813627" cy="5910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用如图所示的滑轮组提升重物，当作用在绳子自由端的拉力为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100N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时，能匀速提起重力为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240N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的物体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不计摩擦和绳重，求：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）动滑轮重为多少？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）若绕绳能承受的最大拉力为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200N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滑轮组所承担的最大物重是多少？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）当滑轮组承担最大物重时，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求此时滑轮组的最大机械效率为多大？  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3793" name="图片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301" y="2149354"/>
            <a:ext cx="1370732" cy="3900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36634" y="5403987"/>
            <a:ext cx="1181362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 sz="3600"/>
          </a:p>
        </p:txBody>
      </p:sp>
    </p:spTree>
    <p:extLst>
      <p:ext uri="{BB962C8B-B14F-4D97-AF65-F5344CB8AC3E}">
        <p14:creationId xmlns:p14="http://schemas.microsoft.com/office/powerpoint/2010/main" val="3026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8676" y="530642"/>
            <a:ext cx="12013324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一体重为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600N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，双脚与地面接触面积为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0.05m</a:t>
            </a:r>
            <a:r>
              <a:rPr kumimoji="0" lang="en-US" altLang="zh-CN" sz="28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的工人，用如图所示的滑轮组将重为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800N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的物体匀速提高了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0.5m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，此时该滑轮组的机械效率为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80%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，求：（不计绳重及摩擦）（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）在匀速提升物体的过程中，工人对绳子的拉力为多大；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）在匀速提升物体的过程中，工人对地面的压强为多大；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）使用该滑轮组，这个工人最多能提起多重的物体．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34817" name="图片24" descr="菁优网：http://www.jyeoo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2795742"/>
            <a:ext cx="2007475" cy="3410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78676" y="4036330"/>
            <a:ext cx="1180311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 sz="3600"/>
          </a:p>
        </p:txBody>
      </p:sp>
    </p:spTree>
    <p:extLst>
      <p:ext uri="{BB962C8B-B14F-4D97-AF65-F5344CB8AC3E}">
        <p14:creationId xmlns:p14="http://schemas.microsoft.com/office/powerpoint/2010/main" val="143900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4" y="517492"/>
            <a:ext cx="3000814" cy="5788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Group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1896"/>
              </p:ext>
            </p:extLst>
          </p:nvPr>
        </p:nvGraphicFramePr>
        <p:xfrm>
          <a:off x="4078999" y="2199673"/>
          <a:ext cx="6497638" cy="1169988"/>
        </p:xfrm>
        <a:graphic>
          <a:graphicData uri="http://schemas.openxmlformats.org/drawingml/2006/table">
            <a:tbl>
              <a:tblPr/>
              <a:tblGrid>
                <a:gridCol w="952500">
                  <a:extLst>
                    <a:ext uri="{9D8B030D-6E8A-4147-A177-3AD203B41FA5}">
                      <a16:colId xmlns:a16="http://schemas.microsoft.com/office/drawing/2014/main" val="1576823751"/>
                    </a:ext>
                  </a:extLst>
                </a:gridCol>
                <a:gridCol w="1025525">
                  <a:extLst>
                    <a:ext uri="{9D8B030D-6E8A-4147-A177-3AD203B41FA5}">
                      <a16:colId xmlns:a16="http://schemas.microsoft.com/office/drawing/2014/main" val="2670482619"/>
                    </a:ext>
                  </a:extLst>
                </a:gridCol>
                <a:gridCol w="1271588">
                  <a:extLst>
                    <a:ext uri="{9D8B030D-6E8A-4147-A177-3AD203B41FA5}">
                      <a16:colId xmlns:a16="http://schemas.microsoft.com/office/drawing/2014/main" val="3240741446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662773991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1490906182"/>
                    </a:ext>
                  </a:extLst>
                </a:gridCol>
                <a:gridCol w="1293813">
                  <a:extLst>
                    <a:ext uri="{9D8B030D-6E8A-4147-A177-3AD203B41FA5}">
                      <a16:colId xmlns:a16="http://schemas.microsoft.com/office/drawing/2014/main" val="1354694775"/>
                    </a:ext>
                  </a:extLst>
                </a:gridCol>
              </a:tblGrid>
              <a:tr h="6302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G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h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W</a:t>
                      </a:r>
                      <a:r>
                        <a:rPr kumimoji="0" lang="zh-CN" alt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直</a:t>
                      </a:r>
                      <a:r>
                        <a:rPr kumimoji="0" lang="en-US" alt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F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W</a:t>
                      </a:r>
                      <a:r>
                        <a:rPr kumimoji="0" lang="zh-CN" alt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机</a:t>
                      </a:r>
                      <a:r>
                        <a:rPr kumimoji="0" lang="en-US" alt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552629"/>
                  </a:ext>
                </a:extLst>
              </a:tr>
              <a:tr h="53975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0.24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0025937"/>
                  </a:ext>
                </a:extLst>
              </a:tr>
            </a:tbl>
          </a:graphicData>
        </a:graphic>
      </p:graphicFrame>
      <p:sp>
        <p:nvSpPr>
          <p:cNvPr id="4" name="Rectangle 41"/>
          <p:cNvSpPr>
            <a:spLocks noChangeArrowheads="1"/>
          </p:cNvSpPr>
          <p:nvPr/>
        </p:nvSpPr>
        <p:spPr bwMode="auto">
          <a:xfrm>
            <a:off x="3890963" y="4827508"/>
            <a:ext cx="7807051" cy="1008063"/>
          </a:xfrm>
          <a:prstGeom prst="rect">
            <a:avLst/>
          </a:prstGeom>
          <a:solidFill>
            <a:srgbClr val="00808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lnSpc>
                <a:spcPct val="12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额外功：由于机械自重和摩擦等因素影响</a:t>
            </a:r>
            <a:r>
              <a:rPr lang="zh-CN" altLang="en-US" sz="2800" dirty="0" smtClean="0">
                <a:latin typeface="宋体" panose="02010600030101010101" pitchFamily="2" charset="-122"/>
              </a:rPr>
              <a:t>，而不</a:t>
            </a:r>
            <a:endParaRPr lang="en-US" altLang="zh-CN" sz="2800" dirty="0" smtClean="0">
              <a:latin typeface="宋体" panose="02010600030101010101" pitchFamily="2" charset="-122"/>
            </a:endParaRPr>
          </a:p>
          <a:p>
            <a:pPr algn="l" eaLnBrk="1" hangingPunct="1">
              <a:lnSpc>
                <a:spcPct val="12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 </a:t>
            </a:r>
            <a:r>
              <a:rPr lang="en-US" altLang="zh-CN" sz="2800" dirty="0" smtClean="0">
                <a:latin typeface="宋体" panose="02010600030101010101" pitchFamily="2" charset="-122"/>
              </a:rPr>
              <a:t>       </a:t>
            </a:r>
            <a:r>
              <a:rPr lang="zh-CN" altLang="en-US" sz="2800" dirty="0" smtClean="0">
                <a:latin typeface="宋体" panose="02010600030101010101" pitchFamily="2" charset="-122"/>
              </a:rPr>
              <a:t>得</a:t>
            </a:r>
            <a:r>
              <a:rPr lang="zh-CN" altLang="en-US" sz="2800" dirty="0">
                <a:latin typeface="宋体" panose="02010600030101010101" pitchFamily="2" charset="-122"/>
              </a:rPr>
              <a:t>不做的功（无用付出）。</a:t>
            </a:r>
            <a:endParaRPr lang="en-US" altLang="zh-CN" sz="2800" dirty="0">
              <a:latin typeface="宋体" panose="02010600030101010101" pitchFamily="2" charset="-122"/>
            </a:endParaRPr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3890963" y="849875"/>
            <a:ext cx="7841319" cy="1831976"/>
            <a:chOff x="1337" y="913"/>
            <a:chExt cx="4123" cy="1154"/>
          </a:xfrm>
        </p:grpSpPr>
        <p:sp>
          <p:nvSpPr>
            <p:cNvPr id="7" name="AutoShape 34"/>
            <p:cNvSpPr>
              <a:spLocks noChangeArrowheads="1"/>
            </p:cNvSpPr>
            <p:nvPr/>
          </p:nvSpPr>
          <p:spPr bwMode="auto">
            <a:xfrm rot="8712387">
              <a:off x="2331" y="1028"/>
              <a:ext cx="187" cy="1039"/>
            </a:xfrm>
            <a:prstGeom prst="rtTriangle">
              <a:avLst/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AutoShape 38"/>
            <p:cNvSpPr>
              <a:spLocks noChangeArrowheads="1"/>
            </p:cNvSpPr>
            <p:nvPr/>
          </p:nvSpPr>
          <p:spPr bwMode="auto">
            <a:xfrm>
              <a:off x="1337" y="913"/>
              <a:ext cx="4123" cy="338"/>
            </a:xfrm>
            <a:prstGeom prst="wedgeRectCallout">
              <a:avLst>
                <a:gd name="adj1" fmla="val -14685"/>
                <a:gd name="adj2" fmla="val -3611"/>
              </a:avLst>
            </a:prstGeom>
            <a:solidFill>
              <a:srgbClr val="33CC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marL="1431925" indent="-1431925" eaLnBrk="0" hangingPunct="0"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2078038" indent="-285750" eaLnBrk="0" hangingPunct="0"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2486025" indent="-228600" eaLnBrk="0" hangingPunct="0"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2894013" indent="-228600" eaLnBrk="0" hangingPunct="0"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3302000" indent="-228600" eaLnBrk="0" hangingPunct="0"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3759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42164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4673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5130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l" eaLnBrk="1" hangingPunct="1"/>
              <a:r>
                <a:rPr lang="zh-CN" altLang="en-US" sz="2800" dirty="0">
                  <a:solidFill>
                    <a:srgbClr val="FF0000"/>
                  </a:solidFill>
                </a:rPr>
                <a:t>有用功：直接对物体所做的功（工作目的）。</a:t>
              </a:r>
            </a:p>
          </p:txBody>
        </p:sp>
      </p:grpSp>
      <p:grpSp>
        <p:nvGrpSpPr>
          <p:cNvPr id="8" name="Group 41"/>
          <p:cNvGrpSpPr>
            <a:grpSpLocks/>
          </p:cNvGrpSpPr>
          <p:nvPr/>
        </p:nvGrpSpPr>
        <p:grpSpPr bwMode="auto">
          <a:xfrm>
            <a:off x="3890963" y="3096335"/>
            <a:ext cx="7807051" cy="1209675"/>
            <a:chOff x="1236" y="2447"/>
            <a:chExt cx="4218" cy="762"/>
          </a:xfrm>
        </p:grpSpPr>
        <p:sp>
          <p:nvSpPr>
            <p:cNvPr id="9" name="AutoShape 39"/>
            <p:cNvSpPr>
              <a:spLocks noChangeArrowheads="1"/>
            </p:cNvSpPr>
            <p:nvPr/>
          </p:nvSpPr>
          <p:spPr bwMode="auto">
            <a:xfrm>
              <a:off x="1236" y="2832"/>
              <a:ext cx="4218" cy="377"/>
            </a:xfrm>
            <a:prstGeom prst="wedgeRectCallout">
              <a:avLst>
                <a:gd name="adj1" fmla="val 21551"/>
                <a:gd name="adj2" fmla="val -31431"/>
              </a:avLst>
            </a:prstGeom>
            <a:solidFill>
              <a:srgbClr val="33CC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l" eaLnBrk="1" hangingPunct="1"/>
              <a:r>
                <a:rPr lang="zh-CN" altLang="en-US" sz="2800" dirty="0">
                  <a:solidFill>
                    <a:srgbClr val="FF0000"/>
                  </a:solidFill>
                </a:rPr>
                <a:t>总功：利用机械所做的功（实际付出）。</a:t>
              </a:r>
              <a:endParaRPr lang="en-US" altLang="zh-CN" sz="2800" dirty="0">
                <a:solidFill>
                  <a:srgbClr val="FF0000"/>
                </a:solidFill>
              </a:endParaRPr>
            </a:p>
          </p:txBody>
        </p:sp>
        <p:sp>
          <p:nvSpPr>
            <p:cNvPr id="10" name="AutoShape 36"/>
            <p:cNvSpPr>
              <a:spLocks noChangeArrowheads="1"/>
            </p:cNvSpPr>
            <p:nvPr/>
          </p:nvSpPr>
          <p:spPr bwMode="auto">
            <a:xfrm rot="18335534" flipH="1">
              <a:off x="4735" y="1986"/>
              <a:ext cx="258" cy="1179"/>
            </a:xfrm>
            <a:prstGeom prst="rtTriangle">
              <a:avLst/>
            </a:pr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952071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矩形 44"/>
          <p:cNvSpPr/>
          <p:nvPr/>
        </p:nvSpPr>
        <p:spPr>
          <a:xfrm>
            <a:off x="4749839" y="1043371"/>
            <a:ext cx="2899142" cy="105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en-US" altLang="zh-CN" sz="4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W</a:t>
            </a:r>
            <a:r>
              <a:rPr lang="zh-CN" altLang="en-US" sz="4800" b="1" baseline="-25000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有</a:t>
            </a:r>
            <a:r>
              <a:rPr lang="en-US" altLang="zh-CN" sz="4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= G h</a:t>
            </a:r>
            <a:endParaRPr lang="en-US" altLang="zh-CN" sz="4800" b="1" dirty="0">
              <a:ln>
                <a:solidFill>
                  <a:srgbClr val="FFFF00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8510544" y="1028784"/>
            <a:ext cx="2899142" cy="105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en-US" altLang="zh-CN" sz="4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W</a:t>
            </a:r>
            <a:r>
              <a:rPr lang="zh-CN" altLang="en-US" sz="4800" b="1" baseline="-25000" dirty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总</a:t>
            </a:r>
            <a:r>
              <a:rPr lang="en-US" altLang="zh-CN" sz="4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= F s</a:t>
            </a:r>
            <a:endParaRPr lang="en-US" altLang="zh-CN" sz="4800" b="1" dirty="0">
              <a:ln>
                <a:solidFill>
                  <a:srgbClr val="FFFF00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5677163" y="2717306"/>
            <a:ext cx="4621981" cy="916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en-US" altLang="zh-CN" sz="4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W</a:t>
            </a:r>
            <a:r>
              <a:rPr lang="zh-CN" altLang="en-US" sz="4800" b="1" baseline="-25000" dirty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额</a:t>
            </a:r>
            <a:r>
              <a:rPr lang="en-US" altLang="zh-CN" sz="4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= W</a:t>
            </a:r>
            <a:r>
              <a:rPr lang="zh-CN" altLang="en-US" sz="4800" b="1" baseline="-25000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总</a:t>
            </a:r>
            <a:r>
              <a:rPr lang="en-US" altLang="zh-CN" sz="4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-W</a:t>
            </a:r>
            <a:r>
              <a:rPr lang="zh-CN" altLang="en-US" sz="4800" b="1" baseline="-25000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有</a:t>
            </a:r>
            <a:endParaRPr lang="en-US" altLang="zh-CN" sz="4800" b="1" baseline="-25000" dirty="0">
              <a:ln>
                <a:solidFill>
                  <a:srgbClr val="FFFF00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4829087" y="3951148"/>
            <a:ext cx="73629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/>
              <a:t>（</a:t>
            </a:r>
            <a:r>
              <a:rPr lang="en-US" altLang="zh-CN" sz="2800" b="1" dirty="0" smtClean="0"/>
              <a:t>W</a:t>
            </a:r>
            <a:r>
              <a:rPr lang="zh-CN" altLang="en-US" sz="2800" b="1" baseline="-25000" dirty="0" smtClean="0"/>
              <a:t>额</a:t>
            </a:r>
            <a:r>
              <a:rPr lang="zh-CN" altLang="en-US" sz="2800" b="1" dirty="0" smtClean="0"/>
              <a:t>：克服</a:t>
            </a:r>
            <a:r>
              <a:rPr lang="zh-CN" altLang="en-US" sz="2800" b="1" dirty="0"/>
              <a:t>绳重、摩擦、动滑轮重做的功）</a:t>
            </a:r>
          </a:p>
        </p:txBody>
      </p:sp>
      <p:pic>
        <p:nvPicPr>
          <p:cNvPr id="54" name="图片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64" y="557049"/>
            <a:ext cx="4024574" cy="5801710"/>
          </a:xfrm>
          <a:prstGeom prst="rect">
            <a:avLst/>
          </a:prstGeom>
        </p:spPr>
      </p:pic>
      <p:sp>
        <p:nvSpPr>
          <p:cNvPr id="55" name="矩形 54"/>
          <p:cNvSpPr/>
          <p:nvPr/>
        </p:nvSpPr>
        <p:spPr>
          <a:xfrm>
            <a:off x="1018468" y="5474657"/>
            <a:ext cx="5806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</a:rPr>
              <a:t>G 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2763186" y="5022712"/>
            <a:ext cx="5806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</a:rPr>
              <a:t>G 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2985408" y="2529177"/>
            <a:ext cx="5004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</a:rPr>
              <a:t>F 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1214415" y="3670879"/>
            <a:ext cx="5004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</a:rPr>
              <a:t>F 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4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51" grpId="0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312" y="516227"/>
            <a:ext cx="8132064" cy="335280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661028" y="3893736"/>
            <a:ext cx="2899142" cy="105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en-US" altLang="zh-CN" sz="4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W</a:t>
            </a:r>
            <a:r>
              <a:rPr lang="zh-CN" altLang="en-US" sz="4800" b="1" baseline="-25000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有</a:t>
            </a:r>
            <a:r>
              <a:rPr lang="en-US" altLang="zh-CN" sz="4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= G h</a:t>
            </a:r>
            <a:endParaRPr lang="en-US" altLang="zh-CN" sz="4800" b="1" dirty="0">
              <a:ln>
                <a:solidFill>
                  <a:srgbClr val="FFFF00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300773" y="3893736"/>
            <a:ext cx="2899142" cy="105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en-US" altLang="zh-CN" sz="4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W</a:t>
            </a:r>
            <a:r>
              <a:rPr lang="zh-CN" altLang="en-US" sz="4800" b="1" baseline="-25000" dirty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总</a:t>
            </a:r>
            <a:r>
              <a:rPr lang="en-US" altLang="zh-CN" sz="4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= F s</a:t>
            </a:r>
            <a:endParaRPr lang="en-US" altLang="zh-CN" sz="4800" b="1" dirty="0">
              <a:ln>
                <a:solidFill>
                  <a:srgbClr val="FFFF00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61028" y="5023147"/>
            <a:ext cx="3921482" cy="105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en-US" altLang="zh-CN" sz="4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W</a:t>
            </a:r>
            <a:r>
              <a:rPr lang="zh-CN" altLang="en-US" sz="4800" b="1" baseline="-25000" dirty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额</a:t>
            </a:r>
            <a:r>
              <a:rPr lang="en-US" altLang="zh-CN" sz="4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= W</a:t>
            </a:r>
            <a:r>
              <a:rPr lang="zh-CN" altLang="en-US" sz="4800" b="1" baseline="-25000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总 </a:t>
            </a:r>
            <a:r>
              <a:rPr lang="en-US" altLang="zh-CN" sz="4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- W</a:t>
            </a:r>
            <a:r>
              <a:rPr lang="zh-CN" altLang="en-US" sz="4800" b="1" baseline="-25000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有</a:t>
            </a:r>
            <a:endParaRPr lang="en-US" altLang="zh-CN" sz="4800" b="1" baseline="-25000" dirty="0">
              <a:ln>
                <a:solidFill>
                  <a:srgbClr val="FFFF00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731697" y="5287835"/>
            <a:ext cx="43572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/>
              <a:t>（</a:t>
            </a:r>
            <a:r>
              <a:rPr lang="en-US" altLang="zh-CN" sz="2800" b="1" dirty="0" smtClean="0"/>
              <a:t>W</a:t>
            </a:r>
            <a:r>
              <a:rPr lang="zh-CN" altLang="en-US" sz="2800" b="1" baseline="-25000" dirty="0" smtClean="0"/>
              <a:t>额</a:t>
            </a:r>
            <a:r>
              <a:rPr lang="zh-CN" altLang="en-US" sz="2800" b="1" dirty="0" smtClean="0"/>
              <a:t>：克服摩擦做</a:t>
            </a:r>
            <a:r>
              <a:rPr lang="zh-CN" altLang="en-US" sz="2800" b="1" dirty="0"/>
              <a:t>的功）</a:t>
            </a:r>
          </a:p>
        </p:txBody>
      </p:sp>
      <p:sp>
        <p:nvSpPr>
          <p:cNvPr id="7" name="矩形 6"/>
          <p:cNvSpPr/>
          <p:nvPr/>
        </p:nvSpPr>
        <p:spPr>
          <a:xfrm>
            <a:off x="2731655" y="2531760"/>
            <a:ext cx="5806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</a:rPr>
              <a:t>G 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5536984" y="1428961"/>
            <a:ext cx="5004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</a:rPr>
              <a:t>F 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020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407385" y="601553"/>
            <a:ext cx="11406243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lnSpc>
                <a:spcPct val="125000"/>
              </a:lnSpc>
            </a:pPr>
            <a:r>
              <a:rPr lang="zh-CN" altLang="en-US" sz="2800" dirty="0">
                <a:solidFill>
                  <a:schemeClr val="tx1"/>
                </a:solidFill>
                <a:latin typeface="宋体" panose="02010600030101010101" pitchFamily="2" charset="-122"/>
              </a:rPr>
              <a:t>    在使用机械工作时，有用功在总功中所占份额越多越好。它反映了机械的一种性能，物理学中表示为机械效率。</a:t>
            </a:r>
            <a:endParaRPr lang="en-US" altLang="zh-CN" sz="2800" dirty="0">
              <a:solidFill>
                <a:schemeClr val="tx1"/>
              </a:solidFill>
              <a:latin typeface="宋体" panose="02010600030101010101" pitchFamily="2" charset="-122"/>
            </a:endParaRPr>
          </a:p>
        </p:txBody>
      </p:sp>
      <p:graphicFrame>
        <p:nvGraphicFramePr>
          <p:cNvPr id="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4168888"/>
              </p:ext>
            </p:extLst>
          </p:nvPr>
        </p:nvGraphicFramePr>
        <p:xfrm>
          <a:off x="3663565" y="1948739"/>
          <a:ext cx="3399385" cy="1693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545760" imgH="469800" progId="Equation.DSMT4">
                  <p:embed/>
                </p:oleObj>
              </mc:Choice>
              <mc:Fallback>
                <p:oleObj name="Equation" r:id="rId3" imgW="545760" imgH="469800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565" y="1948739"/>
                        <a:ext cx="3399385" cy="16930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矩形 3"/>
          <p:cNvSpPr/>
          <p:nvPr/>
        </p:nvSpPr>
        <p:spPr>
          <a:xfrm>
            <a:off x="256244" y="3463131"/>
            <a:ext cx="117085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+mn-ea"/>
              </a:rPr>
              <a:t>对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机械效率的理解：</a:t>
            </a:r>
            <a:endParaRPr lang="en-US" altLang="zh-CN" sz="2800" b="1" dirty="0" smtClean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1.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额外功不可能为零，机械效率恒小于</a:t>
            </a:r>
            <a:r>
              <a:rPr lang="en-US" altLang="zh-CN" sz="2800" b="1" dirty="0">
                <a:solidFill>
                  <a:srgbClr val="FF0000"/>
                </a:solidFill>
                <a:latin typeface="+mn-ea"/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。</a:t>
            </a:r>
            <a:endParaRPr lang="en-US" altLang="zh-CN" sz="2800" b="1" dirty="0" smtClean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2.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机械效率，用</a:t>
            </a:r>
            <a:r>
              <a:rPr lang="zh-CN" altLang="en-US" sz="2800" b="1" dirty="0">
                <a:solidFill>
                  <a:srgbClr val="FF0000"/>
                </a:solidFill>
                <a:latin typeface="+mn-ea"/>
              </a:rPr>
              <a:t>百分数表示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。</a:t>
            </a:r>
            <a:endParaRPr lang="en-US" altLang="zh-CN" sz="2800" b="1" dirty="0" smtClean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3.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机械效率反应机械性能的好坏，机械效率大不代表有用功多或总功少。</a:t>
            </a:r>
            <a:endParaRPr lang="zh-CN" altLang="en-US" sz="2800" b="1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672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图片 5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81" y="557049"/>
            <a:ext cx="4024574" cy="5801710"/>
          </a:xfrm>
          <a:prstGeom prst="rect">
            <a:avLst/>
          </a:prstGeom>
        </p:spPr>
      </p:pic>
      <p:sp>
        <p:nvSpPr>
          <p:cNvPr id="55" name="矩形 54"/>
          <p:cNvSpPr/>
          <p:nvPr/>
        </p:nvSpPr>
        <p:spPr>
          <a:xfrm>
            <a:off x="1565006" y="5474657"/>
            <a:ext cx="5806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</a:rPr>
              <a:t>G 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3309724" y="5022712"/>
            <a:ext cx="5806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</a:rPr>
              <a:t>G 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3531946" y="2529177"/>
            <a:ext cx="5004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</a:rPr>
              <a:t>F 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1760953" y="3670879"/>
            <a:ext cx="5004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</a:rPr>
              <a:t>F 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397771"/>
              </p:ext>
            </p:extLst>
          </p:nvPr>
        </p:nvGraphicFramePr>
        <p:xfrm>
          <a:off x="5133920" y="1935492"/>
          <a:ext cx="4998051" cy="152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4" imgW="1257120" imgH="457200" progId="Equation.DSMT4">
                  <p:embed/>
                </p:oleObj>
              </mc:Choice>
              <mc:Fallback>
                <p:oleObj name="Equation" r:id="rId4" imgW="1257120" imgH="45720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3920" y="1935492"/>
                        <a:ext cx="4998051" cy="152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891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806" y="668582"/>
            <a:ext cx="8132064" cy="335280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2710634" y="2710436"/>
            <a:ext cx="5806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</a:rPr>
              <a:t>G 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5536984" y="1428961"/>
            <a:ext cx="5004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</a:rPr>
              <a:t>F 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37365"/>
              </p:ext>
            </p:extLst>
          </p:nvPr>
        </p:nvGraphicFramePr>
        <p:xfrm>
          <a:off x="3563938" y="4090988"/>
          <a:ext cx="4297800" cy="152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4" imgW="914400" imgH="457200" progId="Equation.DSMT4">
                  <p:embed/>
                </p:oleObj>
              </mc:Choice>
              <mc:Fallback>
                <p:oleObj name="Equation" r:id="rId4" imgW="914400" imgH="45720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4090988"/>
                        <a:ext cx="4297800" cy="152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554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1769</Words>
  <Application>Microsoft Office PowerPoint</Application>
  <PresentationFormat>宽屏</PresentationFormat>
  <Paragraphs>230</Paragraphs>
  <Slides>31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43" baseType="lpstr">
      <vt:lpstr>Arial Unicode MS</vt:lpstr>
      <vt:lpstr>黑体</vt:lpstr>
      <vt:lpstr>华文行楷</vt:lpstr>
      <vt:lpstr>华文楷体</vt:lpstr>
      <vt:lpstr>楷体_GB2312</vt:lpstr>
      <vt:lpstr>宋体</vt:lpstr>
      <vt:lpstr>Arial</vt:lpstr>
      <vt:lpstr>Calibri</vt:lpstr>
      <vt:lpstr>Calibri Light</vt:lpstr>
      <vt:lpstr>Times New Roman</vt:lpstr>
      <vt:lpstr>Office 主题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liu</dc:creator>
  <cp:lastModifiedBy>lt8099</cp:lastModifiedBy>
  <cp:revision>41</cp:revision>
  <dcterms:created xsi:type="dcterms:W3CDTF">2016-04-05T01:38:58Z</dcterms:created>
  <dcterms:modified xsi:type="dcterms:W3CDTF">2018-04-12T02:02:18Z</dcterms:modified>
</cp:coreProperties>
</file>