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1"/>
  </p:notesMasterIdLst>
  <p:sldIdLst>
    <p:sldId id="256" r:id="rId2"/>
    <p:sldId id="278" r:id="rId3"/>
    <p:sldId id="410" r:id="rId4"/>
    <p:sldId id="270" r:id="rId5"/>
    <p:sldId id="290" r:id="rId6"/>
    <p:sldId id="411" r:id="rId7"/>
    <p:sldId id="412" r:id="rId8"/>
    <p:sldId id="413" r:id="rId9"/>
    <p:sldId id="414" r:id="rId10"/>
    <p:sldId id="415" r:id="rId11"/>
    <p:sldId id="416" r:id="rId12"/>
    <p:sldId id="417" r:id="rId13"/>
    <p:sldId id="420" r:id="rId14"/>
    <p:sldId id="421" r:id="rId15"/>
    <p:sldId id="423" r:id="rId16"/>
    <p:sldId id="426" r:id="rId17"/>
    <p:sldId id="372" r:id="rId18"/>
    <p:sldId id="321" r:id="rId19"/>
    <p:sldId id="322" r:id="rId20"/>
  </p:sldIdLst>
  <p:sldSz cx="9144000" cy="5130800"/>
  <p:notesSz cx="6858000" cy="9144000"/>
  <p:defaultTextStyle>
    <a:lvl1pPr>
      <a:defRPr>
        <a:latin typeface="Arial" panose="020B0604020202020204"/>
        <a:ea typeface="Arial" panose="020B0604020202020204"/>
        <a:cs typeface="Arial" panose="020B0604020202020204"/>
        <a:sym typeface="Arial" panose="020B0604020202020204"/>
      </a:defRPr>
    </a:lvl1pPr>
    <a:lvl2pPr indent="457200">
      <a:defRPr>
        <a:latin typeface="Arial" panose="020B0604020202020204"/>
        <a:ea typeface="Arial" panose="020B0604020202020204"/>
        <a:cs typeface="Arial" panose="020B0604020202020204"/>
        <a:sym typeface="Arial" panose="020B0604020202020204"/>
      </a:defRPr>
    </a:lvl2pPr>
    <a:lvl3pPr indent="914400">
      <a:defRPr>
        <a:latin typeface="Arial" panose="020B0604020202020204"/>
        <a:ea typeface="Arial" panose="020B0604020202020204"/>
        <a:cs typeface="Arial" panose="020B0604020202020204"/>
        <a:sym typeface="Arial" panose="020B0604020202020204"/>
      </a:defRPr>
    </a:lvl3pPr>
    <a:lvl4pPr indent="1371600">
      <a:defRPr>
        <a:latin typeface="Arial" panose="020B0604020202020204"/>
        <a:ea typeface="Arial" panose="020B0604020202020204"/>
        <a:cs typeface="Arial" panose="020B0604020202020204"/>
        <a:sym typeface="Arial" panose="020B0604020202020204"/>
      </a:defRPr>
    </a:lvl4pPr>
    <a:lvl5pPr indent="1828800">
      <a:defRPr>
        <a:latin typeface="Arial" panose="020B0604020202020204"/>
        <a:ea typeface="Arial" panose="020B0604020202020204"/>
        <a:cs typeface="Arial" panose="020B0604020202020204"/>
        <a:sym typeface="Arial" panose="020B0604020202020204"/>
      </a:defRPr>
    </a:lvl5pPr>
    <a:lvl6pPr indent="2286000">
      <a:defRPr>
        <a:latin typeface="Arial" panose="020B0604020202020204"/>
        <a:ea typeface="Arial" panose="020B0604020202020204"/>
        <a:cs typeface="Arial" panose="020B0604020202020204"/>
        <a:sym typeface="Arial" panose="020B0604020202020204"/>
      </a:defRPr>
    </a:lvl6pPr>
    <a:lvl7pPr indent="2743200">
      <a:defRPr>
        <a:latin typeface="Arial" panose="020B0604020202020204"/>
        <a:ea typeface="Arial" panose="020B0604020202020204"/>
        <a:cs typeface="Arial" panose="020B0604020202020204"/>
        <a:sym typeface="Arial" panose="020B0604020202020204"/>
      </a:defRPr>
    </a:lvl7pPr>
    <a:lvl8pPr indent="3200400">
      <a:defRPr>
        <a:latin typeface="Arial" panose="020B0604020202020204"/>
        <a:ea typeface="Arial" panose="020B0604020202020204"/>
        <a:cs typeface="Arial" panose="020B0604020202020204"/>
        <a:sym typeface="Arial" panose="020B0604020202020204"/>
      </a:defRPr>
    </a:lvl8pPr>
    <a:lvl9pPr indent="3657600">
      <a:defRPr>
        <a:latin typeface="Arial" panose="020B0604020202020204"/>
        <a:ea typeface="Arial" panose="020B0604020202020204"/>
        <a:cs typeface="Arial" panose="020B0604020202020204"/>
        <a:sym typeface="Arial" panose="020B0604020202020204"/>
      </a:defRPr>
    </a:lvl9pPr>
  </p:defaultTextStyle>
  <p:extLst>
    <p:ext uri="{EFAFB233-063F-42B5-8137-9DF3F51BA10A}">
      <p15:sldGuideLst xmlns:p15="http://schemas.microsoft.com/office/powerpoint/2012/main" xmlns="">
        <p15:guide id="1" orient="horz" pos="1615">
          <p15:clr>
            <a:srgbClr val="A4A3A4"/>
          </p15:clr>
        </p15:guide>
        <p15:guide id="2" pos="298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新课标第一网" initials="新" lastIdx="3" clrIdx="0"/>
</p:cmAuthorLst>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0"/>
      </p:ext>
    </p:extLst>
  </p:showPr>
  <p:clrMru>
    <a:srgbClr val="000000"/>
    <a:srgbClr val="81034D"/>
    <a:srgbClr val="EF0FBD"/>
    <a:srgbClr val="007E27"/>
    <a:srgbClr val="FFFFFF"/>
    <a:srgbClr val="767A86"/>
    <a:srgbClr val="7D91A9"/>
    <a:srgbClr val="3A4C6C"/>
    <a:srgbClr val="797141"/>
    <a:srgbClr val="35300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1964" autoAdjust="0"/>
    <p:restoredTop sz="94660"/>
  </p:normalViewPr>
  <p:slideViewPr>
    <p:cSldViewPr snapToGrid="0">
      <p:cViewPr varScale="1">
        <p:scale>
          <a:sx n="152" d="100"/>
          <a:sy n="152" d="100"/>
        </p:scale>
        <p:origin x="-624" y="-96"/>
      </p:cViewPr>
      <p:guideLst>
        <p:guide orient="horz" pos="1615"/>
        <p:guide pos="298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5" name="Shape 35"/>
          <p:cNvSpPr>
            <a:spLocks noGrp="1" noRot="1" noChangeAspect="1"/>
          </p:cNvSpPr>
          <p:nvPr>
            <p:ph type="sldImg"/>
          </p:nvPr>
        </p:nvSpPr>
        <p:spPr>
          <a:xfrm>
            <a:off x="1143000" y="685800"/>
            <a:ext cx="4572000" cy="3429000"/>
          </a:xfrm>
          <a:prstGeom prst="rect">
            <a:avLst/>
          </a:prstGeom>
        </p:spPr>
        <p:txBody>
          <a:bodyPr/>
          <a:lstStyle/>
          <a:p>
            <a:pPr lvl="0"/>
            <a:endParaRPr/>
          </a:p>
        </p:txBody>
      </p:sp>
      <p:sp>
        <p:nvSpPr>
          <p:cNvPr id="36" name="Shape 36"/>
          <p:cNvSpPr>
            <a:spLocks noGrp="1"/>
          </p:cNvSpPr>
          <p:nvPr>
            <p:ph type="body" sz="quarter" idx="1"/>
          </p:nvPr>
        </p:nvSpPr>
        <p:spPr>
          <a:xfrm>
            <a:off x="914400" y="4343400"/>
            <a:ext cx="5029200" cy="4114800"/>
          </a:xfrm>
          <a:prstGeom prst="rect">
            <a:avLst/>
          </a:prstGeom>
        </p:spPr>
        <p:txBody>
          <a:bodyPr/>
          <a:lstStyle/>
          <a:p>
            <a:pPr lvl="0"/>
            <a:endParaRPr/>
          </a:p>
        </p:txBody>
      </p:sp>
    </p:spTree>
  </p:cSld>
  <p:clrMap bg1="lt1" tx1="dk1" bg2="lt2" tx2="dk2" accent1="accent1" accent2="accent2" accent3="accent3" accent4="accent4" accent5="accent5" accent6="accent6" hlink="hlink" folHlink="folHlink"/>
  <p:notesStyle>
    <a:lvl1pPr defTabSz="457200">
      <a:lnSpc>
        <a:spcPct val="118000"/>
      </a:lnSpc>
      <a:defRPr sz="2200">
        <a:latin typeface="+mj-lt"/>
        <a:ea typeface="+mj-ea"/>
        <a:cs typeface="+mj-cs"/>
        <a:sym typeface="Helvetica Neue" panose="02000503000000020004"/>
      </a:defRPr>
    </a:lvl1pPr>
    <a:lvl2pPr indent="228600" defTabSz="457200">
      <a:lnSpc>
        <a:spcPct val="118000"/>
      </a:lnSpc>
      <a:defRPr sz="2200">
        <a:latin typeface="+mj-lt"/>
        <a:ea typeface="+mj-ea"/>
        <a:cs typeface="+mj-cs"/>
        <a:sym typeface="Helvetica Neue" panose="02000503000000020004"/>
      </a:defRPr>
    </a:lvl2pPr>
    <a:lvl3pPr indent="457200" defTabSz="457200">
      <a:lnSpc>
        <a:spcPct val="118000"/>
      </a:lnSpc>
      <a:defRPr sz="2200">
        <a:latin typeface="+mj-lt"/>
        <a:ea typeface="+mj-ea"/>
        <a:cs typeface="+mj-cs"/>
        <a:sym typeface="Helvetica Neue" panose="02000503000000020004"/>
      </a:defRPr>
    </a:lvl3pPr>
    <a:lvl4pPr indent="685800" defTabSz="457200">
      <a:lnSpc>
        <a:spcPct val="118000"/>
      </a:lnSpc>
      <a:defRPr sz="2200">
        <a:latin typeface="+mj-lt"/>
        <a:ea typeface="+mj-ea"/>
        <a:cs typeface="+mj-cs"/>
        <a:sym typeface="Helvetica Neue" panose="02000503000000020004"/>
      </a:defRPr>
    </a:lvl4pPr>
    <a:lvl5pPr indent="914400" defTabSz="457200">
      <a:lnSpc>
        <a:spcPct val="118000"/>
      </a:lnSpc>
      <a:defRPr sz="2200">
        <a:latin typeface="+mj-lt"/>
        <a:ea typeface="+mj-ea"/>
        <a:cs typeface="+mj-cs"/>
        <a:sym typeface="Helvetica Neue" panose="02000503000000020004"/>
      </a:defRPr>
    </a:lvl5pPr>
    <a:lvl6pPr indent="1143000" defTabSz="457200">
      <a:lnSpc>
        <a:spcPct val="118000"/>
      </a:lnSpc>
      <a:defRPr sz="2200">
        <a:latin typeface="+mj-lt"/>
        <a:ea typeface="+mj-ea"/>
        <a:cs typeface="+mj-cs"/>
        <a:sym typeface="Helvetica Neue" panose="02000503000000020004"/>
      </a:defRPr>
    </a:lvl6pPr>
    <a:lvl7pPr indent="1371600" defTabSz="457200">
      <a:lnSpc>
        <a:spcPct val="118000"/>
      </a:lnSpc>
      <a:defRPr sz="2200">
        <a:latin typeface="+mj-lt"/>
        <a:ea typeface="+mj-ea"/>
        <a:cs typeface="+mj-cs"/>
        <a:sym typeface="Helvetica Neue" panose="02000503000000020004"/>
      </a:defRPr>
    </a:lvl7pPr>
    <a:lvl8pPr indent="1600200" defTabSz="457200">
      <a:lnSpc>
        <a:spcPct val="118000"/>
      </a:lnSpc>
      <a:defRPr sz="2200">
        <a:latin typeface="+mj-lt"/>
        <a:ea typeface="+mj-ea"/>
        <a:cs typeface="+mj-cs"/>
        <a:sym typeface="Helvetica Neue" panose="02000503000000020004"/>
      </a:defRPr>
    </a:lvl8pPr>
    <a:lvl9pPr indent="1828800" defTabSz="457200">
      <a:lnSpc>
        <a:spcPct val="118000"/>
      </a:lnSpc>
      <a:defRPr sz="2200">
        <a:latin typeface="+mj-lt"/>
        <a:ea typeface="+mj-ea"/>
        <a:cs typeface="+mj-cs"/>
        <a:sym typeface="Helvetica Neue" panose="02000503000000020004"/>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74650" y="685800"/>
            <a:ext cx="6108700" cy="3429000"/>
          </a:xfrm>
        </p:spPr>
      </p:sp>
      <p:sp>
        <p:nvSpPr>
          <p:cNvPr id="3" name="文本占位符 2"/>
          <p:cNvSpPr>
            <a:spLocks noGrp="1"/>
          </p:cNvSpPr>
          <p:nvPr>
            <p:ph type="body" idx="1"/>
          </p:nvPr>
        </p:nvSpPr>
        <p:spPr/>
        <p:txBody>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74650" y="685800"/>
            <a:ext cx="6108700" cy="3429000"/>
          </a:xfrm>
        </p:spPr>
      </p:sp>
      <p:sp>
        <p:nvSpPr>
          <p:cNvPr id="3" name="文本占位符 2"/>
          <p:cNvSpPr>
            <a:spLocks noGrp="1"/>
          </p:cNvSpPr>
          <p:nvPr>
            <p:ph type="body" idx="1"/>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cSld name="仅标题">
    <p:spTree>
      <p:nvGrpSpPr>
        <p:cNvPr id="1" name=""/>
        <p:cNvGrpSpPr/>
        <p:nvPr/>
      </p:nvGrpSpPr>
      <p:grpSpPr>
        <a:xfrm>
          <a:off x="0" y="0"/>
          <a:ext cx="0" cy="0"/>
          <a:chOff x="0" y="0"/>
          <a:chExt cx="0" cy="0"/>
        </a:xfrm>
      </p:grpSpPr>
      <p:grpSp>
        <p:nvGrpSpPr>
          <p:cNvPr id="3" name="组合 2"/>
          <p:cNvGrpSpPr/>
          <p:nvPr userDrawn="1"/>
        </p:nvGrpSpPr>
        <p:grpSpPr>
          <a:xfrm>
            <a:off x="7864747" y="126477"/>
            <a:ext cx="1135204" cy="341359"/>
            <a:chOff x="468128" y="370735"/>
            <a:chExt cx="1135204" cy="341359"/>
          </a:xfrm>
        </p:grpSpPr>
        <p:pic>
          <p:nvPicPr>
            <p:cNvPr id="4" name="图片 3"/>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749670" y="370735"/>
              <a:ext cx="490406" cy="177473"/>
            </a:xfrm>
            <a:prstGeom prst="rect">
              <a:avLst/>
            </a:prstGeom>
          </p:spPr>
        </p:pic>
        <p:pic>
          <p:nvPicPr>
            <p:cNvPr id="5" name="图片 4"/>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468128" y="558194"/>
              <a:ext cx="1135204" cy="153900"/>
            </a:xfrm>
            <a:prstGeom prst="rect">
              <a:avLst/>
            </a:prstGeom>
          </p:spPr>
        </p:pic>
      </p:grpSp>
      <p:pic>
        <p:nvPicPr>
          <p:cNvPr id="6" name="图片 5"/>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8301515" y="4690653"/>
            <a:ext cx="736376" cy="359227"/>
          </a:xfrm>
          <a:prstGeom prst="rect">
            <a:avLst/>
          </a:prstGeom>
        </p:spPr>
      </p:pic>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x">
  <p:cSld name="标题和竖排文字">
    <p:spTree>
      <p:nvGrpSpPr>
        <p:cNvPr id="1" name=""/>
        <p:cNvGrpSpPr/>
        <p:nvPr/>
      </p:nvGrpSpPr>
      <p:grpSpPr>
        <a:xfrm>
          <a:off x="0" y="0"/>
          <a:ext cx="0" cy="0"/>
          <a:chOff x="0" y="0"/>
          <a:chExt cx="0" cy="0"/>
        </a:xfrm>
      </p:grpSpPr>
      <p:sp>
        <p:nvSpPr>
          <p:cNvPr id="29" name="Shape 29"/>
          <p:cNvSpPr>
            <a:spLocks noGrp="1"/>
          </p:cNvSpPr>
          <p:nvPr>
            <p:ph type="title" hasCustomPrompt="1"/>
          </p:nvPr>
        </p:nvSpPr>
        <p:spPr>
          <a:prstGeom prst="rect">
            <a:avLst/>
          </a:prstGeom>
        </p:spPr>
        <p:txBody>
          <a:bodyPr/>
          <a:lstStyle/>
          <a:p>
            <a:pPr lvl="0">
              <a:defRPr sz="1800"/>
            </a:pPr>
            <a:r>
              <a:rPr sz="4400"/>
              <a:t>标题文本</a:t>
            </a:r>
          </a:p>
        </p:txBody>
      </p:sp>
      <p:sp>
        <p:nvSpPr>
          <p:cNvPr id="30" name="Shape 30"/>
          <p:cNvSpPr>
            <a:spLocks noGrp="1"/>
          </p:cNvSpPr>
          <p:nvPr>
            <p:ph type="body" idx="1" hasCustomPrompt="1"/>
          </p:nvPr>
        </p:nvSpPr>
        <p:spPr>
          <a:prstGeom prst="rect">
            <a:avLst/>
          </a:prstGeom>
        </p:spPr>
        <p:txBody>
          <a:bodyPr/>
          <a:lstStyle/>
          <a:p>
            <a:pPr lvl="0">
              <a:defRPr sz="1800"/>
            </a:pPr>
            <a:r>
              <a:rPr sz="3200"/>
              <a:t>正文级别 1</a:t>
            </a:r>
          </a:p>
          <a:p>
            <a:pPr lvl="1">
              <a:defRPr sz="1800"/>
            </a:pPr>
            <a:r>
              <a:rPr sz="3200"/>
              <a:t>正文级别 2</a:t>
            </a:r>
          </a:p>
          <a:p>
            <a:pPr lvl="2">
              <a:defRPr sz="1800"/>
            </a:pPr>
            <a:r>
              <a:rPr sz="3200"/>
              <a:t>正文级别 3</a:t>
            </a:r>
          </a:p>
          <a:p>
            <a:pPr lvl="3">
              <a:defRPr sz="1800"/>
            </a:pPr>
            <a:r>
              <a:rPr sz="3200"/>
              <a:t>正文级别 4</a:t>
            </a:r>
          </a:p>
          <a:p>
            <a:pPr lvl="4">
              <a:defRPr sz="1800"/>
            </a:pPr>
            <a:r>
              <a:rPr sz="3200"/>
              <a:t>正文级别 5</a:t>
            </a: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垂直排列标题与&#10;文本">
    <p:spTree>
      <p:nvGrpSpPr>
        <p:cNvPr id="1" name=""/>
        <p:cNvGrpSpPr/>
        <p:nvPr/>
      </p:nvGrpSpPr>
      <p:grpSpPr>
        <a:xfrm>
          <a:off x="0" y="0"/>
          <a:ext cx="0" cy="0"/>
          <a:chOff x="0" y="0"/>
          <a:chExt cx="0" cy="0"/>
        </a:xfrm>
      </p:grpSpPr>
      <p:sp>
        <p:nvSpPr>
          <p:cNvPr id="32" name="Shape 32"/>
          <p:cNvSpPr>
            <a:spLocks noGrp="1"/>
          </p:cNvSpPr>
          <p:nvPr>
            <p:ph type="title" hasCustomPrompt="1"/>
          </p:nvPr>
        </p:nvSpPr>
        <p:spPr>
          <a:xfrm>
            <a:off x="6543675" y="273050"/>
            <a:ext cx="1971675" cy="4857750"/>
          </a:xfrm>
          <a:prstGeom prst="rect">
            <a:avLst/>
          </a:prstGeom>
        </p:spPr>
        <p:txBody>
          <a:bodyPr/>
          <a:lstStyle/>
          <a:p>
            <a:pPr lvl="0">
              <a:defRPr sz="1800"/>
            </a:pPr>
            <a:r>
              <a:rPr sz="4400"/>
              <a:t>标题文本</a:t>
            </a:r>
          </a:p>
        </p:txBody>
      </p:sp>
      <p:sp>
        <p:nvSpPr>
          <p:cNvPr id="33" name="Shape 33"/>
          <p:cNvSpPr>
            <a:spLocks noGrp="1"/>
          </p:cNvSpPr>
          <p:nvPr>
            <p:ph type="body" idx="1" hasCustomPrompt="1"/>
          </p:nvPr>
        </p:nvSpPr>
        <p:spPr>
          <a:xfrm>
            <a:off x="628650" y="273050"/>
            <a:ext cx="5762625" cy="4857750"/>
          </a:xfrm>
          <a:prstGeom prst="rect">
            <a:avLst/>
          </a:prstGeom>
        </p:spPr>
        <p:txBody>
          <a:bodyPr/>
          <a:lstStyle/>
          <a:p>
            <a:pPr lvl="0">
              <a:defRPr sz="1800"/>
            </a:pPr>
            <a:r>
              <a:rPr sz="3200"/>
              <a:t>正文级别 1</a:t>
            </a:r>
          </a:p>
          <a:p>
            <a:pPr lvl="1">
              <a:defRPr sz="1800"/>
            </a:pPr>
            <a:r>
              <a:rPr sz="3200"/>
              <a:t>正文级别 2</a:t>
            </a:r>
          </a:p>
          <a:p>
            <a:pPr lvl="2">
              <a:defRPr sz="1800"/>
            </a:pPr>
            <a:r>
              <a:rPr sz="3200"/>
              <a:t>正文级别 3</a:t>
            </a:r>
          </a:p>
          <a:p>
            <a:pPr lvl="3">
              <a:defRPr sz="1800"/>
            </a:pPr>
            <a:r>
              <a:rPr sz="3200"/>
              <a:t>正文级别 4</a:t>
            </a:r>
          </a:p>
          <a:p>
            <a:pPr lvl="4">
              <a:defRPr sz="1800"/>
            </a:pPr>
            <a:r>
              <a:rPr sz="3200"/>
              <a:t>正文级别 5</a:t>
            </a: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1_标题幻灯片">
    <p:spTree>
      <p:nvGrpSpPr>
        <p:cNvPr id="1" name=""/>
        <p:cNvGrpSpPr/>
        <p:nvPr/>
      </p:nvGrpSpPr>
      <p:grpSpPr>
        <a:xfrm>
          <a:off x="0" y="0"/>
          <a:ext cx="0" cy="0"/>
          <a:chOff x="0" y="0"/>
          <a:chExt cx="0" cy="0"/>
        </a:xfrm>
      </p:grpSpPr>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28650" y="273168"/>
            <a:ext cx="7886700" cy="434811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标题幻灯片">
    <p:spTree>
      <p:nvGrpSpPr>
        <p:cNvPr id="1" name=""/>
        <p:cNvGrpSpPr/>
        <p:nvPr/>
      </p:nvGrpSpPr>
      <p:grpSpPr>
        <a:xfrm>
          <a:off x="0" y="0"/>
          <a:ext cx="0" cy="0"/>
          <a:chOff x="0" y="0"/>
          <a:chExt cx="0" cy="0"/>
        </a:xfrm>
      </p:grpSpPr>
      <p:sp>
        <p:nvSpPr>
          <p:cNvPr id="5" name="Shape 5"/>
          <p:cNvSpPr>
            <a:spLocks noGrp="1"/>
          </p:cNvSpPr>
          <p:nvPr>
            <p:ph type="title" hasCustomPrompt="1"/>
          </p:nvPr>
        </p:nvSpPr>
        <p:spPr>
          <a:xfrm>
            <a:off x="1143000" y="0"/>
            <a:ext cx="6858000" cy="2632075"/>
          </a:xfrm>
          <a:prstGeom prst="rect">
            <a:avLst/>
          </a:prstGeom>
        </p:spPr>
        <p:txBody>
          <a:bodyPr anchor="b"/>
          <a:lstStyle>
            <a:lvl1pPr>
              <a:defRPr sz="6000"/>
            </a:lvl1pPr>
          </a:lstStyle>
          <a:p>
            <a:pPr lvl="0">
              <a:defRPr sz="1800"/>
            </a:pPr>
            <a:r>
              <a:rPr sz="6000"/>
              <a:t>标题文本</a:t>
            </a:r>
          </a:p>
        </p:txBody>
      </p:sp>
      <p:sp>
        <p:nvSpPr>
          <p:cNvPr id="6" name="Shape 6"/>
          <p:cNvSpPr>
            <a:spLocks noGrp="1"/>
          </p:cNvSpPr>
          <p:nvPr>
            <p:ph type="body" idx="1" hasCustomPrompt="1"/>
          </p:nvPr>
        </p:nvSpPr>
        <p:spPr>
          <a:xfrm>
            <a:off x="1143000" y="2700338"/>
            <a:ext cx="6858000" cy="2430462"/>
          </a:xfrm>
          <a:prstGeom prst="rect">
            <a:avLst/>
          </a:prstGeom>
        </p:spPr>
        <p:txBody>
          <a:bodyPr/>
          <a:lstStyle>
            <a:lvl1pPr marL="0" indent="0" algn="ctr">
              <a:spcBef>
                <a:spcPts val="500"/>
              </a:spcBef>
              <a:buSzTx/>
              <a:buNone/>
              <a:defRPr sz="2400"/>
            </a:lvl1pPr>
            <a:lvl2pPr marL="0" indent="457200" algn="ctr">
              <a:spcBef>
                <a:spcPts val="500"/>
              </a:spcBef>
              <a:buSzTx/>
              <a:buNone/>
              <a:defRPr sz="2400"/>
            </a:lvl2pPr>
            <a:lvl3pPr marL="0" indent="914400" algn="ctr">
              <a:spcBef>
                <a:spcPts val="500"/>
              </a:spcBef>
              <a:buSzTx/>
              <a:buNone/>
              <a:defRPr sz="2400"/>
            </a:lvl3pPr>
            <a:lvl4pPr marL="0" indent="1371600" algn="ctr">
              <a:spcBef>
                <a:spcPts val="500"/>
              </a:spcBef>
              <a:buSzTx/>
              <a:buNone/>
              <a:defRPr sz="2400"/>
            </a:lvl4pPr>
            <a:lvl5pPr marL="0" indent="1828800" algn="ctr">
              <a:spcBef>
                <a:spcPts val="500"/>
              </a:spcBef>
              <a:buSzTx/>
              <a:buNone/>
              <a:defRPr sz="2400"/>
            </a:lvl5pPr>
          </a:lstStyle>
          <a:p>
            <a:pPr lvl="0">
              <a:defRPr sz="1800"/>
            </a:pPr>
            <a:r>
              <a:rPr sz="2400"/>
              <a:t>正文级别 1</a:t>
            </a:r>
          </a:p>
          <a:p>
            <a:pPr lvl="1">
              <a:defRPr sz="1800"/>
            </a:pPr>
            <a:r>
              <a:rPr sz="2400"/>
              <a:t>正文级别 2</a:t>
            </a:r>
          </a:p>
          <a:p>
            <a:pPr lvl="2">
              <a:defRPr sz="1800"/>
            </a:pPr>
            <a:r>
              <a:rPr sz="2400"/>
              <a:t>正文级别 3</a:t>
            </a:r>
          </a:p>
          <a:p>
            <a:pPr lvl="3">
              <a:defRPr sz="1800"/>
            </a:pPr>
            <a:r>
              <a:rPr sz="2400"/>
              <a:t>正文级别 4</a:t>
            </a:r>
          </a:p>
          <a:p>
            <a:pPr lvl="4">
              <a:defRPr sz="1800"/>
            </a:pPr>
            <a:r>
              <a:rPr sz="2400"/>
              <a:t>正文级别 5</a:t>
            </a:r>
          </a:p>
        </p:txBody>
      </p:sp>
      <p:grpSp>
        <p:nvGrpSpPr>
          <p:cNvPr id="4" name="组合 3"/>
          <p:cNvGrpSpPr/>
          <p:nvPr userDrawn="1"/>
        </p:nvGrpSpPr>
        <p:grpSpPr>
          <a:xfrm>
            <a:off x="7864747" y="126477"/>
            <a:ext cx="1135204" cy="341359"/>
            <a:chOff x="468128" y="370735"/>
            <a:chExt cx="1135204" cy="341359"/>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749670" y="370735"/>
              <a:ext cx="490406" cy="177473"/>
            </a:xfrm>
            <a:prstGeom prst="rect">
              <a:avLst/>
            </a:prstGeom>
          </p:spPr>
        </p:pic>
        <p:pic>
          <p:nvPicPr>
            <p:cNvPr id="3" name="图片 2"/>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468128" y="558194"/>
              <a:ext cx="1135204" cy="153900"/>
            </a:xfrm>
            <a:prstGeom prst="rect">
              <a:avLst/>
            </a:prstGeom>
          </p:spPr>
        </p:pic>
      </p:gr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标题和内容">
    <p:spTree>
      <p:nvGrpSpPr>
        <p:cNvPr id="1" name=""/>
        <p:cNvGrpSpPr/>
        <p:nvPr/>
      </p:nvGrpSpPr>
      <p:grpSpPr>
        <a:xfrm>
          <a:off x="0" y="0"/>
          <a:ext cx="0" cy="0"/>
          <a:chOff x="0" y="0"/>
          <a:chExt cx="0" cy="0"/>
        </a:xfrm>
      </p:grpSpPr>
      <p:sp>
        <p:nvSpPr>
          <p:cNvPr id="8" name="Shape 8"/>
          <p:cNvSpPr>
            <a:spLocks noGrp="1"/>
          </p:cNvSpPr>
          <p:nvPr>
            <p:ph type="title" hasCustomPrompt="1"/>
          </p:nvPr>
        </p:nvSpPr>
        <p:spPr>
          <a:prstGeom prst="rect">
            <a:avLst/>
          </a:prstGeom>
        </p:spPr>
        <p:txBody>
          <a:bodyPr/>
          <a:lstStyle/>
          <a:p>
            <a:pPr lvl="0">
              <a:defRPr sz="1800"/>
            </a:pPr>
            <a:r>
              <a:rPr sz="4400"/>
              <a:t>标题文本</a:t>
            </a:r>
          </a:p>
        </p:txBody>
      </p:sp>
      <p:sp>
        <p:nvSpPr>
          <p:cNvPr id="9" name="Shape 9"/>
          <p:cNvSpPr>
            <a:spLocks noGrp="1"/>
          </p:cNvSpPr>
          <p:nvPr>
            <p:ph type="body" idx="1" hasCustomPrompt="1"/>
          </p:nvPr>
        </p:nvSpPr>
        <p:spPr>
          <a:prstGeom prst="rect">
            <a:avLst/>
          </a:prstGeom>
        </p:spPr>
        <p:txBody>
          <a:bodyPr/>
          <a:lstStyle/>
          <a:p>
            <a:pPr lvl="0">
              <a:defRPr sz="1800"/>
            </a:pPr>
            <a:r>
              <a:rPr sz="3200"/>
              <a:t>正文级别 1</a:t>
            </a:r>
          </a:p>
          <a:p>
            <a:pPr lvl="1">
              <a:defRPr sz="1800"/>
            </a:pPr>
            <a:r>
              <a:rPr sz="3200"/>
              <a:t>正文级别 2</a:t>
            </a:r>
          </a:p>
          <a:p>
            <a:pPr lvl="2">
              <a:defRPr sz="1800"/>
            </a:pPr>
            <a:r>
              <a:rPr sz="3200"/>
              <a:t>正文级别 3</a:t>
            </a:r>
          </a:p>
          <a:p>
            <a:pPr lvl="3">
              <a:defRPr sz="1800"/>
            </a:pPr>
            <a:r>
              <a:rPr sz="3200"/>
              <a:t>正文级别 4</a:t>
            </a:r>
          </a:p>
          <a:p>
            <a:pPr lvl="4">
              <a:defRPr sz="1800"/>
            </a:pPr>
            <a:r>
              <a:rPr sz="3200"/>
              <a:t>正文级别 5</a:t>
            </a:r>
          </a:p>
        </p:txBody>
      </p:sp>
      <p:grpSp>
        <p:nvGrpSpPr>
          <p:cNvPr id="4" name="组合 3"/>
          <p:cNvGrpSpPr/>
          <p:nvPr userDrawn="1"/>
        </p:nvGrpSpPr>
        <p:grpSpPr>
          <a:xfrm>
            <a:off x="7864747" y="126477"/>
            <a:ext cx="1135204" cy="341359"/>
            <a:chOff x="468128" y="370735"/>
            <a:chExt cx="1135204" cy="341359"/>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749670" y="370735"/>
              <a:ext cx="490406" cy="177473"/>
            </a:xfrm>
            <a:prstGeom prst="rect">
              <a:avLst/>
            </a:prstGeom>
          </p:spPr>
        </p:pic>
        <p:pic>
          <p:nvPicPr>
            <p:cNvPr id="6" name="图片 5"/>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468128" y="558194"/>
              <a:ext cx="1135204" cy="153900"/>
            </a:xfrm>
            <a:prstGeom prst="rect">
              <a:avLst/>
            </a:prstGeom>
          </p:spPr>
        </p:pic>
      </p:gr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节标题">
    <p:spTree>
      <p:nvGrpSpPr>
        <p:cNvPr id="1" name=""/>
        <p:cNvGrpSpPr/>
        <p:nvPr/>
      </p:nvGrpSpPr>
      <p:grpSpPr>
        <a:xfrm>
          <a:off x="0" y="0"/>
          <a:ext cx="0" cy="0"/>
          <a:chOff x="0" y="0"/>
          <a:chExt cx="0" cy="0"/>
        </a:xfrm>
      </p:grpSpPr>
      <p:sp>
        <p:nvSpPr>
          <p:cNvPr id="11" name="Shape 11"/>
          <p:cNvSpPr>
            <a:spLocks noGrp="1"/>
          </p:cNvSpPr>
          <p:nvPr>
            <p:ph type="title" hasCustomPrompt="1"/>
          </p:nvPr>
        </p:nvSpPr>
        <p:spPr>
          <a:xfrm>
            <a:off x="623887" y="0"/>
            <a:ext cx="7886701" cy="3421064"/>
          </a:xfrm>
          <a:prstGeom prst="rect">
            <a:avLst/>
          </a:prstGeom>
        </p:spPr>
        <p:txBody>
          <a:bodyPr anchor="b"/>
          <a:lstStyle>
            <a:lvl1pPr>
              <a:defRPr sz="6000"/>
            </a:lvl1pPr>
          </a:lstStyle>
          <a:p>
            <a:pPr lvl="0">
              <a:defRPr sz="1800"/>
            </a:pPr>
            <a:r>
              <a:rPr sz="6000"/>
              <a:t>标题文本</a:t>
            </a:r>
          </a:p>
        </p:txBody>
      </p:sp>
      <p:sp>
        <p:nvSpPr>
          <p:cNvPr id="12" name="Shape 12"/>
          <p:cNvSpPr>
            <a:spLocks noGrp="1"/>
          </p:cNvSpPr>
          <p:nvPr>
            <p:ph type="body" idx="1" hasCustomPrompt="1"/>
          </p:nvPr>
        </p:nvSpPr>
        <p:spPr>
          <a:xfrm>
            <a:off x="623887" y="3441700"/>
            <a:ext cx="7886701" cy="1689100"/>
          </a:xfrm>
          <a:prstGeom prst="rect">
            <a:avLst/>
          </a:prstGeom>
        </p:spPr>
        <p:txBody>
          <a:bodyPr/>
          <a:lstStyle>
            <a:lvl1pPr marL="0" indent="0">
              <a:spcBef>
                <a:spcPts val="500"/>
              </a:spcBef>
              <a:buSzTx/>
              <a:buNone/>
              <a:defRPr sz="2400"/>
            </a:lvl1pPr>
            <a:lvl2pPr marL="0" indent="457200">
              <a:spcBef>
                <a:spcPts val="500"/>
              </a:spcBef>
              <a:buSzTx/>
              <a:buNone/>
              <a:defRPr sz="2400"/>
            </a:lvl2pPr>
            <a:lvl3pPr marL="0" indent="914400">
              <a:spcBef>
                <a:spcPts val="500"/>
              </a:spcBef>
              <a:buSzTx/>
              <a:buNone/>
              <a:defRPr sz="2400"/>
            </a:lvl3pPr>
            <a:lvl4pPr marL="0" indent="1371600">
              <a:spcBef>
                <a:spcPts val="500"/>
              </a:spcBef>
              <a:buSzTx/>
              <a:buNone/>
              <a:defRPr sz="2400"/>
            </a:lvl4pPr>
            <a:lvl5pPr marL="0" indent="1828800">
              <a:spcBef>
                <a:spcPts val="500"/>
              </a:spcBef>
              <a:buSzTx/>
              <a:buNone/>
              <a:defRPr sz="2400"/>
            </a:lvl5pPr>
          </a:lstStyle>
          <a:p>
            <a:pPr lvl="0">
              <a:defRPr sz="1800"/>
            </a:pPr>
            <a:r>
              <a:rPr sz="2400"/>
              <a:t>正文级别 1</a:t>
            </a:r>
          </a:p>
          <a:p>
            <a:pPr lvl="1">
              <a:defRPr sz="1800"/>
            </a:pPr>
            <a:r>
              <a:rPr sz="2400"/>
              <a:t>正文级别 2</a:t>
            </a:r>
          </a:p>
          <a:p>
            <a:pPr lvl="2">
              <a:defRPr sz="1800"/>
            </a:pPr>
            <a:r>
              <a:rPr sz="2400"/>
              <a:t>正文级别 3</a:t>
            </a:r>
          </a:p>
          <a:p>
            <a:pPr lvl="3">
              <a:defRPr sz="1800"/>
            </a:pPr>
            <a:r>
              <a:rPr sz="2400"/>
              <a:t>正文级别 4</a:t>
            </a:r>
          </a:p>
          <a:p>
            <a:pPr lvl="4">
              <a:defRPr sz="1800"/>
            </a:pPr>
            <a:r>
              <a:rPr sz="2400"/>
              <a:t>正文级别 5</a:t>
            </a: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两栏内容">
    <p:spTree>
      <p:nvGrpSpPr>
        <p:cNvPr id="1" name=""/>
        <p:cNvGrpSpPr/>
        <p:nvPr/>
      </p:nvGrpSpPr>
      <p:grpSpPr>
        <a:xfrm>
          <a:off x="0" y="0"/>
          <a:ext cx="0" cy="0"/>
          <a:chOff x="0" y="0"/>
          <a:chExt cx="0" cy="0"/>
        </a:xfrm>
      </p:grpSpPr>
      <p:sp>
        <p:nvSpPr>
          <p:cNvPr id="14" name="Shape 14"/>
          <p:cNvSpPr>
            <a:spLocks noGrp="1"/>
          </p:cNvSpPr>
          <p:nvPr>
            <p:ph type="title" hasCustomPrompt="1"/>
          </p:nvPr>
        </p:nvSpPr>
        <p:spPr>
          <a:prstGeom prst="rect">
            <a:avLst/>
          </a:prstGeom>
        </p:spPr>
        <p:txBody>
          <a:bodyPr/>
          <a:lstStyle/>
          <a:p>
            <a:pPr lvl="0">
              <a:defRPr sz="1800"/>
            </a:pPr>
            <a:r>
              <a:rPr sz="4400"/>
              <a:t>标题文本</a:t>
            </a:r>
          </a:p>
        </p:txBody>
      </p:sp>
      <p:sp>
        <p:nvSpPr>
          <p:cNvPr id="15" name="Shape 15"/>
          <p:cNvSpPr>
            <a:spLocks noGrp="1"/>
          </p:cNvSpPr>
          <p:nvPr>
            <p:ph type="body" idx="1" hasCustomPrompt="1"/>
          </p:nvPr>
        </p:nvSpPr>
        <p:spPr>
          <a:xfrm>
            <a:off x="628650" y="1368425"/>
            <a:ext cx="3867150" cy="3762375"/>
          </a:xfrm>
          <a:prstGeom prst="rect">
            <a:avLst/>
          </a:prstGeom>
        </p:spPr>
        <p:txBody>
          <a:bodyPr/>
          <a:lstStyle/>
          <a:p>
            <a:pPr lvl="0">
              <a:defRPr sz="1800"/>
            </a:pPr>
            <a:r>
              <a:rPr sz="3200"/>
              <a:t>正文级别 1</a:t>
            </a:r>
          </a:p>
          <a:p>
            <a:pPr lvl="1">
              <a:defRPr sz="1800"/>
            </a:pPr>
            <a:r>
              <a:rPr sz="3200"/>
              <a:t>正文级别 2</a:t>
            </a:r>
          </a:p>
          <a:p>
            <a:pPr lvl="2">
              <a:defRPr sz="1800"/>
            </a:pPr>
            <a:r>
              <a:rPr sz="3200"/>
              <a:t>正文级别 3</a:t>
            </a:r>
          </a:p>
          <a:p>
            <a:pPr lvl="3">
              <a:defRPr sz="1800"/>
            </a:pPr>
            <a:r>
              <a:rPr sz="3200"/>
              <a:t>正文级别 4</a:t>
            </a:r>
          </a:p>
          <a:p>
            <a:pPr lvl="4">
              <a:defRPr sz="1800"/>
            </a:pPr>
            <a:r>
              <a:rPr sz="3200"/>
              <a:t>正文级别 5</a:t>
            </a:r>
          </a:p>
        </p:txBody>
      </p:sp>
      <p:grpSp>
        <p:nvGrpSpPr>
          <p:cNvPr id="4" name="组合 3"/>
          <p:cNvGrpSpPr/>
          <p:nvPr userDrawn="1"/>
        </p:nvGrpSpPr>
        <p:grpSpPr>
          <a:xfrm>
            <a:off x="7864747" y="126477"/>
            <a:ext cx="1135204" cy="341359"/>
            <a:chOff x="468128" y="370735"/>
            <a:chExt cx="1135204" cy="341359"/>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749670" y="370735"/>
              <a:ext cx="490406" cy="177473"/>
            </a:xfrm>
            <a:prstGeom prst="rect">
              <a:avLst/>
            </a:prstGeom>
          </p:spPr>
        </p:pic>
        <p:pic>
          <p:nvPicPr>
            <p:cNvPr id="6" name="图片 5"/>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468128" y="558194"/>
              <a:ext cx="1135204" cy="153900"/>
            </a:xfrm>
            <a:prstGeom prst="rect">
              <a:avLst/>
            </a:prstGeom>
          </p:spPr>
        </p:pic>
      </p:gr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比较">
    <p:spTree>
      <p:nvGrpSpPr>
        <p:cNvPr id="1" name=""/>
        <p:cNvGrpSpPr/>
        <p:nvPr/>
      </p:nvGrpSpPr>
      <p:grpSpPr>
        <a:xfrm>
          <a:off x="0" y="0"/>
          <a:ext cx="0" cy="0"/>
          <a:chOff x="0" y="0"/>
          <a:chExt cx="0" cy="0"/>
        </a:xfrm>
      </p:grpSpPr>
      <p:sp>
        <p:nvSpPr>
          <p:cNvPr id="17" name="Shape 17"/>
          <p:cNvSpPr>
            <a:spLocks noGrp="1"/>
          </p:cNvSpPr>
          <p:nvPr>
            <p:ph type="title" hasCustomPrompt="1"/>
          </p:nvPr>
        </p:nvSpPr>
        <p:spPr>
          <a:xfrm>
            <a:off x="630237" y="273050"/>
            <a:ext cx="7886701" cy="995363"/>
          </a:xfrm>
          <a:prstGeom prst="rect">
            <a:avLst/>
          </a:prstGeom>
        </p:spPr>
        <p:txBody>
          <a:bodyPr/>
          <a:lstStyle/>
          <a:p>
            <a:pPr lvl="0">
              <a:defRPr sz="1800"/>
            </a:pPr>
            <a:r>
              <a:rPr sz="4400"/>
              <a:t>标题文本</a:t>
            </a:r>
          </a:p>
        </p:txBody>
      </p:sp>
      <p:sp>
        <p:nvSpPr>
          <p:cNvPr id="18" name="Shape 18"/>
          <p:cNvSpPr>
            <a:spLocks noGrp="1"/>
          </p:cNvSpPr>
          <p:nvPr>
            <p:ph type="body" idx="1" hasCustomPrompt="1"/>
          </p:nvPr>
        </p:nvSpPr>
        <p:spPr>
          <a:xfrm>
            <a:off x="630237" y="1260475"/>
            <a:ext cx="3868739" cy="617538"/>
          </a:xfrm>
          <a:prstGeom prst="rect">
            <a:avLst/>
          </a:prstGeom>
        </p:spPr>
        <p:txBody>
          <a:bodyPr anchor="b"/>
          <a:lstStyle>
            <a:lvl1pPr marL="0" indent="0">
              <a:spcBef>
                <a:spcPts val="500"/>
              </a:spcBef>
              <a:buSzTx/>
              <a:buNone/>
              <a:defRPr sz="2400" b="1"/>
            </a:lvl1pPr>
            <a:lvl2pPr marL="0" indent="457200">
              <a:spcBef>
                <a:spcPts val="500"/>
              </a:spcBef>
              <a:buSzTx/>
              <a:buNone/>
              <a:defRPr sz="2400" b="1"/>
            </a:lvl2pPr>
            <a:lvl3pPr marL="0" indent="914400">
              <a:spcBef>
                <a:spcPts val="500"/>
              </a:spcBef>
              <a:buSzTx/>
              <a:buNone/>
              <a:defRPr sz="2400" b="1"/>
            </a:lvl3pPr>
            <a:lvl4pPr marL="0" indent="1371600">
              <a:spcBef>
                <a:spcPts val="500"/>
              </a:spcBef>
              <a:buSzTx/>
              <a:buNone/>
              <a:defRPr sz="2400" b="1"/>
            </a:lvl4pPr>
            <a:lvl5pPr marL="0" indent="1828800">
              <a:spcBef>
                <a:spcPts val="500"/>
              </a:spcBef>
              <a:buSzTx/>
              <a:buNone/>
              <a:defRPr sz="2400" b="1"/>
            </a:lvl5pPr>
          </a:lstStyle>
          <a:p>
            <a:pPr lvl="0">
              <a:defRPr sz="1800" b="0"/>
            </a:pPr>
            <a:r>
              <a:rPr sz="2400" b="1"/>
              <a:t>正文级别 1</a:t>
            </a:r>
          </a:p>
          <a:p>
            <a:pPr lvl="1">
              <a:defRPr sz="1800" b="0"/>
            </a:pPr>
            <a:r>
              <a:rPr sz="2400" b="1"/>
              <a:t>正文级别 2</a:t>
            </a:r>
          </a:p>
          <a:p>
            <a:pPr lvl="2">
              <a:defRPr sz="1800" b="0"/>
            </a:pPr>
            <a:r>
              <a:rPr sz="2400" b="1"/>
              <a:t>正文级别 3</a:t>
            </a:r>
          </a:p>
          <a:p>
            <a:pPr lvl="3">
              <a:defRPr sz="1800" b="0"/>
            </a:pPr>
            <a:r>
              <a:rPr sz="2400" b="1"/>
              <a:t>正文级别 4</a:t>
            </a:r>
          </a:p>
          <a:p>
            <a:pPr lvl="4">
              <a:defRPr sz="1800" b="0"/>
            </a:pPr>
            <a:r>
              <a:rPr sz="2400" b="1"/>
              <a:t>正文级别 5</a:t>
            </a:r>
          </a:p>
        </p:txBody>
      </p:sp>
      <p:grpSp>
        <p:nvGrpSpPr>
          <p:cNvPr id="4" name="组合 3"/>
          <p:cNvGrpSpPr/>
          <p:nvPr userDrawn="1"/>
        </p:nvGrpSpPr>
        <p:grpSpPr>
          <a:xfrm>
            <a:off x="7864747" y="126477"/>
            <a:ext cx="1135204" cy="341359"/>
            <a:chOff x="468128" y="370735"/>
            <a:chExt cx="1135204" cy="341359"/>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749670" y="370735"/>
              <a:ext cx="490406" cy="177473"/>
            </a:xfrm>
            <a:prstGeom prst="rect">
              <a:avLst/>
            </a:prstGeom>
          </p:spPr>
        </p:pic>
        <p:pic>
          <p:nvPicPr>
            <p:cNvPr id="6" name="图片 5"/>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468128" y="558194"/>
              <a:ext cx="1135204" cy="153900"/>
            </a:xfrm>
            <a:prstGeom prst="rect">
              <a:avLst/>
            </a:prstGeom>
          </p:spPr>
        </p:pic>
      </p:gr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空白">
    <p:spTree>
      <p:nvGrpSpPr>
        <p:cNvPr id="1" name=""/>
        <p:cNvGrpSpPr/>
        <p:nvPr/>
      </p:nvGrpSpPr>
      <p:grpSpPr>
        <a:xfrm>
          <a:off x="0" y="0"/>
          <a:ext cx="0" cy="0"/>
          <a:chOff x="0" y="0"/>
          <a:chExt cx="0" cy="0"/>
        </a:xfrm>
      </p:grpSpPr>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cSld name="内容与标题">
    <p:spTree>
      <p:nvGrpSpPr>
        <p:cNvPr id="1" name=""/>
        <p:cNvGrpSpPr/>
        <p:nvPr/>
      </p:nvGrpSpPr>
      <p:grpSpPr>
        <a:xfrm>
          <a:off x="0" y="0"/>
          <a:ext cx="0" cy="0"/>
          <a:chOff x="0" y="0"/>
          <a:chExt cx="0" cy="0"/>
        </a:xfrm>
      </p:grpSpPr>
      <p:sp>
        <p:nvSpPr>
          <p:cNvPr id="23" name="Shape 23"/>
          <p:cNvSpPr>
            <a:spLocks noGrp="1"/>
          </p:cNvSpPr>
          <p:nvPr>
            <p:ph type="title" hasCustomPrompt="1"/>
          </p:nvPr>
        </p:nvSpPr>
        <p:spPr>
          <a:xfrm>
            <a:off x="630237" y="0"/>
            <a:ext cx="2949576" cy="1543050"/>
          </a:xfrm>
          <a:prstGeom prst="rect">
            <a:avLst/>
          </a:prstGeom>
        </p:spPr>
        <p:txBody>
          <a:bodyPr anchor="b"/>
          <a:lstStyle>
            <a:lvl1pPr>
              <a:defRPr sz="3200"/>
            </a:lvl1pPr>
          </a:lstStyle>
          <a:p>
            <a:pPr lvl="0">
              <a:defRPr sz="1800"/>
            </a:pPr>
            <a:r>
              <a:rPr sz="3200"/>
              <a:t>标题文本</a:t>
            </a:r>
          </a:p>
        </p:txBody>
      </p:sp>
      <p:sp>
        <p:nvSpPr>
          <p:cNvPr id="24" name="Shape 24"/>
          <p:cNvSpPr>
            <a:spLocks noGrp="1"/>
          </p:cNvSpPr>
          <p:nvPr>
            <p:ph type="body" idx="1" hasCustomPrompt="1"/>
          </p:nvPr>
        </p:nvSpPr>
        <p:spPr>
          <a:xfrm>
            <a:off x="3887787" y="739775"/>
            <a:ext cx="4629151" cy="4391025"/>
          </a:xfrm>
          <a:prstGeom prst="rect">
            <a:avLst/>
          </a:prstGeom>
        </p:spPr>
        <p:txBody>
          <a:bodyPr/>
          <a:lstStyle/>
          <a:p>
            <a:pPr lvl="0">
              <a:defRPr sz="1800"/>
            </a:pPr>
            <a:r>
              <a:rPr sz="3200"/>
              <a:t>正文级别 1</a:t>
            </a:r>
          </a:p>
          <a:p>
            <a:pPr lvl="1">
              <a:defRPr sz="1800"/>
            </a:pPr>
            <a:r>
              <a:rPr sz="3200"/>
              <a:t>正文级别 2</a:t>
            </a:r>
          </a:p>
          <a:p>
            <a:pPr lvl="2">
              <a:defRPr sz="1800"/>
            </a:pPr>
            <a:r>
              <a:rPr sz="3200"/>
              <a:t>正文级别 3</a:t>
            </a:r>
          </a:p>
          <a:p>
            <a:pPr lvl="3">
              <a:defRPr sz="1800"/>
            </a:pPr>
            <a:r>
              <a:rPr sz="3200"/>
              <a:t>正文级别 4</a:t>
            </a:r>
          </a:p>
          <a:p>
            <a:pPr lvl="4">
              <a:defRPr sz="1800"/>
            </a:pPr>
            <a:r>
              <a:rPr sz="3200"/>
              <a:t>正文级别 5</a:t>
            </a: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图片与标题">
    <p:spTree>
      <p:nvGrpSpPr>
        <p:cNvPr id="1" name=""/>
        <p:cNvGrpSpPr/>
        <p:nvPr/>
      </p:nvGrpSpPr>
      <p:grpSpPr>
        <a:xfrm>
          <a:off x="0" y="0"/>
          <a:ext cx="0" cy="0"/>
          <a:chOff x="0" y="0"/>
          <a:chExt cx="0" cy="0"/>
        </a:xfrm>
      </p:grpSpPr>
      <p:sp>
        <p:nvSpPr>
          <p:cNvPr id="26" name="Shape 26"/>
          <p:cNvSpPr>
            <a:spLocks noGrp="1"/>
          </p:cNvSpPr>
          <p:nvPr>
            <p:ph type="title" hasCustomPrompt="1"/>
          </p:nvPr>
        </p:nvSpPr>
        <p:spPr>
          <a:xfrm>
            <a:off x="630237" y="0"/>
            <a:ext cx="2949576" cy="1543050"/>
          </a:xfrm>
          <a:prstGeom prst="rect">
            <a:avLst/>
          </a:prstGeom>
        </p:spPr>
        <p:txBody>
          <a:bodyPr anchor="b"/>
          <a:lstStyle>
            <a:lvl1pPr>
              <a:defRPr sz="3200"/>
            </a:lvl1pPr>
          </a:lstStyle>
          <a:p>
            <a:pPr lvl="0">
              <a:defRPr sz="1800"/>
            </a:pPr>
            <a:r>
              <a:rPr sz="3200"/>
              <a:t>标题文本</a:t>
            </a:r>
          </a:p>
        </p:txBody>
      </p:sp>
      <p:sp>
        <p:nvSpPr>
          <p:cNvPr id="27" name="Shape 27"/>
          <p:cNvSpPr>
            <a:spLocks noGrp="1"/>
          </p:cNvSpPr>
          <p:nvPr>
            <p:ph type="body" idx="1" hasCustomPrompt="1"/>
          </p:nvPr>
        </p:nvSpPr>
        <p:spPr>
          <a:xfrm>
            <a:off x="630237" y="1543050"/>
            <a:ext cx="2949576" cy="3587750"/>
          </a:xfrm>
          <a:prstGeom prst="rect">
            <a:avLst/>
          </a:prstGeom>
        </p:spPr>
        <p:txBody>
          <a:bodyPr/>
          <a:lstStyle>
            <a:lvl1pPr marL="0" indent="0">
              <a:spcBef>
                <a:spcPts val="300"/>
              </a:spcBef>
              <a:buSzTx/>
              <a:buNone/>
              <a:defRPr sz="1600"/>
            </a:lvl1pPr>
            <a:lvl2pPr marL="0" indent="457200">
              <a:spcBef>
                <a:spcPts val="300"/>
              </a:spcBef>
              <a:buSzTx/>
              <a:buNone/>
              <a:defRPr sz="1600"/>
            </a:lvl2pPr>
            <a:lvl3pPr marL="0" indent="914400">
              <a:spcBef>
                <a:spcPts val="300"/>
              </a:spcBef>
              <a:buSzTx/>
              <a:buNone/>
              <a:defRPr sz="1600"/>
            </a:lvl3pPr>
            <a:lvl4pPr marL="0" indent="1371600">
              <a:spcBef>
                <a:spcPts val="300"/>
              </a:spcBef>
              <a:buSzTx/>
              <a:buNone/>
              <a:defRPr sz="1600"/>
            </a:lvl4pPr>
            <a:lvl5pPr marL="0" indent="1828800">
              <a:spcBef>
                <a:spcPts val="300"/>
              </a:spcBef>
              <a:buSzTx/>
              <a:buNone/>
              <a:defRPr sz="1600"/>
            </a:lvl5pPr>
          </a:lstStyle>
          <a:p>
            <a:pPr lvl="0">
              <a:defRPr sz="1800"/>
            </a:pPr>
            <a:r>
              <a:rPr sz="1600"/>
              <a:t>正文级别 1</a:t>
            </a:r>
          </a:p>
          <a:p>
            <a:pPr lvl="1">
              <a:defRPr sz="1800"/>
            </a:pPr>
            <a:r>
              <a:rPr sz="1600"/>
              <a:t>正文级别 2</a:t>
            </a:r>
          </a:p>
          <a:p>
            <a:pPr lvl="2">
              <a:defRPr sz="1800"/>
            </a:pPr>
            <a:r>
              <a:rPr sz="1600"/>
              <a:t>正文级别 3</a:t>
            </a:r>
          </a:p>
          <a:p>
            <a:pPr lvl="3">
              <a:defRPr sz="1800"/>
            </a:pPr>
            <a:r>
              <a:rPr sz="1600"/>
              <a:t>正文级别 4</a:t>
            </a:r>
          </a:p>
          <a:p>
            <a:pPr lvl="4">
              <a:defRPr sz="1800"/>
            </a:pPr>
            <a:r>
              <a:rPr sz="1600"/>
              <a:t>正文级别 5</a:t>
            </a: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srcRect/>
          <a:tile tx="0" ty="0" sx="100000" sy="100000" flip="none" algn="tl"/>
        </a:blip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628650" y="273050"/>
            <a:ext cx="7886700" cy="1095375"/>
          </a:xfrm>
          <a:prstGeom prst="rect">
            <a:avLst/>
          </a:prstGeom>
          <a:ln w="12700">
            <a:miter lim="400000"/>
          </a:ln>
        </p:spPr>
        <p:txBody>
          <a:bodyPr lIns="45719" rIns="45719"/>
          <a:lstStyle/>
          <a:p>
            <a:pPr lvl="0">
              <a:defRPr sz="1800"/>
            </a:pPr>
            <a:r>
              <a:rPr sz="4400"/>
              <a:t>标题文本</a:t>
            </a:r>
          </a:p>
        </p:txBody>
      </p:sp>
      <p:sp>
        <p:nvSpPr>
          <p:cNvPr id="3" name="Shape 3"/>
          <p:cNvSpPr>
            <a:spLocks noGrp="1"/>
          </p:cNvSpPr>
          <p:nvPr>
            <p:ph type="body" idx="1"/>
          </p:nvPr>
        </p:nvSpPr>
        <p:spPr>
          <a:xfrm>
            <a:off x="628650" y="1368425"/>
            <a:ext cx="7886700" cy="3762375"/>
          </a:xfrm>
          <a:prstGeom prst="rect">
            <a:avLst/>
          </a:prstGeom>
          <a:ln w="12700">
            <a:miter lim="400000"/>
          </a:ln>
        </p:spPr>
        <p:txBody>
          <a:bodyPr lIns="45719" rIns="45719"/>
          <a:lstStyle/>
          <a:p>
            <a:pPr lvl="0">
              <a:defRPr sz="1800"/>
            </a:pPr>
            <a:r>
              <a:rPr sz="3200"/>
              <a:t>正文级别 1</a:t>
            </a:r>
          </a:p>
          <a:p>
            <a:pPr lvl="1">
              <a:defRPr sz="1800"/>
            </a:pPr>
            <a:r>
              <a:rPr sz="3200"/>
              <a:t>正文级别 2</a:t>
            </a:r>
          </a:p>
          <a:p>
            <a:pPr lvl="2">
              <a:defRPr sz="1800"/>
            </a:pPr>
            <a:r>
              <a:rPr sz="3200"/>
              <a:t>正文级别 3</a:t>
            </a:r>
          </a:p>
          <a:p>
            <a:pPr lvl="3">
              <a:defRPr sz="1800"/>
            </a:pPr>
            <a:r>
              <a:rPr sz="3200"/>
              <a:t>正文级别 4</a:t>
            </a:r>
          </a:p>
          <a:p>
            <a:pPr lvl="4">
              <a:defRPr sz="1800"/>
            </a:pPr>
            <a:r>
              <a:rPr sz="3200"/>
              <a:t>正文级别 5</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ransition spd="med"/>
  <p:txStyles>
    <p:titleStyle>
      <a:lvl1pPr algn="ctr">
        <a:defRPr sz="4400">
          <a:latin typeface="Arial" panose="020B0604020202020204"/>
          <a:ea typeface="Arial" panose="020B0604020202020204"/>
          <a:cs typeface="Arial" panose="020B0604020202020204"/>
          <a:sym typeface="Arial" panose="020B0604020202020204"/>
        </a:defRPr>
      </a:lvl1pPr>
      <a:lvl2pPr algn="ctr">
        <a:defRPr sz="4400">
          <a:latin typeface="Arial" panose="020B0604020202020204"/>
          <a:ea typeface="Arial" panose="020B0604020202020204"/>
          <a:cs typeface="Arial" panose="020B0604020202020204"/>
          <a:sym typeface="Arial" panose="020B0604020202020204"/>
        </a:defRPr>
      </a:lvl2pPr>
      <a:lvl3pPr algn="ctr">
        <a:defRPr sz="4400">
          <a:latin typeface="Arial" panose="020B0604020202020204"/>
          <a:ea typeface="Arial" panose="020B0604020202020204"/>
          <a:cs typeface="Arial" panose="020B0604020202020204"/>
          <a:sym typeface="Arial" panose="020B0604020202020204"/>
        </a:defRPr>
      </a:lvl3pPr>
      <a:lvl4pPr algn="ctr">
        <a:defRPr sz="4400">
          <a:latin typeface="Arial" panose="020B0604020202020204"/>
          <a:ea typeface="Arial" panose="020B0604020202020204"/>
          <a:cs typeface="Arial" panose="020B0604020202020204"/>
          <a:sym typeface="Arial" panose="020B0604020202020204"/>
        </a:defRPr>
      </a:lvl4pPr>
      <a:lvl5pPr algn="ctr">
        <a:defRPr sz="4400">
          <a:latin typeface="Arial" panose="020B0604020202020204"/>
          <a:ea typeface="Arial" panose="020B0604020202020204"/>
          <a:cs typeface="Arial" panose="020B0604020202020204"/>
          <a:sym typeface="Arial" panose="020B0604020202020204"/>
        </a:defRPr>
      </a:lvl5pPr>
      <a:lvl6pPr indent="457200" algn="ctr">
        <a:defRPr sz="4400">
          <a:latin typeface="Arial" panose="020B0604020202020204"/>
          <a:ea typeface="Arial" panose="020B0604020202020204"/>
          <a:cs typeface="Arial" panose="020B0604020202020204"/>
          <a:sym typeface="Arial" panose="020B0604020202020204"/>
        </a:defRPr>
      </a:lvl6pPr>
      <a:lvl7pPr indent="914400" algn="ctr">
        <a:defRPr sz="4400">
          <a:latin typeface="Arial" panose="020B0604020202020204"/>
          <a:ea typeface="Arial" panose="020B0604020202020204"/>
          <a:cs typeface="Arial" panose="020B0604020202020204"/>
          <a:sym typeface="Arial" panose="020B0604020202020204"/>
        </a:defRPr>
      </a:lvl7pPr>
      <a:lvl8pPr indent="1371600" algn="ctr">
        <a:defRPr sz="4400">
          <a:latin typeface="Arial" panose="020B0604020202020204"/>
          <a:ea typeface="Arial" panose="020B0604020202020204"/>
          <a:cs typeface="Arial" panose="020B0604020202020204"/>
          <a:sym typeface="Arial" panose="020B0604020202020204"/>
        </a:defRPr>
      </a:lvl8pPr>
      <a:lvl9pPr indent="1828800" algn="ctr">
        <a:defRPr sz="4400">
          <a:latin typeface="Arial" panose="020B0604020202020204"/>
          <a:ea typeface="Arial" panose="020B0604020202020204"/>
          <a:cs typeface="Arial" panose="020B0604020202020204"/>
          <a:sym typeface="Arial" panose="020B0604020202020204"/>
        </a:defRPr>
      </a:lvl9pPr>
    </p:titleStyle>
    <p:bodyStyle>
      <a:lvl1pPr marL="342900" indent="-342900">
        <a:spcBef>
          <a:spcPts val="700"/>
        </a:spcBef>
        <a:buSzPct val="100000"/>
        <a:buChar char="•"/>
        <a:defRPr sz="3200">
          <a:latin typeface="Arial" panose="020B0604020202020204"/>
          <a:ea typeface="Arial" panose="020B0604020202020204"/>
          <a:cs typeface="Arial" panose="020B0604020202020204"/>
          <a:sym typeface="Arial" panose="020B0604020202020204"/>
        </a:defRPr>
      </a:lvl1pPr>
      <a:lvl2pPr marL="783590" indent="-326390">
        <a:spcBef>
          <a:spcPts val="700"/>
        </a:spcBef>
        <a:buSzPct val="100000"/>
        <a:buChar char="–"/>
        <a:defRPr sz="3200">
          <a:latin typeface="Arial" panose="020B0604020202020204"/>
          <a:ea typeface="Arial" panose="020B0604020202020204"/>
          <a:cs typeface="Arial" panose="020B0604020202020204"/>
          <a:sym typeface="Arial" panose="020B0604020202020204"/>
        </a:defRPr>
      </a:lvl2pPr>
      <a:lvl3pPr marL="1219200" indent="-304800">
        <a:spcBef>
          <a:spcPts val="700"/>
        </a:spcBef>
        <a:buSzPct val="100000"/>
        <a:buChar char="•"/>
        <a:defRPr sz="3200">
          <a:latin typeface="Arial" panose="020B0604020202020204"/>
          <a:ea typeface="Arial" panose="020B0604020202020204"/>
          <a:cs typeface="Arial" panose="020B0604020202020204"/>
          <a:sym typeface="Arial" panose="020B0604020202020204"/>
        </a:defRPr>
      </a:lvl3pPr>
      <a:lvl4pPr marL="1737360" indent="-365760">
        <a:spcBef>
          <a:spcPts val="700"/>
        </a:spcBef>
        <a:buSzPct val="100000"/>
        <a:buChar char="–"/>
        <a:defRPr sz="3200">
          <a:latin typeface="Arial" panose="020B0604020202020204"/>
          <a:ea typeface="Arial" panose="020B0604020202020204"/>
          <a:cs typeface="Arial" panose="020B0604020202020204"/>
          <a:sym typeface="Arial" panose="020B0604020202020204"/>
        </a:defRPr>
      </a:lvl4pPr>
      <a:lvl5pPr marL="2194560" indent="-365760">
        <a:spcBef>
          <a:spcPts val="700"/>
        </a:spcBef>
        <a:buSzPct val="100000"/>
        <a:buChar char="»"/>
        <a:defRPr sz="3200">
          <a:latin typeface="Arial" panose="020B0604020202020204"/>
          <a:ea typeface="Arial" panose="020B0604020202020204"/>
          <a:cs typeface="Arial" panose="020B0604020202020204"/>
          <a:sym typeface="Arial" panose="020B0604020202020204"/>
        </a:defRPr>
      </a:lvl5pPr>
      <a:lvl6pPr marL="2692400" indent="-406400">
        <a:spcBef>
          <a:spcPts val="700"/>
        </a:spcBef>
        <a:buSzPct val="100000"/>
        <a:buChar char="•"/>
        <a:defRPr sz="3200">
          <a:latin typeface="Arial" panose="020B0604020202020204"/>
          <a:ea typeface="Arial" panose="020B0604020202020204"/>
          <a:cs typeface="Arial" panose="020B0604020202020204"/>
          <a:sym typeface="Arial" panose="020B0604020202020204"/>
        </a:defRPr>
      </a:lvl6pPr>
      <a:lvl7pPr marL="3149600" indent="-406400">
        <a:spcBef>
          <a:spcPts val="700"/>
        </a:spcBef>
        <a:buSzPct val="100000"/>
        <a:buChar char="•"/>
        <a:defRPr sz="3200">
          <a:latin typeface="Arial" panose="020B0604020202020204"/>
          <a:ea typeface="Arial" panose="020B0604020202020204"/>
          <a:cs typeface="Arial" panose="020B0604020202020204"/>
          <a:sym typeface="Arial" panose="020B0604020202020204"/>
        </a:defRPr>
      </a:lvl7pPr>
      <a:lvl8pPr marL="3606800" indent="-406400">
        <a:spcBef>
          <a:spcPts val="700"/>
        </a:spcBef>
        <a:buSzPct val="100000"/>
        <a:buChar char="•"/>
        <a:defRPr sz="3200">
          <a:latin typeface="Arial" panose="020B0604020202020204"/>
          <a:ea typeface="Arial" panose="020B0604020202020204"/>
          <a:cs typeface="Arial" panose="020B0604020202020204"/>
          <a:sym typeface="Arial" panose="020B0604020202020204"/>
        </a:defRPr>
      </a:lvl8pPr>
      <a:lvl9pPr marL="4064000" indent="-406400">
        <a:spcBef>
          <a:spcPts val="700"/>
        </a:spcBef>
        <a:buSzPct val="100000"/>
        <a:buChar char="•"/>
        <a:defRPr sz="3200">
          <a:latin typeface="Arial" panose="020B0604020202020204"/>
          <a:ea typeface="Arial" panose="020B0604020202020204"/>
          <a:cs typeface="Arial" panose="020B0604020202020204"/>
          <a:sym typeface="Arial" panose="020B0604020202020204"/>
        </a:defRPr>
      </a:lvl9pPr>
    </p:bodyStyle>
    <p:otherStyle>
      <a:lvl1pPr algn="r">
        <a:defRPr sz="1200">
          <a:solidFill>
            <a:schemeClr val="tx1"/>
          </a:solidFill>
          <a:latin typeface="+mn-lt"/>
          <a:ea typeface="+mn-ea"/>
          <a:cs typeface="+mn-cs"/>
          <a:sym typeface="Arial" panose="020B0604020202020204"/>
        </a:defRPr>
      </a:lvl1pPr>
      <a:lvl2pPr indent="457200" algn="r">
        <a:defRPr sz="1200">
          <a:solidFill>
            <a:schemeClr val="tx1"/>
          </a:solidFill>
          <a:latin typeface="+mn-lt"/>
          <a:ea typeface="+mn-ea"/>
          <a:cs typeface="+mn-cs"/>
          <a:sym typeface="Arial" panose="020B0604020202020204"/>
        </a:defRPr>
      </a:lvl2pPr>
      <a:lvl3pPr indent="914400" algn="r">
        <a:defRPr sz="1200">
          <a:solidFill>
            <a:schemeClr val="tx1"/>
          </a:solidFill>
          <a:latin typeface="+mn-lt"/>
          <a:ea typeface="+mn-ea"/>
          <a:cs typeface="+mn-cs"/>
          <a:sym typeface="Arial" panose="020B0604020202020204"/>
        </a:defRPr>
      </a:lvl3pPr>
      <a:lvl4pPr indent="1371600" algn="r">
        <a:defRPr sz="1200">
          <a:solidFill>
            <a:schemeClr val="tx1"/>
          </a:solidFill>
          <a:latin typeface="+mn-lt"/>
          <a:ea typeface="+mn-ea"/>
          <a:cs typeface="+mn-cs"/>
          <a:sym typeface="Arial" panose="020B0604020202020204"/>
        </a:defRPr>
      </a:lvl4pPr>
      <a:lvl5pPr indent="1828800" algn="r">
        <a:defRPr sz="1200">
          <a:solidFill>
            <a:schemeClr val="tx1"/>
          </a:solidFill>
          <a:latin typeface="+mn-lt"/>
          <a:ea typeface="+mn-ea"/>
          <a:cs typeface="+mn-cs"/>
          <a:sym typeface="Arial" panose="020B0604020202020204"/>
        </a:defRPr>
      </a:lvl5pPr>
      <a:lvl6pPr indent="2286000" algn="r">
        <a:defRPr sz="1200">
          <a:solidFill>
            <a:schemeClr val="tx1"/>
          </a:solidFill>
          <a:latin typeface="+mn-lt"/>
          <a:ea typeface="+mn-ea"/>
          <a:cs typeface="+mn-cs"/>
          <a:sym typeface="Arial" panose="020B0604020202020204"/>
        </a:defRPr>
      </a:lvl6pPr>
      <a:lvl7pPr indent="2743200" algn="r">
        <a:defRPr sz="1200">
          <a:solidFill>
            <a:schemeClr val="tx1"/>
          </a:solidFill>
          <a:latin typeface="+mn-lt"/>
          <a:ea typeface="+mn-ea"/>
          <a:cs typeface="+mn-cs"/>
          <a:sym typeface="Arial" panose="020B0604020202020204"/>
        </a:defRPr>
      </a:lvl7pPr>
      <a:lvl8pPr indent="3200400" algn="r">
        <a:defRPr sz="1200">
          <a:solidFill>
            <a:schemeClr val="tx1"/>
          </a:solidFill>
          <a:latin typeface="+mn-lt"/>
          <a:ea typeface="+mn-ea"/>
          <a:cs typeface="+mn-cs"/>
          <a:sym typeface="Arial" panose="020B0604020202020204"/>
        </a:defRPr>
      </a:lvl8pPr>
      <a:lvl9pPr indent="3657600" algn="r">
        <a:defRPr sz="1200">
          <a:solidFill>
            <a:schemeClr val="tx1"/>
          </a:solidFill>
          <a:latin typeface="+mn-lt"/>
          <a:ea typeface="+mn-ea"/>
          <a:cs typeface="+mn-cs"/>
          <a:sym typeface="Arial" panose="020B0604020202020204"/>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png"/><Relationship Id="rId1" Type="http://schemas.openxmlformats.org/officeDocument/2006/relationships/slideLayout" Target="../slideLayouts/slideLayout1.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1332747" y="1934396"/>
            <a:ext cx="1829733" cy="459105"/>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2400" b="1" dirty="0">
                <a:solidFill>
                  <a:schemeClr val="bg1"/>
                </a:solidFill>
                <a:latin typeface="微软雅黑" panose="020B0503020204020204" charset="-122"/>
                <a:ea typeface="微软雅黑" panose="020B0503020204020204" charset="-122"/>
              </a:rPr>
              <a:t>中物理</a:t>
            </a:r>
            <a:endParaRPr kumimoji="0" lang="zh-CN" altLang="en-US" sz="2400" b="1" i="0" u="none" strike="noStrike" cap="none" spc="0" normalizeH="0" dirty="0">
              <a:ln>
                <a:noFill/>
              </a:ln>
              <a:solidFill>
                <a:schemeClr val="bg1"/>
              </a:solidFill>
              <a:effectLst/>
              <a:uFillTx/>
              <a:latin typeface="微软雅黑" panose="020B0503020204020204" charset="-122"/>
              <a:ea typeface="微软雅黑" panose="020B0503020204020204" charset="-122"/>
              <a:sym typeface="Arial" panose="020B0604020202020204"/>
            </a:endParaRPr>
          </a:p>
        </p:txBody>
      </p:sp>
      <p:sp>
        <p:nvSpPr>
          <p:cNvPr id="40" name="Shape 40"/>
          <p:cNvSpPr/>
          <p:nvPr/>
        </p:nvSpPr>
        <p:spPr>
          <a:xfrm>
            <a:off x="5149650" y="2695815"/>
            <a:ext cx="2339975" cy="502702"/>
          </a:xfrm>
          <a:prstGeom prst="rect">
            <a:avLst/>
          </a:prstGeom>
          <a:ln w="12700">
            <a:miter lim="400000"/>
          </a:ln>
        </p:spPr>
        <p:txBody>
          <a:bodyPr wrap="square" lIns="45719" rIns="45719">
            <a:spAutoFit/>
          </a:bodyPr>
          <a:lstStyle>
            <a:lvl1pPr>
              <a:defRPr sz="3600">
                <a:solidFill>
                  <a:srgbClr val="B61C22"/>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lvl="0">
              <a:defRPr sz="1800">
                <a:solidFill>
                  <a:srgbClr val="000000"/>
                </a:solidFill>
              </a:defRPr>
            </a:pPr>
            <a:r>
              <a:rPr lang="zh-CN" altLang="en-US" sz="4000" baseline="-25000" dirty="0">
                <a:solidFill>
                  <a:schemeClr val="tx1"/>
                </a:solidFill>
                <a:latin typeface="华文楷体" pitchFamily="2" charset="-122"/>
                <a:ea typeface="华文楷体" pitchFamily="2" charset="-122"/>
              </a:rPr>
              <a:t>第三章  第</a:t>
            </a:r>
            <a:r>
              <a:rPr lang="en-US" altLang="zh-CN" sz="4000" baseline="-25000" dirty="0">
                <a:solidFill>
                  <a:schemeClr val="tx1"/>
                </a:solidFill>
                <a:latin typeface="华文楷体" pitchFamily="2" charset="-122"/>
                <a:ea typeface="华文楷体" pitchFamily="2" charset="-122"/>
              </a:rPr>
              <a:t>3</a:t>
            </a:r>
            <a:r>
              <a:rPr lang="zh-CN" altLang="en-US" sz="4000" baseline="-25000" dirty="0">
                <a:solidFill>
                  <a:schemeClr val="tx1"/>
                </a:solidFill>
                <a:latin typeface="华文楷体" pitchFamily="2" charset="-122"/>
                <a:ea typeface="华文楷体" pitchFamily="2" charset="-122"/>
              </a:rPr>
              <a:t>节</a:t>
            </a:r>
            <a:endParaRPr lang="zh-CN" sz="4000" baseline="-25000" dirty="0">
              <a:solidFill>
                <a:schemeClr val="tx1"/>
              </a:solidFill>
              <a:latin typeface="华文楷体" pitchFamily="2" charset="-122"/>
              <a:ea typeface="华文楷体" pitchFamily="2" charset="-122"/>
            </a:endParaRPr>
          </a:p>
        </p:txBody>
      </p:sp>
      <p:sp>
        <p:nvSpPr>
          <p:cNvPr id="5" name="Shape 40"/>
          <p:cNvSpPr/>
          <p:nvPr/>
        </p:nvSpPr>
        <p:spPr>
          <a:xfrm>
            <a:off x="4299585" y="1086485"/>
            <a:ext cx="4667250" cy="830997"/>
          </a:xfrm>
          <a:prstGeom prst="rect">
            <a:avLst/>
          </a:prstGeom>
          <a:ln w="12700">
            <a:miter lim="400000"/>
          </a:ln>
        </p:spPr>
        <p:txBody>
          <a:bodyPr wrap="square" lIns="45719" rIns="45719">
            <a:spAutoFit/>
          </a:bodyPr>
          <a:lstStyle>
            <a:lvl1pPr>
              <a:defRPr sz="3600">
                <a:solidFill>
                  <a:srgbClr val="B61C22"/>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lvl="0">
              <a:defRPr sz="1800">
                <a:solidFill>
                  <a:srgbClr val="000000"/>
                </a:solidFill>
              </a:defRPr>
            </a:pPr>
            <a:r>
              <a:rPr lang="zh-CN" altLang="en-US" sz="7200" b="1" baseline="-25000" dirty="0">
                <a:solidFill>
                  <a:srgbClr val="007E27"/>
                </a:solidFill>
                <a:latin typeface="方正姚体" panose="02010601030101010101" pitchFamily="2" charset="-122"/>
                <a:ea typeface="方正姚体" panose="02010601030101010101" pitchFamily="2" charset="-122"/>
              </a:rPr>
              <a:t>沪科版 物理</a:t>
            </a:r>
            <a:r>
              <a:rPr lang="zh-CN" altLang="en-US" sz="2400" b="1" baseline="-25000" dirty="0">
                <a:solidFill>
                  <a:srgbClr val="007E27"/>
                </a:solidFill>
                <a:latin typeface="方正姚体" panose="02010601030101010101" pitchFamily="2" charset="-122"/>
                <a:ea typeface="方正姚体" panose="02010601030101010101" pitchFamily="2" charset="-122"/>
              </a:rPr>
              <a:t>（初中）</a:t>
            </a:r>
            <a:endParaRPr lang="zh-CN" sz="2400" b="1" baseline="-25000" dirty="0">
              <a:solidFill>
                <a:srgbClr val="007E27"/>
              </a:solidFill>
              <a:latin typeface="方正姚体" panose="02010601030101010101" pitchFamily="2" charset="-122"/>
              <a:ea typeface="方正姚体" panose="02010601030101010101" pitchFamily="2" charset="-122"/>
            </a:endParaRPr>
          </a:p>
        </p:txBody>
      </p:sp>
      <p:sp>
        <p:nvSpPr>
          <p:cNvPr id="6" name="Shape 40"/>
          <p:cNvSpPr/>
          <p:nvPr/>
        </p:nvSpPr>
        <p:spPr>
          <a:xfrm>
            <a:off x="4708563" y="3421130"/>
            <a:ext cx="3072765" cy="646331"/>
          </a:xfrm>
          <a:prstGeom prst="rect">
            <a:avLst/>
          </a:prstGeom>
          <a:ln w="12700">
            <a:miter lim="400000"/>
          </a:ln>
        </p:spPr>
        <p:txBody>
          <a:bodyPr wrap="square" lIns="45719" rIns="45719">
            <a:spAutoFit/>
          </a:bodyPr>
          <a:lstStyle>
            <a:lvl1pPr>
              <a:defRPr sz="3600">
                <a:solidFill>
                  <a:srgbClr val="B61C22"/>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lvl="0">
              <a:defRPr sz="1800">
                <a:solidFill>
                  <a:srgbClr val="000000"/>
                </a:solidFill>
              </a:defRPr>
            </a:pPr>
            <a:r>
              <a:rPr lang="zh-CN" altLang="en-US" sz="5400" b="1" baseline="-25000" dirty="0">
                <a:solidFill>
                  <a:srgbClr val="FF0000"/>
                </a:solidFill>
                <a:latin typeface="华文楷体" panose="02010600040101010101" pitchFamily="2" charset="-122"/>
                <a:ea typeface="华文楷体" panose="02010600040101010101" pitchFamily="2" charset="-122"/>
              </a:rPr>
              <a:t>超声与次声</a:t>
            </a:r>
          </a:p>
        </p:txBody>
      </p:sp>
      <p:sp>
        <p:nvSpPr>
          <p:cNvPr id="4" name="矩形 3"/>
          <p:cNvSpPr/>
          <p:nvPr/>
        </p:nvSpPr>
        <p:spPr>
          <a:xfrm>
            <a:off x="217314" y="205009"/>
            <a:ext cx="1530566" cy="305435"/>
          </a:xfrm>
          <a:prstGeom prst="rect">
            <a:avLst/>
          </a:prstGeom>
          <a:solidFill>
            <a:srgbClr val="007E27"/>
          </a:solidFill>
          <a:ln w="12700" cap="flat">
            <a:noFill/>
            <a:prstDash val="solid"/>
            <a:miter lim="800000"/>
          </a:ln>
          <a:effectLst>
            <a:outerShdw blurRad="76200" dir="18900000" sy="23000" kx="-1200000" algn="bl" rotWithShape="0">
              <a:prstClr val="black">
                <a:alpha val="20000"/>
              </a:prstClr>
            </a:outerShdw>
            <a:softEdge rad="19050"/>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dist" defTabSz="914400" rtl="0" fontAlgn="auto" latinLnBrk="1" hangingPunct="0">
              <a:lnSpc>
                <a:spcPct val="100000"/>
              </a:lnSpc>
              <a:spcBef>
                <a:spcPts val="0"/>
              </a:spcBef>
              <a:spcAft>
                <a:spcPts val="0"/>
              </a:spcAft>
              <a:buClrTx/>
              <a:buSzTx/>
              <a:buFontTx/>
              <a:buNone/>
            </a:pPr>
            <a:r>
              <a:rPr kumimoji="0" lang="zh-CN" altLang="en-US" sz="1400" b="1" u="none" strike="noStrike" cap="none" spc="0" normalizeH="0" baseline="0" dirty="0" smtClean="0">
                <a:ln>
                  <a:noFill/>
                </a:ln>
                <a:solidFill>
                  <a:schemeClr val="bg1"/>
                </a:solidFill>
                <a:effectLst>
                  <a:outerShdw blurRad="38100" dist="38100" dir="2700000" algn="tl">
                    <a:srgbClr val="000000">
                      <a:alpha val="43137"/>
                    </a:srgbClr>
                  </a:outerShdw>
                </a:effectLst>
                <a:uFillTx/>
                <a:latin typeface="腾祥范笑歌楷书简繁合集" panose="01010104010101010101" pitchFamily="2" charset="-122"/>
                <a:ea typeface="腾祥范笑歌楷书简繁合集" panose="01010104010101010101" pitchFamily="2" charset="-122"/>
                <a:cs typeface="微软雅黑" panose="020B0503020204020204" charset="-122"/>
                <a:sym typeface="微软雅黑" panose="020B0503020204020204" charset="-122"/>
              </a:rPr>
              <a:t>精品</a:t>
            </a:r>
            <a:r>
              <a:rPr kumimoji="0" lang="zh-CN" altLang="en-US" sz="1400" b="1" u="none" strike="noStrike" cap="none" spc="0" normalizeH="0" baseline="0" dirty="0">
                <a:ln>
                  <a:noFill/>
                </a:ln>
                <a:solidFill>
                  <a:schemeClr val="bg1"/>
                </a:solidFill>
                <a:effectLst>
                  <a:outerShdw blurRad="38100" dist="38100" dir="2700000" algn="tl">
                    <a:srgbClr val="000000">
                      <a:alpha val="43137"/>
                    </a:srgbClr>
                  </a:outerShdw>
                </a:effectLst>
                <a:uFillTx/>
                <a:latin typeface="腾祥范笑歌楷书简繁合集" panose="01010104010101010101" pitchFamily="2" charset="-122"/>
                <a:ea typeface="腾祥范笑歌楷书简繁合集" panose="01010104010101010101" pitchFamily="2" charset="-122"/>
                <a:cs typeface="微软雅黑" panose="020B0503020204020204" charset="-122"/>
                <a:sym typeface="微软雅黑" panose="020B0503020204020204" charset="-122"/>
              </a:rPr>
              <a:t>课堂</a:t>
            </a:r>
          </a:p>
        </p:txBody>
      </p:sp>
      <p:sp>
        <p:nvSpPr>
          <p:cNvPr id="7" name="文本框 6"/>
          <p:cNvSpPr txBox="1"/>
          <p:nvPr/>
        </p:nvSpPr>
        <p:spPr>
          <a:xfrm>
            <a:off x="6744970" y="2163948"/>
            <a:ext cx="1690370" cy="36703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1800" b="0" i="0" u="none" strike="noStrike" cap="none" spc="0" normalizeH="0" baseline="0" dirty="0">
                <a:ln>
                  <a:noFill/>
                </a:ln>
                <a:solidFill>
                  <a:srgbClr val="000000"/>
                </a:solidFill>
                <a:effectLst/>
                <a:uFillTx/>
                <a:latin typeface="方正幼线简体" panose="03000509000000000000" pitchFamily="65" charset="-122"/>
                <a:ea typeface="方正幼线简体" panose="03000509000000000000" pitchFamily="65" charset="-122"/>
                <a:sym typeface="Arial" panose="020B0604020202020204"/>
              </a:rPr>
              <a:t>（八年级物理）</a:t>
            </a:r>
          </a:p>
        </p:txBody>
      </p:sp>
      <p:pic>
        <p:nvPicPr>
          <p:cNvPr id="9" name="图片 8"/>
          <p:cNvPicPr>
            <a:picLocks noChangeAspect="1"/>
          </p:cNvPicPr>
          <p:nvPr/>
        </p:nvPicPr>
        <p:blipFill>
          <a:blip r:embed="rId2"/>
          <a:stretch>
            <a:fillRect/>
          </a:stretch>
        </p:blipFill>
        <p:spPr>
          <a:xfrm>
            <a:off x="540215" y="794513"/>
            <a:ext cx="3475603" cy="3472930"/>
          </a:xfrm>
          <a:prstGeom prst="rect">
            <a:avLst/>
          </a:prstGeom>
        </p:spPr>
      </p:pic>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5362" name="Picture 3" descr="041"/>
          <p:cNvPicPr>
            <a:picLocks noChangeAspect="1"/>
          </p:cNvPicPr>
          <p:nvPr/>
        </p:nvPicPr>
        <p:blipFill>
          <a:blip r:embed="rId2">
            <a:clrChange>
              <a:clrFrom>
                <a:srgbClr val="B9B9B7"/>
              </a:clrFrom>
              <a:clrTo>
                <a:srgbClr val="B9B9B7">
                  <a:alpha val="0"/>
                </a:srgbClr>
              </a:clrTo>
            </a:clrChange>
            <a:lum bright="23999" contrast="29999"/>
          </a:blip>
          <a:srcRect t="1355" r="4872"/>
          <a:stretch>
            <a:fillRect/>
          </a:stretch>
        </p:blipFill>
        <p:spPr>
          <a:xfrm>
            <a:off x="5219700" y="584835"/>
            <a:ext cx="3329940" cy="2163445"/>
          </a:xfrm>
          <a:prstGeom prst="roundRect">
            <a:avLst/>
          </a:prstGeom>
          <a:noFill/>
          <a:ln w="9525">
            <a:solidFill>
              <a:schemeClr val="accent1"/>
            </a:solidFill>
          </a:ln>
          <a:effectLst>
            <a:glow rad="139700">
              <a:srgbClr val="7D91A9">
                <a:alpha val="40000"/>
              </a:srgbClr>
            </a:glow>
          </a:effectLst>
        </p:spPr>
      </p:pic>
      <p:sp>
        <p:nvSpPr>
          <p:cNvPr id="15364" name="Rectangle 5"/>
          <p:cNvSpPr/>
          <p:nvPr/>
        </p:nvSpPr>
        <p:spPr>
          <a:xfrm>
            <a:off x="250825" y="186055"/>
            <a:ext cx="3422015" cy="398780"/>
          </a:xfrm>
          <a:prstGeom prst="rect">
            <a:avLst/>
          </a:prstGeom>
          <a:noFill/>
          <a:ln w="9525">
            <a:noFill/>
          </a:ln>
        </p:spPr>
        <p:txBody>
          <a:bodyPr wrap="square" anchor="t">
            <a:spAutoFit/>
          </a:bodyPr>
          <a:lstStyle/>
          <a:p>
            <a:pPr>
              <a:buFont typeface="Arial" panose="020B0604020202020204" pitchFamily="34" charset="0"/>
            </a:pPr>
            <a:r>
              <a:rPr lang="zh-CN" altLang="en-US" sz="2000" b="1" dirty="0">
                <a:solidFill>
                  <a:schemeClr val="tx1"/>
                </a:solidFill>
                <a:latin typeface="微软雅黑" panose="020B0503020204020204" charset="-122"/>
                <a:ea typeface="微软雅黑" panose="020B0503020204020204" charset="-122"/>
                <a:cs typeface="微软雅黑" panose="020B0503020204020204" charset="-122"/>
              </a:rPr>
              <a:t>（4）应用于航海、渔业方面</a:t>
            </a:r>
          </a:p>
        </p:txBody>
      </p:sp>
      <p:pic>
        <p:nvPicPr>
          <p:cNvPr id="3" name="图片 2"/>
          <p:cNvPicPr>
            <a:picLocks noChangeAspect="1"/>
          </p:cNvPicPr>
          <p:nvPr/>
        </p:nvPicPr>
        <p:blipFill>
          <a:blip r:embed="rId3"/>
          <a:stretch>
            <a:fillRect/>
          </a:stretch>
        </p:blipFill>
        <p:spPr>
          <a:xfrm>
            <a:off x="767715" y="2748280"/>
            <a:ext cx="3678555" cy="2081530"/>
          </a:xfrm>
          <a:prstGeom prst="roundRect">
            <a:avLst/>
          </a:prstGeom>
          <a:ln>
            <a:solidFill>
              <a:schemeClr val="accent1"/>
            </a:solidFill>
          </a:ln>
          <a:effectLst>
            <a:glow rad="139700">
              <a:srgbClr val="007E27">
                <a:alpha val="40000"/>
              </a:srgbClr>
            </a:glow>
          </a:effectLst>
        </p:spPr>
      </p:pic>
      <p:sp>
        <p:nvSpPr>
          <p:cNvPr id="7" name="文本框 6"/>
          <p:cNvSpPr txBox="1"/>
          <p:nvPr/>
        </p:nvSpPr>
        <p:spPr>
          <a:xfrm>
            <a:off x="786447" y="681817"/>
            <a:ext cx="4063365" cy="1751965"/>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1800" dirty="0">
                <a:solidFill>
                  <a:srgbClr val="FF0000"/>
                </a:solidFill>
                <a:latin typeface="微软雅黑" panose="020B0503020204020204" charset="-122"/>
                <a:ea typeface="微软雅黑" panose="020B0503020204020204" charset="-122"/>
                <a:sym typeface="+mn-ea"/>
              </a:rPr>
              <a:t>超声波在水中传播的距离要比光波和无线电波远得多</a:t>
            </a:r>
            <a:r>
              <a:rPr lang="zh-CN" altLang="en-US" sz="1800" dirty="0">
                <a:latin typeface="华文楷体" panose="02010600040101010101" pitchFamily="2" charset="-122"/>
                <a:ea typeface="华文楷体" panose="02010600040101010101" pitchFamily="2" charset="-122"/>
                <a:sym typeface="+mn-ea"/>
              </a:rPr>
              <a:t>。水声测位仪既能发出短促的超声波脉冲，又能接收被潜艇、鱼群或海底反射回来的超声波，根据反射波滞后的时间和波速，就可以确定潜艇、鱼群的位置或海水深度。</a:t>
            </a:r>
          </a:p>
        </p:txBody>
      </p:sp>
      <p:sp>
        <p:nvSpPr>
          <p:cNvPr id="9" name="文本框 8"/>
          <p:cNvSpPr txBox="1"/>
          <p:nvPr/>
        </p:nvSpPr>
        <p:spPr>
          <a:xfrm>
            <a:off x="4785303" y="2927234"/>
            <a:ext cx="4044950" cy="2028825"/>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1800" b="0" i="0" u="none" strike="noStrike" cap="none" spc="0" normalizeH="0" baseline="0" dirty="0">
                <a:ln>
                  <a:noFill/>
                </a:ln>
                <a:solidFill>
                  <a:srgbClr val="FF0000"/>
                </a:solidFill>
                <a:effectLst/>
                <a:uFillTx/>
                <a:latin typeface="微软雅黑" panose="020B0503020204020204" charset="-122"/>
                <a:ea typeface="微软雅黑" panose="020B0503020204020204" charset="-122"/>
                <a:cs typeface="Arial" panose="020B0604020202020204"/>
                <a:sym typeface="Arial" panose="020B0604020202020204"/>
              </a:rPr>
              <a:t>声纳是利用超声波进行探测、定位和通信的电子设备</a:t>
            </a:r>
            <a:r>
              <a:rPr kumimoji="0" lang="zh-CN" altLang="en-US" sz="1800" b="0" i="0" u="none" strike="noStrike" cap="none" spc="0" normalizeH="0" baseline="0" dirty="0">
                <a:ln>
                  <a:noFill/>
                </a:ln>
                <a:solidFill>
                  <a:srgbClr val="000000"/>
                </a:solidFill>
                <a:effectLst/>
                <a:uFillTx/>
                <a:latin typeface="华文楷体" panose="02010600040101010101" pitchFamily="2" charset="-122"/>
                <a:ea typeface="华文楷体" panose="02010600040101010101" pitchFamily="2" charset="-122"/>
                <a:cs typeface="Arial" panose="020B0604020202020204"/>
                <a:sym typeface="Arial" panose="020B0604020202020204"/>
              </a:rPr>
              <a:t>。声纳是各国海军进行水下监视使用的主要技术，用于对水下目标进行探测、分类、定位和跟踪；进行水下通信和导航，保障舰艇、反潜飞机和反潜直升机的战术机动和水中武器的使用。</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5364"/>
                                        </p:tgtEl>
                                        <p:attrNameLst>
                                          <p:attrName>style.visibility</p:attrName>
                                        </p:attrNameLst>
                                      </p:cBhvr>
                                      <p:to>
                                        <p:strVal val="visible"/>
                                      </p:to>
                                    </p:set>
                                    <p:animEffect transition="in" filter="box(in)">
                                      <p:cBhvr>
                                        <p:cTn id="7" dur="2000"/>
                                        <p:tgtEl>
                                          <p:spTgt spid="1536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15362"/>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down)">
                                      <p:cBhvr>
                                        <p:cTn id="16" dur="5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21" presetClass="entr" presetSubtype="1"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heel(1)">
                                      <p:cBhvr>
                                        <p:cTn id="25"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4" grpId="0"/>
      <p:bldP spid="7" grpId="0" animBg="1"/>
      <p:bldP spid="9" grpId="0" animBg="1"/>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stretch>
            <a:fillRect/>
          </a:stretch>
        </p:blipFill>
        <p:spPr>
          <a:xfrm>
            <a:off x="8301515" y="4690652"/>
            <a:ext cx="736376" cy="359227"/>
          </a:xfrm>
          <a:prstGeom prst="rect">
            <a:avLst/>
          </a:prstGeom>
        </p:spPr>
      </p:pic>
      <p:sp>
        <p:nvSpPr>
          <p:cNvPr id="4" name="文本框 3"/>
          <p:cNvSpPr txBox="1"/>
          <p:nvPr/>
        </p:nvSpPr>
        <p:spPr>
          <a:xfrm>
            <a:off x="592455" y="718185"/>
            <a:ext cx="1195197" cy="461663"/>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2400" b="1" dirty="0">
                <a:solidFill>
                  <a:srgbClr val="FF0000"/>
                </a:solidFill>
                <a:latin typeface="微软雅黑" panose="020B0503020204020204" charset="-122"/>
                <a:ea typeface="微软雅黑" panose="020B0503020204020204" charset="-122"/>
                <a:sym typeface="+mn-ea"/>
              </a:rPr>
              <a:t>二</a:t>
            </a:r>
            <a:r>
              <a:rPr lang="en-US" altLang="zh-CN" sz="2400" b="1" dirty="0">
                <a:solidFill>
                  <a:srgbClr val="FF0000"/>
                </a:solidFill>
                <a:latin typeface="微软雅黑" panose="020B0503020204020204" charset="-122"/>
                <a:ea typeface="微软雅黑" panose="020B0503020204020204" charset="-122"/>
                <a:sym typeface="+mn-ea"/>
              </a:rPr>
              <a:t>. </a:t>
            </a:r>
            <a:r>
              <a:rPr lang="zh-CN" altLang="en-US" sz="2400" b="1" dirty="0">
                <a:solidFill>
                  <a:srgbClr val="FF0000"/>
                </a:solidFill>
                <a:latin typeface="微软雅黑" panose="020B0503020204020204" charset="-122"/>
                <a:ea typeface="微软雅黑" panose="020B0503020204020204" charset="-122"/>
                <a:sym typeface="+mn-ea"/>
              </a:rPr>
              <a:t>次声</a:t>
            </a:r>
          </a:p>
        </p:txBody>
      </p:sp>
      <p:sp>
        <p:nvSpPr>
          <p:cNvPr id="9" name="文本框 8"/>
          <p:cNvSpPr txBox="1"/>
          <p:nvPr/>
        </p:nvSpPr>
        <p:spPr>
          <a:xfrm>
            <a:off x="1033145" y="1414145"/>
            <a:ext cx="5824855" cy="36703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1800" b="1" i="0" u="none" strike="noStrike" cap="none" spc="0" normalizeH="0" baseline="0">
                <a:ln>
                  <a:noFill/>
                </a:ln>
                <a:solidFill>
                  <a:schemeClr val="tx1"/>
                </a:solidFill>
                <a:effectLst/>
                <a:uFillTx/>
                <a:latin typeface="幼圆" panose="02010509060101010101" pitchFamily="49" charset="-122"/>
                <a:ea typeface="幼圆" panose="02010509060101010101" pitchFamily="49" charset="-122"/>
                <a:cs typeface="幼圆" panose="02010509060101010101" pitchFamily="49" charset="-122"/>
                <a:sym typeface="Arial" panose="020B0604020202020204"/>
              </a:rPr>
              <a:t>定义</a:t>
            </a:r>
            <a:r>
              <a:rPr kumimoji="0" lang="zh-CN" altLang="en-US" sz="1800" b="0" i="0" u="none" strike="noStrike" cap="none" spc="0" normalizeH="0" baseline="0">
                <a:ln>
                  <a:noFill/>
                </a:ln>
                <a:solidFill>
                  <a:schemeClr val="tx1"/>
                </a:solidFill>
                <a:effectLst/>
                <a:uFillTx/>
                <a:latin typeface="幼圆" panose="02010509060101010101" pitchFamily="49" charset="-122"/>
                <a:ea typeface="幼圆" panose="02010509060101010101" pitchFamily="49" charset="-122"/>
                <a:cs typeface="幼圆" panose="02010509060101010101" pitchFamily="49" charset="-122"/>
                <a:sym typeface="Arial" panose="020B0604020202020204"/>
              </a:rPr>
              <a:t>：</a:t>
            </a:r>
            <a:r>
              <a:rPr lang="zh-CN" altLang="en-US" sz="1800" dirty="0">
                <a:solidFill>
                  <a:schemeClr val="tx1"/>
                </a:solidFill>
                <a:latin typeface="Times New Roman" panose="02020603050405020304" pitchFamily="18" charset="0"/>
                <a:ea typeface="幼圆" panose="02010509060101010101" pitchFamily="49" charset="-122"/>
                <a:sym typeface="+mn-ea"/>
              </a:rPr>
              <a:t>频率</a:t>
            </a:r>
            <a:r>
              <a:rPr lang="zh-CN" altLang="en-US" sz="1800" b="1" dirty="0">
                <a:solidFill>
                  <a:srgbClr val="7030A0"/>
                </a:solidFill>
                <a:latin typeface="微软雅黑" panose="020B0503020204020204" charset="-122"/>
                <a:ea typeface="微软雅黑" panose="020B0503020204020204" charset="-122"/>
                <a:cs typeface="微软雅黑" panose="020B0503020204020204" charset="-122"/>
                <a:sym typeface="+mn-ea"/>
              </a:rPr>
              <a:t>低于</a:t>
            </a:r>
            <a:r>
              <a:rPr lang="en-US" altLang="zh-CN" sz="1800" b="1">
                <a:solidFill>
                  <a:srgbClr val="7030A0"/>
                </a:solidFill>
                <a:latin typeface="微软雅黑" panose="020B0503020204020204" charset="-122"/>
                <a:ea typeface="微软雅黑" panose="020B0503020204020204" charset="-122"/>
                <a:cs typeface="微软雅黑" panose="020B0503020204020204" charset="-122"/>
                <a:sym typeface="+mn-ea"/>
              </a:rPr>
              <a:t>20Hz</a:t>
            </a:r>
            <a:r>
              <a:rPr lang="zh-CN" altLang="en-US" sz="1800" dirty="0">
                <a:solidFill>
                  <a:schemeClr val="tx1"/>
                </a:solidFill>
                <a:latin typeface="Times New Roman" panose="02020603050405020304" pitchFamily="18" charset="0"/>
                <a:ea typeface="幼圆" panose="02010509060101010101" pitchFamily="49" charset="-122"/>
                <a:sym typeface="+mn-ea"/>
              </a:rPr>
              <a:t>的声音，大象、狗等都能听见次声</a:t>
            </a:r>
          </a:p>
        </p:txBody>
      </p:sp>
      <p:sp>
        <p:nvSpPr>
          <p:cNvPr id="2" name="文本框 1"/>
          <p:cNvSpPr txBox="1"/>
          <p:nvPr/>
        </p:nvSpPr>
        <p:spPr>
          <a:xfrm>
            <a:off x="1033145" y="2250440"/>
            <a:ext cx="4911090" cy="36703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1800" b="1" dirty="0">
                <a:solidFill>
                  <a:srgbClr val="FF0000"/>
                </a:solidFill>
                <a:latin typeface="微软雅黑" panose="020B0503020204020204" charset="-122"/>
                <a:ea typeface="微软雅黑" panose="020B0503020204020204" charset="-122"/>
                <a:sym typeface="+mn-ea"/>
              </a:rPr>
              <a:t>次声的特点</a:t>
            </a:r>
            <a:r>
              <a:rPr lang="zh-CN" altLang="en-US" sz="1800" b="1" dirty="0">
                <a:solidFill>
                  <a:srgbClr val="FF0000"/>
                </a:solidFill>
                <a:latin typeface="幼圆" panose="02010509060101010101" pitchFamily="49" charset="-122"/>
                <a:ea typeface="幼圆" panose="02010509060101010101" pitchFamily="49" charset="-122"/>
                <a:sym typeface="+mn-ea"/>
              </a:rPr>
              <a:t>：</a:t>
            </a:r>
            <a:r>
              <a:rPr lang="zh-CN" altLang="en-US" sz="1800" b="1" dirty="0">
                <a:solidFill>
                  <a:srgbClr val="0000FF"/>
                </a:solidFill>
                <a:latin typeface="幼圆" panose="02010509060101010101" pitchFamily="49" charset="-122"/>
                <a:ea typeface="幼圆" panose="02010509060101010101" pitchFamily="49" charset="-122"/>
                <a:sym typeface="+mn-ea"/>
              </a:rPr>
              <a:t>频率低，次声波具有极强的穿透力</a:t>
            </a:r>
            <a:endParaRPr kumimoji="0" lang="zh-CN" altLang="en-US" sz="1800" b="0" i="0" u="none" strike="noStrike" cap="none" spc="0" normalizeH="0" baseline="0" dirty="0">
              <a:ln>
                <a:noFill/>
              </a:ln>
              <a:solidFill>
                <a:srgbClr val="000000"/>
              </a:solidFill>
              <a:effectLst/>
              <a:uFillTx/>
              <a:latin typeface="幼圆" panose="02010509060101010101" pitchFamily="49" charset="-122"/>
              <a:ea typeface="幼圆" panose="02010509060101010101" pitchFamily="49" charset="-122"/>
              <a:cs typeface="Arial" panose="020B0604020202020204"/>
              <a:sym typeface="Arial" panose="020B0604020202020204"/>
            </a:endParaRPr>
          </a:p>
        </p:txBody>
      </p:sp>
      <p:sp>
        <p:nvSpPr>
          <p:cNvPr id="15" name="文本框 14"/>
          <p:cNvSpPr txBox="1"/>
          <p:nvPr/>
        </p:nvSpPr>
        <p:spPr>
          <a:xfrm>
            <a:off x="1153160" y="3515360"/>
            <a:ext cx="7515860" cy="156965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en-US" altLang="zh-CN" sz="24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sym typeface="+mn-ea"/>
              </a:rPr>
              <a:t>        </a:t>
            </a:r>
            <a:r>
              <a:rPr lang="zh-CN" altLang="en-US" sz="24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sym typeface="+mn-ea"/>
              </a:rPr>
              <a:t>太阳磁暴、海峡咆哮、雷鸣电闪、气压突变；在工厂，机械的撞击、摩擦；军事上的原子弹、氢弹爆炸试验等等，都可以产生次声波． </a:t>
            </a:r>
            <a:br>
              <a:rPr lang="zh-CN" altLang="en-US" sz="24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sym typeface="+mn-ea"/>
              </a:rPr>
            </a:br>
            <a:endParaRPr kumimoji="0" lang="zh-CN" altLang="en-US" sz="2400" b="1" i="0" u="none" strike="noStrike" cap="none" spc="0" normalizeH="0" baseline="0" dirty="0">
              <a:ln>
                <a:noFill/>
              </a:ln>
              <a:solidFill>
                <a:schemeClr val="tx1"/>
              </a:solidFill>
              <a:effectLst/>
              <a:uFillTx/>
              <a:latin typeface="华文楷体" panose="02010600040101010101" pitchFamily="2" charset="-122"/>
              <a:ea typeface="华文楷体" panose="02010600040101010101" pitchFamily="2" charset="-122"/>
              <a:cs typeface="华文楷体" panose="02010600040101010101" pitchFamily="2" charset="-122"/>
              <a:sym typeface="+mn-ea"/>
            </a:endParaRPr>
          </a:p>
        </p:txBody>
      </p:sp>
      <p:sp>
        <p:nvSpPr>
          <p:cNvPr id="16" name="文本框 15"/>
          <p:cNvSpPr txBox="1"/>
          <p:nvPr/>
        </p:nvSpPr>
        <p:spPr>
          <a:xfrm>
            <a:off x="1033145" y="2893695"/>
            <a:ext cx="1461770" cy="36703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1800" b="1" dirty="0">
                <a:solidFill>
                  <a:srgbClr val="00B050"/>
                </a:solidFill>
                <a:latin typeface="微软雅黑" panose="020B0503020204020204" charset="-122"/>
                <a:ea typeface="微软雅黑" panose="020B0503020204020204" charset="-122"/>
                <a:sym typeface="+mn-ea"/>
              </a:rPr>
              <a:t>次声波的产生</a:t>
            </a:r>
            <a:endParaRPr kumimoji="0" lang="zh-CN" altLang="en-US" sz="1800" b="1" i="0" u="none" strike="noStrike" cap="none" spc="0" normalizeH="0" baseline="0" dirty="0">
              <a:ln>
                <a:noFill/>
              </a:ln>
              <a:solidFill>
                <a:srgbClr val="00B050"/>
              </a:solidFill>
              <a:effectLst/>
              <a:uFillTx/>
              <a:latin typeface="微软雅黑" panose="020B0503020204020204" charset="-122"/>
              <a:ea typeface="微软雅黑" panose="020B0503020204020204" charset="-122"/>
              <a:cs typeface="Arial" panose="020B0604020202020204"/>
              <a:sym typeface="+mn-ea"/>
            </a:endParaRPr>
          </a:p>
        </p:txBody>
      </p:sp>
    </p:spTree>
  </p:cSld>
  <p:clrMapOvr>
    <a:masterClrMapping/>
  </p:clrMapOvr>
  <p:transition spd="slow" advClick="0" advTm="200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ox(in)">
                                      <p:cBhvr>
                                        <p:cTn id="13" dur="2000"/>
                                        <p:tgtEl>
                                          <p:spTgt spid="9"/>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21" presetClass="entr" presetSubtype="1" fill="hold" grpId="0" nodeType="click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wheel(1)">
                                      <p:cBhvr>
                                        <p:cTn id="26"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9" grpId="0" bldLvl="0" animBg="1"/>
      <p:bldP spid="2" grpId="0" animBg="1"/>
      <p:bldP spid="15" grpId="0" animBg="1"/>
      <p:bldP spid="16" grpId="0"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393700" y="476250"/>
            <a:ext cx="1432560" cy="39751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2000" b="1" dirty="0">
                <a:solidFill>
                  <a:schemeClr val="tx1"/>
                </a:solidFill>
                <a:latin typeface="微软雅黑" panose="020B0503020204020204" charset="-122"/>
                <a:ea typeface="微软雅黑" panose="020B0503020204020204" charset="-122"/>
                <a:cs typeface="微软雅黑" panose="020B0503020204020204" charset="-122"/>
                <a:sym typeface="+mn-ea"/>
              </a:rPr>
              <a:t>次声的危害:</a:t>
            </a:r>
            <a:endParaRPr kumimoji="0" lang="zh-CN" altLang="en-US" sz="2000" b="1" i="0" u="none" strike="noStrike" cap="none" spc="0" normalizeH="0" baseline="0" dirty="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1111250" y="1076960"/>
            <a:ext cx="6993255" cy="2398395"/>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a:spcBef>
                <a:spcPct val="50000"/>
              </a:spcBef>
              <a:buFont typeface="Arial" panose="020B0604020202020204" pitchFamily="34" charset="0"/>
            </a:pPr>
            <a:r>
              <a:rPr lang="zh-CN" altLang="en-US" sz="2000" b="1" dirty="0">
                <a:solidFill>
                  <a:srgbClr val="00B050"/>
                </a:solidFill>
                <a:latin typeface="微软雅黑" panose="020B0503020204020204" pitchFamily="34" charset="-122"/>
                <a:ea typeface="微软雅黑" panose="020B0503020204020204" pitchFamily="34" charset="-122"/>
                <a:cs typeface="幼圆" panose="02010509060101010101" pitchFamily="49" charset="-122"/>
                <a:sym typeface="+mn-ea"/>
              </a:rPr>
              <a:t>    不仅可以穿透大气、海水、土壤，而且还能穿透坚固的钢筋水泥构成的建筑物，甚至连坦克、军舰、潜艇和飞机都不在话下。</a:t>
            </a:r>
            <a:endParaRPr lang="zh-CN" altLang="en-US" sz="2000" b="1" dirty="0">
              <a:solidFill>
                <a:srgbClr val="00B050"/>
              </a:solidFill>
              <a:latin typeface="微软雅黑" panose="020B0503020204020204" pitchFamily="34" charset="-122"/>
              <a:ea typeface="微软雅黑" panose="020B0503020204020204" pitchFamily="34" charset="-122"/>
              <a:cs typeface="幼圆" panose="02010509060101010101" pitchFamily="49" charset="-122"/>
            </a:endParaRPr>
          </a:p>
          <a:p>
            <a:pPr>
              <a:spcBef>
                <a:spcPct val="50000"/>
              </a:spcBef>
              <a:buFont typeface="Arial" panose="020B0604020202020204" pitchFamily="34" charset="0"/>
            </a:pPr>
            <a:r>
              <a:rPr lang="zh-CN" altLang="en-US" sz="2000" b="1" dirty="0">
                <a:solidFill>
                  <a:srgbClr val="00B050"/>
                </a:solidFill>
                <a:latin typeface="微软雅黑" panose="020B0503020204020204" pitchFamily="34" charset="-122"/>
                <a:ea typeface="微软雅黑" panose="020B0503020204020204" pitchFamily="34" charset="-122"/>
                <a:cs typeface="幼圆" panose="02010509060101010101" pitchFamily="49" charset="-122"/>
                <a:sym typeface="+mn-ea"/>
              </a:rPr>
              <a:t>    次声穿透人体时，不仅能使人产生头晕、烦燥、耳鸣、恶心、心悸、视物模糊，吞咽困难、胃痛、肝功能失调、四肢麻木，而且还可能破坏大脑神经系统，造成大脑组织的重大损伤,还可能导致死亡。   </a:t>
            </a:r>
            <a:endParaRPr kumimoji="0" lang="zh-CN" altLang="en-US" sz="2000" b="1" i="0" u="none" strike="noStrike" cap="none" spc="0" normalizeH="0" baseline="0" dirty="0">
              <a:ln>
                <a:noFill/>
              </a:ln>
              <a:solidFill>
                <a:srgbClr val="00B050"/>
              </a:solidFill>
              <a:effectLst/>
              <a:uFillTx/>
              <a:latin typeface="微软雅黑" panose="020B0503020204020204" pitchFamily="34" charset="-122"/>
              <a:ea typeface="微软雅黑" panose="020B0503020204020204" pitchFamily="34" charset="-122"/>
              <a:cs typeface="幼圆" panose="02010509060101010101" pitchFamily="49" charset="-122"/>
              <a:sym typeface="+mn-ea"/>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43" name="文本框 112642"/>
          <p:cNvSpPr txBox="1"/>
          <p:nvPr/>
        </p:nvSpPr>
        <p:spPr>
          <a:xfrm>
            <a:off x="528955" y="2033270"/>
            <a:ext cx="7252335" cy="922020"/>
          </a:xfrm>
          <a:prstGeom prst="rect">
            <a:avLst/>
          </a:prstGeom>
          <a:noFill/>
          <a:ln w="9525">
            <a:noFill/>
          </a:ln>
        </p:spPr>
        <p:txBody>
          <a:bodyPr wrap="square" anchor="t">
            <a:spAutoFit/>
          </a:bodyPr>
          <a:lstStyle/>
          <a:p>
            <a:pPr>
              <a:spcBef>
                <a:spcPct val="50000"/>
              </a:spcBef>
              <a:buFont typeface="Arial" panose="020B0604020202020204" pitchFamily="34" charset="0"/>
            </a:pPr>
            <a:r>
              <a:rPr lang="zh-CN" altLang="en-US" b="1" dirty="0">
                <a:solidFill>
                  <a:srgbClr val="00B050"/>
                </a:solidFill>
                <a:latin typeface="微软雅黑" panose="020B0503020204020204" pitchFamily="34" charset="-122"/>
                <a:ea typeface="微软雅黑" panose="020B0503020204020204" pitchFamily="34" charset="-122"/>
                <a:cs typeface="幼圆" panose="02010509060101010101" pitchFamily="49" charset="-122"/>
              </a:rPr>
              <a:t>故事二</a:t>
            </a:r>
            <a:r>
              <a:rPr lang="zh-CN" altLang="en-US" dirty="0">
                <a:solidFill>
                  <a:srgbClr val="00B050"/>
                </a:solidFill>
                <a:latin typeface="微软雅黑" panose="020B0503020204020204" pitchFamily="34" charset="-122"/>
                <a:ea typeface="微软雅黑" panose="020B0503020204020204" pitchFamily="34" charset="-122"/>
                <a:cs typeface="幼圆" panose="02010509060101010101" pitchFamily="49" charset="-122"/>
              </a:rPr>
              <a:t>：</a:t>
            </a:r>
            <a:r>
              <a:rPr lang="en-US" altLang="zh-CN" dirty="0">
                <a:solidFill>
                  <a:srgbClr val="00B050"/>
                </a:solidFill>
                <a:latin typeface="微软雅黑" panose="020B0503020204020204" pitchFamily="34" charset="-122"/>
                <a:ea typeface="微软雅黑" panose="020B0503020204020204" pitchFamily="34" charset="-122"/>
                <a:cs typeface="幼圆" panose="02010509060101010101" pitchFamily="49" charset="-122"/>
              </a:rPr>
              <a:t>1948</a:t>
            </a:r>
            <a:r>
              <a:rPr lang="zh-CN" altLang="en-US" dirty="0">
                <a:solidFill>
                  <a:srgbClr val="00B050"/>
                </a:solidFill>
                <a:latin typeface="微软雅黑" panose="020B0503020204020204" pitchFamily="34" charset="-122"/>
                <a:ea typeface="微软雅黑" panose="020B0503020204020204" pitchFamily="34" charset="-122"/>
                <a:cs typeface="幼圆" panose="02010509060101010101" pitchFamily="49" charset="-122"/>
              </a:rPr>
              <a:t>年初，一艘荷兰货船在通过马六甲海峡时，一场风暴过后，全船海员莫明其妙地死光；在匈牙利鲍拉得利山洞入口， </a:t>
            </a:r>
            <a:r>
              <a:rPr lang="en-US" altLang="zh-CN" dirty="0">
                <a:solidFill>
                  <a:srgbClr val="00B050"/>
                </a:solidFill>
                <a:latin typeface="微软雅黑" panose="020B0503020204020204" pitchFamily="34" charset="-122"/>
                <a:ea typeface="微软雅黑" panose="020B0503020204020204" pitchFamily="34" charset="-122"/>
                <a:cs typeface="幼圆" panose="02010509060101010101" pitchFamily="49" charset="-122"/>
              </a:rPr>
              <a:t>3</a:t>
            </a:r>
            <a:r>
              <a:rPr lang="zh-CN" altLang="en-US" dirty="0">
                <a:solidFill>
                  <a:srgbClr val="00B050"/>
                </a:solidFill>
                <a:latin typeface="微软雅黑" panose="020B0503020204020204" pitchFamily="34" charset="-122"/>
                <a:ea typeface="微软雅黑" panose="020B0503020204020204" pitchFamily="34" charset="-122"/>
                <a:cs typeface="幼圆" panose="02010509060101010101" pitchFamily="49" charset="-122"/>
              </a:rPr>
              <a:t>名旅游者齐刷刷地突然倒地，停止了呼吸</a:t>
            </a:r>
            <a:r>
              <a:rPr lang="en-US" altLang="zh-CN" dirty="0">
                <a:solidFill>
                  <a:srgbClr val="00B050"/>
                </a:solidFill>
                <a:latin typeface="微软雅黑" panose="020B0503020204020204" pitchFamily="34" charset="-122"/>
                <a:ea typeface="微软雅黑" panose="020B0503020204020204" pitchFamily="34" charset="-122"/>
                <a:cs typeface="幼圆" panose="02010509060101010101" pitchFamily="49" charset="-122"/>
              </a:rPr>
              <a:t>...... </a:t>
            </a:r>
          </a:p>
        </p:txBody>
      </p:sp>
      <p:sp>
        <p:nvSpPr>
          <p:cNvPr id="112644" name="矩形 112643"/>
          <p:cNvSpPr/>
          <p:nvPr/>
        </p:nvSpPr>
        <p:spPr>
          <a:xfrm>
            <a:off x="5214620" y="2705100"/>
            <a:ext cx="1772920" cy="856615"/>
          </a:xfrm>
          <a:prstGeom prst="rect">
            <a:avLst/>
          </a:prstGeom>
        </p:spPr>
        <p:txBody>
          <a:bodyPr wrap="none" fromWordArt="1">
            <a:prstTxWarp prst="textCurveUp">
              <a:avLst>
                <a:gd name="adj" fmla="val 40356"/>
              </a:avLst>
            </a:prstTxWarp>
            <a:normAutofit/>
          </a:bodyPr>
          <a:lstStyle/>
          <a:p>
            <a:pPr algn="ctr"/>
            <a:r>
              <a:rPr lang="zh-CN" altLang="en-US" sz="2695">
                <a:ln w="12700" cap="flat" cmpd="sng">
                  <a:solidFill>
                    <a:srgbClr val="000000"/>
                  </a:solidFill>
                  <a:prstDash val="solid"/>
                  <a:miter/>
                  <a:headEnd type="none" w="med" len="med"/>
                  <a:tailEnd type="none" w="med" len="med"/>
                </a:ln>
                <a:pattFill prst="dashHorz">
                  <a:fgClr>
                    <a:srgbClr val="808080"/>
                  </a:fgClr>
                  <a:bgClr>
                    <a:srgbClr val="FFFF00"/>
                  </a:bgClr>
                </a:pattFill>
                <a:effectLst>
                  <a:outerShdw dist="45791" dir="2021404" algn="ctr" rotWithShape="0">
                    <a:srgbClr val="808080"/>
                  </a:outerShdw>
                </a:effectLst>
                <a:latin typeface="宋体" panose="02010600030101010101" pitchFamily="2" charset="-122"/>
                <a:ea typeface="宋体" panose="02010600030101010101" pitchFamily="2" charset="-122"/>
              </a:rPr>
              <a:t>why?</a:t>
            </a:r>
          </a:p>
        </p:txBody>
      </p:sp>
      <p:sp>
        <p:nvSpPr>
          <p:cNvPr id="18435" name="文本框 112644"/>
          <p:cNvSpPr txBox="1"/>
          <p:nvPr/>
        </p:nvSpPr>
        <p:spPr>
          <a:xfrm>
            <a:off x="528955" y="581025"/>
            <a:ext cx="6653412" cy="1198880"/>
          </a:xfrm>
          <a:prstGeom prst="rect">
            <a:avLst/>
          </a:prstGeom>
          <a:noFill/>
          <a:ln w="9525">
            <a:noFill/>
          </a:ln>
        </p:spPr>
        <p:txBody>
          <a:bodyPr anchor="t">
            <a:spAutoFit/>
          </a:bodyPr>
          <a:lstStyle/>
          <a:p>
            <a:pPr>
              <a:spcBef>
                <a:spcPct val="50000"/>
              </a:spcBef>
              <a:buFont typeface="Arial" panose="020B0604020202020204" pitchFamily="34" charset="0"/>
            </a:pPr>
            <a:r>
              <a:rPr lang="zh-CN" altLang="en-US" sz="1800" b="1" dirty="0">
                <a:solidFill>
                  <a:schemeClr val="accent2"/>
                </a:solidFill>
                <a:latin typeface="微软雅黑" panose="020B0503020204020204" pitchFamily="34" charset="-122"/>
                <a:ea typeface="微软雅黑" panose="020B0503020204020204" pitchFamily="34" charset="-122"/>
                <a:cs typeface="幼圆" panose="02010509060101010101" pitchFamily="49" charset="-122"/>
              </a:rPr>
              <a:t>故事一</a:t>
            </a:r>
            <a:r>
              <a:rPr lang="zh-CN" altLang="en-US" sz="1800" dirty="0">
                <a:solidFill>
                  <a:schemeClr val="accent2"/>
                </a:solidFill>
                <a:latin typeface="微软雅黑" panose="020B0503020204020204" pitchFamily="34" charset="-122"/>
                <a:ea typeface="微软雅黑" panose="020B0503020204020204" pitchFamily="34" charset="-122"/>
                <a:cs typeface="幼圆" panose="02010509060101010101" pitchFamily="49" charset="-122"/>
              </a:rPr>
              <a:t>：20世纪30年代，美国一位物理学家做过实验：他把一台次声发生器带进剧场，开演后悄悄地打开，然后坐在自己的包厢内观察动静，只见坐在次声器四周的观众产生一种惶恐不安和迷惑不解的神情，并很快蔓延到整个剧场。</a:t>
            </a:r>
          </a:p>
        </p:txBody>
      </p:sp>
      <p:sp>
        <p:nvSpPr>
          <p:cNvPr id="112646" name="文本框 112645"/>
          <p:cNvSpPr txBox="1"/>
          <p:nvPr/>
        </p:nvSpPr>
        <p:spPr>
          <a:xfrm>
            <a:off x="429260" y="3693160"/>
            <a:ext cx="7649845" cy="922020"/>
          </a:xfrm>
          <a:prstGeom prst="rect">
            <a:avLst/>
          </a:prstGeom>
          <a:noFill/>
          <a:ln w="9525">
            <a:noFill/>
          </a:ln>
        </p:spPr>
        <p:txBody>
          <a:bodyPr wrap="square" anchor="t">
            <a:spAutoFit/>
          </a:bodyPr>
          <a:lstStyle/>
          <a:p>
            <a:pPr>
              <a:spcBef>
                <a:spcPct val="50000"/>
              </a:spcBef>
              <a:buFont typeface="Arial" panose="020B0604020202020204" pitchFamily="34" charset="0"/>
            </a:pPr>
            <a:r>
              <a:rPr lang="zh-CN" altLang="en-US" sz="100" dirty="0">
                <a:solidFill>
                  <a:schemeClr val="tx1"/>
                </a:solidFill>
                <a:latin typeface="微软雅黑" panose="020B0503020204020204" pitchFamily="34" charset="-122"/>
                <a:ea typeface="微软雅黑" panose="020B0503020204020204" pitchFamily="34" charset="-122"/>
                <a:cs typeface="华文楷体" panose="02010600040101010101" pitchFamily="2" charset="-122"/>
              </a:rPr>
              <a:t>  </a:t>
            </a:r>
            <a:r>
              <a:rPr lang="zh-CN" altLang="en-US" sz="1795" dirty="0">
                <a:solidFill>
                  <a:schemeClr val="tx1"/>
                </a:solidFill>
                <a:latin typeface="微软雅黑" panose="020B0503020204020204" pitchFamily="34" charset="-122"/>
                <a:ea typeface="微软雅黑" panose="020B0503020204020204" pitchFamily="34" charset="-122"/>
                <a:cs typeface="华文楷体" panose="02010600040101010101" pitchFamily="2" charset="-122"/>
              </a:rPr>
              <a:t>原来这艘货船在驶近该海峡时，恰遇上海上起了风暴。风暴与海浪摩擦，产生了次声波，次声波使人的心脏及其它内脏剧烈抖动、狂跳，以致血管破裂，最后促使死亡。 </a:t>
            </a:r>
          </a:p>
        </p:txBody>
      </p:sp>
      <p:sp>
        <p:nvSpPr>
          <p:cNvPr id="4" name="文本框 3"/>
          <p:cNvSpPr txBox="1"/>
          <p:nvPr/>
        </p:nvSpPr>
        <p:spPr>
          <a:xfrm>
            <a:off x="429260" y="183515"/>
            <a:ext cx="2194560" cy="39751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2000" b="1" dirty="0">
                <a:solidFill>
                  <a:schemeClr val="tx1"/>
                </a:solidFill>
                <a:latin typeface="微软雅黑" panose="020B0503020204020204" charset="-122"/>
                <a:ea typeface="微软雅黑" panose="020B0503020204020204" charset="-122"/>
                <a:cs typeface="微软雅黑" panose="020B0503020204020204" charset="-122"/>
                <a:sym typeface="+mn-ea"/>
              </a:rPr>
              <a:t>次声波产生的悲剧:</a:t>
            </a:r>
            <a:endParaRPr kumimoji="0" lang="zh-CN" altLang="en-US" sz="2000" b="1" i="0" u="none" strike="noStrike" cap="none" spc="0" normalizeH="0" baseline="0" dirty="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8435"/>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112643"/>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8" presetClass="entr" presetSubtype="16" fill="hold" grpId="0" nodeType="clickEffect">
                                  <p:stCondLst>
                                    <p:cond delay="0"/>
                                  </p:stCondLst>
                                  <p:childTnLst>
                                    <p:set>
                                      <p:cBhvr>
                                        <p:cTn id="19" dur="1" fill="hold">
                                          <p:stCondLst>
                                            <p:cond delay="0"/>
                                          </p:stCondLst>
                                        </p:cTn>
                                        <p:tgtEl>
                                          <p:spTgt spid="112644"/>
                                        </p:tgtEl>
                                        <p:attrNameLst>
                                          <p:attrName>style.visibility</p:attrName>
                                        </p:attrNameLst>
                                      </p:cBhvr>
                                      <p:to>
                                        <p:strVal val="visible"/>
                                      </p:to>
                                    </p:set>
                                    <p:animEffect transition="in" filter="diamond(in)">
                                      <p:cBhvr>
                                        <p:cTn id="20" dur="2000"/>
                                        <p:tgtEl>
                                          <p:spTgt spid="112644"/>
                                        </p:tgtEl>
                                      </p:cBhvr>
                                    </p:animEffect>
                                  </p:childTnLst>
                                </p:cTn>
                              </p:par>
                            </p:childTnLst>
                          </p:cTn>
                        </p:par>
                      </p:childTnLst>
                    </p:cTn>
                  </p:par>
                  <p:par>
                    <p:cTn id="21" fill="hold">
                      <p:stCondLst>
                        <p:cond delay="indefinite"/>
                      </p:stCondLst>
                      <p:childTnLst>
                        <p:par>
                          <p:cTn id="22" fill="hold">
                            <p:stCondLst>
                              <p:cond delay="0"/>
                            </p:stCondLst>
                            <p:childTnLst>
                              <p:par>
                                <p:cTn id="23" presetID="18" presetClass="entr" presetSubtype="12" fill="hold" grpId="0" nodeType="clickEffect">
                                  <p:stCondLst>
                                    <p:cond delay="0"/>
                                  </p:stCondLst>
                                  <p:childTnLst>
                                    <p:set>
                                      <p:cBhvr>
                                        <p:cTn id="24" dur="1" fill="hold">
                                          <p:stCondLst>
                                            <p:cond delay="0"/>
                                          </p:stCondLst>
                                        </p:cTn>
                                        <p:tgtEl>
                                          <p:spTgt spid="112646"/>
                                        </p:tgtEl>
                                        <p:attrNameLst>
                                          <p:attrName>style.visibility</p:attrName>
                                        </p:attrNameLst>
                                      </p:cBhvr>
                                      <p:to>
                                        <p:strVal val="visible"/>
                                      </p:to>
                                    </p:set>
                                    <p:animEffect transition="in" filter="strips(downLeft)">
                                      <p:cBhvr>
                                        <p:cTn id="25" dur="500"/>
                                        <p:tgtEl>
                                          <p:spTgt spid="1126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43" grpId="0"/>
      <p:bldP spid="112644" grpId="0"/>
      <p:bldP spid="18435" grpId="0"/>
      <p:bldP spid="112646" grpId="0"/>
      <p:bldP spid="4" grpId="0" animBg="1"/>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3667" name="矩形 113666"/>
          <p:cNvSpPr/>
          <p:nvPr/>
        </p:nvSpPr>
        <p:spPr>
          <a:xfrm>
            <a:off x="804392" y="971746"/>
            <a:ext cx="7202170" cy="1753235"/>
          </a:xfrm>
          <a:prstGeom prst="rect">
            <a:avLst/>
          </a:prstGeom>
          <a:noFill/>
          <a:ln w="9525">
            <a:noFill/>
          </a:ln>
        </p:spPr>
        <p:txBody>
          <a:bodyPr wrap="square" anchor="t">
            <a:spAutoFit/>
          </a:bodyPr>
          <a:lstStyle/>
          <a:p>
            <a:pPr algn="just">
              <a:buFont typeface="Arial" panose="020B0604020202020204" pitchFamily="34" charset="0"/>
            </a:pPr>
            <a:r>
              <a:rPr lang="en-US" altLang="zh-CN" sz="1800"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     </a:t>
            </a:r>
            <a:r>
              <a:rPr lang="zh-CN" altLang="en-US" sz="1800"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原来，人体内脏固有的振动频率和次声频率相近似（</a:t>
            </a:r>
            <a:r>
              <a:rPr lang="en-US" altLang="zh-CN" sz="1800"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0.01</a:t>
            </a:r>
            <a:r>
              <a:rPr lang="zh-CN" altLang="en-US" sz="1800"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a:t>
            </a:r>
            <a:r>
              <a:rPr lang="en-US" altLang="zh-CN" sz="1800"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20</a:t>
            </a:r>
            <a:r>
              <a:rPr lang="zh-CN" altLang="en-US" sz="1800"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赫），倘若外来的次声频率与身体内脏的振动频率相似或相同，就会引起人体内脏的“共振”，从而使人产生头晕、烦躁、耳鸣、恶心等等一系列症状。</a:t>
            </a:r>
          </a:p>
          <a:p>
            <a:pPr algn="just">
              <a:buFont typeface="Arial" panose="020B0604020202020204" pitchFamily="34" charset="0"/>
            </a:pPr>
            <a:r>
              <a:rPr lang="zh-CN" altLang="en-US" sz="1800"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    特别是当人的腹腔、胸腔等固有的振动频率与外来次声频率一致时，更易引起人体内脏的共振，使人体内脏受损而丧命。</a:t>
            </a:r>
          </a:p>
        </p:txBody>
      </p:sp>
      <p:sp>
        <p:nvSpPr>
          <p:cNvPr id="113668" name="文本框 113667"/>
          <p:cNvSpPr txBox="1"/>
          <p:nvPr/>
        </p:nvSpPr>
        <p:spPr>
          <a:xfrm>
            <a:off x="1555033" y="3818561"/>
            <a:ext cx="5700889" cy="368300"/>
          </a:xfrm>
          <a:prstGeom prst="rect">
            <a:avLst/>
          </a:prstGeom>
          <a:noFill/>
          <a:ln w="9525">
            <a:noFill/>
          </a:ln>
        </p:spPr>
        <p:txBody>
          <a:bodyPr anchor="t">
            <a:spAutoFit/>
          </a:bodyPr>
          <a:lstStyle/>
          <a:p>
            <a:pPr>
              <a:spcBef>
                <a:spcPct val="50000"/>
              </a:spcBef>
              <a:buFont typeface="Arial" panose="020B0604020202020204" pitchFamily="34" charset="0"/>
            </a:pPr>
            <a:r>
              <a:rPr lang="zh-CN" altLang="en-US" sz="1795" b="1">
                <a:solidFill>
                  <a:srgbClr val="FF0000"/>
                </a:solidFill>
                <a:latin typeface="微软雅黑" panose="020B0503020204020204" charset="-122"/>
                <a:ea typeface="微软雅黑" panose="020B0503020204020204" charset="-122"/>
                <a:cs typeface="微软雅黑" panose="020B0503020204020204" charset="-122"/>
              </a:rPr>
              <a:t>超声波的频率远大于人内脏的固有频率，不会“共振”。</a:t>
            </a:r>
          </a:p>
        </p:txBody>
      </p:sp>
      <p:sp>
        <p:nvSpPr>
          <p:cNvPr id="19459" name="文本框 113669"/>
          <p:cNvSpPr txBox="1"/>
          <p:nvPr/>
        </p:nvSpPr>
        <p:spPr>
          <a:xfrm>
            <a:off x="506095" y="3037205"/>
            <a:ext cx="5614670" cy="460375"/>
          </a:xfrm>
          <a:prstGeom prst="rect">
            <a:avLst/>
          </a:prstGeom>
          <a:noFill/>
          <a:ln w="9525">
            <a:noFill/>
          </a:ln>
        </p:spPr>
        <p:txBody>
          <a:bodyPr wrap="square" anchor="t">
            <a:spAutoFit/>
          </a:bodyPr>
          <a:lstStyle/>
          <a:p>
            <a:pPr>
              <a:spcBef>
                <a:spcPct val="50000"/>
              </a:spcBef>
              <a:buFont typeface="Arial" panose="020B0604020202020204" pitchFamily="34" charset="0"/>
            </a:pPr>
            <a:r>
              <a:rPr lang="zh-CN" altLang="en-US" sz="2400" b="1" dirty="0">
                <a:solidFill>
                  <a:schemeClr val="tx1"/>
                </a:solidFill>
                <a:latin typeface="华文楷体" panose="02010600040101010101" pitchFamily="2" charset="-122"/>
                <a:ea typeface="华文楷体" panose="02010600040101010101" pitchFamily="2" charset="-122"/>
              </a:rPr>
              <a:t>超声波对人体是否也有这样的危害呢？</a:t>
            </a:r>
          </a:p>
        </p:txBody>
      </p:sp>
      <p:sp>
        <p:nvSpPr>
          <p:cNvPr id="19460" name="文本框 113671"/>
          <p:cNvSpPr txBox="1"/>
          <p:nvPr/>
        </p:nvSpPr>
        <p:spPr>
          <a:xfrm>
            <a:off x="506095" y="355600"/>
            <a:ext cx="4581525" cy="460375"/>
          </a:xfrm>
          <a:prstGeom prst="rect">
            <a:avLst/>
          </a:prstGeom>
          <a:noFill/>
          <a:ln w="9525">
            <a:noFill/>
          </a:ln>
        </p:spPr>
        <p:txBody>
          <a:bodyPr wrap="square" anchor="t">
            <a:spAutoFit/>
          </a:bodyPr>
          <a:lstStyle/>
          <a:p>
            <a:pPr algn="just">
              <a:buFont typeface="Arial" panose="020B0604020202020204" pitchFamily="34" charset="0"/>
            </a:pPr>
            <a:r>
              <a:rPr lang="zh-CN" altLang="en-US" sz="2400" b="1">
                <a:solidFill>
                  <a:schemeClr val="tx1"/>
                </a:solidFill>
                <a:latin typeface="华文楷体" panose="02010600040101010101" pitchFamily="2" charset="-122"/>
                <a:ea typeface="华文楷体" panose="02010600040101010101" pitchFamily="2" charset="-122"/>
              </a:rPr>
              <a:t>为什么次声波能致人于死呢？</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46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1" presetClass="entr" presetSubtype="1" fill="hold" grpId="0" nodeType="clickEffect">
                                  <p:stCondLst>
                                    <p:cond delay="0"/>
                                  </p:stCondLst>
                                  <p:childTnLst>
                                    <p:set>
                                      <p:cBhvr>
                                        <p:cTn id="10" dur="1" fill="hold">
                                          <p:stCondLst>
                                            <p:cond delay="0"/>
                                          </p:stCondLst>
                                        </p:cTn>
                                        <p:tgtEl>
                                          <p:spTgt spid="113667"/>
                                        </p:tgtEl>
                                        <p:attrNameLst>
                                          <p:attrName>style.visibility</p:attrName>
                                        </p:attrNameLst>
                                      </p:cBhvr>
                                      <p:to>
                                        <p:strVal val="visible"/>
                                      </p:to>
                                    </p:set>
                                    <p:animEffect transition="in" filter="wheel(1)">
                                      <p:cBhvr>
                                        <p:cTn id="11" dur="2000"/>
                                        <p:tgtEl>
                                          <p:spTgt spid="113667"/>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19459"/>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113668"/>
                                        </p:tgtEl>
                                        <p:attrNameLst>
                                          <p:attrName>style.visibility</p:attrName>
                                        </p:attrNameLst>
                                      </p:cBhvr>
                                      <p:to>
                                        <p:strVal val="visible"/>
                                      </p:to>
                                    </p:set>
                                    <p:animEffect transition="in" filter="barn(inVertical)">
                                      <p:cBhvr>
                                        <p:cTn id="20" dur="500"/>
                                        <p:tgtEl>
                                          <p:spTgt spid="1136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667" grpId="0"/>
      <p:bldP spid="113668" grpId="0"/>
      <p:bldP spid="19459" grpId="0"/>
      <p:bldP spid="19460"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482" name="文本框 114691"/>
          <p:cNvSpPr txBox="1"/>
          <p:nvPr/>
        </p:nvSpPr>
        <p:spPr>
          <a:xfrm>
            <a:off x="424757" y="304765"/>
            <a:ext cx="1555868" cy="398780"/>
          </a:xfrm>
          <a:prstGeom prst="rect">
            <a:avLst/>
          </a:prstGeom>
          <a:noFill/>
          <a:ln w="9525">
            <a:noFill/>
          </a:ln>
        </p:spPr>
        <p:txBody>
          <a:bodyPr anchor="t">
            <a:spAutoFit/>
          </a:bodyPr>
          <a:lstStyle/>
          <a:p>
            <a:pPr>
              <a:buFont typeface="Arial" panose="020B0604020202020204" pitchFamily="34" charset="0"/>
            </a:pPr>
            <a:r>
              <a:rPr lang="zh-CN" altLang="en-US" sz="2000" b="1" dirty="0">
                <a:solidFill>
                  <a:schemeClr val="tx1"/>
                </a:solidFill>
                <a:latin typeface="微软雅黑" panose="020B0503020204020204" charset="-122"/>
                <a:ea typeface="微软雅黑" panose="020B0503020204020204" charset="-122"/>
              </a:rPr>
              <a:t>次声的应用</a:t>
            </a:r>
          </a:p>
        </p:txBody>
      </p:sp>
      <p:sp>
        <p:nvSpPr>
          <p:cNvPr id="2" name="文本框 1"/>
          <p:cNvSpPr txBox="1"/>
          <p:nvPr/>
        </p:nvSpPr>
        <p:spPr>
          <a:xfrm>
            <a:off x="1005840" y="941070"/>
            <a:ext cx="6371705" cy="367030"/>
          </a:xfrm>
          <a:prstGeom prst="rect">
            <a:avLst/>
          </a:prstGeom>
          <a:solidFill>
            <a:srgbClr val="00B050"/>
          </a:solid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en-US" altLang="zh-CN" sz="1800" b="1" dirty="0">
                <a:solidFill>
                  <a:schemeClr val="bg1"/>
                </a:solidFill>
                <a:latin typeface="华文楷体" panose="02010600040101010101" pitchFamily="2" charset="-122"/>
                <a:ea typeface="华文楷体" panose="02010600040101010101" pitchFamily="2" charset="-122"/>
                <a:cs typeface="华文楷体" panose="02010600040101010101" pitchFamily="2" charset="-122"/>
                <a:sym typeface="+mn-ea"/>
              </a:rPr>
              <a:t>1.</a:t>
            </a:r>
            <a:r>
              <a:rPr lang="zh-CN" altLang="en-US" sz="1800" b="1" dirty="0">
                <a:solidFill>
                  <a:srgbClr val="FF0000"/>
                </a:solidFill>
                <a:latin typeface="华文楷体" panose="02010600040101010101" pitchFamily="2" charset="-122"/>
                <a:ea typeface="华文楷体" panose="02010600040101010101" pitchFamily="2" charset="-122"/>
                <a:cs typeface="华文楷体" panose="02010600040101010101" pitchFamily="2" charset="-122"/>
                <a:sym typeface="+mn-ea"/>
              </a:rPr>
              <a:t>建立次声波站</a:t>
            </a:r>
            <a:r>
              <a:rPr lang="zh-CN" altLang="en-US" sz="1800" b="1" dirty="0">
                <a:solidFill>
                  <a:schemeClr val="bg1"/>
                </a:solidFill>
                <a:latin typeface="华文楷体" panose="02010600040101010101" pitchFamily="2" charset="-122"/>
                <a:ea typeface="华文楷体" panose="02010600040101010101" pitchFamily="2" charset="-122"/>
                <a:cs typeface="华文楷体" panose="02010600040101010101" pitchFamily="2" charset="-122"/>
                <a:sym typeface="+mn-ea"/>
              </a:rPr>
              <a:t>。可以探知几千米外的核武器试验和导弹发射.</a:t>
            </a:r>
            <a:endParaRPr kumimoji="0" lang="zh-CN" altLang="en-US" sz="1800" b="1" i="0" u="none" strike="noStrike" cap="none" spc="0" normalizeH="0" baseline="0" dirty="0">
              <a:ln>
                <a:noFill/>
              </a:ln>
              <a:solidFill>
                <a:schemeClr val="bg1"/>
              </a:solidFill>
              <a:effectLst/>
              <a:uFillTx/>
              <a:latin typeface="华文楷体" panose="02010600040101010101" pitchFamily="2" charset="-122"/>
              <a:ea typeface="华文楷体" panose="02010600040101010101" pitchFamily="2" charset="-122"/>
              <a:cs typeface="华文楷体" panose="02010600040101010101" pitchFamily="2" charset="-122"/>
              <a:sym typeface="+mn-ea"/>
            </a:endParaRPr>
          </a:p>
        </p:txBody>
      </p:sp>
      <p:sp>
        <p:nvSpPr>
          <p:cNvPr id="3" name="文本框 2"/>
          <p:cNvSpPr txBox="1"/>
          <p:nvPr/>
        </p:nvSpPr>
        <p:spPr>
          <a:xfrm>
            <a:off x="1005840" y="1699260"/>
            <a:ext cx="6724996" cy="643890"/>
          </a:xfrm>
          <a:prstGeom prst="rect">
            <a:avLst/>
          </a:prstGeom>
          <a:gradFill>
            <a:gsLst>
              <a:gs pos="0">
                <a:srgbClr val="FECF40"/>
              </a:gs>
              <a:gs pos="100000">
                <a:srgbClr val="846C21"/>
              </a:gs>
            </a:gsLst>
            <a:lin scaled="0"/>
          </a:grad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en-US" altLang="zh-CN" sz="1800" b="1" dirty="0">
                <a:solidFill>
                  <a:schemeClr val="bg1"/>
                </a:solidFill>
                <a:latin typeface="华文楷体" panose="02010600040101010101" pitchFamily="2" charset="-122"/>
                <a:ea typeface="华文楷体" panose="02010600040101010101" pitchFamily="2" charset="-122"/>
                <a:cs typeface="华文楷体" panose="02010600040101010101" pitchFamily="2" charset="-122"/>
                <a:sym typeface="+mn-ea"/>
              </a:rPr>
              <a:t>2.</a:t>
            </a:r>
            <a:r>
              <a:rPr lang="zh-CN" altLang="en-US" sz="1800" b="1" dirty="0">
                <a:solidFill>
                  <a:schemeClr val="bg1"/>
                </a:solidFill>
                <a:latin typeface="华文楷体" panose="02010600040101010101" pitchFamily="2" charset="-122"/>
                <a:ea typeface="华文楷体" panose="02010600040101010101" pitchFamily="2" charset="-122"/>
                <a:cs typeface="华文楷体" panose="02010600040101010101" pitchFamily="2" charset="-122"/>
                <a:sym typeface="+mn-ea"/>
              </a:rPr>
              <a:t>由地震引起的巨大海浪的传播速度和台风中心的移动速度都小于次声波的波速，所以接收次声波能预报破坏性很大的海啸、台风。</a:t>
            </a:r>
            <a:endParaRPr kumimoji="0" lang="zh-CN" altLang="en-US" sz="1800" b="1" i="0" u="none" strike="noStrike" cap="none" spc="0" normalizeH="0" baseline="0" dirty="0">
              <a:ln>
                <a:noFill/>
              </a:ln>
              <a:solidFill>
                <a:schemeClr val="bg1"/>
              </a:solidFill>
              <a:effectLst/>
              <a:uFillTx/>
              <a:latin typeface="华文楷体" panose="02010600040101010101" pitchFamily="2" charset="-122"/>
              <a:ea typeface="华文楷体" panose="02010600040101010101" pitchFamily="2" charset="-122"/>
              <a:cs typeface="华文楷体" panose="02010600040101010101" pitchFamily="2" charset="-122"/>
              <a:sym typeface="+mn-ea"/>
            </a:endParaRPr>
          </a:p>
        </p:txBody>
      </p:sp>
      <p:sp>
        <p:nvSpPr>
          <p:cNvPr id="4" name="文本框 3"/>
          <p:cNvSpPr txBox="1"/>
          <p:nvPr/>
        </p:nvSpPr>
        <p:spPr>
          <a:xfrm>
            <a:off x="1005840" y="2714625"/>
            <a:ext cx="6979285" cy="1475105"/>
          </a:xfrm>
          <a:prstGeom prst="rect">
            <a:avLst/>
          </a:prstGeom>
          <a:gradFill>
            <a:gsLst>
              <a:gs pos="0">
                <a:srgbClr val="007BD3"/>
              </a:gs>
              <a:gs pos="100000">
                <a:srgbClr val="034373"/>
              </a:gs>
            </a:gsLst>
            <a:lin scaled="0"/>
          </a:grad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a:spcBef>
                <a:spcPct val="50000"/>
              </a:spcBef>
              <a:buFont typeface="Arial" panose="020B0604020202020204" pitchFamily="34" charset="0"/>
            </a:pPr>
            <a:r>
              <a:rPr lang="en-US" altLang="zh-CN" sz="1800" b="1" dirty="0">
                <a:solidFill>
                  <a:schemeClr val="bg1"/>
                </a:solidFill>
                <a:latin typeface="华文楷体" panose="02010600040101010101" pitchFamily="2" charset="-122"/>
                <a:ea typeface="华文楷体" panose="02010600040101010101" pitchFamily="2" charset="-122"/>
                <a:cs typeface="华文楷体" panose="02010600040101010101" pitchFamily="2" charset="-122"/>
                <a:sym typeface="+mn-ea"/>
              </a:rPr>
              <a:t>3.</a:t>
            </a:r>
            <a:r>
              <a:rPr lang="zh-CN" altLang="en-US" sz="1800" b="1" dirty="0">
                <a:solidFill>
                  <a:srgbClr val="FF0000"/>
                </a:solidFill>
                <a:latin typeface="华文楷体" panose="02010600040101010101" pitchFamily="2" charset="-122"/>
                <a:ea typeface="华文楷体" panose="02010600040101010101" pitchFamily="2" charset="-122"/>
                <a:cs typeface="华文楷体" panose="02010600040101010101" pitchFamily="2" charset="-122"/>
                <a:sym typeface="+mn-ea"/>
              </a:rPr>
              <a:t>次声炸弹</a:t>
            </a:r>
            <a:r>
              <a:rPr lang="zh-CN" altLang="en-US" sz="1800" b="1" dirty="0">
                <a:solidFill>
                  <a:schemeClr val="bg1"/>
                </a:solidFill>
                <a:latin typeface="华文楷体" panose="02010600040101010101" pitchFamily="2" charset="-122"/>
                <a:ea typeface="华文楷体" panose="02010600040101010101" pitchFamily="2" charset="-122"/>
                <a:cs typeface="华文楷体" panose="02010600040101010101" pitchFamily="2" charset="-122"/>
                <a:sym typeface="+mn-ea"/>
              </a:rPr>
              <a:t>。这种炸弹爆炸，瞬息之间，在方圆十几公里的地面上，所有的人都将被杀死，且无一能幸免。次声武器能够穿透15厘米的混凝土和坦克钢板．人即使躲到防空洞或钻进坦克的“肚子”里，也还是一样地难逃残废的厄运。次声炸弹和中子弹一样，只杀伤生物而无损于建筑物，但两者相比，次声弹的杀伤力远比中子弹强得多。</a:t>
            </a:r>
            <a:endParaRPr kumimoji="0" lang="zh-CN" altLang="en-US" sz="1800" b="1" i="0" u="none" strike="noStrike" cap="none" spc="0" normalizeH="0" baseline="0" dirty="0">
              <a:ln>
                <a:noFill/>
              </a:ln>
              <a:solidFill>
                <a:schemeClr val="bg1"/>
              </a:solidFill>
              <a:effectLst/>
              <a:uFillTx/>
              <a:latin typeface="华文楷体" panose="02010600040101010101" pitchFamily="2" charset="-122"/>
              <a:ea typeface="华文楷体" panose="02010600040101010101" pitchFamily="2" charset="-122"/>
              <a:cs typeface="华文楷体" panose="02010600040101010101" pitchFamily="2" charset="-122"/>
              <a:sym typeface="+mn-ea"/>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48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4"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21" presetClass="entr" presetSubtype="1"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heel(1)">
                                      <p:cBhvr>
                                        <p:cTn id="16" dur="20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8" presetClass="entr" presetSubtype="16"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diamond(in)">
                                      <p:cBhvr>
                                        <p:cTn id="21"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p:bldP spid="2" grpId="0" animBg="1"/>
      <p:bldP spid="3" grpId="0" animBg="1"/>
      <p:bldP spid="4" grpId="0" animBg="1"/>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03430" name="组合 103429"/>
          <p:cNvGrpSpPr/>
          <p:nvPr/>
        </p:nvGrpSpPr>
        <p:grpSpPr>
          <a:xfrm>
            <a:off x="842010" y="1534795"/>
            <a:ext cx="7247255" cy="3135630"/>
            <a:chOff x="0" y="0"/>
            <a:chExt cx="5557" cy="2880"/>
          </a:xfrm>
        </p:grpSpPr>
        <p:pic>
          <p:nvPicPr>
            <p:cNvPr id="9218" name="图片 103430" descr="1"/>
            <p:cNvPicPr>
              <a:picLocks noChangeAspect="1"/>
            </p:cNvPicPr>
            <p:nvPr/>
          </p:nvPicPr>
          <p:blipFill>
            <a:blip r:embed="rId2">
              <a:clrChange>
                <a:clrFrom>
                  <a:srgbClr val="FFFFFF"/>
                </a:clrFrom>
                <a:clrTo>
                  <a:srgbClr val="FFFFFF">
                    <a:alpha val="0"/>
                  </a:srgbClr>
                </a:clrTo>
              </a:clrChange>
            </a:blip>
            <a:stretch>
              <a:fillRect/>
            </a:stretch>
          </p:blipFill>
          <p:spPr>
            <a:xfrm>
              <a:off x="672" y="2496"/>
              <a:ext cx="546" cy="366"/>
            </a:xfrm>
            <a:prstGeom prst="rect">
              <a:avLst/>
            </a:prstGeom>
            <a:noFill/>
            <a:ln w="9525">
              <a:noFill/>
            </a:ln>
          </p:spPr>
        </p:pic>
        <p:grpSp>
          <p:nvGrpSpPr>
            <p:cNvPr id="9219" name="组合 103431"/>
            <p:cNvGrpSpPr/>
            <p:nvPr/>
          </p:nvGrpSpPr>
          <p:grpSpPr>
            <a:xfrm>
              <a:off x="0" y="0"/>
              <a:ext cx="5557" cy="2880"/>
              <a:chOff x="0" y="0"/>
              <a:chExt cx="5557" cy="2880"/>
            </a:xfrm>
          </p:grpSpPr>
          <p:sp>
            <p:nvSpPr>
              <p:cNvPr id="9220" name="矩形 103432"/>
              <p:cNvSpPr/>
              <p:nvPr/>
            </p:nvSpPr>
            <p:spPr>
              <a:xfrm>
                <a:off x="816" y="288"/>
                <a:ext cx="3216" cy="192"/>
              </a:xfrm>
              <a:prstGeom prst="rect">
                <a:avLst/>
              </a:prstGeom>
              <a:gradFill rotWithShape="0">
                <a:gsLst>
                  <a:gs pos="0">
                    <a:srgbClr val="8488C4">
                      <a:alpha val="100000"/>
                    </a:srgbClr>
                  </a:gs>
                  <a:gs pos="53000">
                    <a:srgbClr val="D4DEFF">
                      <a:alpha val="100000"/>
                    </a:srgbClr>
                  </a:gs>
                  <a:gs pos="83000">
                    <a:srgbClr val="D4DEFF">
                      <a:alpha val="100000"/>
                    </a:srgbClr>
                  </a:gs>
                  <a:gs pos="100000">
                    <a:srgbClr val="96AB94">
                      <a:alpha val="100000"/>
                    </a:srgbClr>
                  </a:gs>
                </a:gsLst>
                <a:lin ang="5400000" scaled="1"/>
                <a:tileRect/>
              </a:gradFill>
              <a:ln w="38100" cap="flat" cmpd="sng">
                <a:solidFill>
                  <a:srgbClr val="FF99CC"/>
                </a:solidFill>
                <a:prstDash val="solid"/>
                <a:miter/>
                <a:headEnd type="none" w="med" len="med"/>
                <a:tailEnd type="none" w="med" len="med"/>
              </a:ln>
            </p:spPr>
            <p:txBody>
              <a:bodyPr wrap="none" anchor="ctr"/>
              <a:lstStyle/>
              <a:p>
                <a:pPr algn="ctr">
                  <a:buFont typeface="Arial" panose="020B0604020202020204" pitchFamily="34" charset="0"/>
                </a:pPr>
                <a:endParaRPr lang="zh-CN" altLang="zh-CN" sz="1795" b="1" dirty="0">
                  <a:solidFill>
                    <a:srgbClr val="FF0000"/>
                  </a:solidFill>
                  <a:latin typeface="Times New Roman" panose="02020603050405020304" pitchFamily="18" charset="0"/>
                  <a:ea typeface="宋体" panose="02010600030101010101" pitchFamily="2" charset="-122"/>
                </a:endParaRPr>
              </a:p>
            </p:txBody>
          </p:sp>
          <p:sp>
            <p:nvSpPr>
              <p:cNvPr id="9221" name="矩形 103433"/>
              <p:cNvSpPr/>
              <p:nvPr/>
            </p:nvSpPr>
            <p:spPr>
              <a:xfrm>
                <a:off x="480" y="912"/>
                <a:ext cx="3840" cy="192"/>
              </a:xfrm>
              <a:prstGeom prst="rect">
                <a:avLst/>
              </a:prstGeom>
              <a:gradFill rotWithShape="0">
                <a:gsLst>
                  <a:gs pos="0">
                    <a:srgbClr val="8488C4">
                      <a:alpha val="100000"/>
                    </a:srgbClr>
                  </a:gs>
                  <a:gs pos="53000">
                    <a:srgbClr val="D4DEFF">
                      <a:alpha val="100000"/>
                    </a:srgbClr>
                  </a:gs>
                  <a:gs pos="83000">
                    <a:srgbClr val="D4DEFF">
                      <a:alpha val="100000"/>
                    </a:srgbClr>
                  </a:gs>
                  <a:gs pos="100000">
                    <a:srgbClr val="96AB94">
                      <a:alpha val="100000"/>
                    </a:srgbClr>
                  </a:gs>
                </a:gsLst>
                <a:lin ang="5400000" scaled="1"/>
                <a:tileRect/>
              </a:gradFill>
              <a:ln w="38100" cap="flat" cmpd="sng">
                <a:solidFill>
                  <a:srgbClr val="FF99CC"/>
                </a:solidFill>
                <a:prstDash val="solid"/>
                <a:miter/>
                <a:headEnd type="none" w="med" len="med"/>
                <a:tailEnd type="none" w="med" len="med"/>
              </a:ln>
            </p:spPr>
            <p:txBody>
              <a:bodyPr anchor="t"/>
              <a:lstStyle/>
              <a:p>
                <a:pPr algn="ctr"/>
                <a:endParaRPr lang="zh-CN" altLang="en-US" sz="100">
                  <a:latin typeface="Arial" panose="020B0604020202020204" pitchFamily="34" charset="0"/>
                  <a:ea typeface="宋体" panose="02010600030101010101" pitchFamily="2" charset="-122"/>
                </a:endParaRPr>
              </a:p>
            </p:txBody>
          </p:sp>
          <p:sp>
            <p:nvSpPr>
              <p:cNvPr id="9222" name="矩形 103434"/>
              <p:cNvSpPr/>
              <p:nvPr/>
            </p:nvSpPr>
            <p:spPr>
              <a:xfrm>
                <a:off x="1152" y="1440"/>
                <a:ext cx="3360" cy="192"/>
              </a:xfrm>
              <a:prstGeom prst="rect">
                <a:avLst/>
              </a:prstGeom>
              <a:gradFill rotWithShape="0">
                <a:gsLst>
                  <a:gs pos="0">
                    <a:srgbClr val="8488C4">
                      <a:alpha val="100000"/>
                    </a:srgbClr>
                  </a:gs>
                  <a:gs pos="53000">
                    <a:srgbClr val="D4DEFF">
                      <a:alpha val="100000"/>
                    </a:srgbClr>
                  </a:gs>
                  <a:gs pos="83000">
                    <a:srgbClr val="D4DEFF">
                      <a:alpha val="100000"/>
                    </a:srgbClr>
                  </a:gs>
                  <a:gs pos="100000">
                    <a:srgbClr val="96AB94">
                      <a:alpha val="100000"/>
                    </a:srgbClr>
                  </a:gs>
                </a:gsLst>
                <a:lin ang="5400000" scaled="1"/>
                <a:tileRect/>
              </a:gradFill>
              <a:ln w="38100" cap="flat" cmpd="sng">
                <a:solidFill>
                  <a:srgbClr val="FF99CC"/>
                </a:solidFill>
                <a:prstDash val="solid"/>
                <a:miter/>
                <a:headEnd type="none" w="med" len="med"/>
                <a:tailEnd type="none" w="med" len="med"/>
              </a:ln>
            </p:spPr>
            <p:txBody>
              <a:bodyPr anchor="t"/>
              <a:lstStyle/>
              <a:p>
                <a:pPr algn="ctr"/>
                <a:endParaRPr lang="zh-CN" altLang="en-US" sz="100">
                  <a:latin typeface="Arial" panose="020B0604020202020204" pitchFamily="34" charset="0"/>
                  <a:ea typeface="宋体" panose="02010600030101010101" pitchFamily="2" charset="-122"/>
                </a:endParaRPr>
              </a:p>
            </p:txBody>
          </p:sp>
          <p:sp>
            <p:nvSpPr>
              <p:cNvPr id="9223" name="矩形 103435"/>
              <p:cNvSpPr/>
              <p:nvPr/>
            </p:nvSpPr>
            <p:spPr>
              <a:xfrm>
                <a:off x="2496" y="2064"/>
                <a:ext cx="2400" cy="192"/>
              </a:xfrm>
              <a:prstGeom prst="rect">
                <a:avLst/>
              </a:prstGeom>
              <a:gradFill rotWithShape="0">
                <a:gsLst>
                  <a:gs pos="0">
                    <a:srgbClr val="8488C4">
                      <a:alpha val="100000"/>
                    </a:srgbClr>
                  </a:gs>
                  <a:gs pos="53000">
                    <a:srgbClr val="D4DEFF">
                      <a:alpha val="100000"/>
                    </a:srgbClr>
                  </a:gs>
                  <a:gs pos="83000">
                    <a:srgbClr val="D4DEFF">
                      <a:alpha val="100000"/>
                    </a:srgbClr>
                  </a:gs>
                  <a:gs pos="100000">
                    <a:srgbClr val="96AB94">
                      <a:alpha val="100000"/>
                    </a:srgbClr>
                  </a:gs>
                </a:gsLst>
                <a:lin ang="5400000" scaled="1"/>
                <a:tileRect/>
              </a:gradFill>
              <a:ln w="38100" cap="flat" cmpd="sng">
                <a:solidFill>
                  <a:srgbClr val="FF99CC"/>
                </a:solidFill>
                <a:prstDash val="solid"/>
                <a:miter/>
                <a:headEnd type="none" w="med" len="med"/>
                <a:tailEnd type="none" w="med" len="med"/>
              </a:ln>
            </p:spPr>
            <p:txBody>
              <a:bodyPr anchor="t"/>
              <a:lstStyle/>
              <a:p>
                <a:pPr algn="ctr"/>
                <a:endParaRPr lang="zh-CN" altLang="en-US" sz="100">
                  <a:latin typeface="Arial" panose="020B0604020202020204" pitchFamily="34" charset="0"/>
                  <a:ea typeface="宋体" panose="02010600030101010101" pitchFamily="2" charset="-122"/>
                </a:endParaRPr>
              </a:p>
            </p:txBody>
          </p:sp>
          <p:sp>
            <p:nvSpPr>
              <p:cNvPr id="9224" name="矩形 103436"/>
              <p:cNvSpPr/>
              <p:nvPr/>
            </p:nvSpPr>
            <p:spPr>
              <a:xfrm>
                <a:off x="1440" y="2688"/>
                <a:ext cx="3696" cy="192"/>
              </a:xfrm>
              <a:prstGeom prst="rect">
                <a:avLst/>
              </a:prstGeom>
              <a:gradFill rotWithShape="0">
                <a:gsLst>
                  <a:gs pos="0">
                    <a:srgbClr val="8488C4">
                      <a:alpha val="100000"/>
                    </a:srgbClr>
                  </a:gs>
                  <a:gs pos="53000">
                    <a:srgbClr val="D4DEFF">
                      <a:alpha val="100000"/>
                    </a:srgbClr>
                  </a:gs>
                  <a:gs pos="83000">
                    <a:srgbClr val="D4DEFF">
                      <a:alpha val="100000"/>
                    </a:srgbClr>
                  </a:gs>
                  <a:gs pos="100000">
                    <a:srgbClr val="96AB94">
                      <a:alpha val="100000"/>
                    </a:srgbClr>
                  </a:gs>
                </a:gsLst>
                <a:lin ang="5400000" scaled="1"/>
                <a:tileRect/>
              </a:gradFill>
              <a:ln w="38100" cap="flat" cmpd="sng">
                <a:solidFill>
                  <a:srgbClr val="FF99CC"/>
                </a:solidFill>
                <a:prstDash val="solid"/>
                <a:miter/>
                <a:headEnd type="none" w="med" len="med"/>
                <a:tailEnd type="none" w="med" len="med"/>
              </a:ln>
            </p:spPr>
            <p:txBody>
              <a:bodyPr anchor="t"/>
              <a:lstStyle/>
              <a:p>
                <a:pPr algn="ctr"/>
                <a:endParaRPr lang="zh-CN" altLang="en-US" sz="100">
                  <a:latin typeface="Arial" panose="020B0604020202020204" pitchFamily="34" charset="0"/>
                  <a:ea typeface="宋体" panose="02010600030101010101" pitchFamily="2" charset="-122"/>
                </a:endParaRPr>
              </a:p>
            </p:txBody>
          </p:sp>
          <p:pic>
            <p:nvPicPr>
              <p:cNvPr id="9225" name="图片 103437" descr="5"/>
              <p:cNvPicPr>
                <a:picLocks noChangeAspect="1"/>
              </p:cNvPicPr>
              <p:nvPr/>
            </p:nvPicPr>
            <p:blipFill>
              <a:blip r:embed="rId3">
                <a:clrChange>
                  <a:clrFrom>
                    <a:srgbClr val="FEFEFE"/>
                  </a:clrFrom>
                  <a:clrTo>
                    <a:srgbClr val="FEFEFE">
                      <a:alpha val="0"/>
                    </a:srgbClr>
                  </a:clrTo>
                </a:clrChange>
              </a:blip>
              <a:stretch>
                <a:fillRect/>
              </a:stretch>
            </p:blipFill>
            <p:spPr>
              <a:xfrm>
                <a:off x="0" y="240"/>
                <a:ext cx="426" cy="456"/>
              </a:xfrm>
              <a:prstGeom prst="rect">
                <a:avLst/>
              </a:prstGeom>
              <a:noFill/>
              <a:ln w="9525">
                <a:noFill/>
              </a:ln>
            </p:spPr>
          </p:pic>
          <p:pic>
            <p:nvPicPr>
              <p:cNvPr id="9226" name="图片 103438" descr="4"/>
              <p:cNvPicPr>
                <a:picLocks noChangeAspect="1"/>
              </p:cNvPicPr>
              <p:nvPr/>
            </p:nvPicPr>
            <p:blipFill>
              <a:blip r:embed="rId4">
                <a:clrChange>
                  <a:clrFrom>
                    <a:srgbClr val="FFFFFF"/>
                  </a:clrFrom>
                  <a:clrTo>
                    <a:srgbClr val="FFFFFF">
                      <a:alpha val="0"/>
                    </a:srgbClr>
                  </a:clrTo>
                </a:clrChange>
              </a:blip>
              <a:stretch>
                <a:fillRect/>
              </a:stretch>
            </p:blipFill>
            <p:spPr>
              <a:xfrm>
                <a:off x="0" y="816"/>
                <a:ext cx="408" cy="390"/>
              </a:xfrm>
              <a:prstGeom prst="rect">
                <a:avLst/>
              </a:prstGeom>
              <a:noFill/>
              <a:ln w="9525">
                <a:noFill/>
              </a:ln>
            </p:spPr>
          </p:pic>
          <p:pic>
            <p:nvPicPr>
              <p:cNvPr id="9227" name="图片 103439" descr="3"/>
              <p:cNvPicPr>
                <a:picLocks noChangeAspect="1"/>
              </p:cNvPicPr>
              <p:nvPr/>
            </p:nvPicPr>
            <p:blipFill>
              <a:blip r:embed="rId5">
                <a:clrChange>
                  <a:clrFrom>
                    <a:srgbClr val="FFFFFF"/>
                  </a:clrFrom>
                  <a:clrTo>
                    <a:srgbClr val="FFFFFF">
                      <a:alpha val="0"/>
                    </a:srgbClr>
                  </a:clrTo>
                </a:clrChange>
              </a:blip>
              <a:stretch>
                <a:fillRect/>
              </a:stretch>
            </p:blipFill>
            <p:spPr>
              <a:xfrm>
                <a:off x="480" y="1296"/>
                <a:ext cx="432" cy="444"/>
              </a:xfrm>
              <a:prstGeom prst="rect">
                <a:avLst/>
              </a:prstGeom>
              <a:noFill/>
              <a:ln w="9525">
                <a:noFill/>
              </a:ln>
            </p:spPr>
          </p:pic>
          <p:pic>
            <p:nvPicPr>
              <p:cNvPr id="9228" name="图片 103440" descr="2"/>
              <p:cNvPicPr>
                <a:picLocks noChangeAspect="1"/>
              </p:cNvPicPr>
              <p:nvPr/>
            </p:nvPicPr>
            <p:blipFill>
              <a:blip r:embed="rId6"/>
              <a:stretch>
                <a:fillRect/>
              </a:stretch>
            </p:blipFill>
            <p:spPr>
              <a:xfrm>
                <a:off x="1920" y="1968"/>
                <a:ext cx="378" cy="300"/>
              </a:xfrm>
              <a:prstGeom prst="rect">
                <a:avLst/>
              </a:prstGeom>
              <a:noFill/>
              <a:ln w="9525">
                <a:noFill/>
              </a:ln>
            </p:spPr>
          </p:pic>
          <p:sp>
            <p:nvSpPr>
              <p:cNvPr id="9229" name="矩形 103441"/>
              <p:cNvSpPr/>
              <p:nvPr/>
            </p:nvSpPr>
            <p:spPr>
              <a:xfrm>
                <a:off x="2256" y="0"/>
                <a:ext cx="385" cy="338"/>
              </a:xfrm>
              <a:prstGeom prst="rect">
                <a:avLst/>
              </a:prstGeom>
              <a:noFill/>
              <a:ln w="9525">
                <a:noFill/>
              </a:ln>
            </p:spPr>
            <p:txBody>
              <a:bodyPr wrap="square" anchor="t">
                <a:spAutoFit/>
              </a:bodyPr>
              <a:lstStyle/>
              <a:p>
                <a:pPr>
                  <a:buFont typeface="Arial" panose="020B0604020202020204" pitchFamily="34" charset="0"/>
                </a:pPr>
                <a:r>
                  <a:rPr lang="zh-CN" altLang="en-US" sz="1795" b="1" dirty="0">
                    <a:solidFill>
                      <a:srgbClr val="FF0000"/>
                    </a:solidFill>
                    <a:latin typeface="Times New Roman" panose="02020603050405020304" pitchFamily="18" charset="0"/>
                    <a:ea typeface="宋体" panose="02010600030101010101" pitchFamily="2" charset="-122"/>
                  </a:rPr>
                  <a:t>人</a:t>
                </a:r>
              </a:p>
            </p:txBody>
          </p:sp>
          <p:sp>
            <p:nvSpPr>
              <p:cNvPr id="9230" name="文本框 103442"/>
              <p:cNvSpPr txBox="1"/>
              <p:nvPr/>
            </p:nvSpPr>
            <p:spPr>
              <a:xfrm>
                <a:off x="2256" y="576"/>
                <a:ext cx="385" cy="338"/>
              </a:xfrm>
              <a:prstGeom prst="rect">
                <a:avLst/>
              </a:prstGeom>
              <a:noFill/>
              <a:ln w="9525">
                <a:noFill/>
              </a:ln>
            </p:spPr>
            <p:txBody>
              <a:bodyPr wrap="square" anchor="t">
                <a:spAutoFit/>
              </a:bodyPr>
              <a:lstStyle/>
              <a:p>
                <a:pPr>
                  <a:buFont typeface="Arial" panose="020B0604020202020204" pitchFamily="34" charset="0"/>
                </a:pPr>
                <a:r>
                  <a:rPr lang="zh-CN" altLang="en-US" sz="1795" b="1" dirty="0">
                    <a:solidFill>
                      <a:srgbClr val="FF0000"/>
                    </a:solidFill>
                    <a:latin typeface="Times New Roman" panose="02020603050405020304" pitchFamily="18" charset="0"/>
                    <a:ea typeface="宋体" panose="02010600030101010101" pitchFamily="2" charset="-122"/>
                  </a:rPr>
                  <a:t>狗</a:t>
                </a:r>
              </a:p>
            </p:txBody>
          </p:sp>
          <p:sp>
            <p:nvSpPr>
              <p:cNvPr id="9231" name="文本框 103443"/>
              <p:cNvSpPr txBox="1"/>
              <p:nvPr/>
            </p:nvSpPr>
            <p:spPr>
              <a:xfrm>
                <a:off x="2256" y="1151"/>
                <a:ext cx="385" cy="338"/>
              </a:xfrm>
              <a:prstGeom prst="rect">
                <a:avLst/>
              </a:prstGeom>
              <a:noFill/>
              <a:ln w="9525">
                <a:noFill/>
              </a:ln>
            </p:spPr>
            <p:txBody>
              <a:bodyPr wrap="square" anchor="t">
                <a:spAutoFit/>
              </a:bodyPr>
              <a:lstStyle/>
              <a:p>
                <a:pPr>
                  <a:buFont typeface="Arial" panose="020B0604020202020204" pitchFamily="34" charset="0"/>
                </a:pPr>
                <a:r>
                  <a:rPr lang="zh-CN" altLang="en-US" sz="1795" b="1" dirty="0">
                    <a:solidFill>
                      <a:srgbClr val="FF0000"/>
                    </a:solidFill>
                    <a:latin typeface="Times New Roman" panose="02020603050405020304" pitchFamily="18" charset="0"/>
                    <a:ea typeface="宋体" panose="02010600030101010101" pitchFamily="2" charset="-122"/>
                  </a:rPr>
                  <a:t>猫</a:t>
                </a:r>
              </a:p>
            </p:txBody>
          </p:sp>
          <p:sp>
            <p:nvSpPr>
              <p:cNvPr id="9232" name="文本框 103444"/>
              <p:cNvSpPr txBox="1"/>
              <p:nvPr/>
            </p:nvSpPr>
            <p:spPr>
              <a:xfrm>
                <a:off x="3446" y="1693"/>
                <a:ext cx="600" cy="338"/>
              </a:xfrm>
              <a:prstGeom prst="rect">
                <a:avLst/>
              </a:prstGeom>
              <a:noFill/>
              <a:ln w="9525">
                <a:noFill/>
              </a:ln>
            </p:spPr>
            <p:txBody>
              <a:bodyPr wrap="square" anchor="t">
                <a:spAutoFit/>
              </a:bodyPr>
              <a:lstStyle/>
              <a:p>
                <a:pPr>
                  <a:buFont typeface="Arial" panose="020B0604020202020204" pitchFamily="34" charset="0"/>
                </a:pPr>
                <a:r>
                  <a:rPr lang="zh-CN" altLang="en-US" sz="1795" b="1" dirty="0">
                    <a:solidFill>
                      <a:srgbClr val="FF0000"/>
                    </a:solidFill>
                    <a:latin typeface="Times New Roman" panose="02020603050405020304" pitchFamily="18" charset="0"/>
                    <a:ea typeface="宋体" panose="02010600030101010101" pitchFamily="2" charset="-122"/>
                  </a:rPr>
                  <a:t>蝙蝠</a:t>
                </a:r>
              </a:p>
            </p:txBody>
          </p:sp>
          <p:sp>
            <p:nvSpPr>
              <p:cNvPr id="9233" name="文本框 103445"/>
              <p:cNvSpPr txBox="1"/>
              <p:nvPr/>
            </p:nvSpPr>
            <p:spPr>
              <a:xfrm>
                <a:off x="3215" y="2351"/>
                <a:ext cx="600" cy="338"/>
              </a:xfrm>
              <a:prstGeom prst="rect">
                <a:avLst/>
              </a:prstGeom>
              <a:noFill/>
              <a:ln w="9525">
                <a:noFill/>
              </a:ln>
            </p:spPr>
            <p:txBody>
              <a:bodyPr wrap="square" anchor="t">
                <a:spAutoFit/>
              </a:bodyPr>
              <a:lstStyle/>
              <a:p>
                <a:pPr>
                  <a:buFont typeface="Arial" panose="020B0604020202020204" pitchFamily="34" charset="0"/>
                </a:pPr>
                <a:r>
                  <a:rPr lang="zh-CN" altLang="en-US" sz="1795" b="1" dirty="0">
                    <a:solidFill>
                      <a:srgbClr val="FF0000"/>
                    </a:solidFill>
                    <a:latin typeface="Times New Roman" panose="02020603050405020304" pitchFamily="18" charset="0"/>
                    <a:ea typeface="宋体" panose="02010600030101010101" pitchFamily="2" charset="-122"/>
                  </a:rPr>
                  <a:t>海豚</a:t>
                </a:r>
              </a:p>
            </p:txBody>
          </p:sp>
          <p:sp>
            <p:nvSpPr>
              <p:cNvPr id="9234" name="文本框 103446"/>
              <p:cNvSpPr txBox="1"/>
              <p:nvPr/>
            </p:nvSpPr>
            <p:spPr>
              <a:xfrm>
                <a:off x="864" y="49"/>
                <a:ext cx="633" cy="338"/>
              </a:xfrm>
              <a:prstGeom prst="rect">
                <a:avLst/>
              </a:prstGeom>
              <a:solidFill>
                <a:srgbClr val="CCFFCC"/>
              </a:solidFill>
              <a:ln w="9525" cap="flat" cmpd="sng">
                <a:solidFill>
                  <a:srgbClr val="0000FF"/>
                </a:solidFill>
                <a:prstDash val="solid"/>
                <a:miter/>
                <a:headEnd type="none" w="med" len="med"/>
                <a:tailEnd type="none" w="med" len="med"/>
              </a:ln>
            </p:spPr>
            <p:txBody>
              <a:bodyPr wrap="square" anchor="t">
                <a:spAutoFit/>
              </a:bodyPr>
              <a:lstStyle/>
              <a:p>
                <a:pPr>
                  <a:buFont typeface="Arial" panose="020B0604020202020204" pitchFamily="34" charset="0"/>
                </a:pPr>
                <a:r>
                  <a:rPr lang="en-US" altLang="zh-CN" sz="1795">
                    <a:latin typeface="Times New Roman" panose="02020603050405020304" pitchFamily="18" charset="0"/>
                    <a:ea typeface="宋体" panose="02010600030101010101" pitchFamily="2" charset="-122"/>
                  </a:rPr>
                  <a:t>20Hz</a:t>
                </a:r>
              </a:p>
            </p:txBody>
          </p:sp>
          <p:sp>
            <p:nvSpPr>
              <p:cNvPr id="9235" name="文本框 103447"/>
              <p:cNvSpPr txBox="1"/>
              <p:nvPr/>
            </p:nvSpPr>
            <p:spPr>
              <a:xfrm>
                <a:off x="3350" y="26"/>
                <a:ext cx="1006" cy="338"/>
              </a:xfrm>
              <a:prstGeom prst="rect">
                <a:avLst/>
              </a:prstGeom>
              <a:solidFill>
                <a:srgbClr val="CCFFCC"/>
              </a:solidFill>
              <a:ln w="9525" cap="flat" cmpd="sng">
                <a:solidFill>
                  <a:srgbClr val="0000FF"/>
                </a:solidFill>
                <a:prstDash val="solid"/>
                <a:miter/>
                <a:headEnd type="none" w="med" len="med"/>
                <a:tailEnd type="none" w="med" len="med"/>
              </a:ln>
            </p:spPr>
            <p:txBody>
              <a:bodyPr wrap="square" anchor="t">
                <a:spAutoFit/>
              </a:bodyPr>
              <a:lstStyle/>
              <a:p>
                <a:pPr>
                  <a:buFont typeface="Arial" panose="020B0604020202020204" pitchFamily="34" charset="0"/>
                </a:pPr>
                <a:r>
                  <a:rPr lang="en-US" altLang="zh-CN" sz="1795">
                    <a:latin typeface="Times New Roman" panose="02020603050405020304" pitchFamily="18" charset="0"/>
                    <a:ea typeface="宋体" panose="02010600030101010101" pitchFamily="2" charset="-122"/>
                  </a:rPr>
                  <a:t>20 000Hz</a:t>
                </a:r>
              </a:p>
            </p:txBody>
          </p:sp>
          <p:sp>
            <p:nvSpPr>
              <p:cNvPr id="9236" name="文本框 103448"/>
              <p:cNvSpPr txBox="1"/>
              <p:nvPr/>
            </p:nvSpPr>
            <p:spPr>
              <a:xfrm>
                <a:off x="480" y="671"/>
                <a:ext cx="633" cy="338"/>
              </a:xfrm>
              <a:prstGeom prst="rect">
                <a:avLst/>
              </a:prstGeom>
              <a:solidFill>
                <a:srgbClr val="CCFFCC"/>
              </a:solidFill>
              <a:ln w="9525" cap="flat" cmpd="sng">
                <a:solidFill>
                  <a:srgbClr val="0000FF"/>
                </a:solidFill>
                <a:prstDash val="solid"/>
                <a:miter/>
                <a:headEnd type="none" w="med" len="med"/>
                <a:tailEnd type="none" w="med" len="med"/>
              </a:ln>
            </p:spPr>
            <p:txBody>
              <a:bodyPr wrap="square" anchor="t">
                <a:spAutoFit/>
              </a:bodyPr>
              <a:lstStyle/>
              <a:p>
                <a:pPr>
                  <a:buFont typeface="Arial" panose="020B0604020202020204" pitchFamily="34" charset="0"/>
                </a:pPr>
                <a:r>
                  <a:rPr lang="en-US" altLang="zh-CN" sz="1795">
                    <a:latin typeface="Times New Roman" panose="02020603050405020304" pitchFamily="18" charset="0"/>
                    <a:ea typeface="宋体" panose="02010600030101010101" pitchFamily="2" charset="-122"/>
                  </a:rPr>
                  <a:t>15Hz</a:t>
                </a:r>
              </a:p>
            </p:txBody>
          </p:sp>
          <p:sp>
            <p:nvSpPr>
              <p:cNvPr id="9237" name="文本框 103449"/>
              <p:cNvSpPr txBox="1"/>
              <p:nvPr/>
            </p:nvSpPr>
            <p:spPr>
              <a:xfrm>
                <a:off x="3744" y="671"/>
                <a:ext cx="1006" cy="338"/>
              </a:xfrm>
              <a:prstGeom prst="rect">
                <a:avLst/>
              </a:prstGeom>
              <a:solidFill>
                <a:srgbClr val="CCFFCC"/>
              </a:solidFill>
              <a:ln w="9525" cap="flat" cmpd="sng">
                <a:solidFill>
                  <a:srgbClr val="0000FF"/>
                </a:solidFill>
                <a:prstDash val="solid"/>
                <a:miter/>
                <a:headEnd type="none" w="med" len="med"/>
                <a:tailEnd type="none" w="med" len="med"/>
              </a:ln>
            </p:spPr>
            <p:txBody>
              <a:bodyPr wrap="square" anchor="t">
                <a:spAutoFit/>
              </a:bodyPr>
              <a:lstStyle/>
              <a:p>
                <a:pPr>
                  <a:buFont typeface="Arial" panose="020B0604020202020204" pitchFamily="34" charset="0"/>
                </a:pPr>
                <a:r>
                  <a:rPr lang="en-US" altLang="zh-CN" sz="1795">
                    <a:latin typeface="Times New Roman" panose="02020603050405020304" pitchFamily="18" charset="0"/>
                    <a:ea typeface="宋体" panose="02010600030101010101" pitchFamily="2" charset="-122"/>
                  </a:rPr>
                  <a:t>50 000Hz</a:t>
                </a:r>
              </a:p>
            </p:txBody>
          </p:sp>
          <p:sp>
            <p:nvSpPr>
              <p:cNvPr id="9238" name="文本框 103450"/>
              <p:cNvSpPr txBox="1"/>
              <p:nvPr/>
            </p:nvSpPr>
            <p:spPr>
              <a:xfrm>
                <a:off x="1190" y="1200"/>
                <a:ext cx="633" cy="338"/>
              </a:xfrm>
              <a:prstGeom prst="rect">
                <a:avLst/>
              </a:prstGeom>
              <a:solidFill>
                <a:srgbClr val="CCFFCC"/>
              </a:solidFill>
              <a:ln w="9525" cap="flat" cmpd="sng">
                <a:solidFill>
                  <a:srgbClr val="0000FF"/>
                </a:solidFill>
                <a:prstDash val="solid"/>
                <a:miter/>
                <a:headEnd type="none" w="med" len="med"/>
                <a:tailEnd type="none" w="med" len="med"/>
              </a:ln>
            </p:spPr>
            <p:txBody>
              <a:bodyPr wrap="square" anchor="t">
                <a:spAutoFit/>
              </a:bodyPr>
              <a:lstStyle/>
              <a:p>
                <a:pPr>
                  <a:buFont typeface="Arial" panose="020B0604020202020204" pitchFamily="34" charset="0"/>
                </a:pPr>
                <a:r>
                  <a:rPr lang="en-US" altLang="zh-CN" sz="1795">
                    <a:latin typeface="Times New Roman" panose="02020603050405020304" pitchFamily="18" charset="0"/>
                    <a:ea typeface="宋体" panose="02010600030101010101" pitchFamily="2" charset="-122"/>
                  </a:rPr>
                  <a:t>60Hz</a:t>
                </a:r>
              </a:p>
            </p:txBody>
          </p:sp>
          <p:sp>
            <p:nvSpPr>
              <p:cNvPr id="9239" name="文本框 103451"/>
              <p:cNvSpPr txBox="1"/>
              <p:nvPr/>
            </p:nvSpPr>
            <p:spPr>
              <a:xfrm>
                <a:off x="3936" y="1178"/>
                <a:ext cx="1006" cy="338"/>
              </a:xfrm>
              <a:prstGeom prst="rect">
                <a:avLst/>
              </a:prstGeom>
              <a:solidFill>
                <a:srgbClr val="CCFFCC"/>
              </a:solidFill>
              <a:ln w="9525" cap="flat" cmpd="sng">
                <a:solidFill>
                  <a:srgbClr val="0000FF"/>
                </a:solidFill>
                <a:prstDash val="solid"/>
                <a:miter/>
                <a:headEnd type="none" w="med" len="med"/>
                <a:tailEnd type="none" w="med" len="med"/>
              </a:ln>
            </p:spPr>
            <p:txBody>
              <a:bodyPr wrap="square" anchor="t">
                <a:spAutoFit/>
              </a:bodyPr>
              <a:lstStyle/>
              <a:p>
                <a:pPr>
                  <a:buFont typeface="Arial" panose="020B0604020202020204" pitchFamily="34" charset="0"/>
                </a:pPr>
                <a:r>
                  <a:rPr lang="en-US" altLang="zh-CN" sz="1795">
                    <a:latin typeface="Times New Roman" panose="02020603050405020304" pitchFamily="18" charset="0"/>
                    <a:ea typeface="宋体" panose="02010600030101010101" pitchFamily="2" charset="-122"/>
                  </a:rPr>
                  <a:t>65 000Hz</a:t>
                </a:r>
              </a:p>
            </p:txBody>
          </p:sp>
          <p:sp>
            <p:nvSpPr>
              <p:cNvPr id="9240" name="文本框 103452"/>
              <p:cNvSpPr txBox="1"/>
              <p:nvPr/>
            </p:nvSpPr>
            <p:spPr>
              <a:xfrm>
                <a:off x="2534" y="1803"/>
                <a:ext cx="846" cy="338"/>
              </a:xfrm>
              <a:prstGeom prst="rect">
                <a:avLst/>
              </a:prstGeom>
              <a:solidFill>
                <a:srgbClr val="CCFFCC"/>
              </a:solidFill>
              <a:ln w="9525" cap="flat" cmpd="sng">
                <a:solidFill>
                  <a:srgbClr val="0000FF"/>
                </a:solidFill>
                <a:prstDash val="solid"/>
                <a:miter/>
                <a:headEnd type="none" w="med" len="med"/>
                <a:tailEnd type="none" w="med" len="med"/>
              </a:ln>
            </p:spPr>
            <p:txBody>
              <a:bodyPr wrap="square" anchor="t">
                <a:spAutoFit/>
              </a:bodyPr>
              <a:lstStyle/>
              <a:p>
                <a:pPr>
                  <a:buFont typeface="Arial" panose="020B0604020202020204" pitchFamily="34" charset="0"/>
                </a:pPr>
                <a:r>
                  <a:rPr lang="en-US" altLang="zh-CN" sz="1795">
                    <a:latin typeface="Times New Roman" panose="02020603050405020304" pitchFamily="18" charset="0"/>
                    <a:ea typeface="宋体" panose="02010600030101010101" pitchFamily="2" charset="-122"/>
                  </a:rPr>
                  <a:t>1000Hz</a:t>
                </a:r>
              </a:p>
            </p:txBody>
          </p:sp>
          <p:sp>
            <p:nvSpPr>
              <p:cNvPr id="9241" name="文本框 103453"/>
              <p:cNvSpPr txBox="1"/>
              <p:nvPr/>
            </p:nvSpPr>
            <p:spPr>
              <a:xfrm>
                <a:off x="4272" y="1776"/>
                <a:ext cx="1113" cy="338"/>
              </a:xfrm>
              <a:prstGeom prst="rect">
                <a:avLst/>
              </a:prstGeom>
              <a:solidFill>
                <a:srgbClr val="CCFFCC"/>
              </a:solidFill>
              <a:ln w="9525" cap="flat" cmpd="sng">
                <a:solidFill>
                  <a:srgbClr val="0000FF"/>
                </a:solidFill>
                <a:prstDash val="solid"/>
                <a:miter/>
                <a:headEnd type="none" w="med" len="med"/>
                <a:tailEnd type="none" w="med" len="med"/>
              </a:ln>
            </p:spPr>
            <p:txBody>
              <a:bodyPr wrap="square" anchor="t">
                <a:spAutoFit/>
              </a:bodyPr>
              <a:lstStyle/>
              <a:p>
                <a:pPr>
                  <a:buFont typeface="Arial" panose="020B0604020202020204" pitchFamily="34" charset="0"/>
                </a:pPr>
                <a:r>
                  <a:rPr lang="en-US" altLang="zh-CN" sz="1795">
                    <a:latin typeface="Times New Roman" panose="02020603050405020304" pitchFamily="18" charset="0"/>
                    <a:ea typeface="宋体" panose="02010600030101010101" pitchFamily="2" charset="-122"/>
                  </a:rPr>
                  <a:t>120 000Hz</a:t>
                </a:r>
              </a:p>
            </p:txBody>
          </p:sp>
          <p:sp>
            <p:nvSpPr>
              <p:cNvPr id="9242" name="文本框 103454"/>
              <p:cNvSpPr txBox="1"/>
              <p:nvPr/>
            </p:nvSpPr>
            <p:spPr>
              <a:xfrm>
                <a:off x="1430" y="2449"/>
                <a:ext cx="739" cy="338"/>
              </a:xfrm>
              <a:prstGeom prst="rect">
                <a:avLst/>
              </a:prstGeom>
              <a:solidFill>
                <a:srgbClr val="CCFFCC"/>
              </a:solidFill>
              <a:ln w="9525" cap="flat" cmpd="sng">
                <a:solidFill>
                  <a:srgbClr val="0000FF"/>
                </a:solidFill>
                <a:prstDash val="solid"/>
                <a:miter/>
                <a:headEnd type="none" w="med" len="med"/>
                <a:tailEnd type="none" w="med" len="med"/>
              </a:ln>
            </p:spPr>
            <p:txBody>
              <a:bodyPr wrap="square" anchor="t">
                <a:spAutoFit/>
              </a:bodyPr>
              <a:lstStyle/>
              <a:p>
                <a:pPr>
                  <a:buFont typeface="Arial" panose="020B0604020202020204" pitchFamily="34" charset="0"/>
                </a:pPr>
                <a:r>
                  <a:rPr lang="en-US" altLang="zh-CN" sz="1795">
                    <a:latin typeface="Times New Roman" panose="02020603050405020304" pitchFamily="18" charset="0"/>
                    <a:ea typeface="宋体" panose="02010600030101010101" pitchFamily="2" charset="-122"/>
                  </a:rPr>
                  <a:t>150Hz</a:t>
                </a:r>
              </a:p>
            </p:txBody>
          </p:sp>
          <p:sp>
            <p:nvSpPr>
              <p:cNvPr id="9243" name="文本框 103455"/>
              <p:cNvSpPr txBox="1"/>
              <p:nvPr/>
            </p:nvSpPr>
            <p:spPr>
              <a:xfrm>
                <a:off x="4444" y="2426"/>
                <a:ext cx="1113" cy="338"/>
              </a:xfrm>
              <a:prstGeom prst="rect">
                <a:avLst/>
              </a:prstGeom>
              <a:solidFill>
                <a:srgbClr val="CCFFCC"/>
              </a:solidFill>
              <a:ln w="9525" cap="flat" cmpd="sng">
                <a:solidFill>
                  <a:srgbClr val="0000FF"/>
                </a:solidFill>
                <a:prstDash val="solid"/>
                <a:miter/>
                <a:headEnd type="none" w="med" len="med"/>
                <a:tailEnd type="none" w="med" len="med"/>
              </a:ln>
            </p:spPr>
            <p:txBody>
              <a:bodyPr wrap="square" anchor="t">
                <a:spAutoFit/>
              </a:bodyPr>
              <a:lstStyle/>
              <a:p>
                <a:pPr>
                  <a:buFont typeface="Arial" panose="020B0604020202020204" pitchFamily="34" charset="0"/>
                </a:pPr>
                <a:r>
                  <a:rPr lang="en-US" altLang="zh-CN" sz="1795">
                    <a:latin typeface="Times New Roman" panose="02020603050405020304" pitchFamily="18" charset="0"/>
                    <a:ea typeface="宋体" panose="02010600030101010101" pitchFamily="2" charset="-122"/>
                  </a:rPr>
                  <a:t>150 000Hz</a:t>
                </a:r>
              </a:p>
            </p:txBody>
          </p:sp>
        </p:grpSp>
      </p:grpSp>
      <p:sp>
        <p:nvSpPr>
          <p:cNvPr id="103457" name="矩形 103456"/>
          <p:cNvSpPr/>
          <p:nvPr/>
        </p:nvSpPr>
        <p:spPr>
          <a:xfrm>
            <a:off x="2561211" y="724891"/>
            <a:ext cx="3819596" cy="513080"/>
          </a:xfrm>
          <a:prstGeom prst="rect">
            <a:avLst/>
          </a:prstGeom>
        </p:spPr>
        <p:txBody>
          <a:bodyPr wrap="none" fromWordArt="1">
            <a:prstTxWarp prst="textPlain">
              <a:avLst>
                <a:gd name="adj" fmla="val 50000"/>
              </a:avLst>
            </a:prstTxWarp>
            <a:normAutofit/>
          </a:bodyPr>
          <a:lstStyle/>
          <a:p>
            <a:pPr algn="ctr"/>
            <a:r>
              <a:rPr lang="zh-CN" altLang="en-US" sz="2695" b="1" dirty="0">
                <a:ln w="12700" cap="flat" cmpd="sng">
                  <a:solidFill>
                    <a:srgbClr val="EAEAEA"/>
                  </a:solidFill>
                  <a:prstDash val="solid"/>
                  <a:miter/>
                  <a:headEnd type="none" w="med" len="med"/>
                  <a:tailEnd type="none" w="med" len="med"/>
                </a:ln>
                <a:gradFill rotWithShape="1">
                  <a:gsLst>
                    <a:gs pos="0">
                      <a:srgbClr val="FF0000">
                        <a:alpha val="93999"/>
                      </a:srgbClr>
                    </a:gs>
                    <a:gs pos="100000">
                      <a:srgbClr val="0000FF"/>
                    </a:gs>
                  </a:gsLst>
                  <a:lin ang="0" scaled="1"/>
                  <a:tileRect/>
                </a:gradFill>
                <a:effectLst>
                  <a:outerShdw dist="35921" dir="2699999" sy="50000" kx="2115830" algn="bl" rotWithShape="0">
                    <a:srgbClr val="C0C0C0">
                      <a:alpha val="76999"/>
                    </a:srgbClr>
                  </a:outerShdw>
                </a:effectLst>
                <a:latin typeface="汉仪行楷简" charset="0"/>
                <a:ea typeface="汉仪行楷简" charset="0"/>
              </a:rPr>
              <a:t>人和一些动物的听觉范围</a:t>
            </a:r>
          </a:p>
        </p:txBody>
      </p:sp>
      <p:sp>
        <p:nvSpPr>
          <p:cNvPr id="7" name="圆角矩形 6"/>
          <p:cNvSpPr/>
          <p:nvPr/>
        </p:nvSpPr>
        <p:spPr>
          <a:xfrm>
            <a:off x="445403" y="294960"/>
            <a:ext cx="1651357" cy="561529"/>
          </a:xfrm>
          <a:prstGeom prst="roundRect">
            <a:avLst/>
          </a:prstGeom>
          <a:gradFill rotWithShape="1">
            <a:gsLst>
              <a:gs pos="0">
                <a:srgbClr val="4AB1E4">
                  <a:satMod val="103000"/>
                  <a:lumMod val="102000"/>
                  <a:tint val="94000"/>
                </a:srgbClr>
              </a:gs>
              <a:gs pos="50000">
                <a:srgbClr val="4AB1E4">
                  <a:satMod val="110000"/>
                  <a:lumMod val="100000"/>
                  <a:shade val="100000"/>
                </a:srgbClr>
              </a:gs>
              <a:gs pos="100000">
                <a:srgbClr val="4AB1E4">
                  <a:lumMod val="99000"/>
                  <a:satMod val="120000"/>
                  <a:shade val="78000"/>
                </a:srgbClr>
              </a:gs>
            </a:gsLst>
            <a:lin ang="5400000" scaled="0"/>
          </a:gradFill>
          <a:ln w="76200">
            <a:solidFill>
              <a:srgbClr val="FFFFFF"/>
            </a:solidFill>
          </a:ln>
          <a:effectLst>
            <a:glow rad="228600">
              <a:srgbClr val="4AB1E4">
                <a:satMod val="175000"/>
                <a:alpha val="40000"/>
              </a:srgbClr>
            </a:glow>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prst="slope"/>
          </a:sp3d>
        </p:spPr>
        <p:txBody>
          <a:bodyPr wrap="square">
            <a:spAutoFit/>
          </a:bodyPr>
          <a:lstStyle/>
          <a:p>
            <a:pPr algn="ctr" defTabSz="923925" fontAlgn="base">
              <a:buFont typeface="Arial" panose="020B0604020202020204" pitchFamily="34" charset="0"/>
              <a:buNone/>
            </a:pPr>
            <a:r>
              <a:rPr lang="zh-CN" altLang="zh-CN" sz="2695" b="1" strike="noStrike" noProof="1">
                <a:solidFill>
                  <a:schemeClr val="bg1"/>
                </a:solidFill>
                <a:latin typeface="微软雅黑" panose="020B0503020204020204" charset="-122"/>
                <a:ea typeface="微软雅黑" panose="020B0503020204020204" charset="-122"/>
                <a:cs typeface="Times New Roman" panose="02020603050405020304" pitchFamily="18" charset="0"/>
              </a:rPr>
              <a:t>小资料</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103457"/>
                                        </p:tgtEl>
                                        <p:attrNameLst>
                                          <p:attrName>style.visibility</p:attrName>
                                        </p:attrNameLst>
                                      </p:cBhvr>
                                      <p:to>
                                        <p:strVal val="visible"/>
                                      </p:to>
                                    </p:set>
                                    <p:anim calcmode="lin" valueType="num">
                                      <p:cBhvr additive="base">
                                        <p:cTn id="11" dur="500" fill="hold"/>
                                        <p:tgtEl>
                                          <p:spTgt spid="103457"/>
                                        </p:tgtEl>
                                        <p:attrNameLst>
                                          <p:attrName>ppt_x</p:attrName>
                                        </p:attrNameLst>
                                      </p:cBhvr>
                                      <p:tavLst>
                                        <p:tav tm="0">
                                          <p:val>
                                            <p:strVal val="#ppt_x"/>
                                          </p:val>
                                        </p:tav>
                                        <p:tav tm="100000">
                                          <p:val>
                                            <p:strVal val="#ppt_x"/>
                                          </p:val>
                                        </p:tav>
                                      </p:tavLst>
                                    </p:anim>
                                    <p:anim calcmode="lin" valueType="num">
                                      <p:cBhvr additive="base">
                                        <p:cTn id="12" dur="500" fill="hold"/>
                                        <p:tgtEl>
                                          <p:spTgt spid="103457"/>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103430"/>
                                        </p:tgtEl>
                                        <p:attrNameLst>
                                          <p:attrName>style.visibility</p:attrName>
                                        </p:attrNameLst>
                                      </p:cBhvr>
                                      <p:to>
                                        <p:strVal val="visible"/>
                                      </p:to>
                                    </p:set>
                                    <p:animEffect transition="in" filter="wheel(1)">
                                      <p:cBhvr>
                                        <p:cTn id="17" dur="2000"/>
                                        <p:tgtEl>
                                          <p:spTgt spid="1034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457" grpId="0"/>
      <p:bldP spid="7" grpId="0"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1" name="组合 10"/>
          <p:cNvGrpSpPr/>
          <p:nvPr/>
        </p:nvGrpSpPr>
        <p:grpSpPr>
          <a:xfrm>
            <a:off x="217805" y="148590"/>
            <a:ext cx="5444490" cy="742950"/>
            <a:chOff x="447" y="350"/>
            <a:chExt cx="8574" cy="1170"/>
          </a:xfrm>
        </p:grpSpPr>
        <p:sp>
          <p:nvSpPr>
            <p:cNvPr id="12" name="Shape 108"/>
            <p:cNvSpPr/>
            <p:nvPr/>
          </p:nvSpPr>
          <p:spPr>
            <a:xfrm>
              <a:off x="515" y="422"/>
              <a:ext cx="1141" cy="1099"/>
            </a:xfrm>
            <a:prstGeom prst="rect">
              <a:avLst/>
            </a:prstGeom>
            <a:solidFill>
              <a:srgbClr val="007E27">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13" name="Shape 112"/>
            <p:cNvSpPr/>
            <p:nvPr/>
          </p:nvSpPr>
          <p:spPr>
            <a:xfrm>
              <a:off x="447" y="452"/>
              <a:ext cx="1275" cy="91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lang="en-US" altLang="zh-CN" sz="320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Helvetica"/>
                  <a:ea typeface="方正舒体" panose="02010601030101010101" pitchFamily="2" charset="-122"/>
                  <a:sym typeface="微软雅黑" panose="020B0503020204020204" charset="-122"/>
                </a:rPr>
                <a:t>3</a:t>
              </a:r>
              <a:endParaRPr kumimoji="0" sz="320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Helvetica"/>
                <a:ea typeface="方正舒体" panose="02010601030101010101" pitchFamily="2" charset="-122"/>
                <a:sym typeface="微软雅黑" panose="020B0503020204020204" charset="-122"/>
              </a:endParaRPr>
            </a:p>
          </p:txBody>
        </p:sp>
        <p:sp>
          <p:nvSpPr>
            <p:cNvPr id="14" name="文本框 13"/>
            <p:cNvSpPr txBox="1"/>
            <p:nvPr/>
          </p:nvSpPr>
          <p:spPr>
            <a:xfrm>
              <a:off x="1879" y="350"/>
              <a:ext cx="2382" cy="82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lvl="0" indent="0" algn="l" defTabSz="914400" rtl="0" eaLnBrk="1" fontAlgn="auto" latinLnBrk="1" hangingPunct="0">
                <a:lnSpc>
                  <a:spcPct val="100000"/>
                </a:lnSpc>
                <a:spcBef>
                  <a:spcPts val="0"/>
                </a:spcBef>
                <a:spcAft>
                  <a:spcPts val="0"/>
                </a:spcAft>
                <a:buClrTx/>
                <a:buSzTx/>
                <a:buFontTx/>
                <a:buNone/>
                <a:defRPr/>
              </a:pPr>
              <a:r>
                <a:rPr kumimoji="0" lang="zh-CN" altLang="en-US" sz="2800" b="0" i="0" u="none" strike="noStrike" kern="0" cap="none" spc="0" normalizeH="0" baseline="0" noProof="0" dirty="0">
                  <a:ln>
                    <a:noFill/>
                  </a:ln>
                  <a:solidFill>
                    <a:srgbClr val="000000"/>
                  </a:solidFill>
                  <a:effectLst/>
                  <a:uLnTx/>
                  <a:uFillTx/>
                  <a:latin typeface="微软雅黑" panose="020B0503020204020204" charset="-122"/>
                  <a:ea typeface="微软雅黑" panose="020B0503020204020204" charset="-122"/>
                  <a:cs typeface="Arial" panose="020B0604020202020204"/>
                  <a:sym typeface="Arial" panose="020B0604020202020204"/>
                </a:rPr>
                <a:t>课堂小结</a:t>
              </a:r>
            </a:p>
          </p:txBody>
        </p:sp>
        <p:cxnSp>
          <p:nvCxnSpPr>
            <p:cNvPr id="15" name="直接连接符 14"/>
            <p:cNvCxnSpPr/>
            <p:nvPr/>
          </p:nvCxnSpPr>
          <p:spPr>
            <a:xfrm>
              <a:off x="1669" y="1140"/>
              <a:ext cx="7353" cy="0"/>
            </a:xfrm>
            <a:prstGeom prst="line">
              <a:avLst/>
            </a:prstGeom>
            <a:noFill/>
            <a:ln w="28575" cap="flat">
              <a:solidFill>
                <a:srgbClr val="007E27"/>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grpSp>
      <p:grpSp>
        <p:nvGrpSpPr>
          <p:cNvPr id="3" name="组合 2"/>
          <p:cNvGrpSpPr/>
          <p:nvPr/>
        </p:nvGrpSpPr>
        <p:grpSpPr>
          <a:xfrm>
            <a:off x="1458103" y="959976"/>
            <a:ext cx="7167634" cy="3864677"/>
            <a:chOff x="875" y="1532"/>
            <a:chExt cx="11380" cy="7515"/>
          </a:xfrm>
        </p:grpSpPr>
        <p:sp>
          <p:nvSpPr>
            <p:cNvPr id="26628" name="左大括号 26627"/>
            <p:cNvSpPr/>
            <p:nvPr/>
          </p:nvSpPr>
          <p:spPr>
            <a:xfrm>
              <a:off x="1570" y="2834"/>
              <a:ext cx="978" cy="4082"/>
            </a:xfrm>
            <a:prstGeom prst="leftBrace">
              <a:avLst>
                <a:gd name="adj1" fmla="val 60000"/>
                <a:gd name="adj2" fmla="val 50000"/>
              </a:avLst>
            </a:prstGeom>
            <a:ln>
              <a:headEnd type="none" w="med" len="med"/>
              <a:tailEnd type="none" w="med" len="med"/>
            </a:ln>
          </p:spPr>
          <p:style>
            <a:lnRef idx="3">
              <a:schemeClr val="dk1"/>
            </a:lnRef>
            <a:fillRef idx="0">
              <a:schemeClr val="dk1"/>
            </a:fillRef>
            <a:effectRef idx="2">
              <a:schemeClr val="dk1"/>
            </a:effectRef>
            <a:fontRef idx="minor">
              <a:schemeClr val="tx1"/>
            </a:fontRef>
          </p:style>
          <p:txBody>
            <a:bodyPr/>
            <a:lstStyle/>
            <a:p>
              <a:endParaRPr lang="zh-CN" altLang="en-US" sz="2000">
                <a:solidFill>
                  <a:schemeClr val="tx1"/>
                </a:solidFill>
                <a:latin typeface="华文楷体" panose="02010600040101010101" pitchFamily="2" charset="-122"/>
                <a:ea typeface="华文楷体" panose="02010600040101010101" pitchFamily="2" charset="-122"/>
              </a:endParaRPr>
            </a:p>
          </p:txBody>
        </p:sp>
        <p:sp>
          <p:nvSpPr>
            <p:cNvPr id="26629" name="文本框 26628"/>
            <p:cNvSpPr txBox="1"/>
            <p:nvPr/>
          </p:nvSpPr>
          <p:spPr>
            <a:xfrm>
              <a:off x="875" y="3413"/>
              <a:ext cx="697" cy="3383"/>
            </a:xfrm>
            <a:prstGeom prst="rect">
              <a:avLst/>
            </a:prstGeom>
            <a:solidFill>
              <a:srgbClr val="00B050"/>
            </a:solidFill>
            <a:ln w="9525">
              <a:noFill/>
            </a:ln>
          </p:spPr>
          <p:txBody>
            <a:bodyPr vert="eaVert"/>
            <a:lstStyle/>
            <a:p>
              <a:pPr algn="just" eaLnBrk="0" hangingPunct="0"/>
              <a:r>
                <a:rPr lang="zh-CN" altLang="en-US" sz="2400" b="1" dirty="0">
                  <a:solidFill>
                    <a:schemeClr val="bg1"/>
                  </a:solidFill>
                  <a:latin typeface="微软雅黑" panose="020B0503020204020204" charset="-122"/>
                  <a:ea typeface="微软雅黑" panose="020B0503020204020204" charset="-122"/>
                </a:rPr>
                <a:t>次声波和超声波</a:t>
              </a:r>
            </a:p>
          </p:txBody>
        </p:sp>
        <p:sp>
          <p:nvSpPr>
            <p:cNvPr id="26630" name="左大括号 26629"/>
            <p:cNvSpPr/>
            <p:nvPr/>
          </p:nvSpPr>
          <p:spPr>
            <a:xfrm>
              <a:off x="3033" y="1712"/>
              <a:ext cx="422" cy="2008"/>
            </a:xfrm>
            <a:prstGeom prst="leftBrace">
              <a:avLst>
                <a:gd name="adj1" fmla="val 35503"/>
                <a:gd name="adj2" fmla="val 50000"/>
              </a:avLst>
            </a:prstGeom>
            <a:ln>
              <a:headEnd type="none" w="med" len="med"/>
              <a:tailEnd type="none" w="med" len="med"/>
            </a:ln>
          </p:spPr>
          <p:style>
            <a:lnRef idx="2">
              <a:schemeClr val="dk1"/>
            </a:lnRef>
            <a:fillRef idx="0">
              <a:schemeClr val="dk1"/>
            </a:fillRef>
            <a:effectRef idx="1">
              <a:schemeClr val="dk1"/>
            </a:effectRef>
            <a:fontRef idx="minor">
              <a:schemeClr val="tx1"/>
            </a:fontRef>
          </p:style>
          <p:txBody>
            <a:bodyPr/>
            <a:lstStyle/>
            <a:p>
              <a:endParaRPr lang="zh-CN" altLang="en-US" sz="2000">
                <a:solidFill>
                  <a:schemeClr val="tx1"/>
                </a:solidFill>
                <a:latin typeface="华文楷体" panose="02010600040101010101" pitchFamily="2" charset="-122"/>
                <a:ea typeface="华文楷体" panose="02010600040101010101" pitchFamily="2" charset="-122"/>
              </a:endParaRPr>
            </a:p>
          </p:txBody>
        </p:sp>
        <p:sp>
          <p:nvSpPr>
            <p:cNvPr id="26631" name="文本框 26630"/>
            <p:cNvSpPr txBox="1"/>
            <p:nvPr/>
          </p:nvSpPr>
          <p:spPr>
            <a:xfrm>
              <a:off x="2518" y="1896"/>
              <a:ext cx="692" cy="1981"/>
            </a:xfrm>
            <a:prstGeom prst="rect">
              <a:avLst/>
            </a:prstGeom>
            <a:noFill/>
            <a:ln w="9525">
              <a:noFill/>
            </a:ln>
          </p:spPr>
          <p:txBody>
            <a:bodyPr vert="eaVert"/>
            <a:lstStyle/>
            <a:p>
              <a:pPr algn="just" eaLnBrk="0" hangingPunct="0"/>
              <a:r>
                <a:rPr lang="zh-CN" altLang="en-US" sz="2000" b="1" dirty="0">
                  <a:solidFill>
                    <a:schemeClr val="tx1"/>
                  </a:solidFill>
                  <a:latin typeface="华文楷体" panose="02010600040101010101" pitchFamily="2" charset="-122"/>
                  <a:ea typeface="华文楷体" panose="02010600040101010101" pitchFamily="2" charset="-122"/>
                </a:rPr>
                <a:t>次声波</a:t>
              </a:r>
            </a:p>
          </p:txBody>
        </p:sp>
        <p:sp>
          <p:nvSpPr>
            <p:cNvPr id="26632" name="左大括号 26631"/>
            <p:cNvSpPr/>
            <p:nvPr/>
          </p:nvSpPr>
          <p:spPr>
            <a:xfrm>
              <a:off x="3054" y="5469"/>
              <a:ext cx="353" cy="2591"/>
            </a:xfrm>
            <a:prstGeom prst="leftBrace">
              <a:avLst>
                <a:gd name="adj1" fmla="val 61018"/>
                <a:gd name="adj2" fmla="val 50000"/>
              </a:avLst>
            </a:prstGeom>
            <a:ln>
              <a:headEnd type="none" w="med" len="med"/>
              <a:tailEnd type="none" w="med" len="med"/>
            </a:ln>
          </p:spPr>
          <p:style>
            <a:lnRef idx="2">
              <a:schemeClr val="dk1"/>
            </a:lnRef>
            <a:fillRef idx="0">
              <a:schemeClr val="dk1"/>
            </a:fillRef>
            <a:effectRef idx="1">
              <a:schemeClr val="dk1"/>
            </a:effectRef>
            <a:fontRef idx="minor">
              <a:schemeClr val="tx1"/>
            </a:fontRef>
          </p:style>
          <p:txBody>
            <a:bodyPr/>
            <a:lstStyle/>
            <a:p>
              <a:endParaRPr lang="zh-CN" altLang="en-US" sz="2000">
                <a:solidFill>
                  <a:schemeClr val="tx1"/>
                </a:solidFill>
                <a:latin typeface="华文楷体" panose="02010600040101010101" pitchFamily="2" charset="-122"/>
                <a:ea typeface="华文楷体" panose="02010600040101010101" pitchFamily="2" charset="-122"/>
              </a:endParaRPr>
            </a:p>
          </p:txBody>
        </p:sp>
        <p:sp>
          <p:nvSpPr>
            <p:cNvPr id="26633" name="文本框 26632"/>
            <p:cNvSpPr txBox="1"/>
            <p:nvPr/>
          </p:nvSpPr>
          <p:spPr>
            <a:xfrm>
              <a:off x="2548" y="5821"/>
              <a:ext cx="661" cy="1836"/>
            </a:xfrm>
            <a:prstGeom prst="rect">
              <a:avLst/>
            </a:prstGeom>
            <a:noFill/>
            <a:ln w="9525">
              <a:noFill/>
            </a:ln>
          </p:spPr>
          <p:txBody>
            <a:bodyPr vert="eaVert"/>
            <a:lstStyle/>
            <a:p>
              <a:pPr algn="just" eaLnBrk="0" hangingPunct="0"/>
              <a:r>
                <a:rPr lang="zh-CN" altLang="en-US" sz="2000" b="1" dirty="0">
                  <a:solidFill>
                    <a:schemeClr val="tx1"/>
                  </a:solidFill>
                  <a:latin typeface="华文楷体" panose="02010600040101010101" pitchFamily="2" charset="-122"/>
                  <a:ea typeface="华文楷体" panose="02010600040101010101" pitchFamily="2" charset="-122"/>
                </a:rPr>
                <a:t>超声波</a:t>
              </a:r>
            </a:p>
          </p:txBody>
        </p:sp>
        <p:sp>
          <p:nvSpPr>
            <p:cNvPr id="26634" name="文本框 26633"/>
            <p:cNvSpPr txBox="1"/>
            <p:nvPr/>
          </p:nvSpPr>
          <p:spPr>
            <a:xfrm>
              <a:off x="3407" y="1532"/>
              <a:ext cx="8848" cy="7515"/>
            </a:xfrm>
            <a:prstGeom prst="rect">
              <a:avLst/>
            </a:prstGeom>
            <a:noFill/>
            <a:ln w="9525">
              <a:noFill/>
            </a:ln>
          </p:spPr>
          <p:txBody>
            <a:bodyPr/>
            <a:lstStyle/>
            <a:p>
              <a:pPr algn="just" eaLnBrk="0" hangingPunct="0"/>
              <a:r>
                <a:rPr lang="zh-CN" altLang="en-US" sz="20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频率低于</a:t>
              </a:r>
              <a:r>
                <a:rPr lang="en-US" altLang="zh-CN" sz="20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20Hz</a:t>
              </a:r>
              <a:r>
                <a:rPr lang="zh-CN" altLang="en-US" sz="20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的声波叫次声波</a:t>
              </a:r>
              <a:r>
                <a:rPr lang="en-US" altLang="zh-CN" sz="20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a:t>
              </a:r>
            </a:p>
            <a:p>
              <a:pPr algn="just" eaLnBrk="0" hangingPunct="0"/>
              <a:endParaRPr lang="zh-CN" altLang="en-US" sz="20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endParaRPr>
            </a:p>
            <a:p>
              <a:pPr algn="just" eaLnBrk="0" hangingPunct="0"/>
              <a:endParaRPr lang="zh-CN" altLang="en-US" sz="20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endParaRPr>
            </a:p>
            <a:p>
              <a:pPr algn="just" eaLnBrk="0" hangingPunct="0"/>
              <a:r>
                <a:rPr lang="zh-CN" altLang="en-US" sz="20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应用：可以探测核武器试验和导弹发射</a:t>
              </a:r>
            </a:p>
            <a:p>
              <a:pPr algn="just" eaLnBrk="0" hangingPunct="0"/>
              <a:r>
                <a:rPr lang="zh-CN" altLang="en-US" sz="20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            预报破坏性很大的海啸、台风等</a:t>
              </a:r>
            </a:p>
            <a:p>
              <a:pPr algn="just" eaLnBrk="0" hangingPunct="0"/>
              <a:endParaRPr lang="zh-CN" altLang="en-US" sz="20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endParaRPr>
            </a:p>
            <a:p>
              <a:pPr algn="just" eaLnBrk="0" hangingPunct="0"/>
              <a:r>
                <a:rPr lang="zh-CN" altLang="en-US" sz="20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频率高于</a:t>
              </a:r>
              <a:r>
                <a:rPr lang="en-US" altLang="zh-CN" sz="20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20000Hz</a:t>
              </a:r>
              <a:r>
                <a:rPr lang="zh-CN" altLang="en-US" sz="20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的声波叫超声波</a:t>
              </a:r>
              <a:r>
                <a:rPr lang="en-US" altLang="zh-CN" sz="20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a:t>
              </a:r>
            </a:p>
            <a:p>
              <a:pPr algn="just" eaLnBrk="0" hangingPunct="0"/>
              <a:endParaRPr lang="en-US" altLang="zh-CN" sz="20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endParaRPr>
            </a:p>
            <a:p>
              <a:pPr algn="just" eaLnBrk="0" hangingPunct="0"/>
              <a:endParaRPr lang="zh-CN" altLang="en-US" sz="20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endParaRPr>
            </a:p>
            <a:p>
              <a:pPr algn="just" eaLnBrk="0" hangingPunct="0"/>
              <a:r>
                <a:rPr lang="zh-CN" altLang="en-US" sz="20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应用：确定潜艇、鱼群的位置或海洋的深度</a:t>
              </a:r>
            </a:p>
            <a:p>
              <a:pPr algn="just" eaLnBrk="0" hangingPunct="0"/>
              <a:r>
                <a:rPr lang="zh-CN" altLang="en-US" sz="20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            超声波探伤仪 、超声加湿器、医学上的</a:t>
              </a:r>
              <a:r>
                <a:rPr lang="en-US" altLang="zh-CN" sz="20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B</a:t>
              </a:r>
            </a:p>
            <a:p>
              <a:pPr algn="just" eaLnBrk="0" hangingPunct="0"/>
              <a:r>
                <a:rPr lang="en-US" altLang="zh-CN" sz="20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            </a:t>
              </a:r>
              <a:r>
                <a:rPr lang="zh-CN" altLang="en-US" sz="20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超消毒杀菌等</a:t>
              </a:r>
            </a:p>
          </p:txBody>
        </p:sp>
      </p:grpSp>
    </p:spTree>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圆角矩形 5"/>
          <p:cNvSpPr/>
          <p:nvPr/>
        </p:nvSpPr>
        <p:spPr>
          <a:xfrm>
            <a:off x="536028" y="474800"/>
            <a:ext cx="1046831" cy="408620"/>
          </a:xfrm>
          <a:prstGeom prst="roundRect">
            <a:avLst/>
          </a:prstGeom>
          <a:solidFill>
            <a:srgbClr val="00B050"/>
          </a:solidFill>
          <a:ln w="12700" cap="flat">
            <a:noFill/>
            <a:prstDash val="solid"/>
            <a:miter lim="800000"/>
          </a:ln>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1800" b="1" i="0" u="none" strike="noStrike" cap="none" spc="0" normalizeH="0" baseline="0" dirty="0">
                <a:ln>
                  <a:noFill/>
                </a:ln>
                <a:solidFill>
                  <a:schemeClr val="bg1"/>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微软雅黑" panose="020B0503020204020204" charset="-122"/>
                <a:sym typeface="微软雅黑" panose="020B0503020204020204" charset="-122"/>
              </a:rPr>
              <a:t>典例分析</a:t>
            </a:r>
          </a:p>
        </p:txBody>
      </p:sp>
      <p:sp>
        <p:nvSpPr>
          <p:cNvPr id="21505" name="文本框 115714"/>
          <p:cNvSpPr txBox="1"/>
          <p:nvPr/>
        </p:nvSpPr>
        <p:spPr>
          <a:xfrm>
            <a:off x="903605" y="993775"/>
            <a:ext cx="7167245" cy="1323439"/>
          </a:xfrm>
          <a:prstGeom prst="rect">
            <a:avLst/>
          </a:prstGeom>
          <a:noFill/>
          <a:ln w="9525">
            <a:noFill/>
          </a:ln>
        </p:spPr>
        <p:txBody>
          <a:bodyPr wrap="square" anchor="t">
            <a:spAutoFit/>
          </a:bodyPr>
          <a:lstStyle/>
          <a:p>
            <a:pPr>
              <a:spcBef>
                <a:spcPct val="50000"/>
              </a:spcBef>
              <a:buFont typeface="Arial" panose="020B0604020202020204" pitchFamily="34" charset="0"/>
            </a:pPr>
            <a:r>
              <a:rPr lang="en-US" altLang="zh-CN" sz="2000" b="1" dirty="0">
                <a:latin typeface="微软雅黑" panose="020B0503020204020204" pitchFamily="34" charset="-122"/>
                <a:ea typeface="微软雅黑" panose="020B0503020204020204" pitchFamily="34" charset="-122"/>
                <a:cs typeface="幼圆" panose="02010509060101010101" pitchFamily="49" charset="-122"/>
              </a:rPr>
              <a:t>1. </a:t>
            </a:r>
            <a:r>
              <a:rPr lang="zh-CN" altLang="en-US" sz="2000" b="1" dirty="0">
                <a:latin typeface="微软雅黑" panose="020B0503020204020204" pitchFamily="34" charset="-122"/>
                <a:ea typeface="微软雅黑" panose="020B0503020204020204" pitchFamily="34" charset="-122"/>
                <a:cs typeface="幼圆" panose="02010509060101010101" pitchFamily="49" charset="-122"/>
              </a:rPr>
              <a:t>昆虫在飞行时抖动翅膀发出声音，苍蝇每10s翅膀振动3 520次，蜜蜂每20s翅膀振动3 800次，蚊子每5s翅膀振动3 200次，那么它们翅膀振动频率最大的是______________，音调最高的是______________．</a:t>
            </a:r>
          </a:p>
        </p:txBody>
      </p:sp>
      <p:sp>
        <p:nvSpPr>
          <p:cNvPr id="22530" name="Text Box 5"/>
          <p:cNvSpPr txBox="1"/>
          <p:nvPr/>
        </p:nvSpPr>
        <p:spPr>
          <a:xfrm>
            <a:off x="737869" y="2463322"/>
            <a:ext cx="7498715" cy="1938992"/>
          </a:xfrm>
          <a:prstGeom prst="rect">
            <a:avLst/>
          </a:prstGeom>
          <a:noFill/>
          <a:ln w="9525">
            <a:noFill/>
          </a:ln>
        </p:spPr>
        <p:txBody>
          <a:bodyPr wrap="square" anchor="t">
            <a:spAutoFit/>
          </a:bodyPr>
          <a:lstStyle/>
          <a:p>
            <a:pPr marL="342900" indent="-342900">
              <a:buFont typeface="Arial" panose="020B0604020202020204" pitchFamily="34" charset="0"/>
            </a:pPr>
            <a:r>
              <a:rPr lang="en-US" altLang="zh-CN" sz="2000" b="1" dirty="0">
                <a:latin typeface="微软雅黑" panose="020B0503020204020204" pitchFamily="34" charset="-122"/>
                <a:ea typeface="微软雅黑" panose="020B0503020204020204" pitchFamily="34" charset="-122"/>
                <a:cs typeface="幼圆" panose="02010509060101010101" pitchFamily="49" charset="-122"/>
              </a:rPr>
              <a:t>  2. </a:t>
            </a:r>
            <a:r>
              <a:rPr lang="zh-CN" altLang="en-US" sz="2000" b="1" dirty="0">
                <a:latin typeface="微软雅黑" panose="020B0503020204020204" pitchFamily="34" charset="-122"/>
                <a:ea typeface="微软雅黑" panose="020B0503020204020204" pitchFamily="34" charset="-122"/>
                <a:cs typeface="幼圆" panose="02010509060101010101" pitchFamily="49" charset="-122"/>
              </a:rPr>
              <a:t>下列事实中，应用了次声的是（      ）</a:t>
            </a:r>
          </a:p>
          <a:p>
            <a:pPr marL="342900" indent="-342900">
              <a:buFont typeface="Arial" panose="020B0604020202020204" pitchFamily="34" charset="0"/>
            </a:pPr>
            <a:r>
              <a:rPr lang="zh-CN" altLang="en-US" sz="2000" b="1" dirty="0">
                <a:latin typeface="微软雅黑" panose="020B0503020204020204" pitchFamily="34" charset="-122"/>
                <a:ea typeface="微软雅黑" panose="020B0503020204020204" pitchFamily="34" charset="-122"/>
                <a:cs typeface="幼圆" panose="02010509060101010101" pitchFamily="49" charset="-122"/>
              </a:rPr>
              <a:t>  A.抚仙湖水下考古用声纳测湖底情况</a:t>
            </a:r>
          </a:p>
          <a:p>
            <a:pPr marL="342900" indent="-342900">
              <a:buFont typeface="Arial" panose="020B0604020202020204" pitchFamily="34" charset="0"/>
            </a:pPr>
            <a:r>
              <a:rPr lang="zh-CN" altLang="en-US" sz="2000" b="1" dirty="0">
                <a:latin typeface="微软雅黑" panose="020B0503020204020204" pitchFamily="34" charset="-122"/>
                <a:ea typeface="微软雅黑" panose="020B0503020204020204" pitchFamily="34" charset="-122"/>
                <a:cs typeface="幼圆" panose="02010509060101010101" pitchFamily="49" charset="-122"/>
              </a:rPr>
              <a:t>  B.海豚判断物体的位置和大小</a:t>
            </a:r>
          </a:p>
          <a:p>
            <a:pPr marL="342900" indent="-342900">
              <a:buFont typeface="Arial" panose="020B0604020202020204" pitchFamily="34" charset="0"/>
            </a:pPr>
            <a:r>
              <a:rPr lang="zh-CN" altLang="en-US" sz="2000" b="1" dirty="0">
                <a:latin typeface="微软雅黑" panose="020B0503020204020204" pitchFamily="34" charset="-122"/>
                <a:ea typeface="微软雅黑" panose="020B0503020204020204" pitchFamily="34" charset="-122"/>
                <a:cs typeface="幼圆" panose="02010509060101010101" pitchFamily="49" charset="-122"/>
              </a:rPr>
              <a:t>  C.蝙蝠确定目标的方向和距离</a:t>
            </a:r>
          </a:p>
          <a:p>
            <a:pPr marL="342900" indent="-342900">
              <a:buFont typeface="Arial" panose="020B0604020202020204" pitchFamily="34" charset="0"/>
            </a:pPr>
            <a:r>
              <a:rPr lang="zh-CN" altLang="en-US" sz="2000" b="1" dirty="0">
                <a:latin typeface="微软雅黑" panose="020B0503020204020204" pitchFamily="34" charset="-122"/>
                <a:ea typeface="微软雅黑" panose="020B0503020204020204" pitchFamily="34" charset="-122"/>
                <a:cs typeface="幼圆" panose="02010509060101010101" pitchFamily="49" charset="-122"/>
              </a:rPr>
              <a:t>  D.预报海啸、台风</a:t>
            </a:r>
          </a:p>
          <a:p>
            <a:pPr marL="342900" indent="-342900">
              <a:buFont typeface="Arial" panose="020B0604020202020204" pitchFamily="34" charset="0"/>
            </a:pPr>
            <a:r>
              <a:rPr lang="zh-CN" altLang="en-US" sz="2000" b="1" dirty="0">
                <a:latin typeface="微软雅黑" panose="020B0503020204020204" pitchFamily="34" charset="-122"/>
                <a:ea typeface="微软雅黑" panose="020B0503020204020204" pitchFamily="34" charset="-122"/>
                <a:cs typeface="幼圆" panose="02010509060101010101" pitchFamily="49" charset="-122"/>
              </a:rPr>
              <a:t>    </a:t>
            </a:r>
          </a:p>
        </p:txBody>
      </p:sp>
      <p:sp>
        <p:nvSpPr>
          <p:cNvPr id="115716" name="文本框 115715"/>
          <p:cNvSpPr txBox="1"/>
          <p:nvPr/>
        </p:nvSpPr>
        <p:spPr>
          <a:xfrm>
            <a:off x="2479617" y="1903051"/>
            <a:ext cx="936625" cy="398780"/>
          </a:xfrm>
          <a:prstGeom prst="rect">
            <a:avLst/>
          </a:prstGeom>
          <a:noFill/>
          <a:ln w="9525">
            <a:noFill/>
          </a:ln>
        </p:spPr>
        <p:txBody>
          <a:bodyPr anchor="t">
            <a:spAutoFit/>
          </a:bodyPr>
          <a:lstStyle/>
          <a:p>
            <a:pPr>
              <a:spcBef>
                <a:spcPct val="50000"/>
              </a:spcBef>
              <a:buFont typeface="Arial" panose="020B0604020202020204" pitchFamily="34" charset="0"/>
            </a:pPr>
            <a:r>
              <a:rPr lang="zh-CN" altLang="en-US" sz="2000" b="1" dirty="0">
                <a:solidFill>
                  <a:srgbClr val="FF3300"/>
                </a:solidFill>
                <a:latin typeface="微软雅黑" panose="020B0503020204020204" charset="-122"/>
                <a:ea typeface="微软雅黑" panose="020B0503020204020204" charset="-122"/>
              </a:rPr>
              <a:t>蚊子</a:t>
            </a:r>
          </a:p>
        </p:txBody>
      </p:sp>
      <p:sp>
        <p:nvSpPr>
          <p:cNvPr id="115717" name="文本框 115716"/>
          <p:cNvSpPr txBox="1"/>
          <p:nvPr/>
        </p:nvSpPr>
        <p:spPr>
          <a:xfrm>
            <a:off x="5971482" y="1579360"/>
            <a:ext cx="935038" cy="398780"/>
          </a:xfrm>
          <a:prstGeom prst="rect">
            <a:avLst/>
          </a:prstGeom>
          <a:noFill/>
          <a:ln w="9525">
            <a:noFill/>
          </a:ln>
        </p:spPr>
        <p:txBody>
          <a:bodyPr anchor="t">
            <a:spAutoFit/>
          </a:bodyPr>
          <a:lstStyle/>
          <a:p>
            <a:pPr>
              <a:spcBef>
                <a:spcPct val="50000"/>
              </a:spcBef>
              <a:buFont typeface="Arial" panose="020B0604020202020204" pitchFamily="34" charset="0"/>
            </a:pPr>
            <a:r>
              <a:rPr lang="zh-CN" altLang="en-US" sz="2000" b="1" dirty="0">
                <a:solidFill>
                  <a:srgbClr val="FF3300"/>
                </a:solidFill>
                <a:latin typeface="微软雅黑" panose="020B0503020204020204" charset="-122"/>
                <a:ea typeface="微软雅黑" panose="020B0503020204020204" charset="-122"/>
              </a:rPr>
              <a:t>蚊子</a:t>
            </a:r>
          </a:p>
        </p:txBody>
      </p:sp>
      <p:sp>
        <p:nvSpPr>
          <p:cNvPr id="116741" name="Text Box 6"/>
          <p:cNvSpPr txBox="1"/>
          <p:nvPr/>
        </p:nvSpPr>
        <p:spPr>
          <a:xfrm>
            <a:off x="4897004" y="2420530"/>
            <a:ext cx="431800" cy="460375"/>
          </a:xfrm>
          <a:prstGeom prst="rect">
            <a:avLst/>
          </a:prstGeom>
          <a:noFill/>
          <a:ln w="9525">
            <a:noFill/>
          </a:ln>
        </p:spPr>
        <p:txBody>
          <a:bodyPr anchor="t">
            <a:spAutoFit/>
          </a:bodyPr>
          <a:lstStyle/>
          <a:p>
            <a:pPr>
              <a:spcBef>
                <a:spcPct val="50000"/>
              </a:spcBef>
              <a:buFont typeface="Arial" panose="020B0604020202020204" pitchFamily="34" charset="0"/>
            </a:pPr>
            <a:r>
              <a:rPr lang="en-US" altLang="zh-CN" sz="2400" b="1">
                <a:solidFill>
                  <a:srgbClr val="FF0000"/>
                </a:solidFill>
                <a:latin typeface="Times New Roman" panose="02020603050405020304" pitchFamily="18" charset="0"/>
                <a:ea typeface="宋体" panose="02010600030101010101" pitchFamily="2" charset="-122"/>
              </a:rPr>
              <a:t>D</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5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157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1157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22530"/>
                                        </p:tgtEl>
                                        <p:attrNameLst>
                                          <p:attrName>style.visibility</p:attrName>
                                        </p:attrNameLst>
                                      </p:cBhvr>
                                      <p:to>
                                        <p:strVal val="visible"/>
                                      </p:to>
                                    </p:set>
                                    <p:animEffect transition="in" filter="blinds(horizontal)">
                                      <p:cBhvr>
                                        <p:cTn id="19" dur="500"/>
                                        <p:tgtEl>
                                          <p:spTgt spid="22530"/>
                                        </p:tgtEl>
                                      </p:cBhvr>
                                    </p:animEffec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499"/>
                                          </p:stCondLst>
                                        </p:cTn>
                                        <p:tgtEl>
                                          <p:spTgt spid="1167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5" grpId="0"/>
      <p:bldP spid="22530" grpId="0"/>
      <p:bldP spid="115716" grpId="0"/>
      <p:bldP spid="115717" grpId="0"/>
      <p:bldP spid="116741"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圆角矩形 4"/>
          <p:cNvSpPr/>
          <p:nvPr/>
        </p:nvSpPr>
        <p:spPr>
          <a:xfrm>
            <a:off x="360001" y="411643"/>
            <a:ext cx="1046831" cy="408620"/>
          </a:xfrm>
          <a:prstGeom prst="roundRect">
            <a:avLst/>
          </a:prstGeom>
          <a:solidFill>
            <a:srgbClr val="C00000"/>
          </a:solidFill>
          <a:ln w="12700" cap="flat">
            <a:noFill/>
            <a:prstDash val="solid"/>
            <a:miter lim="800000"/>
          </a:ln>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1800" b="1" i="0" u="none" strike="noStrike" cap="none" spc="0" normalizeH="0" baseline="0" dirty="0">
                <a:ln>
                  <a:noFill/>
                </a:ln>
                <a:solidFill>
                  <a:schemeClr val="bg1"/>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微软雅黑" panose="020B0503020204020204" charset="-122"/>
                <a:sym typeface="微软雅黑" panose="020B0503020204020204" charset="-122"/>
              </a:rPr>
              <a:t>迁移训练</a:t>
            </a:r>
          </a:p>
        </p:txBody>
      </p:sp>
      <p:sp>
        <p:nvSpPr>
          <p:cNvPr id="4" name="文本框 3"/>
          <p:cNvSpPr txBox="1"/>
          <p:nvPr/>
        </p:nvSpPr>
        <p:spPr>
          <a:xfrm>
            <a:off x="488632" y="974408"/>
            <a:ext cx="8490585" cy="1323437"/>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en-US" altLang="zh-CN" sz="2000" b="1" dirty="0">
                <a:latin typeface="微软雅黑" panose="020B0503020204020204" pitchFamily="34" charset="-122"/>
                <a:ea typeface="微软雅黑" panose="020B0503020204020204" pitchFamily="34" charset="-122"/>
                <a:cs typeface="幼圆" panose="02010509060101010101" pitchFamily="49" charset="-122"/>
                <a:sym typeface="+mn-ea"/>
              </a:rPr>
              <a:t> 1. </a:t>
            </a:r>
            <a:r>
              <a:rPr lang="zh-CN" altLang="en-US" sz="2000" b="1" dirty="0">
                <a:latin typeface="微软雅黑" panose="020B0503020204020204" pitchFamily="34" charset="-122"/>
                <a:ea typeface="微软雅黑" panose="020B0503020204020204" pitchFamily="34" charset="-122"/>
                <a:cs typeface="幼圆" panose="02010509060101010101" pitchFamily="49" charset="-122"/>
                <a:sym typeface="+mn-ea"/>
              </a:rPr>
              <a:t>人看到蝙蝠在空中飞行，却很难听到蝙蝠发出的声音，其原因是（　　）</a:t>
            </a:r>
            <a:endParaRPr lang="zh-CN" altLang="en-US" sz="2000" b="1" dirty="0">
              <a:latin typeface="微软雅黑" panose="020B0503020204020204" pitchFamily="34" charset="-122"/>
              <a:ea typeface="微软雅黑" panose="020B0503020204020204" pitchFamily="34" charset="-122"/>
              <a:cs typeface="幼圆" panose="02010509060101010101" pitchFamily="49" charset="-122"/>
            </a:endParaRPr>
          </a:p>
          <a:p>
            <a:pPr marL="0" marR="0" indent="0" algn="l" defTabSz="914400" rtl="0" fontAlgn="auto" latinLnBrk="1" hangingPunct="0">
              <a:lnSpc>
                <a:spcPct val="100000"/>
              </a:lnSpc>
              <a:spcBef>
                <a:spcPts val="0"/>
              </a:spcBef>
              <a:spcAft>
                <a:spcPts val="0"/>
              </a:spcAft>
              <a:buClrTx/>
              <a:buSzTx/>
              <a:buFontTx/>
              <a:buNone/>
            </a:pPr>
            <a:r>
              <a:rPr lang="zh-CN" altLang="en-US" sz="2000" b="1" dirty="0">
                <a:latin typeface="微软雅黑" panose="020B0503020204020204" pitchFamily="34" charset="-122"/>
                <a:ea typeface="微软雅黑" panose="020B0503020204020204" pitchFamily="34" charset="-122"/>
                <a:cs typeface="幼圆" panose="02010509060101010101" pitchFamily="49" charset="-122"/>
                <a:sym typeface="+mn-ea"/>
              </a:rPr>
              <a:t>　</a:t>
            </a:r>
            <a:r>
              <a:rPr lang="en-US" altLang="zh-CN" sz="2000" b="1" dirty="0">
                <a:latin typeface="微软雅黑" panose="020B0503020204020204" pitchFamily="34" charset="-122"/>
                <a:ea typeface="微软雅黑" panose="020B0503020204020204" pitchFamily="34" charset="-122"/>
                <a:cs typeface="幼圆" panose="02010509060101010101" pitchFamily="49" charset="-122"/>
                <a:sym typeface="+mn-ea"/>
              </a:rPr>
              <a:t>A.</a:t>
            </a:r>
            <a:r>
              <a:rPr lang="zh-CN" altLang="en-US" sz="2000" b="1" dirty="0">
                <a:latin typeface="微软雅黑" panose="020B0503020204020204" pitchFamily="34" charset="-122"/>
                <a:ea typeface="微软雅黑" panose="020B0503020204020204" pitchFamily="34" charset="-122"/>
                <a:cs typeface="幼圆" panose="02010509060101010101" pitchFamily="49" charset="-122"/>
                <a:sym typeface="+mn-ea"/>
              </a:rPr>
              <a:t>蝙蝠不会发声；      　 </a:t>
            </a:r>
            <a:r>
              <a:rPr lang="en-US" altLang="zh-CN" sz="2000" b="1" dirty="0">
                <a:latin typeface="微软雅黑" panose="020B0503020204020204" pitchFamily="34" charset="-122"/>
                <a:ea typeface="微软雅黑" panose="020B0503020204020204" pitchFamily="34" charset="-122"/>
                <a:cs typeface="幼圆" panose="02010509060101010101" pitchFamily="49" charset="-122"/>
                <a:sym typeface="+mn-ea"/>
              </a:rPr>
              <a:t>B.</a:t>
            </a:r>
            <a:r>
              <a:rPr lang="zh-CN" altLang="en-US" sz="2000" b="1" dirty="0">
                <a:latin typeface="微软雅黑" panose="020B0503020204020204" pitchFamily="34" charset="-122"/>
                <a:ea typeface="微软雅黑" panose="020B0503020204020204" pitchFamily="34" charset="-122"/>
                <a:cs typeface="幼圆" panose="02010509060101010101" pitchFamily="49" charset="-122"/>
                <a:sym typeface="+mn-ea"/>
              </a:rPr>
              <a:t>蝙蝠发声响太小；</a:t>
            </a:r>
            <a:endParaRPr lang="zh-CN" altLang="en-US" sz="2000" b="1" dirty="0">
              <a:latin typeface="微软雅黑" panose="020B0503020204020204" pitchFamily="34" charset="-122"/>
              <a:ea typeface="微软雅黑" panose="020B0503020204020204" pitchFamily="34" charset="-122"/>
              <a:cs typeface="幼圆" panose="02010509060101010101" pitchFamily="49" charset="-122"/>
            </a:endParaRPr>
          </a:p>
          <a:p>
            <a:pPr marL="0" marR="0" indent="0" algn="l" defTabSz="914400" rtl="0" fontAlgn="auto" latinLnBrk="1" hangingPunct="0">
              <a:lnSpc>
                <a:spcPct val="100000"/>
              </a:lnSpc>
              <a:spcBef>
                <a:spcPts val="0"/>
              </a:spcBef>
              <a:spcAft>
                <a:spcPts val="0"/>
              </a:spcAft>
              <a:buClrTx/>
              <a:buSzTx/>
              <a:buFontTx/>
              <a:buNone/>
            </a:pPr>
            <a:r>
              <a:rPr lang="zh-CN" altLang="en-US" sz="2000" b="1" dirty="0">
                <a:latin typeface="微软雅黑" panose="020B0503020204020204" pitchFamily="34" charset="-122"/>
                <a:ea typeface="微软雅黑" panose="020B0503020204020204" pitchFamily="34" charset="-122"/>
                <a:cs typeface="幼圆" panose="02010509060101010101" pitchFamily="49" charset="-122"/>
                <a:sym typeface="+mn-ea"/>
              </a:rPr>
              <a:t>　</a:t>
            </a:r>
            <a:r>
              <a:rPr lang="en-US" altLang="zh-CN" sz="2000" b="1" dirty="0">
                <a:latin typeface="微软雅黑" panose="020B0503020204020204" pitchFamily="34" charset="-122"/>
                <a:ea typeface="微软雅黑" panose="020B0503020204020204" pitchFamily="34" charset="-122"/>
                <a:cs typeface="幼圆" panose="02010509060101010101" pitchFamily="49" charset="-122"/>
                <a:sym typeface="+mn-ea"/>
              </a:rPr>
              <a:t>C.</a:t>
            </a:r>
            <a:r>
              <a:rPr lang="zh-CN" altLang="en-US" sz="2000" b="1" dirty="0">
                <a:latin typeface="微软雅黑" panose="020B0503020204020204" pitchFamily="34" charset="-122"/>
                <a:ea typeface="微软雅黑" panose="020B0503020204020204" pitchFamily="34" charset="-122"/>
                <a:cs typeface="幼圆" panose="02010509060101010101" pitchFamily="49" charset="-122"/>
                <a:sym typeface="+mn-ea"/>
              </a:rPr>
              <a:t>发声的频率太高；       </a:t>
            </a:r>
            <a:r>
              <a:rPr lang="en-US" altLang="zh-CN" sz="2000" b="1" dirty="0">
                <a:latin typeface="微软雅黑" panose="020B0503020204020204" pitchFamily="34" charset="-122"/>
                <a:ea typeface="微软雅黑" panose="020B0503020204020204" pitchFamily="34" charset="-122"/>
                <a:cs typeface="幼圆" panose="02010509060101010101" pitchFamily="49" charset="-122"/>
                <a:sym typeface="+mn-ea"/>
              </a:rPr>
              <a:t>D.</a:t>
            </a:r>
            <a:r>
              <a:rPr lang="zh-CN" altLang="en-US" sz="2000" b="1" dirty="0">
                <a:latin typeface="微软雅黑" panose="020B0503020204020204" pitchFamily="34" charset="-122"/>
                <a:ea typeface="微软雅黑" panose="020B0503020204020204" pitchFamily="34" charset="-122"/>
                <a:cs typeface="幼圆" panose="02010509060101010101" pitchFamily="49" charset="-122"/>
                <a:sym typeface="+mn-ea"/>
              </a:rPr>
              <a:t>发声的频率太低</a:t>
            </a:r>
            <a:endParaRPr kumimoji="0" lang="zh-CN" altLang="en-US" sz="2000" b="1" i="0" u="none" strike="noStrike" cap="none" spc="0" normalizeH="0" baseline="0" dirty="0">
              <a:ln>
                <a:noFill/>
              </a:ln>
              <a:solidFill>
                <a:srgbClr val="000000"/>
              </a:solidFill>
              <a:effectLst/>
              <a:uFillTx/>
              <a:latin typeface="微软雅黑" panose="020B0503020204020204" pitchFamily="34" charset="-122"/>
              <a:ea typeface="微软雅黑" panose="020B0503020204020204" pitchFamily="34" charset="-122"/>
              <a:cs typeface="幼圆" panose="02010509060101010101" pitchFamily="49" charset="-122"/>
              <a:sym typeface="Arial" panose="020B0604020202020204"/>
            </a:endParaRPr>
          </a:p>
        </p:txBody>
      </p:sp>
      <p:sp>
        <p:nvSpPr>
          <p:cNvPr id="47111" name="文本框 47110"/>
          <p:cNvSpPr txBox="1"/>
          <p:nvPr/>
        </p:nvSpPr>
        <p:spPr>
          <a:xfrm>
            <a:off x="828404" y="1204731"/>
            <a:ext cx="647700" cy="519112"/>
          </a:xfrm>
          <a:prstGeom prst="rect">
            <a:avLst/>
          </a:prstGeom>
          <a:noFill/>
          <a:ln w="9525">
            <a:noFill/>
          </a:ln>
        </p:spPr>
        <p:txBody>
          <a:bodyPr>
            <a:spAutoFit/>
          </a:bodyPr>
          <a:lstStyle/>
          <a:p>
            <a:pPr>
              <a:spcBef>
                <a:spcPct val="50000"/>
              </a:spcBef>
            </a:pPr>
            <a:r>
              <a:rPr lang="en-US" altLang="zh-CN" sz="2800" b="1" dirty="0">
                <a:solidFill>
                  <a:srgbClr val="FF3300"/>
                </a:solidFill>
                <a:latin typeface="Times New Roman" panose="02020603050405020304" pitchFamily="18" charset="0"/>
              </a:rPr>
              <a:t>C</a:t>
            </a:r>
          </a:p>
        </p:txBody>
      </p:sp>
      <p:sp>
        <p:nvSpPr>
          <p:cNvPr id="6" name="文本框 5"/>
          <p:cNvSpPr txBox="1"/>
          <p:nvPr/>
        </p:nvSpPr>
        <p:spPr>
          <a:xfrm>
            <a:off x="616902" y="2384766"/>
            <a:ext cx="7910195" cy="2807946"/>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50000"/>
              </a:lnSpc>
              <a:spcBef>
                <a:spcPts val="0"/>
              </a:spcBef>
              <a:spcAft>
                <a:spcPts val="0"/>
              </a:spcAft>
              <a:buClrTx/>
              <a:buSzTx/>
              <a:buFontTx/>
              <a:buNone/>
            </a:pPr>
            <a:r>
              <a:rPr kumimoji="0" lang="en-US" altLang="zh-CN" sz="2000" b="1" i="0" u="none" strike="noStrike" cap="none" spc="0" normalizeH="0" baseline="0" dirty="0">
                <a:ln>
                  <a:noFill/>
                </a:ln>
                <a:solidFill>
                  <a:srgbClr val="000000"/>
                </a:solidFill>
                <a:effectLst/>
                <a:uFillTx/>
                <a:latin typeface="微软雅黑" panose="020B0503020204020204" pitchFamily="34" charset="-122"/>
                <a:ea typeface="微软雅黑" panose="020B0503020204020204" pitchFamily="34" charset="-122"/>
                <a:cs typeface="幼圆" panose="02010509060101010101" pitchFamily="49" charset="-122"/>
                <a:sym typeface="Arial" panose="020B0604020202020204"/>
              </a:rPr>
              <a:t>2. </a:t>
            </a:r>
            <a:r>
              <a:rPr kumimoji="0" lang="zh-CN" altLang="en-US" sz="2000" b="1" i="0" u="none" strike="noStrike" cap="none" spc="0" normalizeH="0" baseline="0" dirty="0">
                <a:ln>
                  <a:noFill/>
                </a:ln>
                <a:solidFill>
                  <a:srgbClr val="000000"/>
                </a:solidFill>
                <a:effectLst/>
                <a:uFillTx/>
                <a:latin typeface="微软雅黑" panose="020B0503020204020204" pitchFamily="34" charset="-122"/>
                <a:ea typeface="微软雅黑" panose="020B0503020204020204" pitchFamily="34" charset="-122"/>
                <a:cs typeface="幼圆" panose="02010509060101010101" pitchFamily="49" charset="-122"/>
                <a:sym typeface="Arial" panose="020B0604020202020204"/>
              </a:rPr>
              <a:t>下列实例中不是应用超声的是(       )</a:t>
            </a:r>
          </a:p>
          <a:p>
            <a:pPr marL="0" marR="0" indent="0" algn="l" defTabSz="914400" rtl="0" fontAlgn="auto" latinLnBrk="1" hangingPunct="0">
              <a:lnSpc>
                <a:spcPct val="150000"/>
              </a:lnSpc>
              <a:spcBef>
                <a:spcPts val="0"/>
              </a:spcBef>
              <a:spcAft>
                <a:spcPts val="0"/>
              </a:spcAft>
              <a:buClrTx/>
              <a:buSzTx/>
              <a:buFontTx/>
              <a:buNone/>
            </a:pPr>
            <a:r>
              <a:rPr kumimoji="0" lang="zh-CN" altLang="en-US" sz="2000" b="1" i="0" u="none" strike="noStrike" cap="none" spc="0" normalizeH="0" baseline="0" dirty="0">
                <a:ln>
                  <a:noFill/>
                </a:ln>
                <a:solidFill>
                  <a:srgbClr val="000000"/>
                </a:solidFill>
                <a:effectLst/>
                <a:uFillTx/>
                <a:latin typeface="微软雅黑" panose="020B0503020204020204" pitchFamily="34" charset="-122"/>
                <a:ea typeface="微软雅黑" panose="020B0503020204020204" pitchFamily="34" charset="-122"/>
                <a:cs typeface="幼圆" panose="02010509060101010101" pitchFamily="49" charset="-122"/>
                <a:sym typeface="Arial" panose="020B0604020202020204"/>
              </a:rPr>
              <a:t> A.外科医生不手术就能击碎病人体内的结石</a:t>
            </a:r>
          </a:p>
          <a:p>
            <a:pPr marL="0" marR="0" indent="0" algn="l" defTabSz="914400" rtl="0" fontAlgn="auto" latinLnBrk="1" hangingPunct="0">
              <a:lnSpc>
                <a:spcPct val="150000"/>
              </a:lnSpc>
              <a:spcBef>
                <a:spcPts val="0"/>
              </a:spcBef>
              <a:spcAft>
                <a:spcPts val="0"/>
              </a:spcAft>
              <a:buClrTx/>
              <a:buSzTx/>
              <a:buFontTx/>
              <a:buNone/>
            </a:pPr>
            <a:r>
              <a:rPr kumimoji="0" lang="zh-CN" altLang="en-US" sz="2000" b="1" i="0" u="none" strike="noStrike" cap="none" spc="0" normalizeH="0" baseline="0" dirty="0">
                <a:ln>
                  <a:noFill/>
                </a:ln>
                <a:solidFill>
                  <a:srgbClr val="000000"/>
                </a:solidFill>
                <a:effectLst/>
                <a:uFillTx/>
                <a:latin typeface="微软雅黑" panose="020B0503020204020204" pitchFamily="34" charset="-122"/>
                <a:ea typeface="微软雅黑" panose="020B0503020204020204" pitchFamily="34" charset="-122"/>
                <a:cs typeface="幼圆" panose="02010509060101010101" pitchFamily="49" charset="-122"/>
                <a:sym typeface="Arial" panose="020B0604020202020204"/>
              </a:rPr>
              <a:t> B.商店对塑料袋进行封口</a:t>
            </a:r>
          </a:p>
          <a:p>
            <a:pPr marL="0" marR="0" indent="0" algn="l" defTabSz="914400" rtl="0" fontAlgn="auto" latinLnBrk="1" hangingPunct="0">
              <a:lnSpc>
                <a:spcPct val="150000"/>
              </a:lnSpc>
              <a:spcBef>
                <a:spcPts val="0"/>
              </a:spcBef>
              <a:spcAft>
                <a:spcPts val="0"/>
              </a:spcAft>
              <a:buClrTx/>
              <a:buSzTx/>
              <a:buFontTx/>
              <a:buNone/>
            </a:pPr>
            <a:r>
              <a:rPr kumimoji="0" lang="zh-CN" altLang="en-US" sz="2000" b="1" i="0" u="none" strike="noStrike" cap="none" spc="0" normalizeH="0" baseline="0" dirty="0">
                <a:ln>
                  <a:noFill/>
                </a:ln>
                <a:solidFill>
                  <a:srgbClr val="000000"/>
                </a:solidFill>
                <a:effectLst/>
                <a:uFillTx/>
                <a:latin typeface="微软雅黑" panose="020B0503020204020204" pitchFamily="34" charset="-122"/>
                <a:ea typeface="微软雅黑" panose="020B0503020204020204" pitchFamily="34" charset="-122"/>
                <a:cs typeface="幼圆" panose="02010509060101010101" pitchFamily="49" charset="-122"/>
                <a:sym typeface="Arial" panose="020B0604020202020204"/>
              </a:rPr>
              <a:t> C.为孕妇做常规检查，观察胎儿的发育情况</a:t>
            </a:r>
          </a:p>
          <a:p>
            <a:pPr marL="0" marR="0" indent="0" algn="l" defTabSz="914400" rtl="0" fontAlgn="auto" latinLnBrk="1" hangingPunct="0">
              <a:lnSpc>
                <a:spcPct val="150000"/>
              </a:lnSpc>
              <a:spcBef>
                <a:spcPts val="0"/>
              </a:spcBef>
              <a:spcAft>
                <a:spcPts val="0"/>
              </a:spcAft>
              <a:buClrTx/>
              <a:buSzTx/>
              <a:buFontTx/>
              <a:buNone/>
            </a:pPr>
            <a:r>
              <a:rPr kumimoji="0" lang="zh-CN" altLang="en-US" sz="2000" b="1" i="0" u="none" strike="noStrike" cap="none" spc="0" normalizeH="0" baseline="0" dirty="0">
                <a:ln>
                  <a:noFill/>
                </a:ln>
                <a:solidFill>
                  <a:srgbClr val="000000"/>
                </a:solidFill>
                <a:effectLst/>
                <a:uFillTx/>
                <a:latin typeface="微软雅黑" panose="020B0503020204020204" pitchFamily="34" charset="-122"/>
                <a:ea typeface="微软雅黑" panose="020B0503020204020204" pitchFamily="34" charset="-122"/>
                <a:cs typeface="幼圆" panose="02010509060101010101" pitchFamily="49" charset="-122"/>
                <a:sym typeface="Arial" panose="020B0604020202020204"/>
              </a:rPr>
              <a:t> D.医生用听诊器听内脏的声音</a:t>
            </a:r>
          </a:p>
          <a:p>
            <a:pPr marL="0" marR="0" indent="0" algn="l" defTabSz="914400" rtl="0" fontAlgn="auto" latinLnBrk="1" hangingPunct="0">
              <a:lnSpc>
                <a:spcPct val="150000"/>
              </a:lnSpc>
              <a:spcBef>
                <a:spcPts val="0"/>
              </a:spcBef>
              <a:spcAft>
                <a:spcPts val="0"/>
              </a:spcAft>
              <a:buClrTx/>
              <a:buSzTx/>
              <a:buFontTx/>
              <a:buNone/>
            </a:pPr>
            <a:endParaRPr kumimoji="0" lang="zh-CN" altLang="en-US" sz="2000" b="1" i="0" u="none" strike="noStrike" cap="none" spc="0" normalizeH="0" baseline="0" dirty="0">
              <a:ln>
                <a:noFill/>
              </a:ln>
              <a:solidFill>
                <a:srgbClr val="000000"/>
              </a:solidFill>
              <a:effectLst/>
              <a:uFillTx/>
              <a:latin typeface="微软雅黑" panose="020B0503020204020204" pitchFamily="34" charset="-122"/>
              <a:ea typeface="微软雅黑" panose="020B0503020204020204" pitchFamily="34" charset="-122"/>
              <a:cs typeface="幼圆" panose="02010509060101010101" pitchFamily="49" charset="-122"/>
              <a:sym typeface="Arial" panose="020B0604020202020204"/>
            </a:endParaRPr>
          </a:p>
        </p:txBody>
      </p:sp>
      <p:sp>
        <p:nvSpPr>
          <p:cNvPr id="116741" name="Text Box 6"/>
          <p:cNvSpPr txBox="1"/>
          <p:nvPr/>
        </p:nvSpPr>
        <p:spPr>
          <a:xfrm>
            <a:off x="4440670" y="2451990"/>
            <a:ext cx="431800" cy="523220"/>
          </a:xfrm>
          <a:prstGeom prst="rect">
            <a:avLst/>
          </a:prstGeom>
          <a:noFill/>
          <a:ln w="9525">
            <a:noFill/>
          </a:ln>
        </p:spPr>
        <p:txBody>
          <a:bodyPr>
            <a:spAutoFit/>
          </a:bodyPr>
          <a:lstStyle>
            <a:lvl1pPr>
              <a:spcBef>
                <a:spcPct val="50000"/>
              </a:spcBef>
              <a:defRPr sz="2800" b="1">
                <a:solidFill>
                  <a:srgbClr val="FF3300"/>
                </a:solidFill>
                <a:latin typeface="Times New Roman" panose="02020603050405020304" pitchFamily="18" charset="0"/>
              </a:defRPr>
            </a:lvl1pPr>
          </a:lstStyle>
          <a:p>
            <a:r>
              <a:rPr lang="en-US" altLang="zh-CN" dirty="0"/>
              <a:t>D</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7111">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499"/>
                                          </p:stCondLst>
                                        </p:cTn>
                                        <p:tgtEl>
                                          <p:spTgt spid="1167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116741"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9" name="组合 8"/>
          <p:cNvGrpSpPr/>
          <p:nvPr/>
        </p:nvGrpSpPr>
        <p:grpSpPr>
          <a:xfrm>
            <a:off x="283845" y="158115"/>
            <a:ext cx="5444490" cy="697230"/>
            <a:chOff x="447" y="473"/>
            <a:chExt cx="8574" cy="1098"/>
          </a:xfrm>
        </p:grpSpPr>
        <p:sp>
          <p:nvSpPr>
            <p:cNvPr id="5" name="Shape 108"/>
            <p:cNvSpPr/>
            <p:nvPr/>
          </p:nvSpPr>
          <p:spPr>
            <a:xfrm>
              <a:off x="515" y="473"/>
              <a:ext cx="1141" cy="1099"/>
            </a:xfrm>
            <a:prstGeom prst="rect">
              <a:avLst/>
            </a:prstGeom>
            <a:solidFill>
              <a:srgbClr val="007E27">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447" y="537"/>
              <a:ext cx="1275" cy="91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lang="en-US" altLang="zh-CN" sz="320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Helvetica"/>
                  <a:ea typeface="方正舒体" panose="02010601030101010101" pitchFamily="2" charset="-122"/>
                  <a:sym typeface="微软雅黑" panose="020B0503020204020204" charset="-122"/>
                </a:rPr>
                <a:t>1</a:t>
              </a:r>
              <a:endParaRPr kumimoji="0" sz="320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Helvetica"/>
                <a:ea typeface="方正舒体" panose="02010601030101010101" pitchFamily="2" charset="-122"/>
                <a:sym typeface="微软雅黑" panose="020B0503020204020204" charset="-122"/>
              </a:endParaRPr>
            </a:p>
          </p:txBody>
        </p:sp>
        <p:sp>
          <p:nvSpPr>
            <p:cNvPr id="2" name="文本框 1"/>
            <p:cNvSpPr txBox="1"/>
            <p:nvPr/>
          </p:nvSpPr>
          <p:spPr>
            <a:xfrm>
              <a:off x="1896" y="537"/>
              <a:ext cx="2382" cy="82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lvl="0" indent="0" algn="l" defTabSz="914400" rtl="0" eaLnBrk="1" fontAlgn="auto" latinLnBrk="1" hangingPunct="0">
                <a:lnSpc>
                  <a:spcPct val="100000"/>
                </a:lnSpc>
                <a:spcBef>
                  <a:spcPts val="0"/>
                </a:spcBef>
                <a:spcAft>
                  <a:spcPts val="0"/>
                </a:spcAft>
                <a:buClrTx/>
                <a:buSzTx/>
                <a:buFontTx/>
                <a:buNone/>
                <a:defRPr/>
              </a:pPr>
              <a:r>
                <a:rPr kumimoji="0" lang="zh-CN" altLang="en-US" sz="2800" b="0" i="0" u="none" strike="noStrike" kern="0" cap="none" spc="0" normalizeH="0" baseline="0" noProof="0" dirty="0">
                  <a:ln>
                    <a:noFill/>
                  </a:ln>
                  <a:solidFill>
                    <a:srgbClr val="000000"/>
                  </a:solidFill>
                  <a:effectLst/>
                  <a:uLnTx/>
                  <a:uFillTx/>
                  <a:latin typeface="华文楷体" panose="02010600040101010101" pitchFamily="2" charset="-122"/>
                  <a:ea typeface="华文楷体" panose="02010600040101010101" pitchFamily="2" charset="-122"/>
                  <a:cs typeface="Arial" panose="020B0604020202020204"/>
                  <a:sym typeface="Arial" panose="020B0604020202020204"/>
                </a:rPr>
                <a:t>课堂导入</a:t>
              </a:r>
            </a:p>
          </p:txBody>
        </p:sp>
        <p:cxnSp>
          <p:nvCxnSpPr>
            <p:cNvPr id="8" name="直接连接符 7"/>
            <p:cNvCxnSpPr/>
            <p:nvPr/>
          </p:nvCxnSpPr>
          <p:spPr>
            <a:xfrm>
              <a:off x="1669" y="1310"/>
              <a:ext cx="7353" cy="0"/>
            </a:xfrm>
            <a:prstGeom prst="line">
              <a:avLst/>
            </a:prstGeom>
            <a:noFill/>
            <a:ln w="28575" cap="flat">
              <a:solidFill>
                <a:srgbClr val="007E27"/>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grpSp>
      <p:pic>
        <p:nvPicPr>
          <p:cNvPr id="3" name="图片 2"/>
          <p:cNvPicPr>
            <a:picLocks noChangeAspect="1"/>
          </p:cNvPicPr>
          <p:nvPr/>
        </p:nvPicPr>
        <p:blipFill>
          <a:blip r:embed="rId3"/>
          <a:stretch>
            <a:fillRect/>
          </a:stretch>
        </p:blipFill>
        <p:spPr>
          <a:xfrm>
            <a:off x="8255160" y="4830988"/>
            <a:ext cx="736376" cy="359227"/>
          </a:xfrm>
          <a:prstGeom prst="rect">
            <a:avLst/>
          </a:prstGeom>
        </p:spPr>
      </p:pic>
      <p:sp>
        <p:nvSpPr>
          <p:cNvPr id="6146" name="Text Box 3"/>
          <p:cNvSpPr txBox="1"/>
          <p:nvPr/>
        </p:nvSpPr>
        <p:spPr>
          <a:xfrm>
            <a:off x="1581150" y="855980"/>
            <a:ext cx="4899660" cy="607695"/>
          </a:xfrm>
          <a:prstGeom prst="rect">
            <a:avLst/>
          </a:prstGeom>
          <a:noFill/>
          <a:ln w="9525">
            <a:noFill/>
          </a:ln>
        </p:spPr>
        <p:txBody>
          <a:bodyPr wrap="square">
            <a:spAutoFit/>
          </a:bodyPr>
          <a:lstStyle/>
          <a:p>
            <a:pPr algn="l">
              <a:lnSpc>
                <a:spcPct val="120000"/>
              </a:lnSpc>
            </a:pPr>
            <a:r>
              <a:rPr lang="zh-CN" altLang="en-US" sz="28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自主学习课文，回答下列问题：</a:t>
            </a:r>
          </a:p>
        </p:txBody>
      </p:sp>
      <p:sp>
        <p:nvSpPr>
          <p:cNvPr id="10" name="Text Box 3"/>
          <p:cNvSpPr txBox="1"/>
          <p:nvPr/>
        </p:nvSpPr>
        <p:spPr>
          <a:xfrm>
            <a:off x="1093470" y="1629410"/>
            <a:ext cx="2386330" cy="478155"/>
          </a:xfrm>
          <a:prstGeom prst="rect">
            <a:avLst/>
          </a:prstGeom>
          <a:noFill/>
          <a:ln w="9525">
            <a:noFill/>
          </a:ln>
        </p:spPr>
        <p:txBody>
          <a:bodyPr wrap="square">
            <a:spAutoFit/>
          </a:bodyPr>
          <a:lstStyle/>
          <a:p>
            <a:pPr algn="l">
              <a:lnSpc>
                <a:spcPct val="120000"/>
              </a:lnSpc>
            </a:pPr>
            <a:r>
              <a:rPr lang="en-US" sz="2095"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1.</a:t>
            </a:r>
            <a:r>
              <a:rPr lang="zh-CN" altLang="en-US" sz="2095"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声波的频率范围？</a:t>
            </a:r>
          </a:p>
        </p:txBody>
      </p:sp>
      <p:sp>
        <p:nvSpPr>
          <p:cNvPr id="11" name="Text Box 3"/>
          <p:cNvSpPr txBox="1"/>
          <p:nvPr/>
        </p:nvSpPr>
        <p:spPr>
          <a:xfrm>
            <a:off x="1093470" y="2463165"/>
            <a:ext cx="4263390" cy="478155"/>
          </a:xfrm>
          <a:prstGeom prst="rect">
            <a:avLst/>
          </a:prstGeom>
          <a:noFill/>
          <a:ln w="9525">
            <a:noFill/>
          </a:ln>
        </p:spPr>
        <p:txBody>
          <a:bodyPr wrap="square">
            <a:spAutoFit/>
          </a:bodyPr>
          <a:lstStyle/>
          <a:p>
            <a:pPr algn="l">
              <a:lnSpc>
                <a:spcPct val="120000"/>
              </a:lnSpc>
            </a:pPr>
            <a:r>
              <a:rPr lang="en-US" sz="2095"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2.</a:t>
            </a:r>
            <a:r>
              <a:rPr lang="zh-CN" altLang="en-US" sz="2095"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正常的人耳听到的声音频率范围？</a:t>
            </a:r>
          </a:p>
        </p:txBody>
      </p:sp>
      <p:sp>
        <p:nvSpPr>
          <p:cNvPr id="14" name="Text Box 3"/>
          <p:cNvSpPr txBox="1"/>
          <p:nvPr/>
        </p:nvSpPr>
        <p:spPr>
          <a:xfrm>
            <a:off x="1093470" y="3297555"/>
            <a:ext cx="2814955" cy="478155"/>
          </a:xfrm>
          <a:prstGeom prst="rect">
            <a:avLst/>
          </a:prstGeom>
          <a:noFill/>
          <a:ln w="9525">
            <a:noFill/>
          </a:ln>
        </p:spPr>
        <p:txBody>
          <a:bodyPr wrap="square">
            <a:spAutoFit/>
          </a:bodyPr>
          <a:lstStyle/>
          <a:p>
            <a:pPr algn="l">
              <a:lnSpc>
                <a:spcPct val="120000"/>
              </a:lnSpc>
            </a:pPr>
            <a:r>
              <a:rPr lang="en-US" sz="2095"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3.</a:t>
            </a:r>
            <a:r>
              <a:rPr lang="zh-CN" altLang="en-US" sz="2095"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超声波的频率范围？</a:t>
            </a:r>
          </a:p>
        </p:txBody>
      </p:sp>
      <p:sp>
        <p:nvSpPr>
          <p:cNvPr id="15" name="Text Box 3"/>
          <p:cNvSpPr txBox="1"/>
          <p:nvPr/>
        </p:nvSpPr>
        <p:spPr>
          <a:xfrm>
            <a:off x="1093470" y="4224655"/>
            <a:ext cx="2675890" cy="478155"/>
          </a:xfrm>
          <a:prstGeom prst="rect">
            <a:avLst/>
          </a:prstGeom>
          <a:noFill/>
          <a:ln w="9525">
            <a:noFill/>
          </a:ln>
        </p:spPr>
        <p:txBody>
          <a:bodyPr wrap="square">
            <a:spAutoFit/>
          </a:bodyPr>
          <a:lstStyle/>
          <a:p>
            <a:pPr algn="l">
              <a:lnSpc>
                <a:spcPct val="120000"/>
              </a:lnSpc>
            </a:pPr>
            <a:r>
              <a:rPr lang="en-US" sz="2095"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4.</a:t>
            </a:r>
            <a:r>
              <a:rPr lang="zh-CN" altLang="en-US" sz="2095"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次声波的频率范围？</a:t>
            </a:r>
          </a:p>
        </p:txBody>
      </p:sp>
      <p:sp>
        <p:nvSpPr>
          <p:cNvPr id="16" name="文本框 15"/>
          <p:cNvSpPr txBox="1"/>
          <p:nvPr/>
        </p:nvSpPr>
        <p:spPr>
          <a:xfrm>
            <a:off x="6208395" y="1648460"/>
            <a:ext cx="1932940" cy="459105"/>
          </a:xfrm>
          <a:prstGeom prst="rect">
            <a:avLst/>
          </a:prstGeom>
          <a:solidFill>
            <a:srgbClr val="FF0000"/>
          </a:solidFill>
          <a:ln w="28575" cap="flat">
            <a:solidFill>
              <a:srgbClr val="FF0000"/>
            </a:solidFill>
            <a:miter lim="400000"/>
          </a:ln>
          <a:effectLst>
            <a:glow rad="215900">
              <a:srgbClr val="EF0FBD">
                <a:alpha val="46000"/>
              </a:srgbClr>
            </a:glow>
          </a:effectLst>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en-US" altLang="zh-CN" sz="2400" b="1" dirty="0">
                <a:solidFill>
                  <a:schemeClr val="bg1"/>
                </a:solidFill>
                <a:latin typeface="微软雅黑" panose="020B0503020204020204" charset="-122"/>
                <a:ea typeface="微软雅黑" panose="020B0503020204020204" charset="-122"/>
                <a:cs typeface="华文楷体" panose="02010600040101010101" pitchFamily="2" charset="-122"/>
                <a:sym typeface="+mn-ea"/>
              </a:rPr>
              <a:t>10</a:t>
            </a:r>
            <a:r>
              <a:rPr lang="en-US" altLang="zh-CN" sz="2400" b="1" baseline="30000" dirty="0">
                <a:solidFill>
                  <a:schemeClr val="bg1"/>
                </a:solidFill>
                <a:latin typeface="微软雅黑" panose="020B0503020204020204" charset="-122"/>
                <a:ea typeface="微软雅黑" panose="020B0503020204020204" charset="-122"/>
                <a:cs typeface="华文楷体" panose="02010600040101010101" pitchFamily="2" charset="-122"/>
                <a:sym typeface="+mn-ea"/>
              </a:rPr>
              <a:t>-4</a:t>
            </a:r>
            <a:r>
              <a:rPr lang="en-US" altLang="zh-CN" sz="2400" b="1" dirty="0">
                <a:solidFill>
                  <a:schemeClr val="bg1"/>
                </a:solidFill>
                <a:latin typeface="微软雅黑" panose="020B0503020204020204" charset="-122"/>
                <a:ea typeface="微软雅黑" panose="020B0503020204020204" charset="-122"/>
                <a:cs typeface="华文楷体" panose="02010600040101010101" pitchFamily="2" charset="-122"/>
                <a:sym typeface="+mn-ea"/>
              </a:rPr>
              <a:t>~10</a:t>
            </a:r>
            <a:r>
              <a:rPr lang="en-US" altLang="zh-CN" sz="2400" b="1" baseline="30000" dirty="0">
                <a:solidFill>
                  <a:schemeClr val="bg1"/>
                </a:solidFill>
                <a:latin typeface="微软雅黑" panose="020B0503020204020204" charset="-122"/>
                <a:ea typeface="微软雅黑" panose="020B0503020204020204" charset="-122"/>
                <a:cs typeface="华文楷体" panose="02010600040101010101" pitchFamily="2" charset="-122"/>
                <a:sym typeface="+mn-ea"/>
              </a:rPr>
              <a:t>12</a:t>
            </a:r>
            <a:r>
              <a:rPr lang="en-US" altLang="zh-CN" sz="2400" b="1" dirty="0">
                <a:solidFill>
                  <a:schemeClr val="bg1"/>
                </a:solidFill>
                <a:latin typeface="微软雅黑" panose="020B0503020204020204" charset="-122"/>
                <a:ea typeface="微软雅黑" panose="020B0503020204020204" charset="-122"/>
                <a:cs typeface="华文楷体" panose="02010600040101010101" pitchFamily="2" charset="-122"/>
                <a:sym typeface="+mn-ea"/>
              </a:rPr>
              <a:t>Hz</a:t>
            </a:r>
          </a:p>
        </p:txBody>
      </p:sp>
      <p:sp>
        <p:nvSpPr>
          <p:cNvPr id="17" name="文本框 16"/>
          <p:cNvSpPr txBox="1"/>
          <p:nvPr/>
        </p:nvSpPr>
        <p:spPr>
          <a:xfrm>
            <a:off x="6096635" y="2482215"/>
            <a:ext cx="2044700" cy="459105"/>
          </a:xfrm>
          <a:prstGeom prst="rect">
            <a:avLst/>
          </a:prstGeom>
          <a:solidFill>
            <a:srgbClr val="00B0F0"/>
          </a:solidFill>
          <a:ln w="28575" cap="flat">
            <a:solidFill>
              <a:srgbClr val="00B050"/>
            </a:solidFill>
            <a:miter lim="400000"/>
          </a:ln>
          <a:effectLst>
            <a:glow rad="215900">
              <a:srgbClr val="007E27">
                <a:alpha val="46000"/>
              </a:srgbClr>
            </a:glow>
          </a:effectLst>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en-US" altLang="zh-CN" sz="2400" b="1">
                <a:solidFill>
                  <a:schemeClr val="bg1"/>
                </a:solidFill>
                <a:latin typeface="微软雅黑" panose="020B0503020204020204" charset="-122"/>
                <a:ea typeface="微软雅黑" panose="020B0503020204020204" charset="-122"/>
              </a:rPr>
              <a:t>20~20000Hz</a:t>
            </a:r>
          </a:p>
        </p:txBody>
      </p:sp>
      <p:sp>
        <p:nvSpPr>
          <p:cNvPr id="18" name="文本框 17"/>
          <p:cNvSpPr txBox="1"/>
          <p:nvPr/>
        </p:nvSpPr>
        <p:spPr>
          <a:xfrm>
            <a:off x="4570730" y="3307080"/>
            <a:ext cx="3570605" cy="459105"/>
          </a:xfrm>
          <a:prstGeom prst="rect">
            <a:avLst/>
          </a:prstGeom>
          <a:solidFill>
            <a:srgbClr val="FFFF00"/>
          </a:solidFill>
          <a:ln w="28575" cap="flat">
            <a:solidFill>
              <a:srgbClr val="3A4C6C"/>
            </a:solidFill>
            <a:miter lim="400000"/>
          </a:ln>
          <a:effectLst>
            <a:glow rad="139700">
              <a:schemeClr val="accent2">
                <a:alpha val="40000"/>
              </a:schemeClr>
            </a:glow>
          </a:effectLst>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2400" b="1" dirty="0">
                <a:solidFill>
                  <a:schemeClr val="accent6">
                    <a:lumMod val="50000"/>
                  </a:schemeClr>
                </a:solidFill>
                <a:latin typeface="微软雅黑" panose="020B0503020204020204" charset="-122"/>
                <a:ea typeface="微软雅黑" panose="020B0503020204020204" charset="-122"/>
              </a:rPr>
              <a:t>频率高于</a:t>
            </a:r>
            <a:r>
              <a:rPr lang="en-US" altLang="zh-CN" sz="2400" b="1" dirty="0">
                <a:solidFill>
                  <a:schemeClr val="accent6">
                    <a:lumMod val="50000"/>
                  </a:schemeClr>
                </a:solidFill>
                <a:latin typeface="微软雅黑" panose="020B0503020204020204" charset="-122"/>
                <a:ea typeface="微软雅黑" panose="020B0503020204020204" charset="-122"/>
              </a:rPr>
              <a:t>20000Hz</a:t>
            </a:r>
            <a:r>
              <a:rPr lang="zh-CN" altLang="en-US" sz="2400" b="1" dirty="0">
                <a:solidFill>
                  <a:schemeClr val="accent6">
                    <a:lumMod val="50000"/>
                  </a:schemeClr>
                </a:solidFill>
                <a:latin typeface="微软雅黑" panose="020B0503020204020204" charset="-122"/>
                <a:ea typeface="微软雅黑" panose="020B0503020204020204" charset="-122"/>
              </a:rPr>
              <a:t>的声波</a:t>
            </a:r>
          </a:p>
        </p:txBody>
      </p:sp>
      <p:sp>
        <p:nvSpPr>
          <p:cNvPr id="20" name="文本框 19"/>
          <p:cNvSpPr txBox="1"/>
          <p:nvPr/>
        </p:nvSpPr>
        <p:spPr>
          <a:xfrm>
            <a:off x="4829810" y="4243705"/>
            <a:ext cx="3311525" cy="459105"/>
          </a:xfrm>
          <a:prstGeom prst="rect">
            <a:avLst/>
          </a:prstGeom>
          <a:solidFill>
            <a:srgbClr val="00B050"/>
          </a:solidFill>
          <a:ln w="28575" cap="flat">
            <a:solidFill>
              <a:srgbClr val="EF0FBD"/>
            </a:solidFill>
            <a:miter lim="400000"/>
          </a:ln>
          <a:effectLst>
            <a:glow rad="139700">
              <a:srgbClr val="007E27">
                <a:alpha val="40000"/>
              </a:srgbClr>
            </a:glow>
          </a:effectLst>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2400" b="1">
                <a:solidFill>
                  <a:schemeClr val="bg1"/>
                </a:solidFill>
                <a:latin typeface="微软雅黑" panose="020B0503020204020204" charset="-122"/>
                <a:ea typeface="微软雅黑" panose="020B0503020204020204" charset="-122"/>
              </a:rPr>
              <a:t>频率低于于</a:t>
            </a:r>
            <a:r>
              <a:rPr lang="en-US" altLang="zh-CN" sz="2400" b="1">
                <a:solidFill>
                  <a:schemeClr val="bg1"/>
                </a:solidFill>
                <a:latin typeface="微软雅黑" panose="020B0503020204020204" charset="-122"/>
                <a:ea typeface="微软雅黑" panose="020B0503020204020204" charset="-122"/>
              </a:rPr>
              <a:t>20Hz</a:t>
            </a:r>
            <a:r>
              <a:rPr lang="zh-CN" altLang="en-US" sz="2400" b="1">
                <a:solidFill>
                  <a:schemeClr val="bg1"/>
                </a:solidFill>
                <a:latin typeface="微软雅黑" panose="020B0503020204020204" charset="-122"/>
                <a:ea typeface="微软雅黑" panose="020B0503020204020204" charset="-122"/>
              </a:rPr>
              <a:t>的声波</a:t>
            </a:r>
          </a:p>
        </p:txBody>
      </p:sp>
    </p:spTree>
  </p:cSld>
  <p:clrMapOvr>
    <a:masterClrMapping/>
  </p:clrMapOvr>
  <p:transition spd="slow" advClick="0" advTm="200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146"/>
                                        </p:tgtEl>
                                        <p:attrNameLst>
                                          <p:attrName>style.visibility</p:attrName>
                                        </p:attrNameLst>
                                      </p:cBhvr>
                                      <p:to>
                                        <p:strVal val="visible"/>
                                      </p:to>
                                    </p:set>
                                    <p:anim calcmode="lin" valueType="num">
                                      <p:cBhvr additive="base">
                                        <p:cTn id="7" dur="500" fill="hold"/>
                                        <p:tgtEl>
                                          <p:spTgt spid="6146"/>
                                        </p:tgtEl>
                                        <p:attrNameLst>
                                          <p:attrName>ppt_x</p:attrName>
                                        </p:attrNameLst>
                                      </p:cBhvr>
                                      <p:tavLst>
                                        <p:tav tm="0">
                                          <p:val>
                                            <p:strVal val="#ppt_x"/>
                                          </p:val>
                                        </p:tav>
                                        <p:tav tm="100000">
                                          <p:val>
                                            <p:strVal val="#ppt_x"/>
                                          </p:val>
                                        </p:tav>
                                      </p:tavLst>
                                    </p:anim>
                                    <p:anim calcmode="lin" valueType="num">
                                      <p:cBhvr additive="base">
                                        <p:cTn id="8" dur="500" fill="hold"/>
                                        <p:tgtEl>
                                          <p:spTgt spid="614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box(in)">
                                      <p:cBhvr>
                                        <p:cTn id="17" dur="20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barn(inVertical)">
                                      <p:cBhvr>
                                        <p:cTn id="26" dur="500"/>
                                        <p:tgtEl>
                                          <p:spTgt spid="17"/>
                                        </p:tgtEl>
                                      </p:cBhvr>
                                    </p:animEffect>
                                  </p:childTnLst>
                                </p:cTn>
                              </p:par>
                            </p:childTnLst>
                          </p:cTn>
                        </p:par>
                      </p:childTnLst>
                    </p:cTn>
                  </p:par>
                  <p:par>
                    <p:cTn id="27" fill="hold">
                      <p:stCondLst>
                        <p:cond delay="indefinite"/>
                      </p:stCondLst>
                      <p:childTnLst>
                        <p:par>
                          <p:cTn id="28" fill="hold">
                            <p:stCondLst>
                              <p:cond delay="0"/>
                            </p:stCondLst>
                            <p:childTnLst>
                              <p:par>
                                <p:cTn id="29" presetID="21" presetClass="entr" presetSubtype="1"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heel(1)">
                                      <p:cBhvr>
                                        <p:cTn id="31" dur="2000"/>
                                        <p:tgtEl>
                                          <p:spTgt spid="14"/>
                                        </p:tgtEl>
                                      </p:cBhvr>
                                    </p:animEffect>
                                  </p:childTnLst>
                                </p:cTn>
                              </p:par>
                            </p:childTnLst>
                          </p:cTn>
                        </p:par>
                      </p:childTnLst>
                    </p:cTn>
                  </p:par>
                  <p:par>
                    <p:cTn id="32" fill="hold">
                      <p:stCondLst>
                        <p:cond delay="indefinite"/>
                      </p:stCondLst>
                      <p:childTnLst>
                        <p:par>
                          <p:cTn id="33" fill="hold">
                            <p:stCondLst>
                              <p:cond delay="0"/>
                            </p:stCondLst>
                            <p:childTnLst>
                              <p:par>
                                <p:cTn id="34" presetID="18" presetClass="entr" presetSubtype="12" fill="hold" grpId="0" nodeType="click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strips(downLeft)">
                                      <p:cBhvr>
                                        <p:cTn id="36" dur="500"/>
                                        <p:tgtEl>
                                          <p:spTgt spid="18"/>
                                        </p:tgtEl>
                                      </p:cBhvr>
                                    </p:animEffec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5"/>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6" presetClass="entr" presetSubtype="21" fill="hold" grpId="0" nodeType="clickEffect">
                                  <p:stCondLst>
                                    <p:cond delay="0"/>
                                  </p:stCondLst>
                                  <p:childTnLst>
                                    <p:set>
                                      <p:cBhvr>
                                        <p:cTn id="44" dur="1" fill="hold">
                                          <p:stCondLst>
                                            <p:cond delay="0"/>
                                          </p:stCondLst>
                                        </p:cTn>
                                        <p:tgtEl>
                                          <p:spTgt spid="20"/>
                                        </p:tgtEl>
                                        <p:attrNameLst>
                                          <p:attrName>style.visibility</p:attrName>
                                        </p:attrNameLst>
                                      </p:cBhvr>
                                      <p:to>
                                        <p:strVal val="visible"/>
                                      </p:to>
                                    </p:set>
                                    <p:animEffect transition="in" filter="barn(inVertical)">
                                      <p:cBhvr>
                                        <p:cTn id="45"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p:bldP spid="10" grpId="0"/>
      <p:bldP spid="11" grpId="0"/>
      <p:bldP spid="14" grpId="0"/>
      <p:bldP spid="15" grpId="0"/>
      <p:bldP spid="16" grpId="0" animBg="1"/>
      <p:bldP spid="17" grpId="0" animBg="1"/>
      <p:bldP spid="18" grpId="0" animBg="1"/>
      <p:bldP spid="20" grpId="0" animBg="1"/>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1380" name="图片 101379" descr="大象"/>
          <p:cNvPicPr>
            <a:picLocks noChangeAspect="1"/>
          </p:cNvPicPr>
          <p:nvPr/>
        </p:nvPicPr>
        <p:blipFill>
          <a:blip r:embed="rId2"/>
          <a:stretch>
            <a:fillRect/>
          </a:stretch>
        </p:blipFill>
        <p:spPr>
          <a:xfrm>
            <a:off x="5453380" y="462915"/>
            <a:ext cx="2937510" cy="2538095"/>
          </a:xfrm>
          <a:prstGeom prst="rect">
            <a:avLst/>
          </a:prstGeom>
          <a:noFill/>
          <a:ln w="9525">
            <a:solidFill>
              <a:schemeClr val="accent1"/>
            </a:solidFill>
          </a:ln>
          <a:effectLst>
            <a:glow rad="139700">
              <a:srgbClr val="EF0FBD">
                <a:alpha val="40000"/>
              </a:srgbClr>
            </a:glow>
          </a:effectLst>
        </p:spPr>
      </p:pic>
      <p:sp>
        <p:nvSpPr>
          <p:cNvPr id="101381" name="文本框 101380"/>
          <p:cNvSpPr txBox="1"/>
          <p:nvPr/>
        </p:nvSpPr>
        <p:spPr>
          <a:xfrm>
            <a:off x="670560" y="775335"/>
            <a:ext cx="4293870" cy="706755"/>
          </a:xfrm>
          <a:prstGeom prst="rect">
            <a:avLst/>
          </a:prstGeom>
          <a:noFill/>
          <a:ln w="9525">
            <a:noFill/>
          </a:ln>
          <a:effectLst>
            <a:prstShdw prst="shdw12" dir="16200000">
              <a:schemeClr val="bg2">
                <a:alpha val="50000"/>
              </a:schemeClr>
            </a:prstShdw>
          </a:effectLst>
        </p:spPr>
        <p:txBody>
          <a:bodyPr wrap="square" anchor="t">
            <a:spAutoFit/>
          </a:bodyPr>
          <a:lstStyle/>
          <a:p>
            <a:pPr>
              <a:spcBef>
                <a:spcPct val="50000"/>
              </a:spcBef>
              <a:buFont typeface="Arial" panose="020B0604020202020204" pitchFamily="34" charset="0"/>
            </a:pPr>
            <a:r>
              <a:rPr lang="zh-CN" altLang="en-US" sz="20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大象可以用人类听不到的“声音”进行交流，想想为什么？</a:t>
            </a:r>
          </a:p>
        </p:txBody>
      </p:sp>
      <p:pic>
        <p:nvPicPr>
          <p:cNvPr id="32772" name="图片 32771" descr="SC20030816161200609"/>
          <p:cNvPicPr>
            <a:picLocks noChangeAspect="1"/>
          </p:cNvPicPr>
          <p:nvPr/>
        </p:nvPicPr>
        <p:blipFill>
          <a:blip r:embed="rId3">
            <a:lum bright="12000" contrast="12000"/>
          </a:blip>
          <a:srcRect l="6897" r="12930" b="41188"/>
          <a:stretch>
            <a:fillRect/>
          </a:stretch>
        </p:blipFill>
        <p:spPr>
          <a:xfrm>
            <a:off x="670560" y="2371725"/>
            <a:ext cx="3142615" cy="2488565"/>
          </a:xfrm>
          <a:prstGeom prst="rect">
            <a:avLst/>
          </a:prstGeom>
          <a:noFill/>
          <a:ln w="9525">
            <a:solidFill>
              <a:schemeClr val="accent1"/>
            </a:solidFill>
          </a:ln>
          <a:effectLst>
            <a:glow rad="139700">
              <a:srgbClr val="FF0000">
                <a:alpha val="40000"/>
              </a:srgbClr>
            </a:glow>
          </a:effectLst>
        </p:spPr>
      </p:pic>
      <p:sp>
        <p:nvSpPr>
          <p:cNvPr id="32773" name="文本框 32772"/>
          <p:cNvSpPr txBox="1"/>
          <p:nvPr/>
        </p:nvSpPr>
        <p:spPr>
          <a:xfrm>
            <a:off x="4337685" y="3717290"/>
            <a:ext cx="4267200" cy="706755"/>
          </a:xfrm>
          <a:prstGeom prst="rect">
            <a:avLst/>
          </a:prstGeom>
          <a:noFill/>
          <a:ln w="9525">
            <a:noFill/>
          </a:ln>
        </p:spPr>
        <p:txBody>
          <a:bodyPr>
            <a:spAutoFit/>
          </a:bodyPr>
          <a:lstStyle/>
          <a:p>
            <a:pPr>
              <a:spcBef>
                <a:spcPct val="50000"/>
              </a:spcBef>
            </a:pPr>
            <a:r>
              <a:rPr lang="zh-CN" altLang="en-US" sz="2000" b="1" dirty="0">
                <a:solidFill>
                  <a:schemeClr val="tx1"/>
                </a:solidFill>
                <a:latin typeface="华文楷体" panose="02010600040101010101" pitchFamily="2" charset="-122"/>
                <a:ea typeface="华文楷体" panose="02010600040101010101" pitchFamily="2" charset="-122"/>
              </a:rPr>
              <a:t>你知道蝙蝠是怎样判断目标的位置的吗？</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138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 presetClass="entr" presetSubtype="16" fill="hold" grpId="0" nodeType="clickEffect">
                                  <p:stCondLst>
                                    <p:cond delay="0"/>
                                  </p:stCondLst>
                                  <p:childTnLst>
                                    <p:set>
                                      <p:cBhvr>
                                        <p:cTn id="10" dur="1" fill="hold">
                                          <p:stCondLst>
                                            <p:cond delay="0"/>
                                          </p:stCondLst>
                                        </p:cTn>
                                        <p:tgtEl>
                                          <p:spTgt spid="101381"/>
                                        </p:tgtEl>
                                        <p:attrNameLst>
                                          <p:attrName>style.visibility</p:attrName>
                                        </p:attrNameLst>
                                      </p:cBhvr>
                                      <p:to>
                                        <p:strVal val="visible"/>
                                      </p:to>
                                    </p:set>
                                    <p:animEffect transition="in" filter="box(in)">
                                      <p:cBhvr>
                                        <p:cTn id="11" dur="2000"/>
                                        <p:tgtEl>
                                          <p:spTgt spid="101381"/>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32772"/>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32773"/>
                                        </p:tgtEl>
                                        <p:attrNameLst>
                                          <p:attrName>style.visibility</p:attrName>
                                        </p:attrNameLst>
                                      </p:cBhvr>
                                      <p:to>
                                        <p:strVal val="visible"/>
                                      </p:to>
                                    </p:set>
                                    <p:anim calcmode="lin" valueType="num">
                                      <p:cBhvr additive="base">
                                        <p:cTn id="20" dur="500" fill="hold"/>
                                        <p:tgtEl>
                                          <p:spTgt spid="32773"/>
                                        </p:tgtEl>
                                        <p:attrNameLst>
                                          <p:attrName>ppt_x</p:attrName>
                                        </p:attrNameLst>
                                      </p:cBhvr>
                                      <p:tavLst>
                                        <p:tav tm="0">
                                          <p:val>
                                            <p:strVal val="#ppt_x"/>
                                          </p:val>
                                        </p:tav>
                                        <p:tav tm="100000">
                                          <p:val>
                                            <p:strVal val="#ppt_x"/>
                                          </p:val>
                                        </p:tav>
                                      </p:tavLst>
                                    </p:anim>
                                    <p:anim calcmode="lin" valueType="num">
                                      <p:cBhvr additive="base">
                                        <p:cTn id="21" dur="500" fill="hold"/>
                                        <p:tgtEl>
                                          <p:spTgt spid="3277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381" grpId="0" animBg="1"/>
      <p:bldP spid="32773"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stretch>
            <a:fillRect/>
          </a:stretch>
        </p:blipFill>
        <p:spPr>
          <a:xfrm>
            <a:off x="8301515" y="4690652"/>
            <a:ext cx="736376" cy="359227"/>
          </a:xfrm>
          <a:prstGeom prst="rect">
            <a:avLst/>
          </a:prstGeom>
        </p:spPr>
      </p:pic>
      <p:sp>
        <p:nvSpPr>
          <p:cNvPr id="4" name="文本框 3"/>
          <p:cNvSpPr txBox="1"/>
          <p:nvPr/>
        </p:nvSpPr>
        <p:spPr>
          <a:xfrm>
            <a:off x="594233" y="965508"/>
            <a:ext cx="1195197" cy="461663"/>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2400" b="1" dirty="0">
                <a:solidFill>
                  <a:srgbClr val="FF0000"/>
                </a:solidFill>
                <a:latin typeface="微软雅黑" panose="020B0503020204020204" charset="-122"/>
                <a:ea typeface="微软雅黑" panose="020B0503020204020204" charset="-122"/>
                <a:sym typeface="+mn-ea"/>
              </a:rPr>
              <a:t>一</a:t>
            </a:r>
            <a:r>
              <a:rPr lang="en-US" altLang="zh-CN" sz="2400" b="1" dirty="0">
                <a:solidFill>
                  <a:srgbClr val="FF0000"/>
                </a:solidFill>
                <a:latin typeface="微软雅黑" panose="020B0503020204020204" charset="-122"/>
                <a:ea typeface="微软雅黑" panose="020B0503020204020204" charset="-122"/>
                <a:sym typeface="+mn-ea"/>
              </a:rPr>
              <a:t>. </a:t>
            </a:r>
            <a:r>
              <a:rPr lang="zh-CN" altLang="en-US" sz="2400" b="1" dirty="0">
                <a:solidFill>
                  <a:srgbClr val="FF0000"/>
                </a:solidFill>
                <a:latin typeface="微软雅黑" panose="020B0503020204020204" charset="-122"/>
                <a:ea typeface="微软雅黑" panose="020B0503020204020204" charset="-122"/>
                <a:sym typeface="+mn-ea"/>
              </a:rPr>
              <a:t>超声</a:t>
            </a:r>
          </a:p>
        </p:txBody>
      </p:sp>
      <p:sp>
        <p:nvSpPr>
          <p:cNvPr id="9" name="文本框 8"/>
          <p:cNvSpPr txBox="1"/>
          <p:nvPr/>
        </p:nvSpPr>
        <p:spPr>
          <a:xfrm>
            <a:off x="1033145" y="1575434"/>
            <a:ext cx="6526530" cy="36703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1800" b="1" i="0" u="none" strike="noStrike" cap="none" spc="0" normalizeH="0" baseline="0" dirty="0">
                <a:ln>
                  <a:noFill/>
                </a:ln>
                <a:solidFill>
                  <a:schemeClr val="tx1"/>
                </a:solidFill>
                <a:effectLst/>
                <a:uFillTx/>
                <a:latin typeface="幼圆" panose="02010509060101010101" pitchFamily="49" charset="-122"/>
                <a:ea typeface="幼圆" panose="02010509060101010101" pitchFamily="49" charset="-122"/>
                <a:cs typeface="幼圆" panose="02010509060101010101" pitchFamily="49" charset="-122"/>
                <a:sym typeface="Arial" panose="020B0604020202020204"/>
              </a:rPr>
              <a:t>定义</a:t>
            </a:r>
            <a:r>
              <a:rPr kumimoji="0" lang="zh-CN" altLang="en-US" sz="1800" b="0" i="0" u="none" strike="noStrike" cap="none" spc="0" normalizeH="0" baseline="0" dirty="0">
                <a:ln>
                  <a:noFill/>
                </a:ln>
                <a:solidFill>
                  <a:schemeClr val="tx1"/>
                </a:solidFill>
                <a:effectLst/>
                <a:uFillTx/>
                <a:latin typeface="幼圆" panose="02010509060101010101" pitchFamily="49" charset="-122"/>
                <a:ea typeface="幼圆" panose="02010509060101010101" pitchFamily="49" charset="-122"/>
                <a:cs typeface="幼圆" panose="02010509060101010101" pitchFamily="49" charset="-122"/>
                <a:sym typeface="Arial" panose="020B0604020202020204"/>
              </a:rPr>
              <a:t>：</a:t>
            </a:r>
            <a:r>
              <a:rPr lang="zh-CN" altLang="en-US" sz="1800" dirty="0">
                <a:solidFill>
                  <a:schemeClr val="tx1"/>
                </a:solidFill>
                <a:latin typeface="Times New Roman" panose="02020603050405020304" pitchFamily="18" charset="0"/>
                <a:ea typeface="幼圆" panose="02010509060101010101" pitchFamily="49" charset="-122"/>
                <a:sym typeface="+mn-ea"/>
              </a:rPr>
              <a:t>频率</a:t>
            </a:r>
            <a:r>
              <a:rPr lang="zh-CN" altLang="en-US" sz="1800" b="1" dirty="0">
                <a:solidFill>
                  <a:srgbClr val="7030A0"/>
                </a:solidFill>
                <a:latin typeface="微软雅黑" panose="020B0503020204020204" charset="-122"/>
                <a:ea typeface="微软雅黑" panose="020B0503020204020204" charset="-122"/>
                <a:cs typeface="微软雅黑" panose="020B0503020204020204" charset="-122"/>
                <a:sym typeface="+mn-ea"/>
              </a:rPr>
              <a:t>高于</a:t>
            </a:r>
            <a:r>
              <a:rPr lang="en-US" altLang="zh-CN" sz="1800" b="1" dirty="0">
                <a:solidFill>
                  <a:srgbClr val="7030A0"/>
                </a:solidFill>
                <a:latin typeface="微软雅黑" panose="020B0503020204020204" charset="-122"/>
                <a:ea typeface="微软雅黑" panose="020B0503020204020204" charset="-122"/>
                <a:cs typeface="微软雅黑" panose="020B0503020204020204" charset="-122"/>
                <a:sym typeface="+mn-ea"/>
              </a:rPr>
              <a:t>20000Hz</a:t>
            </a:r>
            <a:r>
              <a:rPr lang="zh-CN" altLang="en-US" sz="1800" dirty="0">
                <a:solidFill>
                  <a:schemeClr val="tx1"/>
                </a:solidFill>
                <a:latin typeface="Times New Roman" panose="02020603050405020304" pitchFamily="18" charset="0"/>
                <a:ea typeface="幼圆" panose="02010509060101010101" pitchFamily="49" charset="-122"/>
                <a:sym typeface="+mn-ea"/>
              </a:rPr>
              <a:t>的声音，蝙蝠、海豚等都能听见超声</a:t>
            </a:r>
          </a:p>
        </p:txBody>
      </p:sp>
      <p:grpSp>
        <p:nvGrpSpPr>
          <p:cNvPr id="10" name="组合 9"/>
          <p:cNvGrpSpPr/>
          <p:nvPr/>
        </p:nvGrpSpPr>
        <p:grpSpPr>
          <a:xfrm>
            <a:off x="113030" y="133350"/>
            <a:ext cx="5444490" cy="697230"/>
            <a:chOff x="447" y="473"/>
            <a:chExt cx="8574" cy="1098"/>
          </a:xfrm>
        </p:grpSpPr>
        <p:sp>
          <p:nvSpPr>
            <p:cNvPr id="11" name="Shape 108"/>
            <p:cNvSpPr/>
            <p:nvPr/>
          </p:nvSpPr>
          <p:spPr>
            <a:xfrm>
              <a:off x="515" y="473"/>
              <a:ext cx="1141" cy="1099"/>
            </a:xfrm>
            <a:prstGeom prst="rect">
              <a:avLst/>
            </a:prstGeom>
            <a:solidFill>
              <a:srgbClr val="007E27">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12" name="Shape 112"/>
            <p:cNvSpPr/>
            <p:nvPr/>
          </p:nvSpPr>
          <p:spPr>
            <a:xfrm>
              <a:off x="447" y="537"/>
              <a:ext cx="1275" cy="91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lang="en-US" altLang="zh-CN" sz="320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Helvetica"/>
                  <a:ea typeface="方正舒体" panose="02010601030101010101" pitchFamily="2" charset="-122"/>
                  <a:sym typeface="微软雅黑" panose="020B0503020204020204" charset="-122"/>
                </a:rPr>
                <a:t>2</a:t>
              </a:r>
              <a:endParaRPr kumimoji="0" sz="320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Helvetica"/>
                <a:ea typeface="方正舒体" panose="02010601030101010101" pitchFamily="2" charset="-122"/>
                <a:sym typeface="微软雅黑" panose="020B0503020204020204" charset="-122"/>
              </a:endParaRPr>
            </a:p>
          </p:txBody>
        </p:sp>
        <p:sp>
          <p:nvSpPr>
            <p:cNvPr id="13" name="文本框 12"/>
            <p:cNvSpPr txBox="1"/>
            <p:nvPr/>
          </p:nvSpPr>
          <p:spPr>
            <a:xfrm>
              <a:off x="1896" y="537"/>
              <a:ext cx="2382" cy="82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lvl="0" indent="0" algn="l" defTabSz="914400" rtl="0" eaLnBrk="1" fontAlgn="auto" latinLnBrk="1" hangingPunct="0">
                <a:lnSpc>
                  <a:spcPct val="100000"/>
                </a:lnSpc>
                <a:spcBef>
                  <a:spcPts val="0"/>
                </a:spcBef>
                <a:spcAft>
                  <a:spcPts val="0"/>
                </a:spcAft>
                <a:buClrTx/>
                <a:buSzTx/>
                <a:buFontTx/>
                <a:buNone/>
                <a:defRPr/>
              </a:pPr>
              <a:r>
                <a:rPr kumimoji="0" lang="zh-CN" altLang="en-US" sz="2800" b="0" i="0" u="none" strike="noStrike" kern="0" cap="none" spc="0" normalizeH="0" baseline="0" noProof="0" dirty="0">
                  <a:ln>
                    <a:noFill/>
                  </a:ln>
                  <a:solidFill>
                    <a:srgbClr val="000000"/>
                  </a:solidFill>
                  <a:effectLst/>
                  <a:uLnTx/>
                  <a:uFillTx/>
                  <a:latin typeface="微软雅黑" panose="020B0503020204020204" charset="-122"/>
                  <a:ea typeface="微软雅黑" panose="020B0503020204020204" charset="-122"/>
                  <a:cs typeface="Arial" panose="020B0604020202020204"/>
                  <a:sym typeface="Arial" panose="020B0604020202020204"/>
                </a:rPr>
                <a:t>课堂活动</a:t>
              </a:r>
            </a:p>
          </p:txBody>
        </p:sp>
        <p:cxnSp>
          <p:nvCxnSpPr>
            <p:cNvPr id="14" name="直接连接符 13"/>
            <p:cNvCxnSpPr/>
            <p:nvPr/>
          </p:nvCxnSpPr>
          <p:spPr>
            <a:xfrm>
              <a:off x="1669" y="1310"/>
              <a:ext cx="7353" cy="0"/>
            </a:xfrm>
            <a:prstGeom prst="line">
              <a:avLst/>
            </a:prstGeom>
            <a:noFill/>
            <a:ln w="28575" cap="flat">
              <a:solidFill>
                <a:srgbClr val="007E27"/>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grpSp>
      <p:sp>
        <p:nvSpPr>
          <p:cNvPr id="5" name="文本框 4"/>
          <p:cNvSpPr txBox="1"/>
          <p:nvPr/>
        </p:nvSpPr>
        <p:spPr>
          <a:xfrm>
            <a:off x="1033145" y="2124400"/>
            <a:ext cx="3467100" cy="36703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1800" dirty="0">
                <a:solidFill>
                  <a:schemeClr val="tx1"/>
                </a:solidFill>
                <a:latin typeface="微软雅黑" panose="020B0503020204020204" charset="-122"/>
                <a:ea typeface="微软雅黑" panose="020B0503020204020204" charset="-122"/>
                <a:sym typeface="+mn-ea"/>
              </a:rPr>
              <a:t>特点</a:t>
            </a:r>
            <a:r>
              <a:rPr lang="zh-CN" altLang="en-US" sz="1800" b="1" dirty="0">
                <a:solidFill>
                  <a:schemeClr val="tx1"/>
                </a:solidFill>
                <a:latin typeface="华文楷体" panose="02010600040101010101" pitchFamily="2" charset="-122"/>
                <a:ea typeface="华文楷体" panose="02010600040101010101" pitchFamily="2" charset="-122"/>
                <a:sym typeface="+mn-ea"/>
              </a:rPr>
              <a:t>：</a:t>
            </a:r>
            <a:r>
              <a:rPr lang="zh-CN" altLang="en-US" sz="1800" b="1" dirty="0">
                <a:solidFill>
                  <a:srgbClr val="FF0000"/>
                </a:solidFill>
                <a:latin typeface="幼圆" panose="02010509060101010101" pitchFamily="49" charset="-122"/>
                <a:ea typeface="幼圆" panose="02010509060101010101" pitchFamily="49" charset="-122"/>
                <a:sym typeface="+mn-ea"/>
              </a:rPr>
              <a:t>由于频率高，有很多特点</a:t>
            </a:r>
          </a:p>
        </p:txBody>
      </p:sp>
      <p:sp>
        <p:nvSpPr>
          <p:cNvPr id="6" name="文本框 5"/>
          <p:cNvSpPr txBox="1"/>
          <p:nvPr/>
        </p:nvSpPr>
        <p:spPr>
          <a:xfrm>
            <a:off x="1461135" y="2692382"/>
            <a:ext cx="4907915" cy="461663"/>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24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sym typeface="+mn-ea"/>
              </a:rPr>
              <a:t>（</a:t>
            </a:r>
            <a:r>
              <a:rPr lang="en-US" altLang="zh-CN" sz="24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sym typeface="+mn-ea"/>
              </a:rPr>
              <a:t>1</a:t>
            </a:r>
            <a:r>
              <a:rPr lang="zh-CN" altLang="en-US" sz="24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sym typeface="+mn-ea"/>
              </a:rPr>
              <a:t>）方向性好，几乎沿直线传播</a:t>
            </a:r>
            <a:endParaRPr kumimoji="0" lang="zh-CN" altLang="en-US" sz="2400" b="1" i="0" u="none" strike="noStrike" cap="none" spc="0" normalizeH="0" baseline="0" dirty="0">
              <a:ln>
                <a:noFill/>
              </a:ln>
              <a:solidFill>
                <a:schemeClr val="tx1"/>
              </a:solidFill>
              <a:effectLst/>
              <a:uFillTx/>
              <a:latin typeface="华文楷体" panose="02010600040101010101" pitchFamily="2" charset="-122"/>
              <a:ea typeface="华文楷体" panose="02010600040101010101" pitchFamily="2" charset="-122"/>
              <a:cs typeface="华文楷体" panose="02010600040101010101" pitchFamily="2" charset="-122"/>
              <a:sym typeface="+mn-ea"/>
            </a:endParaRPr>
          </a:p>
        </p:txBody>
      </p:sp>
      <p:sp>
        <p:nvSpPr>
          <p:cNvPr id="7" name="文本框 6"/>
          <p:cNvSpPr txBox="1"/>
          <p:nvPr/>
        </p:nvSpPr>
        <p:spPr>
          <a:xfrm>
            <a:off x="1461135" y="3300730"/>
            <a:ext cx="2849241" cy="461663"/>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24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sym typeface="+mn-ea"/>
              </a:rPr>
              <a:t>（</a:t>
            </a:r>
            <a:r>
              <a:rPr lang="en-US" altLang="zh-CN" sz="24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sym typeface="+mn-ea"/>
              </a:rPr>
              <a:t>2</a:t>
            </a:r>
            <a:r>
              <a:rPr lang="zh-CN" altLang="en-US" sz="24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sym typeface="+mn-ea"/>
              </a:rPr>
              <a:t>）穿透能力强</a:t>
            </a:r>
            <a:endParaRPr kumimoji="0" lang="zh-CN" altLang="en-US" sz="2400" b="1" i="0" u="none" strike="noStrike" cap="none" spc="0" normalizeH="0" baseline="0" dirty="0">
              <a:ln>
                <a:noFill/>
              </a:ln>
              <a:solidFill>
                <a:schemeClr val="tx1"/>
              </a:solidFill>
              <a:effectLst/>
              <a:uFillTx/>
              <a:latin typeface="华文楷体" panose="02010600040101010101" pitchFamily="2" charset="-122"/>
              <a:ea typeface="华文楷体" panose="02010600040101010101" pitchFamily="2" charset="-122"/>
              <a:cs typeface="华文楷体" panose="02010600040101010101" pitchFamily="2" charset="-122"/>
              <a:sym typeface="+mn-ea"/>
            </a:endParaRPr>
          </a:p>
        </p:txBody>
      </p:sp>
      <p:sp>
        <p:nvSpPr>
          <p:cNvPr id="8" name="文本框 7"/>
          <p:cNvSpPr txBox="1"/>
          <p:nvPr/>
        </p:nvSpPr>
        <p:spPr>
          <a:xfrm>
            <a:off x="1461135" y="3903963"/>
            <a:ext cx="6780003" cy="830995"/>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24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sym typeface="+mn-ea"/>
              </a:rPr>
              <a:t>（</a:t>
            </a:r>
            <a:r>
              <a:rPr lang="en-US" altLang="zh-CN" sz="24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sym typeface="+mn-ea"/>
              </a:rPr>
              <a:t>3</a:t>
            </a:r>
            <a:r>
              <a:rPr lang="zh-CN" altLang="en-US" sz="24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sym typeface="+mn-ea"/>
              </a:rPr>
              <a:t>）在媒质中传播时能产生巨大的作用力，能量高，可以用来为硬质材料做切割、</a:t>
            </a:r>
            <a:endParaRPr kumimoji="0" lang="zh-CN" altLang="en-US" sz="2400" b="1" i="0" u="none" strike="noStrike" cap="none" spc="0" normalizeH="0" baseline="0" dirty="0">
              <a:ln>
                <a:noFill/>
              </a:ln>
              <a:solidFill>
                <a:schemeClr val="tx1"/>
              </a:solidFill>
              <a:effectLst/>
              <a:uFillTx/>
              <a:latin typeface="华文楷体" panose="02010600040101010101" pitchFamily="2" charset="-122"/>
              <a:ea typeface="华文楷体" panose="02010600040101010101" pitchFamily="2" charset="-122"/>
              <a:cs typeface="华文楷体" panose="02010600040101010101" pitchFamily="2" charset="-122"/>
              <a:sym typeface="+mn-ea"/>
            </a:endParaRPr>
          </a:p>
        </p:txBody>
      </p:sp>
    </p:spTree>
  </p:cSld>
  <p:clrMapOvr>
    <a:masterClrMapping/>
  </p:clrMapOvr>
  <p:transition spd="slow" advClick="0" advTm="200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ox(in)">
                                      <p:cBhvr>
                                        <p:cTn id="13" dur="2000"/>
                                        <p:tgtEl>
                                          <p:spTgt spid="9"/>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heel(1)">
                                      <p:cBhvr>
                                        <p:cTn id="22" dur="20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heel(1)">
                                      <p:cBhvr>
                                        <p:cTn id="27" dur="20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21" presetClass="entr" presetSubtype="1"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heel(1)">
                                      <p:cBhvr>
                                        <p:cTn id="32"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9" grpId="0" bldLvl="0" animBg="1"/>
      <p:bldP spid="5" grpId="0" animBg="1"/>
      <p:bldP spid="6" grpId="0" animBg="1"/>
      <p:bldP spid="7" grpId="0" animBg="1"/>
      <p:bldP spid="8" grpId="0" animBg="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stretch>
            <a:fillRect/>
          </a:stretch>
        </p:blipFill>
        <p:spPr>
          <a:xfrm>
            <a:off x="8301515" y="4690652"/>
            <a:ext cx="736376" cy="359227"/>
          </a:xfrm>
          <a:prstGeom prst="rect">
            <a:avLst/>
          </a:prstGeom>
        </p:spPr>
      </p:pic>
      <p:sp>
        <p:nvSpPr>
          <p:cNvPr id="104454" name="Rectangle 5"/>
          <p:cNvSpPr/>
          <p:nvPr/>
        </p:nvSpPr>
        <p:spPr>
          <a:xfrm>
            <a:off x="450215" y="354013"/>
            <a:ext cx="2591435" cy="460375"/>
          </a:xfrm>
          <a:prstGeom prst="rect">
            <a:avLst/>
          </a:prstGeom>
          <a:noFill/>
          <a:ln w="9525">
            <a:noFill/>
          </a:ln>
        </p:spPr>
        <p:txBody>
          <a:bodyPr wrap="none" anchor="t">
            <a:spAutoFit/>
          </a:bodyPr>
          <a:lstStyle/>
          <a:p>
            <a:pPr>
              <a:buFont typeface="Arial" panose="020B0604020202020204" pitchFamily="34" charset="0"/>
            </a:pPr>
            <a:r>
              <a:rPr lang="zh-CN" altLang="en-US" sz="2400" b="1" dirty="0">
                <a:solidFill>
                  <a:schemeClr val="tx1"/>
                </a:solidFill>
                <a:latin typeface="微软雅黑" panose="020B0503020204020204" charset="-122"/>
                <a:ea typeface="微软雅黑" panose="020B0503020204020204" charset="-122"/>
                <a:cs typeface="微软雅黑" panose="020B0503020204020204" charset="-122"/>
              </a:rPr>
              <a:t>（</a:t>
            </a:r>
            <a:r>
              <a:rPr lang="en-US" altLang="zh-CN" sz="2400" b="1" dirty="0">
                <a:solidFill>
                  <a:schemeClr val="tx1"/>
                </a:solidFill>
                <a:latin typeface="微软雅黑" panose="020B0503020204020204" charset="-122"/>
                <a:ea typeface="微软雅黑" panose="020B0503020204020204" charset="-122"/>
                <a:cs typeface="微软雅黑" panose="020B0503020204020204" charset="-122"/>
              </a:rPr>
              <a:t>1</a:t>
            </a:r>
            <a:r>
              <a:rPr lang="zh-CN" altLang="en-US" sz="2400" b="1" dirty="0">
                <a:solidFill>
                  <a:schemeClr val="tx1"/>
                </a:solidFill>
                <a:latin typeface="微软雅黑" panose="020B0503020204020204" charset="-122"/>
                <a:ea typeface="微软雅黑" panose="020B0503020204020204" charset="-122"/>
                <a:cs typeface="微软雅黑" panose="020B0503020204020204" charset="-122"/>
              </a:rPr>
              <a:t>）应用于生活</a:t>
            </a:r>
            <a:r>
              <a:rPr lang="en-US" altLang="zh-CN" sz="2400" b="1">
                <a:solidFill>
                  <a:schemeClr val="tx1"/>
                </a:solidFill>
                <a:latin typeface="微软雅黑" panose="020B0503020204020204" charset="-122"/>
                <a:ea typeface="微软雅黑" panose="020B0503020204020204" charset="-122"/>
                <a:cs typeface="微软雅黑" panose="020B0503020204020204" charset="-122"/>
              </a:rPr>
              <a:t>:</a:t>
            </a:r>
          </a:p>
        </p:txBody>
      </p:sp>
      <p:sp>
        <p:nvSpPr>
          <p:cNvPr id="104452" name="Rectangle 2"/>
          <p:cNvSpPr/>
          <p:nvPr/>
        </p:nvSpPr>
        <p:spPr>
          <a:xfrm>
            <a:off x="548234" y="1121641"/>
            <a:ext cx="3723295" cy="3046988"/>
          </a:xfrm>
          <a:prstGeom prst="rect">
            <a:avLst/>
          </a:prstGeom>
          <a:noFill/>
          <a:ln w="9525">
            <a:noFill/>
          </a:ln>
        </p:spPr>
        <p:txBody>
          <a:bodyPr wrap="square" anchor="t">
            <a:spAutoFit/>
          </a:bodyPr>
          <a:lstStyle/>
          <a:p>
            <a:pPr>
              <a:buFont typeface="Arial" panose="020B0604020202020204" pitchFamily="34" charset="0"/>
            </a:pPr>
            <a:r>
              <a:rPr lang="zh-CN" altLang="en-US" sz="2400" dirty="0">
                <a:solidFill>
                  <a:schemeClr val="tx1"/>
                </a:solidFill>
                <a:latin typeface="华文楷体" panose="02010600040101010101" pitchFamily="2" charset="-122"/>
                <a:ea typeface="华文楷体" panose="02010600040101010101" pitchFamily="2" charset="-122"/>
              </a:rPr>
              <a:t>　　在我国北方干燥的冬季，如果把</a:t>
            </a:r>
            <a:r>
              <a:rPr lang="zh-CN" altLang="en-US" sz="2400" b="1" dirty="0">
                <a:solidFill>
                  <a:srgbClr val="00B050"/>
                </a:solidFill>
                <a:latin typeface="华文楷体" panose="02010600040101010101" pitchFamily="2" charset="-122"/>
                <a:ea typeface="华文楷体" panose="02010600040101010101" pitchFamily="2" charset="-122"/>
              </a:rPr>
              <a:t>超声波通入水罐中，剧烈的振动会使罐中的水破碎成许多小雾滴，再用小风扇把雾滴吹入室内，就可以增加室内空气的湿度</a:t>
            </a:r>
            <a:r>
              <a:rPr lang="zh-CN" altLang="en-US" sz="2400" dirty="0">
                <a:solidFill>
                  <a:schemeClr val="tx1"/>
                </a:solidFill>
                <a:latin typeface="华文楷体" panose="02010600040101010101" pitchFamily="2" charset="-122"/>
                <a:ea typeface="华文楷体" panose="02010600040101010101" pitchFamily="2" charset="-122"/>
              </a:rPr>
              <a:t>。这就是超声波加湿器的原理。</a:t>
            </a:r>
          </a:p>
        </p:txBody>
      </p:sp>
      <p:sp>
        <p:nvSpPr>
          <p:cNvPr id="104455" name="Rectangle 6"/>
          <p:cNvSpPr/>
          <p:nvPr/>
        </p:nvSpPr>
        <p:spPr>
          <a:xfrm>
            <a:off x="5615074" y="4168629"/>
            <a:ext cx="1714500" cy="398780"/>
          </a:xfrm>
          <a:prstGeom prst="rect">
            <a:avLst/>
          </a:prstGeom>
          <a:noFill/>
          <a:ln w="9525">
            <a:noFill/>
          </a:ln>
        </p:spPr>
        <p:txBody>
          <a:bodyPr wrap="none" anchor="t">
            <a:spAutoFit/>
          </a:bodyPr>
          <a:lstStyle/>
          <a:p>
            <a:pPr>
              <a:buFont typeface="Arial" panose="020B0604020202020204" pitchFamily="34" charset="0"/>
            </a:pPr>
            <a:r>
              <a:rPr lang="zh-CN" altLang="en-US" sz="2000" b="1" dirty="0">
                <a:latin typeface="幼圆" panose="02010509060101010101" pitchFamily="49" charset="-122"/>
                <a:ea typeface="幼圆" panose="02010509060101010101" pitchFamily="49" charset="-122"/>
              </a:rPr>
              <a:t>超声波加湿器</a:t>
            </a:r>
          </a:p>
        </p:txBody>
      </p:sp>
      <p:pic>
        <p:nvPicPr>
          <p:cNvPr id="1026" name="Picture 2">
            <a:extLst>
              <a:ext uri="{FF2B5EF4-FFF2-40B4-BE49-F238E27FC236}">
                <a16:creationId xmlns:a16="http://schemas.microsoft.com/office/drawing/2014/main" xmlns="" id="{EA8FDA50-D394-4E8B-9BE3-F3DD6DAA4399}"/>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833161" y="814388"/>
            <a:ext cx="3128530" cy="3128530"/>
          </a:xfrm>
          <a:prstGeom prst="rect">
            <a:avLst/>
          </a:prstGeom>
          <a:noFill/>
          <a:ln w="57150">
            <a:solidFill>
              <a:srgbClr val="92D050"/>
            </a:solidFill>
          </a:ln>
          <a:extLst>
            <a:ext uri="{909E8E84-426E-40DD-AFC4-6F175D3DCCD1}">
              <a14:hiddenFill xmlns:a14="http://schemas.microsoft.com/office/drawing/2010/main" xmlns="">
                <a:solidFill>
                  <a:srgbClr val="FFFFFF"/>
                </a:solidFill>
              </a14:hiddenFill>
            </a:ext>
          </a:extLst>
        </p:spPr>
      </p:pic>
    </p:spTree>
  </p:cSld>
  <p:clrMapOvr>
    <a:masterClrMapping/>
  </p:clrMapOvr>
  <p:transition spd="slow" advClick="0" advTm="200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4454"/>
                                        </p:tgtEl>
                                        <p:attrNameLst>
                                          <p:attrName>style.visibility</p:attrName>
                                        </p:attrNameLst>
                                      </p:cBhvr>
                                      <p:to>
                                        <p:strVal val="visible"/>
                                      </p:to>
                                    </p:set>
                                    <p:animEffect transition="in" filter="box(in)">
                                      <p:cBhvr>
                                        <p:cTn id="7" dur="2000"/>
                                        <p:tgtEl>
                                          <p:spTgt spid="10445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0445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454" grpId="0"/>
      <p:bldP spid="104452"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5475" name="Text Box 2"/>
          <p:cNvSpPr txBox="1"/>
          <p:nvPr/>
        </p:nvSpPr>
        <p:spPr>
          <a:xfrm>
            <a:off x="657390" y="982703"/>
            <a:ext cx="3914610" cy="1322070"/>
          </a:xfrm>
          <a:prstGeom prst="rect">
            <a:avLst/>
          </a:prstGeom>
          <a:noFill/>
          <a:ln w="9525">
            <a:noFill/>
          </a:ln>
        </p:spPr>
        <p:txBody>
          <a:bodyPr anchor="t">
            <a:spAutoFit/>
          </a:bodyPr>
          <a:lstStyle/>
          <a:p>
            <a:pPr algn="just">
              <a:spcBef>
                <a:spcPct val="20000"/>
              </a:spcBef>
              <a:buFont typeface="Arial" panose="020B0604020202020204" pitchFamily="34" charset="0"/>
            </a:pPr>
            <a:r>
              <a:rPr lang="en-US" altLang="zh-CN" sz="20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       </a:t>
            </a:r>
            <a:r>
              <a:rPr lang="zh-CN" altLang="en-US" sz="20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用超声波消毒灭菌。例如用超声波来给牛奶消毒，效果良好，而且能避免煮沸法对营养成分的破坏。</a:t>
            </a:r>
          </a:p>
        </p:txBody>
      </p:sp>
      <p:pic>
        <p:nvPicPr>
          <p:cNvPr id="105476" name="Picture 3" descr="376850652"/>
          <p:cNvPicPr>
            <a:picLocks noChangeAspect="1"/>
          </p:cNvPicPr>
          <p:nvPr/>
        </p:nvPicPr>
        <p:blipFill>
          <a:blip r:embed="rId2">
            <a:lum bright="-6000" contrast="20000"/>
          </a:blip>
          <a:stretch>
            <a:fillRect/>
          </a:stretch>
        </p:blipFill>
        <p:spPr>
          <a:xfrm>
            <a:off x="4996227" y="761134"/>
            <a:ext cx="3293110" cy="2389505"/>
          </a:xfrm>
          <a:prstGeom prst="rect">
            <a:avLst/>
          </a:prstGeom>
          <a:noFill/>
          <a:ln w="9525">
            <a:solidFill>
              <a:schemeClr val="accent1"/>
            </a:solidFill>
          </a:ln>
          <a:effectLst>
            <a:glow rad="139700">
              <a:srgbClr val="007E27">
                <a:alpha val="40000"/>
              </a:srgbClr>
            </a:glow>
          </a:effectLst>
        </p:spPr>
      </p:pic>
      <p:pic>
        <p:nvPicPr>
          <p:cNvPr id="105477" name="Picture 4" descr="2"/>
          <p:cNvPicPr>
            <a:picLocks noChangeAspect="1"/>
          </p:cNvPicPr>
          <p:nvPr/>
        </p:nvPicPr>
        <p:blipFill>
          <a:blip r:embed="rId3">
            <a:lum contrast="20000"/>
          </a:blip>
          <a:stretch>
            <a:fillRect/>
          </a:stretch>
        </p:blipFill>
        <p:spPr>
          <a:xfrm>
            <a:off x="1207770" y="2550160"/>
            <a:ext cx="3311525" cy="2186940"/>
          </a:xfrm>
          <a:prstGeom prst="rect">
            <a:avLst/>
          </a:prstGeom>
          <a:noFill/>
          <a:ln w="9525">
            <a:solidFill>
              <a:schemeClr val="accent1"/>
            </a:solidFill>
          </a:ln>
          <a:effectLst>
            <a:glow rad="139700">
              <a:srgbClr val="EF0FBD">
                <a:alpha val="40000"/>
              </a:srgbClr>
            </a:glow>
          </a:effectLst>
        </p:spPr>
      </p:pic>
      <p:sp>
        <p:nvSpPr>
          <p:cNvPr id="105478" name="Text Box 5"/>
          <p:cNvSpPr txBox="1"/>
          <p:nvPr/>
        </p:nvSpPr>
        <p:spPr>
          <a:xfrm>
            <a:off x="4996227" y="2722174"/>
            <a:ext cx="198120" cy="171450"/>
          </a:xfrm>
          <a:prstGeom prst="rect">
            <a:avLst/>
          </a:prstGeom>
          <a:noFill/>
          <a:ln w="9525">
            <a:noFill/>
          </a:ln>
        </p:spPr>
        <p:txBody>
          <a:bodyPr vert="eaVert" wrap="none" anchor="t">
            <a:spAutoFit/>
          </a:bodyPr>
          <a:lstStyle/>
          <a:p>
            <a:pPr>
              <a:buFont typeface="Arial" panose="020B0604020202020204" pitchFamily="34" charset="0"/>
            </a:pPr>
            <a:r>
              <a:rPr lang="zh-CN" altLang="en-US" sz="100" b="1">
                <a:solidFill>
                  <a:srgbClr val="000099"/>
                </a:solidFill>
                <a:latin typeface="Arial" panose="020B0604020202020204" pitchFamily="34" charset="0"/>
                <a:ea typeface="宋体" panose="02010600030101010101" pitchFamily="2" charset="-122"/>
              </a:rPr>
              <a:t>超声波消毒炉</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5476"/>
                                        </p:tgtEl>
                                        <p:attrNameLst>
                                          <p:attrName>style.visibility</p:attrName>
                                        </p:attrNameLst>
                                      </p:cBhvr>
                                      <p:to>
                                        <p:strVal val="visible"/>
                                      </p:to>
                                    </p:set>
                                    <p:anim calcmode="lin" valueType="num">
                                      <p:cBhvr additive="base">
                                        <p:cTn id="7" dur="500" fill="hold"/>
                                        <p:tgtEl>
                                          <p:spTgt spid="105476"/>
                                        </p:tgtEl>
                                        <p:attrNameLst>
                                          <p:attrName>ppt_x</p:attrName>
                                        </p:attrNameLst>
                                      </p:cBhvr>
                                      <p:tavLst>
                                        <p:tav tm="0">
                                          <p:val>
                                            <p:strVal val="#ppt_x"/>
                                          </p:val>
                                        </p:tav>
                                        <p:tav tm="100000">
                                          <p:val>
                                            <p:strVal val="#ppt_x"/>
                                          </p:val>
                                        </p:tav>
                                      </p:tavLst>
                                    </p:anim>
                                    <p:anim calcmode="lin" valueType="num">
                                      <p:cBhvr additive="base">
                                        <p:cTn id="8" dur="500" fill="hold"/>
                                        <p:tgtEl>
                                          <p:spTgt spid="10547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0547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105475"/>
                                        </p:tgtEl>
                                        <p:attrNameLst>
                                          <p:attrName>style.visibility</p:attrName>
                                        </p:attrNameLst>
                                      </p:cBhvr>
                                      <p:to>
                                        <p:strVal val="visible"/>
                                      </p:to>
                                    </p:set>
                                    <p:animEffect transition="in" filter="box(in)">
                                      <p:cBhvr>
                                        <p:cTn id="17" dur="2000"/>
                                        <p:tgtEl>
                                          <p:spTgt spid="1054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475"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6499" name="Text Box 2"/>
          <p:cNvSpPr txBox="1"/>
          <p:nvPr/>
        </p:nvSpPr>
        <p:spPr>
          <a:xfrm>
            <a:off x="628941" y="1490403"/>
            <a:ext cx="3743036" cy="1938992"/>
          </a:xfrm>
          <a:prstGeom prst="rect">
            <a:avLst/>
          </a:prstGeom>
          <a:noFill/>
          <a:ln w="9525">
            <a:noFill/>
          </a:ln>
        </p:spPr>
        <p:txBody>
          <a:bodyPr wrap="square" anchor="t">
            <a:spAutoFit/>
          </a:bodyPr>
          <a:lstStyle/>
          <a:p>
            <a:pPr>
              <a:spcBef>
                <a:spcPct val="50000"/>
              </a:spcBef>
              <a:buFont typeface="Arial" panose="020B0604020202020204" pitchFamily="34" charset="0"/>
            </a:pPr>
            <a:r>
              <a:rPr lang="en-US" altLang="zh-CN" sz="2400"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    </a:t>
            </a:r>
            <a:r>
              <a:rPr lang="zh-CN" altLang="en-US" sz="2400"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对于咽喉炎、气管炎等疾病，药力很难达到患病的部位。</a:t>
            </a:r>
            <a:r>
              <a:rPr lang="zh-CN" altLang="en-US" sz="2400" b="1" dirty="0">
                <a:solidFill>
                  <a:srgbClr val="FF0000"/>
                </a:solidFill>
                <a:latin typeface="华文楷体" panose="02010600040101010101" pitchFamily="2" charset="-122"/>
                <a:ea typeface="华文楷体" panose="02010600040101010101" pitchFamily="2" charset="-122"/>
                <a:cs typeface="华文楷体" panose="02010600040101010101" pitchFamily="2" charset="-122"/>
              </a:rPr>
              <a:t>利用加湿器的原理，把药液雾化，让病人吸入，能够增进疗效</a:t>
            </a:r>
            <a:r>
              <a:rPr lang="zh-CN" altLang="en-US" sz="2400"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 </a:t>
            </a:r>
          </a:p>
        </p:txBody>
      </p:sp>
      <p:pic>
        <p:nvPicPr>
          <p:cNvPr id="106500" name="Picture 3" descr="超声波雾化器"/>
          <p:cNvPicPr>
            <a:picLocks noChangeAspect="1"/>
          </p:cNvPicPr>
          <p:nvPr/>
        </p:nvPicPr>
        <p:blipFill>
          <a:blip r:embed="rId2">
            <a:lum contrast="20000"/>
          </a:blip>
          <a:stretch>
            <a:fillRect/>
          </a:stretch>
        </p:blipFill>
        <p:spPr>
          <a:xfrm>
            <a:off x="4832350" y="1174341"/>
            <a:ext cx="3223260" cy="2571115"/>
          </a:xfrm>
          <a:prstGeom prst="rect">
            <a:avLst/>
          </a:prstGeom>
          <a:noFill/>
          <a:ln w="9525">
            <a:solidFill>
              <a:schemeClr val="accent1"/>
            </a:solidFill>
          </a:ln>
          <a:effectLst>
            <a:glow rad="139700">
              <a:srgbClr val="FFC000">
                <a:alpha val="40000"/>
              </a:srgbClr>
            </a:glow>
          </a:effectLst>
        </p:spPr>
      </p:pic>
      <p:sp>
        <p:nvSpPr>
          <p:cNvPr id="12291" name="Rectangle 4"/>
          <p:cNvSpPr/>
          <p:nvPr/>
        </p:nvSpPr>
        <p:spPr>
          <a:xfrm>
            <a:off x="527791" y="347298"/>
            <a:ext cx="2117725" cy="398780"/>
          </a:xfrm>
          <a:prstGeom prst="rect">
            <a:avLst/>
          </a:prstGeom>
          <a:noFill/>
          <a:ln w="9525">
            <a:noFill/>
          </a:ln>
        </p:spPr>
        <p:txBody>
          <a:bodyPr wrap="none" anchor="t">
            <a:spAutoFit/>
          </a:bodyPr>
          <a:lstStyle/>
          <a:p>
            <a:pPr>
              <a:buFont typeface="Arial" panose="020B0604020202020204" pitchFamily="34" charset="0"/>
            </a:pPr>
            <a:r>
              <a:rPr lang="zh-CN" altLang="en-US" sz="2000" b="1" dirty="0">
                <a:solidFill>
                  <a:schemeClr val="tx1"/>
                </a:solidFill>
                <a:latin typeface="微软雅黑" panose="020B0503020204020204" charset="-122"/>
                <a:ea typeface="微软雅黑" panose="020B0503020204020204" charset="-122"/>
                <a:cs typeface="微软雅黑" panose="020B0503020204020204" charset="-122"/>
              </a:rPr>
              <a:t>（2）应用于医学</a:t>
            </a:r>
          </a:p>
        </p:txBody>
      </p:sp>
      <p:sp>
        <p:nvSpPr>
          <p:cNvPr id="106502" name="Text Box 5"/>
          <p:cNvSpPr txBox="1"/>
          <p:nvPr/>
        </p:nvSpPr>
        <p:spPr>
          <a:xfrm>
            <a:off x="5587659" y="4026274"/>
            <a:ext cx="2337364" cy="369332"/>
          </a:xfrm>
          <a:prstGeom prst="rect">
            <a:avLst/>
          </a:prstGeom>
          <a:noFill/>
          <a:ln w="9525">
            <a:noFill/>
          </a:ln>
        </p:spPr>
        <p:txBody>
          <a:bodyPr anchor="t">
            <a:spAutoFit/>
          </a:bodyPr>
          <a:lstStyle/>
          <a:p>
            <a:pPr>
              <a:spcBef>
                <a:spcPct val="50000"/>
              </a:spcBef>
              <a:buFont typeface="Arial" panose="020B0604020202020204" pitchFamily="34" charset="0"/>
            </a:pPr>
            <a:r>
              <a:rPr lang="zh-CN" altLang="en-US" b="1">
                <a:solidFill>
                  <a:srgbClr val="FF0000"/>
                </a:solidFill>
                <a:latin typeface="Arial" panose="020B0604020202020204" pitchFamily="34" charset="0"/>
                <a:ea typeface="宋体" panose="02010600030101010101" pitchFamily="2" charset="-122"/>
              </a:rPr>
              <a:t>超声波雾化器</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29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4" fill="hold" nodeType="clickEffect">
                                  <p:stCondLst>
                                    <p:cond delay="0"/>
                                  </p:stCondLst>
                                  <p:childTnLst>
                                    <p:set>
                                      <p:cBhvr>
                                        <p:cTn id="10" dur="1" fill="hold">
                                          <p:stCondLst>
                                            <p:cond delay="0"/>
                                          </p:stCondLst>
                                        </p:cTn>
                                        <p:tgtEl>
                                          <p:spTgt spid="106500"/>
                                        </p:tgtEl>
                                        <p:attrNameLst>
                                          <p:attrName>style.visibility</p:attrName>
                                        </p:attrNameLst>
                                      </p:cBhvr>
                                      <p:to>
                                        <p:strVal val="visible"/>
                                      </p:to>
                                    </p:set>
                                    <p:animEffect transition="in" filter="wipe(down)">
                                      <p:cBhvr>
                                        <p:cTn id="11" dur="500"/>
                                        <p:tgtEl>
                                          <p:spTgt spid="106500"/>
                                        </p:tgtEl>
                                      </p:cBhvr>
                                    </p:animEffect>
                                  </p:childTnLst>
                                </p:cTn>
                              </p:par>
                            </p:childTnLst>
                          </p:cTn>
                        </p:par>
                      </p:childTnLst>
                    </p:cTn>
                  </p:par>
                  <p:par>
                    <p:cTn id="12" fill="hold">
                      <p:stCondLst>
                        <p:cond delay="indefinite"/>
                      </p:stCondLst>
                      <p:childTnLst>
                        <p:par>
                          <p:cTn id="13" fill="hold">
                            <p:stCondLst>
                              <p:cond delay="0"/>
                            </p:stCondLst>
                            <p:childTnLst>
                              <p:par>
                                <p:cTn id="14" presetID="21" presetClass="entr" presetSubtype="1" fill="hold" grpId="0" nodeType="clickEffect">
                                  <p:stCondLst>
                                    <p:cond delay="0"/>
                                  </p:stCondLst>
                                  <p:childTnLst>
                                    <p:set>
                                      <p:cBhvr>
                                        <p:cTn id="15" dur="1" fill="hold">
                                          <p:stCondLst>
                                            <p:cond delay="0"/>
                                          </p:stCondLst>
                                        </p:cTn>
                                        <p:tgtEl>
                                          <p:spTgt spid="106499"/>
                                        </p:tgtEl>
                                        <p:attrNameLst>
                                          <p:attrName>style.visibility</p:attrName>
                                        </p:attrNameLst>
                                      </p:cBhvr>
                                      <p:to>
                                        <p:strVal val="visible"/>
                                      </p:to>
                                    </p:set>
                                    <p:animEffect transition="in" filter="wheel(1)">
                                      <p:cBhvr>
                                        <p:cTn id="16" dur="2000"/>
                                        <p:tgtEl>
                                          <p:spTgt spid="1064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499" grpId="0"/>
      <p:bldP spid="12291"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7522" name="Rectangle 2"/>
          <p:cNvSpPr/>
          <p:nvPr/>
        </p:nvSpPr>
        <p:spPr>
          <a:xfrm>
            <a:off x="509270" y="618490"/>
            <a:ext cx="3875405" cy="1938020"/>
          </a:xfrm>
          <a:prstGeom prst="rect">
            <a:avLst/>
          </a:prstGeom>
          <a:noFill/>
          <a:ln w="9525">
            <a:noFill/>
          </a:ln>
        </p:spPr>
        <p:txBody>
          <a:bodyPr wrap="square" anchor="t">
            <a:spAutoFit/>
          </a:bodyPr>
          <a:lstStyle/>
          <a:p>
            <a:pPr>
              <a:buFont typeface="Arial" panose="020B0604020202020204" pitchFamily="34" charset="0"/>
            </a:pPr>
            <a:r>
              <a:rPr lang="en-US" altLang="zh-CN" sz="2000"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     </a:t>
            </a:r>
            <a:r>
              <a:rPr lang="zh-CN" altLang="en-US" sz="2000"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人体各个内脏的表面对超声波的反射能力是不同的，健康内脏和病变内脏的反射能力也不一样。</a:t>
            </a:r>
          </a:p>
          <a:p>
            <a:pPr>
              <a:buFont typeface="Arial" panose="020B0604020202020204" pitchFamily="34" charset="0"/>
            </a:pPr>
            <a:r>
              <a:rPr lang="en-US" altLang="zh-CN" sz="2000"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    </a:t>
            </a:r>
            <a:r>
              <a:rPr lang="zh-CN" altLang="en-US" sz="2000"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平常说的“B超” (B型超声仪)就是根据内脏反射的超声波进行造影，帮助医生分析体内的病变。</a:t>
            </a:r>
          </a:p>
        </p:txBody>
      </p:sp>
      <p:pic>
        <p:nvPicPr>
          <p:cNvPr id="107523" name="Picture 3" descr="1_2004112516040"/>
          <p:cNvPicPr>
            <a:picLocks noChangeAspect="1"/>
          </p:cNvPicPr>
          <p:nvPr/>
        </p:nvPicPr>
        <p:blipFill>
          <a:blip r:embed="rId2"/>
          <a:stretch>
            <a:fillRect/>
          </a:stretch>
        </p:blipFill>
        <p:spPr>
          <a:xfrm>
            <a:off x="4733925" y="402763"/>
            <a:ext cx="3136900" cy="2056765"/>
          </a:xfrm>
          <a:prstGeom prst="roundRect">
            <a:avLst/>
          </a:prstGeom>
          <a:noFill/>
          <a:ln w="9525">
            <a:solidFill>
              <a:schemeClr val="accent1"/>
            </a:solidFill>
          </a:ln>
          <a:effectLst>
            <a:glow rad="139700">
              <a:srgbClr val="EF0FBD">
                <a:alpha val="40000"/>
              </a:srgbClr>
            </a:glow>
          </a:effectLst>
        </p:spPr>
      </p:pic>
      <p:sp>
        <p:nvSpPr>
          <p:cNvPr id="107524" name="Rectangle 4"/>
          <p:cNvSpPr/>
          <p:nvPr/>
        </p:nvSpPr>
        <p:spPr>
          <a:xfrm>
            <a:off x="4909303" y="2209094"/>
            <a:ext cx="379095" cy="106680"/>
          </a:xfrm>
          <a:prstGeom prst="rect">
            <a:avLst/>
          </a:prstGeom>
          <a:noFill/>
          <a:ln w="9525">
            <a:noFill/>
          </a:ln>
        </p:spPr>
        <p:txBody>
          <a:bodyPr wrap="none" anchor="t">
            <a:spAutoFit/>
          </a:bodyPr>
          <a:lstStyle/>
          <a:p>
            <a:pPr>
              <a:buFont typeface="Arial" panose="020B0604020202020204" pitchFamily="34" charset="0"/>
            </a:pPr>
            <a:r>
              <a:rPr lang="zh-CN" altLang="en-US" sz="100" b="1" dirty="0">
                <a:solidFill>
                  <a:srgbClr val="000099"/>
                </a:solidFill>
                <a:latin typeface="_x000B__x000C_"/>
                <a:ea typeface="宋体" panose="02010600030101010101" pitchFamily="2" charset="-122"/>
              </a:rPr>
              <a:t>彩色B型超声诊断仪（胃肠检查）</a:t>
            </a:r>
          </a:p>
        </p:txBody>
      </p:sp>
      <p:pic>
        <p:nvPicPr>
          <p:cNvPr id="107525" name="Picture 5" descr="_1700139_scan300"/>
          <p:cNvPicPr>
            <a:picLocks noChangeAspect="1"/>
          </p:cNvPicPr>
          <p:nvPr/>
        </p:nvPicPr>
        <p:blipFill>
          <a:blip r:embed="rId3"/>
          <a:stretch>
            <a:fillRect/>
          </a:stretch>
        </p:blipFill>
        <p:spPr>
          <a:xfrm>
            <a:off x="812791" y="2769552"/>
            <a:ext cx="3350903" cy="2058757"/>
          </a:xfrm>
          <a:prstGeom prst="roundRect">
            <a:avLst/>
          </a:prstGeom>
          <a:noFill/>
          <a:ln w="9525">
            <a:solidFill>
              <a:schemeClr val="accent1"/>
            </a:solidFill>
          </a:ln>
          <a:effectLst>
            <a:glow rad="228600">
              <a:srgbClr val="EF0FBD">
                <a:alpha val="40000"/>
              </a:srgbClr>
            </a:glow>
          </a:effectLst>
        </p:spPr>
      </p:pic>
      <p:pic>
        <p:nvPicPr>
          <p:cNvPr id="2" name="图片 1"/>
          <p:cNvPicPr>
            <a:picLocks noChangeAspect="1"/>
          </p:cNvPicPr>
          <p:nvPr/>
        </p:nvPicPr>
        <p:blipFill>
          <a:blip r:embed="rId4"/>
          <a:stretch>
            <a:fillRect/>
          </a:stretch>
        </p:blipFill>
        <p:spPr>
          <a:xfrm>
            <a:off x="4759960" y="2739707"/>
            <a:ext cx="3110865" cy="2139315"/>
          </a:xfrm>
          <a:prstGeom prst="roundRect">
            <a:avLst/>
          </a:prstGeom>
          <a:ln>
            <a:solidFill>
              <a:schemeClr val="accent1"/>
            </a:solidFill>
          </a:ln>
          <a:effectLst>
            <a:glow rad="139700">
              <a:srgbClr val="EF0FBD">
                <a:alpha val="40000"/>
              </a:srgbClr>
            </a:glow>
          </a:effectLst>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752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752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1" presetClass="entr" presetSubtype="1" fill="hold" grpId="0" nodeType="clickEffect">
                                  <p:stCondLst>
                                    <p:cond delay="0"/>
                                  </p:stCondLst>
                                  <p:childTnLst>
                                    <p:set>
                                      <p:cBhvr>
                                        <p:cTn id="18" dur="1" fill="hold">
                                          <p:stCondLst>
                                            <p:cond delay="0"/>
                                          </p:stCondLst>
                                        </p:cTn>
                                        <p:tgtEl>
                                          <p:spTgt spid="107522"/>
                                        </p:tgtEl>
                                        <p:attrNameLst>
                                          <p:attrName>style.visibility</p:attrName>
                                        </p:attrNameLst>
                                      </p:cBhvr>
                                      <p:to>
                                        <p:strVal val="visible"/>
                                      </p:to>
                                    </p:set>
                                    <p:animEffect transition="in" filter="wheel(1)">
                                      <p:cBhvr>
                                        <p:cTn id="19" dur="2000"/>
                                        <p:tgtEl>
                                          <p:spTgt spid="1075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522"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8548" name="Text Box 3"/>
          <p:cNvSpPr txBox="1"/>
          <p:nvPr/>
        </p:nvSpPr>
        <p:spPr>
          <a:xfrm>
            <a:off x="476463" y="3508383"/>
            <a:ext cx="3933613" cy="1014730"/>
          </a:xfrm>
          <a:prstGeom prst="rect">
            <a:avLst/>
          </a:prstGeom>
          <a:noFill/>
          <a:ln w="9525">
            <a:noFill/>
          </a:ln>
        </p:spPr>
        <p:txBody>
          <a:bodyPr anchor="t">
            <a:spAutoFit/>
          </a:bodyPr>
          <a:lstStyle/>
          <a:p>
            <a:pPr>
              <a:spcBef>
                <a:spcPct val="20000"/>
              </a:spcBef>
              <a:buFont typeface="Arial" panose="020B0604020202020204" pitchFamily="34" charset="0"/>
            </a:pPr>
            <a:r>
              <a:rPr lang="zh-CN" altLang="en-US" sz="2000" b="1" dirty="0">
                <a:solidFill>
                  <a:srgbClr val="FF0000"/>
                </a:solidFill>
                <a:latin typeface="华文楷体" panose="02010600040101010101" pitchFamily="2" charset="-122"/>
                <a:ea typeface="华文楷体" panose="02010600040101010101" pitchFamily="2" charset="-122"/>
              </a:rPr>
              <a:t>超声波探伤：</a:t>
            </a:r>
            <a:r>
              <a:rPr lang="zh-CN" altLang="en-US" sz="2000" dirty="0">
                <a:solidFill>
                  <a:schemeClr val="tx1"/>
                </a:solidFill>
                <a:latin typeface="华文楷体" panose="02010600040101010101" pitchFamily="2" charset="-122"/>
                <a:ea typeface="华文楷体" panose="02010600040101010101" pitchFamily="2" charset="-122"/>
              </a:rPr>
              <a:t>由于超声波的穿透能力很强，可以制成超声波探伤仪，用来探查金属内部的缺陷。</a:t>
            </a:r>
          </a:p>
        </p:txBody>
      </p:sp>
      <p:sp>
        <p:nvSpPr>
          <p:cNvPr id="2" name="文本框 1"/>
          <p:cNvSpPr txBox="1"/>
          <p:nvPr/>
        </p:nvSpPr>
        <p:spPr>
          <a:xfrm>
            <a:off x="4377055" y="1049226"/>
            <a:ext cx="3893185" cy="705485"/>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a:spcBef>
                <a:spcPct val="50000"/>
              </a:spcBef>
              <a:buFont typeface="Arial" panose="020B0604020202020204" pitchFamily="34" charset="0"/>
            </a:pPr>
            <a:r>
              <a:rPr lang="zh-CN" altLang="en-US" sz="2000" dirty="0">
                <a:solidFill>
                  <a:schemeClr val="tx1"/>
                </a:solidFill>
                <a:latin typeface="华文楷体" panose="02010600040101010101" pitchFamily="2" charset="-122"/>
                <a:ea typeface="华文楷体" panose="02010600040101010101" pitchFamily="2" charset="-122"/>
                <a:sym typeface="+mn-ea"/>
              </a:rPr>
              <a:t>用超声波检测建筑有无损害；</a:t>
            </a:r>
            <a:r>
              <a:rPr lang="zh-CN" altLang="en-US" sz="2000" dirty="0">
                <a:solidFill>
                  <a:srgbClr val="FF0000"/>
                </a:solidFill>
                <a:latin typeface="微软雅黑" panose="020B0503020204020204" charset="-122"/>
                <a:ea typeface="微软雅黑" panose="020B0503020204020204" charset="-122"/>
                <a:sym typeface="+mn-ea"/>
              </a:rPr>
              <a:t>用超声波来测量物体厚度。</a:t>
            </a:r>
            <a:endParaRPr kumimoji="0" lang="zh-CN" altLang="en-US" sz="2000" i="0" u="none" strike="noStrike" cap="none" spc="0" normalizeH="0" baseline="0" dirty="0">
              <a:ln>
                <a:noFill/>
              </a:ln>
              <a:solidFill>
                <a:srgbClr val="FF0000"/>
              </a:solidFill>
              <a:effectLst/>
              <a:uFillTx/>
              <a:latin typeface="微软雅黑" panose="020B0503020204020204" charset="-122"/>
              <a:ea typeface="微软雅黑" panose="020B0503020204020204" charset="-122"/>
              <a:cs typeface="Arial" panose="020B0604020202020204"/>
              <a:sym typeface="+mn-ea"/>
            </a:endParaRPr>
          </a:p>
        </p:txBody>
      </p:sp>
      <p:sp>
        <p:nvSpPr>
          <p:cNvPr id="3" name="文本框 2"/>
          <p:cNvSpPr txBox="1"/>
          <p:nvPr/>
        </p:nvSpPr>
        <p:spPr>
          <a:xfrm>
            <a:off x="408305" y="357505"/>
            <a:ext cx="2025015" cy="39751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2000" b="1" dirty="0">
                <a:solidFill>
                  <a:schemeClr val="tx1"/>
                </a:solidFill>
                <a:latin typeface="微软雅黑" panose="020B0503020204020204" charset="-122"/>
                <a:ea typeface="微软雅黑" panose="020B0503020204020204" charset="-122"/>
                <a:cs typeface="微软雅黑" panose="020B0503020204020204" charset="-122"/>
                <a:sym typeface="+mn-ea"/>
              </a:rPr>
              <a:t>（</a:t>
            </a:r>
            <a:r>
              <a:rPr lang="en-US" altLang="zh-CN" sz="2000" b="1" dirty="0">
                <a:solidFill>
                  <a:schemeClr val="tx1"/>
                </a:solidFill>
                <a:latin typeface="微软雅黑" panose="020B0503020204020204" charset="-122"/>
                <a:ea typeface="微软雅黑" panose="020B0503020204020204" charset="-122"/>
                <a:cs typeface="微软雅黑" panose="020B0503020204020204" charset="-122"/>
                <a:sym typeface="+mn-ea"/>
              </a:rPr>
              <a:t>3</a:t>
            </a:r>
            <a:r>
              <a:rPr lang="zh-CN" altLang="en-US" sz="2000" b="1" dirty="0">
                <a:solidFill>
                  <a:schemeClr val="tx1"/>
                </a:solidFill>
                <a:latin typeface="微软雅黑" panose="020B0503020204020204" charset="-122"/>
                <a:ea typeface="微软雅黑" panose="020B0503020204020204" charset="-122"/>
                <a:cs typeface="微软雅黑" panose="020B0503020204020204" charset="-122"/>
                <a:sym typeface="+mn-ea"/>
              </a:rPr>
              <a:t>）应用于工业</a:t>
            </a:r>
            <a:endParaRPr kumimoji="0" lang="zh-CN" altLang="en-US" sz="2000" b="1" i="0" u="none" strike="noStrike" cap="none" spc="0" normalizeH="0" baseline="0" dirty="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mn-ea"/>
            </a:endParaRPr>
          </a:p>
        </p:txBody>
      </p:sp>
      <p:pic>
        <p:nvPicPr>
          <p:cNvPr id="4" name="图片 3"/>
          <p:cNvPicPr>
            <a:picLocks noChangeAspect="1"/>
          </p:cNvPicPr>
          <p:nvPr/>
        </p:nvPicPr>
        <p:blipFill>
          <a:blip r:embed="rId2" cstate="print"/>
          <a:stretch>
            <a:fillRect/>
          </a:stretch>
        </p:blipFill>
        <p:spPr>
          <a:xfrm>
            <a:off x="873760" y="1049226"/>
            <a:ext cx="3300730" cy="2111375"/>
          </a:xfrm>
          <a:prstGeom prst="roundRect">
            <a:avLst/>
          </a:prstGeom>
          <a:ln>
            <a:solidFill>
              <a:schemeClr val="accent1"/>
            </a:solidFill>
          </a:ln>
          <a:effectLst>
            <a:glow rad="139700">
              <a:srgbClr val="EF0FBD">
                <a:alpha val="40000"/>
              </a:srgbClr>
            </a:glow>
          </a:effectLst>
        </p:spPr>
      </p:pic>
      <p:pic>
        <p:nvPicPr>
          <p:cNvPr id="5" name="图片 4"/>
          <p:cNvPicPr>
            <a:picLocks noChangeAspect="1"/>
          </p:cNvPicPr>
          <p:nvPr/>
        </p:nvPicPr>
        <p:blipFill>
          <a:blip r:embed="rId3"/>
          <a:stretch>
            <a:fillRect/>
          </a:stretch>
        </p:blipFill>
        <p:spPr>
          <a:xfrm>
            <a:off x="4733926" y="2501468"/>
            <a:ext cx="3419475" cy="2317750"/>
          </a:xfrm>
          <a:prstGeom prst="roundRect">
            <a:avLst/>
          </a:prstGeom>
          <a:ln>
            <a:solidFill>
              <a:schemeClr val="accent1"/>
            </a:solidFill>
          </a:ln>
          <a:effectLst>
            <a:glow rad="228600">
              <a:srgbClr val="EF0FBD">
                <a:alpha val="40000"/>
              </a:srgbClr>
            </a:glow>
          </a:effectLst>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ppt_x"/>
                                          </p:val>
                                        </p:tav>
                                        <p:tav tm="100000">
                                          <p:val>
                                            <p:strVal val="#ppt_x"/>
                                          </p:val>
                                        </p:tav>
                                      </p:tavLst>
                                    </p:anim>
                                    <p:anim calcmode="lin" valueType="num">
                                      <p:cBhvr additive="base">
                                        <p:cTn id="1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499"/>
                                          </p:stCondLst>
                                        </p:cTn>
                                        <p:tgtEl>
                                          <p:spTgt spid="10854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548" grpId="0"/>
      <p:bldP spid="2" grpId="0" animBg="1"/>
      <p:bldP spid="3" grpId="0" animBg="1"/>
    </p:bldLst>
  </p:timing>
</p:sld>
</file>

<file path=ppt/theme/theme1.xml><?xml version="1.0" encoding="utf-8"?>
<a:theme xmlns:a="http://schemas.openxmlformats.org/drawingml/2006/main" name="Default">
  <a:themeElements>
    <a:clrScheme name="Default">
      <a:dk1>
        <a:srgbClr val="000000"/>
      </a:dk1>
      <a:lt1>
        <a:srgbClr val="F2F2F2"/>
      </a:lt1>
      <a:dk2>
        <a:srgbClr val="A7A7A7"/>
      </a:dk2>
      <a:lt2>
        <a:srgbClr val="535353"/>
      </a:lt2>
      <a:accent1>
        <a:srgbClr val="BBE0E3"/>
      </a:accent1>
      <a:accent2>
        <a:srgbClr val="333399"/>
      </a:accent2>
      <a:accent3>
        <a:srgbClr val="8F8F8F"/>
      </a:accent3>
      <a:accent4>
        <a:srgbClr val="707070"/>
      </a:accent4>
      <a:accent5>
        <a:srgbClr val="DAEDEF"/>
      </a:accent5>
      <a:accent6>
        <a:srgbClr val="2D2D8A"/>
      </a:accent6>
      <a:hlink>
        <a:srgbClr val="0000FF"/>
      </a:hlink>
      <a:folHlink>
        <a:srgbClr val="FF00FF"/>
      </a:folHlink>
    </a:clrScheme>
    <a:fontScheme name="Default">
      <a:majorFont>
        <a:latin typeface="Helvetica Neue"/>
        <a:ea typeface="Helvetica Neue"/>
        <a:cs typeface="Helvetica Neue"/>
      </a:majorFont>
      <a:minorFont>
        <a:latin typeface="Helvetica"/>
        <a:ea typeface="Helvetica"/>
        <a:cs typeface="Helvetica"/>
      </a:minorFont>
    </a:fontScheme>
    <a:fmtScheme name="Defaul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rgbClr val="BBE0E3"/>
          </a:solidFill>
          <a:prstDash val="solid"/>
          <a:miter lim="800000"/>
        </a:ln>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rgbClr val="BBE0E3"/>
          </a:solidFill>
          <a:prstDash val="solid"/>
          <a:miter lim="800000"/>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Arial" panose="020B0604020202020204"/>
            <a:ea typeface="Arial" panose="020B0604020202020204"/>
            <a:cs typeface="Arial" panose="020B0604020202020204"/>
            <a:sym typeface="Arial" panose="020B0604020202020204"/>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Default">
  <a:themeElements>
    <a:clrScheme name="Default">
      <a:dk1>
        <a:srgbClr val="000000"/>
      </a:dk1>
      <a:lt1>
        <a:srgbClr val="FFFFFF"/>
      </a:lt1>
      <a:dk2>
        <a:srgbClr val="A7A7A7"/>
      </a:dk2>
      <a:lt2>
        <a:srgbClr val="535353"/>
      </a:lt2>
      <a:accent1>
        <a:srgbClr val="BBE0E3"/>
      </a:accent1>
      <a:accent2>
        <a:srgbClr val="333399"/>
      </a:accent2>
      <a:accent3>
        <a:srgbClr val="8F8F8F"/>
      </a:accent3>
      <a:accent4>
        <a:srgbClr val="707070"/>
      </a:accent4>
      <a:accent5>
        <a:srgbClr val="DAEDEF"/>
      </a:accent5>
      <a:accent6>
        <a:srgbClr val="2D2D8A"/>
      </a:accent6>
      <a:hlink>
        <a:srgbClr val="0000FF"/>
      </a:hlink>
      <a:folHlink>
        <a:srgbClr val="FF00FF"/>
      </a:folHlink>
    </a:clrScheme>
    <a:fontScheme name="Default">
      <a:majorFont>
        <a:latin typeface="Helvetica Neue"/>
        <a:ea typeface="Helvetica Neue"/>
        <a:cs typeface="Helvetica Neue"/>
      </a:majorFont>
      <a:minorFont>
        <a:latin typeface="Helvetica"/>
        <a:ea typeface="Helvetica"/>
        <a:cs typeface="Helvetica"/>
      </a:minorFont>
    </a:fontScheme>
    <a:fmtScheme name="Defaul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rgbClr val="BBE0E3"/>
          </a:solidFill>
          <a:prstDash val="solid"/>
          <a:miter lim="800000"/>
        </a:ln>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rgbClr val="BBE0E3"/>
          </a:solidFill>
          <a:prstDash val="solid"/>
          <a:miter lim="800000"/>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Arial" panose="020B0604020202020204"/>
            <a:ea typeface="Arial" panose="020B0604020202020204"/>
            <a:cs typeface="Arial" panose="020B0604020202020204"/>
            <a:sym typeface="Arial" panose="020B0604020202020204"/>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TotalTime>
  <Words>1403</Words>
  <Application>Microsoft Office PowerPoint</Application>
  <PresentationFormat>自定义</PresentationFormat>
  <Paragraphs>122</Paragraphs>
  <Slides>19</Slides>
  <Notes>2</Notes>
  <HiddenSlides>0</HiddenSlides>
  <MMClips>0</MMClips>
  <ScaleCrop>false</ScaleCrop>
  <HeadingPairs>
    <vt:vector size="4" baseType="variant">
      <vt:variant>
        <vt:lpstr>主题</vt:lpstr>
      </vt:variant>
      <vt:variant>
        <vt:i4>1</vt:i4>
      </vt:variant>
      <vt:variant>
        <vt:lpstr>幻灯片标题</vt:lpstr>
      </vt:variant>
      <vt:variant>
        <vt:i4>19</vt:i4>
      </vt:variant>
    </vt:vector>
  </HeadingPairs>
  <TitlesOfParts>
    <vt:vector size="20" baseType="lpstr">
      <vt:lpstr>Default</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zxxk</dc:creator>
  <cp:lastModifiedBy>User</cp:lastModifiedBy>
  <cp:revision>319</cp:revision>
  <dcterms:created xsi:type="dcterms:W3CDTF">2019-04-02T02:49:00Z</dcterms:created>
  <dcterms:modified xsi:type="dcterms:W3CDTF">2019-11-03T10:58:47Z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2052-11.1.0.8907</vt:lpwstr>
  </property>
</Properties>
</file>