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77" r:id="rId4"/>
    <p:sldId id="260" r:id="rId5"/>
    <p:sldId id="261" r:id="rId6"/>
    <p:sldId id="262" r:id="rId7"/>
    <p:sldId id="263" r:id="rId8"/>
    <p:sldId id="279" r:id="rId9"/>
    <p:sldId id="284" r:id="rId10"/>
    <p:sldId id="264" r:id="rId11"/>
    <p:sldId id="265" r:id="rId12"/>
    <p:sldId id="269" r:id="rId13"/>
    <p:sldId id="270" r:id="rId14"/>
    <p:sldId id="272" r:id="rId15"/>
    <p:sldId id="273" r:id="rId16"/>
    <p:sldId id="285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华文新魏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华文新魏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华文新魏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华文新魏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华文新魏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华文新魏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华文新魏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华文新魏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华文新魏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3488C2C-45F0-4751-9A72-C8FB3D20381C}" type="datetimeFigureOut">
              <a:rPr lang="zh-CN" altLang="en-US"/>
              <a:pPr>
                <a:defRPr/>
              </a:pPr>
              <a:t>2019/4/17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B13A226-EEFC-4C82-B48A-BD4E160F16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50B59A-ED76-4CA0-A8D9-91BDF17FD1DF}" type="slidenum">
              <a:rPr lang="zh-CN" altLang="en-US">
                <a:cs typeface="华文新魏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zh-CN">
              <a:cs typeface="华文新魏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048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28" name="标题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7" name="日期占位符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25F12-0830-49F4-BDF9-32ED6CD81084}" type="datetimeFigureOut">
              <a:rPr lang="zh-CN" altLang="en-US"/>
              <a:pPr>
                <a:defRPr/>
              </a:pPr>
              <a:t>2019/4/17</a:t>
            </a:fld>
            <a:endParaRPr lang="zh-CN" altLang="en-US"/>
          </a:p>
        </p:txBody>
      </p:sp>
      <p:sp>
        <p:nvSpPr>
          <p:cNvPr id="8" name="灯片编号占位符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11251-71DE-4BD7-A263-AC9E654E364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10" name="页脚占位符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45A7F-FE08-4F67-B461-286F15062D4A}" type="datetimeFigureOut">
              <a:rPr lang="zh-CN" altLang="en-US"/>
              <a:pPr>
                <a:defRPr/>
              </a:pPr>
              <a:t>2019/4/17</a:t>
            </a:fld>
            <a:endParaRPr lang="zh-CN" altLang="en-US"/>
          </a:p>
        </p:txBody>
      </p:sp>
      <p:sp>
        <p:nvSpPr>
          <p:cNvPr id="5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B1154-C35A-405D-96ED-1D3CE1F6E4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33DA9-1A94-4B9A-BE0C-4CB4ADD88D79}" type="datetimeFigureOut">
              <a:rPr lang="zh-CN" altLang="en-US"/>
              <a:pPr>
                <a:defRPr/>
              </a:pPr>
              <a:t>2019/4/17</a:t>
            </a:fld>
            <a:endParaRPr lang="zh-CN" altLang="en-US"/>
          </a:p>
        </p:txBody>
      </p:sp>
      <p:sp>
        <p:nvSpPr>
          <p:cNvPr id="5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784DF-5D96-4EB9-98A6-C4FA44B27B1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2914B9-F40B-4657-90B3-8AA5BF3599CF}" type="datetimeFigureOut">
              <a:rPr lang="zh-CN" altLang="en-US"/>
              <a:pPr/>
              <a:t>2019/4/17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82F6C-BA9E-445D-9C88-CAF12FA08D2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" name="日期占位符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38F6-08C6-419F-8992-7E998D4DAA60}" type="datetimeFigureOut">
              <a:rPr lang="zh-CN" altLang="en-US"/>
              <a:pPr>
                <a:defRPr/>
              </a:pPr>
              <a:t>2019/4/17</a:t>
            </a:fld>
            <a:endParaRPr lang="zh-CN" altLang="en-US"/>
          </a:p>
        </p:txBody>
      </p:sp>
      <p:sp>
        <p:nvSpPr>
          <p:cNvPr id="5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02639-6974-4C01-B458-03F1E95806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F6421-DE07-433D-91ED-D441414D3E98}" type="datetimeFigureOut">
              <a:rPr lang="zh-CN" altLang="en-US"/>
              <a:pPr>
                <a:defRPr/>
              </a:pPr>
              <a:t>2019/4/17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DCB95-0646-4195-B597-8CBA4861E5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1" name="内容占位符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80680-47C5-4022-930A-060A308B00E1}" type="datetimeFigureOut">
              <a:rPr lang="zh-CN" altLang="en-US"/>
              <a:pPr>
                <a:defRPr/>
              </a:pPr>
              <a:t>2019/4/17</a:t>
            </a:fld>
            <a:endParaRPr lang="zh-CN" altLang="en-US"/>
          </a:p>
        </p:txBody>
      </p:sp>
      <p:sp>
        <p:nvSpPr>
          <p:cNvPr id="6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C58B5-726B-4C1C-A311-D3A1E06533A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2" name="内容占位符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34" name="内容占位符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41498-402C-4E4B-A3F6-54B24D845D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10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47408-65C3-4A38-B903-DCBBE7B5C829}" type="datetimeFigureOut">
              <a:rPr lang="zh-CN" altLang="en-US"/>
              <a:pPr>
                <a:defRPr/>
              </a:pPr>
              <a:t>2019/4/17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5FD79-9C05-4F7A-A907-39ECB1CD10F1}" type="datetimeFigureOut">
              <a:rPr lang="zh-CN" altLang="en-US"/>
              <a:pPr>
                <a:defRPr/>
              </a:pPr>
              <a:t>2019/4/17</a:t>
            </a:fld>
            <a:endParaRPr lang="zh-CN" altLang="en-US"/>
          </a:p>
        </p:txBody>
      </p:sp>
      <p:sp>
        <p:nvSpPr>
          <p:cNvPr id="4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36873-46D7-4D81-8B68-F9423227A20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EF1B0-DFC1-4BF7-94F2-C7283BE8DE2C}" type="datetimeFigureOut">
              <a:rPr lang="zh-CN" altLang="en-US"/>
              <a:pPr>
                <a:defRPr/>
              </a:pPr>
              <a:t>2019/4/17</a:t>
            </a:fld>
            <a:endParaRPr lang="zh-CN" altLang="en-US"/>
          </a:p>
        </p:txBody>
      </p:sp>
      <p:sp>
        <p:nvSpPr>
          <p:cNvPr id="3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7EFAB-FF9A-42CA-8C70-C307953E90A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内容占位符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1" name="标题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1289B-3E8A-476A-8D50-0723DD06B422}" type="datetimeFigureOut">
              <a:rPr lang="zh-CN" altLang="en-US"/>
              <a:pPr>
                <a:defRPr/>
              </a:pPr>
              <a:t>2019/4/17</a:t>
            </a:fld>
            <a:endParaRPr lang="zh-CN" altLang="en-US"/>
          </a:p>
        </p:txBody>
      </p:sp>
      <p:sp>
        <p:nvSpPr>
          <p:cNvPr id="6" name="灯片编号占位符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6886C-B1FC-44D8-9B84-E4DBE5C1023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7" name="页脚占位符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BB628-A856-4DC4-9D7A-59DBD4BEEF20}" type="datetimeFigureOut">
              <a:rPr lang="zh-CN" altLang="en-US"/>
              <a:pPr>
                <a:defRPr/>
              </a:pPr>
              <a:t>2019/4/17</a:t>
            </a:fld>
            <a:endParaRPr lang="zh-CN" altLang="en-US"/>
          </a:p>
        </p:txBody>
      </p:sp>
      <p:sp>
        <p:nvSpPr>
          <p:cNvPr id="6" name="灯片编号占位符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F312F-4973-4A37-96EF-EC1FDD55A7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7" name="页脚占位符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文本占位符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24" name="日期占位符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61B2DC-05BD-4CAF-B3F3-336AEBF3E861}" type="datetimeFigureOut">
              <a:rPr lang="zh-CN" altLang="en-US"/>
              <a:pPr>
                <a:defRPr/>
              </a:pPr>
              <a:t>2019/4/17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C71EEA-37DF-4B9C-9E09-66F8427CDD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5" name="标题占位符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76" r:id="rId9"/>
    <p:sldLayoutId id="2147483667" r:id="rId10"/>
    <p:sldLayoutId id="2147483666" r:id="rId11"/>
    <p:sldLayoutId id="2147483677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华文新魏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ea typeface="华文新魏"/>
          <a:cs typeface="华文新魏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ea typeface="华文新魏"/>
          <a:cs typeface="华文新魏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ea typeface="华文新魏"/>
          <a:cs typeface="华文新魏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ea typeface="华文新魏"/>
          <a:cs typeface="华文新魏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ea typeface="华文新魏"/>
          <a:cs typeface="华文新魏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ea typeface="华文新魏"/>
          <a:cs typeface="华文新魏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ea typeface="华文新魏"/>
          <a:cs typeface="华文新魏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ea typeface="华文新魏"/>
          <a:cs typeface="华文新魏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华文新魏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华文新魏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华文新魏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华文新魏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华文新魏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http://res3.pudong-edu.sh.cn/RESOURCE/CZ/CZWL/DGJC/LXE/JDJX/butu91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3276600" y="2276475"/>
            <a:ext cx="28082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6000" b="1" dirty="0">
                <a:solidFill>
                  <a:srgbClr val="FFFF00"/>
                </a:solidFill>
                <a:latin typeface="楷体" pitchFamily="49" charset="-122"/>
                <a:ea typeface="楷体" pitchFamily="49" charset="-122"/>
              </a:rPr>
              <a:t>杠  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ChangeArrowheads="1"/>
          </p:cNvSpPr>
          <p:nvPr/>
        </p:nvSpPr>
        <p:spPr bwMode="auto">
          <a:xfrm>
            <a:off x="0" y="273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zh-CN" sz="2800">
              <a:latin typeface="Constantia" pitchFamily="18" charset="0"/>
              <a:ea typeface="黑体" pitchFamily="49" charset="-122"/>
            </a:endParaRPr>
          </a:p>
        </p:txBody>
      </p:sp>
      <p:pic>
        <p:nvPicPr>
          <p:cNvPr id="14339" name="Object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276475"/>
            <a:ext cx="4032250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0" y="3854450"/>
            <a:ext cx="641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CN" sz="1200">
                <a:latin typeface="Times New Roman" pitchFamily="18" charset="0"/>
                <a:ea typeface="华文新魏"/>
                <a:cs typeface="Times New Roman" pitchFamily="18" charset="0"/>
              </a:rPr>
              <a:t>            </a:t>
            </a:r>
            <a:endParaRPr lang="en-US" altLang="zh-CN">
              <a:latin typeface="Constantia" pitchFamily="18" charset="0"/>
              <a:ea typeface="华文新魏"/>
              <a:cs typeface="Times New Roman" pitchFamily="18" charset="0"/>
            </a:endParaRP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0" y="2838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zh-CN" sz="2800">
              <a:latin typeface="Constantia" pitchFamily="18" charset="0"/>
              <a:ea typeface="黑体" pitchFamily="49" charset="-122"/>
            </a:endParaRPr>
          </a:p>
        </p:txBody>
      </p:sp>
      <p:pic>
        <p:nvPicPr>
          <p:cNvPr id="14342" name="Object 6"/>
          <p:cNvPicPr>
            <a:picLocks noChangeAspect="1" noChangeArrowheads="1"/>
          </p:cNvPicPr>
          <p:nvPr/>
        </p:nvPicPr>
        <p:blipFill>
          <a:blip r:embed="rId3" cstate="print"/>
          <a:srcRect t="11020"/>
          <a:stretch>
            <a:fillRect/>
          </a:stretch>
        </p:blipFill>
        <p:spPr bwMode="auto">
          <a:xfrm>
            <a:off x="5219700" y="2060575"/>
            <a:ext cx="3436938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611188" y="620713"/>
            <a:ext cx="3959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精讲精练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3429000"/>
            <a:ext cx="4092575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611188" y="1268413"/>
            <a:ext cx="77771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>
                <a:latin typeface="楷体" pitchFamily="49" charset="-122"/>
                <a:ea typeface="楷体" pitchFamily="49" charset="-122"/>
              </a:rPr>
              <a:t>如图所示，杠杆</a:t>
            </a:r>
            <a:r>
              <a:rPr kumimoji="1" lang="en-US" altLang="zh-CN" sz="3200">
                <a:latin typeface="楷体" pitchFamily="49" charset="-122"/>
                <a:ea typeface="楷体" pitchFamily="49" charset="-122"/>
              </a:rPr>
              <a:t>OA</a:t>
            </a:r>
            <a:r>
              <a:rPr kumimoji="1" lang="zh-CN" altLang="en-US" sz="3200">
                <a:latin typeface="楷体" pitchFamily="49" charset="-122"/>
                <a:ea typeface="楷体" pitchFamily="49" charset="-122"/>
              </a:rPr>
              <a:t>在力</a:t>
            </a:r>
            <a:r>
              <a:rPr kumimoji="1" lang="en-US" altLang="zh-CN" sz="3200">
                <a:latin typeface="楷体" pitchFamily="49" charset="-122"/>
                <a:ea typeface="楷体" pitchFamily="49" charset="-122"/>
              </a:rPr>
              <a:t>F</a:t>
            </a:r>
            <a:r>
              <a:rPr kumimoji="1" lang="en-US" altLang="zh-CN" sz="3200" baseline="-25000">
                <a:latin typeface="楷体" pitchFamily="49" charset="-122"/>
                <a:ea typeface="楷体" pitchFamily="49" charset="-122"/>
              </a:rPr>
              <a:t>1</a:t>
            </a:r>
            <a:r>
              <a:rPr kumimoji="1" lang="zh-CN" altLang="en-US" sz="3200">
                <a:latin typeface="楷体" pitchFamily="49" charset="-122"/>
                <a:ea typeface="楷体" pitchFamily="49" charset="-122"/>
              </a:rPr>
              <a:t>、</a:t>
            </a:r>
            <a:r>
              <a:rPr kumimoji="1" lang="en-US" altLang="zh-CN" sz="3200">
                <a:latin typeface="楷体" pitchFamily="49" charset="-122"/>
                <a:ea typeface="楷体" pitchFamily="49" charset="-122"/>
              </a:rPr>
              <a:t>F</a:t>
            </a:r>
            <a:r>
              <a:rPr kumimoji="1" lang="en-US" altLang="zh-CN" sz="3200" baseline="-25000">
                <a:latin typeface="楷体" pitchFamily="49" charset="-122"/>
                <a:ea typeface="楷体" pitchFamily="49" charset="-122"/>
              </a:rPr>
              <a:t>2</a:t>
            </a:r>
            <a:r>
              <a:rPr kumimoji="1" lang="zh-CN" altLang="en-US" sz="3200">
                <a:latin typeface="楷体" pitchFamily="49" charset="-122"/>
                <a:ea typeface="楷体" pitchFamily="49" charset="-122"/>
              </a:rPr>
              <a:t>的作用下处于静止状态，</a:t>
            </a:r>
            <a:r>
              <a:rPr kumimoji="1" lang="en-US" altLang="zh-CN" sz="3200">
                <a:latin typeface="楷体" pitchFamily="49" charset="-122"/>
                <a:ea typeface="楷体" pitchFamily="49" charset="-122"/>
              </a:rPr>
              <a:t>L</a:t>
            </a:r>
            <a:r>
              <a:rPr kumimoji="1" lang="en-US" altLang="zh-CN" sz="3200" baseline="-25000">
                <a:latin typeface="楷体" pitchFamily="49" charset="-122"/>
                <a:ea typeface="楷体" pitchFamily="49" charset="-122"/>
              </a:rPr>
              <a:t>2</a:t>
            </a:r>
            <a:r>
              <a:rPr kumimoji="1" lang="zh-CN" altLang="en-US" sz="3200">
                <a:latin typeface="楷体" pitchFamily="49" charset="-122"/>
                <a:ea typeface="楷体" pitchFamily="49" charset="-122"/>
              </a:rPr>
              <a:t>是</a:t>
            </a:r>
            <a:r>
              <a:rPr kumimoji="1" lang="en-US" altLang="zh-CN" sz="3200">
                <a:latin typeface="楷体" pitchFamily="49" charset="-122"/>
                <a:ea typeface="楷体" pitchFamily="49" charset="-122"/>
              </a:rPr>
              <a:t>F</a:t>
            </a:r>
            <a:r>
              <a:rPr kumimoji="1" lang="en-US" altLang="zh-CN" sz="3200" baseline="-25000">
                <a:latin typeface="楷体" pitchFamily="49" charset="-122"/>
                <a:ea typeface="楷体" pitchFamily="49" charset="-122"/>
              </a:rPr>
              <a:t>2</a:t>
            </a:r>
            <a:r>
              <a:rPr kumimoji="1" lang="zh-CN" altLang="en-US" sz="3200">
                <a:latin typeface="楷体" pitchFamily="49" charset="-122"/>
                <a:ea typeface="楷体" pitchFamily="49" charset="-122"/>
              </a:rPr>
              <a:t>的力臂，在图中画出力</a:t>
            </a:r>
            <a:r>
              <a:rPr kumimoji="1" lang="en-US" altLang="zh-CN" sz="3200">
                <a:latin typeface="楷体" pitchFamily="49" charset="-122"/>
                <a:ea typeface="楷体" pitchFamily="49" charset="-122"/>
              </a:rPr>
              <a:t>F</a:t>
            </a:r>
            <a:r>
              <a:rPr kumimoji="1" lang="en-US" altLang="zh-CN" sz="3200" baseline="-25000">
                <a:latin typeface="楷体" pitchFamily="49" charset="-122"/>
                <a:ea typeface="楷体" pitchFamily="49" charset="-122"/>
              </a:rPr>
              <a:t>2</a:t>
            </a:r>
            <a:r>
              <a:rPr kumimoji="1" lang="zh-CN" altLang="en-US" sz="3200">
                <a:latin typeface="楷体" pitchFamily="49" charset="-122"/>
                <a:ea typeface="楷体" pitchFamily="49" charset="-122"/>
              </a:rPr>
              <a:t>。 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 rot="-5400000" flipH="1" flipV="1">
            <a:off x="4068762" y="4437063"/>
            <a:ext cx="1008063" cy="2160588"/>
          </a:xfrm>
          <a:prstGeom prst="line">
            <a:avLst/>
          </a:prstGeom>
          <a:noFill/>
          <a:ln w="28575">
            <a:solidFill>
              <a:srgbClr val="FF0000"/>
            </a:solidFill>
            <a:prstDash val="lgDash"/>
            <a:round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H="1">
            <a:off x="4500563" y="5229225"/>
            <a:ext cx="649287" cy="287338"/>
          </a:xfrm>
          <a:prstGeom prst="line">
            <a:avLst/>
          </a:prstGeom>
          <a:noFill/>
          <a:ln w="28575" cap="sq">
            <a:solidFill>
              <a:srgbClr val="0000FF"/>
            </a:solidFill>
            <a:round/>
            <a:headEnd type="oval" w="sm" len="sm"/>
            <a:tailEnd type="triangle" w="lg" len="lg"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4859338" y="4581525"/>
            <a:ext cx="576262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0000FF"/>
                </a:solidFill>
                <a:latin typeface="Verdana" pitchFamily="34" charset="0"/>
                <a:ea typeface="黑体" pitchFamily="49" charset="-122"/>
              </a:rPr>
              <a:t>F</a:t>
            </a:r>
            <a:r>
              <a:rPr lang="en-US" altLang="zh-CN" sz="2400" baseline="-25000">
                <a:solidFill>
                  <a:srgbClr val="0000FF"/>
                </a:solidFill>
                <a:latin typeface="Verdana" pitchFamily="34" charset="0"/>
                <a:ea typeface="黑体" pitchFamily="49" charset="-122"/>
              </a:rPr>
              <a:t>2</a:t>
            </a:r>
          </a:p>
        </p:txBody>
      </p: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611188" y="620713"/>
            <a:ext cx="3959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精讲精练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48" grpId="0" animBg="1"/>
      <p:bldP spid="31749" grpId="0" animBg="1"/>
      <p:bldP spid="317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68313" y="1052513"/>
            <a:ext cx="83534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Constantia" pitchFamily="18" charset="0"/>
                <a:ea typeface="黑体" pitchFamily="49" charset="-122"/>
              </a:rPr>
              <a:t>1. </a:t>
            </a:r>
            <a:r>
              <a:rPr lang="zh-CN" altLang="en-US" sz="2800">
                <a:latin typeface="Constantia" pitchFamily="18" charset="0"/>
                <a:ea typeface="黑体" pitchFamily="49" charset="-122"/>
              </a:rPr>
              <a:t>如图所示的杠杆中，动力的力臂用</a:t>
            </a:r>
            <a:r>
              <a:rPr lang="en-US" altLang="zh-CN" sz="2800">
                <a:latin typeface="Constantia" pitchFamily="18" charset="0"/>
                <a:ea typeface="黑体" pitchFamily="49" charset="-122"/>
              </a:rPr>
              <a:t>L</a:t>
            </a:r>
            <a:r>
              <a:rPr lang="zh-CN" altLang="en-US" sz="2800">
                <a:latin typeface="Constantia" pitchFamily="18" charset="0"/>
                <a:ea typeface="黑体" pitchFamily="49" charset="-122"/>
              </a:rPr>
              <a:t>表示，图中所画力臂正确的是（     ）</a:t>
            </a:r>
          </a:p>
        </p:txBody>
      </p:sp>
      <p:pic>
        <p:nvPicPr>
          <p:cNvPr id="15363" name="Picture 3" descr="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205038"/>
            <a:ext cx="6983413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492500" y="1412875"/>
            <a:ext cx="574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D</a:t>
            </a:r>
          </a:p>
        </p:txBody>
      </p:sp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611188" y="404813"/>
            <a:ext cx="3959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精讲精练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Object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557338"/>
            <a:ext cx="72009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0" y="3060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zh-CN" sz="2800">
              <a:latin typeface="Constantia" pitchFamily="18" charset="0"/>
              <a:ea typeface="黑体" pitchFamily="49" charset="-122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68313" y="836613"/>
            <a:ext cx="7991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Constantia" pitchFamily="18" charset="0"/>
                <a:ea typeface="黑体" pitchFamily="49" charset="-122"/>
              </a:rPr>
              <a:t>2. </a:t>
            </a:r>
            <a:r>
              <a:rPr lang="zh-CN" altLang="en-US" sz="2800">
                <a:latin typeface="Constantia" pitchFamily="18" charset="0"/>
                <a:ea typeface="黑体" pitchFamily="49" charset="-122"/>
              </a:rPr>
              <a:t>图中，杠杆有可能平衡的是（      ）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722938" y="765175"/>
            <a:ext cx="7207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D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95288" y="3357563"/>
            <a:ext cx="7848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z="2800">
                <a:latin typeface="黑体" pitchFamily="49" charset="-122"/>
                <a:ea typeface="黑体" pitchFamily="49" charset="-122"/>
              </a:rPr>
              <a:t>在图</a:t>
            </a:r>
            <a:r>
              <a:rPr lang="en-US" altLang="zh-CN" sz="2800"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en-US" sz="2800">
                <a:latin typeface="黑体" pitchFamily="49" charset="-122"/>
                <a:ea typeface="黑体" pitchFamily="49" charset="-122"/>
              </a:rPr>
              <a:t>中，</a:t>
            </a:r>
            <a:r>
              <a:rPr lang="en-US" altLang="zh-CN" sz="2800">
                <a:latin typeface="黑体" pitchFamily="49" charset="-122"/>
                <a:ea typeface="黑体" pitchFamily="49" charset="-122"/>
              </a:rPr>
              <a:t>O</a:t>
            </a:r>
            <a:r>
              <a:rPr lang="zh-CN" altLang="en-US" sz="2800">
                <a:latin typeface="黑体" pitchFamily="49" charset="-122"/>
                <a:ea typeface="黑体" pitchFamily="49" charset="-122"/>
              </a:rPr>
              <a:t>为支点，力臂最长的力是 （     ）</a:t>
            </a:r>
          </a:p>
          <a:p>
            <a:r>
              <a:rPr lang="zh-CN" altLang="en-US" sz="2800">
                <a:latin typeface="黑体" pitchFamily="49" charset="-122"/>
                <a:ea typeface="黑体" pitchFamily="49" charset="-122"/>
              </a:rPr>
              <a:t>　　</a:t>
            </a:r>
            <a:r>
              <a:rPr lang="en-US" altLang="zh-CN" sz="2800">
                <a:latin typeface="黑体" pitchFamily="49" charset="-122"/>
                <a:ea typeface="黑体" pitchFamily="49" charset="-122"/>
              </a:rPr>
              <a:t>A</a:t>
            </a:r>
            <a:r>
              <a:rPr lang="zh-CN" altLang="en-US" sz="2800">
                <a:latin typeface="黑体" pitchFamily="49" charset="-122"/>
                <a:ea typeface="黑体" pitchFamily="49" charset="-122"/>
              </a:rPr>
              <a:t>．</a:t>
            </a:r>
            <a:r>
              <a:rPr lang="en-US" altLang="zh-CN" sz="2800">
                <a:latin typeface="黑体" pitchFamily="49" charset="-122"/>
                <a:ea typeface="黑体" pitchFamily="49" charset="-122"/>
              </a:rPr>
              <a:t>F</a:t>
            </a:r>
            <a:r>
              <a:rPr lang="en-US" altLang="zh-CN" sz="2800" baseline="-25000"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sz="280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800">
                <a:latin typeface="黑体" pitchFamily="49" charset="-122"/>
                <a:ea typeface="黑体" pitchFamily="49" charset="-122"/>
              </a:rPr>
              <a:t>　　</a:t>
            </a:r>
            <a:r>
              <a:rPr lang="en-US" altLang="zh-CN" sz="2800">
                <a:latin typeface="黑体" pitchFamily="49" charset="-122"/>
                <a:ea typeface="黑体" pitchFamily="49" charset="-122"/>
              </a:rPr>
              <a:t>B</a:t>
            </a:r>
            <a:r>
              <a:rPr lang="zh-CN" altLang="en-US" sz="2800">
                <a:latin typeface="黑体" pitchFamily="49" charset="-122"/>
                <a:ea typeface="黑体" pitchFamily="49" charset="-122"/>
              </a:rPr>
              <a:t>．</a:t>
            </a:r>
            <a:r>
              <a:rPr lang="en-US" altLang="zh-CN" sz="2800">
                <a:latin typeface="黑体" pitchFamily="49" charset="-122"/>
                <a:ea typeface="黑体" pitchFamily="49" charset="-122"/>
              </a:rPr>
              <a:t>F</a:t>
            </a:r>
            <a:r>
              <a:rPr lang="en-US" altLang="zh-CN" sz="2800" baseline="-2500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800">
                <a:latin typeface="黑体" pitchFamily="49" charset="-122"/>
                <a:ea typeface="黑体" pitchFamily="49" charset="-122"/>
              </a:rPr>
              <a:t>　  </a:t>
            </a:r>
            <a:r>
              <a:rPr lang="en-US" altLang="zh-CN" sz="2800">
                <a:latin typeface="黑体" pitchFamily="49" charset="-122"/>
                <a:ea typeface="黑体" pitchFamily="49" charset="-122"/>
              </a:rPr>
              <a:t>C</a:t>
            </a:r>
            <a:r>
              <a:rPr lang="zh-CN" altLang="en-US" sz="2800">
                <a:latin typeface="黑体" pitchFamily="49" charset="-122"/>
                <a:ea typeface="黑体" pitchFamily="49" charset="-122"/>
              </a:rPr>
              <a:t>．</a:t>
            </a:r>
            <a:r>
              <a:rPr lang="en-US" altLang="zh-CN" sz="2800">
                <a:latin typeface="黑体" pitchFamily="49" charset="-122"/>
                <a:ea typeface="黑体" pitchFamily="49" charset="-122"/>
              </a:rPr>
              <a:t>F</a:t>
            </a:r>
            <a:r>
              <a:rPr lang="en-US" altLang="zh-CN" sz="2800" baseline="-2500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800">
                <a:latin typeface="黑体" pitchFamily="49" charset="-122"/>
                <a:ea typeface="黑体" pitchFamily="49" charset="-122"/>
              </a:rPr>
              <a:t>　　 </a:t>
            </a:r>
            <a:r>
              <a:rPr lang="en-US" altLang="zh-CN" sz="2800">
                <a:latin typeface="黑体" pitchFamily="49" charset="-122"/>
                <a:ea typeface="黑体" pitchFamily="49" charset="-122"/>
              </a:rPr>
              <a:t>D</a:t>
            </a:r>
            <a:r>
              <a:rPr lang="zh-CN" altLang="en-US" sz="2800">
                <a:latin typeface="黑体" pitchFamily="49" charset="-122"/>
                <a:ea typeface="黑体" pitchFamily="49" charset="-122"/>
              </a:rPr>
              <a:t>．</a:t>
            </a:r>
            <a:r>
              <a:rPr lang="en-US" altLang="zh-CN" sz="2800">
                <a:latin typeface="黑体" pitchFamily="49" charset="-122"/>
                <a:ea typeface="黑体" pitchFamily="49" charset="-122"/>
              </a:rPr>
              <a:t>F</a:t>
            </a:r>
            <a:r>
              <a:rPr lang="en-US" altLang="zh-CN" sz="2800" baseline="-25000">
                <a:latin typeface="黑体" pitchFamily="49" charset="-122"/>
                <a:ea typeface="黑体" pitchFamily="49" charset="-122"/>
              </a:rPr>
              <a:t>4</a:t>
            </a:r>
          </a:p>
        </p:txBody>
      </p:sp>
      <p:pic>
        <p:nvPicPr>
          <p:cNvPr id="16391" name="Picture 7" descr="http://res3.pudong-edu.sh.cn/RESOURCE/CZ/CZWL/DGJC/LXE/JDJX/butu91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116013" y="4581525"/>
            <a:ext cx="3959225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235825" y="3284538"/>
            <a:ext cx="7207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C</a:t>
            </a:r>
          </a:p>
        </p:txBody>
      </p:sp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468313" y="260350"/>
            <a:ext cx="39592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精讲精练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  <p:bldP spid="16390" grpId="0"/>
      <p:bldP spid="163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资料带 8"/>
          <p:cNvSpPr/>
          <p:nvPr/>
        </p:nvSpPr>
        <p:spPr>
          <a:xfrm>
            <a:off x="330200" y="412750"/>
            <a:ext cx="1835150" cy="1095375"/>
          </a:xfrm>
          <a:prstGeom prst="flowChartPunchedTap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27650" name="文本框 3"/>
          <p:cNvSpPr txBox="1">
            <a:spLocks noChangeArrowheads="1"/>
          </p:cNvSpPr>
          <p:nvPr/>
        </p:nvSpPr>
        <p:spPr bwMode="auto">
          <a:xfrm>
            <a:off x="330200" y="595313"/>
            <a:ext cx="18161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3200" b="1">
                <a:latin typeface="楷体_GB2312" pitchFamily="1" charset="-122"/>
                <a:ea typeface="楷体_GB2312" pitchFamily="1" charset="-122"/>
              </a:rPr>
              <a:t>动手体验</a:t>
            </a:r>
          </a:p>
        </p:txBody>
      </p:sp>
      <p:sp>
        <p:nvSpPr>
          <p:cNvPr id="5" name="矩形 4"/>
          <p:cNvSpPr/>
          <p:nvPr/>
        </p:nvSpPr>
        <p:spPr>
          <a:xfrm>
            <a:off x="1727835" y="1774190"/>
            <a:ext cx="5688330" cy="119888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7200" b="1" noProof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自制</a:t>
            </a:r>
            <a:r>
              <a:rPr lang="en-US" altLang="zh-CN" sz="7200" b="1" noProof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“</a:t>
            </a:r>
            <a:r>
              <a:rPr lang="zh-CN" altLang="en-US" sz="7200" b="1" noProof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跷跷板</a:t>
            </a:r>
            <a:r>
              <a:rPr lang="en-US" altLang="zh-CN" sz="7200" b="1" noProof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”</a:t>
            </a:r>
          </a:p>
        </p:txBody>
      </p:sp>
      <p:sp>
        <p:nvSpPr>
          <p:cNvPr id="27652" name="文本框 5"/>
          <p:cNvSpPr txBox="1">
            <a:spLocks noChangeArrowheads="1"/>
          </p:cNvSpPr>
          <p:nvPr/>
        </p:nvSpPr>
        <p:spPr bwMode="auto">
          <a:xfrm>
            <a:off x="3175" y="3421063"/>
            <a:ext cx="913765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400" b="1" dirty="0">
                <a:latin typeface="楷体_GB2312" pitchFamily="1" charset="-122"/>
                <a:ea typeface="楷体_GB2312" pitchFamily="1" charset="-122"/>
              </a:rPr>
              <a:t>要求：</a:t>
            </a:r>
            <a:endParaRPr lang="zh-CN" altLang="en-US" sz="3600" b="1" dirty="0">
              <a:latin typeface="楷体_GB2312" pitchFamily="1" charset="-122"/>
              <a:ea typeface="楷体_GB2312" pitchFamily="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600" b="1" dirty="0">
                <a:latin typeface="楷体_GB2312" pitchFamily="1" charset="-122"/>
                <a:ea typeface="楷体_GB2312" pitchFamily="1" charset="-122"/>
              </a:rPr>
              <a:t>   以橡皮作为支点，让直尺在水平位置保持</a:t>
            </a:r>
          </a:p>
          <a:p>
            <a:pPr>
              <a:lnSpc>
                <a:spcPct val="130000"/>
              </a:lnSpc>
            </a:pPr>
            <a:r>
              <a:rPr lang="zh-CN" altLang="en-US" sz="3600" b="1" dirty="0">
                <a:latin typeface="楷体_GB2312" pitchFamily="1" charset="-122"/>
                <a:ea typeface="楷体_GB2312" pitchFamily="1" charset="-122"/>
              </a:rPr>
              <a:t>静止。</a:t>
            </a:r>
            <a:endParaRPr lang="zh-CN" altLang="en-US" sz="2800" b="1" dirty="0">
              <a:latin typeface="楷体_GB2312" pitchFamily="1" charset="-122"/>
              <a:ea typeface="楷体_GB2312" pitchFamily="1" charset="-122"/>
            </a:endParaRPr>
          </a:p>
          <a:p>
            <a:pPr>
              <a:lnSpc>
                <a:spcPct val="130000"/>
              </a:lnSpc>
            </a:pPr>
            <a:endParaRPr lang="zh-CN" altLang="en-US" sz="2800" b="1" dirty="0">
              <a:latin typeface="楷体_GB2312" pitchFamily="1" charset="-122"/>
              <a:ea typeface="楷体_GB2312" pitchFamily="1" charset="-122"/>
            </a:endParaRPr>
          </a:p>
          <a:p>
            <a:pPr>
              <a:lnSpc>
                <a:spcPct val="130000"/>
              </a:lnSpc>
            </a:pPr>
            <a:endParaRPr lang="zh-CN" altLang="en-US" sz="2800" b="1" dirty="0"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矩形 16385"/>
          <p:cNvSpPr>
            <a:spLocks noChangeArrowheads="1"/>
          </p:cNvSpPr>
          <p:nvPr/>
        </p:nvSpPr>
        <p:spPr bwMode="auto">
          <a:xfrm>
            <a:off x="685800" y="3276600"/>
            <a:ext cx="396240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4" name="直接连接符 16386"/>
          <p:cNvSpPr>
            <a:spLocks noChangeShapeType="1"/>
          </p:cNvSpPr>
          <p:nvPr/>
        </p:nvSpPr>
        <p:spPr bwMode="auto">
          <a:xfrm>
            <a:off x="609600" y="33528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5" name="矩形 16387"/>
          <p:cNvSpPr>
            <a:spLocks noChangeArrowheads="1"/>
          </p:cNvSpPr>
          <p:nvPr/>
        </p:nvSpPr>
        <p:spPr bwMode="auto">
          <a:xfrm>
            <a:off x="533400" y="3276600"/>
            <a:ext cx="76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6" name="矩形 16388"/>
          <p:cNvSpPr>
            <a:spLocks noChangeArrowheads="1"/>
          </p:cNvSpPr>
          <p:nvPr/>
        </p:nvSpPr>
        <p:spPr bwMode="auto">
          <a:xfrm>
            <a:off x="4724400" y="3276600"/>
            <a:ext cx="76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7" name="直接连接符 16389"/>
          <p:cNvSpPr>
            <a:spLocks noChangeShapeType="1"/>
          </p:cNvSpPr>
          <p:nvPr/>
        </p:nvSpPr>
        <p:spPr bwMode="auto">
          <a:xfrm>
            <a:off x="2286000" y="3276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8" name="直接连接符 16390"/>
          <p:cNvSpPr>
            <a:spLocks noChangeShapeType="1"/>
          </p:cNvSpPr>
          <p:nvPr/>
        </p:nvSpPr>
        <p:spPr bwMode="auto">
          <a:xfrm>
            <a:off x="1981200" y="3276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9" name="矩形 16391"/>
          <p:cNvSpPr>
            <a:spLocks noChangeArrowheads="1"/>
          </p:cNvSpPr>
          <p:nvPr/>
        </p:nvSpPr>
        <p:spPr bwMode="auto">
          <a:xfrm>
            <a:off x="2514600" y="3505200"/>
            <a:ext cx="228600" cy="1752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80" name="矩形 16392"/>
          <p:cNvSpPr>
            <a:spLocks noChangeArrowheads="1"/>
          </p:cNvSpPr>
          <p:nvPr/>
        </p:nvSpPr>
        <p:spPr bwMode="auto">
          <a:xfrm>
            <a:off x="2514600" y="3124200"/>
            <a:ext cx="228600" cy="152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81" name="任意多边形 16393"/>
          <p:cNvSpPr>
            <a:spLocks noChangeArrowheads="1"/>
          </p:cNvSpPr>
          <p:nvPr/>
        </p:nvSpPr>
        <p:spPr bwMode="auto">
          <a:xfrm>
            <a:off x="1981200" y="5257800"/>
            <a:ext cx="1295400" cy="609600"/>
          </a:xfrm>
          <a:custGeom>
            <a:avLst/>
            <a:gdLst/>
            <a:ahLst/>
            <a:cxnLst>
              <a:cxn ang="0">
                <a:pos x="5400" y="10800"/>
              </a:cxn>
              <a:cxn ang="0">
                <a:pos x="10800" y="5400"/>
              </a:cxn>
              <a:cxn ang="0">
                <a:pos x="16200" y="10800"/>
              </a:cxn>
              <a:cxn ang="0">
                <a:pos x="21600" y="10800"/>
              </a:cxn>
              <a:cxn ang="0">
                <a:pos x="10800" y="0"/>
              </a:cxn>
              <a:cxn ang="0">
                <a:pos x="0" y="10800"/>
              </a:cxn>
            </a:cxnLst>
            <a:rect l="0" t="0" r="r" b="b"/>
            <a:pathLst>
              <a:path w="21600" h="21600">
                <a:moveTo>
                  <a:pt x="5400" y="10800"/>
                </a:moveTo>
                <a:cubicBezTo>
                  <a:pt x="5400" y="7818"/>
                  <a:pt x="7818" y="5400"/>
                  <a:pt x="10800" y="5400"/>
                </a:cubicBezTo>
                <a:cubicBezTo>
                  <a:pt x="13782" y="5400"/>
                  <a:pt x="16200" y="7818"/>
                  <a:pt x="16200" y="10800"/>
                </a:cubicBezTo>
                <a:lnTo>
                  <a:pt x="21600" y="10800"/>
                </a:lnTo>
                <a:cubicBezTo>
                  <a:pt x="21600" y="4835"/>
                  <a:pt x="16765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82" name="直接连接符 16394"/>
          <p:cNvSpPr>
            <a:spLocks noChangeShapeType="1"/>
          </p:cNvSpPr>
          <p:nvPr/>
        </p:nvSpPr>
        <p:spPr bwMode="auto">
          <a:xfrm>
            <a:off x="4648200" y="3352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83" name="直接连接符 16395"/>
          <p:cNvSpPr>
            <a:spLocks noChangeShapeType="1"/>
          </p:cNvSpPr>
          <p:nvPr/>
        </p:nvSpPr>
        <p:spPr bwMode="auto">
          <a:xfrm>
            <a:off x="1752600" y="55626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84" name="直接连接符 16396"/>
          <p:cNvSpPr>
            <a:spLocks noChangeShapeType="1"/>
          </p:cNvSpPr>
          <p:nvPr/>
        </p:nvSpPr>
        <p:spPr bwMode="auto">
          <a:xfrm flipH="1">
            <a:off x="1676400" y="55626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85" name="直接连接符 16397"/>
          <p:cNvSpPr>
            <a:spLocks noChangeShapeType="1"/>
          </p:cNvSpPr>
          <p:nvPr/>
        </p:nvSpPr>
        <p:spPr bwMode="auto">
          <a:xfrm flipH="1">
            <a:off x="1905000" y="55626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86" name="直接连接符 16398"/>
          <p:cNvSpPr>
            <a:spLocks noChangeShapeType="1"/>
          </p:cNvSpPr>
          <p:nvPr/>
        </p:nvSpPr>
        <p:spPr bwMode="auto">
          <a:xfrm flipH="1">
            <a:off x="2133600" y="55626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87" name="直接连接符 16399"/>
          <p:cNvSpPr>
            <a:spLocks noChangeShapeType="1"/>
          </p:cNvSpPr>
          <p:nvPr/>
        </p:nvSpPr>
        <p:spPr bwMode="auto">
          <a:xfrm flipH="1">
            <a:off x="2362200" y="5562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88" name="直接连接符 16400"/>
          <p:cNvSpPr>
            <a:spLocks noChangeShapeType="1"/>
          </p:cNvSpPr>
          <p:nvPr/>
        </p:nvSpPr>
        <p:spPr bwMode="auto">
          <a:xfrm flipH="1">
            <a:off x="2514600" y="5562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89" name="直接连接符 16401"/>
          <p:cNvSpPr>
            <a:spLocks noChangeShapeType="1"/>
          </p:cNvSpPr>
          <p:nvPr/>
        </p:nvSpPr>
        <p:spPr bwMode="auto">
          <a:xfrm flipH="1">
            <a:off x="2667000" y="5562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90" name="直接连接符 16402"/>
          <p:cNvSpPr>
            <a:spLocks noChangeShapeType="1"/>
          </p:cNvSpPr>
          <p:nvPr/>
        </p:nvSpPr>
        <p:spPr bwMode="auto">
          <a:xfrm flipH="1">
            <a:off x="3048000" y="5562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91" name="直接连接符 16403"/>
          <p:cNvSpPr>
            <a:spLocks noChangeShapeType="1"/>
          </p:cNvSpPr>
          <p:nvPr/>
        </p:nvSpPr>
        <p:spPr bwMode="auto">
          <a:xfrm flipH="1">
            <a:off x="3276600" y="5562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92" name="直接连接符 16404"/>
          <p:cNvSpPr>
            <a:spLocks noChangeShapeType="1"/>
          </p:cNvSpPr>
          <p:nvPr/>
        </p:nvSpPr>
        <p:spPr bwMode="auto">
          <a:xfrm>
            <a:off x="1692275" y="32845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93" name="直接连接符 16405"/>
          <p:cNvSpPr>
            <a:spLocks noChangeShapeType="1"/>
          </p:cNvSpPr>
          <p:nvPr/>
        </p:nvSpPr>
        <p:spPr bwMode="auto">
          <a:xfrm>
            <a:off x="3276600" y="3276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94" name="直接连接符 16406"/>
          <p:cNvSpPr>
            <a:spLocks noChangeShapeType="1"/>
          </p:cNvSpPr>
          <p:nvPr/>
        </p:nvSpPr>
        <p:spPr bwMode="auto">
          <a:xfrm>
            <a:off x="2644775" y="32385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95" name="直接连接符 16407"/>
          <p:cNvSpPr>
            <a:spLocks noChangeShapeType="1"/>
          </p:cNvSpPr>
          <p:nvPr/>
        </p:nvSpPr>
        <p:spPr bwMode="auto">
          <a:xfrm>
            <a:off x="3581400" y="3276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96" name="直接连接符 16408"/>
          <p:cNvSpPr>
            <a:spLocks noChangeShapeType="1"/>
          </p:cNvSpPr>
          <p:nvPr/>
        </p:nvSpPr>
        <p:spPr bwMode="auto">
          <a:xfrm>
            <a:off x="2057400" y="4267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97" name="直接连接符 16409"/>
          <p:cNvSpPr>
            <a:spLocks noChangeShapeType="1"/>
          </p:cNvSpPr>
          <p:nvPr/>
        </p:nvSpPr>
        <p:spPr bwMode="auto">
          <a:xfrm>
            <a:off x="3886200" y="3276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98" name="直接连接符 16410"/>
          <p:cNvSpPr>
            <a:spLocks noChangeShapeType="1"/>
          </p:cNvSpPr>
          <p:nvPr/>
        </p:nvSpPr>
        <p:spPr bwMode="auto">
          <a:xfrm>
            <a:off x="4191000" y="3276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99" name="直接连接符 16411"/>
          <p:cNvSpPr>
            <a:spLocks noChangeShapeType="1"/>
          </p:cNvSpPr>
          <p:nvPr/>
        </p:nvSpPr>
        <p:spPr bwMode="auto">
          <a:xfrm>
            <a:off x="1371600" y="3276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700" name="直接连接符 16412"/>
          <p:cNvSpPr>
            <a:spLocks noChangeShapeType="1"/>
          </p:cNvSpPr>
          <p:nvPr/>
        </p:nvSpPr>
        <p:spPr bwMode="auto">
          <a:xfrm>
            <a:off x="1066800" y="3276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701" name="矩形 16413"/>
          <p:cNvSpPr>
            <a:spLocks noChangeArrowheads="1"/>
          </p:cNvSpPr>
          <p:nvPr/>
        </p:nvSpPr>
        <p:spPr bwMode="auto">
          <a:xfrm>
            <a:off x="2514600" y="3124200"/>
            <a:ext cx="2587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Times New Roman" pitchFamily="18" charset="0"/>
                <a:ea typeface="黑体" pitchFamily="49" charset="-122"/>
              </a:rPr>
              <a:t>·</a:t>
            </a:r>
          </a:p>
        </p:txBody>
      </p:sp>
      <p:sp>
        <p:nvSpPr>
          <p:cNvPr id="28702" name="矩形 16414"/>
          <p:cNvSpPr>
            <a:spLocks noChangeArrowheads="1"/>
          </p:cNvSpPr>
          <p:nvPr/>
        </p:nvSpPr>
        <p:spPr bwMode="auto">
          <a:xfrm>
            <a:off x="4859338" y="2986088"/>
            <a:ext cx="42846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altLang="zh-CN" sz="3200" b="1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  <a:p>
            <a:pPr marL="342900" indent="-342900">
              <a:spcBef>
                <a:spcPct val="20000"/>
              </a:spcBef>
            </a:pPr>
            <a:endParaRPr lang="en-US" altLang="zh-CN" sz="3200" b="1">
              <a:solidFill>
                <a:srgbClr val="FFFF00"/>
              </a:solidFill>
              <a:ea typeface="微软雅黑" pitchFamily="34" charset="-122"/>
            </a:endParaRPr>
          </a:p>
        </p:txBody>
      </p:sp>
      <p:grpSp>
        <p:nvGrpSpPr>
          <p:cNvPr id="2" name="组合 16415"/>
          <p:cNvGrpSpPr>
            <a:grpSpLocks/>
          </p:cNvGrpSpPr>
          <p:nvPr/>
        </p:nvGrpSpPr>
        <p:grpSpPr bwMode="auto">
          <a:xfrm>
            <a:off x="1547813" y="3502025"/>
            <a:ext cx="333375" cy="257175"/>
            <a:chOff x="0" y="0"/>
            <a:chExt cx="1155" cy="1502"/>
          </a:xfrm>
        </p:grpSpPr>
        <p:sp>
          <p:nvSpPr>
            <p:cNvPr id="28704" name="未知"/>
            <p:cNvSpPr>
              <a:spLocks noChangeArrowheads="1"/>
            </p:cNvSpPr>
            <p:nvPr/>
          </p:nvSpPr>
          <p:spPr bwMode="auto">
            <a:xfrm>
              <a:off x="440" y="1068"/>
              <a:ext cx="338" cy="434"/>
            </a:xfrm>
            <a:custGeom>
              <a:avLst/>
              <a:gdLst/>
              <a:ahLst/>
              <a:cxnLst>
                <a:cxn ang="0">
                  <a:pos x="472" y="15"/>
                </a:cxn>
                <a:cxn ang="0">
                  <a:pos x="472" y="552"/>
                </a:cxn>
                <a:cxn ang="0">
                  <a:pos x="442" y="1005"/>
                </a:cxn>
                <a:cxn ang="0">
                  <a:pos x="247" y="1260"/>
                </a:cxn>
                <a:cxn ang="0">
                  <a:pos x="112" y="1488"/>
                </a:cxn>
                <a:cxn ang="0">
                  <a:pos x="7" y="1800"/>
                </a:cxn>
                <a:cxn ang="0">
                  <a:pos x="67" y="2055"/>
                </a:cxn>
                <a:cxn ang="0">
                  <a:pos x="262" y="2325"/>
                </a:cxn>
                <a:cxn ang="0">
                  <a:pos x="652" y="2535"/>
                </a:cxn>
                <a:cxn ang="0">
                  <a:pos x="1087" y="2550"/>
                </a:cxn>
                <a:cxn ang="0">
                  <a:pos x="1552" y="2268"/>
                </a:cxn>
                <a:cxn ang="0">
                  <a:pos x="1762" y="1965"/>
                </a:cxn>
                <a:cxn ang="0">
                  <a:pos x="1912" y="1644"/>
                </a:cxn>
                <a:cxn ang="0">
                  <a:pos x="2002" y="1275"/>
                </a:cxn>
                <a:cxn ang="0">
                  <a:pos x="1807" y="1440"/>
                </a:cxn>
                <a:cxn ang="0">
                  <a:pos x="1597" y="1785"/>
                </a:cxn>
                <a:cxn ang="0">
                  <a:pos x="1372" y="2010"/>
                </a:cxn>
                <a:cxn ang="0">
                  <a:pos x="1177" y="2130"/>
                </a:cxn>
                <a:cxn ang="0">
                  <a:pos x="892" y="2115"/>
                </a:cxn>
                <a:cxn ang="0">
                  <a:pos x="637" y="1935"/>
                </a:cxn>
                <a:cxn ang="0">
                  <a:pos x="652" y="1590"/>
                </a:cxn>
                <a:cxn ang="0">
                  <a:pos x="877" y="1260"/>
                </a:cxn>
                <a:cxn ang="0">
                  <a:pos x="1012" y="1020"/>
                </a:cxn>
                <a:cxn ang="0">
                  <a:pos x="1012" y="708"/>
                </a:cxn>
                <a:cxn ang="0">
                  <a:pos x="1012" y="552"/>
                </a:cxn>
                <a:cxn ang="0">
                  <a:pos x="1012" y="0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5" name="未知"/>
            <p:cNvSpPr>
              <a:spLocks noChangeArrowheads="1"/>
            </p:cNvSpPr>
            <p:nvPr/>
          </p:nvSpPr>
          <p:spPr bwMode="auto">
            <a:xfrm flipH="1" flipV="1">
              <a:off x="375" y="0"/>
              <a:ext cx="338" cy="434"/>
            </a:xfrm>
            <a:custGeom>
              <a:avLst/>
              <a:gdLst/>
              <a:ahLst/>
              <a:cxnLst>
                <a:cxn ang="0">
                  <a:pos x="472" y="15"/>
                </a:cxn>
                <a:cxn ang="0">
                  <a:pos x="472" y="552"/>
                </a:cxn>
                <a:cxn ang="0">
                  <a:pos x="442" y="1005"/>
                </a:cxn>
                <a:cxn ang="0">
                  <a:pos x="247" y="1260"/>
                </a:cxn>
                <a:cxn ang="0">
                  <a:pos x="112" y="1488"/>
                </a:cxn>
                <a:cxn ang="0">
                  <a:pos x="7" y="1800"/>
                </a:cxn>
                <a:cxn ang="0">
                  <a:pos x="67" y="2055"/>
                </a:cxn>
                <a:cxn ang="0">
                  <a:pos x="262" y="2325"/>
                </a:cxn>
                <a:cxn ang="0">
                  <a:pos x="652" y="2535"/>
                </a:cxn>
                <a:cxn ang="0">
                  <a:pos x="1087" y="2550"/>
                </a:cxn>
                <a:cxn ang="0">
                  <a:pos x="1552" y="2268"/>
                </a:cxn>
                <a:cxn ang="0">
                  <a:pos x="1762" y="1965"/>
                </a:cxn>
                <a:cxn ang="0">
                  <a:pos x="1912" y="1644"/>
                </a:cxn>
                <a:cxn ang="0">
                  <a:pos x="2002" y="1275"/>
                </a:cxn>
                <a:cxn ang="0">
                  <a:pos x="1807" y="1440"/>
                </a:cxn>
                <a:cxn ang="0">
                  <a:pos x="1597" y="1785"/>
                </a:cxn>
                <a:cxn ang="0">
                  <a:pos x="1372" y="2010"/>
                </a:cxn>
                <a:cxn ang="0">
                  <a:pos x="1177" y="2130"/>
                </a:cxn>
                <a:cxn ang="0">
                  <a:pos x="892" y="2115"/>
                </a:cxn>
                <a:cxn ang="0">
                  <a:pos x="637" y="1935"/>
                </a:cxn>
                <a:cxn ang="0">
                  <a:pos x="652" y="1590"/>
                </a:cxn>
                <a:cxn ang="0">
                  <a:pos x="877" y="1260"/>
                </a:cxn>
                <a:cxn ang="0">
                  <a:pos x="1012" y="1020"/>
                </a:cxn>
                <a:cxn ang="0">
                  <a:pos x="1012" y="708"/>
                </a:cxn>
                <a:cxn ang="0">
                  <a:pos x="1012" y="552"/>
                </a:cxn>
                <a:cxn ang="0">
                  <a:pos x="1012" y="0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6" name="矩形 16418"/>
            <p:cNvSpPr>
              <a:spLocks noChangeArrowheads="1"/>
            </p:cNvSpPr>
            <p:nvPr/>
          </p:nvSpPr>
          <p:spPr bwMode="auto">
            <a:xfrm>
              <a:off x="0" y="394"/>
              <a:ext cx="1155" cy="760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C0C0C0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组合 16419"/>
          <p:cNvGrpSpPr>
            <a:grpSpLocks/>
          </p:cNvGrpSpPr>
          <p:nvPr/>
        </p:nvGrpSpPr>
        <p:grpSpPr bwMode="auto">
          <a:xfrm>
            <a:off x="1547813" y="3717925"/>
            <a:ext cx="333375" cy="257175"/>
            <a:chOff x="0" y="0"/>
            <a:chExt cx="1155" cy="1502"/>
          </a:xfrm>
        </p:grpSpPr>
        <p:sp>
          <p:nvSpPr>
            <p:cNvPr id="28708" name="未知"/>
            <p:cNvSpPr>
              <a:spLocks noChangeArrowheads="1"/>
            </p:cNvSpPr>
            <p:nvPr/>
          </p:nvSpPr>
          <p:spPr bwMode="auto">
            <a:xfrm>
              <a:off x="440" y="1068"/>
              <a:ext cx="338" cy="434"/>
            </a:xfrm>
            <a:custGeom>
              <a:avLst/>
              <a:gdLst/>
              <a:ahLst/>
              <a:cxnLst>
                <a:cxn ang="0">
                  <a:pos x="472" y="15"/>
                </a:cxn>
                <a:cxn ang="0">
                  <a:pos x="472" y="552"/>
                </a:cxn>
                <a:cxn ang="0">
                  <a:pos x="442" y="1005"/>
                </a:cxn>
                <a:cxn ang="0">
                  <a:pos x="247" y="1260"/>
                </a:cxn>
                <a:cxn ang="0">
                  <a:pos x="112" y="1488"/>
                </a:cxn>
                <a:cxn ang="0">
                  <a:pos x="7" y="1800"/>
                </a:cxn>
                <a:cxn ang="0">
                  <a:pos x="67" y="2055"/>
                </a:cxn>
                <a:cxn ang="0">
                  <a:pos x="262" y="2325"/>
                </a:cxn>
                <a:cxn ang="0">
                  <a:pos x="652" y="2535"/>
                </a:cxn>
                <a:cxn ang="0">
                  <a:pos x="1087" y="2550"/>
                </a:cxn>
                <a:cxn ang="0">
                  <a:pos x="1552" y="2268"/>
                </a:cxn>
                <a:cxn ang="0">
                  <a:pos x="1762" y="1965"/>
                </a:cxn>
                <a:cxn ang="0">
                  <a:pos x="1912" y="1644"/>
                </a:cxn>
                <a:cxn ang="0">
                  <a:pos x="2002" y="1275"/>
                </a:cxn>
                <a:cxn ang="0">
                  <a:pos x="1807" y="1440"/>
                </a:cxn>
                <a:cxn ang="0">
                  <a:pos x="1597" y="1785"/>
                </a:cxn>
                <a:cxn ang="0">
                  <a:pos x="1372" y="2010"/>
                </a:cxn>
                <a:cxn ang="0">
                  <a:pos x="1177" y="2130"/>
                </a:cxn>
                <a:cxn ang="0">
                  <a:pos x="892" y="2115"/>
                </a:cxn>
                <a:cxn ang="0">
                  <a:pos x="637" y="1935"/>
                </a:cxn>
                <a:cxn ang="0">
                  <a:pos x="652" y="1590"/>
                </a:cxn>
                <a:cxn ang="0">
                  <a:pos x="877" y="1260"/>
                </a:cxn>
                <a:cxn ang="0">
                  <a:pos x="1012" y="1020"/>
                </a:cxn>
                <a:cxn ang="0">
                  <a:pos x="1012" y="708"/>
                </a:cxn>
                <a:cxn ang="0">
                  <a:pos x="1012" y="552"/>
                </a:cxn>
                <a:cxn ang="0">
                  <a:pos x="1012" y="0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9" name="未知"/>
            <p:cNvSpPr>
              <a:spLocks noChangeArrowheads="1"/>
            </p:cNvSpPr>
            <p:nvPr/>
          </p:nvSpPr>
          <p:spPr bwMode="auto">
            <a:xfrm flipH="1" flipV="1">
              <a:off x="375" y="0"/>
              <a:ext cx="338" cy="434"/>
            </a:xfrm>
            <a:custGeom>
              <a:avLst/>
              <a:gdLst/>
              <a:ahLst/>
              <a:cxnLst>
                <a:cxn ang="0">
                  <a:pos x="472" y="15"/>
                </a:cxn>
                <a:cxn ang="0">
                  <a:pos x="472" y="552"/>
                </a:cxn>
                <a:cxn ang="0">
                  <a:pos x="442" y="1005"/>
                </a:cxn>
                <a:cxn ang="0">
                  <a:pos x="247" y="1260"/>
                </a:cxn>
                <a:cxn ang="0">
                  <a:pos x="112" y="1488"/>
                </a:cxn>
                <a:cxn ang="0">
                  <a:pos x="7" y="1800"/>
                </a:cxn>
                <a:cxn ang="0">
                  <a:pos x="67" y="2055"/>
                </a:cxn>
                <a:cxn ang="0">
                  <a:pos x="262" y="2325"/>
                </a:cxn>
                <a:cxn ang="0">
                  <a:pos x="652" y="2535"/>
                </a:cxn>
                <a:cxn ang="0">
                  <a:pos x="1087" y="2550"/>
                </a:cxn>
                <a:cxn ang="0">
                  <a:pos x="1552" y="2268"/>
                </a:cxn>
                <a:cxn ang="0">
                  <a:pos x="1762" y="1965"/>
                </a:cxn>
                <a:cxn ang="0">
                  <a:pos x="1912" y="1644"/>
                </a:cxn>
                <a:cxn ang="0">
                  <a:pos x="2002" y="1275"/>
                </a:cxn>
                <a:cxn ang="0">
                  <a:pos x="1807" y="1440"/>
                </a:cxn>
                <a:cxn ang="0">
                  <a:pos x="1597" y="1785"/>
                </a:cxn>
                <a:cxn ang="0">
                  <a:pos x="1372" y="2010"/>
                </a:cxn>
                <a:cxn ang="0">
                  <a:pos x="1177" y="2130"/>
                </a:cxn>
                <a:cxn ang="0">
                  <a:pos x="892" y="2115"/>
                </a:cxn>
                <a:cxn ang="0">
                  <a:pos x="637" y="1935"/>
                </a:cxn>
                <a:cxn ang="0">
                  <a:pos x="652" y="1590"/>
                </a:cxn>
                <a:cxn ang="0">
                  <a:pos x="877" y="1260"/>
                </a:cxn>
                <a:cxn ang="0">
                  <a:pos x="1012" y="1020"/>
                </a:cxn>
                <a:cxn ang="0">
                  <a:pos x="1012" y="708"/>
                </a:cxn>
                <a:cxn ang="0">
                  <a:pos x="1012" y="552"/>
                </a:cxn>
                <a:cxn ang="0">
                  <a:pos x="1012" y="0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0" name="矩形 16422"/>
            <p:cNvSpPr>
              <a:spLocks noChangeArrowheads="1"/>
            </p:cNvSpPr>
            <p:nvPr/>
          </p:nvSpPr>
          <p:spPr bwMode="auto">
            <a:xfrm>
              <a:off x="0" y="394"/>
              <a:ext cx="1155" cy="760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C0C0C0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16423"/>
          <p:cNvGrpSpPr>
            <a:grpSpLocks/>
          </p:cNvGrpSpPr>
          <p:nvPr/>
        </p:nvGrpSpPr>
        <p:grpSpPr bwMode="auto">
          <a:xfrm>
            <a:off x="3132138" y="3717925"/>
            <a:ext cx="333375" cy="257175"/>
            <a:chOff x="0" y="0"/>
            <a:chExt cx="1155" cy="1502"/>
          </a:xfrm>
        </p:grpSpPr>
        <p:sp>
          <p:nvSpPr>
            <p:cNvPr id="28712" name="未知"/>
            <p:cNvSpPr>
              <a:spLocks noChangeArrowheads="1"/>
            </p:cNvSpPr>
            <p:nvPr/>
          </p:nvSpPr>
          <p:spPr bwMode="auto">
            <a:xfrm>
              <a:off x="440" y="1068"/>
              <a:ext cx="338" cy="434"/>
            </a:xfrm>
            <a:custGeom>
              <a:avLst/>
              <a:gdLst/>
              <a:ahLst/>
              <a:cxnLst>
                <a:cxn ang="0">
                  <a:pos x="472" y="15"/>
                </a:cxn>
                <a:cxn ang="0">
                  <a:pos x="472" y="552"/>
                </a:cxn>
                <a:cxn ang="0">
                  <a:pos x="442" y="1005"/>
                </a:cxn>
                <a:cxn ang="0">
                  <a:pos x="247" y="1260"/>
                </a:cxn>
                <a:cxn ang="0">
                  <a:pos x="112" y="1488"/>
                </a:cxn>
                <a:cxn ang="0">
                  <a:pos x="7" y="1800"/>
                </a:cxn>
                <a:cxn ang="0">
                  <a:pos x="67" y="2055"/>
                </a:cxn>
                <a:cxn ang="0">
                  <a:pos x="262" y="2325"/>
                </a:cxn>
                <a:cxn ang="0">
                  <a:pos x="652" y="2535"/>
                </a:cxn>
                <a:cxn ang="0">
                  <a:pos x="1087" y="2550"/>
                </a:cxn>
                <a:cxn ang="0">
                  <a:pos x="1552" y="2268"/>
                </a:cxn>
                <a:cxn ang="0">
                  <a:pos x="1762" y="1965"/>
                </a:cxn>
                <a:cxn ang="0">
                  <a:pos x="1912" y="1644"/>
                </a:cxn>
                <a:cxn ang="0">
                  <a:pos x="2002" y="1275"/>
                </a:cxn>
                <a:cxn ang="0">
                  <a:pos x="1807" y="1440"/>
                </a:cxn>
                <a:cxn ang="0">
                  <a:pos x="1597" y="1785"/>
                </a:cxn>
                <a:cxn ang="0">
                  <a:pos x="1372" y="2010"/>
                </a:cxn>
                <a:cxn ang="0">
                  <a:pos x="1177" y="2130"/>
                </a:cxn>
                <a:cxn ang="0">
                  <a:pos x="892" y="2115"/>
                </a:cxn>
                <a:cxn ang="0">
                  <a:pos x="637" y="1935"/>
                </a:cxn>
                <a:cxn ang="0">
                  <a:pos x="652" y="1590"/>
                </a:cxn>
                <a:cxn ang="0">
                  <a:pos x="877" y="1260"/>
                </a:cxn>
                <a:cxn ang="0">
                  <a:pos x="1012" y="1020"/>
                </a:cxn>
                <a:cxn ang="0">
                  <a:pos x="1012" y="708"/>
                </a:cxn>
                <a:cxn ang="0">
                  <a:pos x="1012" y="552"/>
                </a:cxn>
                <a:cxn ang="0">
                  <a:pos x="1012" y="0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3" name="未知"/>
            <p:cNvSpPr>
              <a:spLocks noChangeArrowheads="1"/>
            </p:cNvSpPr>
            <p:nvPr/>
          </p:nvSpPr>
          <p:spPr bwMode="auto">
            <a:xfrm flipH="1" flipV="1">
              <a:off x="375" y="0"/>
              <a:ext cx="338" cy="434"/>
            </a:xfrm>
            <a:custGeom>
              <a:avLst/>
              <a:gdLst/>
              <a:ahLst/>
              <a:cxnLst>
                <a:cxn ang="0">
                  <a:pos x="472" y="15"/>
                </a:cxn>
                <a:cxn ang="0">
                  <a:pos x="472" y="552"/>
                </a:cxn>
                <a:cxn ang="0">
                  <a:pos x="442" y="1005"/>
                </a:cxn>
                <a:cxn ang="0">
                  <a:pos x="247" y="1260"/>
                </a:cxn>
                <a:cxn ang="0">
                  <a:pos x="112" y="1488"/>
                </a:cxn>
                <a:cxn ang="0">
                  <a:pos x="7" y="1800"/>
                </a:cxn>
                <a:cxn ang="0">
                  <a:pos x="67" y="2055"/>
                </a:cxn>
                <a:cxn ang="0">
                  <a:pos x="262" y="2325"/>
                </a:cxn>
                <a:cxn ang="0">
                  <a:pos x="652" y="2535"/>
                </a:cxn>
                <a:cxn ang="0">
                  <a:pos x="1087" y="2550"/>
                </a:cxn>
                <a:cxn ang="0">
                  <a:pos x="1552" y="2268"/>
                </a:cxn>
                <a:cxn ang="0">
                  <a:pos x="1762" y="1965"/>
                </a:cxn>
                <a:cxn ang="0">
                  <a:pos x="1912" y="1644"/>
                </a:cxn>
                <a:cxn ang="0">
                  <a:pos x="2002" y="1275"/>
                </a:cxn>
                <a:cxn ang="0">
                  <a:pos x="1807" y="1440"/>
                </a:cxn>
                <a:cxn ang="0">
                  <a:pos x="1597" y="1785"/>
                </a:cxn>
                <a:cxn ang="0">
                  <a:pos x="1372" y="2010"/>
                </a:cxn>
                <a:cxn ang="0">
                  <a:pos x="1177" y="2130"/>
                </a:cxn>
                <a:cxn ang="0">
                  <a:pos x="892" y="2115"/>
                </a:cxn>
                <a:cxn ang="0">
                  <a:pos x="637" y="1935"/>
                </a:cxn>
                <a:cxn ang="0">
                  <a:pos x="652" y="1590"/>
                </a:cxn>
                <a:cxn ang="0">
                  <a:pos x="877" y="1260"/>
                </a:cxn>
                <a:cxn ang="0">
                  <a:pos x="1012" y="1020"/>
                </a:cxn>
                <a:cxn ang="0">
                  <a:pos x="1012" y="708"/>
                </a:cxn>
                <a:cxn ang="0">
                  <a:pos x="1012" y="552"/>
                </a:cxn>
                <a:cxn ang="0">
                  <a:pos x="1012" y="0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4" name="矩形 16426"/>
            <p:cNvSpPr>
              <a:spLocks noChangeArrowheads="1"/>
            </p:cNvSpPr>
            <p:nvPr/>
          </p:nvSpPr>
          <p:spPr bwMode="auto">
            <a:xfrm>
              <a:off x="0" y="394"/>
              <a:ext cx="1155" cy="760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C0C0C0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16427"/>
          <p:cNvGrpSpPr>
            <a:grpSpLocks/>
          </p:cNvGrpSpPr>
          <p:nvPr/>
        </p:nvGrpSpPr>
        <p:grpSpPr bwMode="auto">
          <a:xfrm>
            <a:off x="3132138" y="3933825"/>
            <a:ext cx="333375" cy="257175"/>
            <a:chOff x="0" y="0"/>
            <a:chExt cx="1155" cy="1502"/>
          </a:xfrm>
        </p:grpSpPr>
        <p:sp>
          <p:nvSpPr>
            <p:cNvPr id="28716" name="未知"/>
            <p:cNvSpPr>
              <a:spLocks noChangeArrowheads="1"/>
            </p:cNvSpPr>
            <p:nvPr/>
          </p:nvSpPr>
          <p:spPr bwMode="auto">
            <a:xfrm>
              <a:off x="440" y="1068"/>
              <a:ext cx="338" cy="434"/>
            </a:xfrm>
            <a:custGeom>
              <a:avLst/>
              <a:gdLst/>
              <a:ahLst/>
              <a:cxnLst>
                <a:cxn ang="0">
                  <a:pos x="472" y="15"/>
                </a:cxn>
                <a:cxn ang="0">
                  <a:pos x="472" y="552"/>
                </a:cxn>
                <a:cxn ang="0">
                  <a:pos x="442" y="1005"/>
                </a:cxn>
                <a:cxn ang="0">
                  <a:pos x="247" y="1260"/>
                </a:cxn>
                <a:cxn ang="0">
                  <a:pos x="112" y="1488"/>
                </a:cxn>
                <a:cxn ang="0">
                  <a:pos x="7" y="1800"/>
                </a:cxn>
                <a:cxn ang="0">
                  <a:pos x="67" y="2055"/>
                </a:cxn>
                <a:cxn ang="0">
                  <a:pos x="262" y="2325"/>
                </a:cxn>
                <a:cxn ang="0">
                  <a:pos x="652" y="2535"/>
                </a:cxn>
                <a:cxn ang="0">
                  <a:pos x="1087" y="2550"/>
                </a:cxn>
                <a:cxn ang="0">
                  <a:pos x="1552" y="2268"/>
                </a:cxn>
                <a:cxn ang="0">
                  <a:pos x="1762" y="1965"/>
                </a:cxn>
                <a:cxn ang="0">
                  <a:pos x="1912" y="1644"/>
                </a:cxn>
                <a:cxn ang="0">
                  <a:pos x="2002" y="1275"/>
                </a:cxn>
                <a:cxn ang="0">
                  <a:pos x="1807" y="1440"/>
                </a:cxn>
                <a:cxn ang="0">
                  <a:pos x="1597" y="1785"/>
                </a:cxn>
                <a:cxn ang="0">
                  <a:pos x="1372" y="2010"/>
                </a:cxn>
                <a:cxn ang="0">
                  <a:pos x="1177" y="2130"/>
                </a:cxn>
                <a:cxn ang="0">
                  <a:pos x="892" y="2115"/>
                </a:cxn>
                <a:cxn ang="0">
                  <a:pos x="637" y="1935"/>
                </a:cxn>
                <a:cxn ang="0">
                  <a:pos x="652" y="1590"/>
                </a:cxn>
                <a:cxn ang="0">
                  <a:pos x="877" y="1260"/>
                </a:cxn>
                <a:cxn ang="0">
                  <a:pos x="1012" y="1020"/>
                </a:cxn>
                <a:cxn ang="0">
                  <a:pos x="1012" y="708"/>
                </a:cxn>
                <a:cxn ang="0">
                  <a:pos x="1012" y="552"/>
                </a:cxn>
                <a:cxn ang="0">
                  <a:pos x="1012" y="0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7" name="未知"/>
            <p:cNvSpPr>
              <a:spLocks noChangeArrowheads="1"/>
            </p:cNvSpPr>
            <p:nvPr/>
          </p:nvSpPr>
          <p:spPr bwMode="auto">
            <a:xfrm flipH="1" flipV="1">
              <a:off x="375" y="0"/>
              <a:ext cx="338" cy="434"/>
            </a:xfrm>
            <a:custGeom>
              <a:avLst/>
              <a:gdLst/>
              <a:ahLst/>
              <a:cxnLst>
                <a:cxn ang="0">
                  <a:pos x="472" y="15"/>
                </a:cxn>
                <a:cxn ang="0">
                  <a:pos x="472" y="552"/>
                </a:cxn>
                <a:cxn ang="0">
                  <a:pos x="442" y="1005"/>
                </a:cxn>
                <a:cxn ang="0">
                  <a:pos x="247" y="1260"/>
                </a:cxn>
                <a:cxn ang="0">
                  <a:pos x="112" y="1488"/>
                </a:cxn>
                <a:cxn ang="0">
                  <a:pos x="7" y="1800"/>
                </a:cxn>
                <a:cxn ang="0">
                  <a:pos x="67" y="2055"/>
                </a:cxn>
                <a:cxn ang="0">
                  <a:pos x="262" y="2325"/>
                </a:cxn>
                <a:cxn ang="0">
                  <a:pos x="652" y="2535"/>
                </a:cxn>
                <a:cxn ang="0">
                  <a:pos x="1087" y="2550"/>
                </a:cxn>
                <a:cxn ang="0">
                  <a:pos x="1552" y="2268"/>
                </a:cxn>
                <a:cxn ang="0">
                  <a:pos x="1762" y="1965"/>
                </a:cxn>
                <a:cxn ang="0">
                  <a:pos x="1912" y="1644"/>
                </a:cxn>
                <a:cxn ang="0">
                  <a:pos x="2002" y="1275"/>
                </a:cxn>
                <a:cxn ang="0">
                  <a:pos x="1807" y="1440"/>
                </a:cxn>
                <a:cxn ang="0">
                  <a:pos x="1597" y="1785"/>
                </a:cxn>
                <a:cxn ang="0">
                  <a:pos x="1372" y="2010"/>
                </a:cxn>
                <a:cxn ang="0">
                  <a:pos x="1177" y="2130"/>
                </a:cxn>
                <a:cxn ang="0">
                  <a:pos x="892" y="2115"/>
                </a:cxn>
                <a:cxn ang="0">
                  <a:pos x="637" y="1935"/>
                </a:cxn>
                <a:cxn ang="0">
                  <a:pos x="652" y="1590"/>
                </a:cxn>
                <a:cxn ang="0">
                  <a:pos x="877" y="1260"/>
                </a:cxn>
                <a:cxn ang="0">
                  <a:pos x="1012" y="1020"/>
                </a:cxn>
                <a:cxn ang="0">
                  <a:pos x="1012" y="708"/>
                </a:cxn>
                <a:cxn ang="0">
                  <a:pos x="1012" y="552"/>
                </a:cxn>
                <a:cxn ang="0">
                  <a:pos x="1012" y="0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8" name="矩形 16430"/>
            <p:cNvSpPr>
              <a:spLocks noChangeArrowheads="1"/>
            </p:cNvSpPr>
            <p:nvPr/>
          </p:nvSpPr>
          <p:spPr bwMode="auto">
            <a:xfrm>
              <a:off x="0" y="394"/>
              <a:ext cx="1155" cy="760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C0C0C0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组合 16431"/>
          <p:cNvGrpSpPr>
            <a:grpSpLocks/>
          </p:cNvGrpSpPr>
          <p:nvPr/>
        </p:nvGrpSpPr>
        <p:grpSpPr bwMode="auto">
          <a:xfrm>
            <a:off x="3132138" y="3502025"/>
            <a:ext cx="333375" cy="257175"/>
            <a:chOff x="0" y="0"/>
            <a:chExt cx="1155" cy="1502"/>
          </a:xfrm>
        </p:grpSpPr>
        <p:sp>
          <p:nvSpPr>
            <p:cNvPr id="28720" name="未知"/>
            <p:cNvSpPr>
              <a:spLocks noChangeArrowheads="1"/>
            </p:cNvSpPr>
            <p:nvPr/>
          </p:nvSpPr>
          <p:spPr bwMode="auto">
            <a:xfrm>
              <a:off x="440" y="1068"/>
              <a:ext cx="338" cy="434"/>
            </a:xfrm>
            <a:custGeom>
              <a:avLst/>
              <a:gdLst/>
              <a:ahLst/>
              <a:cxnLst>
                <a:cxn ang="0">
                  <a:pos x="472" y="15"/>
                </a:cxn>
                <a:cxn ang="0">
                  <a:pos x="472" y="552"/>
                </a:cxn>
                <a:cxn ang="0">
                  <a:pos x="442" y="1005"/>
                </a:cxn>
                <a:cxn ang="0">
                  <a:pos x="247" y="1260"/>
                </a:cxn>
                <a:cxn ang="0">
                  <a:pos x="112" y="1488"/>
                </a:cxn>
                <a:cxn ang="0">
                  <a:pos x="7" y="1800"/>
                </a:cxn>
                <a:cxn ang="0">
                  <a:pos x="67" y="2055"/>
                </a:cxn>
                <a:cxn ang="0">
                  <a:pos x="262" y="2325"/>
                </a:cxn>
                <a:cxn ang="0">
                  <a:pos x="652" y="2535"/>
                </a:cxn>
                <a:cxn ang="0">
                  <a:pos x="1087" y="2550"/>
                </a:cxn>
                <a:cxn ang="0">
                  <a:pos x="1552" y="2268"/>
                </a:cxn>
                <a:cxn ang="0">
                  <a:pos x="1762" y="1965"/>
                </a:cxn>
                <a:cxn ang="0">
                  <a:pos x="1912" y="1644"/>
                </a:cxn>
                <a:cxn ang="0">
                  <a:pos x="2002" y="1275"/>
                </a:cxn>
                <a:cxn ang="0">
                  <a:pos x="1807" y="1440"/>
                </a:cxn>
                <a:cxn ang="0">
                  <a:pos x="1597" y="1785"/>
                </a:cxn>
                <a:cxn ang="0">
                  <a:pos x="1372" y="2010"/>
                </a:cxn>
                <a:cxn ang="0">
                  <a:pos x="1177" y="2130"/>
                </a:cxn>
                <a:cxn ang="0">
                  <a:pos x="892" y="2115"/>
                </a:cxn>
                <a:cxn ang="0">
                  <a:pos x="637" y="1935"/>
                </a:cxn>
                <a:cxn ang="0">
                  <a:pos x="652" y="1590"/>
                </a:cxn>
                <a:cxn ang="0">
                  <a:pos x="877" y="1260"/>
                </a:cxn>
                <a:cxn ang="0">
                  <a:pos x="1012" y="1020"/>
                </a:cxn>
                <a:cxn ang="0">
                  <a:pos x="1012" y="708"/>
                </a:cxn>
                <a:cxn ang="0">
                  <a:pos x="1012" y="552"/>
                </a:cxn>
                <a:cxn ang="0">
                  <a:pos x="1012" y="0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1" name="未知"/>
            <p:cNvSpPr>
              <a:spLocks noChangeArrowheads="1"/>
            </p:cNvSpPr>
            <p:nvPr/>
          </p:nvSpPr>
          <p:spPr bwMode="auto">
            <a:xfrm flipH="1" flipV="1">
              <a:off x="375" y="0"/>
              <a:ext cx="338" cy="434"/>
            </a:xfrm>
            <a:custGeom>
              <a:avLst/>
              <a:gdLst/>
              <a:ahLst/>
              <a:cxnLst>
                <a:cxn ang="0">
                  <a:pos x="472" y="15"/>
                </a:cxn>
                <a:cxn ang="0">
                  <a:pos x="472" y="552"/>
                </a:cxn>
                <a:cxn ang="0">
                  <a:pos x="442" y="1005"/>
                </a:cxn>
                <a:cxn ang="0">
                  <a:pos x="247" y="1260"/>
                </a:cxn>
                <a:cxn ang="0">
                  <a:pos x="112" y="1488"/>
                </a:cxn>
                <a:cxn ang="0">
                  <a:pos x="7" y="1800"/>
                </a:cxn>
                <a:cxn ang="0">
                  <a:pos x="67" y="2055"/>
                </a:cxn>
                <a:cxn ang="0">
                  <a:pos x="262" y="2325"/>
                </a:cxn>
                <a:cxn ang="0">
                  <a:pos x="652" y="2535"/>
                </a:cxn>
                <a:cxn ang="0">
                  <a:pos x="1087" y="2550"/>
                </a:cxn>
                <a:cxn ang="0">
                  <a:pos x="1552" y="2268"/>
                </a:cxn>
                <a:cxn ang="0">
                  <a:pos x="1762" y="1965"/>
                </a:cxn>
                <a:cxn ang="0">
                  <a:pos x="1912" y="1644"/>
                </a:cxn>
                <a:cxn ang="0">
                  <a:pos x="2002" y="1275"/>
                </a:cxn>
                <a:cxn ang="0">
                  <a:pos x="1807" y="1440"/>
                </a:cxn>
                <a:cxn ang="0">
                  <a:pos x="1597" y="1785"/>
                </a:cxn>
                <a:cxn ang="0">
                  <a:pos x="1372" y="2010"/>
                </a:cxn>
                <a:cxn ang="0">
                  <a:pos x="1177" y="2130"/>
                </a:cxn>
                <a:cxn ang="0">
                  <a:pos x="892" y="2115"/>
                </a:cxn>
                <a:cxn ang="0">
                  <a:pos x="637" y="1935"/>
                </a:cxn>
                <a:cxn ang="0">
                  <a:pos x="652" y="1590"/>
                </a:cxn>
                <a:cxn ang="0">
                  <a:pos x="877" y="1260"/>
                </a:cxn>
                <a:cxn ang="0">
                  <a:pos x="1012" y="1020"/>
                </a:cxn>
                <a:cxn ang="0">
                  <a:pos x="1012" y="708"/>
                </a:cxn>
                <a:cxn ang="0">
                  <a:pos x="1012" y="552"/>
                </a:cxn>
                <a:cxn ang="0">
                  <a:pos x="1012" y="0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2" name="矩形 16434"/>
            <p:cNvSpPr>
              <a:spLocks noChangeArrowheads="1"/>
            </p:cNvSpPr>
            <p:nvPr/>
          </p:nvSpPr>
          <p:spPr bwMode="auto">
            <a:xfrm>
              <a:off x="0" y="394"/>
              <a:ext cx="1155" cy="760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C0C0C0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组合 16435"/>
          <p:cNvGrpSpPr>
            <a:grpSpLocks/>
          </p:cNvGrpSpPr>
          <p:nvPr/>
        </p:nvGrpSpPr>
        <p:grpSpPr bwMode="auto">
          <a:xfrm>
            <a:off x="7596188" y="6021388"/>
            <a:ext cx="333375" cy="257175"/>
            <a:chOff x="0" y="0"/>
            <a:chExt cx="1155" cy="1502"/>
          </a:xfrm>
        </p:grpSpPr>
        <p:sp>
          <p:nvSpPr>
            <p:cNvPr id="28724" name="未知"/>
            <p:cNvSpPr>
              <a:spLocks noChangeArrowheads="1"/>
            </p:cNvSpPr>
            <p:nvPr/>
          </p:nvSpPr>
          <p:spPr bwMode="auto">
            <a:xfrm>
              <a:off x="440" y="1068"/>
              <a:ext cx="338" cy="434"/>
            </a:xfrm>
            <a:custGeom>
              <a:avLst/>
              <a:gdLst/>
              <a:ahLst/>
              <a:cxnLst>
                <a:cxn ang="0">
                  <a:pos x="472" y="15"/>
                </a:cxn>
                <a:cxn ang="0">
                  <a:pos x="472" y="552"/>
                </a:cxn>
                <a:cxn ang="0">
                  <a:pos x="442" y="1005"/>
                </a:cxn>
                <a:cxn ang="0">
                  <a:pos x="247" y="1260"/>
                </a:cxn>
                <a:cxn ang="0">
                  <a:pos x="112" y="1488"/>
                </a:cxn>
                <a:cxn ang="0">
                  <a:pos x="7" y="1800"/>
                </a:cxn>
                <a:cxn ang="0">
                  <a:pos x="67" y="2055"/>
                </a:cxn>
                <a:cxn ang="0">
                  <a:pos x="262" y="2325"/>
                </a:cxn>
                <a:cxn ang="0">
                  <a:pos x="652" y="2535"/>
                </a:cxn>
                <a:cxn ang="0">
                  <a:pos x="1087" y="2550"/>
                </a:cxn>
                <a:cxn ang="0">
                  <a:pos x="1552" y="2268"/>
                </a:cxn>
                <a:cxn ang="0">
                  <a:pos x="1762" y="1965"/>
                </a:cxn>
                <a:cxn ang="0">
                  <a:pos x="1912" y="1644"/>
                </a:cxn>
                <a:cxn ang="0">
                  <a:pos x="2002" y="1275"/>
                </a:cxn>
                <a:cxn ang="0">
                  <a:pos x="1807" y="1440"/>
                </a:cxn>
                <a:cxn ang="0">
                  <a:pos x="1597" y="1785"/>
                </a:cxn>
                <a:cxn ang="0">
                  <a:pos x="1372" y="2010"/>
                </a:cxn>
                <a:cxn ang="0">
                  <a:pos x="1177" y="2130"/>
                </a:cxn>
                <a:cxn ang="0">
                  <a:pos x="892" y="2115"/>
                </a:cxn>
                <a:cxn ang="0">
                  <a:pos x="637" y="1935"/>
                </a:cxn>
                <a:cxn ang="0">
                  <a:pos x="652" y="1590"/>
                </a:cxn>
                <a:cxn ang="0">
                  <a:pos x="877" y="1260"/>
                </a:cxn>
                <a:cxn ang="0">
                  <a:pos x="1012" y="1020"/>
                </a:cxn>
                <a:cxn ang="0">
                  <a:pos x="1012" y="708"/>
                </a:cxn>
                <a:cxn ang="0">
                  <a:pos x="1012" y="552"/>
                </a:cxn>
                <a:cxn ang="0">
                  <a:pos x="1012" y="0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5" name="未知"/>
            <p:cNvSpPr>
              <a:spLocks noChangeArrowheads="1"/>
            </p:cNvSpPr>
            <p:nvPr/>
          </p:nvSpPr>
          <p:spPr bwMode="auto">
            <a:xfrm flipH="1" flipV="1">
              <a:off x="375" y="0"/>
              <a:ext cx="338" cy="434"/>
            </a:xfrm>
            <a:custGeom>
              <a:avLst/>
              <a:gdLst/>
              <a:ahLst/>
              <a:cxnLst>
                <a:cxn ang="0">
                  <a:pos x="472" y="15"/>
                </a:cxn>
                <a:cxn ang="0">
                  <a:pos x="472" y="552"/>
                </a:cxn>
                <a:cxn ang="0">
                  <a:pos x="442" y="1005"/>
                </a:cxn>
                <a:cxn ang="0">
                  <a:pos x="247" y="1260"/>
                </a:cxn>
                <a:cxn ang="0">
                  <a:pos x="112" y="1488"/>
                </a:cxn>
                <a:cxn ang="0">
                  <a:pos x="7" y="1800"/>
                </a:cxn>
                <a:cxn ang="0">
                  <a:pos x="67" y="2055"/>
                </a:cxn>
                <a:cxn ang="0">
                  <a:pos x="262" y="2325"/>
                </a:cxn>
                <a:cxn ang="0">
                  <a:pos x="652" y="2535"/>
                </a:cxn>
                <a:cxn ang="0">
                  <a:pos x="1087" y="2550"/>
                </a:cxn>
                <a:cxn ang="0">
                  <a:pos x="1552" y="2268"/>
                </a:cxn>
                <a:cxn ang="0">
                  <a:pos x="1762" y="1965"/>
                </a:cxn>
                <a:cxn ang="0">
                  <a:pos x="1912" y="1644"/>
                </a:cxn>
                <a:cxn ang="0">
                  <a:pos x="2002" y="1275"/>
                </a:cxn>
                <a:cxn ang="0">
                  <a:pos x="1807" y="1440"/>
                </a:cxn>
                <a:cxn ang="0">
                  <a:pos x="1597" y="1785"/>
                </a:cxn>
                <a:cxn ang="0">
                  <a:pos x="1372" y="2010"/>
                </a:cxn>
                <a:cxn ang="0">
                  <a:pos x="1177" y="2130"/>
                </a:cxn>
                <a:cxn ang="0">
                  <a:pos x="892" y="2115"/>
                </a:cxn>
                <a:cxn ang="0">
                  <a:pos x="637" y="1935"/>
                </a:cxn>
                <a:cxn ang="0">
                  <a:pos x="652" y="1590"/>
                </a:cxn>
                <a:cxn ang="0">
                  <a:pos x="877" y="1260"/>
                </a:cxn>
                <a:cxn ang="0">
                  <a:pos x="1012" y="1020"/>
                </a:cxn>
                <a:cxn ang="0">
                  <a:pos x="1012" y="708"/>
                </a:cxn>
                <a:cxn ang="0">
                  <a:pos x="1012" y="552"/>
                </a:cxn>
                <a:cxn ang="0">
                  <a:pos x="1012" y="0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6" name="矩形 16438"/>
            <p:cNvSpPr>
              <a:spLocks noChangeArrowheads="1"/>
            </p:cNvSpPr>
            <p:nvPr/>
          </p:nvSpPr>
          <p:spPr bwMode="auto">
            <a:xfrm>
              <a:off x="0" y="394"/>
              <a:ext cx="1155" cy="760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C0C0C0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" name="组合 16439"/>
          <p:cNvGrpSpPr>
            <a:grpSpLocks/>
          </p:cNvGrpSpPr>
          <p:nvPr/>
        </p:nvGrpSpPr>
        <p:grpSpPr bwMode="auto">
          <a:xfrm>
            <a:off x="7956550" y="6237288"/>
            <a:ext cx="333375" cy="257175"/>
            <a:chOff x="0" y="0"/>
            <a:chExt cx="1155" cy="1502"/>
          </a:xfrm>
        </p:grpSpPr>
        <p:sp>
          <p:nvSpPr>
            <p:cNvPr id="28728" name="未知"/>
            <p:cNvSpPr>
              <a:spLocks noChangeArrowheads="1"/>
            </p:cNvSpPr>
            <p:nvPr/>
          </p:nvSpPr>
          <p:spPr bwMode="auto">
            <a:xfrm>
              <a:off x="440" y="1068"/>
              <a:ext cx="338" cy="434"/>
            </a:xfrm>
            <a:custGeom>
              <a:avLst/>
              <a:gdLst/>
              <a:ahLst/>
              <a:cxnLst>
                <a:cxn ang="0">
                  <a:pos x="472" y="15"/>
                </a:cxn>
                <a:cxn ang="0">
                  <a:pos x="472" y="552"/>
                </a:cxn>
                <a:cxn ang="0">
                  <a:pos x="442" y="1005"/>
                </a:cxn>
                <a:cxn ang="0">
                  <a:pos x="247" y="1260"/>
                </a:cxn>
                <a:cxn ang="0">
                  <a:pos x="112" y="1488"/>
                </a:cxn>
                <a:cxn ang="0">
                  <a:pos x="7" y="1800"/>
                </a:cxn>
                <a:cxn ang="0">
                  <a:pos x="67" y="2055"/>
                </a:cxn>
                <a:cxn ang="0">
                  <a:pos x="262" y="2325"/>
                </a:cxn>
                <a:cxn ang="0">
                  <a:pos x="652" y="2535"/>
                </a:cxn>
                <a:cxn ang="0">
                  <a:pos x="1087" y="2550"/>
                </a:cxn>
                <a:cxn ang="0">
                  <a:pos x="1552" y="2268"/>
                </a:cxn>
                <a:cxn ang="0">
                  <a:pos x="1762" y="1965"/>
                </a:cxn>
                <a:cxn ang="0">
                  <a:pos x="1912" y="1644"/>
                </a:cxn>
                <a:cxn ang="0">
                  <a:pos x="2002" y="1275"/>
                </a:cxn>
                <a:cxn ang="0">
                  <a:pos x="1807" y="1440"/>
                </a:cxn>
                <a:cxn ang="0">
                  <a:pos x="1597" y="1785"/>
                </a:cxn>
                <a:cxn ang="0">
                  <a:pos x="1372" y="2010"/>
                </a:cxn>
                <a:cxn ang="0">
                  <a:pos x="1177" y="2130"/>
                </a:cxn>
                <a:cxn ang="0">
                  <a:pos x="892" y="2115"/>
                </a:cxn>
                <a:cxn ang="0">
                  <a:pos x="637" y="1935"/>
                </a:cxn>
                <a:cxn ang="0">
                  <a:pos x="652" y="1590"/>
                </a:cxn>
                <a:cxn ang="0">
                  <a:pos x="877" y="1260"/>
                </a:cxn>
                <a:cxn ang="0">
                  <a:pos x="1012" y="1020"/>
                </a:cxn>
                <a:cxn ang="0">
                  <a:pos x="1012" y="708"/>
                </a:cxn>
                <a:cxn ang="0">
                  <a:pos x="1012" y="552"/>
                </a:cxn>
                <a:cxn ang="0">
                  <a:pos x="1012" y="0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9" name="未知"/>
            <p:cNvSpPr>
              <a:spLocks noChangeArrowheads="1"/>
            </p:cNvSpPr>
            <p:nvPr/>
          </p:nvSpPr>
          <p:spPr bwMode="auto">
            <a:xfrm flipH="1" flipV="1">
              <a:off x="375" y="0"/>
              <a:ext cx="338" cy="434"/>
            </a:xfrm>
            <a:custGeom>
              <a:avLst/>
              <a:gdLst/>
              <a:ahLst/>
              <a:cxnLst>
                <a:cxn ang="0">
                  <a:pos x="472" y="15"/>
                </a:cxn>
                <a:cxn ang="0">
                  <a:pos x="472" y="552"/>
                </a:cxn>
                <a:cxn ang="0">
                  <a:pos x="442" y="1005"/>
                </a:cxn>
                <a:cxn ang="0">
                  <a:pos x="247" y="1260"/>
                </a:cxn>
                <a:cxn ang="0">
                  <a:pos x="112" y="1488"/>
                </a:cxn>
                <a:cxn ang="0">
                  <a:pos x="7" y="1800"/>
                </a:cxn>
                <a:cxn ang="0">
                  <a:pos x="67" y="2055"/>
                </a:cxn>
                <a:cxn ang="0">
                  <a:pos x="262" y="2325"/>
                </a:cxn>
                <a:cxn ang="0">
                  <a:pos x="652" y="2535"/>
                </a:cxn>
                <a:cxn ang="0">
                  <a:pos x="1087" y="2550"/>
                </a:cxn>
                <a:cxn ang="0">
                  <a:pos x="1552" y="2268"/>
                </a:cxn>
                <a:cxn ang="0">
                  <a:pos x="1762" y="1965"/>
                </a:cxn>
                <a:cxn ang="0">
                  <a:pos x="1912" y="1644"/>
                </a:cxn>
                <a:cxn ang="0">
                  <a:pos x="2002" y="1275"/>
                </a:cxn>
                <a:cxn ang="0">
                  <a:pos x="1807" y="1440"/>
                </a:cxn>
                <a:cxn ang="0">
                  <a:pos x="1597" y="1785"/>
                </a:cxn>
                <a:cxn ang="0">
                  <a:pos x="1372" y="2010"/>
                </a:cxn>
                <a:cxn ang="0">
                  <a:pos x="1177" y="2130"/>
                </a:cxn>
                <a:cxn ang="0">
                  <a:pos x="892" y="2115"/>
                </a:cxn>
                <a:cxn ang="0">
                  <a:pos x="637" y="1935"/>
                </a:cxn>
                <a:cxn ang="0">
                  <a:pos x="652" y="1590"/>
                </a:cxn>
                <a:cxn ang="0">
                  <a:pos x="877" y="1260"/>
                </a:cxn>
                <a:cxn ang="0">
                  <a:pos x="1012" y="1020"/>
                </a:cxn>
                <a:cxn ang="0">
                  <a:pos x="1012" y="708"/>
                </a:cxn>
                <a:cxn ang="0">
                  <a:pos x="1012" y="552"/>
                </a:cxn>
                <a:cxn ang="0">
                  <a:pos x="1012" y="0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0" name="矩形 16442"/>
            <p:cNvSpPr>
              <a:spLocks noChangeArrowheads="1"/>
            </p:cNvSpPr>
            <p:nvPr/>
          </p:nvSpPr>
          <p:spPr bwMode="auto">
            <a:xfrm>
              <a:off x="0" y="394"/>
              <a:ext cx="1155" cy="760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C0C0C0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" name="组合 16443"/>
          <p:cNvGrpSpPr>
            <a:grpSpLocks/>
          </p:cNvGrpSpPr>
          <p:nvPr/>
        </p:nvGrpSpPr>
        <p:grpSpPr bwMode="auto">
          <a:xfrm>
            <a:off x="7235825" y="5803900"/>
            <a:ext cx="333375" cy="257175"/>
            <a:chOff x="0" y="0"/>
            <a:chExt cx="1155" cy="1502"/>
          </a:xfrm>
        </p:grpSpPr>
        <p:sp>
          <p:nvSpPr>
            <p:cNvPr id="28732" name="未知"/>
            <p:cNvSpPr>
              <a:spLocks noChangeArrowheads="1"/>
            </p:cNvSpPr>
            <p:nvPr/>
          </p:nvSpPr>
          <p:spPr bwMode="auto">
            <a:xfrm>
              <a:off x="440" y="1068"/>
              <a:ext cx="338" cy="434"/>
            </a:xfrm>
            <a:custGeom>
              <a:avLst/>
              <a:gdLst/>
              <a:ahLst/>
              <a:cxnLst>
                <a:cxn ang="0">
                  <a:pos x="472" y="15"/>
                </a:cxn>
                <a:cxn ang="0">
                  <a:pos x="472" y="552"/>
                </a:cxn>
                <a:cxn ang="0">
                  <a:pos x="442" y="1005"/>
                </a:cxn>
                <a:cxn ang="0">
                  <a:pos x="247" y="1260"/>
                </a:cxn>
                <a:cxn ang="0">
                  <a:pos x="112" y="1488"/>
                </a:cxn>
                <a:cxn ang="0">
                  <a:pos x="7" y="1800"/>
                </a:cxn>
                <a:cxn ang="0">
                  <a:pos x="67" y="2055"/>
                </a:cxn>
                <a:cxn ang="0">
                  <a:pos x="262" y="2325"/>
                </a:cxn>
                <a:cxn ang="0">
                  <a:pos x="652" y="2535"/>
                </a:cxn>
                <a:cxn ang="0">
                  <a:pos x="1087" y="2550"/>
                </a:cxn>
                <a:cxn ang="0">
                  <a:pos x="1552" y="2268"/>
                </a:cxn>
                <a:cxn ang="0">
                  <a:pos x="1762" y="1965"/>
                </a:cxn>
                <a:cxn ang="0">
                  <a:pos x="1912" y="1644"/>
                </a:cxn>
                <a:cxn ang="0">
                  <a:pos x="2002" y="1275"/>
                </a:cxn>
                <a:cxn ang="0">
                  <a:pos x="1807" y="1440"/>
                </a:cxn>
                <a:cxn ang="0">
                  <a:pos x="1597" y="1785"/>
                </a:cxn>
                <a:cxn ang="0">
                  <a:pos x="1372" y="2010"/>
                </a:cxn>
                <a:cxn ang="0">
                  <a:pos x="1177" y="2130"/>
                </a:cxn>
                <a:cxn ang="0">
                  <a:pos x="892" y="2115"/>
                </a:cxn>
                <a:cxn ang="0">
                  <a:pos x="637" y="1935"/>
                </a:cxn>
                <a:cxn ang="0">
                  <a:pos x="652" y="1590"/>
                </a:cxn>
                <a:cxn ang="0">
                  <a:pos x="877" y="1260"/>
                </a:cxn>
                <a:cxn ang="0">
                  <a:pos x="1012" y="1020"/>
                </a:cxn>
                <a:cxn ang="0">
                  <a:pos x="1012" y="708"/>
                </a:cxn>
                <a:cxn ang="0">
                  <a:pos x="1012" y="552"/>
                </a:cxn>
                <a:cxn ang="0">
                  <a:pos x="1012" y="0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3" name="未知"/>
            <p:cNvSpPr>
              <a:spLocks noChangeArrowheads="1"/>
            </p:cNvSpPr>
            <p:nvPr/>
          </p:nvSpPr>
          <p:spPr bwMode="auto">
            <a:xfrm flipH="1" flipV="1">
              <a:off x="375" y="0"/>
              <a:ext cx="338" cy="434"/>
            </a:xfrm>
            <a:custGeom>
              <a:avLst/>
              <a:gdLst/>
              <a:ahLst/>
              <a:cxnLst>
                <a:cxn ang="0">
                  <a:pos x="472" y="15"/>
                </a:cxn>
                <a:cxn ang="0">
                  <a:pos x="472" y="552"/>
                </a:cxn>
                <a:cxn ang="0">
                  <a:pos x="442" y="1005"/>
                </a:cxn>
                <a:cxn ang="0">
                  <a:pos x="247" y="1260"/>
                </a:cxn>
                <a:cxn ang="0">
                  <a:pos x="112" y="1488"/>
                </a:cxn>
                <a:cxn ang="0">
                  <a:pos x="7" y="1800"/>
                </a:cxn>
                <a:cxn ang="0">
                  <a:pos x="67" y="2055"/>
                </a:cxn>
                <a:cxn ang="0">
                  <a:pos x="262" y="2325"/>
                </a:cxn>
                <a:cxn ang="0">
                  <a:pos x="652" y="2535"/>
                </a:cxn>
                <a:cxn ang="0">
                  <a:pos x="1087" y="2550"/>
                </a:cxn>
                <a:cxn ang="0">
                  <a:pos x="1552" y="2268"/>
                </a:cxn>
                <a:cxn ang="0">
                  <a:pos x="1762" y="1965"/>
                </a:cxn>
                <a:cxn ang="0">
                  <a:pos x="1912" y="1644"/>
                </a:cxn>
                <a:cxn ang="0">
                  <a:pos x="2002" y="1275"/>
                </a:cxn>
                <a:cxn ang="0">
                  <a:pos x="1807" y="1440"/>
                </a:cxn>
                <a:cxn ang="0">
                  <a:pos x="1597" y="1785"/>
                </a:cxn>
                <a:cxn ang="0">
                  <a:pos x="1372" y="2010"/>
                </a:cxn>
                <a:cxn ang="0">
                  <a:pos x="1177" y="2130"/>
                </a:cxn>
                <a:cxn ang="0">
                  <a:pos x="892" y="2115"/>
                </a:cxn>
                <a:cxn ang="0">
                  <a:pos x="637" y="1935"/>
                </a:cxn>
                <a:cxn ang="0">
                  <a:pos x="652" y="1590"/>
                </a:cxn>
                <a:cxn ang="0">
                  <a:pos x="877" y="1260"/>
                </a:cxn>
                <a:cxn ang="0">
                  <a:pos x="1012" y="1020"/>
                </a:cxn>
                <a:cxn ang="0">
                  <a:pos x="1012" y="708"/>
                </a:cxn>
                <a:cxn ang="0">
                  <a:pos x="1012" y="552"/>
                </a:cxn>
                <a:cxn ang="0">
                  <a:pos x="1012" y="0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4" name="矩形 16446"/>
            <p:cNvSpPr>
              <a:spLocks noChangeArrowheads="1"/>
            </p:cNvSpPr>
            <p:nvPr/>
          </p:nvSpPr>
          <p:spPr bwMode="auto">
            <a:xfrm>
              <a:off x="0" y="394"/>
              <a:ext cx="1155" cy="760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C0C0C0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448" name="文本框 16447"/>
          <p:cNvSpPr txBox="1">
            <a:spLocks noChangeArrowheads="1"/>
          </p:cNvSpPr>
          <p:nvPr/>
        </p:nvSpPr>
        <p:spPr bwMode="auto">
          <a:xfrm>
            <a:off x="611188" y="1341438"/>
            <a:ext cx="17065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 i="1">
                <a:solidFill>
                  <a:srgbClr val="FF00FF"/>
                </a:solidFill>
                <a:latin typeface="Times New Roman" pitchFamily="18" charset="0"/>
                <a:ea typeface="隶书" pitchFamily="1" charset="-122"/>
              </a:rPr>
              <a:t>实验探究：</a:t>
            </a:r>
          </a:p>
        </p:txBody>
      </p:sp>
      <p:sp>
        <p:nvSpPr>
          <p:cNvPr id="28736" name="矩形 16448"/>
          <p:cNvSpPr>
            <a:spLocks noChangeArrowheads="1" noChangeShapeType="1" noTextEdit="1"/>
          </p:cNvSpPr>
          <p:nvPr/>
        </p:nvSpPr>
        <p:spPr bwMode="auto">
          <a:xfrm>
            <a:off x="1835150" y="188913"/>
            <a:ext cx="5257800" cy="100806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latin typeface="宋体"/>
                <a:ea typeface="宋体"/>
              </a:rPr>
              <a:t>重点</a:t>
            </a:r>
            <a:r>
              <a:rPr lang="en-US" altLang="zh-CN" sz="3600" kern="1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latin typeface="宋体"/>
                <a:ea typeface="宋体"/>
              </a:rPr>
              <a:t>2</a:t>
            </a:r>
            <a:r>
              <a:rPr lang="zh-CN" altLang="en-US" sz="3600" kern="1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latin typeface="宋体"/>
                <a:ea typeface="宋体"/>
              </a:rPr>
              <a:t>：杠杆的平衡条件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直接连接符 16386"/>
          <p:cNvSpPr>
            <a:spLocks noChangeShapeType="1"/>
          </p:cNvSpPr>
          <p:nvPr/>
        </p:nvSpPr>
        <p:spPr bwMode="auto">
          <a:xfrm>
            <a:off x="609600" y="33528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58" name="矩形 16388"/>
          <p:cNvSpPr>
            <a:spLocks noChangeArrowheads="1"/>
          </p:cNvSpPr>
          <p:nvPr/>
        </p:nvSpPr>
        <p:spPr bwMode="auto">
          <a:xfrm>
            <a:off x="4451350" y="3268663"/>
            <a:ext cx="76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59" name="矩形 16392"/>
          <p:cNvSpPr>
            <a:spLocks noChangeArrowheads="1"/>
          </p:cNvSpPr>
          <p:nvPr/>
        </p:nvSpPr>
        <p:spPr bwMode="auto">
          <a:xfrm>
            <a:off x="2368550" y="3116263"/>
            <a:ext cx="228600" cy="152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0" name="直接连接符 16408"/>
          <p:cNvSpPr>
            <a:spLocks noChangeShapeType="1"/>
          </p:cNvSpPr>
          <p:nvPr/>
        </p:nvSpPr>
        <p:spPr bwMode="auto">
          <a:xfrm>
            <a:off x="2057400" y="4267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40"/>
          <p:cNvGrpSpPr>
            <a:grpSpLocks/>
          </p:cNvGrpSpPr>
          <p:nvPr/>
        </p:nvGrpSpPr>
        <p:grpSpPr bwMode="auto">
          <a:xfrm>
            <a:off x="544513" y="3281363"/>
            <a:ext cx="3819525" cy="2446337"/>
            <a:chOff x="840" y="5160"/>
            <a:chExt cx="6480" cy="4080"/>
          </a:xfrm>
        </p:grpSpPr>
        <p:grpSp>
          <p:nvGrpSpPr>
            <p:cNvPr id="3" name="组合 37"/>
            <p:cNvGrpSpPr>
              <a:grpSpLocks/>
            </p:cNvGrpSpPr>
            <p:nvPr/>
          </p:nvGrpSpPr>
          <p:grpSpPr bwMode="auto">
            <a:xfrm>
              <a:off x="1080" y="5160"/>
              <a:ext cx="6240" cy="4080"/>
              <a:chOff x="1080" y="5160"/>
              <a:chExt cx="6240" cy="4080"/>
            </a:xfrm>
          </p:grpSpPr>
          <p:sp>
            <p:nvSpPr>
              <p:cNvPr id="19463" name="矩形 16385"/>
              <p:cNvSpPr>
                <a:spLocks noChangeArrowheads="1"/>
              </p:cNvSpPr>
              <p:nvPr/>
            </p:nvSpPr>
            <p:spPr bwMode="auto">
              <a:xfrm>
                <a:off x="1080" y="5160"/>
                <a:ext cx="6240" cy="3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64" name="任意多边形 16393"/>
              <p:cNvSpPr>
                <a:spLocks noChangeArrowheads="1"/>
              </p:cNvSpPr>
              <p:nvPr/>
            </p:nvSpPr>
            <p:spPr bwMode="auto">
              <a:xfrm>
                <a:off x="3120" y="8280"/>
                <a:ext cx="2040" cy="960"/>
              </a:xfrm>
              <a:custGeom>
                <a:avLst/>
                <a:gdLst/>
                <a:ahLst/>
                <a:cxnLst>
                  <a:cxn ang="0">
                    <a:pos x="5400" y="10800"/>
                  </a:cxn>
                  <a:cxn ang="0">
                    <a:pos x="10800" y="5400"/>
                  </a:cxn>
                  <a:cxn ang="0">
                    <a:pos x="16200" y="10800"/>
                  </a:cxn>
                  <a:cxn ang="0">
                    <a:pos x="21600" y="10800"/>
                  </a:cxn>
                  <a:cxn ang="0">
                    <a:pos x="10800" y="0"/>
                  </a:cxn>
                  <a:cxn ang="0">
                    <a:pos x="0" y="10800"/>
                  </a:cxn>
                </a:cxnLst>
                <a:rect l="0" t="0" r="r" b="b"/>
                <a:pathLst>
                  <a:path w="21600" h="21600">
                    <a:moveTo>
                      <a:pt x="5400" y="10800"/>
                    </a:moveTo>
                    <a:cubicBezTo>
                      <a:pt x="5400" y="7818"/>
                      <a:pt x="7818" y="5400"/>
                      <a:pt x="10800" y="5400"/>
                    </a:cubicBezTo>
                    <a:cubicBezTo>
                      <a:pt x="13782" y="5400"/>
                      <a:pt x="16200" y="7818"/>
                      <a:pt x="16200" y="10800"/>
                    </a:cubicBezTo>
                    <a:lnTo>
                      <a:pt x="21600" y="10800"/>
                    </a:lnTo>
                    <a:cubicBezTo>
                      <a:pt x="21600" y="4835"/>
                      <a:pt x="16765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65" name="任意多边形 41"/>
              <p:cNvSpPr>
                <a:spLocks noChangeArrowheads="1"/>
              </p:cNvSpPr>
              <p:nvPr/>
            </p:nvSpPr>
            <p:spPr bwMode="auto">
              <a:xfrm>
                <a:off x="3120" y="8280"/>
                <a:ext cx="2040" cy="960"/>
              </a:xfrm>
              <a:custGeom>
                <a:avLst/>
                <a:gdLst/>
                <a:ahLst/>
                <a:cxnLst>
                  <a:cxn ang="0">
                    <a:pos x="5400" y="10800"/>
                  </a:cxn>
                  <a:cxn ang="0">
                    <a:pos x="10800" y="5400"/>
                  </a:cxn>
                  <a:cxn ang="0">
                    <a:pos x="16200" y="10800"/>
                  </a:cxn>
                  <a:cxn ang="0">
                    <a:pos x="21600" y="10800"/>
                  </a:cxn>
                  <a:cxn ang="0">
                    <a:pos x="10800" y="0"/>
                  </a:cxn>
                  <a:cxn ang="0">
                    <a:pos x="0" y="10800"/>
                  </a:cxn>
                </a:cxnLst>
                <a:rect l="0" t="0" r="r" b="b"/>
                <a:pathLst>
                  <a:path w="21600" h="21600">
                    <a:moveTo>
                      <a:pt x="5400" y="10800"/>
                    </a:moveTo>
                    <a:cubicBezTo>
                      <a:pt x="5400" y="7818"/>
                      <a:pt x="7818" y="5400"/>
                      <a:pt x="10800" y="5400"/>
                    </a:cubicBezTo>
                    <a:cubicBezTo>
                      <a:pt x="13782" y="5400"/>
                      <a:pt x="16200" y="7818"/>
                      <a:pt x="16200" y="10800"/>
                    </a:cubicBezTo>
                    <a:lnTo>
                      <a:pt x="21600" y="10800"/>
                    </a:lnTo>
                    <a:cubicBezTo>
                      <a:pt x="21600" y="4835"/>
                      <a:pt x="16765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9466" name="直接连接符 16395"/>
            <p:cNvSpPr>
              <a:spLocks noChangeShapeType="1"/>
            </p:cNvSpPr>
            <p:nvPr/>
          </p:nvSpPr>
          <p:spPr bwMode="auto">
            <a:xfrm>
              <a:off x="2760" y="8760"/>
              <a:ext cx="27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" name="组合 1"/>
            <p:cNvGrpSpPr>
              <a:grpSpLocks/>
            </p:cNvGrpSpPr>
            <p:nvPr/>
          </p:nvGrpSpPr>
          <p:grpSpPr bwMode="auto">
            <a:xfrm>
              <a:off x="840" y="5160"/>
              <a:ext cx="5760" cy="3120"/>
              <a:chOff x="840" y="5160"/>
              <a:chExt cx="5760" cy="3120"/>
            </a:xfrm>
          </p:grpSpPr>
          <p:sp>
            <p:nvSpPr>
              <p:cNvPr id="19468" name="矩形 16387"/>
              <p:cNvSpPr>
                <a:spLocks noChangeArrowheads="1"/>
              </p:cNvSpPr>
              <p:nvPr/>
            </p:nvSpPr>
            <p:spPr bwMode="auto">
              <a:xfrm>
                <a:off x="840" y="5160"/>
                <a:ext cx="120" cy="36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69" name="直接连接符 16389"/>
              <p:cNvSpPr>
                <a:spLocks noChangeShapeType="1"/>
              </p:cNvSpPr>
              <p:nvPr/>
            </p:nvSpPr>
            <p:spPr bwMode="auto">
              <a:xfrm>
                <a:off x="3600" y="5160"/>
                <a:ext cx="0" cy="3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70" name="直接连接符 16390"/>
              <p:cNvSpPr>
                <a:spLocks noChangeShapeType="1"/>
              </p:cNvSpPr>
              <p:nvPr/>
            </p:nvSpPr>
            <p:spPr bwMode="auto">
              <a:xfrm>
                <a:off x="3120" y="5160"/>
                <a:ext cx="0" cy="3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71" name="矩形 16391"/>
              <p:cNvSpPr>
                <a:spLocks noChangeArrowheads="1"/>
              </p:cNvSpPr>
              <p:nvPr/>
            </p:nvSpPr>
            <p:spPr bwMode="auto">
              <a:xfrm>
                <a:off x="3960" y="5520"/>
                <a:ext cx="360" cy="27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72" name="直接连接符 16404"/>
              <p:cNvSpPr>
                <a:spLocks noChangeShapeType="1"/>
              </p:cNvSpPr>
              <p:nvPr/>
            </p:nvSpPr>
            <p:spPr bwMode="auto">
              <a:xfrm>
                <a:off x="2665" y="5173"/>
                <a:ext cx="0" cy="3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73" name="直接连接符 16405"/>
              <p:cNvSpPr>
                <a:spLocks noChangeShapeType="1"/>
              </p:cNvSpPr>
              <p:nvPr/>
            </p:nvSpPr>
            <p:spPr bwMode="auto">
              <a:xfrm>
                <a:off x="5160" y="5160"/>
                <a:ext cx="0" cy="3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74" name="直接连接符 16406"/>
              <p:cNvSpPr>
                <a:spLocks noChangeShapeType="1"/>
              </p:cNvSpPr>
              <p:nvPr/>
            </p:nvSpPr>
            <p:spPr bwMode="auto">
              <a:xfrm>
                <a:off x="4680" y="5160"/>
                <a:ext cx="0" cy="3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75" name="直接连接符 16407"/>
              <p:cNvSpPr>
                <a:spLocks noChangeShapeType="1"/>
              </p:cNvSpPr>
              <p:nvPr/>
            </p:nvSpPr>
            <p:spPr bwMode="auto">
              <a:xfrm>
                <a:off x="5640" y="5160"/>
                <a:ext cx="0" cy="3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76" name="直接连接符 16409"/>
              <p:cNvSpPr>
                <a:spLocks noChangeShapeType="1"/>
              </p:cNvSpPr>
              <p:nvPr/>
            </p:nvSpPr>
            <p:spPr bwMode="auto">
              <a:xfrm>
                <a:off x="6120" y="5160"/>
                <a:ext cx="0" cy="3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77" name="直接连接符 16410"/>
              <p:cNvSpPr>
                <a:spLocks noChangeShapeType="1"/>
              </p:cNvSpPr>
              <p:nvPr/>
            </p:nvSpPr>
            <p:spPr bwMode="auto">
              <a:xfrm>
                <a:off x="6600" y="5160"/>
                <a:ext cx="0" cy="3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78" name="直接连接符 16411"/>
              <p:cNvSpPr>
                <a:spLocks noChangeShapeType="1"/>
              </p:cNvSpPr>
              <p:nvPr/>
            </p:nvSpPr>
            <p:spPr bwMode="auto">
              <a:xfrm>
                <a:off x="2160" y="5160"/>
                <a:ext cx="0" cy="3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79" name="直接连接符 16412"/>
              <p:cNvSpPr>
                <a:spLocks noChangeShapeType="1"/>
              </p:cNvSpPr>
              <p:nvPr/>
            </p:nvSpPr>
            <p:spPr bwMode="auto">
              <a:xfrm>
                <a:off x="1680" y="5160"/>
                <a:ext cx="0" cy="3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0" name="矩形 42"/>
              <p:cNvSpPr>
                <a:spLocks noChangeArrowheads="1"/>
              </p:cNvSpPr>
              <p:nvPr/>
            </p:nvSpPr>
            <p:spPr bwMode="auto">
              <a:xfrm>
                <a:off x="840" y="5160"/>
                <a:ext cx="120" cy="36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1" name="矩形 43"/>
              <p:cNvSpPr>
                <a:spLocks noChangeArrowheads="1"/>
              </p:cNvSpPr>
              <p:nvPr/>
            </p:nvSpPr>
            <p:spPr bwMode="auto">
              <a:xfrm>
                <a:off x="3960" y="5520"/>
                <a:ext cx="360" cy="27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9482" name="矩形 16414"/>
          <p:cNvSpPr>
            <a:spLocks noChangeArrowheads="1"/>
          </p:cNvSpPr>
          <p:nvPr/>
        </p:nvSpPr>
        <p:spPr bwMode="auto">
          <a:xfrm>
            <a:off x="4527550" y="2952750"/>
            <a:ext cx="42846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altLang="zh-CN" sz="3200" b="1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  <a:p>
            <a:pPr marL="342900" indent="-342900">
              <a:spcBef>
                <a:spcPct val="20000"/>
              </a:spcBef>
            </a:pPr>
            <a:endParaRPr lang="en-US" altLang="zh-CN" sz="3200" b="1">
              <a:solidFill>
                <a:srgbClr val="FFFF00"/>
              </a:solidFill>
              <a:ea typeface="微软雅黑" pitchFamily="34" charset="-122"/>
            </a:endParaRPr>
          </a:p>
        </p:txBody>
      </p:sp>
      <p:grpSp>
        <p:nvGrpSpPr>
          <p:cNvPr id="6" name="组合 16423"/>
          <p:cNvGrpSpPr>
            <a:grpSpLocks/>
          </p:cNvGrpSpPr>
          <p:nvPr/>
        </p:nvGrpSpPr>
        <p:grpSpPr bwMode="auto">
          <a:xfrm>
            <a:off x="3475038" y="3703638"/>
            <a:ext cx="333375" cy="257175"/>
            <a:chOff x="0" y="0"/>
            <a:chExt cx="1155" cy="1502"/>
          </a:xfrm>
        </p:grpSpPr>
        <p:sp>
          <p:nvSpPr>
            <p:cNvPr id="19484" name="未知"/>
            <p:cNvSpPr>
              <a:spLocks noChangeArrowheads="1"/>
            </p:cNvSpPr>
            <p:nvPr/>
          </p:nvSpPr>
          <p:spPr bwMode="auto">
            <a:xfrm>
              <a:off x="440" y="1068"/>
              <a:ext cx="338" cy="434"/>
            </a:xfrm>
            <a:custGeom>
              <a:avLst/>
              <a:gdLst/>
              <a:ahLst/>
              <a:cxnLst>
                <a:cxn ang="0">
                  <a:pos x="472" y="15"/>
                </a:cxn>
                <a:cxn ang="0">
                  <a:pos x="472" y="552"/>
                </a:cxn>
                <a:cxn ang="0">
                  <a:pos x="442" y="1005"/>
                </a:cxn>
                <a:cxn ang="0">
                  <a:pos x="247" y="1260"/>
                </a:cxn>
                <a:cxn ang="0">
                  <a:pos x="112" y="1488"/>
                </a:cxn>
                <a:cxn ang="0">
                  <a:pos x="7" y="1800"/>
                </a:cxn>
                <a:cxn ang="0">
                  <a:pos x="67" y="2055"/>
                </a:cxn>
                <a:cxn ang="0">
                  <a:pos x="262" y="2325"/>
                </a:cxn>
                <a:cxn ang="0">
                  <a:pos x="652" y="2535"/>
                </a:cxn>
                <a:cxn ang="0">
                  <a:pos x="1087" y="2550"/>
                </a:cxn>
                <a:cxn ang="0">
                  <a:pos x="1552" y="2268"/>
                </a:cxn>
                <a:cxn ang="0">
                  <a:pos x="1762" y="1965"/>
                </a:cxn>
                <a:cxn ang="0">
                  <a:pos x="1912" y="1644"/>
                </a:cxn>
                <a:cxn ang="0">
                  <a:pos x="2002" y="1275"/>
                </a:cxn>
                <a:cxn ang="0">
                  <a:pos x="1807" y="1440"/>
                </a:cxn>
                <a:cxn ang="0">
                  <a:pos x="1597" y="1785"/>
                </a:cxn>
                <a:cxn ang="0">
                  <a:pos x="1372" y="2010"/>
                </a:cxn>
                <a:cxn ang="0">
                  <a:pos x="1177" y="2130"/>
                </a:cxn>
                <a:cxn ang="0">
                  <a:pos x="892" y="2115"/>
                </a:cxn>
                <a:cxn ang="0">
                  <a:pos x="637" y="1935"/>
                </a:cxn>
                <a:cxn ang="0">
                  <a:pos x="652" y="1590"/>
                </a:cxn>
                <a:cxn ang="0">
                  <a:pos x="877" y="1260"/>
                </a:cxn>
                <a:cxn ang="0">
                  <a:pos x="1012" y="1020"/>
                </a:cxn>
                <a:cxn ang="0">
                  <a:pos x="1012" y="708"/>
                </a:cxn>
                <a:cxn ang="0">
                  <a:pos x="1012" y="552"/>
                </a:cxn>
                <a:cxn ang="0">
                  <a:pos x="1012" y="0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5" name="未知"/>
            <p:cNvSpPr>
              <a:spLocks noChangeArrowheads="1"/>
            </p:cNvSpPr>
            <p:nvPr/>
          </p:nvSpPr>
          <p:spPr bwMode="auto">
            <a:xfrm flipH="1" flipV="1">
              <a:off x="375" y="0"/>
              <a:ext cx="338" cy="434"/>
            </a:xfrm>
            <a:custGeom>
              <a:avLst/>
              <a:gdLst/>
              <a:ahLst/>
              <a:cxnLst>
                <a:cxn ang="0">
                  <a:pos x="472" y="15"/>
                </a:cxn>
                <a:cxn ang="0">
                  <a:pos x="472" y="552"/>
                </a:cxn>
                <a:cxn ang="0">
                  <a:pos x="442" y="1005"/>
                </a:cxn>
                <a:cxn ang="0">
                  <a:pos x="247" y="1260"/>
                </a:cxn>
                <a:cxn ang="0">
                  <a:pos x="112" y="1488"/>
                </a:cxn>
                <a:cxn ang="0">
                  <a:pos x="7" y="1800"/>
                </a:cxn>
                <a:cxn ang="0">
                  <a:pos x="67" y="2055"/>
                </a:cxn>
                <a:cxn ang="0">
                  <a:pos x="262" y="2325"/>
                </a:cxn>
                <a:cxn ang="0">
                  <a:pos x="652" y="2535"/>
                </a:cxn>
                <a:cxn ang="0">
                  <a:pos x="1087" y="2550"/>
                </a:cxn>
                <a:cxn ang="0">
                  <a:pos x="1552" y="2268"/>
                </a:cxn>
                <a:cxn ang="0">
                  <a:pos x="1762" y="1965"/>
                </a:cxn>
                <a:cxn ang="0">
                  <a:pos x="1912" y="1644"/>
                </a:cxn>
                <a:cxn ang="0">
                  <a:pos x="2002" y="1275"/>
                </a:cxn>
                <a:cxn ang="0">
                  <a:pos x="1807" y="1440"/>
                </a:cxn>
                <a:cxn ang="0">
                  <a:pos x="1597" y="1785"/>
                </a:cxn>
                <a:cxn ang="0">
                  <a:pos x="1372" y="2010"/>
                </a:cxn>
                <a:cxn ang="0">
                  <a:pos x="1177" y="2130"/>
                </a:cxn>
                <a:cxn ang="0">
                  <a:pos x="892" y="2115"/>
                </a:cxn>
                <a:cxn ang="0">
                  <a:pos x="637" y="1935"/>
                </a:cxn>
                <a:cxn ang="0">
                  <a:pos x="652" y="1590"/>
                </a:cxn>
                <a:cxn ang="0">
                  <a:pos x="877" y="1260"/>
                </a:cxn>
                <a:cxn ang="0">
                  <a:pos x="1012" y="1020"/>
                </a:cxn>
                <a:cxn ang="0">
                  <a:pos x="1012" y="708"/>
                </a:cxn>
                <a:cxn ang="0">
                  <a:pos x="1012" y="552"/>
                </a:cxn>
                <a:cxn ang="0">
                  <a:pos x="1012" y="0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6" name="矩形 16426"/>
            <p:cNvSpPr>
              <a:spLocks noChangeArrowheads="1"/>
            </p:cNvSpPr>
            <p:nvPr/>
          </p:nvSpPr>
          <p:spPr bwMode="auto">
            <a:xfrm>
              <a:off x="0" y="394"/>
              <a:ext cx="1155" cy="760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C0C0C0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组合 16431"/>
          <p:cNvGrpSpPr>
            <a:grpSpLocks/>
          </p:cNvGrpSpPr>
          <p:nvPr/>
        </p:nvGrpSpPr>
        <p:grpSpPr bwMode="auto">
          <a:xfrm>
            <a:off x="3465513" y="3514725"/>
            <a:ext cx="333375" cy="257175"/>
            <a:chOff x="0" y="0"/>
            <a:chExt cx="1155" cy="1502"/>
          </a:xfrm>
        </p:grpSpPr>
        <p:sp>
          <p:nvSpPr>
            <p:cNvPr id="19488" name="未知"/>
            <p:cNvSpPr>
              <a:spLocks noChangeArrowheads="1"/>
            </p:cNvSpPr>
            <p:nvPr/>
          </p:nvSpPr>
          <p:spPr bwMode="auto">
            <a:xfrm>
              <a:off x="440" y="1068"/>
              <a:ext cx="338" cy="434"/>
            </a:xfrm>
            <a:custGeom>
              <a:avLst/>
              <a:gdLst/>
              <a:ahLst/>
              <a:cxnLst>
                <a:cxn ang="0">
                  <a:pos x="472" y="15"/>
                </a:cxn>
                <a:cxn ang="0">
                  <a:pos x="472" y="552"/>
                </a:cxn>
                <a:cxn ang="0">
                  <a:pos x="442" y="1005"/>
                </a:cxn>
                <a:cxn ang="0">
                  <a:pos x="247" y="1260"/>
                </a:cxn>
                <a:cxn ang="0">
                  <a:pos x="112" y="1488"/>
                </a:cxn>
                <a:cxn ang="0">
                  <a:pos x="7" y="1800"/>
                </a:cxn>
                <a:cxn ang="0">
                  <a:pos x="67" y="2055"/>
                </a:cxn>
                <a:cxn ang="0">
                  <a:pos x="262" y="2325"/>
                </a:cxn>
                <a:cxn ang="0">
                  <a:pos x="652" y="2535"/>
                </a:cxn>
                <a:cxn ang="0">
                  <a:pos x="1087" y="2550"/>
                </a:cxn>
                <a:cxn ang="0">
                  <a:pos x="1552" y="2268"/>
                </a:cxn>
                <a:cxn ang="0">
                  <a:pos x="1762" y="1965"/>
                </a:cxn>
                <a:cxn ang="0">
                  <a:pos x="1912" y="1644"/>
                </a:cxn>
                <a:cxn ang="0">
                  <a:pos x="2002" y="1275"/>
                </a:cxn>
                <a:cxn ang="0">
                  <a:pos x="1807" y="1440"/>
                </a:cxn>
                <a:cxn ang="0">
                  <a:pos x="1597" y="1785"/>
                </a:cxn>
                <a:cxn ang="0">
                  <a:pos x="1372" y="2010"/>
                </a:cxn>
                <a:cxn ang="0">
                  <a:pos x="1177" y="2130"/>
                </a:cxn>
                <a:cxn ang="0">
                  <a:pos x="892" y="2115"/>
                </a:cxn>
                <a:cxn ang="0">
                  <a:pos x="637" y="1935"/>
                </a:cxn>
                <a:cxn ang="0">
                  <a:pos x="652" y="1590"/>
                </a:cxn>
                <a:cxn ang="0">
                  <a:pos x="877" y="1260"/>
                </a:cxn>
                <a:cxn ang="0">
                  <a:pos x="1012" y="1020"/>
                </a:cxn>
                <a:cxn ang="0">
                  <a:pos x="1012" y="708"/>
                </a:cxn>
                <a:cxn ang="0">
                  <a:pos x="1012" y="552"/>
                </a:cxn>
                <a:cxn ang="0">
                  <a:pos x="1012" y="0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9" name="未知"/>
            <p:cNvSpPr>
              <a:spLocks noChangeArrowheads="1"/>
            </p:cNvSpPr>
            <p:nvPr/>
          </p:nvSpPr>
          <p:spPr bwMode="auto">
            <a:xfrm flipH="1" flipV="1">
              <a:off x="375" y="0"/>
              <a:ext cx="338" cy="434"/>
            </a:xfrm>
            <a:custGeom>
              <a:avLst/>
              <a:gdLst/>
              <a:ahLst/>
              <a:cxnLst>
                <a:cxn ang="0">
                  <a:pos x="472" y="15"/>
                </a:cxn>
                <a:cxn ang="0">
                  <a:pos x="472" y="552"/>
                </a:cxn>
                <a:cxn ang="0">
                  <a:pos x="442" y="1005"/>
                </a:cxn>
                <a:cxn ang="0">
                  <a:pos x="247" y="1260"/>
                </a:cxn>
                <a:cxn ang="0">
                  <a:pos x="112" y="1488"/>
                </a:cxn>
                <a:cxn ang="0">
                  <a:pos x="7" y="1800"/>
                </a:cxn>
                <a:cxn ang="0">
                  <a:pos x="67" y="2055"/>
                </a:cxn>
                <a:cxn ang="0">
                  <a:pos x="262" y="2325"/>
                </a:cxn>
                <a:cxn ang="0">
                  <a:pos x="652" y="2535"/>
                </a:cxn>
                <a:cxn ang="0">
                  <a:pos x="1087" y="2550"/>
                </a:cxn>
                <a:cxn ang="0">
                  <a:pos x="1552" y="2268"/>
                </a:cxn>
                <a:cxn ang="0">
                  <a:pos x="1762" y="1965"/>
                </a:cxn>
                <a:cxn ang="0">
                  <a:pos x="1912" y="1644"/>
                </a:cxn>
                <a:cxn ang="0">
                  <a:pos x="2002" y="1275"/>
                </a:cxn>
                <a:cxn ang="0">
                  <a:pos x="1807" y="1440"/>
                </a:cxn>
                <a:cxn ang="0">
                  <a:pos x="1597" y="1785"/>
                </a:cxn>
                <a:cxn ang="0">
                  <a:pos x="1372" y="2010"/>
                </a:cxn>
                <a:cxn ang="0">
                  <a:pos x="1177" y="2130"/>
                </a:cxn>
                <a:cxn ang="0">
                  <a:pos x="892" y="2115"/>
                </a:cxn>
                <a:cxn ang="0">
                  <a:pos x="637" y="1935"/>
                </a:cxn>
                <a:cxn ang="0">
                  <a:pos x="652" y="1590"/>
                </a:cxn>
                <a:cxn ang="0">
                  <a:pos x="877" y="1260"/>
                </a:cxn>
                <a:cxn ang="0">
                  <a:pos x="1012" y="1020"/>
                </a:cxn>
                <a:cxn ang="0">
                  <a:pos x="1012" y="708"/>
                </a:cxn>
                <a:cxn ang="0">
                  <a:pos x="1012" y="552"/>
                </a:cxn>
                <a:cxn ang="0">
                  <a:pos x="1012" y="0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0" name="矩形 16434"/>
            <p:cNvSpPr>
              <a:spLocks noChangeArrowheads="1"/>
            </p:cNvSpPr>
            <p:nvPr/>
          </p:nvSpPr>
          <p:spPr bwMode="auto">
            <a:xfrm>
              <a:off x="0" y="394"/>
              <a:ext cx="1155" cy="760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C0C0C0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222" name="矩形 9221"/>
          <p:cNvSpPr/>
          <p:nvPr/>
        </p:nvSpPr>
        <p:spPr>
          <a:xfrm>
            <a:off x="1539240" y="138429"/>
            <a:ext cx="4763135" cy="1313181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3600" b="1" noProof="1">
                <a:latin typeface="宋体" panose="02010600030101010101" pitchFamily="2" charset="-122"/>
              </a:rPr>
              <a:t>影响杠杆使用的要素之</a:t>
            </a:r>
            <a:r>
              <a:rPr lang="en-US" altLang="zh-CN" sz="3600" b="1" noProof="1">
                <a:latin typeface="宋体" panose="02010600030101010101" pitchFamily="2" charset="-122"/>
              </a:rPr>
              <a:t>——</a:t>
            </a:r>
            <a:r>
              <a:rPr lang="zh-CN" altLang="en-US" sz="3600" b="1" noProof="1">
                <a:solidFill>
                  <a:srgbClr val="FF0000"/>
                </a:solidFill>
                <a:latin typeface="宋体" panose="02010600030101010101" pitchFamily="2" charset="-122"/>
              </a:rPr>
              <a:t>力臂</a:t>
            </a:r>
          </a:p>
        </p:txBody>
      </p:sp>
      <p:grpSp>
        <p:nvGrpSpPr>
          <p:cNvPr id="8" name="组合 45"/>
          <p:cNvGrpSpPr>
            <a:grpSpLocks/>
          </p:cNvGrpSpPr>
          <p:nvPr/>
        </p:nvGrpSpPr>
        <p:grpSpPr bwMode="auto">
          <a:xfrm>
            <a:off x="4364038" y="3100388"/>
            <a:ext cx="4414837" cy="2590800"/>
            <a:chOff x="71" y="4920"/>
            <a:chExt cx="7489" cy="4320"/>
          </a:xfrm>
        </p:grpSpPr>
        <p:grpSp>
          <p:nvGrpSpPr>
            <p:cNvPr id="9" name="组合 46"/>
            <p:cNvGrpSpPr>
              <a:grpSpLocks/>
            </p:cNvGrpSpPr>
            <p:nvPr/>
          </p:nvGrpSpPr>
          <p:grpSpPr bwMode="auto">
            <a:xfrm>
              <a:off x="1080" y="5160"/>
              <a:ext cx="6240" cy="4080"/>
              <a:chOff x="1080" y="5160"/>
              <a:chExt cx="6240" cy="4080"/>
            </a:xfrm>
          </p:grpSpPr>
          <p:sp>
            <p:nvSpPr>
              <p:cNvPr id="19494" name="矩形 47"/>
              <p:cNvSpPr>
                <a:spLocks noChangeArrowheads="1"/>
              </p:cNvSpPr>
              <p:nvPr/>
            </p:nvSpPr>
            <p:spPr bwMode="auto">
              <a:xfrm>
                <a:off x="1080" y="5160"/>
                <a:ext cx="6240" cy="36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95" name="任意多边形 48"/>
              <p:cNvSpPr>
                <a:spLocks noChangeArrowheads="1"/>
              </p:cNvSpPr>
              <p:nvPr/>
            </p:nvSpPr>
            <p:spPr bwMode="auto">
              <a:xfrm>
                <a:off x="3120" y="8280"/>
                <a:ext cx="2040" cy="960"/>
              </a:xfrm>
              <a:custGeom>
                <a:avLst/>
                <a:gdLst/>
                <a:ahLst/>
                <a:cxnLst>
                  <a:cxn ang="0">
                    <a:pos x="5400" y="10800"/>
                  </a:cxn>
                  <a:cxn ang="0">
                    <a:pos x="10800" y="5400"/>
                  </a:cxn>
                  <a:cxn ang="0">
                    <a:pos x="16200" y="10800"/>
                  </a:cxn>
                  <a:cxn ang="0">
                    <a:pos x="21600" y="10800"/>
                  </a:cxn>
                  <a:cxn ang="0">
                    <a:pos x="10800" y="0"/>
                  </a:cxn>
                  <a:cxn ang="0">
                    <a:pos x="0" y="10800"/>
                  </a:cxn>
                </a:cxnLst>
                <a:rect l="0" t="0" r="r" b="b"/>
                <a:pathLst>
                  <a:path w="21600" h="21600">
                    <a:moveTo>
                      <a:pt x="5400" y="10800"/>
                    </a:moveTo>
                    <a:cubicBezTo>
                      <a:pt x="5400" y="7818"/>
                      <a:pt x="7818" y="5400"/>
                      <a:pt x="10800" y="5400"/>
                    </a:cubicBezTo>
                    <a:cubicBezTo>
                      <a:pt x="13782" y="5400"/>
                      <a:pt x="16200" y="7818"/>
                      <a:pt x="16200" y="10800"/>
                    </a:cubicBezTo>
                    <a:lnTo>
                      <a:pt x="21600" y="10800"/>
                    </a:lnTo>
                    <a:cubicBezTo>
                      <a:pt x="21600" y="4835"/>
                      <a:pt x="16765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96" name="任意多边形 49"/>
              <p:cNvSpPr>
                <a:spLocks noChangeArrowheads="1"/>
              </p:cNvSpPr>
              <p:nvPr/>
            </p:nvSpPr>
            <p:spPr bwMode="auto">
              <a:xfrm>
                <a:off x="3120" y="8280"/>
                <a:ext cx="2040" cy="960"/>
              </a:xfrm>
              <a:custGeom>
                <a:avLst/>
                <a:gdLst/>
                <a:ahLst/>
                <a:cxnLst>
                  <a:cxn ang="0">
                    <a:pos x="5400" y="10800"/>
                  </a:cxn>
                  <a:cxn ang="0">
                    <a:pos x="10800" y="5400"/>
                  </a:cxn>
                  <a:cxn ang="0">
                    <a:pos x="16200" y="10800"/>
                  </a:cxn>
                  <a:cxn ang="0">
                    <a:pos x="21600" y="10800"/>
                  </a:cxn>
                  <a:cxn ang="0">
                    <a:pos x="10800" y="0"/>
                  </a:cxn>
                  <a:cxn ang="0">
                    <a:pos x="0" y="10800"/>
                  </a:cxn>
                </a:cxnLst>
                <a:rect l="0" t="0" r="r" b="b"/>
                <a:pathLst>
                  <a:path w="21600" h="21600">
                    <a:moveTo>
                      <a:pt x="5400" y="10800"/>
                    </a:moveTo>
                    <a:cubicBezTo>
                      <a:pt x="5400" y="7818"/>
                      <a:pt x="7818" y="5400"/>
                      <a:pt x="10800" y="5400"/>
                    </a:cubicBezTo>
                    <a:cubicBezTo>
                      <a:pt x="13782" y="5400"/>
                      <a:pt x="16200" y="7818"/>
                      <a:pt x="16200" y="10800"/>
                    </a:cubicBezTo>
                    <a:lnTo>
                      <a:pt x="21600" y="10800"/>
                    </a:lnTo>
                    <a:cubicBezTo>
                      <a:pt x="21600" y="4835"/>
                      <a:pt x="16765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9497" name="直接连接符 50"/>
            <p:cNvSpPr>
              <a:spLocks noChangeShapeType="1"/>
            </p:cNvSpPr>
            <p:nvPr/>
          </p:nvSpPr>
          <p:spPr bwMode="auto">
            <a:xfrm>
              <a:off x="2760" y="8760"/>
              <a:ext cx="27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" name="组合 51"/>
            <p:cNvGrpSpPr>
              <a:grpSpLocks/>
            </p:cNvGrpSpPr>
            <p:nvPr/>
          </p:nvGrpSpPr>
          <p:grpSpPr bwMode="auto">
            <a:xfrm>
              <a:off x="71" y="4920"/>
              <a:ext cx="7489" cy="3360"/>
              <a:chOff x="71" y="4920"/>
              <a:chExt cx="7489" cy="3360"/>
            </a:xfrm>
          </p:grpSpPr>
          <p:grpSp>
            <p:nvGrpSpPr>
              <p:cNvPr id="11" name="组合 54"/>
              <p:cNvGrpSpPr>
                <a:grpSpLocks/>
              </p:cNvGrpSpPr>
              <p:nvPr/>
            </p:nvGrpSpPr>
            <p:grpSpPr bwMode="auto">
              <a:xfrm>
                <a:off x="71" y="5160"/>
                <a:ext cx="7489" cy="3120"/>
                <a:chOff x="71" y="5160"/>
                <a:chExt cx="7489" cy="3120"/>
              </a:xfrm>
            </p:grpSpPr>
            <p:sp>
              <p:nvSpPr>
                <p:cNvPr id="19500" name="矩形 55"/>
                <p:cNvSpPr>
                  <a:spLocks noChangeArrowheads="1"/>
                </p:cNvSpPr>
                <p:nvPr/>
              </p:nvSpPr>
              <p:spPr bwMode="auto">
                <a:xfrm>
                  <a:off x="840" y="5160"/>
                  <a:ext cx="120" cy="36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501" name="直接连接符 56"/>
                <p:cNvSpPr>
                  <a:spLocks noChangeShapeType="1"/>
                </p:cNvSpPr>
                <p:nvPr/>
              </p:nvSpPr>
              <p:spPr bwMode="auto">
                <a:xfrm>
                  <a:off x="3600" y="5160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502" name="直接连接符 57"/>
                <p:cNvSpPr>
                  <a:spLocks noChangeShapeType="1"/>
                </p:cNvSpPr>
                <p:nvPr/>
              </p:nvSpPr>
              <p:spPr bwMode="auto">
                <a:xfrm>
                  <a:off x="3120" y="5160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503" name="矩形 58"/>
                <p:cNvSpPr>
                  <a:spLocks noChangeArrowheads="1"/>
                </p:cNvSpPr>
                <p:nvPr/>
              </p:nvSpPr>
              <p:spPr bwMode="auto">
                <a:xfrm>
                  <a:off x="3960" y="5520"/>
                  <a:ext cx="360" cy="276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504" name="直接连接符 59"/>
                <p:cNvSpPr>
                  <a:spLocks noChangeShapeType="1"/>
                </p:cNvSpPr>
                <p:nvPr/>
              </p:nvSpPr>
              <p:spPr bwMode="auto">
                <a:xfrm>
                  <a:off x="7320" y="528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505" name="直接连接符 60"/>
                <p:cNvSpPr>
                  <a:spLocks noChangeShapeType="1"/>
                </p:cNvSpPr>
                <p:nvPr/>
              </p:nvSpPr>
              <p:spPr bwMode="auto">
                <a:xfrm>
                  <a:off x="2665" y="5173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506" name="直接连接符 61"/>
                <p:cNvSpPr>
                  <a:spLocks noChangeShapeType="1"/>
                </p:cNvSpPr>
                <p:nvPr/>
              </p:nvSpPr>
              <p:spPr bwMode="auto">
                <a:xfrm>
                  <a:off x="5160" y="5160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507" name="直接连接符 62"/>
                <p:cNvSpPr>
                  <a:spLocks noChangeShapeType="1"/>
                </p:cNvSpPr>
                <p:nvPr/>
              </p:nvSpPr>
              <p:spPr bwMode="auto">
                <a:xfrm>
                  <a:off x="4680" y="5160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508" name="直接连接符 63"/>
                <p:cNvSpPr>
                  <a:spLocks noChangeShapeType="1"/>
                </p:cNvSpPr>
                <p:nvPr/>
              </p:nvSpPr>
              <p:spPr bwMode="auto">
                <a:xfrm>
                  <a:off x="5640" y="5160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509" name="直接连接符 64"/>
                <p:cNvSpPr>
                  <a:spLocks noChangeShapeType="1"/>
                </p:cNvSpPr>
                <p:nvPr/>
              </p:nvSpPr>
              <p:spPr bwMode="auto">
                <a:xfrm>
                  <a:off x="6120" y="5160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510" name="直接连接符 65"/>
                <p:cNvSpPr>
                  <a:spLocks noChangeShapeType="1"/>
                </p:cNvSpPr>
                <p:nvPr/>
              </p:nvSpPr>
              <p:spPr bwMode="auto">
                <a:xfrm>
                  <a:off x="6600" y="5160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511" name="直接连接符 66"/>
                <p:cNvSpPr>
                  <a:spLocks noChangeShapeType="1"/>
                </p:cNvSpPr>
                <p:nvPr/>
              </p:nvSpPr>
              <p:spPr bwMode="auto">
                <a:xfrm>
                  <a:off x="2160" y="5160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512" name="直接连接符 67"/>
                <p:cNvSpPr>
                  <a:spLocks noChangeShapeType="1"/>
                </p:cNvSpPr>
                <p:nvPr/>
              </p:nvSpPr>
              <p:spPr bwMode="auto">
                <a:xfrm>
                  <a:off x="1680" y="5160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513" name="矩形 68"/>
                <p:cNvSpPr>
                  <a:spLocks noChangeArrowheads="1"/>
                </p:cNvSpPr>
                <p:nvPr/>
              </p:nvSpPr>
              <p:spPr bwMode="auto">
                <a:xfrm>
                  <a:off x="840" y="5160"/>
                  <a:ext cx="120" cy="36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514" name="矩形 69"/>
                <p:cNvSpPr>
                  <a:spLocks noChangeArrowheads="1"/>
                </p:cNvSpPr>
                <p:nvPr/>
              </p:nvSpPr>
              <p:spPr bwMode="auto">
                <a:xfrm>
                  <a:off x="3960" y="5520"/>
                  <a:ext cx="360" cy="276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515" name="直接连接符 70"/>
                <p:cNvSpPr>
                  <a:spLocks noChangeShapeType="1"/>
                </p:cNvSpPr>
                <p:nvPr/>
              </p:nvSpPr>
              <p:spPr bwMode="auto">
                <a:xfrm>
                  <a:off x="71" y="541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9516" name="矩形 71"/>
              <p:cNvSpPr>
                <a:spLocks noChangeArrowheads="1"/>
              </p:cNvSpPr>
              <p:nvPr/>
            </p:nvSpPr>
            <p:spPr bwMode="auto">
              <a:xfrm>
                <a:off x="3960" y="4920"/>
                <a:ext cx="408" cy="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400" b="1">
                    <a:latin typeface="Times New Roman" pitchFamily="18" charset="0"/>
                    <a:ea typeface="黑体" pitchFamily="49" charset="-122"/>
                  </a:rPr>
                  <a:t>·</a:t>
                </a:r>
              </a:p>
            </p:txBody>
          </p:sp>
        </p:grpSp>
      </p:grpSp>
      <p:sp>
        <p:nvSpPr>
          <p:cNvPr id="19517" name="直接连接符 72"/>
          <p:cNvSpPr>
            <a:spLocks noChangeShapeType="1"/>
          </p:cNvSpPr>
          <p:nvPr/>
        </p:nvSpPr>
        <p:spPr bwMode="auto">
          <a:xfrm>
            <a:off x="4818063" y="3330575"/>
            <a:ext cx="141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518" name="矩形 74"/>
          <p:cNvSpPr>
            <a:spLocks noChangeArrowheads="1"/>
          </p:cNvSpPr>
          <p:nvPr/>
        </p:nvSpPr>
        <p:spPr bwMode="auto">
          <a:xfrm>
            <a:off x="8702675" y="3222625"/>
            <a:ext cx="762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7" name="下箭头 76"/>
          <p:cNvSpPr/>
          <p:nvPr/>
        </p:nvSpPr>
        <p:spPr>
          <a:xfrm>
            <a:off x="2089150" y="3514725"/>
            <a:ext cx="161925" cy="4572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78" name="下箭头 77"/>
          <p:cNvSpPr/>
          <p:nvPr/>
        </p:nvSpPr>
        <p:spPr>
          <a:xfrm>
            <a:off x="1539875" y="3514725"/>
            <a:ext cx="161925" cy="4572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79" name="下箭头 78"/>
          <p:cNvSpPr/>
          <p:nvPr/>
        </p:nvSpPr>
        <p:spPr>
          <a:xfrm>
            <a:off x="958850" y="3503613"/>
            <a:ext cx="161925" cy="4572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80" name="下箭头 79"/>
          <p:cNvSpPr/>
          <p:nvPr/>
        </p:nvSpPr>
        <p:spPr>
          <a:xfrm rot="20520000">
            <a:off x="5934075" y="3452813"/>
            <a:ext cx="161925" cy="4572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4" name="下箭头 3"/>
          <p:cNvSpPr/>
          <p:nvPr/>
        </p:nvSpPr>
        <p:spPr>
          <a:xfrm rot="1920000">
            <a:off x="5678488" y="3446463"/>
            <a:ext cx="161925" cy="4572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grpSp>
        <p:nvGrpSpPr>
          <p:cNvPr id="12" name="组合 4"/>
          <p:cNvGrpSpPr>
            <a:grpSpLocks/>
          </p:cNvGrpSpPr>
          <p:nvPr/>
        </p:nvGrpSpPr>
        <p:grpSpPr bwMode="auto">
          <a:xfrm>
            <a:off x="7762875" y="3497263"/>
            <a:ext cx="333375" cy="257175"/>
            <a:chOff x="0" y="0"/>
            <a:chExt cx="1155" cy="1502"/>
          </a:xfrm>
        </p:grpSpPr>
        <p:sp>
          <p:nvSpPr>
            <p:cNvPr id="19525" name="未知"/>
            <p:cNvSpPr>
              <a:spLocks noChangeArrowheads="1"/>
            </p:cNvSpPr>
            <p:nvPr/>
          </p:nvSpPr>
          <p:spPr bwMode="auto">
            <a:xfrm>
              <a:off x="440" y="1068"/>
              <a:ext cx="338" cy="434"/>
            </a:xfrm>
            <a:custGeom>
              <a:avLst/>
              <a:gdLst/>
              <a:ahLst/>
              <a:cxnLst>
                <a:cxn ang="0">
                  <a:pos x="472" y="15"/>
                </a:cxn>
                <a:cxn ang="0">
                  <a:pos x="472" y="552"/>
                </a:cxn>
                <a:cxn ang="0">
                  <a:pos x="442" y="1005"/>
                </a:cxn>
                <a:cxn ang="0">
                  <a:pos x="247" y="1260"/>
                </a:cxn>
                <a:cxn ang="0">
                  <a:pos x="112" y="1488"/>
                </a:cxn>
                <a:cxn ang="0">
                  <a:pos x="7" y="1800"/>
                </a:cxn>
                <a:cxn ang="0">
                  <a:pos x="67" y="2055"/>
                </a:cxn>
                <a:cxn ang="0">
                  <a:pos x="262" y="2325"/>
                </a:cxn>
                <a:cxn ang="0">
                  <a:pos x="652" y="2535"/>
                </a:cxn>
                <a:cxn ang="0">
                  <a:pos x="1087" y="2550"/>
                </a:cxn>
                <a:cxn ang="0">
                  <a:pos x="1552" y="2268"/>
                </a:cxn>
                <a:cxn ang="0">
                  <a:pos x="1762" y="1965"/>
                </a:cxn>
                <a:cxn ang="0">
                  <a:pos x="1912" y="1644"/>
                </a:cxn>
                <a:cxn ang="0">
                  <a:pos x="2002" y="1275"/>
                </a:cxn>
                <a:cxn ang="0">
                  <a:pos x="1807" y="1440"/>
                </a:cxn>
                <a:cxn ang="0">
                  <a:pos x="1597" y="1785"/>
                </a:cxn>
                <a:cxn ang="0">
                  <a:pos x="1372" y="2010"/>
                </a:cxn>
                <a:cxn ang="0">
                  <a:pos x="1177" y="2130"/>
                </a:cxn>
                <a:cxn ang="0">
                  <a:pos x="892" y="2115"/>
                </a:cxn>
                <a:cxn ang="0">
                  <a:pos x="637" y="1935"/>
                </a:cxn>
                <a:cxn ang="0">
                  <a:pos x="652" y="1590"/>
                </a:cxn>
                <a:cxn ang="0">
                  <a:pos x="877" y="1260"/>
                </a:cxn>
                <a:cxn ang="0">
                  <a:pos x="1012" y="1020"/>
                </a:cxn>
                <a:cxn ang="0">
                  <a:pos x="1012" y="708"/>
                </a:cxn>
                <a:cxn ang="0">
                  <a:pos x="1012" y="552"/>
                </a:cxn>
                <a:cxn ang="0">
                  <a:pos x="1012" y="0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26" name="未知"/>
            <p:cNvSpPr>
              <a:spLocks noChangeArrowheads="1"/>
            </p:cNvSpPr>
            <p:nvPr/>
          </p:nvSpPr>
          <p:spPr bwMode="auto">
            <a:xfrm flipH="1" flipV="1">
              <a:off x="375" y="0"/>
              <a:ext cx="338" cy="434"/>
            </a:xfrm>
            <a:custGeom>
              <a:avLst/>
              <a:gdLst/>
              <a:ahLst/>
              <a:cxnLst>
                <a:cxn ang="0">
                  <a:pos x="472" y="15"/>
                </a:cxn>
                <a:cxn ang="0">
                  <a:pos x="472" y="552"/>
                </a:cxn>
                <a:cxn ang="0">
                  <a:pos x="442" y="1005"/>
                </a:cxn>
                <a:cxn ang="0">
                  <a:pos x="247" y="1260"/>
                </a:cxn>
                <a:cxn ang="0">
                  <a:pos x="112" y="1488"/>
                </a:cxn>
                <a:cxn ang="0">
                  <a:pos x="7" y="1800"/>
                </a:cxn>
                <a:cxn ang="0">
                  <a:pos x="67" y="2055"/>
                </a:cxn>
                <a:cxn ang="0">
                  <a:pos x="262" y="2325"/>
                </a:cxn>
                <a:cxn ang="0">
                  <a:pos x="652" y="2535"/>
                </a:cxn>
                <a:cxn ang="0">
                  <a:pos x="1087" y="2550"/>
                </a:cxn>
                <a:cxn ang="0">
                  <a:pos x="1552" y="2268"/>
                </a:cxn>
                <a:cxn ang="0">
                  <a:pos x="1762" y="1965"/>
                </a:cxn>
                <a:cxn ang="0">
                  <a:pos x="1912" y="1644"/>
                </a:cxn>
                <a:cxn ang="0">
                  <a:pos x="2002" y="1275"/>
                </a:cxn>
                <a:cxn ang="0">
                  <a:pos x="1807" y="1440"/>
                </a:cxn>
                <a:cxn ang="0">
                  <a:pos x="1597" y="1785"/>
                </a:cxn>
                <a:cxn ang="0">
                  <a:pos x="1372" y="2010"/>
                </a:cxn>
                <a:cxn ang="0">
                  <a:pos x="1177" y="2130"/>
                </a:cxn>
                <a:cxn ang="0">
                  <a:pos x="892" y="2115"/>
                </a:cxn>
                <a:cxn ang="0">
                  <a:pos x="637" y="1935"/>
                </a:cxn>
                <a:cxn ang="0">
                  <a:pos x="652" y="1590"/>
                </a:cxn>
                <a:cxn ang="0">
                  <a:pos x="877" y="1260"/>
                </a:cxn>
                <a:cxn ang="0">
                  <a:pos x="1012" y="1020"/>
                </a:cxn>
                <a:cxn ang="0">
                  <a:pos x="1012" y="708"/>
                </a:cxn>
                <a:cxn ang="0">
                  <a:pos x="1012" y="552"/>
                </a:cxn>
                <a:cxn ang="0">
                  <a:pos x="1012" y="0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27" name="矩形 7"/>
            <p:cNvSpPr>
              <a:spLocks noChangeArrowheads="1"/>
            </p:cNvSpPr>
            <p:nvPr/>
          </p:nvSpPr>
          <p:spPr bwMode="auto">
            <a:xfrm>
              <a:off x="0" y="394"/>
              <a:ext cx="1155" cy="760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C0C0C0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" name="组合 8"/>
          <p:cNvGrpSpPr>
            <a:grpSpLocks/>
          </p:cNvGrpSpPr>
          <p:nvPr/>
        </p:nvGrpSpPr>
        <p:grpSpPr bwMode="auto">
          <a:xfrm>
            <a:off x="7753350" y="3703638"/>
            <a:ext cx="333375" cy="257175"/>
            <a:chOff x="0" y="0"/>
            <a:chExt cx="1155" cy="1502"/>
          </a:xfrm>
        </p:grpSpPr>
        <p:sp>
          <p:nvSpPr>
            <p:cNvPr id="19529" name="未知"/>
            <p:cNvSpPr>
              <a:spLocks noChangeArrowheads="1"/>
            </p:cNvSpPr>
            <p:nvPr/>
          </p:nvSpPr>
          <p:spPr bwMode="auto">
            <a:xfrm>
              <a:off x="440" y="1068"/>
              <a:ext cx="338" cy="434"/>
            </a:xfrm>
            <a:custGeom>
              <a:avLst/>
              <a:gdLst/>
              <a:ahLst/>
              <a:cxnLst>
                <a:cxn ang="0">
                  <a:pos x="472" y="15"/>
                </a:cxn>
                <a:cxn ang="0">
                  <a:pos x="472" y="552"/>
                </a:cxn>
                <a:cxn ang="0">
                  <a:pos x="442" y="1005"/>
                </a:cxn>
                <a:cxn ang="0">
                  <a:pos x="247" y="1260"/>
                </a:cxn>
                <a:cxn ang="0">
                  <a:pos x="112" y="1488"/>
                </a:cxn>
                <a:cxn ang="0">
                  <a:pos x="7" y="1800"/>
                </a:cxn>
                <a:cxn ang="0">
                  <a:pos x="67" y="2055"/>
                </a:cxn>
                <a:cxn ang="0">
                  <a:pos x="262" y="2325"/>
                </a:cxn>
                <a:cxn ang="0">
                  <a:pos x="652" y="2535"/>
                </a:cxn>
                <a:cxn ang="0">
                  <a:pos x="1087" y="2550"/>
                </a:cxn>
                <a:cxn ang="0">
                  <a:pos x="1552" y="2268"/>
                </a:cxn>
                <a:cxn ang="0">
                  <a:pos x="1762" y="1965"/>
                </a:cxn>
                <a:cxn ang="0">
                  <a:pos x="1912" y="1644"/>
                </a:cxn>
                <a:cxn ang="0">
                  <a:pos x="2002" y="1275"/>
                </a:cxn>
                <a:cxn ang="0">
                  <a:pos x="1807" y="1440"/>
                </a:cxn>
                <a:cxn ang="0">
                  <a:pos x="1597" y="1785"/>
                </a:cxn>
                <a:cxn ang="0">
                  <a:pos x="1372" y="2010"/>
                </a:cxn>
                <a:cxn ang="0">
                  <a:pos x="1177" y="2130"/>
                </a:cxn>
                <a:cxn ang="0">
                  <a:pos x="892" y="2115"/>
                </a:cxn>
                <a:cxn ang="0">
                  <a:pos x="637" y="1935"/>
                </a:cxn>
                <a:cxn ang="0">
                  <a:pos x="652" y="1590"/>
                </a:cxn>
                <a:cxn ang="0">
                  <a:pos x="877" y="1260"/>
                </a:cxn>
                <a:cxn ang="0">
                  <a:pos x="1012" y="1020"/>
                </a:cxn>
                <a:cxn ang="0">
                  <a:pos x="1012" y="708"/>
                </a:cxn>
                <a:cxn ang="0">
                  <a:pos x="1012" y="552"/>
                </a:cxn>
                <a:cxn ang="0">
                  <a:pos x="1012" y="0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30" name="未知"/>
            <p:cNvSpPr>
              <a:spLocks noChangeArrowheads="1"/>
            </p:cNvSpPr>
            <p:nvPr/>
          </p:nvSpPr>
          <p:spPr bwMode="auto">
            <a:xfrm flipH="1" flipV="1">
              <a:off x="375" y="0"/>
              <a:ext cx="338" cy="434"/>
            </a:xfrm>
            <a:custGeom>
              <a:avLst/>
              <a:gdLst/>
              <a:ahLst/>
              <a:cxnLst>
                <a:cxn ang="0">
                  <a:pos x="472" y="15"/>
                </a:cxn>
                <a:cxn ang="0">
                  <a:pos x="472" y="552"/>
                </a:cxn>
                <a:cxn ang="0">
                  <a:pos x="442" y="1005"/>
                </a:cxn>
                <a:cxn ang="0">
                  <a:pos x="247" y="1260"/>
                </a:cxn>
                <a:cxn ang="0">
                  <a:pos x="112" y="1488"/>
                </a:cxn>
                <a:cxn ang="0">
                  <a:pos x="7" y="1800"/>
                </a:cxn>
                <a:cxn ang="0">
                  <a:pos x="67" y="2055"/>
                </a:cxn>
                <a:cxn ang="0">
                  <a:pos x="262" y="2325"/>
                </a:cxn>
                <a:cxn ang="0">
                  <a:pos x="652" y="2535"/>
                </a:cxn>
                <a:cxn ang="0">
                  <a:pos x="1087" y="2550"/>
                </a:cxn>
                <a:cxn ang="0">
                  <a:pos x="1552" y="2268"/>
                </a:cxn>
                <a:cxn ang="0">
                  <a:pos x="1762" y="1965"/>
                </a:cxn>
                <a:cxn ang="0">
                  <a:pos x="1912" y="1644"/>
                </a:cxn>
                <a:cxn ang="0">
                  <a:pos x="2002" y="1275"/>
                </a:cxn>
                <a:cxn ang="0">
                  <a:pos x="1807" y="1440"/>
                </a:cxn>
                <a:cxn ang="0">
                  <a:pos x="1597" y="1785"/>
                </a:cxn>
                <a:cxn ang="0">
                  <a:pos x="1372" y="2010"/>
                </a:cxn>
                <a:cxn ang="0">
                  <a:pos x="1177" y="2130"/>
                </a:cxn>
                <a:cxn ang="0">
                  <a:pos x="892" y="2115"/>
                </a:cxn>
                <a:cxn ang="0">
                  <a:pos x="637" y="1935"/>
                </a:cxn>
                <a:cxn ang="0">
                  <a:pos x="652" y="1590"/>
                </a:cxn>
                <a:cxn ang="0">
                  <a:pos x="877" y="1260"/>
                </a:cxn>
                <a:cxn ang="0">
                  <a:pos x="1012" y="1020"/>
                </a:cxn>
                <a:cxn ang="0">
                  <a:pos x="1012" y="708"/>
                </a:cxn>
                <a:cxn ang="0">
                  <a:pos x="1012" y="552"/>
                </a:cxn>
                <a:cxn ang="0">
                  <a:pos x="1012" y="0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31" name="矩形 11"/>
            <p:cNvSpPr>
              <a:spLocks noChangeArrowheads="1"/>
            </p:cNvSpPr>
            <p:nvPr/>
          </p:nvSpPr>
          <p:spPr bwMode="auto">
            <a:xfrm>
              <a:off x="0" y="394"/>
              <a:ext cx="1155" cy="760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C0C0C0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532" name="矩形 12"/>
          <p:cNvSpPr>
            <a:spLocks noChangeArrowheads="1"/>
          </p:cNvSpPr>
          <p:nvPr/>
        </p:nvSpPr>
        <p:spPr bwMode="auto">
          <a:xfrm>
            <a:off x="2359025" y="3127375"/>
            <a:ext cx="2619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>
                <a:latin typeface="Times New Roman" pitchFamily="18" charset="0"/>
                <a:ea typeface="黑体" pitchFamily="49" charset="-122"/>
              </a:rPr>
              <a:t>·</a:t>
            </a:r>
          </a:p>
        </p:txBody>
      </p:sp>
      <p:sp>
        <p:nvSpPr>
          <p:cNvPr id="19533" name="矩形 13"/>
          <p:cNvSpPr>
            <a:spLocks noChangeArrowheads="1"/>
          </p:cNvSpPr>
          <p:nvPr/>
        </p:nvSpPr>
        <p:spPr bwMode="auto">
          <a:xfrm>
            <a:off x="6648450" y="3070225"/>
            <a:ext cx="228600" cy="152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534" name="文本框 14"/>
          <p:cNvSpPr txBox="1">
            <a:spLocks noChangeArrowheads="1"/>
          </p:cNvSpPr>
          <p:nvPr/>
        </p:nvSpPr>
        <p:spPr bwMode="auto">
          <a:xfrm>
            <a:off x="854075" y="3902075"/>
            <a:ext cx="369888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>
                <a:ea typeface="微软雅黑" pitchFamily="34" charset="-122"/>
              </a:rPr>
              <a:t>F</a:t>
            </a:r>
          </a:p>
        </p:txBody>
      </p:sp>
      <p:graphicFrame>
        <p:nvGraphicFramePr>
          <p:cNvPr id="19535" name="对象 15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4113213" y="3321050"/>
          <a:ext cx="917575" cy="215900"/>
        </p:xfrm>
        <a:graphic>
          <a:graphicData uri="http://schemas.openxmlformats.org/presentationml/2006/ole">
            <p:oleObj spid="_x0000_s4098" r:id="rId4" imgW="917289" imgH="216321" progId="Equation.KSEE3">
              <p:embed/>
            </p:oleObj>
          </a:graphicData>
        </a:graphic>
      </p:graphicFrame>
      <p:graphicFrame>
        <p:nvGraphicFramePr>
          <p:cNvPr id="19536" name="对象 16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1033463" y="4191000"/>
          <a:ext cx="87312" cy="266700"/>
        </p:xfrm>
        <a:graphic>
          <a:graphicData uri="http://schemas.openxmlformats.org/presentationml/2006/ole">
            <p:oleObj spid="_x0000_s4099" r:id="rId5" imgW="88560" imgH="266400" progId="Equation.KSEE3">
              <p:embed/>
            </p:oleObj>
          </a:graphicData>
        </a:graphic>
      </p:graphicFrame>
      <p:sp>
        <p:nvSpPr>
          <p:cNvPr id="19537" name="文本框 17"/>
          <p:cNvSpPr txBox="1">
            <a:spLocks noChangeArrowheads="1"/>
          </p:cNvSpPr>
          <p:nvPr/>
        </p:nvSpPr>
        <p:spPr bwMode="auto">
          <a:xfrm>
            <a:off x="1435100" y="3886200"/>
            <a:ext cx="368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>
                <a:ea typeface="微软雅黑" pitchFamily="34" charset="-122"/>
              </a:rPr>
              <a:t>F</a:t>
            </a:r>
          </a:p>
        </p:txBody>
      </p:sp>
      <p:sp>
        <p:nvSpPr>
          <p:cNvPr id="19538" name="文本框 18"/>
          <p:cNvSpPr txBox="1">
            <a:spLocks noChangeArrowheads="1"/>
          </p:cNvSpPr>
          <p:nvPr/>
        </p:nvSpPr>
        <p:spPr bwMode="auto">
          <a:xfrm>
            <a:off x="2019300" y="3886200"/>
            <a:ext cx="349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>
                <a:ea typeface="微软雅黑" pitchFamily="34" charset="-122"/>
              </a:rPr>
              <a:t>F</a:t>
            </a:r>
          </a:p>
        </p:txBody>
      </p:sp>
      <p:sp>
        <p:nvSpPr>
          <p:cNvPr id="19539" name="文本框 19"/>
          <p:cNvSpPr txBox="1">
            <a:spLocks noChangeArrowheads="1"/>
          </p:cNvSpPr>
          <p:nvPr/>
        </p:nvSpPr>
        <p:spPr bwMode="auto">
          <a:xfrm>
            <a:off x="5411788" y="3754438"/>
            <a:ext cx="369887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>
                <a:ea typeface="微软雅黑" pitchFamily="34" charset="-122"/>
              </a:rPr>
              <a:t>F</a:t>
            </a:r>
          </a:p>
        </p:txBody>
      </p:sp>
      <p:sp>
        <p:nvSpPr>
          <p:cNvPr id="19540" name="文本框 20"/>
          <p:cNvSpPr txBox="1">
            <a:spLocks noChangeArrowheads="1"/>
          </p:cNvSpPr>
          <p:nvPr/>
        </p:nvSpPr>
        <p:spPr bwMode="auto">
          <a:xfrm>
            <a:off x="5978525" y="3771900"/>
            <a:ext cx="3683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>
                <a:ea typeface="微软雅黑" pitchFamily="34" charset="-122"/>
              </a:rPr>
              <a:t>F</a:t>
            </a:r>
          </a:p>
        </p:txBody>
      </p:sp>
      <p:graphicFrame>
        <p:nvGraphicFramePr>
          <p:cNvPr id="19541" name="对象 21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1568450" y="4256088"/>
          <a:ext cx="127000" cy="165100"/>
        </p:xfrm>
        <a:graphic>
          <a:graphicData uri="http://schemas.openxmlformats.org/presentationml/2006/ole">
            <p:oleObj spid="_x0000_s4100" r:id="rId6" imgW="126720" imgH="164880" progId="Equation.KSEE3">
              <p:embed/>
            </p:oleObj>
          </a:graphicData>
        </a:graphic>
      </p:graphicFrame>
      <p:graphicFrame>
        <p:nvGraphicFramePr>
          <p:cNvPr id="19542" name="对象 22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2190750" y="4249738"/>
          <a:ext cx="114300" cy="177800"/>
        </p:xfrm>
        <a:graphic>
          <a:graphicData uri="http://schemas.openxmlformats.org/presentationml/2006/ole">
            <p:oleObj spid="_x0000_s4101" r:id="rId7" imgW="114120" imgH="177480" progId="Equation.KSEE3">
              <p:embed/>
            </p:oleObj>
          </a:graphicData>
        </a:graphic>
      </p:graphicFrame>
      <p:graphicFrame>
        <p:nvGraphicFramePr>
          <p:cNvPr id="19543" name="对象 24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5640388" y="4108450"/>
          <a:ext cx="127000" cy="165100"/>
        </p:xfrm>
        <a:graphic>
          <a:graphicData uri="http://schemas.openxmlformats.org/presentationml/2006/ole">
            <p:oleObj spid="_x0000_s4102" r:id="rId8" imgW="126720" imgH="164880" progId="Equation.KSEE3">
              <p:embed/>
            </p:oleObj>
          </a:graphicData>
        </a:graphic>
      </p:graphicFrame>
      <p:graphicFrame>
        <p:nvGraphicFramePr>
          <p:cNvPr id="19544" name="对象 26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6148388" y="4119563"/>
          <a:ext cx="114300" cy="177800"/>
        </p:xfrm>
        <a:graphic>
          <a:graphicData uri="http://schemas.openxmlformats.org/presentationml/2006/ole">
            <p:oleObj spid="_x0000_s4103" r:id="rId9" imgW="114120" imgH="177480" progId="Equation.KSEE3">
              <p:embed/>
            </p:oleObj>
          </a:graphicData>
        </a:graphic>
      </p:graphicFrame>
      <p:sp>
        <p:nvSpPr>
          <p:cNvPr id="13336" name="文本框 13335"/>
          <p:cNvSpPr txBox="1">
            <a:spLocks noChangeArrowheads="1"/>
          </p:cNvSpPr>
          <p:nvPr/>
        </p:nvSpPr>
        <p:spPr bwMode="auto">
          <a:xfrm>
            <a:off x="415925" y="5845175"/>
            <a:ext cx="88741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力臂是从支</a:t>
            </a:r>
            <a:r>
              <a:rPr lang="zh-CN" altLang="en-US" sz="4400" b="1" dirty="0">
                <a:solidFill>
                  <a:srgbClr val="FF0066"/>
                </a:solidFill>
                <a:latin typeface="黑体" pitchFamily="49" charset="-122"/>
                <a:ea typeface="黑体" pitchFamily="49" charset="-122"/>
              </a:rPr>
              <a:t>点</a:t>
            </a:r>
            <a:r>
              <a:rPr lang="zh-CN" altLang="en-US" sz="3600" b="1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到力的作用</a:t>
            </a:r>
            <a:r>
              <a:rPr lang="zh-CN" altLang="en-US" sz="4400" b="1" dirty="0">
                <a:solidFill>
                  <a:srgbClr val="FF0066"/>
                </a:solidFill>
                <a:latin typeface="黑体" pitchFamily="49" charset="-122"/>
                <a:ea typeface="黑体" pitchFamily="49" charset="-122"/>
              </a:rPr>
              <a:t>线</a:t>
            </a:r>
            <a:r>
              <a:rPr lang="zh-CN" altLang="en-US" sz="3600" b="1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的垂直</a:t>
            </a:r>
            <a:r>
              <a:rPr lang="zh-CN" altLang="en-US" sz="4400" b="1" dirty="0">
                <a:solidFill>
                  <a:srgbClr val="FF0066"/>
                </a:solidFill>
                <a:latin typeface="黑体" pitchFamily="49" charset="-122"/>
                <a:ea typeface="黑体" pitchFamily="49" charset="-122"/>
              </a:rPr>
              <a:t>距离</a:t>
            </a:r>
            <a:r>
              <a:rPr lang="zh-CN" altLang="en-US" sz="3600" b="1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22225" y="-250825"/>
            <a:ext cx="909955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540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思考</a:t>
            </a:r>
            <a:r>
              <a:rPr lang="zh-CN" altLang="en-US" sz="3600">
                <a:latin typeface="楷体_GB2312" pitchFamily="1" charset="-122"/>
                <a:ea typeface="楷体_GB2312" pitchFamily="1" charset="-122"/>
              </a:rPr>
              <a:t>：</a:t>
            </a:r>
            <a:r>
              <a:rPr lang="zh-CN" altLang="en-US" sz="3200" b="1">
                <a:latin typeface="楷体_GB2312" pitchFamily="1" charset="-122"/>
                <a:ea typeface="楷体_GB2312" pitchFamily="1" charset="-122"/>
              </a:rPr>
              <a:t>按下图分别操作，分别记录</a:t>
            </a:r>
            <a:r>
              <a:rPr lang="en-US" altLang="zh-CN" sz="3200" b="1">
                <a:latin typeface="楷体_GB2312" pitchFamily="1" charset="-122"/>
                <a:ea typeface="楷体_GB2312" pitchFamily="1" charset="-122"/>
              </a:rPr>
              <a:t>F</a:t>
            </a:r>
            <a:r>
              <a:rPr lang="zh-CN" altLang="en-US" sz="3200" b="1">
                <a:latin typeface="楷体_GB2312" pitchFamily="1" charset="-122"/>
                <a:ea typeface="楷体_GB2312" pitchFamily="1" charset="-122"/>
              </a:rPr>
              <a:t>的值</a:t>
            </a:r>
          </a:p>
          <a:p>
            <a:pPr>
              <a:lnSpc>
                <a:spcPct val="130000"/>
              </a:lnSpc>
            </a:pPr>
            <a:r>
              <a:rPr lang="zh-CN" altLang="en-US" sz="3200" b="1">
                <a:latin typeface="楷体_GB2312" pitchFamily="1" charset="-122"/>
                <a:ea typeface="楷体_GB2312" pitchFamily="1" charset="-122"/>
              </a:rPr>
              <a:t>并猜想：为重新让杠杆在水平位置静止，力的大小与哪些因素有关？</a:t>
            </a:r>
          </a:p>
        </p:txBody>
      </p:sp>
      <p:sp>
        <p:nvSpPr>
          <p:cNvPr id="13331" name="直接连接符 13330"/>
          <p:cNvSpPr>
            <a:spLocks noChangeShapeType="1"/>
          </p:cNvSpPr>
          <p:nvPr/>
        </p:nvSpPr>
        <p:spPr bwMode="auto">
          <a:xfrm rot="2135075" flipH="1" flipV="1">
            <a:off x="5005388" y="2328863"/>
            <a:ext cx="1398587" cy="941387"/>
          </a:xfrm>
          <a:prstGeom prst="line">
            <a:avLst/>
          </a:prstGeom>
          <a:noFill/>
          <a:ln w="38100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直接连接符 29"/>
          <p:cNvSpPr>
            <a:spLocks noChangeShapeType="1"/>
          </p:cNvSpPr>
          <p:nvPr/>
        </p:nvSpPr>
        <p:spPr bwMode="auto">
          <a:xfrm rot="5400000" flipH="1" flipV="1">
            <a:off x="5664200" y="2298700"/>
            <a:ext cx="1398588" cy="941388"/>
          </a:xfrm>
          <a:prstGeom prst="line">
            <a:avLst/>
          </a:prstGeom>
          <a:noFill/>
          <a:ln w="38100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直接连接符 30"/>
          <p:cNvSpPr>
            <a:spLocks noChangeShapeType="1"/>
          </p:cNvSpPr>
          <p:nvPr/>
        </p:nvSpPr>
        <p:spPr bwMode="auto">
          <a:xfrm rot="3395074" flipH="1" flipV="1">
            <a:off x="933450" y="2327275"/>
            <a:ext cx="1398588" cy="941388"/>
          </a:xfrm>
          <a:prstGeom prst="line">
            <a:avLst/>
          </a:prstGeom>
          <a:noFill/>
          <a:ln w="38100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直接连接符 31"/>
          <p:cNvSpPr>
            <a:spLocks noChangeShapeType="1"/>
          </p:cNvSpPr>
          <p:nvPr/>
        </p:nvSpPr>
        <p:spPr bwMode="auto">
          <a:xfrm rot="3395074" flipH="1" flipV="1">
            <a:off x="339725" y="2224088"/>
            <a:ext cx="1398587" cy="941388"/>
          </a:xfrm>
          <a:prstGeom prst="line">
            <a:avLst/>
          </a:prstGeom>
          <a:noFill/>
          <a:ln w="38100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直接连接符 32"/>
          <p:cNvSpPr>
            <a:spLocks noChangeShapeType="1"/>
          </p:cNvSpPr>
          <p:nvPr/>
        </p:nvSpPr>
        <p:spPr bwMode="auto">
          <a:xfrm rot="3395074" flipH="1" flipV="1">
            <a:off x="1493838" y="2247900"/>
            <a:ext cx="1398588" cy="941387"/>
          </a:xfrm>
          <a:prstGeom prst="line">
            <a:avLst/>
          </a:prstGeom>
          <a:noFill/>
          <a:ln w="38100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552" name="文本框 35"/>
          <p:cNvSpPr txBox="1">
            <a:spLocks noChangeArrowheads="1"/>
          </p:cNvSpPr>
          <p:nvPr/>
        </p:nvSpPr>
        <p:spPr bwMode="auto">
          <a:xfrm>
            <a:off x="2220913" y="5548313"/>
            <a:ext cx="63976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>
                <a:ea typeface="微软雅黑" pitchFamily="34" charset="-122"/>
              </a:rPr>
              <a:t>图一</a:t>
            </a:r>
          </a:p>
        </p:txBody>
      </p:sp>
      <p:sp>
        <p:nvSpPr>
          <p:cNvPr id="19553" name="文本框 38"/>
          <p:cNvSpPr txBox="1">
            <a:spLocks noChangeArrowheads="1"/>
          </p:cNvSpPr>
          <p:nvPr/>
        </p:nvSpPr>
        <p:spPr bwMode="auto">
          <a:xfrm>
            <a:off x="6546850" y="5548313"/>
            <a:ext cx="6413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>
                <a:ea typeface="微软雅黑" pitchFamily="34" charset="-122"/>
              </a:rPr>
              <a:t>图二</a:t>
            </a:r>
          </a:p>
        </p:txBody>
      </p:sp>
      <p:grpSp>
        <p:nvGrpSpPr>
          <p:cNvPr id="14" name="组合 33"/>
          <p:cNvGrpSpPr>
            <a:grpSpLocks/>
          </p:cNvGrpSpPr>
          <p:nvPr/>
        </p:nvGrpSpPr>
        <p:grpSpPr bwMode="auto">
          <a:xfrm>
            <a:off x="3475038" y="3933825"/>
            <a:ext cx="333375" cy="257175"/>
            <a:chOff x="0" y="0"/>
            <a:chExt cx="1155" cy="1502"/>
          </a:xfrm>
        </p:grpSpPr>
        <p:sp>
          <p:nvSpPr>
            <p:cNvPr id="19555" name="未知"/>
            <p:cNvSpPr>
              <a:spLocks noChangeArrowheads="1"/>
            </p:cNvSpPr>
            <p:nvPr/>
          </p:nvSpPr>
          <p:spPr bwMode="auto">
            <a:xfrm>
              <a:off x="440" y="1068"/>
              <a:ext cx="338" cy="434"/>
            </a:xfrm>
            <a:custGeom>
              <a:avLst/>
              <a:gdLst/>
              <a:ahLst/>
              <a:cxnLst>
                <a:cxn ang="0">
                  <a:pos x="472" y="15"/>
                </a:cxn>
                <a:cxn ang="0">
                  <a:pos x="472" y="552"/>
                </a:cxn>
                <a:cxn ang="0">
                  <a:pos x="442" y="1005"/>
                </a:cxn>
                <a:cxn ang="0">
                  <a:pos x="247" y="1260"/>
                </a:cxn>
                <a:cxn ang="0">
                  <a:pos x="112" y="1488"/>
                </a:cxn>
                <a:cxn ang="0">
                  <a:pos x="7" y="1800"/>
                </a:cxn>
                <a:cxn ang="0">
                  <a:pos x="67" y="2055"/>
                </a:cxn>
                <a:cxn ang="0">
                  <a:pos x="262" y="2325"/>
                </a:cxn>
                <a:cxn ang="0">
                  <a:pos x="652" y="2535"/>
                </a:cxn>
                <a:cxn ang="0">
                  <a:pos x="1087" y="2550"/>
                </a:cxn>
                <a:cxn ang="0">
                  <a:pos x="1552" y="2268"/>
                </a:cxn>
                <a:cxn ang="0">
                  <a:pos x="1762" y="1965"/>
                </a:cxn>
                <a:cxn ang="0">
                  <a:pos x="1912" y="1644"/>
                </a:cxn>
                <a:cxn ang="0">
                  <a:pos x="2002" y="1275"/>
                </a:cxn>
                <a:cxn ang="0">
                  <a:pos x="1807" y="1440"/>
                </a:cxn>
                <a:cxn ang="0">
                  <a:pos x="1597" y="1785"/>
                </a:cxn>
                <a:cxn ang="0">
                  <a:pos x="1372" y="2010"/>
                </a:cxn>
                <a:cxn ang="0">
                  <a:pos x="1177" y="2130"/>
                </a:cxn>
                <a:cxn ang="0">
                  <a:pos x="892" y="2115"/>
                </a:cxn>
                <a:cxn ang="0">
                  <a:pos x="637" y="1935"/>
                </a:cxn>
                <a:cxn ang="0">
                  <a:pos x="652" y="1590"/>
                </a:cxn>
                <a:cxn ang="0">
                  <a:pos x="877" y="1260"/>
                </a:cxn>
                <a:cxn ang="0">
                  <a:pos x="1012" y="1020"/>
                </a:cxn>
                <a:cxn ang="0">
                  <a:pos x="1012" y="708"/>
                </a:cxn>
                <a:cxn ang="0">
                  <a:pos x="1012" y="552"/>
                </a:cxn>
                <a:cxn ang="0">
                  <a:pos x="1012" y="0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56" name="未知"/>
            <p:cNvSpPr>
              <a:spLocks noChangeArrowheads="1"/>
            </p:cNvSpPr>
            <p:nvPr/>
          </p:nvSpPr>
          <p:spPr bwMode="auto">
            <a:xfrm flipH="1" flipV="1">
              <a:off x="375" y="0"/>
              <a:ext cx="338" cy="434"/>
            </a:xfrm>
            <a:custGeom>
              <a:avLst/>
              <a:gdLst/>
              <a:ahLst/>
              <a:cxnLst>
                <a:cxn ang="0">
                  <a:pos x="472" y="15"/>
                </a:cxn>
                <a:cxn ang="0">
                  <a:pos x="472" y="552"/>
                </a:cxn>
                <a:cxn ang="0">
                  <a:pos x="442" y="1005"/>
                </a:cxn>
                <a:cxn ang="0">
                  <a:pos x="247" y="1260"/>
                </a:cxn>
                <a:cxn ang="0">
                  <a:pos x="112" y="1488"/>
                </a:cxn>
                <a:cxn ang="0">
                  <a:pos x="7" y="1800"/>
                </a:cxn>
                <a:cxn ang="0">
                  <a:pos x="67" y="2055"/>
                </a:cxn>
                <a:cxn ang="0">
                  <a:pos x="262" y="2325"/>
                </a:cxn>
                <a:cxn ang="0">
                  <a:pos x="652" y="2535"/>
                </a:cxn>
                <a:cxn ang="0">
                  <a:pos x="1087" y="2550"/>
                </a:cxn>
                <a:cxn ang="0">
                  <a:pos x="1552" y="2268"/>
                </a:cxn>
                <a:cxn ang="0">
                  <a:pos x="1762" y="1965"/>
                </a:cxn>
                <a:cxn ang="0">
                  <a:pos x="1912" y="1644"/>
                </a:cxn>
                <a:cxn ang="0">
                  <a:pos x="2002" y="1275"/>
                </a:cxn>
                <a:cxn ang="0">
                  <a:pos x="1807" y="1440"/>
                </a:cxn>
                <a:cxn ang="0">
                  <a:pos x="1597" y="1785"/>
                </a:cxn>
                <a:cxn ang="0">
                  <a:pos x="1372" y="2010"/>
                </a:cxn>
                <a:cxn ang="0">
                  <a:pos x="1177" y="2130"/>
                </a:cxn>
                <a:cxn ang="0">
                  <a:pos x="892" y="2115"/>
                </a:cxn>
                <a:cxn ang="0">
                  <a:pos x="637" y="1935"/>
                </a:cxn>
                <a:cxn ang="0">
                  <a:pos x="652" y="1590"/>
                </a:cxn>
                <a:cxn ang="0">
                  <a:pos x="877" y="1260"/>
                </a:cxn>
                <a:cxn ang="0">
                  <a:pos x="1012" y="1020"/>
                </a:cxn>
                <a:cxn ang="0">
                  <a:pos x="1012" y="708"/>
                </a:cxn>
                <a:cxn ang="0">
                  <a:pos x="1012" y="552"/>
                </a:cxn>
                <a:cxn ang="0">
                  <a:pos x="1012" y="0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57" name="矩形 39"/>
            <p:cNvSpPr>
              <a:spLocks noChangeArrowheads="1"/>
            </p:cNvSpPr>
            <p:nvPr/>
          </p:nvSpPr>
          <p:spPr bwMode="auto">
            <a:xfrm>
              <a:off x="0" y="394"/>
              <a:ext cx="1155" cy="760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C0C0C0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" name="组合 44"/>
          <p:cNvGrpSpPr>
            <a:grpSpLocks/>
          </p:cNvGrpSpPr>
          <p:nvPr/>
        </p:nvGrpSpPr>
        <p:grpSpPr bwMode="auto">
          <a:xfrm>
            <a:off x="7772400" y="3937000"/>
            <a:ext cx="333375" cy="257175"/>
            <a:chOff x="0" y="0"/>
            <a:chExt cx="1155" cy="1502"/>
          </a:xfrm>
        </p:grpSpPr>
        <p:sp>
          <p:nvSpPr>
            <p:cNvPr id="19559" name="未知"/>
            <p:cNvSpPr>
              <a:spLocks noChangeArrowheads="1"/>
            </p:cNvSpPr>
            <p:nvPr/>
          </p:nvSpPr>
          <p:spPr bwMode="auto">
            <a:xfrm>
              <a:off x="440" y="1068"/>
              <a:ext cx="338" cy="434"/>
            </a:xfrm>
            <a:custGeom>
              <a:avLst/>
              <a:gdLst/>
              <a:ahLst/>
              <a:cxnLst>
                <a:cxn ang="0">
                  <a:pos x="472" y="15"/>
                </a:cxn>
                <a:cxn ang="0">
                  <a:pos x="472" y="552"/>
                </a:cxn>
                <a:cxn ang="0">
                  <a:pos x="442" y="1005"/>
                </a:cxn>
                <a:cxn ang="0">
                  <a:pos x="247" y="1260"/>
                </a:cxn>
                <a:cxn ang="0">
                  <a:pos x="112" y="1488"/>
                </a:cxn>
                <a:cxn ang="0">
                  <a:pos x="7" y="1800"/>
                </a:cxn>
                <a:cxn ang="0">
                  <a:pos x="67" y="2055"/>
                </a:cxn>
                <a:cxn ang="0">
                  <a:pos x="262" y="2325"/>
                </a:cxn>
                <a:cxn ang="0">
                  <a:pos x="652" y="2535"/>
                </a:cxn>
                <a:cxn ang="0">
                  <a:pos x="1087" y="2550"/>
                </a:cxn>
                <a:cxn ang="0">
                  <a:pos x="1552" y="2268"/>
                </a:cxn>
                <a:cxn ang="0">
                  <a:pos x="1762" y="1965"/>
                </a:cxn>
                <a:cxn ang="0">
                  <a:pos x="1912" y="1644"/>
                </a:cxn>
                <a:cxn ang="0">
                  <a:pos x="2002" y="1275"/>
                </a:cxn>
                <a:cxn ang="0">
                  <a:pos x="1807" y="1440"/>
                </a:cxn>
                <a:cxn ang="0">
                  <a:pos x="1597" y="1785"/>
                </a:cxn>
                <a:cxn ang="0">
                  <a:pos x="1372" y="2010"/>
                </a:cxn>
                <a:cxn ang="0">
                  <a:pos x="1177" y="2130"/>
                </a:cxn>
                <a:cxn ang="0">
                  <a:pos x="892" y="2115"/>
                </a:cxn>
                <a:cxn ang="0">
                  <a:pos x="637" y="1935"/>
                </a:cxn>
                <a:cxn ang="0">
                  <a:pos x="652" y="1590"/>
                </a:cxn>
                <a:cxn ang="0">
                  <a:pos x="877" y="1260"/>
                </a:cxn>
                <a:cxn ang="0">
                  <a:pos x="1012" y="1020"/>
                </a:cxn>
                <a:cxn ang="0">
                  <a:pos x="1012" y="708"/>
                </a:cxn>
                <a:cxn ang="0">
                  <a:pos x="1012" y="552"/>
                </a:cxn>
                <a:cxn ang="0">
                  <a:pos x="1012" y="0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60" name="未知"/>
            <p:cNvSpPr>
              <a:spLocks noChangeArrowheads="1"/>
            </p:cNvSpPr>
            <p:nvPr/>
          </p:nvSpPr>
          <p:spPr bwMode="auto">
            <a:xfrm flipH="1" flipV="1">
              <a:off x="375" y="0"/>
              <a:ext cx="338" cy="434"/>
            </a:xfrm>
            <a:custGeom>
              <a:avLst/>
              <a:gdLst/>
              <a:ahLst/>
              <a:cxnLst>
                <a:cxn ang="0">
                  <a:pos x="472" y="15"/>
                </a:cxn>
                <a:cxn ang="0">
                  <a:pos x="472" y="552"/>
                </a:cxn>
                <a:cxn ang="0">
                  <a:pos x="442" y="1005"/>
                </a:cxn>
                <a:cxn ang="0">
                  <a:pos x="247" y="1260"/>
                </a:cxn>
                <a:cxn ang="0">
                  <a:pos x="112" y="1488"/>
                </a:cxn>
                <a:cxn ang="0">
                  <a:pos x="7" y="1800"/>
                </a:cxn>
                <a:cxn ang="0">
                  <a:pos x="67" y="2055"/>
                </a:cxn>
                <a:cxn ang="0">
                  <a:pos x="262" y="2325"/>
                </a:cxn>
                <a:cxn ang="0">
                  <a:pos x="652" y="2535"/>
                </a:cxn>
                <a:cxn ang="0">
                  <a:pos x="1087" y="2550"/>
                </a:cxn>
                <a:cxn ang="0">
                  <a:pos x="1552" y="2268"/>
                </a:cxn>
                <a:cxn ang="0">
                  <a:pos x="1762" y="1965"/>
                </a:cxn>
                <a:cxn ang="0">
                  <a:pos x="1912" y="1644"/>
                </a:cxn>
                <a:cxn ang="0">
                  <a:pos x="2002" y="1275"/>
                </a:cxn>
                <a:cxn ang="0">
                  <a:pos x="1807" y="1440"/>
                </a:cxn>
                <a:cxn ang="0">
                  <a:pos x="1597" y="1785"/>
                </a:cxn>
                <a:cxn ang="0">
                  <a:pos x="1372" y="2010"/>
                </a:cxn>
                <a:cxn ang="0">
                  <a:pos x="1177" y="2130"/>
                </a:cxn>
                <a:cxn ang="0">
                  <a:pos x="892" y="2115"/>
                </a:cxn>
                <a:cxn ang="0">
                  <a:pos x="637" y="1935"/>
                </a:cxn>
                <a:cxn ang="0">
                  <a:pos x="652" y="1590"/>
                </a:cxn>
                <a:cxn ang="0">
                  <a:pos x="877" y="1260"/>
                </a:cxn>
                <a:cxn ang="0">
                  <a:pos x="1012" y="1020"/>
                </a:cxn>
                <a:cxn ang="0">
                  <a:pos x="1012" y="708"/>
                </a:cxn>
                <a:cxn ang="0">
                  <a:pos x="1012" y="552"/>
                </a:cxn>
                <a:cxn ang="0">
                  <a:pos x="1012" y="0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61" name="矩形 73"/>
            <p:cNvSpPr>
              <a:spLocks noChangeArrowheads="1"/>
            </p:cNvSpPr>
            <p:nvPr/>
          </p:nvSpPr>
          <p:spPr bwMode="auto">
            <a:xfrm>
              <a:off x="0" y="394"/>
              <a:ext cx="1155" cy="760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C0C0C0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13336" grpId="0"/>
      <p:bldP spid="29" grpId="0"/>
      <p:bldP spid="13331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17409"/>
          <p:cNvSpPr txBox="1">
            <a:spLocks noChangeArrowheads="1"/>
          </p:cNvSpPr>
          <p:nvPr/>
        </p:nvSpPr>
        <p:spPr bwMode="auto">
          <a:xfrm>
            <a:off x="2514600" y="2438400"/>
            <a:ext cx="601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  <a:latin typeface="Times New Roman" pitchFamily="18" charset="0"/>
                <a:ea typeface="楷体_GB2312" pitchFamily="1" charset="-122"/>
              </a:rPr>
              <a:t>动力</a:t>
            </a:r>
            <a:r>
              <a:rPr lang="en-US" altLang="zh-CN" sz="3200" b="1">
                <a:solidFill>
                  <a:srgbClr val="0000FF"/>
                </a:solidFill>
                <a:latin typeface="Times New Roman" pitchFamily="18" charset="0"/>
                <a:ea typeface="楷体_GB2312" pitchFamily="1" charset="-122"/>
              </a:rPr>
              <a:t>×</a:t>
            </a:r>
            <a:r>
              <a:rPr lang="zh-CN" altLang="en-US" sz="3200" b="1">
                <a:solidFill>
                  <a:srgbClr val="0000FF"/>
                </a:solidFill>
                <a:latin typeface="Times New Roman" pitchFamily="18" charset="0"/>
                <a:ea typeface="楷体_GB2312" pitchFamily="1" charset="-122"/>
              </a:rPr>
              <a:t>动力臂＝阻力</a:t>
            </a:r>
            <a:r>
              <a:rPr lang="en-US" altLang="zh-CN" sz="3200" b="1">
                <a:solidFill>
                  <a:srgbClr val="0000FF"/>
                </a:solidFill>
                <a:latin typeface="Times New Roman" pitchFamily="18" charset="0"/>
                <a:ea typeface="楷体_GB2312" pitchFamily="1" charset="-122"/>
              </a:rPr>
              <a:t>×</a:t>
            </a:r>
            <a:r>
              <a:rPr lang="zh-CN" altLang="en-US" sz="3200" b="1">
                <a:solidFill>
                  <a:srgbClr val="0000FF"/>
                </a:solidFill>
                <a:latin typeface="Times New Roman" pitchFamily="18" charset="0"/>
                <a:ea typeface="楷体_GB2312" pitchFamily="1" charset="-122"/>
              </a:rPr>
              <a:t>阻力臂</a:t>
            </a:r>
          </a:p>
        </p:txBody>
      </p:sp>
      <p:sp>
        <p:nvSpPr>
          <p:cNvPr id="17411" name="文本框 17410"/>
          <p:cNvSpPr txBox="1">
            <a:spLocks noChangeArrowheads="1"/>
          </p:cNvSpPr>
          <p:nvPr/>
        </p:nvSpPr>
        <p:spPr bwMode="auto">
          <a:xfrm>
            <a:off x="2819400" y="3200400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i="1">
                <a:solidFill>
                  <a:srgbClr val="0000FF"/>
                </a:solidFill>
                <a:latin typeface="Times New Roman" pitchFamily="18" charset="0"/>
              </a:rPr>
              <a:t>F</a:t>
            </a:r>
            <a:r>
              <a:rPr lang="en-US" altLang="zh-CN" sz="2400" b="1" i="1">
                <a:solidFill>
                  <a:srgbClr val="0000FF"/>
                </a:solidFill>
                <a:latin typeface="Times New Roman" pitchFamily="18" charset="0"/>
              </a:rPr>
              <a:t>1</a:t>
            </a:r>
            <a:r>
              <a:rPr lang="en-US" altLang="zh-CN" sz="3600" b="1" i="1">
                <a:solidFill>
                  <a:srgbClr val="0000FF"/>
                </a:solidFill>
                <a:latin typeface="Times New Roman" pitchFamily="18" charset="0"/>
              </a:rPr>
              <a:t>l</a:t>
            </a:r>
            <a:r>
              <a:rPr lang="en-US" altLang="zh-CN" sz="2400" b="1" i="1">
                <a:solidFill>
                  <a:srgbClr val="0000FF"/>
                </a:solidFill>
                <a:latin typeface="Times New Roman" pitchFamily="18" charset="0"/>
              </a:rPr>
              <a:t>1</a:t>
            </a:r>
            <a:r>
              <a:rPr lang="en-US" altLang="zh-CN" sz="3600" b="1" i="1">
                <a:solidFill>
                  <a:srgbClr val="0000FF"/>
                </a:solidFill>
                <a:latin typeface="Times New Roman" pitchFamily="18" charset="0"/>
              </a:rPr>
              <a:t>=F</a:t>
            </a:r>
            <a:r>
              <a:rPr lang="en-US" altLang="zh-CN" sz="2400" b="1" i="1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altLang="zh-CN" sz="3600" b="1" i="1">
                <a:solidFill>
                  <a:srgbClr val="0000FF"/>
                </a:solidFill>
                <a:latin typeface="Times New Roman" pitchFamily="18" charset="0"/>
              </a:rPr>
              <a:t>l</a:t>
            </a:r>
            <a:r>
              <a:rPr lang="en-US" altLang="zh-CN" sz="2400" b="1" i="1">
                <a:solidFill>
                  <a:srgbClr val="0000FF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7412" name="文本框 17411"/>
          <p:cNvSpPr txBox="1">
            <a:spLocks noChangeArrowheads="1"/>
          </p:cNvSpPr>
          <p:nvPr/>
        </p:nvSpPr>
        <p:spPr bwMode="auto">
          <a:xfrm>
            <a:off x="2209800" y="5410200"/>
            <a:ext cx="2743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  <a:latin typeface="Times New Roman" pitchFamily="18" charset="0"/>
                <a:ea typeface="楷体_GB2312" pitchFamily="1" charset="-122"/>
              </a:rPr>
              <a:t>杠杆原理</a:t>
            </a:r>
          </a:p>
        </p:txBody>
      </p:sp>
      <p:sp>
        <p:nvSpPr>
          <p:cNvPr id="29700" name="文本框 17412"/>
          <p:cNvSpPr txBox="1">
            <a:spLocks noChangeArrowheads="1"/>
          </p:cNvSpPr>
          <p:nvPr/>
        </p:nvSpPr>
        <p:spPr bwMode="auto">
          <a:xfrm>
            <a:off x="323850" y="1844675"/>
            <a:ext cx="86106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itchFamily="18" charset="0"/>
              </a:rPr>
              <a:t>杠杆平衡的条件是</a:t>
            </a:r>
            <a:r>
              <a:rPr lang="en-US" altLang="zh-CN" sz="3200" b="1"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itchFamily="18" charset="0"/>
              </a:rPr>
              <a:t>		  ____________________________;</a:t>
            </a:r>
          </a:p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itchFamily="18" charset="0"/>
              </a:rPr>
              <a:t>它的公式是</a:t>
            </a:r>
            <a:r>
              <a:rPr lang="en-US" altLang="zh-CN" sz="3200" b="1">
                <a:latin typeface="Times New Roman" pitchFamily="18" charset="0"/>
              </a:rPr>
              <a:t>________________;</a:t>
            </a:r>
          </a:p>
          <a:p>
            <a:pPr>
              <a:spcBef>
                <a:spcPct val="50000"/>
              </a:spcBef>
            </a:pPr>
            <a:endParaRPr lang="en-US" altLang="zh-CN" sz="3200" b="1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itchFamily="18" charset="0"/>
              </a:rPr>
              <a:t>           </a:t>
            </a:r>
            <a:r>
              <a:rPr lang="zh-CN" altLang="en-US" sz="3200" b="1">
                <a:latin typeface="Times New Roman" pitchFamily="18" charset="0"/>
              </a:rPr>
              <a:t>或是</a:t>
            </a:r>
            <a:r>
              <a:rPr lang="en-US" altLang="zh-CN" sz="3200" b="1">
                <a:latin typeface="Times New Roman" pitchFamily="18" charset="0"/>
              </a:rPr>
              <a:t>_________________;</a:t>
            </a:r>
          </a:p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itchFamily="18" charset="0"/>
              </a:rPr>
              <a:t>也称作</a:t>
            </a:r>
            <a:r>
              <a:rPr lang="en-US" altLang="zh-CN" sz="3200" b="1">
                <a:latin typeface="Times New Roman" pitchFamily="18" charset="0"/>
              </a:rPr>
              <a:t>________________.</a:t>
            </a:r>
          </a:p>
        </p:txBody>
      </p:sp>
      <p:grpSp>
        <p:nvGrpSpPr>
          <p:cNvPr id="2" name="组合 17413"/>
          <p:cNvGrpSpPr>
            <a:grpSpLocks/>
          </p:cNvGrpSpPr>
          <p:nvPr/>
        </p:nvGrpSpPr>
        <p:grpSpPr bwMode="auto">
          <a:xfrm>
            <a:off x="2339975" y="4114800"/>
            <a:ext cx="2384425" cy="1209675"/>
            <a:chOff x="0" y="0"/>
            <a:chExt cx="1502" cy="762"/>
          </a:xfrm>
        </p:grpSpPr>
        <p:grpSp>
          <p:nvGrpSpPr>
            <p:cNvPr id="3" name="组合 17414"/>
            <p:cNvGrpSpPr>
              <a:grpSpLocks/>
            </p:cNvGrpSpPr>
            <p:nvPr/>
          </p:nvGrpSpPr>
          <p:grpSpPr bwMode="auto">
            <a:xfrm>
              <a:off x="0" y="22"/>
              <a:ext cx="624" cy="740"/>
              <a:chOff x="0" y="0"/>
              <a:chExt cx="480" cy="740"/>
            </a:xfrm>
          </p:grpSpPr>
          <p:sp>
            <p:nvSpPr>
              <p:cNvPr id="29703" name="文本框 17415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48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3600" b="1" i="1">
                    <a:solidFill>
                      <a:srgbClr val="0000FF"/>
                    </a:solidFill>
                    <a:latin typeface="Times New Roman" pitchFamily="18" charset="0"/>
                  </a:rPr>
                  <a:t> </a:t>
                </a:r>
                <a:r>
                  <a:rPr lang="en-US" altLang="zh-CN" sz="3600" b="1" i="1">
                    <a:solidFill>
                      <a:srgbClr val="0000FF"/>
                    </a:solidFill>
                    <a:latin typeface="Times New Roman" pitchFamily="18" charset="0"/>
                  </a:rPr>
                  <a:t>F</a:t>
                </a:r>
                <a:r>
                  <a:rPr lang="en-US" altLang="zh-CN" sz="2400" b="1" i="1">
                    <a:solidFill>
                      <a:srgbClr val="0000FF"/>
                    </a:solidFill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29704" name="文本框 17416"/>
              <p:cNvSpPr txBox="1">
                <a:spLocks noChangeArrowheads="1"/>
              </p:cNvSpPr>
              <p:nvPr/>
            </p:nvSpPr>
            <p:spPr bwMode="auto">
              <a:xfrm>
                <a:off x="48" y="336"/>
                <a:ext cx="33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600" b="1" i="1">
                    <a:solidFill>
                      <a:srgbClr val="0000FF"/>
                    </a:solidFill>
                    <a:latin typeface="Times New Roman" pitchFamily="18" charset="0"/>
                  </a:rPr>
                  <a:t>F</a:t>
                </a:r>
                <a:r>
                  <a:rPr lang="en-US" altLang="zh-CN" sz="2400" b="1" i="1">
                    <a:solidFill>
                      <a:srgbClr val="0000FF"/>
                    </a:solidFill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29705" name="直接连接符 17417"/>
              <p:cNvSpPr>
                <a:spLocks noChangeShapeType="1"/>
              </p:cNvSpPr>
              <p:nvPr/>
            </p:nvSpPr>
            <p:spPr bwMode="auto">
              <a:xfrm>
                <a:off x="48" y="384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9706" name="文本框 17418"/>
            <p:cNvSpPr txBox="1">
              <a:spLocks noChangeArrowheads="1"/>
            </p:cNvSpPr>
            <p:nvPr/>
          </p:nvSpPr>
          <p:spPr bwMode="auto">
            <a:xfrm>
              <a:off x="506" y="154"/>
              <a:ext cx="3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 b="1">
                  <a:solidFill>
                    <a:srgbClr val="0000FF"/>
                  </a:solidFill>
                  <a:latin typeface="Times New Roman" pitchFamily="18" charset="0"/>
                </a:rPr>
                <a:t>＝</a:t>
              </a:r>
            </a:p>
          </p:txBody>
        </p:sp>
        <p:grpSp>
          <p:nvGrpSpPr>
            <p:cNvPr id="4" name="组合 17419"/>
            <p:cNvGrpSpPr>
              <a:grpSpLocks/>
            </p:cNvGrpSpPr>
            <p:nvPr/>
          </p:nvGrpSpPr>
          <p:grpSpPr bwMode="auto">
            <a:xfrm>
              <a:off x="974" y="0"/>
              <a:ext cx="528" cy="740"/>
              <a:chOff x="0" y="0"/>
              <a:chExt cx="528" cy="740"/>
            </a:xfrm>
          </p:grpSpPr>
          <p:sp>
            <p:nvSpPr>
              <p:cNvPr id="29708" name="文本框 17420"/>
              <p:cNvSpPr txBox="1">
                <a:spLocks noChangeArrowheads="1"/>
              </p:cNvSpPr>
              <p:nvPr/>
            </p:nvSpPr>
            <p:spPr bwMode="auto">
              <a:xfrm>
                <a:off x="48" y="0"/>
                <a:ext cx="48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600" b="1" i="1">
                    <a:solidFill>
                      <a:srgbClr val="0000FF"/>
                    </a:solidFill>
                    <a:latin typeface="Times New Roman" pitchFamily="18" charset="0"/>
                  </a:rPr>
                  <a:t>l</a:t>
                </a:r>
                <a:r>
                  <a:rPr lang="en-US" altLang="zh-CN" sz="2400" b="1" i="1">
                    <a:solidFill>
                      <a:srgbClr val="0000FF"/>
                    </a:solidFill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29709" name="文本框 17421"/>
              <p:cNvSpPr txBox="1">
                <a:spLocks noChangeArrowheads="1"/>
              </p:cNvSpPr>
              <p:nvPr/>
            </p:nvSpPr>
            <p:spPr bwMode="auto">
              <a:xfrm>
                <a:off x="0" y="336"/>
                <a:ext cx="33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600" b="1" i="1">
                    <a:solidFill>
                      <a:srgbClr val="0000FF"/>
                    </a:solidFill>
                    <a:latin typeface="Times New Roman" pitchFamily="18" charset="0"/>
                  </a:rPr>
                  <a:t>l</a:t>
                </a:r>
                <a:r>
                  <a:rPr lang="en-US" altLang="zh-CN" sz="2400" b="1" i="1">
                    <a:solidFill>
                      <a:srgbClr val="0000FF"/>
                    </a:solidFill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29710" name="直接连接符 17422"/>
              <p:cNvSpPr>
                <a:spLocks noChangeShapeType="1"/>
              </p:cNvSpPr>
              <p:nvPr/>
            </p:nvSpPr>
            <p:spPr bwMode="auto">
              <a:xfrm>
                <a:off x="0" y="384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9711" name="文本框 17423"/>
          <p:cNvSpPr txBox="1">
            <a:spLocks noChangeArrowheads="1"/>
          </p:cNvSpPr>
          <p:nvPr/>
        </p:nvSpPr>
        <p:spPr bwMode="auto">
          <a:xfrm>
            <a:off x="900113" y="1125538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结论</a:t>
            </a:r>
            <a:r>
              <a:rPr lang="zh-CN" altLang="en-US" sz="4400">
                <a:solidFill>
                  <a:srgbClr val="FF0000"/>
                </a:solidFill>
                <a:latin typeface="Times New Roman" pitchFamily="18" charset="0"/>
              </a:rPr>
              <a:t>：</a:t>
            </a:r>
          </a:p>
        </p:txBody>
      </p:sp>
      <p:sp>
        <p:nvSpPr>
          <p:cNvPr id="29712" name="矩形 17424"/>
          <p:cNvSpPr>
            <a:spLocks noChangeArrowheads="1" noChangeShapeType="1" noTextEdit="1"/>
          </p:cNvSpPr>
          <p:nvPr/>
        </p:nvSpPr>
        <p:spPr bwMode="auto">
          <a:xfrm>
            <a:off x="1835150" y="188913"/>
            <a:ext cx="5257800" cy="100806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latin typeface="宋体"/>
                <a:ea typeface="宋体"/>
              </a:rPr>
              <a:t>重点</a:t>
            </a:r>
            <a:r>
              <a:rPr lang="en-US" altLang="zh-C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latin typeface="宋体"/>
                <a:ea typeface="宋体"/>
              </a:rPr>
              <a:t>2</a:t>
            </a:r>
            <a:r>
              <a:rPr lang="zh-CN" alt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latin typeface="宋体"/>
                <a:ea typeface="宋体"/>
              </a:rPr>
              <a:t>：杠杆的平衡条件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  <p:bldP spid="174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图片 2" descr="5909a4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950" y="114300"/>
            <a:ext cx="2225675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文本框 1"/>
          <p:cNvSpPr txBox="1">
            <a:spLocks noChangeArrowheads="1"/>
          </p:cNvSpPr>
          <p:nvPr/>
        </p:nvSpPr>
        <p:spPr bwMode="auto">
          <a:xfrm>
            <a:off x="1163638" y="1689100"/>
            <a:ext cx="6272212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>
                <a:ea typeface="微软雅黑" pitchFamily="34" charset="-122"/>
              </a:rPr>
              <a:t>由杠杆的平衡条件可得：</a:t>
            </a:r>
          </a:p>
          <a:p>
            <a:pPr>
              <a:lnSpc>
                <a:spcPct val="130000"/>
              </a:lnSpc>
            </a:pPr>
            <a:r>
              <a:rPr lang="zh-CN" altLang="en-US" sz="4800">
                <a:ea typeface="微软雅黑" pitchFamily="34" charset="-122"/>
              </a:rPr>
              <a:t>m</a:t>
            </a:r>
            <a:r>
              <a:rPr lang="zh-CN" altLang="en-US" sz="2000" b="1">
                <a:ea typeface="微软雅黑" pitchFamily="34" charset="-122"/>
                <a:sym typeface="黑体" pitchFamily="49" charset="-122"/>
              </a:rPr>
              <a:t>鱼</a:t>
            </a:r>
            <a:r>
              <a:rPr lang="zh-CN" altLang="en-US" sz="4000" b="1">
                <a:ea typeface="微软雅黑" pitchFamily="34" charset="-122"/>
              </a:rPr>
              <a:t>g×OA</a:t>
            </a:r>
            <a:r>
              <a:rPr lang="zh-CN" altLang="en-US" sz="3200">
                <a:ea typeface="微软雅黑" pitchFamily="34" charset="-122"/>
              </a:rPr>
              <a:t>=</a:t>
            </a:r>
            <a:r>
              <a:rPr lang="zh-CN" altLang="en-US" sz="5400">
                <a:ea typeface="微软雅黑" pitchFamily="34" charset="-122"/>
              </a:rPr>
              <a:t>m</a:t>
            </a:r>
            <a:r>
              <a:rPr lang="zh-CN" altLang="en-US" b="1">
                <a:ea typeface="微软雅黑" pitchFamily="34" charset="-122"/>
              </a:rPr>
              <a:t>锤</a:t>
            </a:r>
            <a:r>
              <a:rPr lang="zh-CN" altLang="en-US" sz="4800">
                <a:ea typeface="微软雅黑" pitchFamily="34" charset="-122"/>
              </a:rPr>
              <a:t>g</a:t>
            </a:r>
            <a:r>
              <a:rPr lang="zh-CN" altLang="en-US" sz="3200">
                <a:ea typeface="微软雅黑" pitchFamily="34" charset="-122"/>
              </a:rPr>
              <a:t>×</a:t>
            </a:r>
            <a:r>
              <a:rPr lang="zh-CN" altLang="en-US" sz="4000">
                <a:ea typeface="微软雅黑" pitchFamily="34" charset="-122"/>
              </a:rPr>
              <a:t>OB</a:t>
            </a:r>
            <a:r>
              <a:rPr lang="zh-CN" altLang="en-US" sz="3200">
                <a:ea typeface="微软雅黑" pitchFamily="34" charset="-122"/>
              </a:rPr>
              <a:t>，</a:t>
            </a:r>
          </a:p>
          <a:p>
            <a:pPr>
              <a:lnSpc>
                <a:spcPct val="130000"/>
              </a:lnSpc>
            </a:pPr>
            <a:endParaRPr lang="zh-CN" altLang="en-US" sz="3200"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>
                <a:ea typeface="微软雅黑" pitchFamily="34" charset="-122"/>
                <a:sym typeface="黑体" pitchFamily="49" charset="-122"/>
              </a:rPr>
              <a:t>          </a:t>
            </a:r>
            <a:r>
              <a:rPr lang="zh-CN" altLang="en-US" sz="4800">
                <a:ea typeface="微软雅黑" pitchFamily="34" charset="-122"/>
                <a:sym typeface="黑体" pitchFamily="49" charset="-122"/>
              </a:rPr>
              <a:t> m</a:t>
            </a:r>
            <a:r>
              <a:rPr lang="zh-CN" altLang="en-US" sz="2000" b="1">
                <a:ea typeface="微软雅黑" pitchFamily="34" charset="-122"/>
                <a:sym typeface="黑体" pitchFamily="49" charset="-122"/>
              </a:rPr>
              <a:t>鱼</a:t>
            </a:r>
            <a:r>
              <a:rPr lang="zh-CN" altLang="en-US" sz="3200">
                <a:ea typeface="微软雅黑" pitchFamily="34" charset="-122"/>
                <a:sym typeface="黑体" pitchFamily="49" charset="-122"/>
              </a:rPr>
              <a:t>=</a:t>
            </a:r>
            <a:endParaRPr lang="zh-CN" altLang="en-US" sz="3200"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>
                <a:ea typeface="微软雅黑" pitchFamily="34" charset="-122"/>
              </a:rPr>
              <a:t>                  =</a:t>
            </a:r>
            <a:r>
              <a:rPr lang="zh-CN" altLang="en-US" sz="4800">
                <a:ea typeface="微软雅黑" pitchFamily="34" charset="-122"/>
              </a:rPr>
              <a:t>         </a:t>
            </a:r>
          </a:p>
          <a:p>
            <a:pPr>
              <a:lnSpc>
                <a:spcPct val="130000"/>
              </a:lnSpc>
            </a:pPr>
            <a:r>
              <a:rPr lang="zh-CN" altLang="en-US" sz="3200">
                <a:ea typeface="微软雅黑" pitchFamily="34" charset="-122"/>
              </a:rPr>
              <a:t>                  </a:t>
            </a:r>
            <a:r>
              <a:rPr lang="zh-CN" altLang="en-US" sz="3200">
                <a:ea typeface="微软雅黑" pitchFamily="34" charset="-122"/>
                <a:sym typeface="黑体" pitchFamily="49" charset="-122"/>
              </a:rPr>
              <a:t>=4.5kg</a:t>
            </a:r>
            <a:endParaRPr lang="zh-CN" altLang="en-US" sz="3200">
              <a:ea typeface="微软雅黑" pitchFamily="34" charset="-122"/>
            </a:endParaRPr>
          </a:p>
        </p:txBody>
      </p:sp>
      <p:graphicFrame>
        <p:nvGraphicFramePr>
          <p:cNvPr id="30723" name="对象 5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4113213" y="3321050"/>
          <a:ext cx="917575" cy="215900"/>
        </p:xfrm>
        <a:graphic>
          <a:graphicData uri="http://schemas.openxmlformats.org/presentationml/2006/ole">
            <p:oleObj spid="_x0000_s1026" r:id="rId4" imgW="917289" imgH="216321" progId="Equation.KSEE3">
              <p:embed/>
            </p:oleObj>
          </a:graphicData>
        </a:graphic>
      </p:graphicFrame>
      <p:sp>
        <p:nvSpPr>
          <p:cNvPr id="30724" name="直接连接符 17417"/>
          <p:cNvSpPr>
            <a:spLocks noChangeShapeType="1"/>
          </p:cNvSpPr>
          <p:nvPr/>
        </p:nvSpPr>
        <p:spPr bwMode="auto">
          <a:xfrm flipV="1">
            <a:off x="3614738" y="4421188"/>
            <a:ext cx="1912937" cy="206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5" name="文本框 8"/>
          <p:cNvSpPr txBox="1">
            <a:spLocks noChangeArrowheads="1"/>
          </p:cNvSpPr>
          <p:nvPr/>
        </p:nvSpPr>
        <p:spPr bwMode="auto">
          <a:xfrm>
            <a:off x="3530600" y="3536950"/>
            <a:ext cx="2281238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800">
                <a:ea typeface="微软雅黑" pitchFamily="34" charset="-122"/>
                <a:sym typeface="黑体" pitchFamily="49" charset="-122"/>
              </a:rPr>
              <a:t>m</a:t>
            </a:r>
            <a:r>
              <a:rPr lang="zh-CN" altLang="en-US" sz="2000" b="1">
                <a:ea typeface="微软雅黑" pitchFamily="34" charset="-122"/>
                <a:sym typeface="黑体" pitchFamily="49" charset="-122"/>
              </a:rPr>
              <a:t>锤</a:t>
            </a:r>
            <a:r>
              <a:rPr lang="zh-CN" altLang="en-US" sz="4800">
                <a:ea typeface="微软雅黑" pitchFamily="34" charset="-122"/>
                <a:sym typeface="黑体" pitchFamily="49" charset="-122"/>
              </a:rPr>
              <a:t>g</a:t>
            </a:r>
            <a:r>
              <a:rPr lang="zh-CN" altLang="en-US" sz="2800">
                <a:ea typeface="微软雅黑" pitchFamily="34" charset="-122"/>
                <a:sym typeface="黑体" pitchFamily="49" charset="-122"/>
              </a:rPr>
              <a:t>×</a:t>
            </a:r>
            <a:r>
              <a:rPr lang="zh-CN" altLang="en-US" sz="4000">
                <a:ea typeface="微软雅黑" pitchFamily="34" charset="-122"/>
                <a:sym typeface="黑体" pitchFamily="49" charset="-122"/>
              </a:rPr>
              <a:t>OB</a:t>
            </a:r>
          </a:p>
        </p:txBody>
      </p:sp>
      <p:sp>
        <p:nvSpPr>
          <p:cNvPr id="30726" name="文本框 10"/>
          <p:cNvSpPr txBox="1">
            <a:spLocks noChangeArrowheads="1"/>
          </p:cNvSpPr>
          <p:nvPr/>
        </p:nvSpPr>
        <p:spPr bwMode="auto">
          <a:xfrm>
            <a:off x="3883025" y="4168775"/>
            <a:ext cx="15763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>
                <a:ea typeface="微软雅黑" pitchFamily="34" charset="-122"/>
                <a:sym typeface="黑体" pitchFamily="49" charset="-122"/>
              </a:rPr>
              <a:t>g×OA</a:t>
            </a:r>
          </a:p>
        </p:txBody>
      </p:sp>
      <p:sp>
        <p:nvSpPr>
          <p:cNvPr id="30727" name="文本框 11"/>
          <p:cNvSpPr txBox="1">
            <a:spLocks noChangeArrowheads="1"/>
          </p:cNvSpPr>
          <p:nvPr/>
        </p:nvSpPr>
        <p:spPr bwMode="auto">
          <a:xfrm>
            <a:off x="3705225" y="4894263"/>
            <a:ext cx="21844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>
                <a:ea typeface="微软雅黑" pitchFamily="34" charset="-122"/>
                <a:sym typeface="黑体" pitchFamily="49" charset="-122"/>
              </a:rPr>
              <a:t>1.5kg×30cm</a:t>
            </a:r>
            <a:endParaRPr lang="zh-CN" altLang="en-US" sz="2800">
              <a:ea typeface="微软雅黑" pitchFamily="34" charset="-122"/>
            </a:endParaRPr>
          </a:p>
        </p:txBody>
      </p:sp>
      <p:sp>
        <p:nvSpPr>
          <p:cNvPr id="30728" name="文本框 12"/>
          <p:cNvSpPr txBox="1">
            <a:spLocks noChangeArrowheads="1"/>
          </p:cNvSpPr>
          <p:nvPr/>
        </p:nvSpPr>
        <p:spPr bwMode="auto">
          <a:xfrm>
            <a:off x="4270375" y="5327650"/>
            <a:ext cx="105251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>
                <a:ea typeface="微软雅黑" pitchFamily="34" charset="-122"/>
                <a:sym typeface="黑体" pitchFamily="49" charset="-122"/>
              </a:rPr>
              <a:t>10cm</a:t>
            </a:r>
          </a:p>
        </p:txBody>
      </p:sp>
      <p:sp>
        <p:nvSpPr>
          <p:cNvPr id="30729" name="直接连接符 13"/>
          <p:cNvSpPr>
            <a:spLocks noChangeShapeType="1"/>
          </p:cNvSpPr>
          <p:nvPr/>
        </p:nvSpPr>
        <p:spPr bwMode="auto">
          <a:xfrm flipV="1">
            <a:off x="3862388" y="5465763"/>
            <a:ext cx="1868487" cy="1111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文本框 10"/>
          <p:cNvSpPr txBox="1">
            <a:spLocks noChangeArrowheads="1"/>
          </p:cNvSpPr>
          <p:nvPr/>
        </p:nvSpPr>
        <p:spPr bwMode="auto">
          <a:xfrm>
            <a:off x="1014413" y="406400"/>
            <a:ext cx="309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endParaRPr lang="zh-CN" altLang="en-US" sz="1400">
              <a:ea typeface="微软雅黑" pitchFamily="34" charset="-122"/>
            </a:endParaRPr>
          </a:p>
        </p:txBody>
      </p:sp>
      <p:grpSp>
        <p:nvGrpSpPr>
          <p:cNvPr id="2" name="组合 36"/>
          <p:cNvGrpSpPr>
            <a:grpSpLocks/>
          </p:cNvGrpSpPr>
          <p:nvPr/>
        </p:nvGrpSpPr>
        <p:grpSpPr bwMode="auto">
          <a:xfrm>
            <a:off x="1625600" y="2287588"/>
            <a:ext cx="5878513" cy="3706812"/>
            <a:chOff x="2560" y="3619"/>
            <a:chExt cx="9257" cy="5837"/>
          </a:xfrm>
        </p:grpSpPr>
        <p:grpSp>
          <p:nvGrpSpPr>
            <p:cNvPr id="3" name="组合 35"/>
            <p:cNvGrpSpPr>
              <a:grpSpLocks/>
            </p:cNvGrpSpPr>
            <p:nvPr/>
          </p:nvGrpSpPr>
          <p:grpSpPr bwMode="auto">
            <a:xfrm>
              <a:off x="2560" y="3619"/>
              <a:ext cx="9257" cy="5837"/>
              <a:chOff x="2560" y="3619"/>
              <a:chExt cx="9257" cy="5837"/>
            </a:xfrm>
          </p:grpSpPr>
          <p:grpSp>
            <p:nvGrpSpPr>
              <p:cNvPr id="4" name="组合 33"/>
              <p:cNvGrpSpPr>
                <a:grpSpLocks/>
              </p:cNvGrpSpPr>
              <p:nvPr/>
            </p:nvGrpSpPr>
            <p:grpSpPr bwMode="auto">
              <a:xfrm>
                <a:off x="2560" y="3619"/>
                <a:ext cx="9257" cy="5837"/>
                <a:chOff x="2560" y="3619"/>
                <a:chExt cx="9257" cy="5837"/>
              </a:xfrm>
            </p:grpSpPr>
            <p:grpSp>
              <p:nvGrpSpPr>
                <p:cNvPr id="5" name="组合 29"/>
                <p:cNvGrpSpPr>
                  <a:grpSpLocks/>
                </p:cNvGrpSpPr>
                <p:nvPr/>
              </p:nvGrpSpPr>
              <p:grpSpPr bwMode="auto">
                <a:xfrm>
                  <a:off x="2560" y="3619"/>
                  <a:ext cx="9257" cy="5809"/>
                  <a:chOff x="2560" y="3619"/>
                  <a:chExt cx="9257" cy="5809"/>
                </a:xfrm>
              </p:grpSpPr>
              <p:grpSp>
                <p:nvGrpSpPr>
                  <p:cNvPr id="6" name="组合 8"/>
                  <p:cNvGrpSpPr>
                    <a:grpSpLocks/>
                  </p:cNvGrpSpPr>
                  <p:nvPr/>
                </p:nvGrpSpPr>
                <p:grpSpPr bwMode="auto">
                  <a:xfrm>
                    <a:off x="2560" y="3619"/>
                    <a:ext cx="9257" cy="5809"/>
                    <a:chOff x="2935107" y="2801258"/>
                    <a:chExt cx="3296851" cy="2063808"/>
                  </a:xfrm>
                </p:grpSpPr>
                <p:sp>
                  <p:nvSpPr>
                    <p:cNvPr id="65" name="任意多边形 64"/>
                    <p:cNvSpPr/>
                    <p:nvPr>
                      <p:custDataLst>
                        <p:tags r:id="rId1"/>
                      </p:custDataLst>
                    </p:nvPr>
                  </p:nvSpPr>
                  <p:spPr>
                    <a:xfrm>
                      <a:off x="5387045" y="2970000"/>
                      <a:ext cx="844913" cy="217589"/>
                    </a:xfrm>
                    <a:custGeom>
                      <a:avLst/>
                      <a:gdLst>
                        <a:gd name="connsiteX0" fmla="*/ 0 w 1190172"/>
                        <a:gd name="connsiteY0" fmla="*/ 217715 h 217715"/>
                        <a:gd name="connsiteX1" fmla="*/ 159657 w 1190172"/>
                        <a:gd name="connsiteY1" fmla="*/ 0 h 217715"/>
                        <a:gd name="connsiteX2" fmla="*/ 1190172 w 1190172"/>
                        <a:gd name="connsiteY2" fmla="*/ 0 h 217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190172" h="217715">
                          <a:moveTo>
                            <a:pt x="0" y="217715"/>
                          </a:moveTo>
                          <a:lnTo>
                            <a:pt x="159657" y="0"/>
                          </a:lnTo>
                          <a:lnTo>
                            <a:pt x="1190172" y="0"/>
                          </a:lnTo>
                        </a:path>
                      </a:pathLst>
                    </a:custGeom>
                    <a:ln>
                      <a:tailEnd type="oval" w="med" len="med"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>
                      <a:normAutofit/>
                    </a:bodyPr>
                    <a:lstStyle/>
                    <a:p>
                      <a:pPr algn="ctr"/>
                      <a:endParaRPr lang="zh-CN" altLang="en-US" noProof="1"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1" name="任意多边形 70"/>
                    <p:cNvSpPr/>
                    <p:nvPr>
                      <p:custDataLst>
                        <p:tags r:id="rId2"/>
                      </p:custDataLst>
                    </p:nvPr>
                  </p:nvSpPr>
                  <p:spPr>
                    <a:xfrm flipH="1">
                      <a:off x="2935107" y="2970000"/>
                      <a:ext cx="844913" cy="217589"/>
                    </a:xfrm>
                    <a:custGeom>
                      <a:avLst/>
                      <a:gdLst>
                        <a:gd name="connsiteX0" fmla="*/ 0 w 1190172"/>
                        <a:gd name="connsiteY0" fmla="*/ 217715 h 217715"/>
                        <a:gd name="connsiteX1" fmla="*/ 159657 w 1190172"/>
                        <a:gd name="connsiteY1" fmla="*/ 0 h 217715"/>
                        <a:gd name="connsiteX2" fmla="*/ 1190172 w 1190172"/>
                        <a:gd name="connsiteY2" fmla="*/ 0 h 217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190172" h="217715">
                          <a:moveTo>
                            <a:pt x="0" y="217715"/>
                          </a:moveTo>
                          <a:lnTo>
                            <a:pt x="159657" y="0"/>
                          </a:lnTo>
                          <a:lnTo>
                            <a:pt x="1190172" y="0"/>
                          </a:lnTo>
                        </a:path>
                      </a:pathLst>
                    </a:custGeom>
                    <a:ln>
                      <a:tailEnd type="oval" w="med" len="med"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>
                      <a:normAutofit/>
                    </a:bodyPr>
                    <a:lstStyle/>
                    <a:p>
                      <a:pPr algn="r"/>
                      <a:endParaRPr lang="zh-CN" altLang="en-US" noProof="1">
                        <a:solidFill>
                          <a:srgbClr val="FF0000"/>
                        </a:solidFill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5" name="任意多边形 74"/>
                    <p:cNvSpPr/>
                    <p:nvPr>
                      <p:custDataLst>
                        <p:tags r:id="rId3"/>
                      </p:custDataLst>
                    </p:nvPr>
                  </p:nvSpPr>
                  <p:spPr>
                    <a:xfrm flipV="1">
                      <a:off x="5387045" y="4449606"/>
                      <a:ext cx="844913" cy="217589"/>
                    </a:xfrm>
                    <a:custGeom>
                      <a:avLst/>
                      <a:gdLst>
                        <a:gd name="connsiteX0" fmla="*/ 0 w 1190172"/>
                        <a:gd name="connsiteY0" fmla="*/ 217715 h 217715"/>
                        <a:gd name="connsiteX1" fmla="*/ 159657 w 1190172"/>
                        <a:gd name="connsiteY1" fmla="*/ 0 h 217715"/>
                        <a:gd name="connsiteX2" fmla="*/ 1190172 w 1190172"/>
                        <a:gd name="connsiteY2" fmla="*/ 0 h 217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190172" h="217715">
                          <a:moveTo>
                            <a:pt x="0" y="217715"/>
                          </a:moveTo>
                          <a:lnTo>
                            <a:pt x="159657" y="0"/>
                          </a:lnTo>
                          <a:lnTo>
                            <a:pt x="1190172" y="0"/>
                          </a:lnTo>
                        </a:path>
                      </a:pathLst>
                    </a:custGeom>
                    <a:ln>
                      <a:tailEnd type="oval" w="med" len="med"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>
                      <a:normAutofit/>
                    </a:bodyPr>
                    <a:lstStyle/>
                    <a:p>
                      <a:pPr algn="ctr"/>
                      <a:endParaRPr lang="zh-CN" altLang="en-US" noProof="1"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6" name="任意多边形 75"/>
                    <p:cNvSpPr/>
                    <p:nvPr>
                      <p:custDataLst>
                        <p:tags r:id="rId4"/>
                      </p:custDataLst>
                    </p:nvPr>
                  </p:nvSpPr>
                  <p:spPr>
                    <a:xfrm flipH="1" flipV="1">
                      <a:off x="2935107" y="4449606"/>
                      <a:ext cx="844913" cy="217589"/>
                    </a:xfrm>
                    <a:custGeom>
                      <a:avLst/>
                      <a:gdLst>
                        <a:gd name="connsiteX0" fmla="*/ 0 w 1190172"/>
                        <a:gd name="connsiteY0" fmla="*/ 217715 h 217715"/>
                        <a:gd name="connsiteX1" fmla="*/ 159657 w 1190172"/>
                        <a:gd name="connsiteY1" fmla="*/ 0 h 217715"/>
                        <a:gd name="connsiteX2" fmla="*/ 1190172 w 1190172"/>
                        <a:gd name="connsiteY2" fmla="*/ 0 h 217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190172" h="217715">
                          <a:moveTo>
                            <a:pt x="0" y="217715"/>
                          </a:moveTo>
                          <a:lnTo>
                            <a:pt x="159657" y="0"/>
                          </a:lnTo>
                          <a:lnTo>
                            <a:pt x="1190172" y="0"/>
                          </a:lnTo>
                        </a:path>
                      </a:pathLst>
                    </a:custGeom>
                    <a:ln>
                      <a:tailEnd type="oval" w="med" len="med"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>
                      <a:normAutofit/>
                    </a:bodyPr>
                    <a:lstStyle/>
                    <a:p>
                      <a:pPr algn="r"/>
                      <a:endParaRPr lang="zh-CN" altLang="en-US" noProof="1"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4" name="任意多边形 53"/>
                    <p:cNvSpPr/>
                    <p:nvPr>
                      <p:custDataLst>
                        <p:tags r:id="rId5"/>
                      </p:custDataLst>
                    </p:nvPr>
                  </p:nvSpPr>
                  <p:spPr>
                    <a:xfrm>
                      <a:off x="3549427" y="2801258"/>
                      <a:ext cx="908125" cy="872132"/>
                    </a:xfrm>
                    <a:custGeom>
                      <a:avLst/>
                      <a:gdLst>
                        <a:gd name="connsiteX0" fmla="*/ 1090749 w 1090749"/>
                        <a:gd name="connsiteY0" fmla="*/ 0 h 1090749"/>
                        <a:gd name="connsiteX1" fmla="*/ 1090749 w 1090749"/>
                        <a:gd name="connsiteY1" fmla="*/ 520353 h 1090749"/>
                        <a:gd name="connsiteX2" fmla="*/ 1054097 w 1090749"/>
                        <a:gd name="connsiteY2" fmla="*/ 529777 h 1090749"/>
                        <a:gd name="connsiteX3" fmla="*/ 529777 w 1090749"/>
                        <a:gd name="connsiteY3" fmla="*/ 1054097 h 1090749"/>
                        <a:gd name="connsiteX4" fmla="*/ 520353 w 1090749"/>
                        <a:gd name="connsiteY4" fmla="*/ 1090749 h 1090749"/>
                        <a:gd name="connsiteX5" fmla="*/ 0 w 1090749"/>
                        <a:gd name="connsiteY5" fmla="*/ 1090749 h 1090749"/>
                        <a:gd name="connsiteX6" fmla="*/ 9646 w 1090749"/>
                        <a:gd name="connsiteY6" fmla="*/ 1027542 h 1090749"/>
                        <a:gd name="connsiteX7" fmla="*/ 1027542 w 1090749"/>
                        <a:gd name="connsiteY7" fmla="*/ 9646 h 1090749"/>
                        <a:gd name="connsiteX8" fmla="*/ 1090749 w 1090749"/>
                        <a:gd name="connsiteY8" fmla="*/ 0 h 10907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90749" h="1090749">
                          <a:moveTo>
                            <a:pt x="1090749" y="0"/>
                          </a:moveTo>
                          <a:lnTo>
                            <a:pt x="1090749" y="520353"/>
                          </a:lnTo>
                          <a:lnTo>
                            <a:pt x="1054097" y="529777"/>
                          </a:lnTo>
                          <a:cubicBezTo>
                            <a:pt x="804459" y="607423"/>
                            <a:pt x="607423" y="804459"/>
                            <a:pt x="529777" y="1054097"/>
                          </a:cubicBezTo>
                          <a:lnTo>
                            <a:pt x="520353" y="1090749"/>
                          </a:lnTo>
                          <a:lnTo>
                            <a:pt x="0" y="1090749"/>
                          </a:lnTo>
                          <a:lnTo>
                            <a:pt x="9646" y="1027542"/>
                          </a:lnTo>
                          <a:cubicBezTo>
                            <a:pt x="114196" y="516617"/>
                            <a:pt x="516617" y="114196"/>
                            <a:pt x="1027542" y="9646"/>
                          </a:cubicBezTo>
                          <a:lnTo>
                            <a:pt x="109074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style>
                    <a:lnRef idx="2">
                      <a:srgbClr val="27B1B4">
                        <a:shade val="50000"/>
                      </a:srgbClr>
                    </a:lnRef>
                    <a:fillRef idx="1">
                      <a:srgbClr val="27B1B4"/>
                    </a:fillRef>
                    <a:effectRef idx="0">
                      <a:srgbClr val="27B1B4"/>
                    </a:effectRef>
                    <a:fontRef idx="minor">
                      <a:sysClr val="window" lastClr="FFFFFF"/>
                    </a:fontRef>
                  </p:style>
                  <p:txBody>
                    <a:bodyPr anchor="ctr">
                      <a:normAutofit/>
                    </a:bodyPr>
                    <a:lstStyle/>
                    <a:p>
                      <a:pPr algn="ctr"/>
                      <a:endParaRPr lang="zh-CN" altLang="en-US" noProof="1">
                        <a:solidFill>
                          <a:sysClr val="windowText" lastClr="000000"/>
                        </a:solidFill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3" name="任意多边形 52"/>
                    <p:cNvSpPr/>
                    <p:nvPr>
                      <p:custDataLst>
                        <p:tags r:id="rId6"/>
                      </p:custDataLst>
                    </p:nvPr>
                  </p:nvSpPr>
                  <p:spPr>
                    <a:xfrm>
                      <a:off x="4741564" y="2801258"/>
                      <a:ext cx="872512" cy="985811"/>
                    </a:xfrm>
                    <a:custGeom>
                      <a:avLst/>
                      <a:gdLst>
                        <a:gd name="connsiteX0" fmla="*/ 0 w 1090749"/>
                        <a:gd name="connsiteY0" fmla="*/ 0 h 1090749"/>
                        <a:gd name="connsiteX1" fmla="*/ 63206 w 1090749"/>
                        <a:gd name="connsiteY1" fmla="*/ 9646 h 1090749"/>
                        <a:gd name="connsiteX2" fmla="*/ 1081102 w 1090749"/>
                        <a:gd name="connsiteY2" fmla="*/ 1027542 h 1090749"/>
                        <a:gd name="connsiteX3" fmla="*/ 1090749 w 1090749"/>
                        <a:gd name="connsiteY3" fmla="*/ 1090749 h 1090749"/>
                        <a:gd name="connsiteX4" fmla="*/ 570395 w 1090749"/>
                        <a:gd name="connsiteY4" fmla="*/ 1090749 h 1090749"/>
                        <a:gd name="connsiteX5" fmla="*/ 560971 w 1090749"/>
                        <a:gd name="connsiteY5" fmla="*/ 1054097 h 1090749"/>
                        <a:gd name="connsiteX6" fmla="*/ 36651 w 1090749"/>
                        <a:gd name="connsiteY6" fmla="*/ 529777 h 1090749"/>
                        <a:gd name="connsiteX7" fmla="*/ 0 w 1090749"/>
                        <a:gd name="connsiteY7" fmla="*/ 520353 h 1090749"/>
                        <a:gd name="connsiteX8" fmla="*/ 0 w 1090749"/>
                        <a:gd name="connsiteY8" fmla="*/ 0 h 10907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90749" h="1090749">
                          <a:moveTo>
                            <a:pt x="0" y="0"/>
                          </a:moveTo>
                          <a:lnTo>
                            <a:pt x="63206" y="9646"/>
                          </a:lnTo>
                          <a:cubicBezTo>
                            <a:pt x="574131" y="114196"/>
                            <a:pt x="976552" y="516617"/>
                            <a:pt x="1081102" y="1027542"/>
                          </a:cubicBezTo>
                          <a:lnTo>
                            <a:pt x="1090749" y="1090749"/>
                          </a:lnTo>
                          <a:lnTo>
                            <a:pt x="570395" y="1090749"/>
                          </a:lnTo>
                          <a:lnTo>
                            <a:pt x="560971" y="1054097"/>
                          </a:lnTo>
                          <a:cubicBezTo>
                            <a:pt x="483326" y="804459"/>
                            <a:pt x="286290" y="607423"/>
                            <a:pt x="36651" y="529777"/>
                          </a:cubicBezTo>
                          <a:lnTo>
                            <a:pt x="0" y="52035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6EC737"/>
                    </a:solidFill>
                    <a:ln>
                      <a:noFill/>
                    </a:ln>
                  </p:spPr>
                  <p:style>
                    <a:lnRef idx="2">
                      <a:srgbClr val="27B1B4">
                        <a:shade val="50000"/>
                      </a:srgbClr>
                    </a:lnRef>
                    <a:fillRef idx="1">
                      <a:srgbClr val="27B1B4"/>
                    </a:fillRef>
                    <a:effectRef idx="0">
                      <a:srgbClr val="27B1B4"/>
                    </a:effectRef>
                    <a:fontRef idx="minor">
                      <a:sysClr val="window" lastClr="FFFFFF"/>
                    </a:fontRef>
                  </p:style>
                  <p:txBody>
                    <a:bodyPr anchor="ctr">
                      <a:normAutofit/>
                    </a:bodyPr>
                    <a:lstStyle/>
                    <a:p>
                      <a:pPr algn="ctr"/>
                      <a:endParaRPr lang="zh-CN" altLang="en-US" noProof="1">
                        <a:solidFill>
                          <a:sysClr val="windowText" lastClr="000000"/>
                        </a:solidFill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6" name="任意多边形 45"/>
                    <p:cNvSpPr/>
                    <p:nvPr>
                      <p:custDataLst>
                        <p:tags r:id="rId7"/>
                      </p:custDataLst>
                    </p:nvPr>
                  </p:nvSpPr>
                  <p:spPr>
                    <a:xfrm>
                      <a:off x="3520047" y="3939826"/>
                      <a:ext cx="937505" cy="925419"/>
                    </a:xfrm>
                    <a:custGeom>
                      <a:avLst/>
                      <a:gdLst>
                        <a:gd name="connsiteX0" fmla="*/ 0 w 1090749"/>
                        <a:gd name="connsiteY0" fmla="*/ 0 h 1090749"/>
                        <a:gd name="connsiteX1" fmla="*/ 520353 w 1090749"/>
                        <a:gd name="connsiteY1" fmla="*/ 0 h 1090749"/>
                        <a:gd name="connsiteX2" fmla="*/ 529777 w 1090749"/>
                        <a:gd name="connsiteY2" fmla="*/ 36651 h 1090749"/>
                        <a:gd name="connsiteX3" fmla="*/ 1054097 w 1090749"/>
                        <a:gd name="connsiteY3" fmla="*/ 560971 h 1090749"/>
                        <a:gd name="connsiteX4" fmla="*/ 1090749 w 1090749"/>
                        <a:gd name="connsiteY4" fmla="*/ 570395 h 1090749"/>
                        <a:gd name="connsiteX5" fmla="*/ 1090749 w 1090749"/>
                        <a:gd name="connsiteY5" fmla="*/ 1090749 h 1090749"/>
                        <a:gd name="connsiteX6" fmla="*/ 1027542 w 1090749"/>
                        <a:gd name="connsiteY6" fmla="*/ 1081102 h 1090749"/>
                        <a:gd name="connsiteX7" fmla="*/ 9646 w 1090749"/>
                        <a:gd name="connsiteY7" fmla="*/ 63206 h 1090749"/>
                        <a:gd name="connsiteX8" fmla="*/ 0 w 1090749"/>
                        <a:gd name="connsiteY8" fmla="*/ 0 h 10907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90749" h="1090749">
                          <a:moveTo>
                            <a:pt x="0" y="0"/>
                          </a:moveTo>
                          <a:lnTo>
                            <a:pt x="520353" y="0"/>
                          </a:lnTo>
                          <a:lnTo>
                            <a:pt x="529777" y="36651"/>
                          </a:lnTo>
                          <a:cubicBezTo>
                            <a:pt x="607423" y="286290"/>
                            <a:pt x="804459" y="483326"/>
                            <a:pt x="1054097" y="560971"/>
                          </a:cubicBezTo>
                          <a:lnTo>
                            <a:pt x="1090749" y="570395"/>
                          </a:lnTo>
                          <a:lnTo>
                            <a:pt x="1090749" y="1090749"/>
                          </a:lnTo>
                          <a:lnTo>
                            <a:pt x="1027542" y="1081102"/>
                          </a:lnTo>
                          <a:cubicBezTo>
                            <a:pt x="516617" y="976552"/>
                            <a:pt x="114196" y="574131"/>
                            <a:pt x="9646" y="63206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rgbClr val="27B1B4">
                        <a:shade val="50000"/>
                      </a:srgbClr>
                    </a:lnRef>
                    <a:fillRef idx="1">
                      <a:srgbClr val="27B1B4"/>
                    </a:fillRef>
                    <a:effectRef idx="0">
                      <a:srgbClr val="27B1B4"/>
                    </a:effectRef>
                    <a:fontRef idx="minor">
                      <a:sysClr val="window" lastClr="FFFFFF"/>
                    </a:fontRef>
                  </p:style>
                  <p:txBody>
                    <a:bodyPr anchor="ctr">
                      <a:normAutofit/>
                    </a:bodyPr>
                    <a:lstStyle/>
                    <a:p>
                      <a:pPr algn="ctr"/>
                      <a:endParaRPr lang="zh-CN" altLang="en-US" noProof="1">
                        <a:solidFill>
                          <a:sysClr val="windowText" lastClr="000000"/>
                        </a:solidFill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4" name="任意多边形 43"/>
                    <p:cNvSpPr/>
                    <p:nvPr>
                      <p:custDataLst>
                        <p:tags r:id="rId8"/>
                      </p:custDataLst>
                    </p:nvPr>
                  </p:nvSpPr>
                  <p:spPr>
                    <a:xfrm>
                      <a:off x="4741564" y="3993113"/>
                      <a:ext cx="872512" cy="872132"/>
                    </a:xfrm>
                    <a:custGeom>
                      <a:avLst/>
                      <a:gdLst>
                        <a:gd name="connsiteX0" fmla="*/ 570395 w 1090748"/>
                        <a:gd name="connsiteY0" fmla="*/ 0 h 1090748"/>
                        <a:gd name="connsiteX1" fmla="*/ 1090748 w 1090748"/>
                        <a:gd name="connsiteY1" fmla="*/ 0 h 1090748"/>
                        <a:gd name="connsiteX2" fmla="*/ 1081102 w 1090748"/>
                        <a:gd name="connsiteY2" fmla="*/ 63206 h 1090748"/>
                        <a:gd name="connsiteX3" fmla="*/ 63206 w 1090748"/>
                        <a:gd name="connsiteY3" fmla="*/ 1081102 h 1090748"/>
                        <a:gd name="connsiteX4" fmla="*/ 0 w 1090748"/>
                        <a:gd name="connsiteY4" fmla="*/ 1090748 h 1090748"/>
                        <a:gd name="connsiteX5" fmla="*/ 0 w 1090748"/>
                        <a:gd name="connsiteY5" fmla="*/ 570395 h 1090748"/>
                        <a:gd name="connsiteX6" fmla="*/ 36651 w 1090748"/>
                        <a:gd name="connsiteY6" fmla="*/ 560971 h 1090748"/>
                        <a:gd name="connsiteX7" fmla="*/ 560971 w 1090748"/>
                        <a:gd name="connsiteY7" fmla="*/ 36651 h 1090748"/>
                        <a:gd name="connsiteX8" fmla="*/ 570395 w 1090748"/>
                        <a:gd name="connsiteY8" fmla="*/ 0 h 10907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90748" h="1090748">
                          <a:moveTo>
                            <a:pt x="570395" y="0"/>
                          </a:moveTo>
                          <a:lnTo>
                            <a:pt x="1090748" y="0"/>
                          </a:lnTo>
                          <a:lnTo>
                            <a:pt x="1081102" y="63206"/>
                          </a:lnTo>
                          <a:cubicBezTo>
                            <a:pt x="976552" y="574131"/>
                            <a:pt x="574131" y="976552"/>
                            <a:pt x="63206" y="1081102"/>
                          </a:cubicBezTo>
                          <a:lnTo>
                            <a:pt x="0" y="1090748"/>
                          </a:lnTo>
                          <a:lnTo>
                            <a:pt x="0" y="570395"/>
                          </a:lnTo>
                          <a:lnTo>
                            <a:pt x="36651" y="560971"/>
                          </a:lnTo>
                          <a:cubicBezTo>
                            <a:pt x="286290" y="483326"/>
                            <a:pt x="483326" y="286290"/>
                            <a:pt x="560971" y="36651"/>
                          </a:cubicBezTo>
                          <a:lnTo>
                            <a:pt x="570395" y="0"/>
                          </a:ln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rgbClr val="27B1B4">
                        <a:shade val="50000"/>
                      </a:srgbClr>
                    </a:lnRef>
                    <a:fillRef idx="1">
                      <a:srgbClr val="27B1B4"/>
                    </a:fillRef>
                    <a:effectRef idx="0">
                      <a:srgbClr val="27B1B4"/>
                    </a:effectRef>
                    <a:fontRef idx="minor">
                      <a:sysClr val="window" lastClr="FFFFFF"/>
                    </a:fontRef>
                  </p:style>
                  <p:txBody>
                    <a:bodyPr anchor="ctr">
                      <a:normAutofit/>
                    </a:bodyPr>
                    <a:lstStyle/>
                    <a:p>
                      <a:pPr algn="ctr"/>
                      <a:endParaRPr lang="zh-CN" altLang="en-US" noProof="1">
                        <a:solidFill>
                          <a:sysClr val="windowText" lastClr="000000"/>
                        </a:solidFill>
                        <a:sym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1760" name="文本框 9"/>
                  <p:cNvSpPr txBox="1">
                    <a:spLocks noChangeArrowheads="1"/>
                  </p:cNvSpPr>
                  <p:nvPr/>
                </p:nvSpPr>
                <p:spPr bwMode="auto">
                  <a:xfrm rot="-2220000">
                    <a:off x="4597" y="4029"/>
                    <a:ext cx="2317" cy="12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lnSpc>
                        <a:spcPct val="130000"/>
                      </a:lnSpc>
                    </a:pPr>
                    <a:r>
                      <a:rPr lang="zh-CN" altLang="zh-CN" sz="3600" b="1">
                        <a:ea typeface="微软雅黑" pitchFamily="34" charset="-122"/>
                      </a:rPr>
                      <a:t>概念</a:t>
                    </a:r>
                  </a:p>
                </p:txBody>
              </p:sp>
            </p:grpSp>
            <p:sp>
              <p:nvSpPr>
                <p:cNvPr id="31761" name="文本框 17"/>
                <p:cNvSpPr txBox="1">
                  <a:spLocks noChangeArrowheads="1"/>
                </p:cNvSpPr>
                <p:nvPr/>
              </p:nvSpPr>
              <p:spPr bwMode="auto">
                <a:xfrm rot="-2760000">
                  <a:off x="7431" y="7569"/>
                  <a:ext cx="2848" cy="9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zh-CN" altLang="en-US" sz="3200" b="1">
                      <a:solidFill>
                        <a:schemeClr val="bg1"/>
                      </a:solidFill>
                      <a:ea typeface="微软雅黑" pitchFamily="34" charset="-122"/>
                      <a:sym typeface="黑体" pitchFamily="49" charset="-122"/>
                    </a:rPr>
                    <a:t>平衡条件</a:t>
                  </a:r>
                </a:p>
              </p:txBody>
            </p:sp>
          </p:grpSp>
          <p:sp>
            <p:nvSpPr>
              <p:cNvPr id="31762" name="文本框 18"/>
              <p:cNvSpPr txBox="1">
                <a:spLocks noChangeArrowheads="1"/>
              </p:cNvSpPr>
              <p:nvPr/>
            </p:nvSpPr>
            <p:spPr bwMode="auto">
              <a:xfrm rot="2520000">
                <a:off x="7648" y="4436"/>
                <a:ext cx="2884" cy="1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3200" b="1">
                    <a:ea typeface="微软雅黑" pitchFamily="34" charset="-122"/>
                  </a:rPr>
                  <a:t>五要素</a:t>
                </a:r>
              </a:p>
            </p:txBody>
          </p:sp>
        </p:grpSp>
        <p:sp>
          <p:nvSpPr>
            <p:cNvPr id="31763" name="文本框 19"/>
            <p:cNvSpPr txBox="1">
              <a:spLocks noChangeArrowheads="1"/>
            </p:cNvSpPr>
            <p:nvPr/>
          </p:nvSpPr>
          <p:spPr bwMode="auto">
            <a:xfrm rot="2640000">
              <a:off x="3922" y="7456"/>
              <a:ext cx="3523" cy="1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3200" b="1">
                  <a:ea typeface="微软雅黑" pitchFamily="34" charset="-122"/>
                </a:rPr>
                <a:t>力臂的画法</a:t>
              </a:r>
            </a:p>
          </p:txBody>
        </p:sp>
      </p:grpSp>
      <p:sp>
        <p:nvSpPr>
          <p:cNvPr id="38" name="矩形 37"/>
          <p:cNvSpPr/>
          <p:nvPr/>
        </p:nvSpPr>
        <p:spPr>
          <a:xfrm>
            <a:off x="3562350" y="3471544"/>
            <a:ext cx="2019300" cy="119888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7200" b="1" noProof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杠杆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ChangeArrowheads="1"/>
          </p:cNvSpPr>
          <p:nvPr/>
        </p:nvSpPr>
        <p:spPr bwMode="auto">
          <a:xfrm>
            <a:off x="684213" y="1322388"/>
            <a:ext cx="3455987" cy="522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latin typeface="楷体" pitchFamily="49" charset="-122"/>
                <a:ea typeface="楷体" pitchFamily="49" charset="-122"/>
              </a:rPr>
              <a:t>器材：中性笔、橡皮</a:t>
            </a:r>
          </a:p>
        </p:txBody>
      </p:sp>
      <p:sp>
        <p:nvSpPr>
          <p:cNvPr id="15362" name="Text Box 7"/>
          <p:cNvSpPr txBox="1">
            <a:spLocks noChangeArrowheads="1"/>
          </p:cNvSpPr>
          <p:nvPr/>
        </p:nvSpPr>
        <p:spPr bwMode="auto">
          <a:xfrm>
            <a:off x="684213" y="620713"/>
            <a:ext cx="32400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FF00"/>
                </a:solidFill>
                <a:latin typeface="Constantia" pitchFamily="18" charset="0"/>
                <a:ea typeface="黑体" pitchFamily="49" charset="-122"/>
              </a:rPr>
              <a:t>活动：体验杠杆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95288" y="2852738"/>
            <a:ext cx="792162" cy="1323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latin typeface="楷体" pitchFamily="49" charset="-122"/>
                <a:ea typeface="楷体" pitchFamily="49" charset="-122"/>
              </a:rPr>
              <a:t>图</a:t>
            </a:r>
            <a:r>
              <a:rPr lang="en-US" altLang="zh-CN" sz="200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2000">
                <a:latin typeface="楷体" pitchFamily="49" charset="-122"/>
                <a:ea typeface="楷体" pitchFamily="49" charset="-122"/>
              </a:rPr>
              <a:t>：只用中性笔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8101013" y="2852738"/>
            <a:ext cx="792162" cy="1631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latin typeface="楷体" pitchFamily="49" charset="-122"/>
                <a:ea typeface="楷体" pitchFamily="49" charset="-122"/>
              </a:rPr>
              <a:t>图</a:t>
            </a:r>
            <a:r>
              <a:rPr lang="en-US" altLang="zh-CN" sz="200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000">
                <a:latin typeface="楷体" pitchFamily="49" charset="-122"/>
                <a:ea typeface="楷体" pitchFamily="49" charset="-122"/>
              </a:rPr>
              <a:t>：用橡皮垫着中性笔</a:t>
            </a:r>
          </a:p>
        </p:txBody>
      </p:sp>
      <p:grpSp>
        <p:nvGrpSpPr>
          <p:cNvPr id="15365" name="组合 21"/>
          <p:cNvGrpSpPr>
            <a:grpSpLocks/>
          </p:cNvGrpSpPr>
          <p:nvPr/>
        </p:nvGrpSpPr>
        <p:grpSpPr bwMode="auto">
          <a:xfrm>
            <a:off x="1116013" y="2493963"/>
            <a:ext cx="3262312" cy="2447925"/>
            <a:chOff x="1115616" y="2493598"/>
            <a:chExt cx="3263427" cy="2447570"/>
          </a:xfrm>
        </p:grpSpPr>
        <p:grpSp>
          <p:nvGrpSpPr>
            <p:cNvPr id="15374" name="组合 16"/>
            <p:cNvGrpSpPr>
              <a:grpSpLocks/>
            </p:cNvGrpSpPr>
            <p:nvPr/>
          </p:nvGrpSpPr>
          <p:grpSpPr bwMode="auto">
            <a:xfrm>
              <a:off x="1115616" y="2493598"/>
              <a:ext cx="3263427" cy="2447570"/>
              <a:chOff x="1115616" y="2420888"/>
              <a:chExt cx="3263427" cy="2447570"/>
            </a:xfrm>
          </p:grpSpPr>
          <p:pic>
            <p:nvPicPr>
              <p:cNvPr id="15376" name="Picture 2" descr="C:\Users\Administrator\Desktop\物理\8年级物理B\IMG_7476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115616" y="2420888"/>
                <a:ext cx="3263427" cy="24475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377" name="Rectangle 3"/>
              <p:cNvSpPr>
                <a:spLocks noChangeArrowheads="1"/>
              </p:cNvSpPr>
              <p:nvPr/>
            </p:nvSpPr>
            <p:spPr bwMode="auto">
              <a:xfrm>
                <a:off x="3491880" y="2924242"/>
                <a:ext cx="432048" cy="5191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latin typeface="Constantia" pitchFamily="18" charset="0"/>
                    <a:ea typeface="黑体" pitchFamily="49" charset="-122"/>
                  </a:rPr>
                  <a:t>B</a:t>
                </a:r>
                <a:endParaRPr lang="zh-CN" altLang="en-US" sz="2800">
                  <a:latin typeface="Constantia" pitchFamily="18" charset="0"/>
                  <a:ea typeface="黑体" pitchFamily="49" charset="-122"/>
                </a:endParaRPr>
              </a:p>
            </p:txBody>
          </p:sp>
        </p:grpSp>
        <p:sp>
          <p:nvSpPr>
            <p:cNvPr id="15375" name="Rectangle 3"/>
            <p:cNvSpPr>
              <a:spLocks noChangeArrowheads="1"/>
            </p:cNvSpPr>
            <p:nvPr/>
          </p:nvSpPr>
          <p:spPr bwMode="auto">
            <a:xfrm>
              <a:off x="1907704" y="3717032"/>
              <a:ext cx="432048" cy="5191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>
                  <a:latin typeface="Constantia" pitchFamily="18" charset="0"/>
                  <a:ea typeface="黑体" pitchFamily="49" charset="-122"/>
                </a:rPr>
                <a:t>A</a:t>
              </a:r>
              <a:endParaRPr lang="zh-CN" altLang="en-US" sz="2800">
                <a:latin typeface="Constantia" pitchFamily="18" charset="0"/>
                <a:ea typeface="黑体" pitchFamily="49" charset="-122"/>
              </a:endParaRPr>
            </a:p>
          </p:txBody>
        </p:sp>
      </p:grpSp>
      <p:grpSp>
        <p:nvGrpSpPr>
          <p:cNvPr id="15366" name="组合 17"/>
          <p:cNvGrpSpPr>
            <a:grpSpLocks/>
          </p:cNvGrpSpPr>
          <p:nvPr/>
        </p:nvGrpSpPr>
        <p:grpSpPr bwMode="auto">
          <a:xfrm>
            <a:off x="4859338" y="2492375"/>
            <a:ext cx="3267075" cy="2449513"/>
            <a:chOff x="4860032" y="2420888"/>
            <a:chExt cx="3266046" cy="2448272"/>
          </a:xfrm>
        </p:grpSpPr>
        <p:pic>
          <p:nvPicPr>
            <p:cNvPr id="15371" name="Picture 3" descr="C:\Users\Administrator\Desktop\物理\8年级物理B\IMG_7478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60032" y="2420888"/>
              <a:ext cx="3266046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2" name="Rectangle 3"/>
            <p:cNvSpPr>
              <a:spLocks noChangeArrowheads="1"/>
            </p:cNvSpPr>
            <p:nvPr/>
          </p:nvSpPr>
          <p:spPr bwMode="auto">
            <a:xfrm>
              <a:off x="7596336" y="3573016"/>
              <a:ext cx="432048" cy="5191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>
                  <a:latin typeface="Constantia" pitchFamily="18" charset="0"/>
                  <a:ea typeface="黑体" pitchFamily="49" charset="-122"/>
                </a:rPr>
                <a:t>B</a:t>
              </a:r>
              <a:endParaRPr lang="zh-CN" altLang="en-US" sz="2800">
                <a:latin typeface="Constantia" pitchFamily="18" charset="0"/>
                <a:ea typeface="黑体" pitchFamily="49" charset="-122"/>
              </a:endParaRPr>
            </a:p>
          </p:txBody>
        </p:sp>
        <p:sp>
          <p:nvSpPr>
            <p:cNvPr id="15373" name="Rectangle 3"/>
            <p:cNvSpPr>
              <a:spLocks noChangeArrowheads="1"/>
            </p:cNvSpPr>
            <p:nvPr/>
          </p:nvSpPr>
          <p:spPr bwMode="auto">
            <a:xfrm>
              <a:off x="5436096" y="3645024"/>
              <a:ext cx="432048" cy="5191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>
                  <a:latin typeface="Constantia" pitchFamily="18" charset="0"/>
                  <a:ea typeface="黑体" pitchFamily="49" charset="-122"/>
                </a:rPr>
                <a:t>A</a:t>
              </a:r>
              <a:endParaRPr lang="zh-CN" altLang="en-US" sz="2800">
                <a:latin typeface="Constantia" pitchFamily="18" charset="0"/>
                <a:ea typeface="黑体" pitchFamily="49" charset="-122"/>
              </a:endParaRPr>
            </a:p>
          </p:txBody>
        </p:sp>
      </p:grpSp>
      <p:sp>
        <p:nvSpPr>
          <p:cNvPr id="15367" name="Rectangle 3"/>
          <p:cNvSpPr>
            <a:spLocks noChangeArrowheads="1"/>
          </p:cNvSpPr>
          <p:nvPr/>
        </p:nvSpPr>
        <p:spPr bwMode="auto">
          <a:xfrm>
            <a:off x="684213" y="1844675"/>
            <a:ext cx="78486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latin typeface="楷体" pitchFamily="49" charset="-122"/>
                <a:ea typeface="楷体" pitchFamily="49" charset="-122"/>
              </a:rPr>
              <a:t>过程：手指</a:t>
            </a:r>
            <a:r>
              <a:rPr lang="en-US" altLang="zh-CN" sz="2800"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en-US" sz="2800">
                <a:latin typeface="楷体" pitchFamily="49" charset="-122"/>
                <a:ea typeface="楷体" pitchFamily="49" charset="-122"/>
              </a:rPr>
              <a:t>压住中性笔，手指</a:t>
            </a:r>
            <a:r>
              <a:rPr lang="en-US" altLang="zh-CN" sz="2800">
                <a:latin typeface="楷体" pitchFamily="49" charset="-122"/>
                <a:ea typeface="楷体" pitchFamily="49" charset="-122"/>
              </a:rPr>
              <a:t>B</a:t>
            </a:r>
            <a:r>
              <a:rPr lang="zh-CN" altLang="en-US" sz="2800">
                <a:latin typeface="楷体" pitchFamily="49" charset="-122"/>
                <a:ea typeface="楷体" pitchFamily="49" charset="-122"/>
              </a:rPr>
              <a:t>用力撬起手指</a:t>
            </a:r>
            <a:r>
              <a:rPr lang="en-US" altLang="zh-CN" sz="2800">
                <a:latin typeface="楷体" pitchFamily="49" charset="-122"/>
                <a:ea typeface="楷体" pitchFamily="49" charset="-122"/>
              </a:rPr>
              <a:t>A</a:t>
            </a:r>
            <a:endParaRPr lang="zh-CN" altLang="en-US" sz="28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755650" y="4868863"/>
            <a:ext cx="7848600" cy="1754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latin typeface="楷体" pitchFamily="49" charset="-122"/>
                <a:ea typeface="楷体" pitchFamily="49" charset="-122"/>
              </a:rPr>
              <a:t>交流：</a:t>
            </a:r>
            <a:r>
              <a:rPr lang="en-US" altLang="zh-CN" sz="2800">
                <a:latin typeface="楷体" pitchFamily="49" charset="-122"/>
                <a:ea typeface="楷体" pitchFamily="49" charset="-122"/>
              </a:rPr>
              <a:t/>
            </a:r>
            <a:br>
              <a:rPr lang="en-US" altLang="zh-CN" sz="2800">
                <a:latin typeface="楷体" pitchFamily="49" charset="-122"/>
                <a:ea typeface="楷体" pitchFamily="49" charset="-122"/>
              </a:rPr>
            </a:br>
            <a:r>
              <a:rPr lang="en-US" altLang="zh-CN" sz="2000"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sz="2000">
                <a:latin typeface="楷体" pitchFamily="49" charset="-122"/>
                <a:ea typeface="楷体" pitchFamily="49" charset="-122"/>
              </a:rPr>
              <a:t>两次活动中，手指</a:t>
            </a:r>
            <a:r>
              <a:rPr lang="en-US" altLang="zh-CN" sz="2000">
                <a:latin typeface="楷体" pitchFamily="49" charset="-122"/>
                <a:ea typeface="楷体" pitchFamily="49" charset="-122"/>
              </a:rPr>
              <a:t>B</a:t>
            </a:r>
            <a:r>
              <a:rPr lang="zh-CN" altLang="en-US" sz="2000">
                <a:latin typeface="楷体" pitchFamily="49" charset="-122"/>
                <a:ea typeface="楷体" pitchFamily="49" charset="-122"/>
              </a:rPr>
              <a:t>用力方向有什么不同？</a:t>
            </a:r>
            <a:r>
              <a:rPr lang="en-US" altLang="zh-CN" sz="2000">
                <a:latin typeface="楷体" pitchFamily="49" charset="-122"/>
                <a:ea typeface="楷体" pitchFamily="49" charset="-122"/>
              </a:rPr>
              <a:t/>
            </a:r>
            <a:br>
              <a:rPr lang="en-US" altLang="zh-CN" sz="2000">
                <a:latin typeface="楷体" pitchFamily="49" charset="-122"/>
                <a:ea typeface="楷体" pitchFamily="49" charset="-122"/>
              </a:rPr>
            </a:br>
            <a:r>
              <a:rPr lang="en-US" altLang="zh-CN" sz="2000"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2000">
                <a:latin typeface="楷体" pitchFamily="49" charset="-122"/>
                <a:ea typeface="楷体" pitchFamily="49" charset="-122"/>
              </a:rPr>
              <a:t>两次活动中，中性笔分别绕哪一个点转动？</a:t>
            </a:r>
            <a:r>
              <a:rPr lang="en-US" altLang="zh-CN" sz="2000">
                <a:latin typeface="楷体" pitchFamily="49" charset="-122"/>
                <a:ea typeface="楷体" pitchFamily="49" charset="-122"/>
              </a:rPr>
              <a:t/>
            </a:r>
            <a:br>
              <a:rPr lang="en-US" altLang="zh-CN" sz="2000">
                <a:latin typeface="楷体" pitchFamily="49" charset="-122"/>
                <a:ea typeface="楷体" pitchFamily="49" charset="-122"/>
              </a:rPr>
            </a:br>
            <a:r>
              <a:rPr lang="en-US" altLang="zh-CN" sz="2000">
                <a:latin typeface="楷体" pitchFamily="49" charset="-122"/>
                <a:ea typeface="楷体" pitchFamily="49" charset="-122"/>
              </a:rPr>
              <a:t>3.</a:t>
            </a:r>
            <a:r>
              <a:rPr lang="zh-CN" altLang="en-US" sz="2000">
                <a:latin typeface="楷体" pitchFamily="49" charset="-122"/>
                <a:ea typeface="楷体" pitchFamily="49" charset="-122"/>
              </a:rPr>
              <a:t>两次活动中，手指</a:t>
            </a:r>
            <a:r>
              <a:rPr lang="en-US" altLang="zh-CN" sz="2000"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en-US" sz="2000">
                <a:latin typeface="楷体" pitchFamily="49" charset="-122"/>
                <a:ea typeface="楷体" pitchFamily="49" charset="-122"/>
              </a:rPr>
              <a:t>用力（阻力）分别作用在中性笔哪一个点？其方向如何？</a:t>
            </a:r>
            <a:endParaRPr lang="en-US" altLang="zh-CN" sz="20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1331913" y="3429000"/>
            <a:ext cx="360362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●</a:t>
            </a:r>
            <a:endParaRPr lang="zh-CN" altLang="en-US" sz="12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6156325" y="3429000"/>
            <a:ext cx="360363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●</a:t>
            </a:r>
            <a:endParaRPr lang="zh-CN" altLang="en-US" sz="12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资料带 8"/>
          <p:cNvSpPr/>
          <p:nvPr/>
        </p:nvSpPr>
        <p:spPr>
          <a:xfrm>
            <a:off x="144463" y="919163"/>
            <a:ext cx="2295525" cy="1096962"/>
          </a:xfrm>
          <a:prstGeom prst="flowChartPunchedTap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18434" name="文本框 1"/>
          <p:cNvSpPr txBox="1">
            <a:spLocks noChangeArrowheads="1"/>
          </p:cNvSpPr>
          <p:nvPr/>
        </p:nvSpPr>
        <p:spPr bwMode="auto">
          <a:xfrm>
            <a:off x="1571625" y="2554288"/>
            <a:ext cx="6000750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800" b="1">
                <a:latin typeface="楷体_GB2312" pitchFamily="1" charset="-122"/>
                <a:ea typeface="楷体_GB2312" pitchFamily="1" charset="-122"/>
              </a:rPr>
              <a:t>1</a:t>
            </a:r>
            <a:r>
              <a:rPr lang="zh-CN" altLang="en-US" sz="4800" b="1">
                <a:latin typeface="楷体_GB2312" pitchFamily="1" charset="-122"/>
                <a:ea typeface="楷体_GB2312" pitchFamily="1" charset="-122"/>
              </a:rPr>
              <a:t>、</a:t>
            </a:r>
            <a:r>
              <a:rPr lang="zh-CN" altLang="en-US" sz="4800" b="1">
                <a:latin typeface="楷体_GB2312" pitchFamily="1" charset="-122"/>
                <a:ea typeface="楷体_GB2312" pitchFamily="1" charset="-122"/>
                <a:sym typeface="黑体" pitchFamily="49" charset="-122"/>
              </a:rPr>
              <a:t>用羊角锤起钉子</a:t>
            </a:r>
            <a:endParaRPr lang="zh-CN" altLang="en-US" sz="4800" b="1">
              <a:latin typeface="楷体_GB2312" pitchFamily="1" charset="-122"/>
              <a:ea typeface="楷体_GB2312" pitchFamily="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4800" b="1">
                <a:latin typeface="楷体_GB2312" pitchFamily="1" charset="-122"/>
                <a:ea typeface="楷体_GB2312" pitchFamily="1" charset="-122"/>
              </a:rPr>
              <a:t>  </a:t>
            </a:r>
          </a:p>
          <a:p>
            <a:pPr>
              <a:lnSpc>
                <a:spcPct val="130000"/>
              </a:lnSpc>
            </a:pPr>
            <a:r>
              <a:rPr lang="en-US" altLang="zh-CN" sz="4800" b="1">
                <a:latin typeface="楷体_GB2312" pitchFamily="1" charset="-122"/>
                <a:ea typeface="楷体_GB2312" pitchFamily="1" charset="-122"/>
              </a:rPr>
              <a:t>2</a:t>
            </a:r>
            <a:r>
              <a:rPr lang="zh-CN" altLang="en-US" sz="4800" b="1">
                <a:latin typeface="楷体_GB2312" pitchFamily="1" charset="-122"/>
                <a:ea typeface="楷体_GB2312" pitchFamily="1" charset="-122"/>
              </a:rPr>
              <a:t>、</a:t>
            </a:r>
            <a:r>
              <a:rPr lang="zh-CN" altLang="en-US" sz="4800" b="1">
                <a:latin typeface="楷体_GB2312" pitchFamily="1" charset="-122"/>
                <a:ea typeface="楷体_GB2312" pitchFamily="1" charset="-122"/>
                <a:sym typeface="黑体" pitchFamily="49" charset="-122"/>
              </a:rPr>
              <a:t>用起子开启汽水瓶</a:t>
            </a:r>
            <a:endParaRPr lang="zh-CN" altLang="en-US" sz="4800"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4800" b="1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7788" y="1084263"/>
            <a:ext cx="2428875" cy="7683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44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itchFamily="1" charset="-122"/>
                <a:ea typeface="楷体_GB2312" pitchFamily="1" charset="-122"/>
              </a:rPr>
              <a:t>操作体验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7"/>
          <p:cNvSpPr txBox="1">
            <a:spLocks noChangeArrowheads="1"/>
          </p:cNvSpPr>
          <p:nvPr/>
        </p:nvSpPr>
        <p:spPr bwMode="auto">
          <a:xfrm>
            <a:off x="684213" y="620713"/>
            <a:ext cx="1800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FF00"/>
                </a:solidFill>
                <a:latin typeface="Constantia" pitchFamily="18" charset="0"/>
                <a:ea typeface="黑体" pitchFamily="49" charset="-122"/>
              </a:rPr>
              <a:t>精讲细析</a:t>
            </a:r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971550" y="1989138"/>
            <a:ext cx="7632700" cy="522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latin typeface="楷体" pitchFamily="49" charset="-122"/>
                <a:ea typeface="楷体" pitchFamily="49" charset="-122"/>
              </a:rPr>
              <a:t>在力的作用下，绕</a:t>
            </a:r>
            <a:r>
              <a:rPr lang="zh-CN" altLang="en-US" sz="28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固定点</a:t>
            </a:r>
            <a:r>
              <a:rPr lang="zh-CN" altLang="en-US" sz="2800">
                <a:latin typeface="楷体" pitchFamily="49" charset="-122"/>
                <a:ea typeface="楷体" pitchFamily="49" charset="-122"/>
              </a:rPr>
              <a:t>转动的</a:t>
            </a:r>
            <a:r>
              <a:rPr lang="zh-CN" altLang="en-US" sz="28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硬棒</a:t>
            </a:r>
            <a:r>
              <a:rPr lang="zh-CN" altLang="en-US" sz="2800">
                <a:latin typeface="楷体" pitchFamily="49" charset="-122"/>
                <a:ea typeface="楷体" pitchFamily="49" charset="-122"/>
              </a:rPr>
              <a:t>叫做杠杆。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900113" y="1412875"/>
            <a:ext cx="4103687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latin typeface="Constantia" pitchFamily="18" charset="0"/>
                <a:ea typeface="黑体" pitchFamily="49" charset="-122"/>
              </a:rPr>
              <a:t>一、什么是杠杆？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827088" y="4267200"/>
            <a:ext cx="7848600" cy="522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000099"/>
                </a:solidFill>
                <a:latin typeface="楷体" pitchFamily="49" charset="-122"/>
                <a:ea typeface="楷体" pitchFamily="49" charset="-122"/>
              </a:rPr>
              <a:t>辨析：杠杆一定是平直的吗？有没有弯曲的杠杆？</a:t>
            </a:r>
            <a:endParaRPr lang="en-US" altLang="zh-CN" sz="2800">
              <a:solidFill>
                <a:srgbClr val="000099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8437" name="Picture 2" descr="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636838"/>
            <a:ext cx="2879725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" descr="C:\Users\Administrator\Desktop\物理\8年级物理B\IMG_74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476250"/>
            <a:ext cx="19208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3" descr="C:\Users\Administrator\Desktop\物理\8年级物理B\IMG_74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476250"/>
            <a:ext cx="21859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4" descr="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275" y="2636838"/>
            <a:ext cx="2160588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4" descr="0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1738" y="2636838"/>
            <a:ext cx="239395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33"/>
          <p:cNvGrpSpPr>
            <a:grpSpLocks/>
          </p:cNvGrpSpPr>
          <p:nvPr/>
        </p:nvGrpSpPr>
        <p:grpSpPr bwMode="auto">
          <a:xfrm>
            <a:off x="2124075" y="3573463"/>
            <a:ext cx="431800" cy="615950"/>
            <a:chOff x="2123728" y="3573016"/>
            <a:chExt cx="432048" cy="616134"/>
          </a:xfrm>
        </p:grpSpPr>
        <p:sp>
          <p:nvSpPr>
            <p:cNvPr id="18462" name="Rectangle 3"/>
            <p:cNvSpPr>
              <a:spLocks noChangeArrowheads="1"/>
            </p:cNvSpPr>
            <p:nvPr/>
          </p:nvSpPr>
          <p:spPr bwMode="auto">
            <a:xfrm>
              <a:off x="2123728" y="3789040"/>
              <a:ext cx="360040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i="1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O</a:t>
              </a:r>
              <a:endPara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8463" name="Rectangle 3"/>
            <p:cNvSpPr>
              <a:spLocks noChangeArrowheads="1"/>
            </p:cNvSpPr>
            <p:nvPr/>
          </p:nvSpPr>
          <p:spPr bwMode="auto">
            <a:xfrm>
              <a:off x="2195736" y="3573016"/>
              <a:ext cx="36004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 b="1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●</a:t>
              </a:r>
              <a:endParaRPr lang="zh-CN" altLang="en-US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3" name="组合 35"/>
          <p:cNvGrpSpPr>
            <a:grpSpLocks/>
          </p:cNvGrpSpPr>
          <p:nvPr/>
        </p:nvGrpSpPr>
        <p:grpSpPr bwMode="auto">
          <a:xfrm>
            <a:off x="6948488" y="3644900"/>
            <a:ext cx="431800" cy="544513"/>
            <a:chOff x="6948264" y="3645024"/>
            <a:chExt cx="432048" cy="544126"/>
          </a:xfrm>
        </p:grpSpPr>
        <p:sp>
          <p:nvSpPr>
            <p:cNvPr id="18460" name="Rectangle 3"/>
            <p:cNvSpPr>
              <a:spLocks noChangeArrowheads="1"/>
            </p:cNvSpPr>
            <p:nvPr/>
          </p:nvSpPr>
          <p:spPr bwMode="auto">
            <a:xfrm>
              <a:off x="7020272" y="3645024"/>
              <a:ext cx="36004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 b="1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●</a:t>
              </a:r>
              <a:endParaRPr lang="zh-CN" altLang="en-US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8461" name="Rectangle 3"/>
            <p:cNvSpPr>
              <a:spLocks noChangeArrowheads="1"/>
            </p:cNvSpPr>
            <p:nvPr/>
          </p:nvSpPr>
          <p:spPr bwMode="auto">
            <a:xfrm>
              <a:off x="6948264" y="3789040"/>
              <a:ext cx="360040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i="1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O</a:t>
              </a:r>
              <a:endPara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4" name="组合 34"/>
          <p:cNvGrpSpPr>
            <a:grpSpLocks/>
          </p:cNvGrpSpPr>
          <p:nvPr/>
        </p:nvGrpSpPr>
        <p:grpSpPr bwMode="auto">
          <a:xfrm>
            <a:off x="4572000" y="3357563"/>
            <a:ext cx="504825" cy="542925"/>
            <a:chOff x="4572000" y="3356992"/>
            <a:chExt cx="504056" cy="544126"/>
          </a:xfrm>
        </p:grpSpPr>
        <p:sp>
          <p:nvSpPr>
            <p:cNvPr id="18458" name="Rectangle 3"/>
            <p:cNvSpPr>
              <a:spLocks noChangeArrowheads="1"/>
            </p:cNvSpPr>
            <p:nvPr/>
          </p:nvSpPr>
          <p:spPr bwMode="auto">
            <a:xfrm>
              <a:off x="4716016" y="3356992"/>
              <a:ext cx="36004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 b="1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●</a:t>
              </a:r>
              <a:endParaRPr lang="zh-CN" altLang="en-US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8459" name="Rectangle 3"/>
            <p:cNvSpPr>
              <a:spLocks noChangeArrowheads="1"/>
            </p:cNvSpPr>
            <p:nvPr/>
          </p:nvSpPr>
          <p:spPr bwMode="auto">
            <a:xfrm>
              <a:off x="4572000" y="3501008"/>
              <a:ext cx="360040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i="1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O</a:t>
              </a:r>
              <a:endPara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5" name="组合 37"/>
          <p:cNvGrpSpPr>
            <a:grpSpLocks/>
          </p:cNvGrpSpPr>
          <p:nvPr/>
        </p:nvGrpSpPr>
        <p:grpSpPr bwMode="auto">
          <a:xfrm>
            <a:off x="4787900" y="981075"/>
            <a:ext cx="431800" cy="544513"/>
            <a:chOff x="4788024" y="980728"/>
            <a:chExt cx="432048" cy="544126"/>
          </a:xfrm>
        </p:grpSpPr>
        <p:sp>
          <p:nvSpPr>
            <p:cNvPr id="18456" name="Rectangle 3"/>
            <p:cNvSpPr>
              <a:spLocks noChangeArrowheads="1"/>
            </p:cNvSpPr>
            <p:nvPr/>
          </p:nvSpPr>
          <p:spPr bwMode="auto">
            <a:xfrm>
              <a:off x="4860032" y="980728"/>
              <a:ext cx="36004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 b="1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●</a:t>
              </a:r>
              <a:endParaRPr lang="zh-CN" altLang="en-US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8457" name="Rectangle 3"/>
            <p:cNvSpPr>
              <a:spLocks noChangeArrowheads="1"/>
            </p:cNvSpPr>
            <p:nvPr/>
          </p:nvSpPr>
          <p:spPr bwMode="auto">
            <a:xfrm>
              <a:off x="4788024" y="1124744"/>
              <a:ext cx="360040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i="1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O</a:t>
              </a:r>
              <a:endPara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6" name="组合 36"/>
          <p:cNvGrpSpPr>
            <a:grpSpLocks/>
          </p:cNvGrpSpPr>
          <p:nvPr/>
        </p:nvGrpSpPr>
        <p:grpSpPr bwMode="auto">
          <a:xfrm>
            <a:off x="6443663" y="992188"/>
            <a:ext cx="431800" cy="533400"/>
            <a:chOff x="6444208" y="991761"/>
            <a:chExt cx="432048" cy="533093"/>
          </a:xfrm>
        </p:grpSpPr>
        <p:sp>
          <p:nvSpPr>
            <p:cNvPr id="18454" name="Rectangle 3"/>
            <p:cNvSpPr>
              <a:spLocks noChangeArrowheads="1"/>
            </p:cNvSpPr>
            <p:nvPr/>
          </p:nvSpPr>
          <p:spPr bwMode="auto">
            <a:xfrm>
              <a:off x="6516216" y="991761"/>
              <a:ext cx="36004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 b="1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●</a:t>
              </a:r>
              <a:endParaRPr lang="zh-CN" altLang="en-US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8455" name="Rectangle 3"/>
            <p:cNvSpPr>
              <a:spLocks noChangeArrowheads="1"/>
            </p:cNvSpPr>
            <p:nvPr/>
          </p:nvSpPr>
          <p:spPr bwMode="auto">
            <a:xfrm>
              <a:off x="6444208" y="1124744"/>
              <a:ext cx="360040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i="1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O</a:t>
              </a:r>
              <a:endPara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pic>
        <p:nvPicPr>
          <p:cNvPr id="90114" name="Picture 2" descr="C:\Users\Administrator\Desktop\物理\8年级物理B\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875" y="4941888"/>
            <a:ext cx="373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组合 38"/>
          <p:cNvGrpSpPr>
            <a:grpSpLocks/>
          </p:cNvGrpSpPr>
          <p:nvPr/>
        </p:nvGrpSpPr>
        <p:grpSpPr bwMode="auto">
          <a:xfrm>
            <a:off x="2555875" y="5229225"/>
            <a:ext cx="431800" cy="533400"/>
            <a:chOff x="6444208" y="991761"/>
            <a:chExt cx="432048" cy="533093"/>
          </a:xfrm>
        </p:grpSpPr>
        <p:sp>
          <p:nvSpPr>
            <p:cNvPr id="18452" name="Rectangle 3"/>
            <p:cNvSpPr>
              <a:spLocks noChangeArrowheads="1"/>
            </p:cNvSpPr>
            <p:nvPr/>
          </p:nvSpPr>
          <p:spPr bwMode="auto">
            <a:xfrm>
              <a:off x="6516216" y="991761"/>
              <a:ext cx="36004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 b="1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●</a:t>
              </a:r>
              <a:endParaRPr lang="zh-CN" altLang="en-US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8453" name="Rectangle 3"/>
            <p:cNvSpPr>
              <a:spLocks noChangeArrowheads="1"/>
            </p:cNvSpPr>
            <p:nvPr/>
          </p:nvSpPr>
          <p:spPr bwMode="auto">
            <a:xfrm>
              <a:off x="6444208" y="1124744"/>
              <a:ext cx="360040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i="1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O</a:t>
              </a:r>
              <a:endPara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8" name="组合 41"/>
          <p:cNvGrpSpPr>
            <a:grpSpLocks/>
          </p:cNvGrpSpPr>
          <p:nvPr/>
        </p:nvGrpSpPr>
        <p:grpSpPr bwMode="auto">
          <a:xfrm>
            <a:off x="5580063" y="5632450"/>
            <a:ext cx="431800" cy="533400"/>
            <a:chOff x="6444208" y="991761"/>
            <a:chExt cx="432048" cy="533093"/>
          </a:xfrm>
        </p:grpSpPr>
        <p:sp>
          <p:nvSpPr>
            <p:cNvPr id="18450" name="Rectangle 3"/>
            <p:cNvSpPr>
              <a:spLocks noChangeArrowheads="1"/>
            </p:cNvSpPr>
            <p:nvPr/>
          </p:nvSpPr>
          <p:spPr bwMode="auto">
            <a:xfrm>
              <a:off x="6516216" y="991761"/>
              <a:ext cx="36004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 b="1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●</a:t>
              </a:r>
              <a:endParaRPr lang="zh-CN" altLang="en-US" sz="1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8451" name="Rectangle 3"/>
            <p:cNvSpPr>
              <a:spLocks noChangeArrowheads="1"/>
            </p:cNvSpPr>
            <p:nvPr/>
          </p:nvSpPr>
          <p:spPr bwMode="auto">
            <a:xfrm>
              <a:off x="6444208" y="1124744"/>
              <a:ext cx="360040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i="1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O</a:t>
              </a:r>
              <a:endPara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图片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12875"/>
            <a:ext cx="78676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7092950" y="2276475"/>
            <a:ext cx="0" cy="863600"/>
          </a:xfrm>
          <a:prstGeom prst="line">
            <a:avLst/>
          </a:prstGeom>
          <a:noFill/>
          <a:ln w="47625">
            <a:solidFill>
              <a:srgbClr val="008000"/>
            </a:solidFill>
            <a:round/>
            <a:headEnd type="oval" w="med" len="med"/>
            <a:tailEnd type="triangle" w="lg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1331913" y="4652963"/>
            <a:ext cx="0" cy="863600"/>
          </a:xfrm>
          <a:prstGeom prst="line">
            <a:avLst/>
          </a:prstGeom>
          <a:noFill/>
          <a:ln w="47625">
            <a:solidFill>
              <a:srgbClr val="008000"/>
            </a:solidFill>
            <a:round/>
            <a:headEnd type="oval" w="med" len="med"/>
            <a:tailEnd type="triangle" w="lg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7092950" y="3141663"/>
            <a:ext cx="0" cy="1871662"/>
          </a:xfrm>
          <a:prstGeom prst="line">
            <a:avLst/>
          </a:prstGeom>
          <a:noFill/>
          <a:ln w="28575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V="1">
            <a:off x="1331913" y="2133600"/>
            <a:ext cx="0" cy="2519363"/>
          </a:xfrm>
          <a:prstGeom prst="line">
            <a:avLst/>
          </a:prstGeom>
          <a:noFill/>
          <a:ln w="28575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2" name="AutoShape 10"/>
          <p:cNvSpPr>
            <a:spLocks/>
          </p:cNvSpPr>
          <p:nvPr/>
        </p:nvSpPr>
        <p:spPr bwMode="auto">
          <a:xfrm rot="-5400000">
            <a:off x="4536281" y="2240757"/>
            <a:ext cx="503237" cy="4464050"/>
          </a:xfrm>
          <a:prstGeom prst="leftBrace">
            <a:avLst>
              <a:gd name="adj1" fmla="val 73922"/>
              <a:gd name="adj2" fmla="val 50000"/>
            </a:avLst>
          </a:prstGeom>
          <a:noFill/>
          <a:ln w="254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 sz="2800">
              <a:latin typeface="Constantia" pitchFamily="18" charset="0"/>
              <a:ea typeface="黑体" pitchFamily="49" charset="-122"/>
            </a:endParaRPr>
          </a:p>
        </p:txBody>
      </p:sp>
      <p:sp>
        <p:nvSpPr>
          <p:cNvPr id="18443" name="AutoShape 11"/>
          <p:cNvSpPr>
            <a:spLocks/>
          </p:cNvSpPr>
          <p:nvPr/>
        </p:nvSpPr>
        <p:spPr bwMode="auto">
          <a:xfrm rot="5400000">
            <a:off x="1763713" y="3357563"/>
            <a:ext cx="360362" cy="1223962"/>
          </a:xfrm>
          <a:prstGeom prst="leftBrace">
            <a:avLst>
              <a:gd name="adj1" fmla="val 28304"/>
              <a:gd name="adj2" fmla="val 50000"/>
            </a:avLst>
          </a:prstGeom>
          <a:noFill/>
          <a:ln w="25400">
            <a:solidFill>
              <a:srgbClr val="A5002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zh-CN" altLang="zh-CN" b="1">
              <a:solidFill>
                <a:srgbClr val="A50021"/>
              </a:solidFill>
              <a:latin typeface="Tahoma" pitchFamily="34" charset="0"/>
              <a:ea typeface="华文新魏"/>
            </a:endParaRP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1403350" y="5229225"/>
            <a:ext cx="1296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F</a:t>
            </a:r>
            <a:r>
              <a:rPr lang="en-US" altLang="zh-CN" sz="2800" b="1" baseline="-250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800" b="1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阻力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4284663" y="4652963"/>
            <a:ext cx="16557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>
                <a:solidFill>
                  <a:srgbClr val="000099"/>
                </a:solidFill>
                <a:latin typeface="Segoe UI" pitchFamily="34" charset="0"/>
                <a:ea typeface="华文新魏"/>
                <a:cs typeface="Segoe UI" pitchFamily="34" charset="0"/>
              </a:rPr>
              <a:t>l</a:t>
            </a:r>
            <a:r>
              <a:rPr lang="en-US" altLang="zh-CN" sz="2800" b="1" baseline="-250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800" b="1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动力臂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1476375" y="3213100"/>
            <a:ext cx="1657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>
                <a:solidFill>
                  <a:srgbClr val="000099"/>
                </a:solidFill>
                <a:latin typeface="Segoe UI" pitchFamily="34" charset="0"/>
                <a:ea typeface="华文新魏"/>
                <a:cs typeface="Segoe UI" pitchFamily="34" charset="0"/>
              </a:rPr>
              <a:t>l</a:t>
            </a:r>
            <a:r>
              <a:rPr lang="en-US" altLang="zh-CN" sz="2800" b="1" baseline="-250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800" b="1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阻力臂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6985000" y="4941888"/>
            <a:ext cx="2159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动力作用线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1403350" y="2060575"/>
            <a:ext cx="2124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阻力作用线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2555875" y="3644900"/>
            <a:ext cx="1223963" cy="519113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O</a:t>
            </a:r>
            <a:r>
              <a:rPr lang="zh-CN" altLang="en-US" sz="2800" b="1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支点</a:t>
            </a:r>
          </a:p>
        </p:txBody>
      </p:sp>
      <p:sp>
        <p:nvSpPr>
          <p:cNvPr id="19470" name="Text Box 18"/>
          <p:cNvSpPr txBox="1">
            <a:spLocks noChangeArrowheads="1"/>
          </p:cNvSpPr>
          <p:nvPr/>
        </p:nvSpPr>
        <p:spPr bwMode="auto">
          <a:xfrm>
            <a:off x="3635375" y="3213100"/>
            <a:ext cx="338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b="1">
              <a:latin typeface="Tahoma" pitchFamily="34" charset="0"/>
              <a:ea typeface="华文新魏"/>
            </a:endParaRP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7164388" y="3716338"/>
            <a:ext cx="1800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使杠杆转动的力</a:t>
            </a: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1403350" y="5734050"/>
            <a:ext cx="2089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阻碍杠杆转动的力</a:t>
            </a:r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4284663" y="5157788"/>
            <a:ext cx="1727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支点到动力作用线的距离</a:t>
            </a: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971550" y="2708275"/>
            <a:ext cx="2232025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zh-CN" altLang="en-US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支点到阻力作用线的距离</a:t>
            </a: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7164388" y="3068638"/>
            <a:ext cx="1439862" cy="519112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F</a:t>
            </a:r>
            <a:r>
              <a:rPr lang="en-US" altLang="zh-CN" sz="2800" b="1" baseline="-250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800" b="1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动力</a:t>
            </a:r>
          </a:p>
        </p:txBody>
      </p:sp>
      <p:sp>
        <p:nvSpPr>
          <p:cNvPr id="18457" name="Oval 25"/>
          <p:cNvSpPr>
            <a:spLocks noChangeArrowheads="1"/>
          </p:cNvSpPr>
          <p:nvPr/>
        </p:nvSpPr>
        <p:spPr bwMode="auto">
          <a:xfrm>
            <a:off x="2484438" y="4076700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 sz="2800">
              <a:latin typeface="Constantia" pitchFamily="18" charset="0"/>
              <a:ea typeface="黑体" pitchFamily="49" charset="-122"/>
            </a:endParaRPr>
          </a:p>
        </p:txBody>
      </p:sp>
      <p:sp>
        <p:nvSpPr>
          <p:cNvPr id="19477" name="Text Box 7"/>
          <p:cNvSpPr txBox="1">
            <a:spLocks noChangeArrowheads="1"/>
          </p:cNvSpPr>
          <p:nvPr/>
        </p:nvSpPr>
        <p:spPr bwMode="auto">
          <a:xfrm>
            <a:off x="684213" y="620713"/>
            <a:ext cx="1800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FF00"/>
                </a:solidFill>
                <a:latin typeface="Constantia" pitchFamily="18" charset="0"/>
                <a:ea typeface="黑体" pitchFamily="49" charset="-122"/>
              </a:rPr>
              <a:t>精讲辨析</a:t>
            </a:r>
          </a:p>
        </p:txBody>
      </p:sp>
      <p:sp>
        <p:nvSpPr>
          <p:cNvPr id="19478" name="Rectangle 3"/>
          <p:cNvSpPr>
            <a:spLocks noChangeArrowheads="1"/>
          </p:cNvSpPr>
          <p:nvPr/>
        </p:nvSpPr>
        <p:spPr bwMode="auto">
          <a:xfrm>
            <a:off x="900113" y="1412875"/>
            <a:ext cx="4103687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latin typeface="Constantia" pitchFamily="18" charset="0"/>
                <a:ea typeface="黑体" pitchFamily="49" charset="-122"/>
              </a:rPr>
              <a:t>二、什么是杠杆的五要素？</a:t>
            </a:r>
          </a:p>
        </p:txBody>
      </p:sp>
      <p:grpSp>
        <p:nvGrpSpPr>
          <p:cNvPr id="2" name="组合 38"/>
          <p:cNvGrpSpPr>
            <a:grpSpLocks/>
          </p:cNvGrpSpPr>
          <p:nvPr/>
        </p:nvGrpSpPr>
        <p:grpSpPr bwMode="auto">
          <a:xfrm>
            <a:off x="2555875" y="4149725"/>
            <a:ext cx="4537075" cy="152400"/>
            <a:chOff x="2555875" y="4149080"/>
            <a:chExt cx="4537075" cy="152400"/>
          </a:xfrm>
        </p:grpSpPr>
        <p:sp>
          <p:nvSpPr>
            <p:cNvPr id="19485" name="Line 8"/>
            <p:cNvSpPr>
              <a:spLocks noChangeShapeType="1"/>
            </p:cNvSpPr>
            <p:nvPr/>
          </p:nvSpPr>
          <p:spPr bwMode="auto">
            <a:xfrm flipV="1">
              <a:off x="2555875" y="4149725"/>
              <a:ext cx="4537075" cy="714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486" name="Group 25"/>
            <p:cNvGrpSpPr>
              <a:grpSpLocks/>
            </p:cNvGrpSpPr>
            <p:nvPr/>
          </p:nvGrpSpPr>
          <p:grpSpPr bwMode="auto">
            <a:xfrm rot="10800000">
              <a:off x="6939880" y="4149080"/>
              <a:ext cx="152400" cy="152400"/>
              <a:chOff x="144" y="2880"/>
              <a:chExt cx="240" cy="288"/>
            </a:xfrm>
          </p:grpSpPr>
          <p:sp>
            <p:nvSpPr>
              <p:cNvPr id="19487" name="Line 26"/>
              <p:cNvSpPr>
                <a:spLocks noChangeShapeType="1"/>
              </p:cNvSpPr>
              <p:nvPr/>
            </p:nvSpPr>
            <p:spPr bwMode="auto">
              <a:xfrm>
                <a:off x="144" y="288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8" name="Line 27"/>
              <p:cNvSpPr>
                <a:spLocks noChangeShapeType="1"/>
              </p:cNvSpPr>
              <p:nvPr/>
            </p:nvSpPr>
            <p:spPr bwMode="auto">
              <a:xfrm>
                <a:off x="384" y="288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4" name="组合 37"/>
          <p:cNvGrpSpPr>
            <a:grpSpLocks/>
          </p:cNvGrpSpPr>
          <p:nvPr/>
        </p:nvGrpSpPr>
        <p:grpSpPr bwMode="auto">
          <a:xfrm>
            <a:off x="1331913" y="4068763"/>
            <a:ext cx="1152525" cy="152400"/>
            <a:chOff x="1331640" y="4068688"/>
            <a:chExt cx="1152798" cy="152475"/>
          </a:xfrm>
        </p:grpSpPr>
        <p:sp>
          <p:nvSpPr>
            <p:cNvPr id="19481" name="Line 9"/>
            <p:cNvSpPr>
              <a:spLocks noChangeShapeType="1"/>
            </p:cNvSpPr>
            <p:nvPr/>
          </p:nvSpPr>
          <p:spPr bwMode="auto">
            <a:xfrm flipH="1">
              <a:off x="1331913" y="4221163"/>
              <a:ext cx="11525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482" name="Group 22"/>
            <p:cNvGrpSpPr>
              <a:grpSpLocks/>
            </p:cNvGrpSpPr>
            <p:nvPr/>
          </p:nvGrpSpPr>
          <p:grpSpPr bwMode="auto">
            <a:xfrm>
              <a:off x="1331640" y="4068688"/>
              <a:ext cx="152400" cy="152400"/>
              <a:chOff x="144" y="2880"/>
              <a:chExt cx="240" cy="288"/>
            </a:xfrm>
          </p:grpSpPr>
          <p:sp>
            <p:nvSpPr>
              <p:cNvPr id="19483" name="Line 23"/>
              <p:cNvSpPr>
                <a:spLocks noChangeShapeType="1"/>
              </p:cNvSpPr>
              <p:nvPr/>
            </p:nvSpPr>
            <p:spPr bwMode="auto">
              <a:xfrm>
                <a:off x="144" y="2880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4" name="Line 24"/>
              <p:cNvSpPr>
                <a:spLocks noChangeShapeType="1"/>
              </p:cNvSpPr>
              <p:nvPr/>
            </p:nvSpPr>
            <p:spPr bwMode="auto">
              <a:xfrm>
                <a:off x="384" y="2880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18439" grpId="0" animBg="1"/>
      <p:bldP spid="18442" grpId="0" animBg="1"/>
      <p:bldP spid="18443" grpId="0" animBg="1"/>
      <p:bldP spid="18444" grpId="0"/>
      <p:bldP spid="18445" grpId="0"/>
      <p:bldP spid="18446" grpId="0"/>
      <p:bldP spid="18447" grpId="0"/>
      <p:bldP spid="18448" grpId="0"/>
      <p:bldP spid="18449" grpId="0" animBg="1"/>
      <p:bldP spid="18452" grpId="0"/>
      <p:bldP spid="18453" grpId="0"/>
      <p:bldP spid="18454" grpId="0"/>
      <p:bldP spid="18455" grpId="0"/>
      <p:bldP spid="18456" grpId="0" animBg="1"/>
      <p:bldP spid="184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7"/>
          <p:cNvSpPr txBox="1">
            <a:spLocks noChangeArrowheads="1"/>
          </p:cNvSpPr>
          <p:nvPr/>
        </p:nvSpPr>
        <p:spPr bwMode="auto">
          <a:xfrm>
            <a:off x="684213" y="620713"/>
            <a:ext cx="1800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FF00"/>
                </a:solidFill>
                <a:latin typeface="Constantia" pitchFamily="18" charset="0"/>
                <a:ea typeface="黑体" pitchFamily="49" charset="-122"/>
              </a:rPr>
              <a:t>精讲细析</a:t>
            </a: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755650" y="1412875"/>
            <a:ext cx="4103688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latin typeface="Constantia" pitchFamily="18" charset="0"/>
                <a:ea typeface="黑体" pitchFamily="49" charset="-122"/>
              </a:rPr>
              <a:t>二、什么是杠杆的五要素？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755650" y="1916113"/>
            <a:ext cx="6264275" cy="2247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sz="20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支点：</a:t>
            </a:r>
            <a:r>
              <a:rPr lang="zh-CN" altLang="en-US" sz="2000">
                <a:latin typeface="楷体" pitchFamily="49" charset="-122"/>
                <a:ea typeface="楷体" pitchFamily="49" charset="-122"/>
              </a:rPr>
              <a:t>杠杆绕着转动的固定点</a:t>
            </a:r>
            <a:r>
              <a:rPr lang="en-US" altLang="zh-CN" sz="200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000">
                <a:latin typeface="楷体" pitchFamily="49" charset="-122"/>
                <a:ea typeface="楷体" pitchFamily="49" charset="-122"/>
              </a:rPr>
              <a:t>用</a:t>
            </a:r>
            <a:r>
              <a:rPr lang="en-US" altLang="zh-CN" sz="2000">
                <a:solidFill>
                  <a:srgbClr val="000099"/>
                </a:solidFill>
                <a:latin typeface="楷体" pitchFamily="49" charset="-122"/>
                <a:ea typeface="楷体" pitchFamily="49" charset="-122"/>
              </a:rPr>
              <a:t>O</a:t>
            </a:r>
            <a:r>
              <a:rPr lang="zh-CN" altLang="en-US" sz="2000">
                <a:latin typeface="楷体" pitchFamily="49" charset="-122"/>
                <a:ea typeface="楷体" pitchFamily="49" charset="-122"/>
              </a:rPr>
              <a:t>表示。</a:t>
            </a:r>
            <a:endParaRPr lang="en-US" altLang="zh-CN" sz="2000">
              <a:latin typeface="楷体" pitchFamily="49" charset="-122"/>
              <a:ea typeface="楷体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20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动力：</a:t>
            </a:r>
            <a:r>
              <a:rPr lang="zh-CN" altLang="en-US" sz="2000">
                <a:latin typeface="楷体" pitchFamily="49" charset="-122"/>
                <a:ea typeface="楷体" pitchFamily="49" charset="-122"/>
              </a:rPr>
              <a:t>促使杠杆转动的力，用</a:t>
            </a:r>
            <a:r>
              <a:rPr lang="en-US" altLang="zh-CN" sz="2000">
                <a:solidFill>
                  <a:srgbClr val="000099"/>
                </a:solidFill>
                <a:latin typeface="楷体" pitchFamily="49" charset="-122"/>
                <a:ea typeface="楷体" pitchFamily="49" charset="-122"/>
              </a:rPr>
              <a:t>F</a:t>
            </a:r>
            <a:r>
              <a:rPr lang="en-US" altLang="zh-CN" sz="2000" b="1" baseline="-250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000">
                <a:latin typeface="楷体" pitchFamily="49" charset="-122"/>
                <a:ea typeface="楷体" pitchFamily="49" charset="-122"/>
              </a:rPr>
              <a:t>表示。</a:t>
            </a:r>
            <a:endParaRPr lang="en-US" altLang="zh-CN" sz="2000">
              <a:latin typeface="楷体" pitchFamily="49" charset="-122"/>
              <a:ea typeface="楷体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3.</a:t>
            </a:r>
            <a:r>
              <a:rPr lang="zh-CN" altLang="en-US" sz="20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阻力：</a:t>
            </a:r>
            <a:r>
              <a:rPr lang="zh-CN" altLang="en-US" sz="2000">
                <a:latin typeface="楷体" pitchFamily="49" charset="-122"/>
                <a:ea typeface="楷体" pitchFamily="49" charset="-122"/>
              </a:rPr>
              <a:t>阻碍杠杆转动的力，用</a:t>
            </a:r>
            <a:r>
              <a:rPr lang="en-US" altLang="zh-CN" sz="2000">
                <a:solidFill>
                  <a:srgbClr val="000099"/>
                </a:solidFill>
                <a:latin typeface="楷体" pitchFamily="49" charset="-122"/>
                <a:ea typeface="楷体" pitchFamily="49" charset="-122"/>
              </a:rPr>
              <a:t>F</a:t>
            </a:r>
            <a:r>
              <a:rPr lang="en-US" altLang="zh-CN" sz="2000" b="1" baseline="-250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000">
                <a:latin typeface="楷体" pitchFamily="49" charset="-122"/>
                <a:ea typeface="楷体" pitchFamily="49" charset="-122"/>
              </a:rPr>
              <a:t>表示。</a:t>
            </a:r>
            <a:endParaRPr lang="en-US" altLang="zh-CN" sz="2000">
              <a:latin typeface="楷体" pitchFamily="49" charset="-122"/>
              <a:ea typeface="楷体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4.</a:t>
            </a:r>
            <a:r>
              <a:rPr lang="zh-CN" altLang="en-US" sz="20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动力臂：</a:t>
            </a:r>
            <a:r>
              <a:rPr lang="zh-CN" altLang="en-US" sz="2000">
                <a:latin typeface="楷体" pitchFamily="49" charset="-122"/>
                <a:ea typeface="楷体" pitchFamily="49" charset="-122"/>
              </a:rPr>
              <a:t>从支点到动力作用线的距离</a:t>
            </a:r>
            <a:r>
              <a:rPr lang="en-US" altLang="zh-CN" sz="200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000">
                <a:latin typeface="楷体" pitchFamily="49" charset="-122"/>
                <a:ea typeface="楷体" pitchFamily="49" charset="-122"/>
              </a:rPr>
              <a:t>用</a:t>
            </a:r>
            <a:r>
              <a:rPr lang="en-US" altLang="zh-CN" sz="2000" b="1" i="1">
                <a:solidFill>
                  <a:srgbClr val="000099"/>
                </a:solidFill>
                <a:latin typeface="Segoe UI" pitchFamily="34" charset="0"/>
                <a:ea typeface="华文新魏"/>
                <a:cs typeface="Segoe UI" pitchFamily="34" charset="0"/>
              </a:rPr>
              <a:t>l</a:t>
            </a:r>
            <a:r>
              <a:rPr lang="en-US" altLang="zh-CN" sz="2000" b="1" baseline="-250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000">
                <a:latin typeface="楷体" pitchFamily="49" charset="-122"/>
                <a:ea typeface="楷体" pitchFamily="49" charset="-122"/>
              </a:rPr>
              <a:t>表示</a:t>
            </a:r>
            <a:r>
              <a:rPr lang="en-US" altLang="zh-CN" sz="2000">
                <a:latin typeface="楷体" pitchFamily="49" charset="-122"/>
                <a:ea typeface="楷体" pitchFamily="49" charset="-122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5.</a:t>
            </a:r>
            <a:r>
              <a:rPr lang="zh-CN" altLang="en-US" sz="20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阻力臂：</a:t>
            </a:r>
            <a:r>
              <a:rPr lang="zh-CN" altLang="en-US" sz="2000">
                <a:latin typeface="楷体" pitchFamily="49" charset="-122"/>
                <a:ea typeface="楷体" pitchFamily="49" charset="-122"/>
              </a:rPr>
              <a:t>从支点到阻力作用线的距离</a:t>
            </a:r>
            <a:r>
              <a:rPr lang="en-US" altLang="zh-CN" sz="200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000">
                <a:latin typeface="楷体" pitchFamily="49" charset="-122"/>
                <a:ea typeface="楷体" pitchFamily="49" charset="-122"/>
              </a:rPr>
              <a:t>用</a:t>
            </a:r>
            <a:r>
              <a:rPr lang="en-US" altLang="zh-CN" sz="2000" b="1" i="1">
                <a:solidFill>
                  <a:srgbClr val="000099"/>
                </a:solidFill>
                <a:latin typeface="Segoe UI" pitchFamily="34" charset="0"/>
                <a:ea typeface="华文新魏"/>
                <a:cs typeface="Segoe UI" pitchFamily="34" charset="0"/>
              </a:rPr>
              <a:t>l</a:t>
            </a:r>
            <a:r>
              <a:rPr lang="en-US" altLang="zh-CN" sz="2000" b="1" baseline="-250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000">
                <a:latin typeface="楷体" pitchFamily="49" charset="-122"/>
                <a:ea typeface="楷体" pitchFamily="49" charset="-122"/>
              </a:rPr>
              <a:t>表示。</a:t>
            </a:r>
          </a:p>
        </p:txBody>
      </p:sp>
      <p:pic>
        <p:nvPicPr>
          <p:cNvPr id="91138" name="Picture 2" descr="C:\Users\Administrator\Desktop\QQ截图201502281110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692150"/>
            <a:ext cx="2951163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827088" y="4149725"/>
            <a:ext cx="5184775" cy="522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000099"/>
                </a:solidFill>
                <a:latin typeface="楷体" pitchFamily="49" charset="-122"/>
                <a:ea typeface="楷体" pitchFamily="49" charset="-122"/>
              </a:rPr>
              <a:t>辨析：怎样区分动力和阻力？</a:t>
            </a:r>
            <a:endParaRPr lang="en-US" altLang="zh-CN" sz="2800">
              <a:solidFill>
                <a:srgbClr val="000099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827088" y="4652963"/>
            <a:ext cx="7345362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sz="2000">
                <a:latin typeface="楷体" pitchFamily="49" charset="-122"/>
                <a:ea typeface="楷体" pitchFamily="49" charset="-122"/>
              </a:rPr>
              <a:t>动力和阻力是相对而言的。</a:t>
            </a:r>
            <a:r>
              <a:rPr lang="en-US" altLang="zh-CN" sz="2000"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20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它们使杆杆转动的效果相反</a:t>
            </a:r>
            <a:r>
              <a:rPr lang="zh-CN" altLang="en-US" sz="2000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827088" y="5065713"/>
            <a:ext cx="51847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000099"/>
                </a:solidFill>
                <a:latin typeface="楷体" pitchFamily="49" charset="-122"/>
                <a:ea typeface="楷体" pitchFamily="49" charset="-122"/>
              </a:rPr>
              <a:t>辨析：怎样理解“力臂”概念？</a:t>
            </a:r>
            <a:endParaRPr lang="en-US" altLang="zh-CN" sz="2800">
              <a:solidFill>
                <a:srgbClr val="000099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827088" y="5621338"/>
            <a:ext cx="7345362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sz="2000">
                <a:latin typeface="楷体" pitchFamily="49" charset="-122"/>
                <a:ea typeface="楷体" pitchFamily="49" charset="-122"/>
              </a:rPr>
              <a:t>力臂是从“支点”到“力的作用线”的垂直距离，而不是“支点”到“力的作用点”的距离。</a:t>
            </a:r>
            <a:r>
              <a:rPr lang="en-US" altLang="zh-CN" sz="2000"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20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力臂不一定在杠杆上</a:t>
            </a:r>
            <a:r>
              <a:rPr lang="zh-CN" altLang="en-US" sz="2000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  <p:pic>
        <p:nvPicPr>
          <p:cNvPr id="41" name="Picture 2" descr="C:\Users\Administrator\Desktop\物理\8年级物理B\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3141663"/>
            <a:ext cx="2592388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练习二"/>
          <p:cNvPicPr>
            <a:picLocks noChangeAspect="1" noChangeArrowheads="1"/>
          </p:cNvPicPr>
          <p:nvPr/>
        </p:nvPicPr>
        <p:blipFill>
          <a:blip r:embed="rId2" cstate="print"/>
          <a:srcRect r="53" b="108"/>
          <a:stretch>
            <a:fillRect/>
          </a:stretch>
        </p:blipFill>
        <p:spPr bwMode="auto">
          <a:xfrm>
            <a:off x="4356100" y="1989138"/>
            <a:ext cx="4392613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68313" y="476250"/>
            <a:ext cx="64087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精讲细析</a:t>
            </a:r>
            <a:r>
              <a:rPr kumimoji="1" lang="zh-CN" altLang="en-US" sz="3200">
                <a:latin typeface="黑体" pitchFamily="49" charset="-122"/>
                <a:ea typeface="黑体" pitchFamily="49" charset="-122"/>
              </a:rPr>
              <a:t>：请作出动力臂和阻力臂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4670425" y="2611438"/>
            <a:ext cx="1079500" cy="1587"/>
          </a:xfrm>
          <a:prstGeom prst="line">
            <a:avLst/>
          </a:prstGeom>
          <a:noFill/>
          <a:ln w="38100">
            <a:solidFill>
              <a:srgbClr val="0000CC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5729288" y="2616200"/>
            <a:ext cx="2879725" cy="1588"/>
          </a:xfrm>
          <a:prstGeom prst="line">
            <a:avLst/>
          </a:prstGeom>
          <a:noFill/>
          <a:ln w="38100">
            <a:solidFill>
              <a:srgbClr val="0000CC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8" name="AutoShape 6"/>
          <p:cNvSpPr>
            <a:spLocks/>
          </p:cNvSpPr>
          <p:nvPr/>
        </p:nvSpPr>
        <p:spPr bwMode="auto">
          <a:xfrm rot="5400000">
            <a:off x="5074444" y="1966119"/>
            <a:ext cx="215900" cy="1008062"/>
          </a:xfrm>
          <a:prstGeom prst="leftBrace">
            <a:avLst>
              <a:gd name="adj1" fmla="val 38909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 sz="2800">
              <a:latin typeface="Constantia" pitchFamily="18" charset="0"/>
              <a:ea typeface="黑体" pitchFamily="49" charset="-122"/>
            </a:endParaRPr>
          </a:p>
        </p:txBody>
      </p:sp>
      <p:sp>
        <p:nvSpPr>
          <p:cNvPr id="13319" name="AutoShape 7"/>
          <p:cNvSpPr>
            <a:spLocks/>
          </p:cNvSpPr>
          <p:nvPr/>
        </p:nvSpPr>
        <p:spPr bwMode="auto">
          <a:xfrm rot="5400000">
            <a:off x="7043738" y="1030287"/>
            <a:ext cx="215900" cy="2879725"/>
          </a:xfrm>
          <a:prstGeom prst="leftBrace">
            <a:avLst>
              <a:gd name="adj1" fmla="val 111152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 sz="2800">
              <a:latin typeface="Constantia" pitchFamily="18" charset="0"/>
              <a:ea typeface="黑体" pitchFamily="49" charset="-122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6897688" y="1712913"/>
            <a:ext cx="914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3600" b="1" i="1" dirty="0">
                <a:solidFill>
                  <a:srgbClr val="000099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</a:t>
            </a:r>
            <a:r>
              <a:rPr kumimoji="1" lang="en-US" altLang="zh-CN" sz="3600" b="1" baseline="-25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+mn-cs"/>
              </a:rPr>
              <a:t>1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4949825" y="1725613"/>
            <a:ext cx="990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3600" b="1" i="1" dirty="0">
                <a:solidFill>
                  <a:srgbClr val="000099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</a:t>
            </a:r>
            <a:r>
              <a:rPr kumimoji="1" lang="en-US" altLang="zh-CN" sz="3600" b="1" baseline="-25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  <a:cs typeface="+mn-cs"/>
              </a:rPr>
              <a:t>2</a:t>
            </a: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4689475" y="3162300"/>
            <a:ext cx="1588" cy="8191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4681538" y="2611438"/>
            <a:ext cx="1587" cy="560387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395288" y="1557338"/>
            <a:ext cx="35052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力臂的作图要点：</a:t>
            </a:r>
            <a:r>
              <a:rPr kumimoji="1" lang="en-US" altLang="zh-CN" sz="24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/>
            </a:r>
            <a:br>
              <a:rPr kumimoji="1" lang="en-US" altLang="zh-CN" sz="24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</a:br>
            <a:r>
              <a:rPr kumimoji="1" lang="zh-CN" altLang="en-US" sz="2400">
                <a:latin typeface="楷体" pitchFamily="49" charset="-122"/>
                <a:ea typeface="楷体" pitchFamily="49" charset="-122"/>
              </a:rPr>
              <a:t>（</a:t>
            </a:r>
            <a:r>
              <a:rPr kumimoji="1" lang="en-US" altLang="zh-CN" sz="2400">
                <a:latin typeface="楷体" pitchFamily="49" charset="-122"/>
                <a:ea typeface="楷体" pitchFamily="49" charset="-122"/>
              </a:rPr>
              <a:t>1</a:t>
            </a:r>
            <a:r>
              <a:rPr kumimoji="1" lang="zh-CN" altLang="en-US" sz="2400">
                <a:latin typeface="楷体" pitchFamily="49" charset="-122"/>
                <a:ea typeface="楷体" pitchFamily="49" charset="-122"/>
              </a:rPr>
              <a:t>）找到力的作用线，必要时延长或反向延长力的作用线；</a:t>
            </a:r>
            <a:r>
              <a:rPr kumimoji="1" lang="en-US" altLang="zh-CN" sz="2400">
                <a:latin typeface="楷体" pitchFamily="49" charset="-122"/>
                <a:ea typeface="楷体" pitchFamily="49" charset="-122"/>
              </a:rPr>
              <a:t/>
            </a:r>
            <a:br>
              <a:rPr kumimoji="1" lang="en-US" altLang="zh-CN" sz="2400">
                <a:latin typeface="楷体" pitchFamily="49" charset="-122"/>
                <a:ea typeface="楷体" pitchFamily="49" charset="-122"/>
              </a:rPr>
            </a:br>
            <a:r>
              <a:rPr kumimoji="1" lang="zh-CN" altLang="en-US" sz="2400">
                <a:latin typeface="楷体" pitchFamily="49" charset="-122"/>
                <a:ea typeface="楷体" pitchFamily="49" charset="-122"/>
              </a:rPr>
              <a:t>（</a:t>
            </a:r>
            <a:r>
              <a:rPr kumimoji="1" lang="en-US" altLang="zh-CN" sz="2400">
                <a:latin typeface="楷体" pitchFamily="49" charset="-122"/>
                <a:ea typeface="楷体" pitchFamily="49" charset="-122"/>
              </a:rPr>
              <a:t>2</a:t>
            </a:r>
            <a:r>
              <a:rPr kumimoji="1" lang="zh-CN" altLang="en-US" sz="2400">
                <a:latin typeface="楷体" pitchFamily="49" charset="-122"/>
                <a:ea typeface="楷体" pitchFamily="49" charset="-122"/>
              </a:rPr>
              <a:t>）过支点作力的作用线的垂线</a:t>
            </a:r>
            <a:r>
              <a:rPr kumimoji="1" lang="en-US" altLang="zh-CN" sz="2400">
                <a:latin typeface="楷体" pitchFamily="49" charset="-122"/>
                <a:ea typeface="楷体" pitchFamily="49" charset="-122"/>
              </a:rPr>
              <a:t>,</a:t>
            </a:r>
            <a:r>
              <a:rPr kumimoji="1" lang="zh-CN" altLang="en-US" sz="2400">
                <a:solidFill>
                  <a:srgbClr val="000099"/>
                </a:solidFill>
                <a:latin typeface="楷体" pitchFamily="49" charset="-122"/>
                <a:ea typeface="楷体" pitchFamily="49" charset="-122"/>
              </a:rPr>
              <a:t>标出垂直符号</a:t>
            </a:r>
            <a:r>
              <a:rPr kumimoji="1" lang="zh-CN" altLang="en-US" sz="2400">
                <a:latin typeface="楷体" pitchFamily="49" charset="-122"/>
                <a:ea typeface="楷体" pitchFamily="49" charset="-122"/>
              </a:rPr>
              <a:t>；</a:t>
            </a:r>
            <a:br>
              <a:rPr kumimoji="1" lang="zh-CN" altLang="en-US" sz="2400">
                <a:latin typeface="楷体" pitchFamily="49" charset="-122"/>
                <a:ea typeface="楷体" pitchFamily="49" charset="-122"/>
              </a:rPr>
            </a:br>
            <a:r>
              <a:rPr kumimoji="1" lang="zh-CN" altLang="en-US" sz="2400">
                <a:latin typeface="楷体" pitchFamily="49" charset="-122"/>
                <a:ea typeface="楷体" pitchFamily="49" charset="-122"/>
              </a:rPr>
              <a:t>（</a:t>
            </a:r>
            <a:r>
              <a:rPr kumimoji="1" lang="en-US" altLang="zh-CN" sz="2400">
                <a:latin typeface="楷体" pitchFamily="49" charset="-122"/>
                <a:ea typeface="楷体" pitchFamily="49" charset="-122"/>
              </a:rPr>
              <a:t>3</a:t>
            </a:r>
            <a:r>
              <a:rPr kumimoji="1" lang="zh-CN" altLang="en-US" sz="2400">
                <a:latin typeface="楷体" pitchFamily="49" charset="-122"/>
                <a:ea typeface="楷体" pitchFamily="49" charset="-122"/>
              </a:rPr>
              <a:t>）在对应的垂线旁标上</a:t>
            </a:r>
            <a:r>
              <a:rPr lang="en-US" altLang="zh-CN" sz="2400" b="1" i="1">
                <a:solidFill>
                  <a:srgbClr val="000099"/>
                </a:solidFill>
                <a:latin typeface="Segoe UI" pitchFamily="34" charset="0"/>
                <a:ea typeface="华文新魏"/>
                <a:cs typeface="Segoe UI" pitchFamily="34" charset="0"/>
              </a:rPr>
              <a:t>l</a:t>
            </a:r>
            <a:r>
              <a:rPr lang="en-US" altLang="zh-CN" sz="2400" b="1" baseline="-250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kumimoji="1" lang="zh-CN" altLang="en-US" sz="2400">
                <a:latin typeface="楷体" pitchFamily="49" charset="-122"/>
                <a:ea typeface="楷体" pitchFamily="49" charset="-122"/>
              </a:rPr>
              <a:t>或</a:t>
            </a:r>
            <a:r>
              <a:rPr lang="en-US" altLang="zh-CN" sz="2400" b="1" i="1">
                <a:solidFill>
                  <a:srgbClr val="000099"/>
                </a:solidFill>
                <a:latin typeface="Segoe UI" pitchFamily="34" charset="0"/>
                <a:ea typeface="华文新魏"/>
                <a:cs typeface="Segoe UI" pitchFamily="34" charset="0"/>
              </a:rPr>
              <a:t>l</a:t>
            </a:r>
            <a:r>
              <a:rPr lang="en-US" altLang="zh-CN" sz="2400" b="1" baseline="-2500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2 </a:t>
            </a:r>
            <a:r>
              <a:rPr kumimoji="1" lang="zh-CN" altLang="en-US" sz="2800"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468313" y="5084763"/>
            <a:ext cx="8039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说明：</a:t>
            </a:r>
            <a:r>
              <a:rPr kumimoji="1" lang="zh-CN" altLang="en-US" sz="2800">
                <a:latin typeface="黑体" pitchFamily="49" charset="-122"/>
                <a:ea typeface="黑体" pitchFamily="49" charset="-122"/>
              </a:rPr>
              <a:t>力臂必须是从</a:t>
            </a:r>
            <a:r>
              <a:rPr kumimoji="1" lang="zh-CN" altLang="en-US" sz="28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支点</a:t>
            </a:r>
            <a:r>
              <a:rPr kumimoji="1" lang="zh-CN" altLang="en-US" sz="2800">
                <a:latin typeface="黑体" pitchFamily="49" charset="-122"/>
                <a:ea typeface="黑体" pitchFamily="49" charset="-122"/>
              </a:rPr>
              <a:t>到</a:t>
            </a:r>
            <a:r>
              <a:rPr kumimoji="1" lang="zh-CN" altLang="en-US" sz="28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力的作用线</a:t>
            </a:r>
            <a:r>
              <a:rPr kumimoji="1" lang="zh-CN" altLang="en-US" sz="2800">
                <a:latin typeface="黑体" pitchFamily="49" charset="-122"/>
                <a:ea typeface="黑体" pitchFamily="49" charset="-122"/>
              </a:rPr>
              <a:t>的垂直距离。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 animBg="1"/>
      <p:bldP spid="13317" grpId="0" animBg="1"/>
      <p:bldP spid="13318" grpId="0" animBg="1"/>
      <p:bldP spid="13319" grpId="0" animBg="1"/>
      <p:bldP spid="13321" grpId="0"/>
      <p:bldP spid="13322" grpId="0"/>
      <p:bldP spid="13323" grpId="0" animBg="1"/>
      <p:bldP spid="13324" grpId="0" animBg="1"/>
      <p:bldP spid="13325" grpId="0" autoUpdateAnimBg="0"/>
      <p:bldP spid="1332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3313"/>
          <p:cNvSpPr>
            <a:spLocks noChangeArrowheads="1" noChangeShapeType="1" noTextEdit="1"/>
          </p:cNvSpPr>
          <p:nvPr/>
        </p:nvSpPr>
        <p:spPr bwMode="auto">
          <a:xfrm>
            <a:off x="2197100" y="261938"/>
            <a:ext cx="4895850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968"/>
              </a:avLst>
            </a:prstTxWarp>
          </a:bodyPr>
          <a:lstStyle/>
          <a:p>
            <a:pPr algn="ctr"/>
            <a:r>
              <a:rPr lang="zh-CN" altLang="en-US" sz="28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folHlink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/>
                <a:ea typeface="宋体"/>
              </a:rPr>
              <a:t>重点</a:t>
            </a:r>
            <a:r>
              <a:rPr lang="en-US" altLang="zh-CN" sz="28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folHlink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/>
                <a:ea typeface="宋体"/>
              </a:rPr>
              <a:t>1</a:t>
            </a:r>
            <a:r>
              <a:rPr lang="zh-CN" altLang="en-US" sz="28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folHlink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/>
                <a:ea typeface="宋体"/>
              </a:rPr>
              <a:t>：怎样画杠杆的力臂</a:t>
            </a:r>
          </a:p>
        </p:txBody>
      </p:sp>
      <p:sp>
        <p:nvSpPr>
          <p:cNvPr id="21506" name="直接连接符 13314"/>
          <p:cNvSpPr>
            <a:spLocks noChangeShapeType="1"/>
          </p:cNvSpPr>
          <p:nvPr/>
        </p:nvSpPr>
        <p:spPr bwMode="auto">
          <a:xfrm>
            <a:off x="1295400" y="2667000"/>
            <a:ext cx="6248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13315"/>
          <p:cNvGrpSpPr>
            <a:grpSpLocks/>
          </p:cNvGrpSpPr>
          <p:nvPr/>
        </p:nvGrpSpPr>
        <p:grpSpPr bwMode="auto">
          <a:xfrm>
            <a:off x="1295400" y="2667000"/>
            <a:ext cx="7138988" cy="2438400"/>
            <a:chOff x="0" y="0"/>
            <a:chExt cx="4497" cy="1536"/>
          </a:xfrm>
        </p:grpSpPr>
        <p:sp>
          <p:nvSpPr>
            <p:cNvPr id="21508" name="直接连接符 13316"/>
            <p:cNvSpPr>
              <a:spLocks noChangeShapeType="1"/>
            </p:cNvSpPr>
            <p:nvPr/>
          </p:nvSpPr>
          <p:spPr bwMode="auto">
            <a:xfrm>
              <a:off x="0" y="0"/>
              <a:ext cx="0" cy="10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09" name="文本框 13317"/>
            <p:cNvSpPr txBox="1">
              <a:spLocks noChangeArrowheads="1"/>
            </p:cNvSpPr>
            <p:nvPr/>
          </p:nvSpPr>
          <p:spPr bwMode="auto">
            <a:xfrm>
              <a:off x="3921" y="1056"/>
              <a:ext cx="57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4400">
                  <a:solidFill>
                    <a:srgbClr val="FF3300"/>
                  </a:solidFill>
                  <a:latin typeface="Times New Roman" pitchFamily="18" charset="0"/>
                </a:rPr>
                <a:t>F</a:t>
              </a:r>
              <a:r>
                <a:rPr lang="en-US" altLang="zh-CN" sz="2800">
                  <a:solidFill>
                    <a:srgbClr val="FF3300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3" name="组合 13318"/>
          <p:cNvGrpSpPr>
            <a:grpSpLocks/>
          </p:cNvGrpSpPr>
          <p:nvPr/>
        </p:nvGrpSpPr>
        <p:grpSpPr bwMode="auto">
          <a:xfrm>
            <a:off x="2971800" y="1676400"/>
            <a:ext cx="914400" cy="1295400"/>
            <a:chOff x="0" y="0"/>
            <a:chExt cx="576" cy="816"/>
          </a:xfrm>
        </p:grpSpPr>
        <p:sp>
          <p:nvSpPr>
            <p:cNvPr id="21511" name="等腰三角形 13319"/>
            <p:cNvSpPr>
              <a:spLocks noChangeArrowheads="1"/>
            </p:cNvSpPr>
            <p:nvPr/>
          </p:nvSpPr>
          <p:spPr bwMode="auto">
            <a:xfrm>
              <a:off x="96" y="624"/>
              <a:ext cx="192" cy="19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2" name="文本框 13320"/>
            <p:cNvSpPr txBox="1">
              <a:spLocks noChangeArrowheads="1"/>
            </p:cNvSpPr>
            <p:nvPr/>
          </p:nvSpPr>
          <p:spPr bwMode="auto">
            <a:xfrm>
              <a:off x="0" y="0"/>
              <a:ext cx="57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4400">
                  <a:solidFill>
                    <a:srgbClr val="FF3300"/>
                  </a:solidFill>
                  <a:latin typeface="Times New Roman" pitchFamily="18" charset="0"/>
                </a:rPr>
                <a:t>O</a:t>
              </a:r>
              <a:endParaRPr lang="en-US" altLang="zh-CN" sz="280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组合 13321"/>
          <p:cNvGrpSpPr>
            <a:grpSpLocks/>
          </p:cNvGrpSpPr>
          <p:nvPr/>
        </p:nvGrpSpPr>
        <p:grpSpPr bwMode="auto">
          <a:xfrm>
            <a:off x="1295400" y="1143000"/>
            <a:ext cx="1981200" cy="1522413"/>
            <a:chOff x="0" y="0"/>
            <a:chExt cx="1248" cy="959"/>
          </a:xfrm>
        </p:grpSpPr>
        <p:sp>
          <p:nvSpPr>
            <p:cNvPr id="21514" name="文本框 13322"/>
            <p:cNvSpPr txBox="1">
              <a:spLocks noChangeArrowheads="1"/>
            </p:cNvSpPr>
            <p:nvPr/>
          </p:nvSpPr>
          <p:spPr bwMode="auto">
            <a:xfrm>
              <a:off x="384" y="0"/>
              <a:ext cx="57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 sz="280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  <p:sp>
          <p:nvSpPr>
            <p:cNvPr id="21515" name="左大括号 13323"/>
            <p:cNvSpPr>
              <a:spLocks/>
            </p:cNvSpPr>
            <p:nvPr/>
          </p:nvSpPr>
          <p:spPr bwMode="auto">
            <a:xfrm rot="5390591">
              <a:off x="432" y="143"/>
              <a:ext cx="384" cy="1248"/>
            </a:xfrm>
            <a:prstGeom prst="leftBrace">
              <a:avLst>
                <a:gd name="adj1" fmla="val 18326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13324"/>
          <p:cNvGrpSpPr>
            <a:grpSpLocks/>
          </p:cNvGrpSpPr>
          <p:nvPr/>
        </p:nvGrpSpPr>
        <p:grpSpPr bwMode="auto">
          <a:xfrm>
            <a:off x="3121025" y="685800"/>
            <a:ext cx="3868738" cy="1263650"/>
            <a:chOff x="0" y="0"/>
            <a:chExt cx="2437" cy="796"/>
          </a:xfrm>
        </p:grpSpPr>
        <p:sp>
          <p:nvSpPr>
            <p:cNvPr id="21517" name="左大括号 13325"/>
            <p:cNvSpPr>
              <a:spLocks/>
            </p:cNvSpPr>
            <p:nvPr/>
          </p:nvSpPr>
          <p:spPr bwMode="auto">
            <a:xfrm rot="4217628">
              <a:off x="1027" y="-615"/>
              <a:ext cx="384" cy="2437"/>
            </a:xfrm>
            <a:prstGeom prst="leftBrace">
              <a:avLst>
                <a:gd name="adj1" fmla="val 35786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8" name="文本框 13326"/>
            <p:cNvSpPr txBox="1">
              <a:spLocks noChangeArrowheads="1"/>
            </p:cNvSpPr>
            <p:nvPr/>
          </p:nvSpPr>
          <p:spPr bwMode="auto">
            <a:xfrm rot="-1334496">
              <a:off x="770" y="0"/>
              <a:ext cx="57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 sz="280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" name="组合 13327"/>
          <p:cNvGrpSpPr>
            <a:grpSpLocks/>
          </p:cNvGrpSpPr>
          <p:nvPr/>
        </p:nvGrpSpPr>
        <p:grpSpPr bwMode="auto">
          <a:xfrm>
            <a:off x="1136650" y="2579688"/>
            <a:ext cx="6708775" cy="2603500"/>
            <a:chOff x="-4177" y="0"/>
            <a:chExt cx="4226" cy="1640"/>
          </a:xfrm>
        </p:grpSpPr>
        <p:sp>
          <p:nvSpPr>
            <p:cNvPr id="21520" name="直接连接符 13328"/>
            <p:cNvSpPr>
              <a:spLocks noChangeShapeType="1"/>
            </p:cNvSpPr>
            <p:nvPr/>
          </p:nvSpPr>
          <p:spPr bwMode="auto">
            <a:xfrm rot="-1042258">
              <a:off x="0" y="0"/>
              <a:ext cx="49" cy="105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1" name="文本框 13329"/>
            <p:cNvSpPr txBox="1">
              <a:spLocks noChangeArrowheads="1"/>
            </p:cNvSpPr>
            <p:nvPr/>
          </p:nvSpPr>
          <p:spPr bwMode="auto">
            <a:xfrm>
              <a:off x="-4177" y="1160"/>
              <a:ext cx="57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4400">
                  <a:solidFill>
                    <a:srgbClr val="FF3300"/>
                  </a:solidFill>
                  <a:latin typeface="Times New Roman" pitchFamily="18" charset="0"/>
                </a:rPr>
                <a:t>F</a:t>
              </a:r>
              <a:r>
                <a:rPr lang="en-US" altLang="zh-CN" sz="2800">
                  <a:solidFill>
                    <a:srgbClr val="FF3300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sp>
        <p:nvSpPr>
          <p:cNvPr id="13331" name="直接连接符 13330"/>
          <p:cNvSpPr>
            <a:spLocks noChangeShapeType="1"/>
          </p:cNvSpPr>
          <p:nvPr/>
        </p:nvSpPr>
        <p:spPr bwMode="auto">
          <a:xfrm rot="2135075" flipH="1" flipV="1">
            <a:off x="6523038" y="1404938"/>
            <a:ext cx="1398587" cy="941387"/>
          </a:xfrm>
          <a:prstGeom prst="line">
            <a:avLst/>
          </a:prstGeom>
          <a:noFill/>
          <a:ln w="38100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32" name="直接连接符 13331"/>
          <p:cNvSpPr>
            <a:spLocks noChangeShapeType="1"/>
          </p:cNvSpPr>
          <p:nvPr/>
        </p:nvSpPr>
        <p:spPr bwMode="auto">
          <a:xfrm flipV="1">
            <a:off x="3352800" y="1295400"/>
            <a:ext cx="3657600" cy="1295400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33" name="直接连接符 13332"/>
          <p:cNvSpPr>
            <a:spLocks noChangeShapeType="1"/>
          </p:cNvSpPr>
          <p:nvPr/>
        </p:nvSpPr>
        <p:spPr bwMode="auto">
          <a:xfrm>
            <a:off x="1295400" y="2667000"/>
            <a:ext cx="1981200" cy="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34" name="未知"/>
          <p:cNvSpPr>
            <a:spLocks noChangeArrowheads="1"/>
          </p:cNvSpPr>
          <p:nvPr/>
        </p:nvSpPr>
        <p:spPr bwMode="auto">
          <a:xfrm>
            <a:off x="1295400" y="2667000"/>
            <a:ext cx="304800" cy="304800"/>
          </a:xfrm>
          <a:custGeom>
            <a:avLst/>
            <a:gdLst/>
            <a:ahLst/>
            <a:cxnLst>
              <a:cxn ang="0">
                <a:pos x="336" y="0"/>
              </a:cxn>
              <a:cxn ang="0">
                <a:pos x="336" y="288"/>
              </a:cxn>
              <a:cxn ang="0">
                <a:pos x="0" y="288"/>
              </a:cxn>
            </a:cxnLst>
            <a:rect l="0" t="0" r="r" b="b"/>
            <a:pathLst>
              <a:path w="336" h="288">
                <a:moveTo>
                  <a:pt x="336" y="0"/>
                </a:moveTo>
                <a:lnTo>
                  <a:pt x="336" y="288"/>
                </a:lnTo>
                <a:lnTo>
                  <a:pt x="0" y="288"/>
                </a:lnTo>
              </a:path>
            </a:pathLst>
          </a:cu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35" name="未知"/>
          <p:cNvSpPr>
            <a:spLocks noChangeArrowheads="1"/>
          </p:cNvSpPr>
          <p:nvPr/>
        </p:nvSpPr>
        <p:spPr bwMode="auto">
          <a:xfrm rot="20006097" flipH="1">
            <a:off x="6705600" y="1371600"/>
            <a:ext cx="304800" cy="304800"/>
          </a:xfrm>
          <a:custGeom>
            <a:avLst/>
            <a:gdLst/>
            <a:ahLst/>
            <a:cxnLst>
              <a:cxn ang="0">
                <a:pos x="336" y="0"/>
              </a:cxn>
              <a:cxn ang="0">
                <a:pos x="336" y="288"/>
              </a:cxn>
              <a:cxn ang="0">
                <a:pos x="0" y="288"/>
              </a:cxn>
            </a:cxnLst>
            <a:rect l="0" t="0" r="r" b="b"/>
            <a:pathLst>
              <a:path w="336" h="288">
                <a:moveTo>
                  <a:pt x="336" y="0"/>
                </a:moveTo>
                <a:lnTo>
                  <a:pt x="336" y="288"/>
                </a:lnTo>
                <a:lnTo>
                  <a:pt x="0" y="288"/>
                </a:lnTo>
              </a:path>
            </a:pathLst>
          </a:cu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37" name="矩形标注 13336"/>
          <p:cNvSpPr>
            <a:spLocks noChangeArrowheads="1"/>
          </p:cNvSpPr>
          <p:nvPr/>
        </p:nvSpPr>
        <p:spPr bwMode="auto">
          <a:xfrm>
            <a:off x="5127625" y="863600"/>
            <a:ext cx="503238" cy="431800"/>
          </a:xfrm>
          <a:prstGeom prst="wedgeRectCallout">
            <a:avLst>
              <a:gd name="adj1" fmla="val 10569"/>
              <a:gd name="adj2" fmla="val 1544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altLang="zh-CN" sz="3200" b="1" i="1">
                <a:solidFill>
                  <a:srgbClr val="FF0000"/>
                </a:solidFill>
                <a:latin typeface="Trebuchet MS" pitchFamily="34" charset="0"/>
                <a:ea typeface="黑体" pitchFamily="49" charset="-122"/>
              </a:rPr>
              <a:t>l</a:t>
            </a:r>
            <a:r>
              <a:rPr lang="en-US" altLang="zh-CN" sz="3200" b="1" baseline="-2500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3338" name="矩形标注 13337"/>
          <p:cNvSpPr>
            <a:spLocks noChangeArrowheads="1"/>
          </p:cNvSpPr>
          <p:nvPr/>
        </p:nvSpPr>
        <p:spPr bwMode="auto">
          <a:xfrm>
            <a:off x="2051050" y="1473200"/>
            <a:ext cx="503238" cy="431800"/>
          </a:xfrm>
          <a:prstGeom prst="wedgeRectCallout">
            <a:avLst>
              <a:gd name="adj1" fmla="val 10569"/>
              <a:gd name="adj2" fmla="val 1544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zh-CN" altLang="en-US" sz="3200" b="1" i="1">
                <a:solidFill>
                  <a:srgbClr val="FF0000"/>
                </a:solidFill>
                <a:latin typeface="Trebuchet MS" pitchFamily="34" charset="0"/>
                <a:ea typeface="黑体" pitchFamily="49" charset="-122"/>
              </a:rPr>
              <a:t>l</a:t>
            </a:r>
            <a:r>
              <a:rPr lang="zh-CN" altLang="en-US" sz="3200" b="1" baseline="-25000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 flipV="1">
            <a:off x="3076575" y="2206625"/>
            <a:ext cx="40005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54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1" grpId="0" animBg="1"/>
      <p:bldP spid="13332" grpId="0" animBg="1"/>
      <p:bldP spid="13333" grpId="0" animBg="1"/>
      <p:bldP spid="13337" grpId="0" bldLvl="0" animBg="1"/>
      <p:bldP spid="13338" grpId="0" bldLvl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280160" y="444500"/>
            <a:ext cx="6583680" cy="119887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7200" b="1" noProof="1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49000">
                      <a:srgbClr val="819E97">
                        <a:alpha val="100000"/>
                      </a:srgbClr>
                    </a:gs>
                    <a:gs pos="100000">
                      <a:srgbClr val="034373"/>
                    </a:gs>
                  </a:gsLst>
                  <a:lin ang="5400000"/>
                </a:gradFill>
                <a:effectLst>
                  <a:outerShdw dist="50800" dir="2700000" algn="bl" rotWithShape="0">
                    <a:srgbClr val="356277"/>
                  </a:outerShdw>
                </a:effectLst>
                <a:ea typeface="微软雅黑" panose="020B0503020204020204" charset="-122"/>
              </a:rPr>
              <a:t>杠杆画法小口诀</a:t>
            </a:r>
          </a:p>
        </p:txBody>
      </p:sp>
      <p:sp>
        <p:nvSpPr>
          <p:cNvPr id="26626" name="文本框 6"/>
          <p:cNvSpPr txBox="1">
            <a:spLocks noChangeArrowheads="1"/>
          </p:cNvSpPr>
          <p:nvPr/>
        </p:nvSpPr>
        <p:spPr bwMode="auto">
          <a:xfrm>
            <a:off x="2630488" y="1963738"/>
            <a:ext cx="4314825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b="1">
                <a:latin typeface="楷体_GB2312" pitchFamily="1" charset="-122"/>
                <a:ea typeface="楷体_GB2312" pitchFamily="1" charset="-122"/>
              </a:rPr>
              <a:t>画杠杆，要谨记，</a:t>
            </a:r>
          </a:p>
          <a:p>
            <a:pPr>
              <a:lnSpc>
                <a:spcPct val="130000"/>
              </a:lnSpc>
            </a:pPr>
            <a:r>
              <a:rPr lang="zh-CN" altLang="en-US" sz="3600" b="1">
                <a:latin typeface="楷体_GB2312" pitchFamily="1" charset="-122"/>
                <a:ea typeface="楷体_GB2312" pitchFamily="1" charset="-122"/>
              </a:rPr>
              <a:t>五个要素是关键，</a:t>
            </a:r>
          </a:p>
          <a:p>
            <a:pPr>
              <a:lnSpc>
                <a:spcPct val="130000"/>
              </a:lnSpc>
            </a:pPr>
            <a:r>
              <a:rPr lang="zh-CN" altLang="en-US" sz="3600" b="1">
                <a:latin typeface="楷体_GB2312" pitchFamily="1" charset="-122"/>
                <a:ea typeface="楷体_GB2312" pitchFamily="1" charset="-122"/>
              </a:rPr>
              <a:t>相关字母不能遗，</a:t>
            </a:r>
          </a:p>
          <a:p>
            <a:pPr>
              <a:lnSpc>
                <a:spcPct val="130000"/>
              </a:lnSpc>
            </a:pPr>
            <a:r>
              <a:rPr lang="zh-CN" altLang="en-US" sz="3600" b="1">
                <a:latin typeface="楷体_GB2312" pitchFamily="1" charset="-122"/>
                <a:ea typeface="楷体_GB2312" pitchFamily="1" charset="-122"/>
              </a:rPr>
              <a:t>先画线，再力臂，</a:t>
            </a:r>
          </a:p>
          <a:p>
            <a:pPr>
              <a:lnSpc>
                <a:spcPct val="130000"/>
              </a:lnSpc>
            </a:pPr>
            <a:r>
              <a:rPr lang="zh-CN" altLang="en-US" sz="3600" b="1">
                <a:latin typeface="楷体_GB2312" pitchFamily="1" charset="-122"/>
                <a:ea typeface="楷体_GB2312" pitchFamily="1" charset="-122"/>
              </a:rPr>
              <a:t>动力、阻力杠杆系，</a:t>
            </a:r>
          </a:p>
          <a:p>
            <a:pPr>
              <a:lnSpc>
                <a:spcPct val="130000"/>
              </a:lnSpc>
            </a:pPr>
            <a:r>
              <a:rPr lang="zh-CN" altLang="en-US" sz="3600" b="1">
                <a:latin typeface="楷体_GB2312" pitchFamily="1" charset="-122"/>
                <a:ea typeface="楷体_GB2312" pitchFamily="1" charset="-122"/>
              </a:rPr>
              <a:t>动力、阻力转向逆。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85"/>
  <p:tag name="KSO_WM_TAG_VERSION" val="1.0"/>
  <p:tag name="KSO_WM_SLIDE_ID" val="basetag20164352_1"/>
  <p:tag name="KSO_WM_SLIDE_INDEX" val="1"/>
  <p:tag name="KSO_WM_SLIDE_ITEM_CNT" val="0"/>
  <p:tag name="KSO_WM_SLIDE_TYPE" val="title"/>
  <p:tag name="KSO_WM_TEMPLATE_THUMBS_INDEX" val="1、2、3、4、5、6、7、8、10、11、12、13、15、17、19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334"/>
  <p:tag name="KSO_WM_TAG_VERSION" val="1.0"/>
  <p:tag name="KSO_WM_BEAUTIFY_FLAG" val="#wm#"/>
  <p:tag name="KSO_WM_UNIT_TYPE" val="q_i"/>
  <p:tag name="KSO_WM_UNIT_INDEX" val="1_1"/>
  <p:tag name="KSO_WM_UNIT_ID" val="diagram334_4*q_i*1_1"/>
  <p:tag name="KSO_WM_UNIT_CLEAR" val="1"/>
  <p:tag name="KSO_WM_UNIT_LAYERLEVEL" val="1_1"/>
  <p:tag name="KSO_WM_DIAGRAM_GROUP_CODE" val="q1-1"/>
  <p:tag name="KSO_WM_UNIT_LINE_FORE_SCHEMECOLOR_INDEX" val="6"/>
  <p:tag name="KSO_WM_UNIT_LINE_FILL_TYPE" val="2"/>
  <p:tag name="KSO_WM_UNIT_TEXT_FILL_FORE_SCHEMECOLOR_INDEX" val="2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334"/>
  <p:tag name="KSO_WM_TAG_VERSION" val="1.0"/>
  <p:tag name="KSO_WM_BEAUTIFY_FLAG" val="#wm#"/>
  <p:tag name="KSO_WM_UNIT_TYPE" val="q_i"/>
  <p:tag name="KSO_WM_UNIT_INDEX" val="1_2"/>
  <p:tag name="KSO_WM_UNIT_ID" val="diagram334_4*q_i*1_2"/>
  <p:tag name="KSO_WM_UNIT_CLEAR" val="1"/>
  <p:tag name="KSO_WM_UNIT_LAYERLEVEL" val="1_1"/>
  <p:tag name="KSO_WM_DIAGRAM_GROUP_CODE" val="q1-1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334"/>
  <p:tag name="KSO_WM_TAG_VERSION" val="1.0"/>
  <p:tag name="KSO_WM_BEAUTIFY_FLAG" val="#wm#"/>
  <p:tag name="KSO_WM_UNIT_TYPE" val="q_i"/>
  <p:tag name="KSO_WM_UNIT_INDEX" val="1_3"/>
  <p:tag name="KSO_WM_UNIT_ID" val="diagram334_4*q_i*1_3"/>
  <p:tag name="KSO_WM_UNIT_CLEAR" val="1"/>
  <p:tag name="KSO_WM_UNIT_LAYERLEVEL" val="1_1"/>
  <p:tag name="KSO_WM_DIAGRAM_GROUP_CODE" val="q1-1"/>
  <p:tag name="KSO_WM_UNIT_LINE_FORE_SCHEMECOLOR_INDEX" val="6"/>
  <p:tag name="KSO_WM_UNIT_LINE_FILL_TYPE" val="2"/>
  <p:tag name="KSO_WM_UNIT_TEXT_FILL_FORE_SCHEMECOLOR_INDEX" val="2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334"/>
  <p:tag name="KSO_WM_TAG_VERSION" val="1.0"/>
  <p:tag name="KSO_WM_BEAUTIFY_FLAG" val="#wm#"/>
  <p:tag name="KSO_WM_UNIT_TYPE" val="q_i"/>
  <p:tag name="KSO_WM_UNIT_INDEX" val="1_4"/>
  <p:tag name="KSO_WM_UNIT_ID" val="diagram334_4*q_i*1_4"/>
  <p:tag name="KSO_WM_UNIT_CLEAR" val="1"/>
  <p:tag name="KSO_WM_UNIT_LAYERLEVEL" val="1_1"/>
  <p:tag name="KSO_WM_DIAGRAM_GROUP_CODE" val="q1-1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334"/>
  <p:tag name="KSO_WM_TAG_VERSION" val="1.0"/>
  <p:tag name="KSO_WM_BEAUTIFY_FLAG" val="#wm#"/>
  <p:tag name="KSO_WM_UNIT_TYPE" val="q_i"/>
  <p:tag name="KSO_WM_UNIT_INDEX" val="1_5"/>
  <p:tag name="KSO_WM_UNIT_ID" val="diagram334_4*q_i*1_5"/>
  <p:tag name="KSO_WM_UNIT_CLEAR" val="1"/>
  <p:tag name="KSO_WM_UNIT_LAYERLEVEL" val="1_1"/>
  <p:tag name="KSO_WM_DIAGRAM_GROUP_CODE" val="q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334"/>
  <p:tag name="KSO_WM_TAG_VERSION" val="1.0"/>
  <p:tag name="KSO_WM_BEAUTIFY_FLAG" val="#wm#"/>
  <p:tag name="KSO_WM_UNIT_TYPE" val="q_i"/>
  <p:tag name="KSO_WM_UNIT_INDEX" val="1_6"/>
  <p:tag name="KSO_WM_UNIT_ID" val="diagram334_4*q_i*1_6"/>
  <p:tag name="KSO_WM_UNIT_CLEAR" val="1"/>
  <p:tag name="KSO_WM_UNIT_LAYERLEVEL" val="1_1"/>
  <p:tag name="KSO_WM_DIAGRAM_GROUP_CODE" val="q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334"/>
  <p:tag name="KSO_WM_TAG_VERSION" val="1.0"/>
  <p:tag name="KSO_WM_BEAUTIFY_FLAG" val="#wm#"/>
  <p:tag name="KSO_WM_UNIT_TYPE" val="q_i"/>
  <p:tag name="KSO_WM_UNIT_INDEX" val="1_7"/>
  <p:tag name="KSO_WM_UNIT_ID" val="diagram334_4*q_i*1_7"/>
  <p:tag name="KSO_WM_UNIT_CLEAR" val="1"/>
  <p:tag name="KSO_WM_UNIT_LAYERLEVEL" val="1_1"/>
  <p:tag name="KSO_WM_DIAGRAM_GROUP_CODE" val="q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334"/>
  <p:tag name="KSO_WM_TAG_VERSION" val="1.0"/>
  <p:tag name="KSO_WM_BEAUTIFY_FLAG" val="#wm#"/>
  <p:tag name="KSO_WM_UNIT_TYPE" val="q_i"/>
  <p:tag name="KSO_WM_UNIT_INDEX" val="1_8"/>
  <p:tag name="KSO_WM_UNIT_ID" val="diagram334_4*q_i*1_8"/>
  <p:tag name="KSO_WM_UNIT_CLEAR" val="1"/>
  <p:tag name="KSO_WM_UNIT_LAYERLEVEL" val="1_1"/>
  <p:tag name="KSO_WM_DIAGRAM_GROUP_CODE" val="q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纸张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纸张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纸张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967</Words>
  <Application>Microsoft Office PowerPoint</Application>
  <PresentationFormat>全屏显示(4:3)</PresentationFormat>
  <Paragraphs>145</Paragraphs>
  <Slides>19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1" baseType="lpstr">
      <vt:lpstr>纸张</vt:lpstr>
      <vt:lpstr>A Equation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4.1简单机械-杠杆</dc:title>
  <dc:creator>PC</dc:creator>
  <dc:description>上海市实验学校东校祝俊风</dc:description>
  <cp:lastModifiedBy>Administrator</cp:lastModifiedBy>
  <cp:revision>20</cp:revision>
  <dcterms:created xsi:type="dcterms:W3CDTF">2015-02-28T03:44:58Z</dcterms:created>
  <dcterms:modified xsi:type="dcterms:W3CDTF">2019-04-17T12:03:27Z</dcterms:modified>
</cp:coreProperties>
</file>