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sldIdLst>
    <p:sldId id="460" r:id="rId2"/>
    <p:sldId id="390" r:id="rId3"/>
    <p:sldId id="453" r:id="rId4"/>
    <p:sldId id="454" r:id="rId5"/>
    <p:sldId id="467" r:id="rId6"/>
    <p:sldId id="468" r:id="rId7"/>
    <p:sldId id="456" r:id="rId8"/>
    <p:sldId id="457" r:id="rId9"/>
    <p:sldId id="481" r:id="rId10"/>
    <p:sldId id="496" r:id="rId11"/>
    <p:sldId id="497" r:id="rId12"/>
    <p:sldId id="498" r:id="rId13"/>
    <p:sldId id="499" r:id="rId14"/>
    <p:sldId id="500" r:id="rId15"/>
    <p:sldId id="501" r:id="rId16"/>
  </p:sldIdLst>
  <p:sldSz cx="9144000" cy="5143500" type="screen16x9"/>
  <p:notesSz cx="6858000" cy="9144000"/>
  <p:embeddedFontLst>
    <p:embeddedFont>
      <p:font typeface="楷体_GB2312" charset="-122"/>
      <p:regular r:id="rId18"/>
    </p:embeddedFont>
    <p:embeddedFont>
      <p:font typeface="黑体" pitchFamily="49" charset="-122"/>
      <p:regular r:id="rId19"/>
    </p:embeddedFont>
    <p:embeddedFont>
      <p:font typeface="幼圆" pitchFamily="49" charset="-122"/>
      <p:regular r:id="rId20"/>
    </p:embeddedFont>
    <p:embeddedFont>
      <p:font typeface="华文中宋" pitchFamily="2" charset="-122"/>
      <p:regular r:id="rId21"/>
    </p:embeddedFont>
  </p:embeddedFontLst>
  <p:custDataLst>
    <p:tags r:id="rId22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341630" indent="1162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684530" indent="2305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027430" indent="3448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370330" indent="4591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  <p:ext uri="{1BD7E111-0CB8-44D6-8891-C1BB2F81B7CC}">
      <p1710:readonlyRecommended xmlns="" xmlns:p1710="http://schemas.microsoft.com/office/powerpoint/2017/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728" autoAdjust="0"/>
  </p:normalViewPr>
  <p:slideViewPr>
    <p:cSldViewPr>
      <p:cViewPr varScale="1">
        <p:scale>
          <a:sx n="144" d="100"/>
          <a:sy n="144" d="100"/>
        </p:scale>
        <p:origin x="-684" y="-102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9EAA67-6A3B-4BB1-BC7B-3FC0CC787CC8}" type="datetime1">
              <a:rPr lang="zh-CN" altLang="en-US"/>
              <a:t>2021/2/25</a:t>
            </a:fld>
            <a:endParaRPr lang="zh-CN" altLang="en-US" sz="1200"/>
          </a:p>
        </p:txBody>
      </p:sp>
      <p:sp>
        <p:nvSpPr>
          <p:cNvPr id="7172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zh-CN" altLang="en-US" b="0" smtClean="0"/>
              <a:t>单击此处编辑母版文本样式</a:t>
            </a:r>
          </a:p>
          <a:p>
            <a:pPr>
              <a:defRPr/>
            </a:pPr>
            <a:r>
              <a:rPr lang="zh-CN" altLang="en-US" b="0" smtClean="0"/>
              <a:t>第二级</a:t>
            </a:r>
          </a:p>
          <a:p>
            <a:pPr>
              <a:defRPr/>
            </a:pPr>
            <a:r>
              <a:rPr lang="zh-CN" altLang="en-US" b="0" smtClean="0"/>
              <a:t>第三级</a:t>
            </a:r>
          </a:p>
          <a:p>
            <a:pPr>
              <a:defRPr/>
            </a:pPr>
            <a:r>
              <a:rPr lang="zh-CN" altLang="en-US" b="0" smtClean="0"/>
              <a:t>第四级</a:t>
            </a:r>
          </a:p>
          <a:p>
            <a:pPr>
              <a:defRPr/>
            </a:pPr>
            <a:r>
              <a:rPr lang="zh-CN" altLang="en-US" b="0" smtClean="0"/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lnSpc>
                <a:spcPct val="100000"/>
              </a:lnSpc>
              <a:defRPr sz="1800" b="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458730D-D23F-41AE-B4CC-60BC04602F51}" type="slidenum">
              <a:rPr lang="zh-CN" altLang="en-US"/>
              <a:t>‹#›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263687411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11267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1268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3642C668-0CE2-424C-A2D1-52E229A0F7DC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2021/2/25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14EBE949-BA8F-49F6-89E4-4CC82CBC3153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7412" name="日期占位符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</a:pPr>
            <a:fld id="{C48F5AE1-058C-4AC9-A2F3-1711C1630C22}" type="datetime1">
              <a:rPr lang="zh-CN" altLang="en-US" sz="1800" b="0" smtClean="0">
                <a:solidFill>
                  <a:schemeClr val="tx1"/>
                </a:solidFill>
                <a:latin typeface="Arial" panose="020B0604020202020204" pitchFamily="34" charset="0"/>
              </a:rPr>
              <a:t>2021/2/25</a:t>
            </a:fld>
            <a:endParaRPr lang="zh-CN" altLang="en-US" sz="12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sz="3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wmf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597025" y="2790825"/>
            <a:ext cx="7151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just" eaLnBrk="1" hangingPunct="1"/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电能　电功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197" name="TextBox 1"/>
          <p:cNvSpPr txBox="1">
            <a:spLocks noChangeArrowheads="1"/>
          </p:cNvSpPr>
          <p:nvPr/>
        </p:nvSpPr>
        <p:spPr bwMode="auto">
          <a:xfrm>
            <a:off x="346075" y="3232150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zh-CN"/>
              <a:t>．单位及其换算：</a:t>
            </a:r>
            <a:r>
              <a:rPr lang="en-US" altLang="zh-CN"/>
              <a:t>1 kW·h</a:t>
            </a:r>
            <a:r>
              <a:rPr lang="zh-CN" altLang="zh-CN"/>
              <a:t>＝</a:t>
            </a:r>
            <a:r>
              <a:rPr lang="en-US" altLang="zh-CN"/>
              <a:t>__________J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2</a:t>
            </a:r>
            <a:r>
              <a:rPr lang="zh-CN" altLang="zh-CN"/>
              <a:t>．计量：电能表。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作用：记录电路消耗</a:t>
            </a:r>
            <a:r>
              <a:rPr lang="en-US" altLang="zh-CN"/>
              <a:t>①______</a:t>
            </a:r>
            <a:r>
              <a:rPr lang="zh-CN" altLang="zh-CN"/>
              <a:t>的仪表。</a:t>
            </a:r>
          </a:p>
        </p:txBody>
      </p:sp>
      <p:sp>
        <p:nvSpPr>
          <p:cNvPr id="20" name="圆角矩形 2"/>
          <p:cNvSpPr/>
          <p:nvPr/>
        </p:nvSpPr>
        <p:spPr bwMode="auto">
          <a:xfrm>
            <a:off x="356709" y="2894665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884613" y="3186113"/>
            <a:ext cx="14430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3.6×10</a:t>
            </a:r>
            <a:r>
              <a:rPr lang="en-US" altLang="zh-CN" baseline="30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6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3440113" y="4098925"/>
            <a:ext cx="7762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31540" y="1059582"/>
            <a:ext cx="7862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第二十二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讲 </a:t>
            </a:r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</a:t>
            </a:r>
            <a:r>
              <a:rPr lang="zh-CN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功　电能　电功率　焦耳定律</a:t>
            </a:r>
            <a:endParaRPr lang="zh-CN" altLang="en-US" sz="28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346075" y="336550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焦耳定律的理解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(10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圆角矩形 2"/>
          <p:cNvSpPr/>
          <p:nvPr/>
        </p:nvSpPr>
        <p:spPr bwMode="auto">
          <a:xfrm>
            <a:off x="539552" y="454585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5604" name="TextBox 1"/>
          <p:cNvSpPr txBox="1">
            <a:spLocks noChangeArrowheads="1"/>
          </p:cNvSpPr>
          <p:nvPr/>
        </p:nvSpPr>
        <p:spPr bwMode="auto">
          <a:xfrm>
            <a:off x="287338" y="850900"/>
            <a:ext cx="866616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4</a:t>
            </a:r>
            <a:r>
              <a:rPr lang="zh-CN" altLang="zh-CN"/>
              <a:t>．</a:t>
            </a:r>
            <a:r>
              <a:rPr lang="en-US" altLang="zh-CN"/>
              <a:t>(2020·</a:t>
            </a:r>
            <a:r>
              <a:rPr lang="zh-CN" altLang="zh-CN"/>
              <a:t>江西</a:t>
            </a:r>
            <a:r>
              <a:rPr lang="en-US" altLang="zh-CN"/>
              <a:t>)1840</a:t>
            </a:r>
            <a:r>
              <a:rPr lang="zh-CN" altLang="zh-CN"/>
              <a:t>年英国物理学家</a:t>
            </a:r>
            <a:r>
              <a:rPr lang="en-US" altLang="zh-CN"/>
              <a:t>______</a:t>
            </a:r>
            <a:r>
              <a:rPr lang="zh-CN" altLang="zh-CN"/>
              <a:t>最先精确地确定了电流通过</a:t>
            </a:r>
            <a:endParaRPr lang="en-US" altLang="zh-CN"/>
          </a:p>
          <a:p>
            <a:pPr eaLnBrk="1" hangingPunct="1"/>
            <a:r>
              <a:rPr lang="zh-CN" altLang="zh-CN"/>
              <a:t>导体产生的热量与电流、电阻和通电时间的关系，其表达式为</a:t>
            </a:r>
            <a:r>
              <a:rPr lang="en-US" altLang="zh-CN" i="1"/>
              <a:t>Q</a:t>
            </a:r>
            <a:r>
              <a:rPr lang="zh-CN" altLang="zh-CN"/>
              <a:t>＝</a:t>
            </a:r>
            <a:r>
              <a:rPr lang="en-US" altLang="zh-CN"/>
              <a:t>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5</a:t>
            </a:r>
            <a:r>
              <a:rPr lang="zh-CN" altLang="zh-CN"/>
              <a:t>．</a:t>
            </a:r>
            <a:r>
              <a:rPr lang="en-US" altLang="zh-CN"/>
              <a:t>(2016·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如图所示，是探究焦耳定律的实验装置。已知</a:t>
            </a:r>
            <a:r>
              <a:rPr lang="en-US" altLang="zh-CN" i="1"/>
              <a:t>R</a:t>
            </a:r>
            <a:r>
              <a:rPr lang="en-US" altLang="zh-CN" baseline="-25000"/>
              <a:t>1</a:t>
            </a:r>
            <a:r>
              <a:rPr lang="en-US" altLang="zh-CN"/>
              <a:t>&lt;</a:t>
            </a:r>
            <a:r>
              <a:rPr lang="en-US" altLang="zh-CN" i="1"/>
              <a:t>R</a:t>
            </a:r>
            <a:r>
              <a:rPr lang="en-US" altLang="zh-CN" baseline="-25000"/>
              <a:t>2</a:t>
            </a:r>
            <a:r>
              <a:rPr lang="zh-CN" altLang="zh-CN"/>
              <a:t>，闭</a:t>
            </a:r>
            <a:endParaRPr lang="en-US" altLang="zh-CN"/>
          </a:p>
          <a:p>
            <a:pPr eaLnBrk="1" hangingPunct="1"/>
            <a:r>
              <a:rPr lang="zh-CN" altLang="zh-CN"/>
              <a:t>合开关后，通过两段电阻丝的电流</a:t>
            </a:r>
            <a:r>
              <a:rPr lang="en-US" altLang="zh-CN" i="1"/>
              <a:t>I</a:t>
            </a:r>
            <a:r>
              <a:rPr lang="en-US" altLang="zh-CN" baseline="-25000"/>
              <a:t>1____</a:t>
            </a:r>
            <a:r>
              <a:rPr lang="en-US" altLang="zh-CN" i="1"/>
              <a:t>I</a:t>
            </a:r>
            <a:r>
              <a:rPr lang="en-US" altLang="zh-CN" baseline="-25000"/>
              <a:t>2</a:t>
            </a:r>
            <a:r>
              <a:rPr lang="zh-CN" altLang="zh-CN"/>
              <a:t>，电阻丝两端的电压</a:t>
            </a:r>
            <a:r>
              <a:rPr lang="en-US" altLang="zh-CN" i="1"/>
              <a:t>U</a:t>
            </a:r>
            <a:r>
              <a:rPr lang="en-US" altLang="zh-CN" baseline="-25000"/>
              <a:t>1____</a:t>
            </a:r>
            <a:r>
              <a:rPr lang="en-US" altLang="zh-CN" i="1"/>
              <a:t>U</a:t>
            </a:r>
            <a:r>
              <a:rPr lang="en-US" altLang="zh-CN" baseline="-25000"/>
              <a:t>2</a:t>
            </a:r>
            <a:r>
              <a:rPr lang="zh-CN" altLang="zh-CN"/>
              <a:t>。</a:t>
            </a:r>
          </a:p>
        </p:txBody>
      </p:sp>
      <p:pic>
        <p:nvPicPr>
          <p:cNvPr id="2560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51163" y="2830513"/>
            <a:ext cx="27241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645025" y="804863"/>
            <a:ext cx="9445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焦耳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7651750" y="1285875"/>
            <a:ext cx="10604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30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Rt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4421188" y="2235200"/>
            <a:ext cx="5969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7529513" y="2235200"/>
            <a:ext cx="42386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&lt;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346075" y="873125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          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电功率的简单计算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(10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圆角矩形 2"/>
          <p:cNvSpPr/>
          <p:nvPr/>
        </p:nvSpPr>
        <p:spPr bwMode="auto">
          <a:xfrm>
            <a:off x="539552" y="991772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6628" name="TextBox 1"/>
          <p:cNvSpPr txBox="1">
            <a:spLocks noChangeArrowheads="1"/>
          </p:cNvSpPr>
          <p:nvPr/>
        </p:nvSpPr>
        <p:spPr bwMode="auto">
          <a:xfrm>
            <a:off x="395288" y="1422400"/>
            <a:ext cx="8748712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6</a:t>
            </a:r>
            <a:r>
              <a:rPr lang="zh-CN" altLang="zh-CN"/>
              <a:t>．</a:t>
            </a:r>
            <a:r>
              <a:rPr lang="en-US" altLang="zh-CN"/>
              <a:t>(2020·</a:t>
            </a:r>
            <a:r>
              <a:rPr lang="zh-CN" altLang="zh-CN"/>
              <a:t>赣州模拟</a:t>
            </a:r>
            <a:r>
              <a:rPr lang="en-US" altLang="zh-CN"/>
              <a:t>)</a:t>
            </a:r>
            <a:r>
              <a:rPr lang="zh-CN" altLang="zh-CN"/>
              <a:t>电阻</a:t>
            </a:r>
            <a:r>
              <a:rPr lang="en-US" altLang="zh-CN" i="1"/>
              <a:t>R</a:t>
            </a:r>
            <a:r>
              <a:rPr lang="en-US" altLang="zh-CN" baseline="-25000"/>
              <a:t>1</a:t>
            </a:r>
            <a:r>
              <a:rPr lang="zh-CN" altLang="zh-CN"/>
              <a:t>＝</a:t>
            </a:r>
            <a:r>
              <a:rPr lang="en-US" altLang="zh-CN"/>
              <a:t>5 Ω</a:t>
            </a:r>
            <a:r>
              <a:rPr lang="zh-CN" altLang="zh-CN"/>
              <a:t>，</a:t>
            </a:r>
            <a:r>
              <a:rPr lang="en-US" altLang="zh-CN" i="1"/>
              <a:t>R</a:t>
            </a:r>
            <a:r>
              <a:rPr lang="en-US" altLang="zh-CN" baseline="-25000"/>
              <a:t>2</a:t>
            </a:r>
            <a:r>
              <a:rPr lang="zh-CN" altLang="zh-CN"/>
              <a:t>＝</a:t>
            </a:r>
            <a:r>
              <a:rPr lang="en-US" altLang="zh-CN"/>
              <a:t>10 Ω</a:t>
            </a:r>
            <a:r>
              <a:rPr lang="zh-CN" altLang="zh-CN"/>
              <a:t>，将它们并联在电路中，</a:t>
            </a:r>
            <a:endParaRPr lang="en-US" altLang="zh-CN"/>
          </a:p>
          <a:p>
            <a:pPr eaLnBrk="1" hangingPunct="1"/>
            <a:r>
              <a:rPr lang="zh-CN" altLang="zh-CN"/>
              <a:t>则</a:t>
            </a:r>
            <a:r>
              <a:rPr lang="en-US" altLang="zh-CN" i="1"/>
              <a:t>R</a:t>
            </a:r>
            <a:r>
              <a:rPr lang="en-US" altLang="zh-CN" baseline="-25000"/>
              <a:t>1</a:t>
            </a:r>
            <a:r>
              <a:rPr lang="zh-CN" altLang="zh-CN"/>
              <a:t>、</a:t>
            </a:r>
            <a:r>
              <a:rPr lang="en-US" altLang="zh-CN" i="1"/>
              <a:t>R</a:t>
            </a:r>
            <a:r>
              <a:rPr lang="en-US" altLang="zh-CN" baseline="-25000"/>
              <a:t>2</a:t>
            </a:r>
            <a:r>
              <a:rPr lang="zh-CN" altLang="zh-CN"/>
              <a:t>两端的电压之比</a:t>
            </a:r>
            <a:r>
              <a:rPr lang="en-US" altLang="zh-CN" i="1"/>
              <a:t>U</a:t>
            </a:r>
            <a:r>
              <a:rPr lang="en-US" altLang="zh-CN" baseline="-25000"/>
              <a:t>1</a:t>
            </a:r>
            <a:r>
              <a:rPr lang="en-US" altLang="zh-CN"/>
              <a:t>∶</a:t>
            </a:r>
            <a:r>
              <a:rPr lang="en-US" altLang="zh-CN" i="1"/>
              <a:t>U</a:t>
            </a:r>
            <a:r>
              <a:rPr lang="en-US" altLang="zh-CN" baseline="-25000"/>
              <a:t>2</a:t>
            </a:r>
            <a:r>
              <a:rPr lang="zh-CN" altLang="zh-CN"/>
              <a:t>为</a:t>
            </a:r>
            <a:r>
              <a:rPr lang="en-US" altLang="zh-CN"/>
              <a:t>_______</a:t>
            </a:r>
            <a:r>
              <a:rPr lang="zh-CN" altLang="zh-CN"/>
              <a:t>；此时</a:t>
            </a:r>
            <a:r>
              <a:rPr lang="en-US" altLang="zh-CN" i="1"/>
              <a:t>R</a:t>
            </a:r>
            <a:r>
              <a:rPr lang="en-US" altLang="zh-CN" baseline="-25000"/>
              <a:t>1</a:t>
            </a:r>
            <a:r>
              <a:rPr lang="zh-CN" altLang="zh-CN"/>
              <a:t>与</a:t>
            </a:r>
            <a:r>
              <a:rPr lang="en-US" altLang="zh-CN" i="1"/>
              <a:t>R</a:t>
            </a:r>
            <a:r>
              <a:rPr lang="en-US" altLang="zh-CN" baseline="-25000"/>
              <a:t>2</a:t>
            </a:r>
            <a:r>
              <a:rPr lang="zh-CN" altLang="zh-CN"/>
              <a:t>消耗的电功率之比</a:t>
            </a:r>
            <a:endParaRPr lang="en-US" altLang="zh-CN"/>
          </a:p>
          <a:p>
            <a:pPr eaLnBrk="1" hangingPunct="1"/>
            <a:r>
              <a:rPr lang="en-US" altLang="zh-CN" i="1"/>
              <a:t>P</a:t>
            </a:r>
            <a:r>
              <a:rPr lang="en-US" altLang="zh-CN" baseline="-25000"/>
              <a:t>1</a:t>
            </a:r>
            <a:r>
              <a:rPr lang="en-US" altLang="zh-CN"/>
              <a:t>∶</a:t>
            </a:r>
            <a:r>
              <a:rPr lang="en-US" altLang="zh-CN" i="1"/>
              <a:t>P</a:t>
            </a:r>
            <a:r>
              <a:rPr lang="en-US" altLang="zh-CN" baseline="-25000"/>
              <a:t>2</a:t>
            </a:r>
            <a:r>
              <a:rPr lang="zh-CN" altLang="zh-CN"/>
              <a:t>＝</a:t>
            </a:r>
            <a:r>
              <a:rPr lang="en-US" altLang="zh-CN"/>
              <a:t>_______</a:t>
            </a:r>
            <a:r>
              <a:rPr lang="zh-CN" altLang="zh-CN"/>
              <a:t>。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243388" y="1841500"/>
            <a:ext cx="11572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1∶1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497013" y="2316163"/>
            <a:ext cx="11572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2∶1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1696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7</a:t>
            </a:r>
            <a:r>
              <a:rPr lang="zh-CN" altLang="zh-CN"/>
              <a:t>．</a:t>
            </a:r>
            <a:r>
              <a:rPr lang="en-US" altLang="zh-CN"/>
              <a:t>(2019·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如图所示，将规格相同的小灯泡按照甲、乙两种连接方</a:t>
            </a:r>
            <a:endParaRPr lang="en-US" altLang="zh-CN"/>
          </a:p>
          <a:p>
            <a:pPr eaLnBrk="1" hangingPunct="1"/>
            <a:r>
              <a:rPr lang="zh-CN" altLang="zh-CN"/>
              <a:t>式接入电压均为</a:t>
            </a:r>
            <a:r>
              <a:rPr lang="en-US" altLang="zh-CN" i="1"/>
              <a:t>U</a:t>
            </a:r>
            <a:r>
              <a:rPr lang="zh-CN" altLang="zh-CN"/>
              <a:t>且保持不变的电路中，通过分别调节滑动变阻器</a:t>
            </a:r>
            <a:r>
              <a:rPr lang="en-US" altLang="zh-CN" i="1"/>
              <a:t>R</a:t>
            </a:r>
            <a:r>
              <a:rPr lang="en-US" altLang="zh-CN" baseline="-25000"/>
              <a:t>1</a:t>
            </a:r>
            <a:r>
              <a:rPr lang="zh-CN" altLang="zh-CN"/>
              <a:t>和</a:t>
            </a:r>
            <a:r>
              <a:rPr lang="en-US" altLang="zh-CN" i="1"/>
              <a:t>R</a:t>
            </a:r>
            <a:r>
              <a:rPr lang="en-US" altLang="zh-CN" baseline="-25000"/>
              <a:t>2</a:t>
            </a:r>
          </a:p>
          <a:p>
            <a:pPr eaLnBrk="1" hangingPunct="1"/>
            <a:r>
              <a:rPr lang="zh-CN" altLang="zh-CN"/>
              <a:t>使所有灯泡均正常发光。则甲、乙两电路中的总电流之比</a:t>
            </a:r>
            <a:r>
              <a:rPr lang="en-US" altLang="zh-CN" i="1"/>
              <a:t>I</a:t>
            </a:r>
            <a:r>
              <a:rPr lang="zh-CN" altLang="zh-CN" baseline="-25000"/>
              <a:t>甲</a:t>
            </a:r>
            <a:r>
              <a:rPr lang="en-US" altLang="zh-CN"/>
              <a:t>∶</a:t>
            </a:r>
            <a:r>
              <a:rPr lang="en-US" altLang="zh-CN" i="1"/>
              <a:t>I</a:t>
            </a:r>
            <a:r>
              <a:rPr lang="zh-CN" altLang="zh-CN" baseline="-25000"/>
              <a:t>乙</a:t>
            </a:r>
            <a:r>
              <a:rPr lang="zh-CN" altLang="zh-CN"/>
              <a:t>＝</a:t>
            </a:r>
            <a:r>
              <a:rPr lang="en-US" altLang="zh-CN"/>
              <a:t>_____</a:t>
            </a:r>
            <a:r>
              <a:rPr lang="zh-CN" altLang="zh-CN"/>
              <a:t>，</a:t>
            </a:r>
            <a:endParaRPr lang="en-US" altLang="zh-CN"/>
          </a:p>
          <a:p>
            <a:pPr eaLnBrk="1" hangingPunct="1"/>
            <a:r>
              <a:rPr lang="zh-CN" altLang="zh-CN"/>
              <a:t>两电路的总功率之比</a:t>
            </a:r>
            <a:r>
              <a:rPr lang="en-US" altLang="zh-CN" i="1"/>
              <a:t>P</a:t>
            </a:r>
            <a:r>
              <a:rPr lang="zh-CN" altLang="zh-CN" baseline="-25000"/>
              <a:t>甲</a:t>
            </a:r>
            <a:r>
              <a:rPr lang="en-US" altLang="zh-CN"/>
              <a:t>∶</a:t>
            </a:r>
            <a:r>
              <a:rPr lang="en-US" altLang="zh-CN" i="1"/>
              <a:t>P</a:t>
            </a:r>
            <a:r>
              <a:rPr lang="zh-CN" altLang="zh-CN" baseline="-25000"/>
              <a:t>乙</a:t>
            </a:r>
            <a:r>
              <a:rPr lang="zh-CN" altLang="zh-CN"/>
              <a:t>＝</a:t>
            </a:r>
            <a:r>
              <a:rPr lang="en-US" altLang="zh-CN"/>
              <a:t>______</a:t>
            </a:r>
            <a:r>
              <a:rPr lang="zh-CN" altLang="zh-CN"/>
              <a:t>。</a:t>
            </a: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08225" y="2717800"/>
            <a:ext cx="394335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7939088" y="1506538"/>
            <a:ext cx="12049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2∶1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906838" y="1951038"/>
            <a:ext cx="10175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∶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46075" y="376238"/>
            <a:ext cx="8389938" cy="278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8</a:t>
            </a:r>
            <a:r>
              <a:rPr lang="zh-CN" altLang="zh-CN"/>
              <a:t>．</a:t>
            </a:r>
            <a:r>
              <a:rPr lang="en-US" altLang="zh-CN"/>
              <a:t>(2014·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如图所示，甲图中小灯泡上标有</a:t>
            </a:r>
            <a:r>
              <a:rPr lang="en-US" altLang="zh-CN"/>
              <a:t>“2.5 V</a:t>
            </a:r>
            <a:r>
              <a:rPr lang="zh-CN" altLang="zh-CN"/>
              <a:t>　</a:t>
            </a:r>
            <a:r>
              <a:rPr lang="en-US" altLang="zh-CN"/>
              <a:t>0.75 W”</a:t>
            </a:r>
            <a:r>
              <a:rPr lang="zh-CN" altLang="zh-CN"/>
              <a:t>的字样，电压表的示数如图乙所示。闭合开关，移动滑动变阻器的滑片，使小灯泡正常发光，此时电压表的示数如图丙所示。求：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电源电压；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电流表的示数；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此时滑动变阻器接入电路的阻值。</a:t>
            </a: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43100" y="3228975"/>
            <a:ext cx="48577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由题图乙所示可知，电压表没有调零，电压表量程为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～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，分度值为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0.1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，初始值为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0.2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，由图丙所示电压表可知，其示数为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则滑动变阻器两端电压：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0.2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1.8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小灯泡正常发光时其两端电压等于其额定电压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2.5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则电源电压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额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1.8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2.5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4.3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（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）电流表示数等于通过小灯泡的电流，小灯泡正常发光，电流：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</a:pP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（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）由欧姆定律     可知，滑动变阻器接入电路的阻值：</a:t>
            </a:r>
          </a:p>
        </p:txBody>
      </p:sp>
      <p:graphicFrame>
        <p:nvGraphicFramePr>
          <p:cNvPr id="26627" name="Object 2"/>
          <p:cNvGraphicFramePr>
            <a:graphicFrameLocks noChangeAspect="1"/>
          </p:cNvGraphicFramePr>
          <p:nvPr/>
        </p:nvGraphicFramePr>
        <p:xfrm>
          <a:off x="592138" y="1293813"/>
          <a:ext cx="24431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790700" imgH="457200" progId="Equation.DSMT4">
                  <p:embed/>
                </p:oleObj>
              </mc:Choice>
              <mc:Fallback>
                <p:oleObj name="Equation" r:id="rId3" imgW="17907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92138" y="1293813"/>
                        <a:ext cx="2443162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3"/>
          <p:cNvGraphicFramePr>
            <a:graphicFrameLocks noChangeAspect="1"/>
          </p:cNvGraphicFramePr>
          <p:nvPr/>
        </p:nvGraphicFramePr>
        <p:xfrm>
          <a:off x="2435225" y="1987550"/>
          <a:ext cx="49371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393700" imgH="393700" progId="Equation.DSMT4">
                  <p:embed/>
                </p:oleObj>
              </mc:Choice>
              <mc:Fallback>
                <p:oleObj name="Equation" r:id="rId5" imgW="3937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435225" y="1987550"/>
                        <a:ext cx="493713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4"/>
          <p:cNvGraphicFramePr>
            <a:graphicFrameLocks noChangeAspect="1"/>
          </p:cNvGraphicFramePr>
          <p:nvPr/>
        </p:nvGraphicFramePr>
        <p:xfrm>
          <a:off x="608013" y="2498725"/>
          <a:ext cx="2138362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1485900" imgH="393700" progId="Equation.DSMT4">
                  <p:embed/>
                </p:oleObj>
              </mc:Choice>
              <mc:Fallback>
                <p:oleObj name="Equation" r:id="rId7" imgW="14859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08013" y="2498725"/>
                        <a:ext cx="2138362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30" name="New picture"/>
          <p:cNvPicPr/>
          <p:nvPr/>
        </p:nvPicPr>
        <p:blipFill>
          <a:blip r:embed="rId9"/>
          <a:stretch>
            <a:fillRect/>
          </a:stretch>
        </p:blipFill>
        <p:spPr>
          <a:xfrm>
            <a:off x="11747500" y="11341100"/>
            <a:ext cx="330200" cy="2413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(2)</a:t>
            </a:r>
            <a:r>
              <a:rPr lang="zh-CN" altLang="zh-CN"/>
              <a:t>铭牌上各参数的意义：</a:t>
            </a:r>
            <a:endParaRPr lang="en-US" altLang="zh-CN"/>
          </a:p>
          <a:p>
            <a:pPr eaLnBrk="1" hangingPunct="1"/>
            <a:r>
              <a:rPr lang="en-US" altLang="zh-CN"/>
              <a:t>A</a:t>
            </a:r>
            <a:r>
              <a:rPr lang="zh-CN" altLang="zh-CN"/>
              <a:t>．</a:t>
            </a:r>
            <a:r>
              <a:rPr lang="en-US" altLang="zh-CN"/>
              <a:t>“220 V”</a:t>
            </a:r>
            <a:r>
              <a:rPr lang="zh-CN" altLang="zh-CN"/>
              <a:t>表示电能表</a:t>
            </a:r>
            <a:r>
              <a:rPr lang="en-US" altLang="zh-CN"/>
              <a:t>②__________</a:t>
            </a:r>
            <a:r>
              <a:rPr lang="zh-CN" altLang="zh-CN"/>
              <a:t>时的电压；</a:t>
            </a:r>
          </a:p>
          <a:p>
            <a:pPr eaLnBrk="1" hangingPunct="1"/>
            <a:r>
              <a:rPr lang="en-US" altLang="zh-CN"/>
              <a:t>B</a:t>
            </a:r>
            <a:r>
              <a:rPr lang="zh-CN" altLang="zh-CN"/>
              <a:t>．</a:t>
            </a:r>
            <a:r>
              <a:rPr lang="en-US" altLang="zh-CN"/>
              <a:t>“10(20) A”</a:t>
            </a:r>
            <a:r>
              <a:rPr lang="zh-CN" altLang="zh-CN"/>
              <a:t>表示这个电能表的标定电流为</a:t>
            </a:r>
            <a:r>
              <a:rPr lang="en-US" altLang="zh-CN"/>
              <a:t>③____A</a:t>
            </a:r>
            <a:r>
              <a:rPr lang="zh-CN" altLang="zh-CN"/>
              <a:t>，</a:t>
            </a:r>
            <a:endParaRPr lang="en-US" altLang="zh-CN"/>
          </a:p>
          <a:p>
            <a:pPr eaLnBrk="1" hangingPunct="1"/>
            <a:r>
              <a:rPr lang="zh-CN" altLang="zh-CN"/>
              <a:t>额定最大电流为</a:t>
            </a:r>
            <a:r>
              <a:rPr lang="en-US" altLang="zh-CN"/>
              <a:t>④____A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C</a:t>
            </a:r>
            <a:r>
              <a:rPr lang="zh-CN" altLang="zh-CN"/>
              <a:t>．</a:t>
            </a:r>
            <a:r>
              <a:rPr lang="en-US" altLang="zh-CN"/>
              <a:t>“600 revs/(kW·h)”</a:t>
            </a:r>
            <a:r>
              <a:rPr lang="zh-CN" altLang="zh-CN"/>
              <a:t>表示每消耗</a:t>
            </a:r>
            <a:r>
              <a:rPr lang="en-US" altLang="zh-CN"/>
              <a:t>1 kW·h</a:t>
            </a:r>
            <a:r>
              <a:rPr lang="zh-CN" altLang="zh-CN"/>
              <a:t>的电能，电能表的转盘转</a:t>
            </a:r>
            <a:endParaRPr lang="en-US" altLang="zh-CN"/>
          </a:p>
          <a:p>
            <a:pPr eaLnBrk="1" hangingPunct="1"/>
            <a:r>
              <a:rPr lang="en-US" altLang="zh-CN"/>
              <a:t>⑤______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读数方法：电能表计数器上前后两次</a:t>
            </a:r>
            <a:r>
              <a:rPr lang="en-US" altLang="zh-CN"/>
              <a:t>⑥_________</a:t>
            </a:r>
            <a:r>
              <a:rPr lang="zh-CN" altLang="zh-CN"/>
              <a:t>，就是这段时间内所消耗的电能。</a:t>
            </a:r>
          </a:p>
        </p:txBody>
      </p:sp>
      <p:pic>
        <p:nvPicPr>
          <p:cNvPr id="1229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26238" y="673100"/>
            <a:ext cx="20002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3549650" y="1031875"/>
            <a:ext cx="21177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正常工作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5995988" y="1543050"/>
            <a:ext cx="7000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10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490788" y="1981200"/>
            <a:ext cx="7000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20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688975" y="2863850"/>
            <a:ext cx="15128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600</a:t>
            </a:r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5216525" y="3338513"/>
            <a:ext cx="19145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示数之差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46075" y="903288"/>
            <a:ext cx="838993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zh-CN"/>
              <a:t>．电功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实质：电流做的功，是电能转化为</a:t>
            </a:r>
            <a:r>
              <a:rPr lang="en-US" altLang="zh-CN"/>
              <a:t>①______________</a:t>
            </a:r>
            <a:r>
              <a:rPr lang="zh-CN" altLang="zh-CN"/>
              <a:t>的量度。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影响因素：跟</a:t>
            </a:r>
            <a:r>
              <a:rPr lang="en-US" altLang="zh-CN"/>
              <a:t>②______</a:t>
            </a:r>
            <a:r>
              <a:rPr lang="zh-CN" altLang="zh-CN"/>
              <a:t>、</a:t>
            </a:r>
            <a:r>
              <a:rPr lang="en-US" altLang="zh-CN"/>
              <a:t>③______</a:t>
            </a:r>
            <a:r>
              <a:rPr lang="zh-CN" altLang="zh-CN"/>
              <a:t>、</a:t>
            </a:r>
            <a:r>
              <a:rPr lang="en-US" altLang="zh-CN"/>
              <a:t>④__________</a:t>
            </a:r>
            <a:r>
              <a:rPr lang="zh-CN" altLang="zh-CN"/>
              <a:t>有关。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公式：</a:t>
            </a:r>
            <a:r>
              <a:rPr lang="en-US" altLang="zh-CN" i="1"/>
              <a:t>W</a:t>
            </a:r>
            <a:r>
              <a:rPr lang="zh-CN" altLang="zh-CN"/>
              <a:t>＝</a:t>
            </a:r>
            <a:r>
              <a:rPr lang="en-US" altLang="zh-CN"/>
              <a:t>⑤_______</a:t>
            </a:r>
            <a:r>
              <a:rPr lang="zh-CN" altLang="zh-CN"/>
              <a:t>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4937125" y="1323975"/>
            <a:ext cx="21193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其他形式的能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673350" y="1798638"/>
            <a:ext cx="7985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电压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914775" y="1798638"/>
            <a:ext cx="7985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电流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270500" y="1792288"/>
            <a:ext cx="1531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通电时间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2344738" y="2236788"/>
            <a:ext cx="6540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UIt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电功率</a:t>
            </a:r>
          </a:p>
        </p:txBody>
      </p:sp>
      <p:sp>
        <p:nvSpPr>
          <p:cNvPr id="3" name="圆角矩形 2"/>
          <p:cNvSpPr/>
          <p:nvPr/>
        </p:nvSpPr>
        <p:spPr bwMode="auto">
          <a:xfrm>
            <a:off x="359532" y="735546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</a:t>
            </a: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395288" y="1131888"/>
            <a:ext cx="8389937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zh-CN"/>
              <a:t>．物理意义：表示</a:t>
            </a:r>
            <a:r>
              <a:rPr lang="en-US" altLang="zh-CN"/>
              <a:t>______________</a:t>
            </a:r>
            <a:r>
              <a:rPr lang="zh-CN" altLang="zh-CN"/>
              <a:t>的物理量。</a:t>
            </a:r>
          </a:p>
          <a:p>
            <a:pPr eaLnBrk="1" hangingPunct="1"/>
            <a:r>
              <a:rPr lang="en-US" altLang="zh-CN"/>
              <a:t>2</a:t>
            </a:r>
            <a:r>
              <a:rPr lang="zh-CN" altLang="zh-CN"/>
              <a:t>．定义：把电流</a:t>
            </a:r>
            <a:r>
              <a:rPr lang="en-US" altLang="zh-CN"/>
              <a:t>①_________</a:t>
            </a:r>
            <a:r>
              <a:rPr lang="zh-CN" altLang="zh-CN"/>
              <a:t>与</a:t>
            </a:r>
            <a:r>
              <a:rPr lang="en-US" altLang="zh-CN"/>
              <a:t>②__________</a:t>
            </a:r>
            <a:r>
              <a:rPr lang="zh-CN" altLang="zh-CN"/>
              <a:t>之比叫作电功率。</a:t>
            </a:r>
          </a:p>
          <a:p>
            <a:pPr eaLnBrk="1" hangingPunct="1"/>
            <a:r>
              <a:rPr lang="en-US" altLang="zh-CN"/>
              <a:t>3</a:t>
            </a:r>
            <a:r>
              <a:rPr lang="zh-CN" altLang="zh-CN"/>
              <a:t>．影响因素：与</a:t>
            </a:r>
            <a:r>
              <a:rPr lang="en-US" altLang="zh-CN"/>
              <a:t>___________</a:t>
            </a:r>
            <a:r>
              <a:rPr lang="zh-CN" altLang="zh-CN"/>
              <a:t>有关。</a:t>
            </a:r>
          </a:p>
          <a:p>
            <a:pPr eaLnBrk="1" hangingPunct="1"/>
            <a:r>
              <a:rPr lang="en-US" altLang="zh-CN"/>
              <a:t>4</a:t>
            </a:r>
            <a:r>
              <a:rPr lang="zh-CN" altLang="zh-CN"/>
              <a:t>．公式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定义式：</a:t>
            </a:r>
            <a:r>
              <a:rPr lang="en-US" altLang="zh-CN"/>
              <a:t>①______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推导式：</a:t>
            </a:r>
            <a:r>
              <a:rPr lang="en-US" altLang="zh-CN" i="1"/>
              <a:t>P</a:t>
            </a:r>
            <a:r>
              <a:rPr lang="zh-CN" altLang="zh-CN"/>
              <a:t>＝</a:t>
            </a:r>
            <a:r>
              <a:rPr lang="en-US" altLang="zh-CN"/>
              <a:t>②____</a:t>
            </a:r>
            <a:r>
              <a:rPr lang="zh-CN" altLang="zh-CN"/>
              <a:t>＝</a:t>
            </a:r>
            <a:r>
              <a:rPr lang="en-US" altLang="zh-CN"/>
              <a:t>③_____</a:t>
            </a:r>
            <a:r>
              <a:rPr lang="zh-CN" altLang="zh-CN"/>
              <a:t>＝</a:t>
            </a:r>
            <a:r>
              <a:rPr lang="en-US" altLang="zh-CN"/>
              <a:t>④_____</a:t>
            </a:r>
            <a:r>
              <a:rPr lang="zh-CN" altLang="zh-CN"/>
              <a:t>。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636838" y="1074738"/>
            <a:ext cx="19891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电流做功快慢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636838" y="1549400"/>
            <a:ext cx="1397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所做的功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4394200" y="1549400"/>
            <a:ext cx="15462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所用时间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2381250" y="2017713"/>
            <a:ext cx="16938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电流、电压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527300" y="3375025"/>
            <a:ext cx="5111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UI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4681538" y="3375025"/>
            <a:ext cx="7556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30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2308225" y="2900363"/>
          <a:ext cx="52546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419100" imgH="393700" progId="Equation.DSMT4">
                  <p:embed/>
                </p:oleObj>
              </mc:Choice>
              <mc:Fallback>
                <p:oleObj name="Equation" r:id="rId3" imgW="4191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308225" y="2900363"/>
                        <a:ext cx="525463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3733800" y="3338513"/>
          <a:ext cx="2905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254000" imgH="419100" progId="Equation.DSMT4">
                  <p:embed/>
                </p:oleObj>
              </mc:Choice>
              <mc:Fallback>
                <p:oleObj name="Equation" r:id="rId5" imgW="2540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733800" y="3338513"/>
                        <a:ext cx="2905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5</a:t>
            </a:r>
            <a:r>
              <a:rPr lang="zh-CN" altLang="zh-CN"/>
              <a:t>．单位及其换算：</a:t>
            </a:r>
            <a:r>
              <a:rPr lang="en-US" altLang="zh-CN"/>
              <a:t>1 kW</a:t>
            </a:r>
            <a:r>
              <a:rPr lang="zh-CN" altLang="zh-CN"/>
              <a:t>＝</a:t>
            </a:r>
            <a:r>
              <a:rPr lang="en-US" altLang="zh-CN"/>
              <a:t>______W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6</a:t>
            </a:r>
            <a:r>
              <a:rPr lang="zh-CN" altLang="zh-CN"/>
              <a:t>．额定功率和实际功率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额定电压：用电器</a:t>
            </a:r>
            <a:r>
              <a:rPr lang="en-US" altLang="zh-CN"/>
              <a:t>①__________</a:t>
            </a:r>
            <a:r>
              <a:rPr lang="zh-CN" altLang="zh-CN"/>
              <a:t>时的电压值。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额定电流：用电器</a:t>
            </a:r>
            <a:r>
              <a:rPr lang="en-US" altLang="zh-CN"/>
              <a:t>②__________</a:t>
            </a:r>
            <a:r>
              <a:rPr lang="zh-CN" altLang="zh-CN"/>
              <a:t>时的电流值。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额定功率：用电器在</a:t>
            </a:r>
            <a:r>
              <a:rPr lang="en-US" altLang="zh-CN"/>
              <a:t>③_________</a:t>
            </a:r>
            <a:r>
              <a:rPr lang="zh-CN" altLang="zh-CN"/>
              <a:t>下消耗的功率。</a:t>
            </a:r>
          </a:p>
          <a:p>
            <a:pPr eaLnBrk="1" hangingPunct="1"/>
            <a:r>
              <a:rPr lang="en-US" altLang="zh-CN"/>
              <a:t>(4)</a:t>
            </a:r>
            <a:r>
              <a:rPr lang="zh-CN" altLang="zh-CN"/>
              <a:t>实际功率：用电器在</a:t>
            </a:r>
            <a:r>
              <a:rPr lang="en-US" altLang="zh-CN"/>
              <a:t>④_________</a:t>
            </a:r>
            <a:r>
              <a:rPr lang="zh-CN" altLang="zh-CN"/>
              <a:t>下消耗的功率。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3330575" y="593725"/>
            <a:ext cx="10969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1 000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3189288" y="1506538"/>
            <a:ext cx="15319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正常工作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367088" y="2425700"/>
            <a:ext cx="13843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额定电压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3403600" y="2863850"/>
            <a:ext cx="13843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实际电压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3152775" y="1944688"/>
            <a:ext cx="1531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正常工作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417513" y="303213"/>
            <a:ext cx="83899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焦耳定律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圆角矩形 3"/>
          <p:cNvSpPr/>
          <p:nvPr/>
        </p:nvSpPr>
        <p:spPr bwMode="auto">
          <a:xfrm>
            <a:off x="503548" y="421506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</a:t>
            </a: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316" name="TextBox 1"/>
          <p:cNvSpPr txBox="1">
            <a:spLocks noChangeArrowheads="1"/>
          </p:cNvSpPr>
          <p:nvPr/>
        </p:nvSpPr>
        <p:spPr bwMode="auto">
          <a:xfrm>
            <a:off x="358775" y="781050"/>
            <a:ext cx="8389938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zh-CN"/>
              <a:t>．内容：电流通过导体产生的热量跟</a:t>
            </a:r>
            <a:r>
              <a:rPr lang="en-US" altLang="zh-CN"/>
              <a:t>①_____________</a:t>
            </a:r>
            <a:r>
              <a:rPr lang="zh-CN" altLang="zh-CN"/>
              <a:t>成正比，跟</a:t>
            </a:r>
            <a:r>
              <a:rPr lang="en-US" altLang="zh-CN"/>
              <a:t>②___</a:t>
            </a:r>
          </a:p>
          <a:p>
            <a:pPr eaLnBrk="1" hangingPunct="1"/>
            <a:r>
              <a:rPr lang="en-US" altLang="zh-CN"/>
              <a:t>_________</a:t>
            </a:r>
            <a:r>
              <a:rPr lang="zh-CN" altLang="zh-CN"/>
              <a:t>成正比，跟</a:t>
            </a:r>
            <a:r>
              <a:rPr lang="en-US" altLang="zh-CN"/>
              <a:t>③__________</a:t>
            </a:r>
            <a:r>
              <a:rPr lang="zh-CN" altLang="zh-CN"/>
              <a:t>成正比。</a:t>
            </a:r>
          </a:p>
          <a:p>
            <a:pPr eaLnBrk="1" hangingPunct="1"/>
            <a:r>
              <a:rPr lang="en-US" altLang="zh-CN"/>
              <a:t>2</a:t>
            </a:r>
            <a:r>
              <a:rPr lang="zh-CN" altLang="zh-CN"/>
              <a:t>．公式：</a:t>
            </a:r>
            <a:r>
              <a:rPr lang="en-US" altLang="zh-CN"/>
              <a:t>① _______(</a:t>
            </a:r>
            <a:r>
              <a:rPr lang="zh-CN" altLang="zh-CN"/>
              <a:t>适用于所有电路</a:t>
            </a:r>
            <a:r>
              <a:rPr lang="en-US" altLang="zh-CN"/>
              <a:t>)</a:t>
            </a:r>
            <a:r>
              <a:rPr lang="zh-CN" altLang="zh-CN"/>
              <a:t>。对于纯电阻电路，电流通过导体时，电能全部转化为</a:t>
            </a:r>
            <a:r>
              <a:rPr lang="en-US" altLang="zh-CN"/>
              <a:t>②______</a:t>
            </a:r>
            <a:r>
              <a:rPr lang="zh-CN" altLang="zh-CN"/>
              <a:t>，所以可以推导出：</a:t>
            </a:r>
            <a:r>
              <a:rPr lang="en-US" altLang="zh-CN" i="1"/>
              <a:t>Q</a:t>
            </a:r>
            <a:r>
              <a:rPr lang="zh-CN" altLang="zh-CN"/>
              <a:t>＝</a:t>
            </a:r>
            <a:r>
              <a:rPr lang="en-US" altLang="zh-CN" i="1"/>
              <a:t>W</a:t>
            </a:r>
            <a:r>
              <a:rPr lang="zh-CN" altLang="zh-CN"/>
              <a:t>＝</a:t>
            </a:r>
            <a:r>
              <a:rPr lang="en-US" altLang="zh-CN"/>
              <a:t>③______</a:t>
            </a:r>
            <a:r>
              <a:rPr lang="zh-CN" altLang="zh-CN"/>
              <a:t>＝</a:t>
            </a:r>
            <a:endParaRPr lang="en-US" altLang="zh-CN"/>
          </a:p>
          <a:p>
            <a:pPr eaLnBrk="1" hangingPunct="1"/>
            <a:r>
              <a:rPr lang="en-US" altLang="zh-CN"/>
              <a:t>④_____</a:t>
            </a:r>
            <a:r>
              <a:rPr lang="zh-CN" altLang="zh-CN"/>
              <a:t>＝</a:t>
            </a:r>
            <a:r>
              <a:rPr lang="en-US" altLang="zh-CN"/>
              <a:t>⑤____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3</a:t>
            </a:r>
            <a:r>
              <a:rPr lang="zh-CN" altLang="zh-CN"/>
              <a:t>．电流的热效应：电流通过导体时电能转化为</a:t>
            </a:r>
            <a:r>
              <a:rPr lang="en-US" altLang="zh-CN"/>
              <a:t>______</a:t>
            </a:r>
            <a:r>
              <a:rPr lang="zh-CN" altLang="zh-CN"/>
              <a:t>的现象。</a:t>
            </a:r>
          </a:p>
          <a:p>
            <a:pPr eaLnBrk="1" hangingPunct="1"/>
            <a:r>
              <a:rPr lang="en-US" altLang="zh-CN"/>
              <a:t>4</a:t>
            </a:r>
            <a:r>
              <a:rPr lang="zh-CN" altLang="zh-CN"/>
              <a:t>．电热的利用与防止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利用：电暖气、电烙铁、电热毯、电饭锅等。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防止：电脑的微型风扇等。</a:t>
            </a:r>
            <a:endParaRPr lang="zh-CN" alt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937125" y="746125"/>
            <a:ext cx="27257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电流的二次方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8135938" y="746125"/>
            <a:ext cx="6492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导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409575" y="1184275"/>
            <a:ext cx="17811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体的电阻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3225800" y="1214438"/>
            <a:ext cx="1971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通电时间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7466013" y="2097088"/>
            <a:ext cx="8413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UIt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833563" y="2571750"/>
            <a:ext cx="6508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Pt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884238" y="2535238"/>
          <a:ext cx="40163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330200" imgH="419100" progId="Equation.DSMT4">
                  <p:embed/>
                </p:oleObj>
              </mc:Choice>
              <mc:Fallback>
                <p:oleObj name="Equation" r:id="rId4" imgW="3302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84238" y="2535238"/>
                        <a:ext cx="401637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5734050" y="3009900"/>
            <a:ext cx="10271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内能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870075" y="1652588"/>
            <a:ext cx="17208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Q</a:t>
            </a:r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30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Rt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3294063" y="2127250"/>
            <a:ext cx="10271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内能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655763" y="1446213"/>
            <a:ext cx="70215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电功、电能的理解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(10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531" name="TextBox 1"/>
          <p:cNvSpPr txBox="1">
            <a:spLocks noChangeArrowheads="1"/>
          </p:cNvSpPr>
          <p:nvPr/>
        </p:nvSpPr>
        <p:spPr bwMode="auto">
          <a:xfrm>
            <a:off x="323850" y="1995488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zh-CN"/>
              <a:t>．</a:t>
            </a:r>
            <a:r>
              <a:rPr lang="en-US" altLang="zh-CN"/>
              <a:t>(2020·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给手机快速充电的过程，主要是将电能转化为</a:t>
            </a:r>
            <a:r>
              <a:rPr lang="en-US" altLang="zh-CN"/>
              <a:t>_____</a:t>
            </a:r>
          </a:p>
          <a:p>
            <a:pPr eaLnBrk="1" hangingPunct="1"/>
            <a:r>
              <a:rPr lang="zh-CN" altLang="zh-CN"/>
              <a:t>能 ，过一会儿，充电器发烫，这是通过电流</a:t>
            </a:r>
            <a:r>
              <a:rPr lang="en-US" altLang="zh-CN"/>
              <a:t>______</a:t>
            </a:r>
            <a:r>
              <a:rPr lang="zh-CN" altLang="zh-CN"/>
              <a:t>的方式，增大了</a:t>
            </a:r>
            <a:endParaRPr lang="zh-CN" altLang="en-US"/>
          </a:p>
          <a:p>
            <a:pPr eaLnBrk="1" hangingPunct="1"/>
            <a:r>
              <a:rPr lang="zh-CN" altLang="zh-CN"/>
              <a:t>物体的内能。</a:t>
            </a:r>
          </a:p>
        </p:txBody>
      </p:sp>
      <p:sp>
        <p:nvSpPr>
          <p:cNvPr id="21" name="圆角矩形 2"/>
          <p:cNvSpPr/>
          <p:nvPr/>
        </p:nvSpPr>
        <p:spPr bwMode="auto">
          <a:xfrm>
            <a:off x="395741" y="1600200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7413625" y="1981200"/>
            <a:ext cx="9747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化学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5397500" y="2427288"/>
            <a:ext cx="9747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做功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417513" y="628650"/>
            <a:ext cx="83899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电能表的读数及相关计算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(10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圆角矩形 2"/>
          <p:cNvSpPr/>
          <p:nvPr/>
        </p:nvSpPr>
        <p:spPr bwMode="auto">
          <a:xfrm>
            <a:off x="539552" y="771550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556" name="TextBox 1"/>
          <p:cNvSpPr txBox="1">
            <a:spLocks noChangeArrowheads="1"/>
          </p:cNvSpPr>
          <p:nvPr/>
        </p:nvSpPr>
        <p:spPr bwMode="auto">
          <a:xfrm>
            <a:off x="287338" y="1166813"/>
            <a:ext cx="8389937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zh-CN"/>
              <a:t>．</a:t>
            </a:r>
            <a:r>
              <a:rPr lang="en-US" altLang="zh-CN"/>
              <a:t>(2013·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如图所示，这是某地区的一种仪表表盘，它是</a:t>
            </a:r>
            <a:r>
              <a:rPr lang="en-US" altLang="zh-CN"/>
              <a:t>_____</a:t>
            </a:r>
            <a:r>
              <a:rPr lang="zh-CN" altLang="zh-CN"/>
              <a:t>表，尝试将表盘读数填入方框中：</a:t>
            </a:r>
          </a:p>
        </p:txBody>
      </p:sp>
      <p:pic>
        <p:nvPicPr>
          <p:cNvPr id="2355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7563" y="2176463"/>
            <a:ext cx="4733925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7413625" y="1147763"/>
            <a:ext cx="10826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pSp>
        <p:nvGrpSpPr>
          <p:cNvPr id="2" name="组合 13"/>
          <p:cNvGrpSpPr/>
          <p:nvPr/>
        </p:nvGrpSpPr>
        <p:grpSpPr>
          <a:xfrm>
            <a:off x="2212975" y="2097088"/>
            <a:ext cx="1395413" cy="482600"/>
            <a:chOff x="2212762" y="2097081"/>
            <a:chExt cx="1395879" cy="481829"/>
          </a:xfrm>
        </p:grpSpPr>
        <p:sp>
          <p:nvSpPr>
            <p:cNvPr id="19464" name="矩形 7"/>
            <p:cNvSpPr>
              <a:spLocks noChangeArrowheads="1"/>
            </p:cNvSpPr>
            <p:nvPr/>
          </p:nvSpPr>
          <p:spPr bwMode="auto">
            <a:xfrm>
              <a:off x="2212762" y="2097081"/>
              <a:ext cx="314596" cy="48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>
                  <a:solidFill>
                    <a:srgbClr val="C0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6</a:t>
              </a:r>
              <a:endPara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  <p:sp>
          <p:nvSpPr>
            <p:cNvPr id="19465" name="矩形 8"/>
            <p:cNvSpPr>
              <a:spLocks noChangeArrowheads="1"/>
            </p:cNvSpPr>
            <p:nvPr/>
          </p:nvSpPr>
          <p:spPr bwMode="auto">
            <a:xfrm>
              <a:off x="2468353" y="2097081"/>
              <a:ext cx="314596" cy="48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>
                  <a:solidFill>
                    <a:srgbClr val="C0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1</a:t>
              </a:r>
              <a:endPara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  <p:sp>
          <p:nvSpPr>
            <p:cNvPr id="19466" name="矩形 9"/>
            <p:cNvSpPr>
              <a:spLocks noChangeArrowheads="1"/>
            </p:cNvSpPr>
            <p:nvPr/>
          </p:nvSpPr>
          <p:spPr bwMode="auto">
            <a:xfrm>
              <a:off x="2746350" y="2097081"/>
              <a:ext cx="314596" cy="48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>
                  <a:solidFill>
                    <a:srgbClr val="C0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1</a:t>
              </a:r>
              <a:endPara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  <p:sp>
          <p:nvSpPr>
            <p:cNvPr id="19467" name="矩形 10"/>
            <p:cNvSpPr>
              <a:spLocks noChangeArrowheads="1"/>
            </p:cNvSpPr>
            <p:nvPr/>
          </p:nvSpPr>
          <p:spPr bwMode="auto">
            <a:xfrm>
              <a:off x="3001941" y="2097081"/>
              <a:ext cx="314596" cy="48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>
                  <a:solidFill>
                    <a:srgbClr val="C0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2</a:t>
              </a:r>
              <a:endPara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  <p:sp>
          <p:nvSpPr>
            <p:cNvPr id="19468" name="矩形 11"/>
            <p:cNvSpPr>
              <a:spLocks noChangeArrowheads="1"/>
            </p:cNvSpPr>
            <p:nvPr/>
          </p:nvSpPr>
          <p:spPr bwMode="auto">
            <a:xfrm>
              <a:off x="3294045" y="2097081"/>
              <a:ext cx="314596" cy="48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>
                  <a:solidFill>
                    <a:srgbClr val="C0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1</a:t>
              </a:r>
              <a:endPara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346075" y="381000"/>
            <a:ext cx="8643938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zh-CN"/>
              <a:t>．</a:t>
            </a:r>
            <a:r>
              <a:rPr lang="en-US" altLang="zh-CN"/>
              <a:t>(2012·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江西省居民生活用电试行阶梯电价听证方案：每月耗</a:t>
            </a:r>
            <a:endParaRPr lang="en-US" altLang="zh-CN"/>
          </a:p>
          <a:p>
            <a:pPr eaLnBrk="1" hangingPunct="1"/>
            <a:r>
              <a:rPr lang="zh-CN" altLang="zh-CN"/>
              <a:t>电第一档电量为</a:t>
            </a:r>
            <a:r>
              <a:rPr lang="en-US" altLang="zh-CN"/>
              <a:t>150</a:t>
            </a:r>
            <a:r>
              <a:rPr lang="zh-CN" altLang="zh-CN"/>
              <a:t>度以内，维持现行价格不变，即每度电</a:t>
            </a:r>
            <a:r>
              <a:rPr lang="en-US" altLang="zh-CN"/>
              <a:t>0.6</a:t>
            </a:r>
            <a:r>
              <a:rPr lang="zh-CN" altLang="zh-CN"/>
              <a:t>元；第二</a:t>
            </a:r>
            <a:endParaRPr lang="en-US" altLang="zh-CN"/>
          </a:p>
          <a:p>
            <a:pPr eaLnBrk="1" hangingPunct="1"/>
            <a:r>
              <a:rPr lang="zh-CN" altLang="zh-CN"/>
              <a:t>档电量为</a:t>
            </a:r>
            <a:r>
              <a:rPr lang="en-US" altLang="zh-CN"/>
              <a:t>151</a:t>
            </a:r>
            <a:r>
              <a:rPr lang="zh-CN" altLang="zh-CN"/>
              <a:t>至</a:t>
            </a:r>
            <a:r>
              <a:rPr lang="en-US" altLang="zh-CN"/>
              <a:t>280</a:t>
            </a:r>
            <a:r>
              <a:rPr lang="zh-CN" altLang="zh-CN"/>
              <a:t>度，每度电</a:t>
            </a:r>
            <a:r>
              <a:rPr lang="en-US" altLang="zh-CN"/>
              <a:t>0.65</a:t>
            </a:r>
            <a:r>
              <a:rPr lang="zh-CN" altLang="zh-CN"/>
              <a:t>元；第三档电量为</a:t>
            </a:r>
            <a:r>
              <a:rPr lang="en-US" altLang="zh-CN"/>
              <a:t>281</a:t>
            </a:r>
            <a:r>
              <a:rPr lang="zh-CN" altLang="zh-CN"/>
              <a:t>度以上，每度电</a:t>
            </a:r>
            <a:endParaRPr lang="en-US" altLang="zh-CN"/>
          </a:p>
          <a:p>
            <a:pPr eaLnBrk="1" hangingPunct="1"/>
            <a:r>
              <a:rPr lang="en-US" altLang="zh-CN"/>
              <a:t>0.9</a:t>
            </a:r>
            <a:r>
              <a:rPr lang="zh-CN" altLang="zh-CN"/>
              <a:t>元，小袁家上月初和上月底电能表的示数如图所示，则她家上月用电</a:t>
            </a:r>
            <a:endParaRPr lang="en-US" altLang="zh-CN"/>
          </a:p>
          <a:p>
            <a:pPr eaLnBrk="1" hangingPunct="1"/>
            <a:r>
              <a:rPr lang="zh-CN" altLang="zh-CN"/>
              <a:t>为</a:t>
            </a:r>
            <a:r>
              <a:rPr lang="en-US" altLang="zh-CN"/>
              <a:t>_____kW·h</a:t>
            </a:r>
            <a:r>
              <a:rPr lang="zh-CN" altLang="zh-CN"/>
              <a:t>；如据此听证方案计算，她家上个月电费要比原来多付</a:t>
            </a:r>
            <a:endParaRPr lang="en-US" altLang="zh-CN"/>
          </a:p>
          <a:p>
            <a:pPr eaLnBrk="1" hangingPunct="1"/>
            <a:r>
              <a:rPr lang="en-US" altLang="zh-CN"/>
              <a:t>_____</a:t>
            </a:r>
            <a:r>
              <a:rPr lang="zh-CN" altLang="zh-CN"/>
              <a:t>元。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5263" y="2840038"/>
            <a:ext cx="31337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711200" y="2170113"/>
            <a:ext cx="5699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215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63525" y="2638425"/>
            <a:ext cx="955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3.25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1591</Words>
  <Application>Microsoft Office PowerPoint</Application>
  <PresentationFormat>全屏显示(16:9)</PresentationFormat>
  <Paragraphs>135</Paragraphs>
  <Slides>15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宋体</vt:lpstr>
      <vt:lpstr>楷体_GB2312</vt:lpstr>
      <vt:lpstr>黑体</vt:lpstr>
      <vt:lpstr>幼圆</vt:lpstr>
      <vt:lpstr>Wingdings</vt:lpstr>
      <vt:lpstr>Times New Roman</vt:lpstr>
      <vt:lpstr>华文中宋</vt:lpstr>
      <vt:lpstr>3_A000120140530A99PPBG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cp:lastPrinted>2020-12-31T10:16:25Z</cp:lastPrinted>
  <dcterms:created xsi:type="dcterms:W3CDTF">2020-12-31T10:16:25Z</dcterms:created>
  <dcterms:modified xsi:type="dcterms:W3CDTF">2021-02-25T01:28:16Z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