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370" r:id="rId4"/>
    <p:sldId id="371" r:id="rId5"/>
    <p:sldId id="372" r:id="rId6"/>
    <p:sldId id="373" r:id="rId7"/>
    <p:sldId id="395" r:id="rId8"/>
    <p:sldId id="386" r:id="rId9"/>
    <p:sldId id="374" r:id="rId10"/>
    <p:sldId id="375" r:id="rId11"/>
    <p:sldId id="376" r:id="rId12"/>
    <p:sldId id="396" r:id="rId13"/>
    <p:sldId id="377" r:id="rId14"/>
    <p:sldId id="399" r:id="rId15"/>
    <p:sldId id="378" r:id="rId16"/>
    <p:sldId id="400" r:id="rId17"/>
    <p:sldId id="384" r:id="rId18"/>
    <p:sldId id="385" r:id="rId19"/>
    <p:sldId id="393" r:id="rId20"/>
    <p:sldId id="397" r:id="rId21"/>
    <p:sldId id="300" r:id="rId22"/>
    <p:sldId id="390" r:id="rId23"/>
    <p:sldId id="392" r:id="rId24"/>
    <p:sldId id="391" r:id="rId25"/>
    <p:sldId id="387" r:id="rId26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7576" autoAdjust="0"/>
  </p:normalViewPr>
  <p:slideViewPr>
    <p:cSldViewPr snapToGrid="0"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7638"/>
    </p:cViewPr>
  </p:sorterViewPr>
  <p:notesViewPr>
    <p:cSldViewPr snapToGrid="0">
      <p:cViewPr varScale="1">
        <p:scale>
          <a:sx n="77" d="100"/>
          <a:sy n="77" d="100"/>
        </p:scale>
        <p:origin x="-4038" y="-84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BB427-B337-4BEB-B0AE-9D068EEB6774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491A6-65AC-4B87-9C94-F49445222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21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6DE54-2AD1-4B8C-B035-C93BE2078DFF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DB2FE-78BA-4776-937F-1C8D60210B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05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DB2FE-78BA-4776-937F-1C8D60210B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398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7938" y="4076234"/>
            <a:ext cx="9159875" cy="1991280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875" y="3839845"/>
            <a:ext cx="9159875" cy="35750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44229" y="4580642"/>
            <a:ext cx="55470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怎样描述力</a:t>
            </a:r>
          </a:p>
        </p:txBody>
      </p:sp>
      <p:sp>
        <p:nvSpPr>
          <p:cNvPr id="21" name="文本框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82060" y="5681346"/>
            <a:ext cx="5528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物理沪科版    八年级上册第</a:t>
            </a:r>
            <a:r>
              <a:rPr lang="en-US" altLang="zh-CN" sz="18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</a:t>
            </a: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章</a:t>
            </a:r>
            <a:r>
              <a:rPr lang="en-US" altLang="zh-CN" sz="180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180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18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9" name="Picture 4" descr="卡通遨游太空汇报模板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0"/>
          <a:stretch>
            <a:fillRect/>
          </a:stretch>
        </p:blipFill>
        <p:spPr bwMode="auto">
          <a:xfrm>
            <a:off x="2088367" y="2929822"/>
            <a:ext cx="4967266" cy="9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 7"/>
          <p:cNvSpPr/>
          <p:nvPr/>
        </p:nvSpPr>
        <p:spPr bwMode="auto">
          <a:xfrm>
            <a:off x="1096416" y="1479672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7309504" y="3336917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" name="Group 17"/>
          <p:cNvGrpSpPr/>
          <p:nvPr/>
        </p:nvGrpSpPr>
        <p:grpSpPr bwMode="auto">
          <a:xfrm rot="631247">
            <a:off x="3167063" y="3376110"/>
            <a:ext cx="276225" cy="266700"/>
            <a:chOff x="223" y="203"/>
            <a:chExt cx="213" cy="211"/>
          </a:xfrm>
        </p:grpSpPr>
        <p:sp>
          <p:nvSpPr>
            <p:cNvPr id="97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17"/>
          <p:cNvGrpSpPr/>
          <p:nvPr/>
        </p:nvGrpSpPr>
        <p:grpSpPr bwMode="auto">
          <a:xfrm rot="631247">
            <a:off x="6522723" y="2482762"/>
            <a:ext cx="276225" cy="266700"/>
            <a:chOff x="223" y="203"/>
            <a:chExt cx="213" cy="211"/>
          </a:xfrm>
        </p:grpSpPr>
        <p:sp>
          <p:nvSpPr>
            <p:cNvPr id="100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uppieren 192"/>
          <p:cNvGrpSpPr/>
          <p:nvPr/>
        </p:nvGrpSpPr>
        <p:grpSpPr>
          <a:xfrm>
            <a:off x="2382060" y="1323005"/>
            <a:ext cx="761729" cy="769332"/>
            <a:chOff x="2505821" y="364248"/>
            <a:chExt cx="1409318" cy="1409318"/>
          </a:xfrm>
        </p:grpSpPr>
        <p:sp>
          <p:nvSpPr>
            <p:cNvPr id="26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Gruppieren 32"/>
          <p:cNvGrpSpPr/>
          <p:nvPr/>
        </p:nvGrpSpPr>
        <p:grpSpPr>
          <a:xfrm>
            <a:off x="6902784" y="1531123"/>
            <a:ext cx="628381" cy="634654"/>
            <a:chOff x="6603838" y="2413781"/>
            <a:chExt cx="816551" cy="816551"/>
          </a:xfrm>
        </p:grpSpPr>
        <p:sp>
          <p:nvSpPr>
            <p:cNvPr id="36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49"/>
          <p:cNvGrpSpPr/>
          <p:nvPr/>
        </p:nvGrpSpPr>
        <p:grpSpPr>
          <a:xfrm>
            <a:off x="4134869" y="2098744"/>
            <a:ext cx="940821" cy="950212"/>
            <a:chOff x="4377182" y="1635028"/>
            <a:chExt cx="1740666" cy="1740666"/>
          </a:xfrm>
        </p:grpSpPr>
        <p:sp>
          <p:nvSpPr>
            <p:cNvPr id="39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Gruppieren 69"/>
          <p:cNvGrpSpPr/>
          <p:nvPr/>
        </p:nvGrpSpPr>
        <p:grpSpPr>
          <a:xfrm>
            <a:off x="5570280" y="1915614"/>
            <a:ext cx="495381" cy="500325"/>
            <a:chOff x="7012114" y="521424"/>
            <a:chExt cx="916532" cy="916532"/>
          </a:xfrm>
        </p:grpSpPr>
        <p:sp>
          <p:nvSpPr>
            <p:cNvPr id="44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uppieren 108"/>
          <p:cNvGrpSpPr/>
          <p:nvPr/>
        </p:nvGrpSpPr>
        <p:grpSpPr>
          <a:xfrm>
            <a:off x="2911785" y="2462732"/>
            <a:ext cx="574919" cy="580658"/>
            <a:chOff x="2781177" y="836401"/>
            <a:chExt cx="1063691" cy="1063691"/>
          </a:xfrm>
        </p:grpSpPr>
        <p:sp>
          <p:nvSpPr>
            <p:cNvPr id="47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124"/>
          <p:cNvGrpSpPr/>
          <p:nvPr/>
        </p:nvGrpSpPr>
        <p:grpSpPr>
          <a:xfrm>
            <a:off x="4918957" y="2719413"/>
            <a:ext cx="451200" cy="455704"/>
            <a:chOff x="7712904" y="2560542"/>
            <a:chExt cx="834791" cy="834791"/>
          </a:xfrm>
        </p:grpSpPr>
        <p:sp>
          <p:nvSpPr>
            <p:cNvPr id="56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0" name="Gruppieren 1"/>
          <p:cNvGrpSpPr/>
          <p:nvPr/>
        </p:nvGrpSpPr>
        <p:grpSpPr>
          <a:xfrm>
            <a:off x="4646967" y="757072"/>
            <a:ext cx="691625" cy="698528"/>
            <a:chOff x="4782477" y="287265"/>
            <a:chExt cx="1279614" cy="1279614"/>
          </a:xfrm>
        </p:grpSpPr>
        <p:sp>
          <p:nvSpPr>
            <p:cNvPr id="61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2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63645" y="1343311"/>
            <a:ext cx="42146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你知道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的力有多大吗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050" name="Picture 2" descr="C:\Users\Administrator\Desktop\图片2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53" y="2018605"/>
            <a:ext cx="3725226" cy="1724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C:\Users\Administrator\Desktop\图片3_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6" y="4172475"/>
            <a:ext cx="3716137" cy="1921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886326" y="1866531"/>
            <a:ext cx="3314319" cy="2154347"/>
            <a:chOff x="4886326" y="1866531"/>
            <a:chExt cx="3314319" cy="2154347"/>
          </a:xfrm>
        </p:grpSpPr>
        <p:sp>
          <p:nvSpPr>
            <p:cNvPr id="8" name="矩形 7"/>
            <p:cNvSpPr/>
            <p:nvPr/>
          </p:nvSpPr>
          <p:spPr>
            <a:xfrm>
              <a:off x="5238638" y="2251206"/>
              <a:ext cx="296200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托起两个鸡蛋用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的力约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1N</a:t>
              </a:r>
              <a:endPara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云形标注 24"/>
            <p:cNvSpPr/>
            <p:nvPr/>
          </p:nvSpPr>
          <p:spPr>
            <a:xfrm>
              <a:off x="4886326" y="1866531"/>
              <a:ext cx="3314319" cy="2154347"/>
            </a:xfrm>
            <a:prstGeom prst="cloudCallout">
              <a:avLst>
                <a:gd name="adj1" fmla="val -73065"/>
                <a:gd name="adj2" fmla="val 31000"/>
              </a:avLst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6284" y="4252374"/>
            <a:ext cx="3870814" cy="2063542"/>
            <a:chOff x="736284" y="4252374"/>
            <a:chExt cx="3870814" cy="2063542"/>
          </a:xfrm>
        </p:grpSpPr>
        <p:sp>
          <p:nvSpPr>
            <p:cNvPr id="7" name="矩形 6"/>
            <p:cNvSpPr/>
            <p:nvPr/>
          </p:nvSpPr>
          <p:spPr>
            <a:xfrm>
              <a:off x="1240727" y="4684723"/>
              <a:ext cx="311467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蚂蚁拉动树叶的</a:t>
              </a: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    拉力约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l0</a:t>
              </a:r>
              <a:r>
                <a:rPr lang="en-US" altLang="zh-CN" sz="2800" b="1" baseline="30000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-3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 N</a:t>
              </a:r>
            </a:p>
          </p:txBody>
        </p:sp>
        <p:sp>
          <p:nvSpPr>
            <p:cNvPr id="26" name="云形标注 25"/>
            <p:cNvSpPr/>
            <p:nvPr/>
          </p:nvSpPr>
          <p:spPr>
            <a:xfrm>
              <a:off x="736284" y="4252374"/>
              <a:ext cx="3870814" cy="2063542"/>
            </a:xfrm>
            <a:prstGeom prst="cloudCallout">
              <a:avLst>
                <a:gd name="adj1" fmla="val 60127"/>
                <a:gd name="adj2" fmla="val 18619"/>
              </a:avLst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4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4746605" y="1817131"/>
            <a:ext cx="28821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扛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50 kg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化肥用的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约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5×10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N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9880" y="4177379"/>
            <a:ext cx="32105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大型拖拉机的牵引力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约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3×10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</a:t>
            </a:r>
          </a:p>
        </p:txBody>
      </p:sp>
      <p:pic>
        <p:nvPicPr>
          <p:cNvPr id="15" name="Picture 3" descr="C:\Users\Administrator\Desktop\图片4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57" y="1653620"/>
            <a:ext cx="2978739" cy="196294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图片5_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993" y="3840108"/>
            <a:ext cx="4034107" cy="17997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4397334" y="1432456"/>
            <a:ext cx="3314319" cy="2154347"/>
          </a:xfrm>
          <a:prstGeom prst="cloudCallout">
            <a:avLst>
              <a:gd name="adj1" fmla="val -73065"/>
              <a:gd name="adj2" fmla="val 31000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440566" y="3840108"/>
            <a:ext cx="3870814" cy="2063542"/>
          </a:xfrm>
          <a:prstGeom prst="cloudCallout">
            <a:avLst>
              <a:gd name="adj1" fmla="val 60127"/>
              <a:gd name="adj2" fmla="val 18619"/>
            </a:avLst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2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0017" y="1501989"/>
            <a:ext cx="809045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在科学学习过程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经常要进行估测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以下估测合理的是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)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一块橡皮的重力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1N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一个中学生书包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5N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一个中学生受到的重力约为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50N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只梨的重力为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2N</a:t>
            </a:r>
          </a:p>
        </p:txBody>
      </p:sp>
      <p:sp>
        <p:nvSpPr>
          <p:cNvPr id="3" name="矩形 2"/>
          <p:cNvSpPr/>
          <p:nvPr/>
        </p:nvSpPr>
        <p:spPr>
          <a:xfrm>
            <a:off x="1580173" y="2278530"/>
            <a:ext cx="468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学以致用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5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94715" y="13433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三、力的示意图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2574" y="2105552"/>
            <a:ext cx="2560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、力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示意图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22395" y="3351457"/>
            <a:ext cx="26982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如图表示出了力的三要素。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510895" y="2856657"/>
            <a:ext cx="4123249" cy="2967093"/>
            <a:chOff x="723249" y="3868712"/>
            <a:chExt cx="3857395" cy="2458054"/>
          </a:xfrm>
        </p:grpSpPr>
        <p:grpSp>
          <p:nvGrpSpPr>
            <p:cNvPr id="17" name="组合 16"/>
            <p:cNvGrpSpPr/>
            <p:nvPr/>
          </p:nvGrpSpPr>
          <p:grpSpPr>
            <a:xfrm>
              <a:off x="945424" y="3889054"/>
              <a:ext cx="3581400" cy="2295525"/>
              <a:chOff x="1040400" y="4136444"/>
              <a:chExt cx="3581400" cy="2295525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0400" y="4136444"/>
                <a:ext cx="3581400" cy="2295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矩形 12"/>
              <p:cNvSpPr/>
              <p:nvPr/>
            </p:nvSpPr>
            <p:spPr>
              <a:xfrm>
                <a:off x="1090155" y="4495367"/>
                <a:ext cx="110799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作用点</a:t>
                </a:r>
                <a:endParaRPr lang="zh-CN" altLang="en-US" sz="2400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88703" y="5421146"/>
                <a:ext cx="8002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方向</a:t>
                </a:r>
                <a:endParaRPr lang="zh-CN" altLang="en-US" sz="2400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393727" y="4266985"/>
                <a:ext cx="141897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F=100N</a:t>
                </a:r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>
              <a:off x="723249" y="3868712"/>
              <a:ext cx="3857395" cy="2458054"/>
            </a:xfrm>
            <a:prstGeom prst="round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云形标注 25"/>
          <p:cNvSpPr/>
          <p:nvPr/>
        </p:nvSpPr>
        <p:spPr>
          <a:xfrm>
            <a:off x="5033940" y="3038786"/>
            <a:ext cx="3639845" cy="2202515"/>
          </a:xfrm>
          <a:prstGeom prst="cloudCallout">
            <a:avLst>
              <a:gd name="adj1" fmla="val -61321"/>
              <a:gd name="adj2" fmla="val 27713"/>
            </a:avLst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6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8611" y="1708645"/>
            <a:ext cx="7943567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在受力物体上沿力的方向画一根带箭头的线段，表示物体在这个方向上受到的力。线的起点或终点代表力的作用点。同时可标注出力的大小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8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574179" y="4435573"/>
            <a:ext cx="628890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线段的起点（终点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）表示力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作用点；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7562" y="5159331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箭头表示力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的方向。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63645" y="1432456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63643" y="6147978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63642" y="4009940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7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485552" y="2752919"/>
            <a:ext cx="81346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）先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确定受力物体（定物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）；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）确定力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的作用点（定点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）；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）从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力的作用点开始，沿力的方向画出一条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长度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合适的线段，并在末端画出箭头（画向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）；</a:t>
            </a:r>
            <a:endParaRPr lang="zh-CN" altLang="en-US" sz="2800" b="1" dirty="0">
              <a:solidFill>
                <a:prstClr val="black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）在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线段附近写出力的大小（标力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552" y="1580248"/>
            <a:ext cx="36375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、力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的示意图的做法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63645" y="1432456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63644" y="6174611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60071" y="2477712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4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3" name="矩形 2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9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7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8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4" name="Picture 4" descr="http://i04.pictn.sogoucdn.com/3418aafe74ec6e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42" y="2069421"/>
            <a:ext cx="3620769" cy="251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 flipH="1">
            <a:off x="2647615" y="3511017"/>
            <a:ext cx="26633" cy="14179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725627" y="4546263"/>
            <a:ext cx="71045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5N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20983" y="3427932"/>
            <a:ext cx="104644" cy="830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5149050" y="2155241"/>
            <a:ext cx="3488924" cy="2628465"/>
          </a:xfrm>
          <a:prstGeom prst="cloudCallout">
            <a:avLst>
              <a:gd name="adj1" fmla="val -65617"/>
              <a:gd name="adj2" fmla="val 41222"/>
            </a:avLst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5630" y="2493366"/>
            <a:ext cx="243491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画出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杯子所受重力为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5N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的力的图示。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98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 animBg="1"/>
      <p:bldP spid="17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3653" y="1355986"/>
            <a:ext cx="7703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、用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力的示意图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法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表示电线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对电灯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6N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的拉力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；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830134" y="2769864"/>
            <a:ext cx="1946958" cy="2292670"/>
            <a:chOff x="1211051" y="3453205"/>
            <a:chExt cx="1344708" cy="1635162"/>
          </a:xfrm>
        </p:grpSpPr>
        <p:sp>
          <p:nvSpPr>
            <p:cNvPr id="18" name="椭圆 17"/>
            <p:cNvSpPr/>
            <p:nvPr/>
          </p:nvSpPr>
          <p:spPr>
            <a:xfrm>
              <a:off x="1705086" y="4787153"/>
              <a:ext cx="398033" cy="30121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211051" y="3453205"/>
              <a:ext cx="1344708" cy="1075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93346" y="3463962"/>
              <a:ext cx="0" cy="95981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等腰三角形 12"/>
            <p:cNvSpPr/>
            <p:nvPr/>
          </p:nvSpPr>
          <p:spPr>
            <a:xfrm>
              <a:off x="1564407" y="4423780"/>
              <a:ext cx="657877" cy="51398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54162" y="2753720"/>
            <a:ext cx="2738056" cy="2454081"/>
            <a:chOff x="6911971" y="3713564"/>
            <a:chExt cx="1940753" cy="1635162"/>
          </a:xfrm>
        </p:grpSpPr>
        <p:sp>
          <p:nvSpPr>
            <p:cNvPr id="49" name="椭圆 48"/>
            <p:cNvSpPr/>
            <p:nvPr/>
          </p:nvSpPr>
          <p:spPr>
            <a:xfrm flipH="1">
              <a:off x="7530521" y="4622590"/>
              <a:ext cx="127487" cy="8753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911971" y="3713564"/>
              <a:ext cx="1940753" cy="1635162"/>
              <a:chOff x="6840946" y="3374038"/>
              <a:chExt cx="1940753" cy="163516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840946" y="3374038"/>
                <a:ext cx="1344708" cy="1635162"/>
                <a:chOff x="1211051" y="3453205"/>
                <a:chExt cx="1344708" cy="1635162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1705086" y="4787153"/>
                  <a:ext cx="398033" cy="301214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>
                  <a:off x="1211051" y="3453205"/>
                  <a:ext cx="1344708" cy="1075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>
                  <a:endCxn id="47" idx="0"/>
                </p:cNvCxnSpPr>
                <p:nvPr/>
              </p:nvCxnSpPr>
              <p:spPr>
                <a:xfrm>
                  <a:off x="1893346" y="3463962"/>
                  <a:ext cx="0" cy="95981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等腰三角形 46"/>
                <p:cNvSpPr/>
                <p:nvPr/>
              </p:nvSpPr>
              <p:spPr>
                <a:xfrm>
                  <a:off x="1564407" y="4423780"/>
                  <a:ext cx="657877" cy="513980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8" name="Line 87"/>
              <p:cNvSpPr>
                <a:spLocks noChangeShapeType="1"/>
              </p:cNvSpPr>
              <p:nvPr/>
            </p:nvSpPr>
            <p:spPr bwMode="auto">
              <a:xfrm flipV="1">
                <a:off x="7528082" y="3694317"/>
                <a:ext cx="5230" cy="632516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sng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733014" y="3624734"/>
                <a:ext cx="10486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rPr>
                  <a:t>F=6N</a:t>
                </a:r>
                <a:endParaRPr lang="zh-CN" altLang="en-US" dirty="0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2316996" y="53556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电灯</a:t>
            </a:r>
            <a:endParaRPr lang="zh-CN" altLang="en-US" dirty="0"/>
          </a:p>
        </p:txBody>
      </p:sp>
      <p:grpSp>
        <p:nvGrpSpPr>
          <p:cNvPr id="56" name="组合 55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67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68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学以致用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65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8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519838" y="1432456"/>
            <a:ext cx="803148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、一辆小车在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向右的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F=60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拉力作用下向右运动请画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力的示意图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49151" y="3775746"/>
            <a:ext cx="2946268" cy="838200"/>
            <a:chOff x="4826132" y="4264696"/>
            <a:chExt cx="2946268" cy="838200"/>
          </a:xfrm>
        </p:grpSpPr>
        <p:grpSp>
          <p:nvGrpSpPr>
            <p:cNvPr id="70" name="Group 3"/>
            <p:cNvGrpSpPr>
              <a:grpSpLocks/>
            </p:cNvGrpSpPr>
            <p:nvPr/>
          </p:nvGrpSpPr>
          <p:grpSpPr bwMode="auto">
            <a:xfrm rot="10800000" flipH="1" flipV="1">
              <a:off x="4826132" y="4264696"/>
              <a:ext cx="1981200" cy="838200"/>
              <a:chOff x="336" y="2928"/>
              <a:chExt cx="1248" cy="576"/>
            </a:xfrm>
          </p:grpSpPr>
          <p:sp>
            <p:nvSpPr>
              <p:cNvPr id="71" name="Rectangle 4"/>
              <p:cNvSpPr>
                <a:spLocks noChangeArrowheads="1"/>
              </p:cNvSpPr>
              <p:nvPr/>
            </p:nvSpPr>
            <p:spPr bwMode="auto">
              <a:xfrm>
                <a:off x="432" y="2928"/>
                <a:ext cx="864" cy="384"/>
              </a:xfrm>
              <a:prstGeom prst="rect">
                <a:avLst/>
              </a:prstGeom>
              <a:solidFill>
                <a:srgbClr val="3399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0" lang="zh-CN" altLang="en-US" sz="1800" u="none" kern="0" smtClean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Oval 5"/>
              <p:cNvSpPr>
                <a:spLocks noChangeArrowheads="1"/>
              </p:cNvSpPr>
              <p:nvPr/>
            </p:nvSpPr>
            <p:spPr bwMode="auto">
              <a:xfrm>
                <a:off x="528" y="3264"/>
                <a:ext cx="192" cy="192"/>
              </a:xfrm>
              <a:prstGeom prst="ellipse">
                <a:avLst/>
              </a:prstGeom>
              <a:solidFill>
                <a:srgbClr val="3399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0" lang="zh-CN" altLang="en-US" sz="1800" u="none" kern="0" smtClean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Oval 6"/>
              <p:cNvSpPr>
                <a:spLocks noChangeArrowheads="1"/>
              </p:cNvSpPr>
              <p:nvPr/>
            </p:nvSpPr>
            <p:spPr bwMode="auto">
              <a:xfrm>
                <a:off x="1008" y="3264"/>
                <a:ext cx="192" cy="192"/>
              </a:xfrm>
              <a:prstGeom prst="ellipse">
                <a:avLst/>
              </a:prstGeom>
              <a:solidFill>
                <a:srgbClr val="3399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u="sng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0" lang="zh-CN" altLang="en-US" sz="1800" u="none" kern="0" smtClean="0">
                  <a:solidFill>
                    <a:prstClr val="black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Line 7"/>
              <p:cNvSpPr>
                <a:spLocks noChangeShapeType="1"/>
              </p:cNvSpPr>
              <p:nvPr/>
            </p:nvSpPr>
            <p:spPr bwMode="auto">
              <a:xfrm>
                <a:off x="336" y="3456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u="sng" kern="0" smtClean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5" name="Group 8"/>
              <p:cNvGrpSpPr>
                <a:grpSpLocks/>
              </p:cNvGrpSpPr>
              <p:nvPr/>
            </p:nvGrpSpPr>
            <p:grpSpPr bwMode="auto">
              <a:xfrm>
                <a:off x="384" y="3456"/>
                <a:ext cx="432" cy="48"/>
                <a:chOff x="384" y="3456"/>
                <a:chExt cx="432" cy="48"/>
              </a:xfrm>
            </p:grpSpPr>
            <p:sp>
              <p:nvSpPr>
                <p:cNvPr id="92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3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80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5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576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6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672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7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768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6" name="Line 15"/>
              <p:cNvSpPr>
                <a:spLocks noChangeShapeType="1"/>
              </p:cNvSpPr>
              <p:nvPr/>
            </p:nvSpPr>
            <p:spPr bwMode="auto">
              <a:xfrm>
                <a:off x="336" y="3456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u="sng" kern="0" smtClean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" name="Line 16"/>
              <p:cNvSpPr>
                <a:spLocks noChangeShapeType="1"/>
              </p:cNvSpPr>
              <p:nvPr/>
            </p:nvSpPr>
            <p:spPr bwMode="auto">
              <a:xfrm>
                <a:off x="384" y="3456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zh-CN" altLang="en-US" sz="2400" u="sng" kern="0" smtClean="0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8" name="Group 17"/>
              <p:cNvGrpSpPr>
                <a:grpSpLocks/>
              </p:cNvGrpSpPr>
              <p:nvPr/>
            </p:nvGrpSpPr>
            <p:grpSpPr bwMode="auto">
              <a:xfrm>
                <a:off x="768" y="3456"/>
                <a:ext cx="432" cy="48"/>
                <a:chOff x="384" y="3456"/>
                <a:chExt cx="432" cy="48"/>
              </a:xfrm>
            </p:grpSpPr>
            <p:sp>
              <p:nvSpPr>
                <p:cNvPr id="8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7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8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480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9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576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0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672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768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9" name="Group 24"/>
              <p:cNvGrpSpPr>
                <a:grpSpLocks/>
              </p:cNvGrpSpPr>
              <p:nvPr/>
            </p:nvGrpSpPr>
            <p:grpSpPr bwMode="auto">
              <a:xfrm>
                <a:off x="1152" y="3456"/>
                <a:ext cx="432" cy="48"/>
                <a:chOff x="384" y="3456"/>
                <a:chExt cx="432" cy="48"/>
              </a:xfrm>
            </p:grpSpPr>
            <p:sp>
              <p:nvSpPr>
                <p:cNvPr id="80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1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384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2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480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3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576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4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672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5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768" y="3456"/>
                  <a:ext cx="48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kumimoji="1" lang="zh-CN" altLang="en-US" sz="2400" u="sng" kern="0" smtClean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98" name="Line 75"/>
            <p:cNvSpPr>
              <a:spLocks noChangeShapeType="1"/>
            </p:cNvSpPr>
            <p:nvPr/>
          </p:nvSpPr>
          <p:spPr bwMode="auto">
            <a:xfrm flipV="1">
              <a:off x="6365752" y="4529307"/>
              <a:ext cx="1406648" cy="140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2400" u="sng" kern="0" smtClean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5661093" y="3811326"/>
            <a:ext cx="1406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F=60N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102228" y="528318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示意图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0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08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9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学以致用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06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7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1549177" y="2982897"/>
            <a:ext cx="6174396" cy="3062796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13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189" y="1410499"/>
            <a:ext cx="74635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信息窗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    牛顿是英国著名的物理学家和数学家。他在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力学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、光学、天文学与数学领域有许多杰出的贡献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。他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发现了万有引力定律和光的色散，总结出了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运动三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定律，奠定了经典物理学的基础。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    牛顿出身贫寒，</a:t>
            </a:r>
            <a:r>
              <a:rPr lang="en-US" altLang="zh-CN" sz="2800" b="1" dirty="0" smtClean="0">
                <a:latin typeface="Times New Roman" pitchFamily="18" charset="0"/>
                <a:ea typeface="微软雅黑" pitchFamily="34" charset="-122"/>
              </a:rPr>
              <a:t>14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岁时曾因经济困难而辍学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在家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，帮助母亲耕种。但他始终热爱学习，酷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5090" y="477416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圆角矩形 2"/>
          <p:cNvSpPr/>
          <p:nvPr/>
        </p:nvSpPr>
        <p:spPr>
          <a:xfrm>
            <a:off x="253983" y="1330221"/>
            <a:ext cx="8155920" cy="4895632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2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79652"/>
            <a:ext cx="2286000" cy="631825"/>
            <a:chOff x="303" y="1315"/>
            <a:chExt cx="3600" cy="995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351472" y="2243967"/>
            <a:ext cx="66377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力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是一个物体对另一个物体的作用，物体间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产生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的力看不见，摸不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着那么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，怎样描述物体间产生的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力？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力的作用效果和哪些因素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有关</a:t>
            </a:r>
            <a:r>
              <a:rPr lang="zh-CN" altLang="en-US" sz="2800" b="1" dirty="0">
                <a:latin typeface="Times New Roman" pitchFamily="18" charset="0"/>
                <a:ea typeface="微软雅黑" pitchFamily="34" charset="-122"/>
              </a:rPr>
              <a:t>呢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？</a:t>
            </a:r>
            <a:endParaRPr lang="zh-CN" altLang="en-US" sz="2800" b="1" dirty="0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84185" y="1979720"/>
            <a:ext cx="7172309" cy="3266983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7380" y="1469713"/>
            <a:ext cx="77386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爱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读书和动手制作。上小学时他就做了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不少的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风车、风筝、日晷、漏壶等实用器械，受到同学和邻居的赞赏。</a:t>
            </a:r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1661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年，牛顿考入剑桥大学，其很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5090" y="477416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4" name="圆角矩形 13"/>
          <p:cNvSpPr/>
          <p:nvPr/>
        </p:nvSpPr>
        <p:spPr>
          <a:xfrm>
            <a:off x="491641" y="1330221"/>
            <a:ext cx="8093065" cy="4895632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Desktop\图片6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230" y="3436850"/>
            <a:ext cx="1981931" cy="274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750612" y="3422331"/>
            <a:ext cx="44694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多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时间都花在实验方面。我们学习物理也应像牛顿那样，注意观察、认真实验、积极思考。</a:t>
            </a:r>
          </a:p>
        </p:txBody>
      </p:sp>
    </p:spTree>
    <p:extLst>
      <p:ext uri="{BB962C8B-B14F-4D97-AF65-F5344CB8AC3E}">
        <p14:creationId xmlns:p14="http://schemas.microsoft.com/office/powerpoint/2010/main" val="309217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6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2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3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0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520803" y="1531549"/>
            <a:ext cx="78163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在国际单位制中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力的单位是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________,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一个鸡蛋受到的重力大约是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_____N</a:t>
            </a:r>
          </a:p>
        </p:txBody>
      </p:sp>
      <p:sp>
        <p:nvSpPr>
          <p:cNvPr id="16" name="矩形 15"/>
          <p:cNvSpPr/>
          <p:nvPr/>
        </p:nvSpPr>
        <p:spPr>
          <a:xfrm>
            <a:off x="5660321" y="1567344"/>
            <a:ext cx="19271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05234" y="2288048"/>
            <a:ext cx="12474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97825" y="572263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97825" y="451421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5802" y="3006113"/>
            <a:ext cx="76863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、如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图所示，用扳手拧螺母时，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种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效果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好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（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填“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A”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或“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B”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），这说明力的作用效果跟力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有关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675" y="4462085"/>
            <a:ext cx="2069210" cy="187574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090060" y="31583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50088" y="4233841"/>
            <a:ext cx="12618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作用点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463645" y="1432456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76524" y="6337832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13465" y="3008274"/>
            <a:ext cx="7721567" cy="27613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26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5371" y="1727926"/>
            <a:ext cx="67337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能使物体发生形变的因素有（　　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．力的大小	     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方向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．力的作用点	 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．力的大小、方向和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作用点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6080970" y="18357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07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30" y="1440695"/>
            <a:ext cx="78277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4.NBA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马刺队邓肯的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45°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角擦板进球堪称经典。篮球擦板时，篮板的主要作用是（    ）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．改变篮球的运动方向                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．改变篮球的运动快慢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．改变篮球的运动时间                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．改变篮球的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重力势能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2799" y="22202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1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2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9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237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31692" y="3737467"/>
            <a:ext cx="1174152" cy="1173757"/>
            <a:chOff x="0" y="46"/>
            <a:chExt cx="470" cy="498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0" y="46"/>
              <a:ext cx="470" cy="226"/>
            </a:xfrm>
            <a:custGeom>
              <a:avLst/>
              <a:gdLst>
                <a:gd name="T0" fmla="*/ 0 w 360"/>
                <a:gd name="T1" fmla="*/ 624 h 624"/>
                <a:gd name="T2" fmla="*/ 180 w 360"/>
                <a:gd name="T3" fmla="*/ 0 h 624"/>
                <a:gd name="T4" fmla="*/ 360 w 360"/>
                <a:gd name="T5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0" h="624">
                  <a:moveTo>
                    <a:pt x="0" y="624"/>
                  </a:moveTo>
                  <a:cubicBezTo>
                    <a:pt x="60" y="312"/>
                    <a:pt x="120" y="0"/>
                    <a:pt x="180" y="0"/>
                  </a:cubicBezTo>
                  <a:cubicBezTo>
                    <a:pt x="240" y="0"/>
                    <a:pt x="330" y="520"/>
                    <a:pt x="360" y="624"/>
                  </a:cubicBezTo>
                </a:path>
              </a:pathLst>
            </a:custGeom>
            <a:noFill/>
            <a:ln w="15875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2800" b="1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0" y="272"/>
              <a:ext cx="470" cy="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2800" b="1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0" y="272"/>
              <a:ext cx="157" cy="272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2800" b="1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H="1">
              <a:off x="313" y="272"/>
              <a:ext cx="157" cy="272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2800" b="1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57" y="544"/>
              <a:ext cx="156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2800" b="1">
                <a:latin typeface="Times New Roman" pitchFamily="18" charset="0"/>
                <a:ea typeface="微软雅黑" pitchFamily="34" charset="-122"/>
              </a:endParaRPr>
            </a:p>
          </p:txBody>
        </p:sp>
      </p:grpSp>
      <p:sp>
        <p:nvSpPr>
          <p:cNvPr id="4" name="Line 40"/>
          <p:cNvSpPr>
            <a:spLocks noChangeShapeType="1"/>
          </p:cNvSpPr>
          <p:nvPr/>
        </p:nvSpPr>
        <p:spPr bwMode="auto">
          <a:xfrm flipV="1">
            <a:off x="2007154" y="2639074"/>
            <a:ext cx="34474" cy="1092843"/>
          </a:xfrm>
          <a:prstGeom prst="line">
            <a:avLst/>
          </a:prstGeom>
          <a:noFill/>
          <a:ln w="25400" cmpd="sng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2213627" y="2385102"/>
            <a:ext cx="14077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zh-CN" sz="2800" b="1" dirty="0">
                <a:latin typeface="Times New Roman" pitchFamily="18" charset="0"/>
                <a:ea typeface="微软雅黑" pitchFamily="34" charset="-122"/>
              </a:rPr>
              <a:t>F=100N</a:t>
            </a:r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5692240" y="3629047"/>
            <a:ext cx="1454150" cy="1101154"/>
            <a:chOff x="0" y="0"/>
            <a:chExt cx="1080" cy="624"/>
          </a:xfrm>
        </p:grpSpPr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080" cy="468"/>
            </a:xfrm>
            <a:prstGeom prst="rect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180" y="468"/>
              <a:ext cx="180" cy="156"/>
            </a:xfrm>
            <a:prstGeom prst="ellipse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5" name="Oval 31"/>
            <p:cNvSpPr>
              <a:spLocks noChangeArrowheads="1"/>
            </p:cNvSpPr>
            <p:nvPr/>
          </p:nvSpPr>
          <p:spPr bwMode="auto">
            <a:xfrm>
              <a:off x="720" y="468"/>
              <a:ext cx="180" cy="156"/>
            </a:xfrm>
            <a:prstGeom prst="ellipse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30" name="Text Box 33"/>
          <p:cNvSpPr txBox="1">
            <a:spLocks noChangeArrowheads="1"/>
          </p:cNvSpPr>
          <p:nvPr/>
        </p:nvSpPr>
        <p:spPr bwMode="auto">
          <a:xfrm>
            <a:off x="5273530" y="4793814"/>
            <a:ext cx="314809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ea typeface="微软雅黑" pitchFamily="34" charset="-122"/>
              </a:rPr>
              <a:t>(2)</a:t>
            </a:r>
            <a:r>
              <a:rPr lang="zh-CN" sz="2800" b="1" dirty="0" smtClean="0">
                <a:latin typeface="Times New Roman" pitchFamily="18" charset="0"/>
                <a:ea typeface="微软雅黑" pitchFamily="34" charset="-122"/>
              </a:rPr>
              <a:t>用</a:t>
            </a:r>
            <a:r>
              <a:rPr lang="zh-CN" altLang="zh-CN" sz="2800" b="1" dirty="0">
                <a:latin typeface="Times New Roman" pitchFamily="18" charset="0"/>
                <a:ea typeface="微软雅黑" pitchFamily="34" charset="-122"/>
              </a:rPr>
              <a:t>300N</a:t>
            </a:r>
            <a:r>
              <a:rPr lang="zh-CN" sz="2800" b="1" dirty="0">
                <a:latin typeface="Times New Roman" pitchFamily="18" charset="0"/>
                <a:ea typeface="微软雅黑" pitchFamily="34" charset="-122"/>
              </a:rPr>
              <a:t>的力向右上方拉</a:t>
            </a:r>
            <a:r>
              <a:rPr lang="zh-CN" sz="2800" b="1" dirty="0" smtClean="0">
                <a:latin typeface="Times New Roman" pitchFamily="18" charset="0"/>
                <a:ea typeface="微软雅黑" pitchFamily="34" charset="-122"/>
              </a:rPr>
              <a:t>小车</a:t>
            </a:r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</a:rPr>
              <a:t>。</a:t>
            </a:r>
            <a:endParaRPr lang="zh-CN" sz="2800" b="1" dirty="0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31" name="Line 43"/>
          <p:cNvSpPr>
            <a:spLocks noChangeShapeType="1"/>
          </p:cNvSpPr>
          <p:nvPr/>
        </p:nvSpPr>
        <p:spPr bwMode="auto">
          <a:xfrm flipV="1">
            <a:off x="7119129" y="2850137"/>
            <a:ext cx="705017" cy="778910"/>
          </a:xfrm>
          <a:prstGeom prst="line">
            <a:avLst/>
          </a:prstGeom>
          <a:noFill/>
          <a:ln w="25400" cmpd="sng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2" name="Text Box 47"/>
          <p:cNvSpPr txBox="1">
            <a:spLocks noChangeArrowheads="1"/>
          </p:cNvSpPr>
          <p:nvPr/>
        </p:nvSpPr>
        <p:spPr bwMode="auto">
          <a:xfrm>
            <a:off x="6661673" y="2377953"/>
            <a:ext cx="14077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zh-CN" sz="2800" b="1" dirty="0">
                <a:latin typeface="Times New Roman" pitchFamily="18" charset="0"/>
                <a:ea typeface="微软雅黑" pitchFamily="34" charset="-122"/>
              </a:rPr>
              <a:t>F=300N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37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43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44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41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394861" y="1434330"/>
            <a:ext cx="36375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、请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力的示意图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58500" y="5224702"/>
            <a:ext cx="3647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(1)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用</a:t>
            </a:r>
            <a:r>
              <a:rPr lang="zh-CN" altLang="zh-CN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100N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的力提水桶 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69887" y="2281561"/>
            <a:ext cx="3918182" cy="3859065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823761" y="2291918"/>
            <a:ext cx="3918182" cy="3859065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3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1" grpId="0" animBg="1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454" y="619562"/>
            <a:ext cx="642373" cy="78658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3818827" y="888654"/>
            <a:ext cx="2107263" cy="59702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874436" y="744722"/>
            <a:ext cx="19960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本课小结</a:t>
            </a:r>
            <a:endParaRPr lang="en-US" altLang="zh-CN" sz="32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910713" y="1921454"/>
            <a:ext cx="759618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</a:rPr>
              <a:t>1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</a:rPr>
              <a:t>、力的三要素：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</a:rPr>
              <a:t>  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ea typeface="微软雅黑" panose="020B0503020204020204" pitchFamily="34" charset="-122"/>
              </a:rPr>
              <a:t>力的大小、力的方向、力的作用点</a:t>
            </a:r>
          </a:p>
        </p:txBody>
      </p:sp>
      <p:sp>
        <p:nvSpPr>
          <p:cNvPr id="6" name="矩形 5"/>
          <p:cNvSpPr/>
          <p:nvPr/>
        </p:nvSpPr>
        <p:spPr>
          <a:xfrm>
            <a:off x="910713" y="3015281"/>
            <a:ext cx="69473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力的符号：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力的单位：牛顿（简称牛），用符号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910713" y="4404307"/>
            <a:ext cx="5616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u="none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3</a:t>
            </a:r>
            <a:r>
              <a:rPr kumimoji="0" lang="zh-CN" altLang="en-US" sz="2800" b="1" u="none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、力的示意图：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855131" y="4930996"/>
            <a:ext cx="777077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2800" b="1" u="none" dirty="0">
                <a:ea typeface="微软雅黑" panose="020B0503020204020204" pitchFamily="34" charset="-122"/>
              </a:rPr>
              <a:t>在受力物体上沿力的方向画一根带箭头的线段，表示物体在这个方向上受到的力。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98896" y="1740024"/>
            <a:ext cx="7952646" cy="4575968"/>
          </a:xfrm>
          <a:prstGeom prst="roundRect">
            <a:avLst/>
          </a:prstGeom>
          <a:noFill/>
          <a:ln w="28575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3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6" grpId="0"/>
      <p:bldP spid="17" grpId="0" autoUpdateAnimBg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4258985" y="3338004"/>
            <a:ext cx="4183677" cy="2663301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4295" y="3372737"/>
            <a:ext cx="40505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小孩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力气小，很难拉开两根弹簧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；成年人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力气大，很容易拉开三根弹簧。这说明什么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727" y="579651"/>
            <a:ext cx="2286000" cy="631825"/>
            <a:chOff x="303" y="1315"/>
            <a:chExt cx="3600" cy="995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464279" y="1211794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</a:rPr>
              <a:t>一、力的三要素</a:t>
            </a:r>
          </a:p>
        </p:txBody>
      </p:sp>
      <p:sp>
        <p:nvSpPr>
          <p:cNvPr id="2" name="矩形 1"/>
          <p:cNvSpPr/>
          <p:nvPr/>
        </p:nvSpPr>
        <p:spPr>
          <a:xfrm>
            <a:off x="560006" y="1880925"/>
            <a:ext cx="56771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、影响力的作用效果的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536" y="2623142"/>
            <a:ext cx="27939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）拉弹簧</a:t>
            </a:r>
            <a:endParaRPr lang="zh-CN" altLang="en-US" dirty="0"/>
          </a:p>
        </p:txBody>
      </p:sp>
      <p:sp>
        <p:nvSpPr>
          <p:cNvPr id="16" name="横卷形 15"/>
          <p:cNvSpPr/>
          <p:nvPr/>
        </p:nvSpPr>
        <p:spPr>
          <a:xfrm>
            <a:off x="4148034" y="3146362"/>
            <a:ext cx="4327843" cy="3090366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说明力的作用效果与力的大小有关。</a:t>
            </a:r>
          </a:p>
        </p:txBody>
      </p:sp>
      <p:pic>
        <p:nvPicPr>
          <p:cNvPr id="8" name="Picture 2" descr="C:\Users\Administrator\Desktop\图片1_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9" y="3338004"/>
            <a:ext cx="3163238" cy="2517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23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866964" y="2297733"/>
            <a:ext cx="36822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用方向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的力作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用在弹簧上，可以使弹簧拉长，也可以将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弹簧压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说明什么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552" y="1584454"/>
            <a:ext cx="4115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）拉弹簧和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压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弹簧</a:t>
            </a:r>
            <a:endParaRPr lang="zh-CN" altLang="en-US" dirty="0">
              <a:latin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4367" y="5251067"/>
            <a:ext cx="64399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说明力的作用效果与力的方向有关。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600633" y="2297733"/>
            <a:ext cx="4013001" cy="2677656"/>
          </a:xfrm>
          <a:prstGeom prst="roundRect">
            <a:avLst/>
          </a:prstGeom>
          <a:noFill/>
          <a:ln w="28575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69568" y="2670883"/>
            <a:ext cx="3674477" cy="1872396"/>
            <a:chOff x="416406" y="1383586"/>
            <a:chExt cx="4345645" cy="2438631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811095" y="1922272"/>
              <a:ext cx="306372" cy="503363"/>
            </a:xfrm>
            <a:prstGeom prst="downArrow">
              <a:avLst>
                <a:gd name="adj1" fmla="val 50000"/>
                <a:gd name="adj2" fmla="val 37500"/>
              </a:avLst>
            </a:prstGeom>
            <a:solidFill>
              <a:srgbClr val="C0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6406" y="2425635"/>
              <a:ext cx="2048380" cy="106353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6" y="1863766"/>
              <a:ext cx="2333175" cy="1958451"/>
            </a:xfrm>
            <a:prstGeom prst="rect">
              <a:avLst/>
            </a:prstGeom>
          </p:spPr>
        </p:pic>
        <p:sp>
          <p:nvSpPr>
            <p:cNvPr id="27" name="AutoShape 4"/>
            <p:cNvSpPr>
              <a:spLocks noChangeArrowheads="1"/>
            </p:cNvSpPr>
            <p:nvPr/>
          </p:nvSpPr>
          <p:spPr bwMode="auto">
            <a:xfrm>
              <a:off x="2927375" y="1383586"/>
              <a:ext cx="238958" cy="462281"/>
            </a:xfrm>
            <a:prstGeom prst="upArrow">
              <a:avLst>
                <a:gd name="adj1" fmla="val 50000"/>
                <a:gd name="adj2" fmla="val 58333"/>
              </a:avLst>
            </a:prstGeom>
            <a:solidFill>
              <a:srgbClr val="C00000"/>
            </a:solidFill>
            <a:ln w="952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u="sng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82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434918" y="1429948"/>
            <a:ext cx="39432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）拉门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大小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、方向都相同的力作用在门的不同地方，即力的作用点不同时，拉门的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效果相同</a:t>
            </a:r>
            <a:r>
              <a:rPr lang="zh-CN" altLang="en-US" sz="2800" b="1" dirty="0">
                <a:solidFill>
                  <a:prstClr val="black"/>
                </a:solidFill>
                <a:latin typeface="Times New Roman" pitchFamily="18" charset="0"/>
                <a:ea typeface="微软雅黑" panose="020B0503020204020204" pitchFamily="34" charset="-122"/>
              </a:rPr>
              <a:t>吗？这说明什么？</a:t>
            </a:r>
            <a:endParaRPr lang="zh-CN" altLang="en-US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7" y="1561680"/>
            <a:ext cx="2874471" cy="382839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04041" y="197607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 kern="0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5" name="矩形 14"/>
          <p:cNvSpPr/>
          <p:nvPr/>
        </p:nvSpPr>
        <p:spPr>
          <a:xfrm>
            <a:off x="3810592" y="22173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 kern="0" dirty="0">
                <a:latin typeface="Times New Roman" panose="02020603050405020304" pitchFamily="18" charset="0"/>
              </a:rPr>
              <a:t>B</a:t>
            </a:r>
          </a:p>
        </p:txBody>
      </p:sp>
      <p:cxnSp>
        <p:nvCxnSpPr>
          <p:cNvPr id="16" name="直接箭头连接符 15"/>
          <p:cNvCxnSpPr>
            <a:endCxn id="15" idx="1"/>
          </p:cNvCxnSpPr>
          <p:nvPr/>
        </p:nvCxnSpPr>
        <p:spPr>
          <a:xfrm flipV="1">
            <a:off x="2934102" y="2478918"/>
            <a:ext cx="876490" cy="77183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377170" y="2478918"/>
            <a:ext cx="1312837" cy="662355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439639" y="5682751"/>
            <a:ext cx="61152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作用点能够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影响它的作用效果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332303" y="1432456"/>
            <a:ext cx="4128116" cy="4036189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34102" y="872801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96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592383" y="169613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3428" y="2790279"/>
            <a:ext cx="65709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影响力的作用效果的因素有三个，它们是力的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大小、方向和作用点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物理学中，把它们叫做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力的三要素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874" y="1434890"/>
            <a:ext cx="660553" cy="80884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114837" y="2533856"/>
            <a:ext cx="6954085" cy="2544170"/>
          </a:xfrm>
          <a:prstGeom prst="round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9701" y="877999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698001" y="1600200"/>
            <a:ext cx="683232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solidFill>
                  <a:prstClr val="black"/>
                </a:solidFill>
                <a:ea typeface="微软雅黑" pitchFamily="34" charset="-122"/>
              </a:rPr>
              <a:t>1</a:t>
            </a:r>
            <a:r>
              <a:rPr lang="zh-CN" altLang="en-US" sz="2800" b="1" u="none" dirty="0">
                <a:solidFill>
                  <a:prstClr val="black"/>
                </a:solidFill>
                <a:ea typeface="微软雅黑" pitchFamily="34" charset="-122"/>
              </a:rPr>
              <a:t>、下列不会影响力的作用效果的是（   ）</a:t>
            </a:r>
          </a:p>
        </p:txBody>
      </p:sp>
      <p:sp>
        <p:nvSpPr>
          <p:cNvPr id="60419" name="Text Box 4"/>
          <p:cNvSpPr txBox="1">
            <a:spLocks noChangeArrowheads="1"/>
          </p:cNvSpPr>
          <p:nvPr/>
        </p:nvSpPr>
        <p:spPr bwMode="auto">
          <a:xfrm>
            <a:off x="228600" y="13716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endParaRPr lang="zh-CN" altLang="zh-CN" u="none">
              <a:solidFill>
                <a:prstClr val="black"/>
              </a:solidFill>
            </a:endParaRPr>
          </a:p>
        </p:txBody>
      </p:sp>
      <p:sp>
        <p:nvSpPr>
          <p:cNvPr id="60420" name="Text Box 5"/>
          <p:cNvSpPr txBox="1">
            <a:spLocks noChangeArrowheads="1"/>
          </p:cNvSpPr>
          <p:nvPr/>
        </p:nvSpPr>
        <p:spPr bwMode="auto">
          <a:xfrm>
            <a:off x="780144" y="2427618"/>
            <a:ext cx="322716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 smtClean="0">
                <a:solidFill>
                  <a:prstClr val="black"/>
                </a:solidFill>
                <a:ea typeface="微软雅黑" pitchFamily="34" charset="-122"/>
              </a:rPr>
              <a:t>A</a:t>
            </a:r>
            <a:r>
              <a:rPr lang="zh-CN" altLang="en-US" sz="2800" b="1" u="none" dirty="0">
                <a:solidFill>
                  <a:prstClr val="black"/>
                </a:solidFill>
                <a:ea typeface="微软雅黑" pitchFamily="34" charset="-122"/>
              </a:rPr>
              <a:t>、力的单位          </a:t>
            </a:r>
            <a:endParaRPr lang="en-US" altLang="zh-CN" sz="2800" b="1" u="none" dirty="0" smtClean="0">
              <a:solidFill>
                <a:prstClr val="black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 smtClean="0">
                <a:solidFill>
                  <a:prstClr val="black"/>
                </a:solidFill>
                <a:ea typeface="微软雅黑" pitchFamily="34" charset="-122"/>
              </a:rPr>
              <a:t>B</a:t>
            </a:r>
            <a:r>
              <a:rPr lang="zh-CN" altLang="en-US" sz="2800" b="1" u="none" dirty="0">
                <a:solidFill>
                  <a:prstClr val="black"/>
                </a:solidFill>
                <a:ea typeface="微软雅黑" pitchFamily="34" charset="-122"/>
              </a:rPr>
              <a:t>、力的大小 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 smtClean="0">
                <a:solidFill>
                  <a:prstClr val="black"/>
                </a:solidFill>
                <a:ea typeface="微软雅黑" pitchFamily="34" charset="-122"/>
              </a:rPr>
              <a:t>C</a:t>
            </a:r>
            <a:r>
              <a:rPr lang="zh-CN" altLang="en-US" sz="2800" b="1" u="none" dirty="0">
                <a:solidFill>
                  <a:prstClr val="black"/>
                </a:solidFill>
                <a:ea typeface="微软雅黑" pitchFamily="34" charset="-122"/>
              </a:rPr>
              <a:t>、力的方向          </a:t>
            </a:r>
            <a:endParaRPr lang="en-US" altLang="zh-CN" sz="2800" b="1" u="none" dirty="0" smtClean="0">
              <a:solidFill>
                <a:prstClr val="black"/>
              </a:solidFill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 smtClean="0">
                <a:solidFill>
                  <a:prstClr val="black"/>
                </a:solidFill>
                <a:ea typeface="微软雅黑" pitchFamily="34" charset="-122"/>
              </a:rPr>
              <a:t>D</a:t>
            </a:r>
            <a:r>
              <a:rPr lang="zh-CN" altLang="en-US" sz="2800" b="1" u="none" dirty="0">
                <a:solidFill>
                  <a:prstClr val="black"/>
                </a:solidFill>
                <a:ea typeface="微软雅黑" pitchFamily="34" charset="-122"/>
              </a:rPr>
              <a:t>、力的作用点</a:t>
            </a:r>
          </a:p>
        </p:txBody>
      </p:sp>
      <p:sp>
        <p:nvSpPr>
          <p:cNvPr id="684041" name="Text Box 9"/>
          <p:cNvSpPr txBox="1">
            <a:spLocks noChangeArrowheads="1"/>
          </p:cNvSpPr>
          <p:nvPr/>
        </p:nvSpPr>
        <p:spPr bwMode="auto">
          <a:xfrm>
            <a:off x="6556549" y="1592670"/>
            <a:ext cx="10080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C00000"/>
                </a:solidFill>
                <a:ea typeface="微软雅黑" pitchFamily="34" charset="-122"/>
              </a:rPr>
              <a:t>A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学以致用</a:t>
                </a:r>
                <a:endParaRPr lang="zh-CN" altLang="en-US" sz="20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4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4"/>
          <p:cNvSpPr txBox="1">
            <a:spLocks noChangeArrowheads="1"/>
          </p:cNvSpPr>
          <p:nvPr/>
        </p:nvSpPr>
        <p:spPr bwMode="auto">
          <a:xfrm>
            <a:off x="228600" y="13716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endParaRPr lang="zh-CN" altLang="zh-CN" u="none"/>
          </a:p>
        </p:txBody>
      </p:sp>
      <p:sp>
        <p:nvSpPr>
          <p:cNvPr id="60421" name="Text Box 6"/>
          <p:cNvSpPr txBox="1">
            <a:spLocks noChangeArrowheads="1"/>
          </p:cNvSpPr>
          <p:nvPr/>
        </p:nvSpPr>
        <p:spPr bwMode="auto">
          <a:xfrm>
            <a:off x="819880" y="1472797"/>
            <a:ext cx="750384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ea typeface="微软雅黑" pitchFamily="34" charset="-122"/>
              </a:rPr>
              <a:t>2</a:t>
            </a:r>
            <a:r>
              <a:rPr lang="zh-CN" altLang="en-US" sz="2800" b="1" u="none" dirty="0">
                <a:ea typeface="微软雅黑" pitchFamily="34" charset="-122"/>
              </a:rPr>
              <a:t>、小明用力向上提水时，他对水桶施加了一个提力， 同 时水桶对小明的手也施加了一个拉力，那么这两个力的三要素（         ）</a:t>
            </a:r>
          </a:p>
        </p:txBody>
      </p:sp>
      <p:sp>
        <p:nvSpPr>
          <p:cNvPr id="60422" name="Text Box 7"/>
          <p:cNvSpPr txBox="1">
            <a:spLocks noChangeArrowheads="1"/>
          </p:cNvSpPr>
          <p:nvPr/>
        </p:nvSpPr>
        <p:spPr bwMode="auto">
          <a:xfrm>
            <a:off x="823177" y="3428012"/>
            <a:ext cx="5854488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ea typeface="微软雅黑" pitchFamily="34" charset="-122"/>
              </a:rPr>
              <a:t>A</a:t>
            </a:r>
            <a:r>
              <a:rPr lang="zh-CN" altLang="en-US" sz="2800" b="1" u="none" dirty="0">
                <a:ea typeface="微软雅黑" pitchFamily="34" charset="-122"/>
              </a:rPr>
              <a:t>、完全相同    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ea typeface="微软雅黑" pitchFamily="34" charset="-122"/>
              </a:rPr>
              <a:t>B</a:t>
            </a:r>
            <a:r>
              <a:rPr lang="zh-CN" altLang="en-US" sz="2800" b="1" u="none" dirty="0">
                <a:ea typeface="微软雅黑" pitchFamily="34" charset="-122"/>
              </a:rPr>
              <a:t>、大小、方向相同，作用点不同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ea typeface="微软雅黑" pitchFamily="34" charset="-122"/>
              </a:rPr>
              <a:t>C</a:t>
            </a:r>
            <a:r>
              <a:rPr lang="zh-CN" altLang="en-US" sz="2800" b="1" u="none" dirty="0">
                <a:ea typeface="微软雅黑" pitchFamily="34" charset="-122"/>
              </a:rPr>
              <a:t>、大小相同，方向和作用点都不同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u="none" dirty="0">
                <a:ea typeface="微软雅黑" pitchFamily="34" charset="-122"/>
              </a:rPr>
              <a:t>D</a:t>
            </a:r>
            <a:r>
              <a:rPr lang="zh-CN" altLang="en-US" sz="2800" b="1" u="none" dirty="0">
                <a:ea typeface="微软雅黑" pitchFamily="34" charset="-122"/>
              </a:rPr>
              <a:t>、作用点相同，大小和方向都不同</a:t>
            </a:r>
          </a:p>
        </p:txBody>
      </p:sp>
      <p:sp>
        <p:nvSpPr>
          <p:cNvPr id="684047" name="Text Box 15"/>
          <p:cNvSpPr txBox="1">
            <a:spLocks noChangeArrowheads="1"/>
          </p:cNvSpPr>
          <p:nvPr/>
        </p:nvSpPr>
        <p:spPr bwMode="auto">
          <a:xfrm>
            <a:off x="4857685" y="2689348"/>
            <a:ext cx="8295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u="sng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C00000"/>
                </a:solidFill>
                <a:ea typeface="微软雅黑" pitchFamily="34" charset="-122"/>
              </a:rPr>
              <a:t>C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16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7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学以致用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14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7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574179" y="1232700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二、力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的单位</a:t>
            </a:r>
          </a:p>
        </p:txBody>
      </p:sp>
      <p:sp>
        <p:nvSpPr>
          <p:cNvPr id="3" name="矩形 2"/>
          <p:cNvSpPr/>
          <p:nvPr/>
        </p:nvSpPr>
        <p:spPr>
          <a:xfrm>
            <a:off x="614819" y="1971364"/>
            <a:ext cx="77371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国际单位制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中力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的单位是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牛顿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简称牛 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符号是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83404" y="3322736"/>
            <a:ext cx="31703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这个名称是为了纪念伟大的科学家牛顿而命名的．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4324208" y="3077769"/>
            <a:ext cx="3488744" cy="2521258"/>
          </a:xfrm>
          <a:prstGeom prst="round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37450" y="1043158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25844" y="976639"/>
            <a:ext cx="681597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21cnjy.com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72336" y="1084361"/>
            <a:ext cx="800219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21</a:t>
            </a:r>
            <a:r>
              <a:rPr lang="zh-CN" altLang="en-US" sz="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世纪教育网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9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3238</TotalTime>
  <Words>1758</Words>
  <Application>Microsoft Office PowerPoint</Application>
  <PresentationFormat>全屏显示(4:3)</PresentationFormat>
  <Paragraphs>172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298</cp:revision>
  <dcterms:created xsi:type="dcterms:W3CDTF">2017-03-01T06:40:00Z</dcterms:created>
  <dcterms:modified xsi:type="dcterms:W3CDTF">2020-08-22T12:58:09Z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