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1"/>
  </p:notesMasterIdLst>
  <p:sldIdLst>
    <p:sldId id="256" r:id="rId2"/>
    <p:sldId id="278" r:id="rId3"/>
    <p:sldId id="296" r:id="rId4"/>
    <p:sldId id="343" r:id="rId5"/>
    <p:sldId id="344" r:id="rId6"/>
    <p:sldId id="345" r:id="rId7"/>
    <p:sldId id="346" r:id="rId8"/>
    <p:sldId id="342" r:id="rId9"/>
    <p:sldId id="347" r:id="rId10"/>
    <p:sldId id="352" r:id="rId11"/>
    <p:sldId id="353" r:id="rId12"/>
    <p:sldId id="351" r:id="rId13"/>
    <p:sldId id="348" r:id="rId14"/>
    <p:sldId id="349" r:id="rId15"/>
    <p:sldId id="321" r:id="rId16"/>
    <p:sldId id="355" r:id="rId17"/>
    <p:sldId id="356" r:id="rId18"/>
    <p:sldId id="289" r:id="rId19"/>
    <p:sldId id="361" r:id="rId20"/>
  </p:sldIdLst>
  <p:sldSz cx="9144000" cy="512921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1pPr>
    <a:lvl2pPr marL="0" lvl="1" indent="4572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2pPr>
    <a:lvl3pPr marL="0" lvl="2" indent="9144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3pPr>
    <a:lvl4pPr marL="0" lvl="3" indent="13716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4pPr>
    <a:lvl5pPr marL="0" lvl="4"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5pPr>
    <a:lvl6pPr marL="2286000" lvl="5"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6pPr>
    <a:lvl7pPr marL="2743200" lvl="6"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7pPr>
    <a:lvl8pPr marL="3200400" lvl="7"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8pPr>
    <a:lvl9pPr marL="3657600" lvl="8" indent="1828800" algn="l" defTabSz="914400" rtl="0" eaLnBrk="1" fontAlgn="base" latinLnBrk="0" hangingPunct="1">
      <a:lnSpc>
        <a:spcPct val="100000"/>
      </a:lnSpc>
      <a:spcBef>
        <a:spcPct val="0"/>
      </a:spcBef>
      <a:spcAft>
        <a:spcPct val="0"/>
      </a:spcAft>
      <a:buNone/>
      <a:defRPr kern="1200">
        <a:latin typeface="Arial" panose="020B0604020202020204"/>
        <a:ea typeface="Arial" panose="020B0604020202020204"/>
        <a:cs typeface="+mn-cs"/>
        <a:sym typeface="Arial" panose="020B0604020202020204"/>
      </a:defRPr>
    </a:lvl9pPr>
  </p:defaultTextStyle>
  <p:extLst>
    <p:ext uri="{EFAFB233-063F-42B5-8137-9DF3F51BA10A}">
      <p15:sldGuideLst xmlns="" xmlns:p15="http://schemas.microsoft.com/office/powerpoint/2012/main">
        <p15:guide id="1" orient="horz" pos="1621">
          <p15:clr>
            <a:srgbClr val="A4A3A4"/>
          </p15:clr>
        </p15:guide>
        <p15:guide id="2" pos="2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8C17"/>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100" d="100"/>
          <a:sy n="100" d="100"/>
        </p:scale>
        <p:origin x="-1104" y="-288"/>
      </p:cViewPr>
      <p:guideLst>
        <p:guide orient="horz" pos="1621"/>
        <p:guide pos="286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Shape 35"/>
          <p:cNvSpPr>
            <a:spLocks noGrp="1" noRot="1" noChangeAspect="1"/>
          </p:cNvSpPr>
          <p:nvPr>
            <p:ph type="sldImg"/>
          </p:nvPr>
        </p:nvSpPr>
        <p:spPr>
          <a:xfrm>
            <a:off x="373063" y="685800"/>
            <a:ext cx="6111875" cy="3429000"/>
          </a:xfrm>
          <a:prstGeom prst="rect">
            <a:avLst/>
          </a:prstGeom>
          <a:noFill/>
          <a:ln w="9525">
            <a:noFill/>
          </a:ln>
        </p:spPr>
      </p:sp>
      <p:sp>
        <p:nvSpPr>
          <p:cNvPr id="10243" name="Shape 36"/>
          <p:cNvSpPr>
            <a:spLocks noGrp="1"/>
          </p:cNvSpPr>
          <p:nvPr>
            <p:ph type="body" sz="quarter"/>
          </p:nvPr>
        </p:nvSpPr>
        <p:spPr>
          <a:xfrm>
            <a:off x="914400" y="4343400"/>
            <a:ext cx="5029200" cy="4114800"/>
          </a:xfrm>
          <a:prstGeom prst="rect">
            <a:avLst/>
          </a:prstGeom>
          <a:noFill/>
          <a:ln w="9525">
            <a:noFill/>
          </a:ln>
        </p:spPr>
        <p:txBody>
          <a:bodyPr anchor="t" anchorCtr="0"/>
          <a:lstStyle/>
          <a:p>
            <a:pPr lvl="0"/>
            <a:endParaRPr lang="zh-CN"/>
          </a:p>
        </p:txBody>
      </p:sp>
    </p:spTree>
    <p:extLst>
      <p:ext uri="{BB962C8B-B14F-4D97-AF65-F5344CB8AC3E}">
        <p14:creationId xmlns:p14="http://schemas.microsoft.com/office/powerpoint/2010/main" xmlns="" val="2657673651"/>
      </p:ext>
    </p:extLst>
  </p:cSld>
  <p:clrMap bg1="lt1" tx1="dk1" bg2="lt2" tx2="dk2" accent1="accent1" accent2="accent2" accent3="accent3" accent4="accent4" accent5="accent5" accent6="accent6" hlink="hlink" folHlink="folHlink"/>
  <p:hf sldNum="0" hdr="0" ftr="0" dt="0"/>
  <p:notesStyle>
    <a:lvl1pPr defTabSz="457200">
      <a:lnSpc>
        <a:spcPct val="118000"/>
      </a:lnSpc>
      <a:defRPr sz="2200">
        <a:latin typeface="+mj-lt"/>
        <a:ea typeface="+mj-ea"/>
        <a:cs typeface="+mj-cs"/>
        <a:sym typeface="Helvetica Neue"/>
      </a:defRPr>
    </a:lvl1pPr>
    <a:lvl2pPr indent="228600" defTabSz="457200">
      <a:lnSpc>
        <a:spcPct val="118000"/>
      </a:lnSpc>
      <a:defRPr sz="2200">
        <a:latin typeface="+mj-lt"/>
        <a:ea typeface="+mj-ea"/>
        <a:cs typeface="+mj-cs"/>
        <a:sym typeface="Helvetica Neue"/>
      </a:defRPr>
    </a:lvl2pPr>
    <a:lvl3pPr indent="457200" defTabSz="457200">
      <a:lnSpc>
        <a:spcPct val="118000"/>
      </a:lnSpc>
      <a:defRPr sz="2200">
        <a:latin typeface="+mj-lt"/>
        <a:ea typeface="+mj-ea"/>
        <a:cs typeface="+mj-cs"/>
        <a:sym typeface="Helvetica Neue"/>
      </a:defRPr>
    </a:lvl3pPr>
    <a:lvl4pPr indent="685800" defTabSz="457200">
      <a:lnSpc>
        <a:spcPct val="118000"/>
      </a:lnSpc>
      <a:defRPr sz="2200">
        <a:latin typeface="+mj-lt"/>
        <a:ea typeface="+mj-ea"/>
        <a:cs typeface="+mj-cs"/>
        <a:sym typeface="Helvetica Neue"/>
      </a:defRPr>
    </a:lvl4pPr>
    <a:lvl5pPr indent="914400" defTabSz="457200">
      <a:lnSpc>
        <a:spcPct val="118000"/>
      </a:lnSpc>
      <a:defRPr sz="2200">
        <a:latin typeface="+mj-lt"/>
        <a:ea typeface="+mj-ea"/>
        <a:cs typeface="+mj-cs"/>
        <a:sym typeface="Helvetica Neue"/>
      </a:defRPr>
    </a:lvl5pPr>
    <a:lvl6pPr indent="1143000" defTabSz="457200">
      <a:lnSpc>
        <a:spcPct val="118000"/>
      </a:lnSpc>
      <a:defRPr sz="2200">
        <a:latin typeface="+mj-lt"/>
        <a:ea typeface="+mj-ea"/>
        <a:cs typeface="+mj-cs"/>
        <a:sym typeface="Helvetica Neue"/>
      </a:defRPr>
    </a:lvl6pPr>
    <a:lvl7pPr indent="1371600" defTabSz="457200">
      <a:lnSpc>
        <a:spcPct val="118000"/>
      </a:lnSpc>
      <a:defRPr sz="2200">
        <a:latin typeface="+mj-lt"/>
        <a:ea typeface="+mj-ea"/>
        <a:cs typeface="+mj-cs"/>
        <a:sym typeface="Helvetica Neue"/>
      </a:defRPr>
    </a:lvl7pPr>
    <a:lvl8pPr indent="1600200" defTabSz="457200">
      <a:lnSpc>
        <a:spcPct val="118000"/>
      </a:lnSpc>
      <a:defRPr sz="2200">
        <a:latin typeface="+mj-lt"/>
        <a:ea typeface="+mj-ea"/>
        <a:cs typeface="+mj-cs"/>
        <a:sym typeface="Helvetica Neue"/>
      </a:defRPr>
    </a:lvl8pPr>
    <a:lvl9pPr indent="1828800" defTabSz="457200">
      <a:lnSpc>
        <a:spcPct val="118000"/>
      </a:lnSpc>
      <a:defRPr sz="2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defTabSz="457200" eaLnBrk="1" fontAlgn="auto" latinLnBrk="0" hangingPunct="1">
              <a:lnSpc>
                <a:spcPct val="118000"/>
              </a:lnSpc>
              <a:spcBef>
                <a:spcPts val="0"/>
              </a:spcBef>
              <a:spcAft>
                <a:spcPts val="0"/>
              </a:spcAft>
              <a:buClrTx/>
              <a:buSzTx/>
              <a:buFontTx/>
              <a:buNone/>
              <a:tabLst/>
              <a:defRPr/>
            </a:pPr>
            <a:r>
              <a:rPr kumimoji="0" lang="zh-CN" altLang="en-US" sz="2400" kern="1200" cap="none" spc="0" normalizeH="0" baseline="0" noProof="0" dirty="0" smtClean="0">
                <a:solidFill>
                  <a:srgbClr val="FF0000"/>
                </a:solidFill>
                <a:latin typeface="Times New Roman" panose="02020603050405020304" pitchFamily="18" charset="0"/>
                <a:ea typeface="微软雅黑" panose="020B0503020204020204" charset="-122"/>
                <a:cs typeface="Times New Roman" panose="02020603050405020304" pitchFamily="18" charset="0"/>
              </a:rPr>
              <a:t>霜是由空气中的水蒸气凝华形成的小冰晶。</a:t>
            </a:r>
          </a:p>
          <a:p>
            <a:endParaRPr lang="zh-CN" altLang="en-US" dirty="0"/>
          </a:p>
        </p:txBody>
      </p:sp>
    </p:spTree>
    <p:extLst>
      <p:ext uri="{BB962C8B-B14F-4D97-AF65-F5344CB8AC3E}">
        <p14:creationId xmlns:p14="http://schemas.microsoft.com/office/powerpoint/2010/main" xmlns="" val="3260493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R="0" defTabSz="457200">
              <a:lnSpc>
                <a:spcPct val="150000"/>
              </a:lnSpc>
              <a:buClrTx/>
              <a:buSzTx/>
              <a:buFont typeface="Arial" panose="020B0604020202020204" pitchFamily="34" charset="0"/>
              <a:buChar char="•"/>
              <a:defRPr/>
            </a:pPr>
            <a:r>
              <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A</a:t>
            </a:r>
            <a:r>
              <a:rPr kumimoji="0" lang="zh-CN" altLang="en-US"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中现象属于凝固，是放热过程；</a:t>
            </a:r>
            <a:endPar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endParaRPr>
          </a:p>
          <a:p>
            <a:pPr marR="0" defTabSz="457200">
              <a:lnSpc>
                <a:spcPct val="150000"/>
              </a:lnSpc>
              <a:buClrTx/>
              <a:buSzTx/>
              <a:buFont typeface="Arial" panose="020B0604020202020204" pitchFamily="34" charset="0"/>
              <a:buChar char="•"/>
              <a:defRPr/>
            </a:pPr>
            <a:r>
              <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B</a:t>
            </a:r>
            <a:r>
              <a:rPr kumimoji="0" lang="zh-CN" altLang="en-US"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中现象属于汽化，是吸热过程；</a:t>
            </a:r>
            <a:endPar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endParaRPr>
          </a:p>
          <a:p>
            <a:pPr marR="0" defTabSz="457200">
              <a:lnSpc>
                <a:spcPct val="150000"/>
              </a:lnSpc>
              <a:buClrTx/>
              <a:buSzTx/>
              <a:buFont typeface="Arial" panose="020B0604020202020204" pitchFamily="34" charset="0"/>
              <a:buChar char="•"/>
              <a:defRPr/>
            </a:pPr>
            <a:r>
              <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C</a:t>
            </a:r>
            <a:r>
              <a:rPr kumimoji="0" lang="zh-CN" altLang="en-US"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中现象属于液化，是放热过程；</a:t>
            </a:r>
            <a:endPar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endParaRPr>
          </a:p>
          <a:p>
            <a:pPr marR="0" defTabSz="457200">
              <a:lnSpc>
                <a:spcPct val="150000"/>
              </a:lnSpc>
              <a:buClrTx/>
              <a:buSzTx/>
              <a:buFont typeface="Arial" panose="020B0604020202020204" pitchFamily="34" charset="0"/>
              <a:buChar char="•"/>
              <a:defRPr/>
            </a:pPr>
            <a:r>
              <a:rPr kumimoji="0" lang="en-US" altLang="zh-CN"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D</a:t>
            </a:r>
            <a:r>
              <a:rPr kumimoji="0" lang="zh-CN" altLang="en-US" sz="2400" kern="1200" cap="none" spc="0" normalizeH="0" baseline="0" noProof="0" dirty="0" smtClean="0">
                <a:solidFill>
                  <a:srgbClr val="FF0000"/>
                </a:solidFill>
                <a:latin typeface="微软雅黑" panose="020B0503020204020204" charset="-122"/>
                <a:ea typeface="微软雅黑" panose="020B0503020204020204" charset="-122"/>
                <a:cs typeface="微软雅黑" panose="020B0503020204020204" charset="-122"/>
              </a:rPr>
              <a:t>中现象属于凝华，是放热过程。</a:t>
            </a:r>
          </a:p>
          <a:p>
            <a:endParaRPr lang="zh-CN" altLang="en-US" dirty="0"/>
          </a:p>
        </p:txBody>
      </p:sp>
    </p:spTree>
    <p:extLst>
      <p:ext uri="{BB962C8B-B14F-4D97-AF65-F5344CB8AC3E}">
        <p14:creationId xmlns:p14="http://schemas.microsoft.com/office/powerpoint/2010/main" xmlns="" val="11897218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
        <p:nvSpPr>
          <p:cNvPr id="4" name="矩形 3"/>
          <p:cNvSpPr/>
          <p:nvPr userDrawn="1"/>
        </p:nvSpPr>
        <p:spPr>
          <a:xfrm>
            <a:off x="217314" y="204953"/>
            <a:ext cx="1530566"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1" tIns="45711" rIns="45711" bIns="45711"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noProof="1"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学易同步精品课堂</a:t>
            </a:r>
            <a:endParaRPr kumimoji="0" lang="zh-CN" altLang="en-US" sz="1400" b="1" u="none" strike="noStrike" cap="none" spc="0" normalizeH="0" baseline="0" noProof="1">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12693" y="764778"/>
            <a:ext cx="3592864" cy="358954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
        <p:nvSpPr>
          <p:cNvPr id="2055" name="标题 4"/>
          <p:cNvSpPr>
            <a:spLocks noGrp="1"/>
          </p:cNvSpPr>
          <p:nvPr userDrawn="1"/>
        </p:nvSpPr>
        <p:spPr>
          <a:xfrm>
            <a:off x="7664450" y="1727200"/>
            <a:ext cx="823913" cy="290513"/>
          </a:xfrm>
          <a:prstGeom prst="rect">
            <a:avLst/>
          </a:prstGeom>
          <a:noFill/>
          <a:ln w="12700">
            <a:noFill/>
          </a:ln>
        </p:spPr>
        <p:txBody>
          <a:bodyPr lIns="45711" rIns="45711" anchor="t" anchorCtr="0"/>
          <a:lstStyle/>
          <a:p>
            <a:pPr lvl="0"/>
            <a:r>
              <a:rPr lang="zh-CN" altLang="en-US" sz="2400" b="1" u="none" baseline="-25000">
                <a:solidFill>
                  <a:srgbClr val="007E27"/>
                </a:solidFill>
                <a:latin typeface="方正姚体" panose="02010601030101010101" pitchFamily="2" charset="-122"/>
                <a:ea typeface="方正姚体" panose="02010601030101010101" pitchFamily="2" charset="-122"/>
              </a:rPr>
              <a:t>（初中）</a:t>
            </a:r>
          </a:p>
        </p:txBody>
      </p:sp>
      <p:sp>
        <p:nvSpPr>
          <p:cNvPr id="8" name="文本框 7"/>
          <p:cNvSpPr txBox="1"/>
          <p:nvPr userDrawn="1"/>
        </p:nvSpPr>
        <p:spPr>
          <a:xfrm>
            <a:off x="4273550" y="1208088"/>
            <a:ext cx="3390900" cy="8096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1" tIns="45711" rIns="45711" bIns="45711"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7200" b="1" i="0" u="none" strike="noStrike" cap="none" spc="0" normalizeH="0" baseline="-25000" noProof="1" smtClean="0">
                <a:solidFill>
                  <a:srgbClr val="007E27"/>
                </a:solidFill>
                <a:latin typeface="方正姚体" panose="02010601030101010101" pitchFamily="2" charset="-122"/>
                <a:ea typeface="方正姚体" panose="02010601030101010101" pitchFamily="2" charset="-122"/>
                <a:cs typeface="微软雅黑" panose="020B0503020204020204" charset="-122"/>
                <a:sym typeface="Arial" panose="020B0604020202020204"/>
              </a:rPr>
              <a:t>沪科版 物理</a:t>
            </a:r>
          </a:p>
        </p:txBody>
      </p:sp>
      <p:sp>
        <p:nvSpPr>
          <p:cNvPr id="10" name="文本框 9"/>
          <p:cNvSpPr txBox="1"/>
          <p:nvPr userDrawn="1"/>
        </p:nvSpPr>
        <p:spPr>
          <a:xfrm>
            <a:off x="7345363" y="2305050"/>
            <a:ext cx="1233488" cy="3683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noProof="1" smtClean="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（九年级）</a:t>
            </a:r>
            <a:endParaRPr kumimoji="0" lang="zh-CN" altLang="en-US" sz="1800" b="0" i="0" u="none" strike="noStrike" cap="none" spc="0" normalizeH="0" baseline="0" noProof="1">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pic>
        <p:nvPicPr>
          <p:cNvPr id="3077" name="图片 2"/>
          <p:cNvPicPr>
            <a:picLocks noChangeAspect="1"/>
          </p:cNvPicPr>
          <p:nvPr userDrawn="1"/>
        </p:nvPicPr>
        <p:blipFill>
          <a:blip r:embed="rId2"/>
          <a:stretch>
            <a:fillRect/>
          </a:stretch>
        </p:blipFill>
        <p:spPr>
          <a:xfrm>
            <a:off x="7853363" y="4592638"/>
            <a:ext cx="735012" cy="360362"/>
          </a:xfrm>
          <a:prstGeom prst="rect">
            <a:avLst/>
          </a:prstGeom>
          <a:noFill/>
          <a:ln w="9525">
            <a:noFill/>
          </a:ln>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4101" name="图片 5"/>
          <p:cNvPicPr>
            <a:picLocks noChangeAspect="1"/>
          </p:cNvPicPr>
          <p:nvPr userDrawn="1"/>
        </p:nvPicPr>
        <p:blipFill>
          <a:blip r:embed="rId2"/>
          <a:stretch>
            <a:fillRect/>
          </a:stretch>
        </p:blipFill>
        <p:spPr>
          <a:xfrm>
            <a:off x="7874000" y="4583113"/>
            <a:ext cx="736600" cy="358775"/>
          </a:xfrm>
          <a:prstGeom prst="rect">
            <a:avLst/>
          </a:prstGeom>
          <a:noFill/>
          <a:ln w="9525">
            <a:noFill/>
          </a:ln>
        </p:spPr>
      </p:pic>
      <p:sp>
        <p:nvSpPr>
          <p:cNvPr id="2" name="Shape 108"/>
          <p:cNvSpPr/>
          <p:nvPr userDrawn="1"/>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userDrawn="1"/>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8" name="文本框 7"/>
          <p:cNvSpPr txBox="1"/>
          <p:nvPr userDrawn="1"/>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userDrawn="1"/>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日期占位符 2"/>
          <p:cNvSpPr>
            <a:spLocks noGrp="1"/>
          </p:cNvSpPr>
          <p:nvPr>
            <p:ph type="dt" sz="half" idx="10"/>
          </p:nvPr>
        </p:nvSpPr>
        <p:spPr>
          <a:xfrm>
            <a:off x="838200" y="6354763"/>
            <a:ext cx="2743200" cy="365125"/>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pPr fontAlgn="auto"/>
              <a:t>2019/11/7</a:t>
            </a:fld>
            <a:endParaRPr lang="zh-CN" altLang="en-US" strike="noStrike" noProof="1"/>
          </a:p>
        </p:txBody>
      </p:sp>
      <p:sp>
        <p:nvSpPr>
          <p:cNvPr id="4" name="页脚占位符 3"/>
          <p:cNvSpPr>
            <a:spLocks noGrp="1"/>
          </p:cNvSpPr>
          <p:nvPr>
            <p:ph type="ftr" sz="quarter" idx="11"/>
          </p:nvPr>
        </p:nvSpPr>
        <p:spPr>
          <a:xfrm>
            <a:off x="4038600" y="6354763"/>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4763"/>
            <a:ext cx="2743200" cy="365125"/>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pPr fontAlgn="auto"/>
              <a:t>‹#›</a:t>
            </a:fld>
            <a:endParaRPr lang="zh-CN" altLang="en-US" strike="noStrike" noProof="1"/>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5125" name="图片 5"/>
          <p:cNvPicPr>
            <a:picLocks noChangeAspect="1"/>
          </p:cNvPicPr>
          <p:nvPr userDrawn="1"/>
        </p:nvPicPr>
        <p:blipFill>
          <a:blip r:embed="rId2"/>
          <a:stretch>
            <a:fillRect/>
          </a:stretch>
        </p:blipFill>
        <p:spPr>
          <a:xfrm>
            <a:off x="8067675" y="4637088"/>
            <a:ext cx="736600" cy="358775"/>
          </a:xfrm>
          <a:prstGeom prst="rect">
            <a:avLst/>
          </a:prstGeom>
          <a:noFill/>
          <a:ln w="9525">
            <a:noFill/>
          </a:ln>
        </p:spPr>
      </p:pic>
      <p:sp>
        <p:nvSpPr>
          <p:cNvPr id="2" name="Shape 108"/>
          <p:cNvSpPr/>
          <p:nvPr userDrawn="1"/>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userDrawn="1"/>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8" name="文本框 7"/>
          <p:cNvSpPr txBox="1"/>
          <p:nvPr userDrawn="1"/>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userDrawn="1"/>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日期占位符 2"/>
          <p:cNvSpPr>
            <a:spLocks noGrp="1"/>
          </p:cNvSpPr>
          <p:nvPr>
            <p:ph type="dt" sz="half" idx="10"/>
          </p:nvPr>
        </p:nvSpPr>
        <p:spPr>
          <a:xfrm>
            <a:off x="838200" y="6354763"/>
            <a:ext cx="2743200" cy="365125"/>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pPr fontAlgn="auto"/>
              <a:t>2019/11/7</a:t>
            </a:fld>
            <a:endParaRPr lang="zh-CN" altLang="en-US" strike="noStrike" noProof="1"/>
          </a:p>
        </p:txBody>
      </p:sp>
      <p:sp>
        <p:nvSpPr>
          <p:cNvPr id="4" name="页脚占位符 3"/>
          <p:cNvSpPr>
            <a:spLocks noGrp="1"/>
          </p:cNvSpPr>
          <p:nvPr>
            <p:ph type="ftr" sz="quarter" idx="11"/>
          </p:nvPr>
        </p:nvSpPr>
        <p:spPr>
          <a:xfrm>
            <a:off x="4038600" y="6354763"/>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4763"/>
            <a:ext cx="2743200" cy="365125"/>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pPr fontAlgn="auto"/>
              <a:t>‹#›</a:t>
            </a:fld>
            <a:endParaRPr lang="zh-CN" altLang="en-US" strike="noStrike" noProof="1"/>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6" name="Shape 108"/>
          <p:cNvSpPr/>
          <p:nvPr userDrawn="1"/>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userDrawn="1"/>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8" name="文本框 7"/>
          <p:cNvSpPr txBox="1"/>
          <p:nvPr userDrawn="1"/>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userDrawn="1"/>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6153" name="图片 9"/>
          <p:cNvPicPr>
            <a:picLocks noChangeAspect="1"/>
          </p:cNvPicPr>
          <p:nvPr userDrawn="1"/>
        </p:nvPicPr>
        <p:blipFill>
          <a:blip r:embed="rId2"/>
          <a:stretch>
            <a:fillRect/>
          </a:stretch>
        </p:blipFill>
        <p:spPr>
          <a:xfrm>
            <a:off x="8067675" y="4637088"/>
            <a:ext cx="736600" cy="358775"/>
          </a:xfrm>
          <a:prstGeom prst="rect">
            <a:avLst/>
          </a:prstGeom>
          <a:noFill/>
          <a:ln w="9525">
            <a:noFill/>
          </a:ln>
        </p:spPr>
      </p:pic>
      <p:sp>
        <p:nvSpPr>
          <p:cNvPr id="3" name="日期占位符 2"/>
          <p:cNvSpPr>
            <a:spLocks noGrp="1"/>
          </p:cNvSpPr>
          <p:nvPr>
            <p:ph type="dt" sz="half" idx="10"/>
          </p:nvPr>
        </p:nvSpPr>
        <p:spPr>
          <a:xfrm>
            <a:off x="838200" y="6356350"/>
            <a:ext cx="2743200" cy="365125"/>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pPr fontAlgn="auto"/>
              <a:t>2019/11/7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pPr fontAlgn="auto"/>
              <a:t>‹#›</a:t>
            </a:fld>
            <a:endParaRPr lang="zh-CN" altLang="en-US" strike="noStrike" noProof="1"/>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pic>
        <p:nvPicPr>
          <p:cNvPr id="7173" name="图片 5"/>
          <p:cNvPicPr>
            <a:picLocks noChangeAspect="1"/>
          </p:cNvPicPr>
          <p:nvPr userDrawn="1"/>
        </p:nvPicPr>
        <p:blipFill>
          <a:blip r:embed="rId2"/>
          <a:stretch>
            <a:fillRect/>
          </a:stretch>
        </p:blipFill>
        <p:spPr>
          <a:xfrm>
            <a:off x="8067675" y="4637088"/>
            <a:ext cx="736600" cy="358775"/>
          </a:xfrm>
          <a:prstGeom prst="rect">
            <a:avLst/>
          </a:prstGeom>
          <a:noFill/>
          <a:ln w="9525">
            <a:noFill/>
          </a:ln>
        </p:spPr>
      </p:pic>
      <p:sp>
        <p:nvSpPr>
          <p:cNvPr id="2" name="标题 1"/>
          <p:cNvSpPr>
            <a:spLocks noGrp="1"/>
          </p:cNvSpPr>
          <p:nvPr>
            <p:ph type="title"/>
          </p:nvPr>
        </p:nvSpPr>
        <p:spPr>
          <a:xfrm>
            <a:off x="4561840" y="2704813"/>
            <a:ext cx="3670935" cy="1095204"/>
          </a:xfrm>
        </p:spPr>
        <p:txBody>
          <a:bodyPr/>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4763"/>
            <a:ext cx="2743200" cy="365125"/>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pPr fontAlgn="auto"/>
              <a:t>2019/11/7</a:t>
            </a:fld>
            <a:endParaRPr lang="zh-CN" altLang="en-US" strike="noStrike" noProof="1"/>
          </a:p>
        </p:txBody>
      </p:sp>
      <p:sp>
        <p:nvSpPr>
          <p:cNvPr id="4" name="页脚占位符 3"/>
          <p:cNvSpPr>
            <a:spLocks noGrp="1"/>
          </p:cNvSpPr>
          <p:nvPr>
            <p:ph type="ftr" sz="quarter" idx="11"/>
          </p:nvPr>
        </p:nvSpPr>
        <p:spPr>
          <a:xfrm>
            <a:off x="4038600" y="6354763"/>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4763"/>
            <a:ext cx="2743200" cy="365125"/>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pPr fontAlgn="auto"/>
              <a:t>‹#›</a:t>
            </a:fld>
            <a:endParaRPr lang="zh-CN" altLang="en-US" strike="noStrike" noProof="1"/>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06" name="Shape 206"/>
          <p:cNvSpPr/>
          <p:nvPr userDrawn="1"/>
        </p:nvSpPr>
        <p:spPr>
          <a:xfrm>
            <a:off x="4811713" y="2298700"/>
            <a:ext cx="3598863" cy="922338"/>
          </a:xfrm>
          <a:prstGeom prst="rect">
            <a:avLst/>
          </a:prstGeom>
          <a:ln w="12700">
            <a:miter lim="400000"/>
          </a:ln>
          <a:effectLst>
            <a:outerShdw blurRad="50800" dist="38100" dir="5400000" algn="t" rotWithShape="0">
              <a:prstClr val="black">
                <a:alpha val="40000"/>
              </a:prstClr>
            </a:outerShdw>
          </a:effectLst>
        </p:spPr>
        <p:txBody>
          <a:bodyPr lIns="45711" rIns="45711">
            <a:spAutoFit/>
          </a:bodyPr>
          <a:lstStyle>
            <a:lvl1pPr algn="ctr">
              <a:defRPr sz="54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fontAlgn="auto">
              <a:defRPr sz="1800">
                <a:solidFill>
                  <a:srgbClr val="000000"/>
                </a:solidFill>
              </a:defRPr>
            </a:pPr>
            <a:r>
              <a:rPr sz="5400" strike="noStrike" noProof="1">
                <a:solidFill>
                  <a:srgbClr val="007E27"/>
                </a:solidFill>
                <a:latin typeface="微软雅黑" panose="020B0503020204020204" charset="-122"/>
                <a:ea typeface="微软雅黑" panose="020B0503020204020204" charset="-122"/>
                <a:cs typeface="微软雅黑" panose="020B0503020204020204" charset="-122"/>
              </a:rPr>
              <a:t>THANKS</a:t>
            </a:r>
            <a:endParaRPr sz="5400" strike="noStrike" noProof="1">
              <a:solidFill>
                <a:srgbClr val="007E27"/>
              </a:solidFill>
            </a:endParaRPr>
          </a:p>
        </p:txBody>
      </p:sp>
      <p:sp>
        <p:nvSpPr>
          <p:cNvPr id="8198" name="Shape 207"/>
          <p:cNvSpPr/>
          <p:nvPr userDrawn="1"/>
        </p:nvSpPr>
        <p:spPr>
          <a:xfrm>
            <a:off x="4219575" y="1854200"/>
            <a:ext cx="928688" cy="1106488"/>
          </a:xfrm>
          <a:prstGeom prst="rect">
            <a:avLst/>
          </a:prstGeom>
          <a:noFill/>
          <a:ln w="12700">
            <a:noFill/>
          </a:ln>
        </p:spPr>
        <p:txBody>
          <a:bodyPr wrap="none" lIns="45711" rIns="45711" anchor="t" anchorCtr="0">
            <a:spAutoFit/>
          </a:bodyPr>
          <a:lstStyle/>
          <a:p>
            <a:pPr lvl="0"/>
            <a:r>
              <a:rPr lang="zh-CN" sz="6600" dirty="0">
                <a:solidFill>
                  <a:srgbClr val="007E27"/>
                </a:solidFill>
                <a:latin typeface="微软雅黑" panose="020B0503020204020204" charset="-122"/>
                <a:ea typeface="微软雅黑" panose="020B0503020204020204" charset="-122"/>
                <a:sym typeface="微软雅黑" panose="020B0503020204020204" charset="-122"/>
              </a:rPr>
              <a:t>“</a:t>
            </a:r>
          </a:p>
        </p:txBody>
      </p:sp>
      <p:sp>
        <p:nvSpPr>
          <p:cNvPr id="8199" name="Shape 208"/>
          <p:cNvSpPr/>
          <p:nvPr userDrawn="1"/>
        </p:nvSpPr>
        <p:spPr>
          <a:xfrm>
            <a:off x="8218488" y="3001963"/>
            <a:ext cx="928687" cy="1108075"/>
          </a:xfrm>
          <a:prstGeom prst="rect">
            <a:avLst/>
          </a:prstGeom>
          <a:noFill/>
          <a:ln w="12700">
            <a:noFill/>
          </a:ln>
        </p:spPr>
        <p:txBody>
          <a:bodyPr wrap="none" lIns="45711" rIns="45711" anchor="t" anchorCtr="0">
            <a:spAutoFit/>
          </a:bodyPr>
          <a:lstStyle/>
          <a:p>
            <a:pPr lvl="0"/>
            <a:r>
              <a:rPr lang="zh-CN" sz="6600" dirty="0">
                <a:solidFill>
                  <a:srgbClr val="007E27"/>
                </a:solidFill>
                <a:latin typeface="微软雅黑" panose="020B0503020204020204" charset="-122"/>
                <a:ea typeface="微软雅黑" panose="020B0503020204020204" charset="-122"/>
                <a:sym typeface="微软雅黑" panose="020B0503020204020204" charset="-122"/>
              </a:rPr>
              <a:t>”</a:t>
            </a:r>
          </a:p>
        </p:txBody>
      </p:sp>
      <p:pic>
        <p:nvPicPr>
          <p:cNvPr id="209" name="学科网LOGO源文件.png"/>
          <p:cNvPicPr/>
          <p:nvPr userDrawn="1"/>
        </p:nvPicPr>
        <p:blipFill>
          <a:blip r:embed="rId2" cstate="print"/>
          <a:stretch>
            <a:fillRect/>
          </a:stretch>
        </p:blipFill>
        <p:spPr>
          <a:xfrm>
            <a:off x="2200275" y="3962400"/>
            <a:ext cx="776288" cy="268288"/>
          </a:xfrm>
          <a:prstGeom prst="rect">
            <a:avLst/>
          </a:prstGeom>
          <a:ln w="12700">
            <a:miter lim="400000"/>
            <a:headEnd/>
            <a:tailEnd/>
          </a:ln>
          <a:effectLst>
            <a:outerShdw blurRad="50800" dist="38100" dir="5400000" algn="t" rotWithShape="0">
              <a:prstClr val="black">
                <a:alpha val="40000"/>
              </a:prstClr>
            </a:outerShdw>
          </a:effectLst>
        </p:spPr>
      </p:pic>
      <p:pic>
        <p:nvPicPr>
          <p:cNvPr id="6" name="图片 5"/>
          <p:cNvPicPr>
            <a:picLocks noChangeAspect="1"/>
          </p:cNvPicPr>
          <p:nvPr userDrawn="1"/>
        </p:nvPicPr>
        <p:blipFill>
          <a:blip r:embed="rId3"/>
          <a:stretch>
            <a:fillRect/>
          </a:stretch>
        </p:blipFill>
        <p:spPr>
          <a:xfrm>
            <a:off x="1284288" y="1206500"/>
            <a:ext cx="2608263" cy="2605088"/>
          </a:xfrm>
          <a:prstGeom prst="rect">
            <a:avLst/>
          </a:prstGeom>
          <a:effectLst>
            <a:outerShdw blurRad="50800" dist="38100" dir="5400000" algn="t" rotWithShape="0">
              <a:prstClr val="black">
                <a:alpha val="40000"/>
              </a:prstClr>
            </a:outerShdw>
          </a:effectLst>
        </p:spPr>
      </p:pic>
      <p:sp>
        <p:nvSpPr>
          <p:cNvPr id="3" name="日期占位符 2"/>
          <p:cNvSpPr>
            <a:spLocks noGrp="1"/>
          </p:cNvSpPr>
          <p:nvPr>
            <p:ph type="dt" sz="half" idx="10"/>
          </p:nvPr>
        </p:nvSpPr>
        <p:spPr>
          <a:xfrm>
            <a:off x="838200" y="6356350"/>
            <a:ext cx="2743200" cy="365125"/>
          </a:xfrm>
        </p:spPr>
        <p:txBody>
          <a:bodyPr/>
          <a:lstStyle/>
          <a:p>
            <a:pPr fontAlgn="auto"/>
            <a:fld id="{263DB197-84B0-484E-9C0F-88358ECCB797}" type="datetimeFigureOut">
              <a:rPr lang="zh-CN" altLang="en-US" strike="noStrike" noProof="1" smtClean="0">
                <a:latin typeface="Arial" panose="020B0604020202020204"/>
                <a:ea typeface="Arial" panose="020B0604020202020204"/>
                <a:cs typeface="Arial" panose="020B0604020202020204"/>
              </a:rPr>
              <a:pPr fontAlgn="auto"/>
              <a:t>2019/11/7</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auto"/>
            <a:fld id="{E077DA78-E013-4A8C-AD75-63A150561B10}" type="slidenum">
              <a:rPr lang="zh-CN" altLang="en-US" strike="noStrike" noProof="1" smtClean="0">
                <a:latin typeface="Arial" panose="020B0604020202020204"/>
                <a:ea typeface="Arial" panose="020B0604020202020204"/>
                <a:cs typeface="Arial" panose="020B0604020202020204"/>
              </a:rPr>
              <a:pPr fontAlgn="auto"/>
              <a:t>‹#›</a:t>
            </a:fld>
            <a:endParaRPr lang="zh-CN" altLang="en-US" strike="noStrike" noProof="1"/>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3479"/>
            <a:ext cx="7772400" cy="1099524"/>
          </a:xfrm>
        </p:spPr>
        <p:txBody>
          <a:body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06734"/>
            <a:ext cx="6400800" cy="1310880"/>
          </a:xfrm>
        </p:spPr>
        <p:txBody>
          <a:bodyPr/>
          <a:lstStyle>
            <a:lvl1pPr marL="0" indent="0" algn="ctr">
              <a:buNone/>
              <a:defRPr>
                <a:solidFill>
                  <a:schemeClr val="tx1">
                    <a:tint val="75000"/>
                  </a:schemeClr>
                </a:solidFill>
              </a:defRPr>
            </a:lvl1pPr>
            <a:lvl2pPr marL="342265" indent="0" algn="ctr">
              <a:buNone/>
              <a:defRPr>
                <a:solidFill>
                  <a:schemeClr val="tx1">
                    <a:tint val="75000"/>
                  </a:schemeClr>
                </a:solidFill>
              </a:defRPr>
            </a:lvl2pPr>
            <a:lvl3pPr marL="683895" indent="0" algn="ctr">
              <a:buNone/>
              <a:defRPr>
                <a:solidFill>
                  <a:schemeClr val="tx1">
                    <a:tint val="75000"/>
                  </a:schemeClr>
                </a:solidFill>
              </a:defRPr>
            </a:lvl3pPr>
            <a:lvl4pPr marL="1026160" indent="0" algn="ctr">
              <a:buNone/>
              <a:defRPr>
                <a:solidFill>
                  <a:schemeClr val="tx1">
                    <a:tint val="75000"/>
                  </a:schemeClr>
                </a:solidFill>
              </a:defRPr>
            </a:lvl4pPr>
            <a:lvl5pPr marL="1367790" indent="0" algn="ctr">
              <a:buNone/>
              <a:defRPr>
                <a:solidFill>
                  <a:schemeClr val="tx1">
                    <a:tint val="75000"/>
                  </a:schemeClr>
                </a:solidFill>
              </a:defRPr>
            </a:lvl5pPr>
            <a:lvl6pPr marL="1710055" indent="0" algn="ctr">
              <a:buNone/>
              <a:defRPr>
                <a:solidFill>
                  <a:schemeClr val="tx1">
                    <a:tint val="75000"/>
                  </a:schemeClr>
                </a:solidFill>
              </a:defRPr>
            </a:lvl6pPr>
            <a:lvl7pPr marL="2051685" indent="0" algn="ctr">
              <a:buNone/>
              <a:defRPr>
                <a:solidFill>
                  <a:schemeClr val="tx1">
                    <a:tint val="75000"/>
                  </a:schemeClr>
                </a:solidFill>
              </a:defRPr>
            </a:lvl7pPr>
            <a:lvl8pPr marL="2393950" indent="0" algn="ctr">
              <a:buNone/>
              <a:defRPr>
                <a:solidFill>
                  <a:schemeClr val="tx1">
                    <a:tint val="75000"/>
                  </a:schemeClr>
                </a:solidFill>
              </a:defRPr>
            </a:lvl8pPr>
            <a:lvl9pPr marL="2735580" indent="0" algn="ctr">
              <a:buNone/>
              <a:defRPr>
                <a:solidFill>
                  <a:schemeClr val="tx1">
                    <a:tint val="75000"/>
                  </a:schemeClr>
                </a:solidFill>
              </a:defRPr>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754563"/>
            <a:ext cx="2133600" cy="273050"/>
          </a:xfrm>
        </p:spPr>
        <p:txBody>
          <a:bodyPr/>
          <a:lstStyle/>
          <a:p>
            <a:pPr marL="0" marR="0" lvl="0" indent="0" algn="l" defTabSz="457200" rtl="0" eaLnBrk="1" fontAlgn="auto" latinLnBrk="0" hangingPunct="1">
              <a:lnSpc>
                <a:spcPct val="100000"/>
              </a:lnSpc>
              <a:spcBef>
                <a:spcPts val="0"/>
              </a:spcBef>
              <a:spcAft>
                <a:spcPts val="0"/>
              </a:spcAft>
              <a:buClrTx/>
              <a:buSzTx/>
              <a:buFontTx/>
              <a:buNone/>
              <a:defRPr/>
            </a:pPr>
            <a:fld id="{D09698FF-A90F-41AB-BE82-914EC2C70C78}" type="datetimeFigureOut">
              <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457200" rtl="0" eaLnBrk="1" fontAlgn="auto" latinLnBrk="0" hangingPunct="1">
                <a:lnSpc>
                  <a:spcPct val="100000"/>
                </a:lnSpc>
                <a:spcBef>
                  <a:spcPts val="0"/>
                </a:spcBef>
                <a:spcAft>
                  <a:spcPts val="0"/>
                </a:spcAft>
                <a:buClrTx/>
                <a:buSzTx/>
                <a:buFontTx/>
                <a:buNone/>
                <a:defRPr/>
              </a:pPr>
              <a:t>2019/11/7</a:t>
            </a:fld>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a:xfrm>
            <a:off x="3124200" y="4754563"/>
            <a:ext cx="2895600" cy="273050"/>
          </a:xfrm>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a:xfrm>
            <a:off x="6553200" y="4754563"/>
            <a:ext cx="2133600" cy="273050"/>
          </a:xfrm>
        </p:spPr>
        <p:txBody>
          <a:bodyPr/>
          <a:lstStyle/>
          <a:p>
            <a:pPr lvl="0" eaLnBrk="1" fontAlgn="auto" hangingPunct="1">
              <a:buNone/>
            </a:pPr>
            <a:fld id="{9A0DB2DC-4C9A-4742-B13C-FB6460FD3503}" type="slidenum">
              <a:rPr lang="zh-CN" altLang="en-US" strike="noStrike" noProof="1" dirty="0">
                <a:latin typeface="Arial" panose="020B0604020202020204"/>
                <a:ea typeface="Arial" panose="020B0604020202020204"/>
                <a:cs typeface="Arial" panose="020B0604020202020204"/>
              </a:rPr>
              <a:pPr lvl="0" eaLnBrk="1" fontAlgn="auto" hangingPunct="1">
                <a:buNone/>
              </a:pPr>
              <a:t>‹#›</a:t>
            </a:fld>
            <a:endParaRPr lang="zh-CN" altLang="en-US" strike="noStrike" noProof="1"/>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419"/>
            <a:ext cx="8229600" cy="854922"/>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196890"/>
            <a:ext cx="8229600" cy="3385253"/>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xfrm>
            <a:off x="457200" y="4671197"/>
            <a:ext cx="2133600" cy="356217"/>
          </a:xfrm>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671197"/>
            <a:ext cx="2895600" cy="356217"/>
          </a:xfrm>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671197"/>
            <a:ext cx="2133600" cy="356217"/>
          </a:xfrm>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srcRect/>
          <a:tile tx="0" ty="0" sx="100000" sy="100000" flip="none" algn="tl"/>
        </a:blipFill>
        <a:effectLst/>
      </p:bgPr>
    </p:bg>
    <p:spTree>
      <p:nvGrpSpPr>
        <p:cNvPr id="1" name=""/>
        <p:cNvGrpSpPr/>
        <p:nvPr/>
      </p:nvGrpSpPr>
      <p:grpSpPr>
        <a:xfrm>
          <a:off x="0" y="0"/>
          <a:ext cx="0" cy="0"/>
          <a:chOff x="0" y="0"/>
          <a:chExt cx="0" cy="0"/>
        </a:xfrm>
      </p:grpSpPr>
      <p:sp>
        <p:nvSpPr>
          <p:cNvPr id="1026" name="Shape 2"/>
          <p:cNvSpPr>
            <a:spLocks noGrp="1"/>
          </p:cNvSpPr>
          <p:nvPr>
            <p:ph type="title"/>
          </p:nvPr>
        </p:nvSpPr>
        <p:spPr>
          <a:xfrm>
            <a:off x="628650" y="273050"/>
            <a:ext cx="7886700" cy="1095375"/>
          </a:xfrm>
          <a:prstGeom prst="rect">
            <a:avLst/>
          </a:prstGeom>
          <a:noFill/>
          <a:ln w="12700">
            <a:noFill/>
          </a:ln>
        </p:spPr>
        <p:txBody>
          <a:bodyPr lIns="45719" rIns="45719" anchor="t" anchorCtr="0"/>
          <a:lstStyle/>
          <a:p>
            <a:pPr lvl="0"/>
            <a:r>
              <a:rPr lang="zh-CN"/>
              <a:t>标题文本</a:t>
            </a:r>
          </a:p>
        </p:txBody>
      </p:sp>
      <p:sp>
        <p:nvSpPr>
          <p:cNvPr id="1027" name="Shape 3"/>
          <p:cNvSpPr>
            <a:spLocks noGrp="1"/>
          </p:cNvSpPr>
          <p:nvPr>
            <p:ph type="body"/>
          </p:nvPr>
        </p:nvSpPr>
        <p:spPr>
          <a:xfrm>
            <a:off x="628650" y="1368425"/>
            <a:ext cx="7886700" cy="3760788"/>
          </a:xfrm>
          <a:prstGeom prst="rect">
            <a:avLst/>
          </a:prstGeom>
          <a:noFill/>
          <a:ln w="12700">
            <a:noFill/>
          </a:ln>
        </p:spPr>
        <p:txBody>
          <a:bodyPr lIns="45719" rIns="45719" anchor="t" anchorCtr="0"/>
          <a:lstStyle/>
          <a:p>
            <a:pPr lvl="0"/>
            <a:r>
              <a:rPr lang="zh-CN"/>
              <a:t>正文级别 1</a:t>
            </a:r>
          </a:p>
          <a:p>
            <a:pPr lvl="1"/>
            <a:r>
              <a:rPr lang="zh-CN"/>
              <a:t>正文级别 2</a:t>
            </a:r>
          </a:p>
          <a:p>
            <a:pPr lvl="2"/>
            <a:r>
              <a:rPr lang="zh-CN"/>
              <a:t>正文级别 3</a:t>
            </a:r>
          </a:p>
          <a:p>
            <a:pPr lvl="3"/>
            <a:r>
              <a:rPr lang="zh-CN"/>
              <a:t>正文级别 4</a:t>
            </a:r>
          </a:p>
          <a:p>
            <a:pPr lvl="4"/>
            <a:r>
              <a:rPr lang="zh-CN"/>
              <a:t>正文级别 5</a:t>
            </a:r>
          </a:p>
        </p:txBody>
      </p:sp>
      <p:grpSp>
        <p:nvGrpSpPr>
          <p:cNvPr id="1028" name="组合 3"/>
          <p:cNvGrpSpPr/>
          <p:nvPr/>
        </p:nvGrpSpPr>
        <p:grpSpPr>
          <a:xfrm>
            <a:off x="7629525" y="198438"/>
            <a:ext cx="1298575" cy="401637"/>
            <a:chOff x="468128" y="370735"/>
            <a:chExt cx="1135204" cy="341359"/>
          </a:xfrm>
        </p:grpSpPr>
        <p:pic>
          <p:nvPicPr>
            <p:cNvPr id="1029" name="图片 4"/>
            <p:cNvPicPr>
              <a:picLocks noChangeAspect="1"/>
            </p:cNvPicPr>
            <p:nvPr userDrawn="1"/>
          </p:nvPicPr>
          <p:blipFill>
            <a:blip r:embed="rId12"/>
            <a:stretch>
              <a:fillRect/>
            </a:stretch>
          </p:blipFill>
          <p:spPr>
            <a:xfrm>
              <a:off x="749670" y="370735"/>
              <a:ext cx="490406" cy="177473"/>
            </a:xfrm>
            <a:prstGeom prst="rect">
              <a:avLst/>
            </a:prstGeom>
            <a:noFill/>
            <a:ln w="9525">
              <a:noFill/>
            </a:ln>
          </p:spPr>
        </p:pic>
        <p:pic>
          <p:nvPicPr>
            <p:cNvPr id="1030" name="图片 5"/>
            <p:cNvPicPr>
              <a:picLocks noChangeAspect="1"/>
            </p:cNvPicPr>
            <p:nvPr userDrawn="1"/>
          </p:nvPicPr>
          <p:blipFill>
            <a:blip r:embed="rId13"/>
            <a:stretch>
              <a:fillRect/>
            </a:stretch>
          </p:blipFill>
          <p:spPr>
            <a:xfrm>
              <a:off x="468128" y="558194"/>
              <a:ext cx="1135204" cy="153900"/>
            </a:xfrm>
            <a:prstGeom prst="rect">
              <a:avLst/>
            </a:prstGeom>
            <a:noFill/>
            <a:ln w="9525">
              <a:noFill/>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hf sldNum="0" hdr="0" ftr="0" dt="0"/>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3925"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1765"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8965"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165"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3365"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5365" algn="r">
        <a:defRPr sz="1200">
          <a:solidFill>
            <a:schemeClr val="tx1"/>
          </a:solidFill>
          <a:latin typeface="+mn-lt"/>
          <a:ea typeface="+mn-ea"/>
          <a:cs typeface="+mn-cs"/>
          <a:sym typeface="Arial" panose="020B0604020202020204"/>
        </a:defRPr>
      </a:lvl6pPr>
      <a:lvl7pPr indent="2742565" algn="r">
        <a:defRPr sz="1200">
          <a:solidFill>
            <a:schemeClr val="tx1"/>
          </a:solidFill>
          <a:latin typeface="+mn-lt"/>
          <a:ea typeface="+mn-ea"/>
          <a:cs typeface="+mn-cs"/>
          <a:sym typeface="Arial" panose="020B0604020202020204"/>
        </a:defRPr>
      </a:lvl7pPr>
      <a:lvl8pPr indent="3199765" algn="r">
        <a:defRPr sz="1200">
          <a:solidFill>
            <a:schemeClr val="tx1"/>
          </a:solidFill>
          <a:latin typeface="+mn-lt"/>
          <a:ea typeface="+mn-ea"/>
          <a:cs typeface="+mn-cs"/>
          <a:sym typeface="Arial" panose="020B0604020202020204"/>
        </a:defRPr>
      </a:lvl8pPr>
      <a:lvl9pPr indent="3656965"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17993" y="204953"/>
            <a:ext cx="1530327"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1" tIns="45711" rIns="45711" bIns="45711"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noProof="1"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a:t>
            </a:r>
            <a:r>
              <a:rPr kumimoji="0" lang="zh-CN" altLang="en-US" sz="1400" b="1" u="none" strike="noStrike" cap="none" spc="0" normalizeH="0" baseline="0" noProof="1"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精品课堂</a:t>
            </a:r>
            <a:endParaRPr kumimoji="0" lang="zh-CN" altLang="en-US" sz="1400" b="1" u="none" strike="noStrike" cap="none" spc="0" normalizeH="0" baseline="0" noProof="1">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
        <p:nvSpPr>
          <p:cNvPr id="11266" name="Shape 40"/>
          <p:cNvSpPr/>
          <p:nvPr/>
        </p:nvSpPr>
        <p:spPr>
          <a:xfrm>
            <a:off x="3048000" y="2120900"/>
            <a:ext cx="3190875" cy="543739"/>
          </a:xfrm>
          <a:prstGeom prst="rect">
            <a:avLst/>
          </a:prstGeom>
          <a:noFill/>
          <a:ln w="12700">
            <a:noFill/>
          </a:ln>
        </p:spPr>
        <p:txBody>
          <a:bodyPr wrap="square" lIns="45719" rIns="45719" anchor="t" anchorCtr="0">
            <a:spAutoFit/>
          </a:bodyPr>
          <a:lstStyle/>
          <a:p>
            <a:r>
              <a:rPr lang="zh-CN" altLang="en-US" sz="4400" baseline="-25000" dirty="0">
                <a:solidFill>
                  <a:schemeClr val="tx1"/>
                </a:solidFill>
                <a:latin typeface="楷体" pitchFamily="49" charset="-122"/>
                <a:ea typeface="楷体" pitchFamily="49" charset="-122"/>
                <a:sym typeface="微软雅黑" panose="020B0503020204020204" charset="-122"/>
              </a:rPr>
              <a:t>第</a:t>
            </a:r>
            <a:r>
              <a:rPr lang="en-US" altLang="zh-CN" sz="4400" baseline="-25000" dirty="0">
                <a:solidFill>
                  <a:schemeClr val="tx1"/>
                </a:solidFill>
                <a:latin typeface="楷体" pitchFamily="49" charset="-122"/>
                <a:ea typeface="楷体" pitchFamily="49" charset="-122"/>
                <a:sym typeface="微软雅黑" panose="020B0503020204020204" charset="-122"/>
              </a:rPr>
              <a:t>12</a:t>
            </a:r>
            <a:r>
              <a:rPr lang="zh-CN" altLang="en-US" sz="4400" baseline="-25000" dirty="0">
                <a:solidFill>
                  <a:schemeClr val="tx1"/>
                </a:solidFill>
                <a:latin typeface="楷体" pitchFamily="49" charset="-122"/>
                <a:ea typeface="楷体" pitchFamily="49" charset="-122"/>
                <a:sym typeface="微软雅黑" panose="020B0503020204020204" charset="-122"/>
              </a:rPr>
              <a:t>章  第</a:t>
            </a:r>
            <a:r>
              <a:rPr lang="en-US" altLang="zh-CN" sz="4400" baseline="-25000" dirty="0">
                <a:solidFill>
                  <a:schemeClr val="tx1"/>
                </a:solidFill>
                <a:latin typeface="楷体" pitchFamily="49" charset="-122"/>
                <a:ea typeface="楷体" pitchFamily="49" charset="-122"/>
                <a:sym typeface="微软雅黑" panose="020B0503020204020204" charset="-122"/>
              </a:rPr>
              <a:t>4</a:t>
            </a:r>
            <a:r>
              <a:rPr lang="zh-CN" altLang="en-US" sz="4400" baseline="-25000" dirty="0">
                <a:solidFill>
                  <a:schemeClr val="tx1"/>
                </a:solidFill>
                <a:latin typeface="楷体" pitchFamily="49" charset="-122"/>
                <a:ea typeface="楷体" pitchFamily="49" charset="-122"/>
                <a:sym typeface="微软雅黑" panose="020B0503020204020204" charset="-122"/>
              </a:rPr>
              <a:t>节</a:t>
            </a:r>
            <a:endParaRPr lang="zh-CN" altLang="zh-CN" sz="4400" baseline="-25000" dirty="0">
              <a:solidFill>
                <a:schemeClr val="tx1"/>
              </a:solidFill>
              <a:latin typeface="楷体" pitchFamily="49" charset="-122"/>
              <a:ea typeface="楷体" pitchFamily="49" charset="-122"/>
              <a:sym typeface="微软雅黑" panose="020B0503020204020204" charset="-122"/>
            </a:endParaRPr>
          </a:p>
        </p:txBody>
      </p:sp>
      <p:sp>
        <p:nvSpPr>
          <p:cNvPr id="11267" name="Shape 40"/>
          <p:cNvSpPr/>
          <p:nvPr/>
        </p:nvSpPr>
        <p:spPr>
          <a:xfrm>
            <a:off x="2543174" y="2755900"/>
            <a:ext cx="4086225" cy="913070"/>
          </a:xfrm>
          <a:prstGeom prst="rect">
            <a:avLst/>
          </a:prstGeom>
          <a:noFill/>
          <a:ln w="12700">
            <a:noFill/>
          </a:ln>
        </p:spPr>
        <p:txBody>
          <a:bodyPr wrap="square" lIns="45719" rIns="45719" anchor="t" anchorCtr="0">
            <a:spAutoFit/>
          </a:bodyPr>
          <a:lstStyle/>
          <a:p>
            <a:r>
              <a:rPr lang="zh-CN" altLang="zh-CN" sz="8000" b="1" baseline="-25000" dirty="0">
                <a:solidFill>
                  <a:srgbClr val="FF0000"/>
                </a:solidFill>
                <a:latin typeface="华文楷体" panose="02010600040101010101" pitchFamily="2" charset="-122"/>
                <a:ea typeface="华文楷体" panose="02010600040101010101" pitchFamily="2" charset="-122"/>
                <a:sym typeface="微软雅黑" panose="020B0503020204020204" charset="-122"/>
              </a:rPr>
              <a:t>升华与凝华</a:t>
            </a:r>
          </a:p>
        </p:txBody>
      </p:sp>
      <p:sp>
        <p:nvSpPr>
          <p:cNvPr id="5" name="TextBox 4"/>
          <p:cNvSpPr txBox="1"/>
          <p:nvPr/>
        </p:nvSpPr>
        <p:spPr>
          <a:xfrm>
            <a:off x="2495550" y="971550"/>
            <a:ext cx="4581525" cy="92332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5400" b="1" i="0" u="none" strike="noStrike" cap="none" spc="0" normalizeH="0" baseline="0" dirty="0" smtClean="0">
                <a:ln>
                  <a:noFill/>
                </a:ln>
                <a:solidFill>
                  <a:srgbClr val="00B050"/>
                </a:solidFill>
                <a:effectLst/>
                <a:uFillTx/>
                <a:latin typeface="方正姚体" pitchFamily="2" charset="-122"/>
                <a:ea typeface="方正姚体" pitchFamily="2" charset="-122"/>
                <a:cs typeface="Arial" panose="020B0604020202020204"/>
                <a:sym typeface="Arial" panose="020B0604020202020204"/>
              </a:rPr>
              <a:t>沪科版 物理</a:t>
            </a:r>
            <a:endParaRPr kumimoji="0" lang="zh-CN" altLang="en-US" sz="5400" b="1" i="0" u="none" strike="noStrike" cap="none" spc="0" normalizeH="0" baseline="0" dirty="0">
              <a:ln>
                <a:noFill/>
              </a:ln>
              <a:solidFill>
                <a:srgbClr val="00B050"/>
              </a:solidFill>
              <a:effectLst/>
              <a:uFillTx/>
              <a:latin typeface="方正姚体" pitchFamily="2" charset="-122"/>
              <a:ea typeface="方正姚体" pitchFamily="2" charset="-122"/>
              <a:cs typeface="Arial" panose="020B0604020202020204"/>
              <a:sym typeface="Arial" panose="020B0604020202020204"/>
            </a:endParaRPr>
          </a:p>
        </p:txBody>
      </p:sp>
    </p:spTree>
  </p:cSld>
  <p:clrMapOvr>
    <a:masterClrMapping/>
  </p:clrMapOvr>
  <p:transition spd="med" advClick="0" advTm="2000"/>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凝华</a:t>
            </a:r>
          </a:p>
        </p:txBody>
      </p:sp>
      <p:cxnSp>
        <p:nvCxnSpPr>
          <p:cNvPr id="30" name="直接连接符 19"/>
          <p:cNvCxnSpPr/>
          <p:nvPr/>
        </p:nvCxnSpPr>
        <p:spPr>
          <a:xfrm>
            <a:off x="863600" y="4859338"/>
            <a:ext cx="73723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5370" name="文本框 3"/>
          <p:cNvSpPr txBox="1"/>
          <p:nvPr/>
        </p:nvSpPr>
        <p:spPr>
          <a:xfrm>
            <a:off x="4050030" y="847090"/>
            <a:ext cx="819150" cy="553085"/>
          </a:xfrm>
          <a:prstGeom prst="rect">
            <a:avLst/>
          </a:prstGeom>
          <a:noFill/>
          <a:ln w="9525">
            <a:noFill/>
          </a:ln>
        </p:spPr>
        <p:txBody>
          <a:bodyPr wrap="none">
            <a:spAutoFit/>
          </a:bodyPr>
          <a:lstStyle/>
          <a:p>
            <a:pPr>
              <a:lnSpc>
                <a:spcPct val="150000"/>
              </a:lnSpc>
            </a:pPr>
            <a:r>
              <a:rPr lang="zh-CN" altLang="en-US" sz="2000" b="1" dirty="0">
                <a:solidFill>
                  <a:schemeClr val="tx1"/>
                </a:solidFill>
                <a:latin typeface="黑体" panose="02010609060101010101" charset="-122"/>
                <a:ea typeface="微软雅黑" panose="020B0503020204020204" charset="-122"/>
              </a:rPr>
              <a:t>问</a:t>
            </a:r>
            <a:r>
              <a:rPr lang="en-US" altLang="zh-CN" sz="2000" b="1" dirty="0">
                <a:solidFill>
                  <a:schemeClr val="tx1"/>
                </a:solidFill>
                <a:latin typeface="黑体" panose="02010609060101010101" charset="-122"/>
                <a:ea typeface="微软雅黑" panose="020B0503020204020204" charset="-122"/>
              </a:rPr>
              <a:t> </a:t>
            </a:r>
            <a:r>
              <a:rPr lang="zh-CN" altLang="en-US" sz="2000" b="1" dirty="0">
                <a:solidFill>
                  <a:schemeClr val="tx1"/>
                </a:solidFill>
                <a:latin typeface="黑体" panose="02010609060101010101" charset="-122"/>
                <a:ea typeface="微软雅黑" panose="020B0503020204020204" charset="-122"/>
              </a:rPr>
              <a:t>题</a:t>
            </a:r>
          </a:p>
        </p:txBody>
      </p:sp>
      <p:pic>
        <p:nvPicPr>
          <p:cNvPr id="15371" name="Picture 6" descr="BS00554_"/>
          <p:cNvPicPr>
            <a:picLocks noChangeAspect="1"/>
          </p:cNvPicPr>
          <p:nvPr/>
        </p:nvPicPr>
        <p:blipFill>
          <a:blip r:embed="rId2"/>
          <a:stretch>
            <a:fillRect/>
          </a:stretch>
        </p:blipFill>
        <p:spPr>
          <a:xfrm>
            <a:off x="3406458" y="903288"/>
            <a:ext cx="503237" cy="439737"/>
          </a:xfrm>
          <a:prstGeom prst="rect">
            <a:avLst/>
          </a:prstGeom>
          <a:noFill/>
          <a:ln w="9525">
            <a:noFill/>
          </a:ln>
        </p:spPr>
      </p:pic>
      <p:sp>
        <p:nvSpPr>
          <p:cNvPr id="34" name="TextBox 1"/>
          <p:cNvSpPr txBox="1">
            <a:spLocks noChangeArrowheads="1"/>
          </p:cNvSpPr>
          <p:nvPr/>
        </p:nvSpPr>
        <p:spPr bwMode="auto">
          <a:xfrm>
            <a:off x="1034733" y="1339850"/>
            <a:ext cx="7200900" cy="2861310"/>
          </a:xfrm>
          <a:prstGeom prst="rect">
            <a:avLst/>
          </a:prstGeom>
          <a:noFill/>
          <a:ln w="9525">
            <a:noFill/>
            <a:miter lim="800000"/>
          </a:ln>
        </p:spPr>
        <p:txBody>
          <a:bodyPr>
            <a:spAutoFit/>
          </a:bodyPr>
          <a:lstStyle/>
          <a:p>
            <a:pPr marR="0" defTabSz="457200">
              <a:lnSpc>
                <a:spcPct val="150000"/>
              </a:lnSpc>
              <a:buClrTx/>
              <a:buSzTx/>
              <a:buFontTx/>
              <a:buNone/>
              <a:defRPr/>
            </a:pPr>
            <a:r>
              <a:rPr kumimoji="0" lang="en-US" altLang="zh-CN" sz="2000"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1. “</a:t>
            </a:r>
            <a:r>
              <a:rPr kumimoji="0" lang="zh-CN" altLang="en-US" sz="2000"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雪”是怎样形成的？是由什么状态变成什么状态？</a:t>
            </a:r>
          </a:p>
          <a:p>
            <a:pPr marR="0" defTabSz="457200">
              <a:lnSpc>
                <a:spcPct val="150000"/>
              </a:lnSpc>
              <a:buClrTx/>
              <a:buSzTx/>
              <a:buFontTx/>
              <a:buNone/>
              <a:defRPr/>
            </a:pPr>
            <a:r>
              <a:rPr kumimoji="0" lang="en-US" altLang="zh-CN" sz="2000"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2. “</a:t>
            </a:r>
            <a:r>
              <a:rPr kumimoji="0" lang="zh-CN" altLang="en-US" sz="2000"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窗玻璃上的冰花”是怎样形成的？是由什么状态变成什么状态？</a:t>
            </a:r>
            <a:endParaRPr kumimoji="0" lang="en-US" altLang="zh-CN" sz="2000"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endParaRPr>
          </a:p>
          <a:p>
            <a:pPr marR="0" defTabSz="457200">
              <a:lnSpc>
                <a:spcPct val="150000"/>
              </a:lnSpc>
              <a:buClrTx/>
              <a:buSzTx/>
              <a:buFontTx/>
              <a:buNone/>
              <a:defRPr/>
            </a:pPr>
            <a:r>
              <a:rPr kumimoji="0" lang="en-US" altLang="zh-CN" sz="2000"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1. “</a:t>
            </a:r>
            <a:r>
              <a:rPr kumimoji="0" lang="zh-CN" altLang="en-US" sz="2000"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雪”是水蒸气遇冷凝结而成的小冰晶；气态变成固态。</a:t>
            </a:r>
          </a:p>
          <a:p>
            <a:pPr marR="0" defTabSz="457200">
              <a:lnSpc>
                <a:spcPct val="150000"/>
              </a:lnSpc>
              <a:buClrTx/>
              <a:buSzTx/>
              <a:buFontTx/>
              <a:buNone/>
              <a:defRPr/>
            </a:pPr>
            <a:r>
              <a:rPr kumimoji="0" lang="en-US" altLang="zh-CN" sz="2000"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2. “</a:t>
            </a:r>
            <a:r>
              <a:rPr kumimoji="0" lang="zh-CN" altLang="en-US" sz="2000"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窗玻璃上的冰花”是水蒸气遇冷凝结而成的小冰晶；气态变成固态。</a:t>
            </a:r>
            <a:endParaRPr kumimoji="0" lang="zh-CN" altLang="en-US" sz="2000"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
                                            <p:txEl>
                                              <p:charRg st="27" end="53"/>
                                            </p:txEl>
                                          </p:spTgt>
                                        </p:tgtEl>
                                        <p:attrNameLst>
                                          <p:attrName>style.visibility</p:attrName>
                                        </p:attrNameLst>
                                      </p:cBhvr>
                                      <p:to>
                                        <p:strVal val="visible"/>
                                      </p:to>
                                    </p:set>
                                    <p:animEffect transition="in" filter="wipe(left)">
                                      <p:cBhvr>
                                        <p:cTn id="12" dur="500"/>
                                        <p:tgtEl>
                                          <p:spTgt spid="34">
                                            <p:txEl>
                                              <p:charRg st="27" end="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4">
                                            <p:txEl>
                                              <p:charRg st="65" end="91"/>
                                            </p:txEl>
                                          </p:spTgt>
                                        </p:tgtEl>
                                        <p:attrNameLst>
                                          <p:attrName>style.visibility</p:attrName>
                                        </p:attrNameLst>
                                      </p:cBhvr>
                                      <p:to>
                                        <p:strVal val="visible"/>
                                      </p:to>
                                    </p:set>
                                    <p:animEffect transition="in" filter="wipe(left)">
                                      <p:cBhvr>
                                        <p:cTn id="17" dur="500"/>
                                        <p:tgtEl>
                                          <p:spTgt spid="34">
                                            <p:txEl>
                                              <p:charRg st="65" end="9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
                                            <p:txEl>
                                              <p:charRg st="99" end="124"/>
                                            </p:txEl>
                                          </p:spTgt>
                                        </p:tgtEl>
                                        <p:attrNameLst>
                                          <p:attrName>style.visibility</p:attrName>
                                        </p:attrNameLst>
                                      </p:cBhvr>
                                      <p:to>
                                        <p:strVal val="visible"/>
                                      </p:to>
                                    </p:set>
                                    <p:animEffect transition="in" filter="wipe(left)">
                                      <p:cBhvr>
                                        <p:cTn id="22" dur="500"/>
                                        <p:tgtEl>
                                          <p:spTgt spid="34">
                                            <p:txEl>
                                              <p:charRg st="99"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凝华</a:t>
            </a:r>
          </a:p>
        </p:txBody>
      </p:sp>
      <p:sp>
        <p:nvSpPr>
          <p:cNvPr id="2" name="TextBox 1"/>
          <p:cNvSpPr txBox="1">
            <a:spLocks noChangeArrowheads="1"/>
          </p:cNvSpPr>
          <p:nvPr/>
        </p:nvSpPr>
        <p:spPr bwMode="auto">
          <a:xfrm>
            <a:off x="1765935" y="1248093"/>
            <a:ext cx="5942013" cy="598805"/>
          </a:xfrm>
          <a:prstGeom prst="rect">
            <a:avLst/>
          </a:prstGeom>
          <a:noFill/>
          <a:ln w="9525">
            <a:noFill/>
            <a:miter lim="800000"/>
          </a:ln>
        </p:spPr>
        <p:txBody>
          <a:bodyPr>
            <a:spAutoFit/>
          </a:bodyPr>
          <a:lstStyle/>
          <a:p>
            <a:pPr marR="0" defTabSz="457200">
              <a:lnSpc>
                <a:spcPct val="150000"/>
              </a:lnSpc>
              <a:buClrTx/>
              <a:buSzTx/>
              <a:buFontTx/>
              <a:buNone/>
              <a:defRPr/>
            </a:pPr>
            <a:r>
              <a:rPr kumimoji="0" lang="zh-CN" altLang="en-US"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物质从</a:t>
            </a:r>
            <a:r>
              <a:rPr kumimoji="0" lang="zh-CN" altLang="en-US" sz="2200" b="1"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气态</a:t>
            </a:r>
            <a:r>
              <a:rPr kumimoji="0" lang="zh-CN" altLang="en-US"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直接变为</a:t>
            </a:r>
            <a:r>
              <a:rPr kumimoji="0" lang="zh-CN" altLang="en-US" sz="2200" b="1"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固态</a:t>
            </a:r>
            <a:r>
              <a:rPr kumimoji="0" lang="zh-CN" altLang="en-US"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的过程称为</a:t>
            </a:r>
            <a:r>
              <a:rPr kumimoji="0" lang="zh-CN" altLang="en-US" sz="2200" b="1" kern="1200" cap="none" spc="0" normalizeH="0" baseline="0" noProof="0" dirty="0">
                <a:solidFill>
                  <a:srgbClr val="0000FF"/>
                </a:solidFill>
                <a:latin typeface="Times New Roman" panose="02020603050405020304" pitchFamily="18" charset="0"/>
                <a:ea typeface="微软雅黑" panose="020B0503020204020204" charset="-122"/>
                <a:cs typeface="Times New Roman" panose="02020603050405020304" pitchFamily="18" charset="0"/>
              </a:rPr>
              <a:t>凝华</a:t>
            </a:r>
            <a:r>
              <a:rPr kumimoji="0" lang="zh-CN" altLang="en-US"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a:t>
            </a:r>
          </a:p>
        </p:txBody>
      </p:sp>
      <p:sp>
        <p:nvSpPr>
          <p:cNvPr id="19" name="矩形 18"/>
          <p:cNvSpPr/>
          <p:nvPr/>
        </p:nvSpPr>
        <p:spPr>
          <a:xfrm>
            <a:off x="962660" y="1343343"/>
            <a:ext cx="741680" cy="598805"/>
          </a:xfrm>
          <a:prstGeom prst="rect">
            <a:avLst/>
          </a:prstGeom>
          <a:gradFill>
            <a:gsLst>
              <a:gs pos="0">
                <a:srgbClr val="007BD3"/>
              </a:gs>
              <a:gs pos="100000">
                <a:srgbClr val="034373"/>
              </a:gs>
            </a:gsLst>
            <a:lin scaled="0"/>
          </a:gradFill>
        </p:spPr>
        <p:style>
          <a:lnRef idx="3">
            <a:schemeClr val="lt1"/>
          </a:lnRef>
          <a:fillRef idx="1">
            <a:schemeClr val="accent1"/>
          </a:fillRef>
          <a:effectRef idx="1">
            <a:schemeClr val="accent1"/>
          </a:effectRef>
          <a:fontRef idx="minor">
            <a:schemeClr val="lt1"/>
          </a:fontRef>
        </p:style>
        <p:txBody>
          <a:bodyPr wrap="square">
            <a:spAutoFit/>
          </a:body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bg1"/>
                </a:solidFill>
                <a:effectLst/>
                <a:uLnTx/>
                <a:uFillTx/>
                <a:latin typeface="+mn-lt"/>
                <a:ea typeface="微软雅黑" panose="020B0503020204020204" charset="-122"/>
                <a:cs typeface="+mn-cs"/>
              </a:rPr>
              <a:t>定义</a:t>
            </a:r>
          </a:p>
        </p:txBody>
      </p:sp>
      <p:sp>
        <p:nvSpPr>
          <p:cNvPr id="3" name="TextBox 1"/>
          <p:cNvSpPr txBox="1">
            <a:spLocks noChangeArrowheads="1"/>
          </p:cNvSpPr>
          <p:nvPr/>
        </p:nvSpPr>
        <p:spPr bwMode="auto">
          <a:xfrm>
            <a:off x="971550" y="2178050"/>
            <a:ext cx="7406640" cy="2399665"/>
          </a:xfrm>
          <a:prstGeom prst="rect">
            <a:avLst/>
          </a:prstGeom>
          <a:noFill/>
          <a:ln w="9525">
            <a:noFill/>
            <a:miter lim="800000"/>
          </a:ln>
        </p:spPr>
        <p:txBody>
          <a:bodyPr wrap="square">
            <a:spAutoFit/>
          </a:bodyPr>
          <a:lstStyle/>
          <a:p>
            <a:pPr marR="0" defTabSz="457200">
              <a:lnSpc>
                <a:spcPct val="150000"/>
              </a:lnSpc>
              <a:buClrTx/>
              <a:buSzTx/>
              <a:buFontTx/>
              <a:buNone/>
              <a:defRPr/>
            </a:pPr>
            <a:r>
              <a:rPr kumimoji="0" lang="en-US" altLang="zh-CN" sz="2000" kern="1200" cap="none" spc="0" normalizeH="0" baseline="0" noProof="0" dirty="0">
                <a:latin typeface="微软雅黑" panose="020B0503020204020204" charset="-122"/>
                <a:ea typeface="微软雅黑" panose="020B0503020204020204" charset="-122"/>
                <a:cs typeface="微软雅黑" panose="020B0503020204020204" charset="-122"/>
              </a:rPr>
              <a:t>1. </a:t>
            </a:r>
            <a:r>
              <a:rPr kumimoji="0" lang="zh-CN" altLang="en-US" sz="2000" kern="1200" cap="none" spc="0" normalizeH="0" baseline="0" noProof="0" dirty="0">
                <a:latin typeface="微软雅黑" panose="020B0503020204020204" charset="-122"/>
                <a:ea typeface="微软雅黑" panose="020B0503020204020204" charset="-122"/>
                <a:cs typeface="微软雅黑" panose="020B0503020204020204" charset="-122"/>
              </a:rPr>
              <a:t>凝华时需要对外</a:t>
            </a:r>
            <a:r>
              <a:rPr kumimoji="0" lang="zh-CN" altLang="en-US" sz="2000" kern="1200" cap="none" spc="0" normalizeH="0" baseline="0" noProof="0" dirty="0">
                <a:solidFill>
                  <a:srgbClr val="FF0000"/>
                </a:solidFill>
                <a:latin typeface="微软雅黑" panose="020B0503020204020204" charset="-122"/>
                <a:ea typeface="微软雅黑" panose="020B0503020204020204" charset="-122"/>
                <a:cs typeface="微软雅黑" panose="020B0503020204020204" charset="-122"/>
              </a:rPr>
              <a:t>放热</a:t>
            </a:r>
            <a:r>
              <a:rPr kumimoji="0" lang="zh-CN" altLang="en-US" sz="2000" kern="1200" cap="none" spc="0" normalizeH="0" baseline="0" noProof="0" dirty="0">
                <a:latin typeface="微软雅黑" panose="020B0503020204020204" charset="-122"/>
                <a:ea typeface="微软雅黑" panose="020B0503020204020204" charset="-122"/>
                <a:cs typeface="微软雅黑" panose="020B0503020204020204" charset="-122"/>
              </a:rPr>
              <a:t>。</a:t>
            </a:r>
          </a:p>
          <a:p>
            <a:pPr marR="0" defTabSz="457200">
              <a:lnSpc>
                <a:spcPct val="150000"/>
              </a:lnSpc>
              <a:buClrTx/>
              <a:buSzTx/>
              <a:buFontTx/>
              <a:buNone/>
              <a:defRPr/>
            </a:pPr>
            <a:r>
              <a:rPr kumimoji="0" lang="en-US" altLang="zh-CN" sz="2000" kern="1200" cap="none" spc="0" normalizeH="0" baseline="0" noProof="0" dirty="0">
                <a:latin typeface="微软雅黑" panose="020B0503020204020204" charset="-122"/>
                <a:ea typeface="微软雅黑" panose="020B0503020204020204" charset="-122"/>
                <a:cs typeface="微软雅黑" panose="020B0503020204020204" charset="-122"/>
              </a:rPr>
              <a:t>2. </a:t>
            </a:r>
            <a:r>
              <a:rPr kumimoji="0" lang="zh-CN" altLang="en-US" sz="2000" kern="1200" cap="none" spc="0" normalizeH="0" baseline="0" noProof="0" dirty="0">
                <a:solidFill>
                  <a:srgbClr val="0000FF"/>
                </a:solidFill>
                <a:latin typeface="微软雅黑" panose="020B0503020204020204" charset="-122"/>
                <a:ea typeface="微软雅黑" panose="020B0503020204020204" charset="-122"/>
                <a:cs typeface="微软雅黑" panose="020B0503020204020204" charset="-122"/>
              </a:rPr>
              <a:t>常见的凝华现象</a:t>
            </a:r>
            <a:r>
              <a:rPr kumimoji="0" lang="zh-CN" altLang="en-US" sz="2000" kern="1200" cap="none" spc="0" normalizeH="0" baseline="0" noProof="0" dirty="0">
                <a:latin typeface="微软雅黑" panose="020B0503020204020204" charset="-122"/>
                <a:ea typeface="微软雅黑" panose="020B0503020204020204" charset="-122"/>
                <a:cs typeface="微软雅黑" panose="020B0503020204020204" charset="-122"/>
              </a:rPr>
              <a:t>有：冬天窗玻璃上的冰花；雪；冰箱内的霜；用久了的灯泡内壁变黑。</a:t>
            </a:r>
          </a:p>
          <a:p>
            <a:pPr marR="0" defTabSz="457200">
              <a:lnSpc>
                <a:spcPct val="150000"/>
              </a:lnSpc>
              <a:buClrTx/>
              <a:buSzTx/>
              <a:buFontTx/>
              <a:buNone/>
              <a:defRPr/>
            </a:pPr>
            <a:r>
              <a:rPr kumimoji="0" lang="zh-CN" altLang="en-US" sz="2000" kern="1200" cap="none" spc="0" normalizeH="0" baseline="0" noProof="0" dirty="0">
                <a:solidFill>
                  <a:srgbClr val="FF0000"/>
                </a:solidFill>
                <a:latin typeface="微软雅黑" panose="020B0503020204020204" charset="-122"/>
                <a:ea typeface="微软雅黑" panose="020B0503020204020204" charset="-122"/>
                <a:cs typeface="微软雅黑" panose="020B0503020204020204" charset="-122"/>
              </a:rPr>
              <a:t>规律：</a:t>
            </a:r>
            <a:r>
              <a:rPr kumimoji="0" lang="zh-CN" altLang="en-US" sz="2000" kern="1200" cap="none" spc="0" normalizeH="0" baseline="0" noProof="0" dirty="0">
                <a:latin typeface="微软雅黑" panose="020B0503020204020204" charset="-122"/>
                <a:ea typeface="微软雅黑" panose="020B0503020204020204" charset="-122"/>
                <a:cs typeface="微软雅黑" panose="020B0503020204020204" charset="-122"/>
              </a:rPr>
              <a:t>当高温气体遇到极冷物体时，凝华生成物会在高温气体一侧。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charRg st="14" end="40"/>
                                            </p:txEl>
                                          </p:spTgt>
                                        </p:tgtEl>
                                        <p:attrNameLst>
                                          <p:attrName>style.visibility</p:attrName>
                                        </p:attrNameLst>
                                      </p:cBhvr>
                                      <p:to>
                                        <p:strVal val="visible"/>
                                      </p:to>
                                    </p:set>
                                    <p:animEffect transition="in" filter="wipe(left)">
                                      <p:cBhvr>
                                        <p:cTn id="22" dur="500"/>
                                        <p:tgtEl>
                                          <p:spTgt spid="3">
                                            <p:txEl>
                                              <p:charRg st="14" end="4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charRg st="62" end="84"/>
                                            </p:txEl>
                                          </p:spTgt>
                                        </p:tgtEl>
                                        <p:attrNameLst>
                                          <p:attrName>style.visibility</p:attrName>
                                        </p:attrNameLst>
                                      </p:cBhvr>
                                      <p:to>
                                        <p:strVal val="visible"/>
                                      </p:to>
                                    </p:set>
                                    <p:animEffect transition="in" filter="wipe(left)">
                                      <p:cBhvr>
                                        <p:cTn id="27" dur="500"/>
                                        <p:tgtEl>
                                          <p:spTgt spid="3">
                                            <p:txEl>
                                              <p:charRg st="62"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386" name="Group 2"/>
          <p:cNvGrpSpPr/>
          <p:nvPr/>
        </p:nvGrpSpPr>
        <p:grpSpPr>
          <a:xfrm>
            <a:off x="1447165" y="1115695"/>
            <a:ext cx="5931535" cy="3131185"/>
            <a:chOff x="717" y="546"/>
            <a:chExt cx="4259" cy="3100"/>
          </a:xfrm>
          <a:effectLst>
            <a:outerShdw blurRad="63500" sx="102000" sy="102000" algn="ctr" rotWithShape="0">
              <a:prstClr val="black">
                <a:alpha val="40000"/>
              </a:prstClr>
            </a:outerShdw>
          </a:effectLst>
        </p:grpSpPr>
        <p:pic>
          <p:nvPicPr>
            <p:cNvPr id="16390" name="Picture 3" descr="雾凇2"/>
            <p:cNvPicPr>
              <a:picLocks noChangeAspect="1"/>
            </p:cNvPicPr>
            <p:nvPr/>
          </p:nvPicPr>
          <p:blipFill>
            <a:blip r:embed="rId2"/>
            <a:stretch>
              <a:fillRect/>
            </a:stretch>
          </p:blipFill>
          <p:spPr>
            <a:xfrm>
              <a:off x="717" y="546"/>
              <a:ext cx="4259" cy="3100"/>
            </a:xfrm>
            <a:prstGeom prst="rect">
              <a:avLst/>
            </a:prstGeom>
            <a:noFill/>
            <a:ln w="9525">
              <a:noFill/>
            </a:ln>
          </p:spPr>
        </p:pic>
        <p:sp>
          <p:nvSpPr>
            <p:cNvPr id="16391" name="Text Box 4"/>
            <p:cNvSpPr txBox="1"/>
            <p:nvPr/>
          </p:nvSpPr>
          <p:spPr>
            <a:xfrm>
              <a:off x="860" y="644"/>
              <a:ext cx="1315" cy="395"/>
            </a:xfrm>
            <a:prstGeom prst="rect">
              <a:avLst/>
            </a:prstGeom>
            <a:noFill/>
            <a:ln w="9525">
              <a:noFill/>
            </a:ln>
          </p:spPr>
          <p:txBody>
            <a:bodyPr>
              <a:spAutoFit/>
            </a:bodyPr>
            <a:lstStyle/>
            <a:p>
              <a:pPr>
                <a:spcBef>
                  <a:spcPct val="50000"/>
                </a:spcBef>
              </a:pPr>
              <a:r>
                <a:rPr lang="zh-CN" altLang="en-US" sz="2000" dirty="0">
                  <a:solidFill>
                    <a:srgbClr val="FF0000"/>
                  </a:solidFill>
                  <a:latin typeface="微软雅黑" panose="020B0503020204020204" charset="-122"/>
                  <a:ea typeface="微软雅黑" panose="020B0503020204020204" charset="-122"/>
                </a:rPr>
                <a:t>雾凇</a:t>
              </a:r>
            </a:p>
          </p:txBody>
        </p:sp>
      </p:grpSp>
      <p:sp>
        <p:nvSpPr>
          <p:cNvPr id="17413" name="Text Box 5"/>
          <p:cNvSpPr txBox="1"/>
          <p:nvPr/>
        </p:nvSpPr>
        <p:spPr>
          <a:xfrm>
            <a:off x="1916430" y="4367530"/>
            <a:ext cx="5310505" cy="398780"/>
          </a:xfrm>
          <a:prstGeom prst="rect">
            <a:avLst/>
          </a:prstGeom>
          <a:noFill/>
          <a:ln w="9525">
            <a:noFill/>
          </a:ln>
          <a:effectLst>
            <a:outerShdw blurRad="63500" sx="102000" sy="102000" algn="ctr" rotWithShape="0">
              <a:prstClr val="black">
                <a:alpha val="40000"/>
              </a:prstClr>
            </a:outerShdw>
          </a:effectLst>
        </p:spPr>
        <p:txBody>
          <a:bodyPr wrap="square">
            <a:spAutoFit/>
          </a:bodyPr>
          <a:lstStyle/>
          <a:p>
            <a:pPr>
              <a:spcBef>
                <a:spcPct val="50000"/>
              </a:spcBef>
            </a:pPr>
            <a:r>
              <a:rPr lang="zh-CN" altLang="en-US" sz="2000" b="0" dirty="0">
                <a:latin typeface="微软雅黑" panose="020B0503020204020204" charset="-122"/>
                <a:ea typeface="微软雅黑" panose="020B0503020204020204" charset="-122"/>
              </a:rPr>
              <a:t>雾凇是由水蒸气</a:t>
            </a:r>
            <a:r>
              <a:rPr lang="zh-CN" altLang="en-US" sz="2000" b="0" dirty="0">
                <a:solidFill>
                  <a:srgbClr val="FF0000"/>
                </a:solidFill>
                <a:latin typeface="微软雅黑" panose="020B0503020204020204" charset="-122"/>
                <a:ea typeface="微软雅黑" panose="020B0503020204020204" charset="-122"/>
              </a:rPr>
              <a:t>凝华</a:t>
            </a:r>
            <a:r>
              <a:rPr lang="zh-CN" altLang="en-US" sz="2000" b="0" dirty="0">
                <a:latin typeface="微软雅黑" panose="020B0503020204020204" charset="-122"/>
                <a:ea typeface="微软雅黑" panose="020B0503020204020204" charset="-122"/>
              </a:rPr>
              <a:t>而成的微小冰晶或冰粒。</a:t>
            </a:r>
          </a:p>
        </p:txBody>
      </p:sp>
      <p:sp>
        <p:nvSpPr>
          <p:cNvPr id="16388" name="文本框 112647"/>
          <p:cNvSpPr txBox="1"/>
          <p:nvPr/>
        </p:nvSpPr>
        <p:spPr>
          <a:xfrm>
            <a:off x="3046811" y="595777"/>
            <a:ext cx="2214880" cy="398780"/>
          </a:xfrm>
          <a:prstGeom prst="rect">
            <a:avLst/>
          </a:prstGeom>
          <a:noFill/>
          <a:ln w="9525">
            <a:noFill/>
          </a:ln>
          <a:effectLst>
            <a:outerShdw blurRad="63500" sx="102000" sy="102000" algn="ctr" rotWithShape="0">
              <a:prstClr val="black">
                <a:alpha val="40000"/>
              </a:prstClr>
            </a:outerShdw>
          </a:effectLst>
        </p:spPr>
        <p:txBody>
          <a:bodyPr wrap="none">
            <a:spAutoFit/>
          </a:bodyPr>
          <a:lstStyle/>
          <a:p>
            <a:r>
              <a:rPr lang="zh-CN" altLang="en-US" sz="2000" dirty="0">
                <a:latin typeface="微软雅黑" panose="020B0503020204020204" charset="-122"/>
                <a:ea typeface="微软雅黑" panose="020B0503020204020204" charset="-122"/>
              </a:rPr>
              <a:t>生活中的凝华现象</a:t>
            </a:r>
          </a:p>
        </p:txBody>
      </p:sp>
      <p:sp>
        <p:nvSpPr>
          <p:cNvPr id="5"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凝华</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p:nvPr/>
        </p:nvSpPr>
        <p:spPr>
          <a:xfrm>
            <a:off x="1679515" y="641191"/>
            <a:ext cx="2446026" cy="368300"/>
          </a:xfrm>
          <a:prstGeom prst="rect">
            <a:avLst/>
          </a:prstGeom>
          <a:noFill/>
          <a:ln w="9525">
            <a:noFill/>
          </a:ln>
        </p:spPr>
        <p:txBody>
          <a:bodyPr>
            <a:spAutoFit/>
          </a:bodyPr>
          <a:lstStyle/>
          <a:p>
            <a:pPr>
              <a:spcBef>
                <a:spcPct val="50000"/>
              </a:spcBef>
            </a:pPr>
            <a:r>
              <a:rPr lang="en-US" altLang="en-US" sz="1795" dirty="0">
                <a:latin typeface="微软雅黑" panose="020B0503020204020204" charset="-122"/>
                <a:ea typeface="微软雅黑" panose="020B0503020204020204" charset="-122"/>
              </a:rPr>
              <a:t>霜前冷，雪后寒</a:t>
            </a:r>
          </a:p>
        </p:txBody>
      </p:sp>
      <p:sp>
        <p:nvSpPr>
          <p:cNvPr id="19461" name="Text Box 5"/>
          <p:cNvSpPr txBox="1"/>
          <p:nvPr/>
        </p:nvSpPr>
        <p:spPr>
          <a:xfrm>
            <a:off x="1450534" y="3249654"/>
            <a:ext cx="5978515" cy="1529715"/>
          </a:xfrm>
          <a:prstGeom prst="rect">
            <a:avLst/>
          </a:prstGeom>
          <a:noFill/>
          <a:ln w="28575">
            <a:noFill/>
          </a:ln>
        </p:spPr>
        <p:txBody>
          <a:bodyPr>
            <a:spAutoFit/>
          </a:bodyPr>
          <a:lstStyle/>
          <a:p>
            <a:pPr>
              <a:lnSpc>
                <a:spcPct val="130000"/>
              </a:lnSpc>
            </a:pPr>
            <a:r>
              <a:rPr lang="zh-CN" altLang="en-US" sz="1795" b="0" dirty="0">
                <a:latin typeface="微软雅黑" panose="020B0503020204020204" charset="-122"/>
                <a:ea typeface="微软雅黑" panose="020B0503020204020204" charset="-122"/>
                <a:cs typeface="微软雅黑" panose="020B0503020204020204" charset="-122"/>
              </a:rPr>
              <a:t>霜是水蒸气遇冷</a:t>
            </a:r>
            <a:r>
              <a:rPr lang="zh-CN" altLang="en-US" sz="1795" b="0" dirty="0">
                <a:solidFill>
                  <a:srgbClr val="FF0000"/>
                </a:solidFill>
                <a:latin typeface="微软雅黑" panose="020B0503020204020204" charset="-122"/>
                <a:ea typeface="微软雅黑" panose="020B0503020204020204" charset="-122"/>
                <a:cs typeface="微软雅黑" panose="020B0503020204020204" charset="-122"/>
              </a:rPr>
              <a:t>凝华</a:t>
            </a:r>
            <a:r>
              <a:rPr lang="zh-CN" altLang="en-US" sz="1795" b="0" dirty="0">
                <a:latin typeface="微软雅黑" panose="020B0503020204020204" charset="-122"/>
                <a:ea typeface="微软雅黑" panose="020B0503020204020204" charset="-122"/>
                <a:cs typeface="微软雅黑" panose="020B0503020204020204" charset="-122"/>
              </a:rPr>
              <a:t>而成的，若气温偏高，则无霜生成，因此，“霜前冷”是必然的。</a:t>
            </a:r>
          </a:p>
          <a:p>
            <a:pPr>
              <a:lnSpc>
                <a:spcPct val="130000"/>
              </a:lnSpc>
            </a:pPr>
            <a:r>
              <a:rPr lang="zh-CN" altLang="en-US" sz="1795" b="0" dirty="0" smtClean="0">
                <a:latin typeface="微软雅黑" panose="020B0503020204020204" charset="-122"/>
                <a:ea typeface="微软雅黑" panose="020B0503020204020204" charset="-122"/>
                <a:cs typeface="微软雅黑" panose="020B0503020204020204" charset="-122"/>
              </a:rPr>
              <a:t>“雪后寒”</a:t>
            </a:r>
            <a:r>
              <a:rPr lang="zh-CN" altLang="en-US" sz="1795" b="0" dirty="0">
                <a:latin typeface="微软雅黑" panose="020B0503020204020204" charset="-122"/>
                <a:ea typeface="微软雅黑" panose="020B0503020204020204" charset="-122"/>
                <a:cs typeface="微软雅黑" panose="020B0503020204020204" charset="-122"/>
              </a:rPr>
              <a:t>是因为雪熔化时需要从空气中吸收大量的热量，导致气温降低，使人觉得寒冷。</a:t>
            </a:r>
          </a:p>
        </p:txBody>
      </p:sp>
      <p:pic>
        <p:nvPicPr>
          <p:cNvPr id="17413" name="图片 110599"/>
          <p:cNvPicPr>
            <a:picLocks noChangeAspect="1"/>
          </p:cNvPicPr>
          <p:nvPr/>
        </p:nvPicPr>
        <p:blipFill>
          <a:blip r:embed="rId2"/>
          <a:stretch>
            <a:fillRect/>
          </a:stretch>
        </p:blipFill>
        <p:spPr>
          <a:xfrm>
            <a:off x="1127693" y="1134063"/>
            <a:ext cx="3124027" cy="1864204"/>
          </a:xfrm>
          <a:prstGeom prst="rect">
            <a:avLst/>
          </a:prstGeom>
          <a:solidFill>
            <a:schemeClr val="accent1"/>
          </a:solidFill>
          <a:ln w="28575" cap="flat" cmpd="sng">
            <a:solidFill>
              <a:schemeClr val="accent1"/>
            </a:solidFill>
            <a:prstDash val="sysDot"/>
            <a:miter/>
            <a:headEnd type="none" w="med" len="med"/>
            <a:tailEnd type="none" w="med" len="med"/>
          </a:ln>
          <a:effectLst>
            <a:outerShdw blurRad="63500" sx="102000" sy="102000" algn="ctr" rotWithShape="0">
              <a:prstClr val="black">
                <a:alpha val="40000"/>
              </a:prstClr>
            </a:outerShdw>
          </a:effectLst>
        </p:spPr>
      </p:pic>
      <p:sp>
        <p:nvSpPr>
          <p:cNvPr id="5"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凝华</a:t>
            </a:r>
          </a:p>
        </p:txBody>
      </p:sp>
      <p:pic>
        <p:nvPicPr>
          <p:cNvPr id="2" name="图片 1"/>
          <p:cNvPicPr>
            <a:picLocks noChangeAspect="1"/>
          </p:cNvPicPr>
          <p:nvPr/>
        </p:nvPicPr>
        <p:blipFill>
          <a:blip r:embed="rId3"/>
          <a:stretch>
            <a:fillRect/>
          </a:stretch>
        </p:blipFill>
        <p:spPr>
          <a:xfrm>
            <a:off x="4828915" y="1134063"/>
            <a:ext cx="3136726" cy="1864204"/>
          </a:xfrm>
          <a:prstGeom prst="rect">
            <a:avLst/>
          </a:prstGeom>
          <a:solidFill>
            <a:schemeClr val="accent1"/>
          </a:solidFill>
          <a:ln w="28575" cap="flat" cmpd="sng">
            <a:solidFill>
              <a:schemeClr val="accent1"/>
            </a:solidFill>
            <a:prstDash val="sysDot"/>
            <a:miter/>
            <a:headEnd type="none" w="med" len="med"/>
            <a:tailEnd type="none" w="med" len="med"/>
          </a:ln>
          <a:effectLst>
            <a:outerShdw blurRad="63500" sx="102000" sy="102000" algn="ctr" rotWithShape="0">
              <a:prstClr val="black">
                <a:alpha val="40000"/>
              </a:prst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29718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物态变化过程中的吸热、放热</a:t>
            </a:r>
          </a:p>
        </p:txBody>
      </p:sp>
      <p:pic>
        <p:nvPicPr>
          <p:cNvPr id="4" name="图片 3"/>
          <p:cNvPicPr>
            <a:picLocks noChangeAspect="1"/>
          </p:cNvPicPr>
          <p:nvPr/>
        </p:nvPicPr>
        <p:blipFill>
          <a:blip r:embed="rId2"/>
          <a:stretch>
            <a:fillRect/>
          </a:stretch>
        </p:blipFill>
        <p:spPr>
          <a:xfrm>
            <a:off x="1644015" y="352425"/>
            <a:ext cx="5275580" cy="3733165"/>
          </a:xfrm>
          <a:prstGeom prst="rect">
            <a:avLst/>
          </a:prstGeom>
          <a:effectLst>
            <a:outerShdw blurRad="63500" sx="102000" sy="102000" algn="ctr" rotWithShape="0">
              <a:prstClr val="black">
                <a:alpha val="40000"/>
              </a:prstClr>
            </a:outerShdw>
            <a:reflection blurRad="6350" stA="50000" endA="300" endPos="10000" dir="5400000" sy="-100000" algn="bl" rotWithShape="0"/>
          </a:effectLst>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774700" y="276225"/>
            <a:ext cx="1004888"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sz="1800" b="1" strike="noStrike" noProof="0" dirty="0" err="1">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典例分析</a:t>
            </a:r>
            <a:endParaRPr kumimoji="0" lang="zh-CN" altLang="en-US" sz="1800" b="0" i="0" u="none" strike="noStrike" cap="none" spc="0" normalizeH="0" baseline="0" noProof="1">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cxnSp>
        <p:nvCxnSpPr>
          <p:cNvPr id="38" name="直接连接符 12"/>
          <p:cNvCxnSpPr/>
          <p:nvPr/>
        </p:nvCxnSpPr>
        <p:spPr>
          <a:xfrm>
            <a:off x="-26987" y="5837238"/>
            <a:ext cx="904875" cy="4667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19"/>
          <p:cNvCxnSpPr/>
          <p:nvPr/>
        </p:nvCxnSpPr>
        <p:spPr>
          <a:xfrm>
            <a:off x="863600" y="6303963"/>
            <a:ext cx="73723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475680" y="830605"/>
            <a:ext cx="6760071" cy="2399665"/>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如图是在俄罗斯首都莫斯科举行的冰雕大奖赛中展示的一件冰雕作品，当地气温持续在－</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10 ℃</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以下，但冰雕作品会一天天变小，这是由于冰雕作品发生了</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．汽化　　　　</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．凝固　　　　</a:t>
            </a:r>
            <a:endPar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C</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．升华　　　　</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D</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．熔化</a:t>
            </a:r>
          </a:p>
        </p:txBody>
      </p:sp>
      <p:sp>
        <p:nvSpPr>
          <p:cNvPr id="10253" name="矩形 7"/>
          <p:cNvSpPr/>
          <p:nvPr/>
        </p:nvSpPr>
        <p:spPr>
          <a:xfrm>
            <a:off x="382588" y="830263"/>
            <a:ext cx="1177290" cy="553085"/>
          </a:xfrm>
          <a:prstGeom prst="rect">
            <a:avLst/>
          </a:prstGeom>
          <a:noFill/>
          <a:ln w="9525">
            <a:noFill/>
          </a:ln>
        </p:spPr>
        <p:txBody>
          <a:bodyPr wrap="none">
            <a:spAutoFit/>
          </a:bodyPr>
          <a:lstStyle/>
          <a:p>
            <a:pPr>
              <a:lnSpc>
                <a:spcPct val="150000"/>
              </a:lnSpc>
            </a:pP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例</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1 】</a:t>
            </a:r>
          </a:p>
        </p:txBody>
      </p:sp>
      <p:sp>
        <p:nvSpPr>
          <p:cNvPr id="34" name="矩形 33"/>
          <p:cNvSpPr/>
          <p:nvPr/>
        </p:nvSpPr>
        <p:spPr>
          <a:xfrm>
            <a:off x="6046470" y="1792605"/>
            <a:ext cx="350838" cy="553085"/>
          </a:xfrm>
          <a:prstGeom prst="rect">
            <a:avLst/>
          </a:prstGeom>
          <a:noFill/>
          <a:ln w="9525">
            <a:noFill/>
          </a:ln>
        </p:spPr>
        <p:txBody>
          <a:bodyPr>
            <a:spAutoFit/>
          </a:bodyPr>
          <a:lstStyle/>
          <a:p>
            <a:pPr>
              <a:lnSpc>
                <a:spcPct val="150000"/>
              </a:lnSpc>
            </a:pPr>
            <a:r>
              <a:rPr lang="en-US" altLang="zh-CN" sz="2000" dirty="0">
                <a:solidFill>
                  <a:srgbClr val="FF0000"/>
                </a:solidFill>
                <a:latin typeface="微软雅黑" panose="020B0503020204020204" charset="-122"/>
                <a:ea typeface="微软雅黑" panose="020B0503020204020204" charset="-122"/>
                <a:cs typeface="Times New Roman" panose="02020603050405020304" pitchFamily="18" charset="0"/>
              </a:rPr>
              <a:t>D</a:t>
            </a:r>
          </a:p>
        </p:txBody>
      </p:sp>
      <p:pic>
        <p:nvPicPr>
          <p:cNvPr id="10257" name="Picture 20"/>
          <p:cNvPicPr>
            <a:picLocks noChangeAspect="1"/>
          </p:cNvPicPr>
          <p:nvPr/>
        </p:nvPicPr>
        <p:blipFill>
          <a:blip r:embed="rId2"/>
          <a:stretch>
            <a:fillRect/>
          </a:stretch>
        </p:blipFill>
        <p:spPr>
          <a:xfrm>
            <a:off x="5539796" y="2345690"/>
            <a:ext cx="1999573" cy="2596722"/>
          </a:xfrm>
          <a:prstGeom prst="rect">
            <a:avLst/>
          </a:prstGeom>
          <a:noFill/>
          <a:ln w="9525">
            <a:noFill/>
          </a:ln>
          <a:effectLst>
            <a:outerShdw blurRad="63500" sx="102000" sy="102000" algn="ctr" rotWithShape="0">
              <a:prstClr val="black">
                <a:alpha val="40000"/>
              </a:prst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774700" y="276225"/>
            <a:ext cx="1004888"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sz="1800" b="1" strike="noStrike" noProof="0" dirty="0" err="1">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典例分析</a:t>
            </a:r>
            <a:endParaRPr kumimoji="0" lang="zh-CN" altLang="en-US" sz="1800" b="0" i="0" u="none" strike="noStrike" cap="none" spc="0" normalizeH="0" baseline="0" noProof="1">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22" name="矩形 21"/>
          <p:cNvSpPr/>
          <p:nvPr/>
        </p:nvSpPr>
        <p:spPr>
          <a:xfrm>
            <a:off x="1475680" y="943635"/>
            <a:ext cx="6760071" cy="2399665"/>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charset="-122"/>
                <a:cs typeface="Times New Roman" panose="02020603050405020304" pitchFamily="18"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charset="-122"/>
                <a:cs typeface="Times New Roman" panose="02020603050405020304" pitchFamily="18" charset="0"/>
              </a:rPr>
              <a:t>贵阳</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charset="-122"/>
                <a:cs typeface="Times New Roman" panose="02020603050405020304" pitchFamily="18" charset="0"/>
              </a:rPr>
              <a:t>]</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当深秋的某天早晨，我们看到覆盖在树叶、草地上的茫茫白霜</a:t>
            </a: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如图所示</a:t>
            </a: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时，这预示着冬季即将来临。固态的霜是空气中的水蒸气经下列哪一物态变化形成的</a:t>
            </a: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　　</a:t>
            </a: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A</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．凝华　　</a:t>
            </a: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B</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．升华　　</a:t>
            </a:r>
            <a:endPar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C</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．液化　　</a:t>
            </a:r>
            <a:r>
              <a:rPr kumimoji="0" lang="en-US" altLang="zh-CN"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D</a:t>
            </a:r>
            <a:r>
              <a:rPr kumimoji="0" lang="zh-CN" altLang="en-US" sz="2000" i="0" u="none" strike="noStrike" kern="1200" cap="none" spc="0" normalizeH="0" baseline="0" noProof="0" dirty="0">
                <a:ln>
                  <a:noFill/>
                </a:ln>
                <a:solidFill>
                  <a:schemeClr val="dk1"/>
                </a:solidFill>
                <a:effectLst/>
                <a:uLnTx/>
                <a:uFillTx/>
                <a:latin typeface="Times New Roman" panose="02020603050405020304" pitchFamily="18" charset="0"/>
                <a:ea typeface="微软雅黑" panose="020B0503020204020204" charset="-122"/>
                <a:cs typeface="Times New Roman" panose="02020603050405020304" pitchFamily="18" charset="0"/>
              </a:rPr>
              <a:t>．汽化</a:t>
            </a:r>
          </a:p>
        </p:txBody>
      </p:sp>
      <p:sp>
        <p:nvSpPr>
          <p:cNvPr id="19469" name="矩形 7"/>
          <p:cNvSpPr/>
          <p:nvPr/>
        </p:nvSpPr>
        <p:spPr>
          <a:xfrm>
            <a:off x="403543" y="943293"/>
            <a:ext cx="1071880" cy="553085"/>
          </a:xfrm>
          <a:prstGeom prst="rect">
            <a:avLst/>
          </a:prstGeom>
          <a:noFill/>
          <a:ln w="9525">
            <a:noFill/>
          </a:ln>
        </p:spPr>
        <p:txBody>
          <a:bodyPr wrap="none">
            <a:spAutoFit/>
          </a:bodyPr>
          <a:lstStyle/>
          <a:p>
            <a:pPr>
              <a:lnSpc>
                <a:spcPct val="150000"/>
              </a:lnSpc>
            </a:pPr>
            <a:r>
              <a:rPr lang="en-US" altLang="zh-CN" sz="2000" b="1" dirty="0">
                <a:solidFill>
                  <a:schemeClr val="tx1"/>
                </a:solidFill>
                <a:latin typeface="Calibri" panose="020F0502020204030204" pitchFamily="34" charset="0"/>
                <a:ea typeface="微软雅黑" panose="020B0503020204020204" charset="-122"/>
              </a:rPr>
              <a:t>【</a:t>
            </a:r>
            <a:r>
              <a:rPr lang="zh-CN" altLang="en-US" sz="2000" b="1" dirty="0">
                <a:solidFill>
                  <a:schemeClr val="tx1"/>
                </a:solidFill>
                <a:latin typeface="Calibri" panose="020F0502020204030204" pitchFamily="34" charset="0"/>
                <a:ea typeface="微软雅黑" panose="020B0503020204020204" charset="-122"/>
              </a:rPr>
              <a:t>例</a:t>
            </a:r>
            <a:r>
              <a:rPr lang="en-US" altLang="zh-CN" sz="2000" b="1" dirty="0">
                <a:solidFill>
                  <a:schemeClr val="tx1"/>
                </a:solidFill>
                <a:latin typeface="Times New Roman" panose="02020603050405020304" pitchFamily="18" charset="0"/>
                <a:ea typeface="微软雅黑" panose="020B0503020204020204" charset="-122"/>
                <a:cs typeface="Times New Roman" panose="02020603050405020304" pitchFamily="18" charset="0"/>
              </a:rPr>
              <a:t>2</a:t>
            </a:r>
            <a:r>
              <a:rPr lang="en-US" altLang="zh-CN" sz="2000" b="1" dirty="0">
                <a:solidFill>
                  <a:schemeClr val="tx1"/>
                </a:solidFill>
                <a:latin typeface="Calibri" panose="020F0502020204030204" pitchFamily="34" charset="0"/>
                <a:ea typeface="微软雅黑" panose="020B0503020204020204" charset="-122"/>
              </a:rPr>
              <a:t>】</a:t>
            </a:r>
          </a:p>
        </p:txBody>
      </p:sp>
      <p:pic>
        <p:nvPicPr>
          <p:cNvPr id="19474" name="Picture 2"/>
          <p:cNvPicPr>
            <a:picLocks noChangeAspect="1"/>
          </p:cNvPicPr>
          <p:nvPr/>
        </p:nvPicPr>
        <p:blipFill>
          <a:blip r:embed="rId3"/>
          <a:stretch>
            <a:fillRect/>
          </a:stretch>
        </p:blipFill>
        <p:spPr>
          <a:xfrm>
            <a:off x="4685466" y="2636857"/>
            <a:ext cx="3087470" cy="2312712"/>
          </a:xfrm>
          <a:prstGeom prst="rect">
            <a:avLst/>
          </a:prstGeom>
          <a:noFill/>
          <a:ln w="9525">
            <a:noFill/>
          </a:ln>
          <a:effectLst>
            <a:outerShdw blurRad="63500" sx="102000" sy="102000" algn="ctr" rotWithShape="0">
              <a:prstClr val="black">
                <a:alpha val="40000"/>
              </a:prstClr>
            </a:outerShdw>
            <a:reflection blurRad="6350" stA="50000" endA="300" endPos="29000" dir="5400000" sy="-100000" algn="bl" rotWithShape="0"/>
          </a:effectLst>
        </p:spPr>
      </p:pic>
      <p:sp>
        <p:nvSpPr>
          <p:cNvPr id="9" name="矩形 8"/>
          <p:cNvSpPr/>
          <p:nvPr/>
        </p:nvSpPr>
        <p:spPr>
          <a:xfrm>
            <a:off x="6774430" y="1866924"/>
            <a:ext cx="350838" cy="498663"/>
          </a:xfrm>
          <a:prstGeom prst="rect">
            <a:avLst/>
          </a:prstGeom>
          <a:noFill/>
          <a:ln w="9525">
            <a:noFill/>
          </a:ln>
        </p:spPr>
        <p:txBody>
          <a:bodyPr>
            <a:spAutoFit/>
          </a:bodyPr>
          <a:lstStyle/>
          <a:p>
            <a:pPr>
              <a:lnSpc>
                <a:spcPct val="150000"/>
              </a:lnSpc>
            </a:pPr>
            <a:r>
              <a:rPr lang="en-US" altLang="zh-CN" sz="20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A</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774700" y="276225"/>
            <a:ext cx="1004888"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lvl="0" indent="0" algn="l" defTabSz="914400" eaLnBrk="1" fontAlgn="auto" latinLnBrk="0" hangingPunct="1">
              <a:lnSpc>
                <a:spcPct val="100000"/>
              </a:lnSpc>
              <a:spcBef>
                <a:spcPts val="0"/>
              </a:spcBef>
              <a:spcAft>
                <a:spcPts val="0"/>
              </a:spcAft>
              <a:buClrTx/>
              <a:buSzTx/>
              <a:buFontTx/>
              <a:buNone/>
              <a:defRPr b="0">
                <a:solidFill>
                  <a:srgbClr val="000000"/>
                </a:solidFill>
              </a:defRPr>
            </a:pPr>
            <a:r>
              <a:rPr lang="zh-CN" sz="1800" b="1" strike="noStrike" noProof="0" dirty="0" err="1">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典例分析</a:t>
            </a:r>
            <a:endParaRPr kumimoji="0" lang="zh-CN" altLang="en-US" sz="1800" b="0" i="0" u="none" strike="noStrike" cap="none" spc="0" normalizeH="0" baseline="0" noProof="1">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grpSp>
        <p:nvGrpSpPr>
          <p:cNvPr id="2" name="组合 3"/>
          <p:cNvGrpSpPr/>
          <p:nvPr/>
        </p:nvGrpSpPr>
        <p:grpSpPr>
          <a:xfrm>
            <a:off x="8235751" y="5125852"/>
            <a:ext cx="799328" cy="1326094"/>
            <a:chOff x="2000231" y="2114716"/>
            <a:chExt cx="2123898" cy="3523563"/>
          </a:xfrm>
          <a:solidFill>
            <a:srgbClr val="0070C0"/>
          </a:solidFill>
        </p:grpSpPr>
        <p:sp>
          <p:nvSpPr>
            <p:cNvPr id="11" name="Freeform 19"/>
            <p:cNvSpPr>
              <a:spLocks noEditPoints="1"/>
            </p:cNvSpPr>
            <p:nvPr/>
          </p:nvSpPr>
          <p:spPr bwMode="auto">
            <a:xfrm>
              <a:off x="3054372" y="2961932"/>
              <a:ext cx="181546" cy="140551"/>
            </a:xfrm>
            <a:custGeom>
              <a:avLst/>
              <a:gdLst/>
              <a:ahLst/>
              <a:cxnLst>
                <a:cxn ang="0">
                  <a:pos x="28" y="8"/>
                </a:cxn>
                <a:cxn ang="0">
                  <a:pos x="26" y="8"/>
                </a:cxn>
                <a:cxn ang="0">
                  <a:pos x="13" y="13"/>
                </a:cxn>
                <a:cxn ang="0">
                  <a:pos x="11" y="24"/>
                </a:cxn>
                <a:cxn ang="0">
                  <a:pos x="12" y="24"/>
                </a:cxn>
                <a:cxn ang="0">
                  <a:pos x="28" y="8"/>
                </a:cxn>
                <a:cxn ang="0">
                  <a:pos x="26" y="27"/>
                </a:cxn>
                <a:cxn ang="0">
                  <a:pos x="24" y="26"/>
                </a:cxn>
                <a:cxn ang="0">
                  <a:pos x="27" y="27"/>
                </a:cxn>
                <a:cxn ang="0">
                  <a:pos x="26" y="27"/>
                </a:cxn>
                <a:cxn ang="0">
                  <a:pos x="33" y="24"/>
                </a:cxn>
                <a:cxn ang="0">
                  <a:pos x="21" y="18"/>
                </a:cxn>
                <a:cxn ang="0">
                  <a:pos x="38" y="19"/>
                </a:cxn>
                <a:cxn ang="0">
                  <a:pos x="33" y="24"/>
                </a:cxn>
              </a:cxnLst>
              <a:rect l="0" t="0" r="r" b="b"/>
              <a:pathLst>
                <a:path w="73" h="56">
                  <a:moveTo>
                    <a:pt x="28" y="8"/>
                  </a:moveTo>
                  <a:cubicBezTo>
                    <a:pt x="27" y="8"/>
                    <a:pt x="26" y="8"/>
                    <a:pt x="26" y="8"/>
                  </a:cubicBezTo>
                  <a:cubicBezTo>
                    <a:pt x="33" y="0"/>
                    <a:pt x="18" y="2"/>
                    <a:pt x="13" y="13"/>
                  </a:cubicBezTo>
                  <a:cubicBezTo>
                    <a:pt x="12" y="13"/>
                    <a:pt x="0" y="24"/>
                    <a:pt x="11" y="24"/>
                  </a:cubicBezTo>
                  <a:cubicBezTo>
                    <a:pt x="11" y="24"/>
                    <a:pt x="12" y="24"/>
                    <a:pt x="12" y="24"/>
                  </a:cubicBezTo>
                  <a:cubicBezTo>
                    <a:pt x="20" y="56"/>
                    <a:pt x="73" y="7"/>
                    <a:pt x="28" y="8"/>
                  </a:cubicBezTo>
                  <a:close/>
                  <a:moveTo>
                    <a:pt x="26" y="27"/>
                  </a:moveTo>
                  <a:cubicBezTo>
                    <a:pt x="25" y="27"/>
                    <a:pt x="24" y="27"/>
                    <a:pt x="24" y="26"/>
                  </a:cubicBezTo>
                  <a:cubicBezTo>
                    <a:pt x="25" y="27"/>
                    <a:pt x="26" y="27"/>
                    <a:pt x="27" y="27"/>
                  </a:cubicBezTo>
                  <a:cubicBezTo>
                    <a:pt x="26" y="27"/>
                    <a:pt x="26" y="27"/>
                    <a:pt x="26" y="27"/>
                  </a:cubicBezTo>
                  <a:close/>
                  <a:moveTo>
                    <a:pt x="33" y="24"/>
                  </a:moveTo>
                  <a:cubicBezTo>
                    <a:pt x="35" y="18"/>
                    <a:pt x="24" y="18"/>
                    <a:pt x="21" y="18"/>
                  </a:cubicBezTo>
                  <a:cubicBezTo>
                    <a:pt x="27" y="15"/>
                    <a:pt x="32" y="16"/>
                    <a:pt x="38" y="19"/>
                  </a:cubicBezTo>
                  <a:cubicBezTo>
                    <a:pt x="36" y="21"/>
                    <a:pt x="35" y="23"/>
                    <a:pt x="33" y="24"/>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2" name="Freeform 20"/>
            <p:cNvSpPr>
              <a:spLocks noEditPoints="1"/>
            </p:cNvSpPr>
            <p:nvPr/>
          </p:nvSpPr>
          <p:spPr bwMode="auto">
            <a:xfrm>
              <a:off x="2843543" y="2290406"/>
              <a:ext cx="370901" cy="579776"/>
            </a:xfrm>
            <a:custGeom>
              <a:avLst/>
              <a:gdLst/>
              <a:ahLst/>
              <a:cxnLst>
                <a:cxn ang="0">
                  <a:pos x="76" y="1"/>
                </a:cxn>
                <a:cxn ang="0">
                  <a:pos x="31" y="121"/>
                </a:cxn>
                <a:cxn ang="0">
                  <a:pos x="6" y="190"/>
                </a:cxn>
                <a:cxn ang="0">
                  <a:pos x="8" y="215"/>
                </a:cxn>
                <a:cxn ang="0">
                  <a:pos x="27" y="200"/>
                </a:cxn>
                <a:cxn ang="0">
                  <a:pos x="142" y="232"/>
                </a:cxn>
                <a:cxn ang="0">
                  <a:pos x="143" y="224"/>
                </a:cxn>
                <a:cxn ang="0">
                  <a:pos x="110" y="217"/>
                </a:cxn>
                <a:cxn ang="0">
                  <a:pos x="42" y="199"/>
                </a:cxn>
                <a:cxn ang="0">
                  <a:pos x="38" y="195"/>
                </a:cxn>
                <a:cxn ang="0">
                  <a:pos x="31" y="195"/>
                </a:cxn>
                <a:cxn ang="0">
                  <a:pos x="57" y="151"/>
                </a:cxn>
                <a:cxn ang="0">
                  <a:pos x="60" y="181"/>
                </a:cxn>
                <a:cxn ang="0">
                  <a:pos x="73" y="117"/>
                </a:cxn>
                <a:cxn ang="0">
                  <a:pos x="97" y="47"/>
                </a:cxn>
                <a:cxn ang="0">
                  <a:pos x="66" y="114"/>
                </a:cxn>
                <a:cxn ang="0">
                  <a:pos x="29" y="182"/>
                </a:cxn>
                <a:cxn ang="0">
                  <a:pos x="76" y="1"/>
                </a:cxn>
                <a:cxn ang="0">
                  <a:pos x="26" y="156"/>
                </a:cxn>
                <a:cxn ang="0">
                  <a:pos x="25" y="159"/>
                </a:cxn>
                <a:cxn ang="0">
                  <a:pos x="26" y="156"/>
                </a:cxn>
                <a:cxn ang="0">
                  <a:pos x="46" y="118"/>
                </a:cxn>
                <a:cxn ang="0">
                  <a:pos x="38" y="127"/>
                </a:cxn>
                <a:cxn ang="0">
                  <a:pos x="59" y="75"/>
                </a:cxn>
                <a:cxn ang="0">
                  <a:pos x="46" y="118"/>
                </a:cxn>
              </a:cxnLst>
              <a:rect l="0" t="0" r="r" b="b"/>
              <a:pathLst>
                <a:path w="148" h="232">
                  <a:moveTo>
                    <a:pt x="76" y="1"/>
                  </a:moveTo>
                  <a:cubicBezTo>
                    <a:pt x="74" y="0"/>
                    <a:pt x="36" y="109"/>
                    <a:pt x="31" y="121"/>
                  </a:cubicBezTo>
                  <a:cubicBezTo>
                    <a:pt x="22" y="143"/>
                    <a:pt x="13" y="166"/>
                    <a:pt x="6" y="190"/>
                  </a:cubicBezTo>
                  <a:cubicBezTo>
                    <a:pt x="5" y="192"/>
                    <a:pt x="0" y="230"/>
                    <a:pt x="8" y="215"/>
                  </a:cubicBezTo>
                  <a:cubicBezTo>
                    <a:pt x="12" y="225"/>
                    <a:pt x="26" y="202"/>
                    <a:pt x="27" y="200"/>
                  </a:cubicBezTo>
                  <a:cubicBezTo>
                    <a:pt x="32" y="217"/>
                    <a:pt x="126" y="232"/>
                    <a:pt x="142" y="232"/>
                  </a:cubicBezTo>
                  <a:cubicBezTo>
                    <a:pt x="148" y="232"/>
                    <a:pt x="147" y="225"/>
                    <a:pt x="143" y="224"/>
                  </a:cubicBezTo>
                  <a:cubicBezTo>
                    <a:pt x="132" y="222"/>
                    <a:pt x="121" y="219"/>
                    <a:pt x="110" y="217"/>
                  </a:cubicBezTo>
                  <a:cubicBezTo>
                    <a:pt x="87" y="213"/>
                    <a:pt x="64" y="208"/>
                    <a:pt x="42" y="199"/>
                  </a:cubicBezTo>
                  <a:cubicBezTo>
                    <a:pt x="43" y="197"/>
                    <a:pt x="41" y="195"/>
                    <a:pt x="38" y="195"/>
                  </a:cubicBezTo>
                  <a:cubicBezTo>
                    <a:pt x="36" y="195"/>
                    <a:pt x="33" y="195"/>
                    <a:pt x="31" y="195"/>
                  </a:cubicBezTo>
                  <a:cubicBezTo>
                    <a:pt x="40" y="180"/>
                    <a:pt x="49" y="166"/>
                    <a:pt x="57" y="151"/>
                  </a:cubicBezTo>
                  <a:cubicBezTo>
                    <a:pt x="57" y="152"/>
                    <a:pt x="49" y="190"/>
                    <a:pt x="60" y="181"/>
                  </a:cubicBezTo>
                  <a:cubicBezTo>
                    <a:pt x="68" y="174"/>
                    <a:pt x="70" y="129"/>
                    <a:pt x="73" y="117"/>
                  </a:cubicBezTo>
                  <a:cubicBezTo>
                    <a:pt x="78" y="105"/>
                    <a:pt x="103" y="59"/>
                    <a:pt x="97" y="47"/>
                  </a:cubicBezTo>
                  <a:cubicBezTo>
                    <a:pt x="93" y="40"/>
                    <a:pt x="68" y="106"/>
                    <a:pt x="66" y="114"/>
                  </a:cubicBezTo>
                  <a:cubicBezTo>
                    <a:pt x="56" y="136"/>
                    <a:pt x="44" y="159"/>
                    <a:pt x="29" y="182"/>
                  </a:cubicBezTo>
                  <a:cubicBezTo>
                    <a:pt x="36" y="166"/>
                    <a:pt x="96" y="3"/>
                    <a:pt x="76" y="1"/>
                  </a:cubicBezTo>
                  <a:close/>
                  <a:moveTo>
                    <a:pt x="26" y="156"/>
                  </a:moveTo>
                  <a:cubicBezTo>
                    <a:pt x="25" y="157"/>
                    <a:pt x="25" y="158"/>
                    <a:pt x="25" y="159"/>
                  </a:cubicBezTo>
                  <a:cubicBezTo>
                    <a:pt x="25" y="158"/>
                    <a:pt x="26" y="157"/>
                    <a:pt x="26" y="156"/>
                  </a:cubicBezTo>
                  <a:close/>
                  <a:moveTo>
                    <a:pt x="46" y="118"/>
                  </a:moveTo>
                  <a:cubicBezTo>
                    <a:pt x="43" y="118"/>
                    <a:pt x="40" y="122"/>
                    <a:pt x="38" y="127"/>
                  </a:cubicBezTo>
                  <a:cubicBezTo>
                    <a:pt x="45" y="110"/>
                    <a:pt x="52" y="92"/>
                    <a:pt x="59" y="75"/>
                  </a:cubicBezTo>
                  <a:cubicBezTo>
                    <a:pt x="55" y="89"/>
                    <a:pt x="51" y="103"/>
                    <a:pt x="46" y="118"/>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3" name="Freeform 21"/>
            <p:cNvSpPr>
              <a:spLocks noEditPoints="1"/>
            </p:cNvSpPr>
            <p:nvPr/>
          </p:nvSpPr>
          <p:spPr bwMode="auto">
            <a:xfrm>
              <a:off x="3444794" y="2427054"/>
              <a:ext cx="374805" cy="542687"/>
            </a:xfrm>
            <a:custGeom>
              <a:avLst/>
              <a:gdLst/>
              <a:ahLst/>
              <a:cxnLst>
                <a:cxn ang="0">
                  <a:pos x="94" y="46"/>
                </a:cxn>
                <a:cxn ang="0">
                  <a:pos x="55" y="95"/>
                </a:cxn>
                <a:cxn ang="0">
                  <a:pos x="8" y="158"/>
                </a:cxn>
                <a:cxn ang="0">
                  <a:pos x="11" y="170"/>
                </a:cxn>
                <a:cxn ang="0">
                  <a:pos x="35" y="158"/>
                </a:cxn>
                <a:cxn ang="0">
                  <a:pos x="7" y="210"/>
                </a:cxn>
                <a:cxn ang="0">
                  <a:pos x="10" y="217"/>
                </a:cxn>
                <a:cxn ang="0">
                  <a:pos x="25" y="204"/>
                </a:cxn>
                <a:cxn ang="0">
                  <a:pos x="70" y="152"/>
                </a:cxn>
                <a:cxn ang="0">
                  <a:pos x="146" y="50"/>
                </a:cxn>
                <a:cxn ang="0">
                  <a:pos x="148" y="42"/>
                </a:cxn>
                <a:cxn ang="0">
                  <a:pos x="130" y="56"/>
                </a:cxn>
                <a:cxn ang="0">
                  <a:pos x="119" y="58"/>
                </a:cxn>
                <a:cxn ang="0">
                  <a:pos x="113" y="48"/>
                </a:cxn>
                <a:cxn ang="0">
                  <a:pos x="122" y="39"/>
                </a:cxn>
                <a:cxn ang="0">
                  <a:pos x="88" y="16"/>
                </a:cxn>
                <a:cxn ang="0">
                  <a:pos x="60" y="5"/>
                </a:cxn>
                <a:cxn ang="0">
                  <a:pos x="80" y="32"/>
                </a:cxn>
                <a:cxn ang="0">
                  <a:pos x="98" y="46"/>
                </a:cxn>
                <a:cxn ang="0">
                  <a:pos x="99" y="57"/>
                </a:cxn>
                <a:cxn ang="0">
                  <a:pos x="88" y="64"/>
                </a:cxn>
                <a:cxn ang="0">
                  <a:pos x="94" y="46"/>
                </a:cxn>
                <a:cxn ang="0">
                  <a:pos x="76" y="20"/>
                </a:cxn>
                <a:cxn ang="0">
                  <a:pos x="71" y="15"/>
                </a:cxn>
                <a:cxn ang="0">
                  <a:pos x="78" y="19"/>
                </a:cxn>
                <a:cxn ang="0">
                  <a:pos x="76" y="20"/>
                </a:cxn>
                <a:cxn ang="0">
                  <a:pos x="85" y="26"/>
                </a:cxn>
                <a:cxn ang="0">
                  <a:pos x="84" y="25"/>
                </a:cxn>
                <a:cxn ang="0">
                  <a:pos x="86" y="24"/>
                </a:cxn>
                <a:cxn ang="0">
                  <a:pos x="90" y="28"/>
                </a:cxn>
                <a:cxn ang="0">
                  <a:pos x="85" y="26"/>
                </a:cxn>
                <a:cxn ang="0">
                  <a:pos x="42" y="170"/>
                </a:cxn>
                <a:cxn ang="0">
                  <a:pos x="20" y="196"/>
                </a:cxn>
                <a:cxn ang="0">
                  <a:pos x="49" y="160"/>
                </a:cxn>
                <a:cxn ang="0">
                  <a:pos x="42" y="170"/>
                </a:cxn>
                <a:cxn ang="0">
                  <a:pos x="116" y="62"/>
                </a:cxn>
                <a:cxn ang="0">
                  <a:pos x="116" y="62"/>
                </a:cxn>
                <a:cxn ang="0">
                  <a:pos x="102" y="77"/>
                </a:cxn>
                <a:cxn ang="0">
                  <a:pos x="106" y="63"/>
                </a:cxn>
                <a:cxn ang="0">
                  <a:pos x="116" y="62"/>
                </a:cxn>
                <a:cxn ang="0">
                  <a:pos x="107" y="55"/>
                </a:cxn>
                <a:cxn ang="0">
                  <a:pos x="107" y="53"/>
                </a:cxn>
                <a:cxn ang="0">
                  <a:pos x="108" y="55"/>
                </a:cxn>
                <a:cxn ang="0">
                  <a:pos x="107" y="55"/>
                </a:cxn>
                <a:cxn ang="0">
                  <a:pos x="112" y="39"/>
                </a:cxn>
                <a:cxn ang="0">
                  <a:pos x="103" y="34"/>
                </a:cxn>
                <a:cxn ang="0">
                  <a:pos x="99" y="27"/>
                </a:cxn>
                <a:cxn ang="0">
                  <a:pos x="112" y="39"/>
                </a:cxn>
                <a:cxn ang="0">
                  <a:pos x="104" y="87"/>
                </a:cxn>
                <a:cxn ang="0">
                  <a:pos x="95" y="101"/>
                </a:cxn>
                <a:cxn ang="0">
                  <a:pos x="72" y="123"/>
                </a:cxn>
                <a:cxn ang="0">
                  <a:pos x="104" y="87"/>
                </a:cxn>
                <a:cxn ang="0">
                  <a:pos x="97" y="67"/>
                </a:cxn>
                <a:cxn ang="0">
                  <a:pos x="72" y="111"/>
                </a:cxn>
                <a:cxn ang="0">
                  <a:pos x="22" y="157"/>
                </a:cxn>
                <a:cxn ang="0">
                  <a:pos x="85" y="69"/>
                </a:cxn>
                <a:cxn ang="0">
                  <a:pos x="87" y="73"/>
                </a:cxn>
                <a:cxn ang="0">
                  <a:pos x="97" y="67"/>
                </a:cxn>
              </a:cxnLst>
              <a:rect l="0" t="0" r="r" b="b"/>
              <a:pathLst>
                <a:path w="150" h="217">
                  <a:moveTo>
                    <a:pt x="94" y="46"/>
                  </a:moveTo>
                  <a:cubicBezTo>
                    <a:pt x="84" y="38"/>
                    <a:pt x="59" y="88"/>
                    <a:pt x="55" y="95"/>
                  </a:cubicBezTo>
                  <a:cubicBezTo>
                    <a:pt x="39" y="115"/>
                    <a:pt x="20" y="134"/>
                    <a:pt x="8" y="158"/>
                  </a:cubicBezTo>
                  <a:cubicBezTo>
                    <a:pt x="0" y="172"/>
                    <a:pt x="0" y="196"/>
                    <a:pt x="11" y="170"/>
                  </a:cubicBezTo>
                  <a:cubicBezTo>
                    <a:pt x="14" y="174"/>
                    <a:pt x="24" y="168"/>
                    <a:pt x="35" y="158"/>
                  </a:cubicBezTo>
                  <a:cubicBezTo>
                    <a:pt x="19" y="175"/>
                    <a:pt x="7" y="194"/>
                    <a:pt x="7" y="210"/>
                  </a:cubicBezTo>
                  <a:cubicBezTo>
                    <a:pt x="5" y="212"/>
                    <a:pt x="6" y="217"/>
                    <a:pt x="10" y="217"/>
                  </a:cubicBezTo>
                  <a:cubicBezTo>
                    <a:pt x="15" y="217"/>
                    <a:pt x="22" y="207"/>
                    <a:pt x="25" y="204"/>
                  </a:cubicBezTo>
                  <a:cubicBezTo>
                    <a:pt x="42" y="189"/>
                    <a:pt x="57" y="171"/>
                    <a:pt x="70" y="152"/>
                  </a:cubicBezTo>
                  <a:cubicBezTo>
                    <a:pt x="79" y="141"/>
                    <a:pt x="150" y="51"/>
                    <a:pt x="146" y="50"/>
                  </a:cubicBezTo>
                  <a:cubicBezTo>
                    <a:pt x="149" y="48"/>
                    <a:pt x="149" y="46"/>
                    <a:pt x="148" y="42"/>
                  </a:cubicBezTo>
                  <a:cubicBezTo>
                    <a:pt x="143" y="37"/>
                    <a:pt x="133" y="53"/>
                    <a:pt x="130" y="56"/>
                  </a:cubicBezTo>
                  <a:cubicBezTo>
                    <a:pt x="129" y="48"/>
                    <a:pt x="121" y="56"/>
                    <a:pt x="119" y="58"/>
                  </a:cubicBezTo>
                  <a:cubicBezTo>
                    <a:pt x="119" y="54"/>
                    <a:pt x="116" y="50"/>
                    <a:pt x="113" y="48"/>
                  </a:cubicBezTo>
                  <a:cubicBezTo>
                    <a:pt x="122" y="52"/>
                    <a:pt x="128" y="52"/>
                    <a:pt x="122" y="39"/>
                  </a:cubicBezTo>
                  <a:cubicBezTo>
                    <a:pt x="116" y="27"/>
                    <a:pt x="102" y="16"/>
                    <a:pt x="88" y="16"/>
                  </a:cubicBezTo>
                  <a:cubicBezTo>
                    <a:pt x="84" y="12"/>
                    <a:pt x="65" y="0"/>
                    <a:pt x="60" y="5"/>
                  </a:cubicBezTo>
                  <a:cubicBezTo>
                    <a:pt x="52" y="14"/>
                    <a:pt x="76" y="29"/>
                    <a:pt x="80" y="32"/>
                  </a:cubicBezTo>
                  <a:cubicBezTo>
                    <a:pt x="86" y="37"/>
                    <a:pt x="92" y="41"/>
                    <a:pt x="98" y="46"/>
                  </a:cubicBezTo>
                  <a:cubicBezTo>
                    <a:pt x="99" y="49"/>
                    <a:pt x="99" y="53"/>
                    <a:pt x="99" y="57"/>
                  </a:cubicBezTo>
                  <a:cubicBezTo>
                    <a:pt x="94" y="59"/>
                    <a:pt x="91" y="61"/>
                    <a:pt x="88" y="64"/>
                  </a:cubicBezTo>
                  <a:cubicBezTo>
                    <a:pt x="90" y="61"/>
                    <a:pt x="99" y="50"/>
                    <a:pt x="94" y="46"/>
                  </a:cubicBezTo>
                  <a:close/>
                  <a:moveTo>
                    <a:pt x="76" y="20"/>
                  </a:moveTo>
                  <a:cubicBezTo>
                    <a:pt x="75" y="18"/>
                    <a:pt x="73" y="17"/>
                    <a:pt x="71" y="15"/>
                  </a:cubicBezTo>
                  <a:cubicBezTo>
                    <a:pt x="74" y="16"/>
                    <a:pt x="76" y="17"/>
                    <a:pt x="78" y="19"/>
                  </a:cubicBezTo>
                  <a:cubicBezTo>
                    <a:pt x="78" y="19"/>
                    <a:pt x="77" y="19"/>
                    <a:pt x="76" y="20"/>
                  </a:cubicBezTo>
                  <a:close/>
                  <a:moveTo>
                    <a:pt x="85" y="26"/>
                  </a:moveTo>
                  <a:cubicBezTo>
                    <a:pt x="85" y="25"/>
                    <a:pt x="84" y="25"/>
                    <a:pt x="84" y="25"/>
                  </a:cubicBezTo>
                  <a:cubicBezTo>
                    <a:pt x="85" y="24"/>
                    <a:pt x="85" y="24"/>
                    <a:pt x="86" y="24"/>
                  </a:cubicBezTo>
                  <a:cubicBezTo>
                    <a:pt x="87" y="25"/>
                    <a:pt x="89" y="27"/>
                    <a:pt x="90" y="28"/>
                  </a:cubicBezTo>
                  <a:cubicBezTo>
                    <a:pt x="88" y="27"/>
                    <a:pt x="87" y="26"/>
                    <a:pt x="85" y="26"/>
                  </a:cubicBezTo>
                  <a:close/>
                  <a:moveTo>
                    <a:pt x="42" y="170"/>
                  </a:moveTo>
                  <a:cubicBezTo>
                    <a:pt x="35" y="179"/>
                    <a:pt x="28" y="188"/>
                    <a:pt x="20" y="196"/>
                  </a:cubicBezTo>
                  <a:cubicBezTo>
                    <a:pt x="27" y="184"/>
                    <a:pt x="38" y="171"/>
                    <a:pt x="49" y="160"/>
                  </a:cubicBezTo>
                  <a:cubicBezTo>
                    <a:pt x="47" y="163"/>
                    <a:pt x="44" y="167"/>
                    <a:pt x="42" y="170"/>
                  </a:cubicBezTo>
                  <a:close/>
                  <a:moveTo>
                    <a:pt x="116" y="62"/>
                  </a:moveTo>
                  <a:cubicBezTo>
                    <a:pt x="116" y="62"/>
                    <a:pt x="116" y="62"/>
                    <a:pt x="116" y="62"/>
                  </a:cubicBezTo>
                  <a:cubicBezTo>
                    <a:pt x="111" y="67"/>
                    <a:pt x="107" y="72"/>
                    <a:pt x="102" y="77"/>
                  </a:cubicBezTo>
                  <a:cubicBezTo>
                    <a:pt x="104" y="73"/>
                    <a:pt x="105" y="68"/>
                    <a:pt x="106" y="63"/>
                  </a:cubicBezTo>
                  <a:cubicBezTo>
                    <a:pt x="109" y="62"/>
                    <a:pt x="113" y="62"/>
                    <a:pt x="116" y="62"/>
                  </a:cubicBezTo>
                  <a:close/>
                  <a:moveTo>
                    <a:pt x="107" y="55"/>
                  </a:moveTo>
                  <a:cubicBezTo>
                    <a:pt x="107" y="54"/>
                    <a:pt x="107" y="54"/>
                    <a:pt x="107" y="53"/>
                  </a:cubicBezTo>
                  <a:cubicBezTo>
                    <a:pt x="107" y="54"/>
                    <a:pt x="108" y="54"/>
                    <a:pt x="108" y="55"/>
                  </a:cubicBezTo>
                  <a:cubicBezTo>
                    <a:pt x="108" y="55"/>
                    <a:pt x="107" y="55"/>
                    <a:pt x="107" y="55"/>
                  </a:cubicBezTo>
                  <a:close/>
                  <a:moveTo>
                    <a:pt x="112" y="39"/>
                  </a:moveTo>
                  <a:cubicBezTo>
                    <a:pt x="109" y="37"/>
                    <a:pt x="106" y="36"/>
                    <a:pt x="103" y="34"/>
                  </a:cubicBezTo>
                  <a:cubicBezTo>
                    <a:pt x="102" y="32"/>
                    <a:pt x="101" y="29"/>
                    <a:pt x="99" y="27"/>
                  </a:cubicBezTo>
                  <a:cubicBezTo>
                    <a:pt x="104" y="30"/>
                    <a:pt x="109" y="34"/>
                    <a:pt x="112" y="39"/>
                  </a:cubicBezTo>
                  <a:close/>
                  <a:moveTo>
                    <a:pt x="104" y="87"/>
                  </a:moveTo>
                  <a:cubicBezTo>
                    <a:pt x="101" y="92"/>
                    <a:pt x="98" y="96"/>
                    <a:pt x="95" y="101"/>
                  </a:cubicBezTo>
                  <a:cubicBezTo>
                    <a:pt x="89" y="107"/>
                    <a:pt x="81" y="114"/>
                    <a:pt x="72" y="123"/>
                  </a:cubicBezTo>
                  <a:cubicBezTo>
                    <a:pt x="87" y="106"/>
                    <a:pt x="101" y="91"/>
                    <a:pt x="104" y="87"/>
                  </a:cubicBezTo>
                  <a:close/>
                  <a:moveTo>
                    <a:pt x="97" y="67"/>
                  </a:moveTo>
                  <a:cubicBezTo>
                    <a:pt x="95" y="75"/>
                    <a:pt x="70" y="107"/>
                    <a:pt x="72" y="111"/>
                  </a:cubicBezTo>
                  <a:cubicBezTo>
                    <a:pt x="57" y="128"/>
                    <a:pt x="40" y="144"/>
                    <a:pt x="22" y="157"/>
                  </a:cubicBezTo>
                  <a:cubicBezTo>
                    <a:pt x="37" y="125"/>
                    <a:pt x="66" y="98"/>
                    <a:pt x="85" y="69"/>
                  </a:cubicBezTo>
                  <a:cubicBezTo>
                    <a:pt x="85" y="70"/>
                    <a:pt x="86" y="72"/>
                    <a:pt x="87" y="73"/>
                  </a:cubicBezTo>
                  <a:cubicBezTo>
                    <a:pt x="91" y="73"/>
                    <a:pt x="95" y="71"/>
                    <a:pt x="97" y="67"/>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4" name="Freeform 22"/>
            <p:cNvSpPr>
              <a:spLocks noEditPoints="1"/>
            </p:cNvSpPr>
            <p:nvPr/>
          </p:nvSpPr>
          <p:spPr bwMode="auto">
            <a:xfrm>
              <a:off x="2417983" y="3512428"/>
              <a:ext cx="443129" cy="694951"/>
            </a:xfrm>
            <a:custGeom>
              <a:avLst/>
              <a:gdLst/>
              <a:ahLst/>
              <a:cxnLst>
                <a:cxn ang="0">
                  <a:pos x="108" y="80"/>
                </a:cxn>
                <a:cxn ang="0">
                  <a:pos x="85" y="118"/>
                </a:cxn>
                <a:cxn ang="0">
                  <a:pos x="54" y="175"/>
                </a:cxn>
                <a:cxn ang="0">
                  <a:pos x="15" y="248"/>
                </a:cxn>
                <a:cxn ang="0">
                  <a:pos x="24" y="251"/>
                </a:cxn>
                <a:cxn ang="0">
                  <a:pos x="70" y="189"/>
                </a:cxn>
                <a:cxn ang="0">
                  <a:pos x="110" y="97"/>
                </a:cxn>
                <a:cxn ang="0">
                  <a:pos x="132" y="63"/>
                </a:cxn>
                <a:cxn ang="0">
                  <a:pos x="160" y="97"/>
                </a:cxn>
                <a:cxn ang="0">
                  <a:pos x="132" y="52"/>
                </a:cxn>
                <a:cxn ang="0">
                  <a:pos x="175" y="41"/>
                </a:cxn>
                <a:cxn ang="0">
                  <a:pos x="119" y="18"/>
                </a:cxn>
                <a:cxn ang="0">
                  <a:pos x="88" y="5"/>
                </a:cxn>
                <a:cxn ang="0">
                  <a:pos x="91" y="16"/>
                </a:cxn>
                <a:cxn ang="0">
                  <a:pos x="159" y="38"/>
                </a:cxn>
                <a:cxn ang="0">
                  <a:pos x="123" y="44"/>
                </a:cxn>
                <a:cxn ang="0">
                  <a:pos x="121" y="53"/>
                </a:cxn>
                <a:cxn ang="0">
                  <a:pos x="126" y="56"/>
                </a:cxn>
                <a:cxn ang="0">
                  <a:pos x="114" y="72"/>
                </a:cxn>
                <a:cxn ang="0">
                  <a:pos x="108" y="80"/>
                </a:cxn>
                <a:cxn ang="0">
                  <a:pos x="34" y="233"/>
                </a:cxn>
                <a:cxn ang="0">
                  <a:pos x="91" y="126"/>
                </a:cxn>
                <a:cxn ang="0">
                  <a:pos x="34" y="233"/>
                </a:cxn>
              </a:cxnLst>
              <a:rect l="0" t="0" r="r" b="b"/>
              <a:pathLst>
                <a:path w="177" h="278">
                  <a:moveTo>
                    <a:pt x="108" y="80"/>
                  </a:moveTo>
                  <a:cubicBezTo>
                    <a:pt x="99" y="92"/>
                    <a:pt x="92" y="105"/>
                    <a:pt x="85" y="118"/>
                  </a:cubicBezTo>
                  <a:cubicBezTo>
                    <a:pt x="81" y="126"/>
                    <a:pt x="48" y="171"/>
                    <a:pt x="54" y="175"/>
                  </a:cubicBezTo>
                  <a:cubicBezTo>
                    <a:pt x="41" y="199"/>
                    <a:pt x="28" y="224"/>
                    <a:pt x="15" y="248"/>
                  </a:cubicBezTo>
                  <a:cubicBezTo>
                    <a:pt x="0" y="277"/>
                    <a:pt x="8" y="278"/>
                    <a:pt x="24" y="251"/>
                  </a:cubicBezTo>
                  <a:cubicBezTo>
                    <a:pt x="31" y="260"/>
                    <a:pt x="67" y="196"/>
                    <a:pt x="70" y="189"/>
                  </a:cubicBezTo>
                  <a:cubicBezTo>
                    <a:pt x="76" y="177"/>
                    <a:pt x="118" y="107"/>
                    <a:pt x="110" y="97"/>
                  </a:cubicBezTo>
                  <a:cubicBezTo>
                    <a:pt x="118" y="86"/>
                    <a:pt x="125" y="74"/>
                    <a:pt x="132" y="63"/>
                  </a:cubicBezTo>
                  <a:cubicBezTo>
                    <a:pt x="135" y="67"/>
                    <a:pt x="154" y="102"/>
                    <a:pt x="160" y="97"/>
                  </a:cubicBezTo>
                  <a:cubicBezTo>
                    <a:pt x="167" y="92"/>
                    <a:pt x="136" y="56"/>
                    <a:pt x="132" y="52"/>
                  </a:cubicBezTo>
                  <a:cubicBezTo>
                    <a:pt x="138" y="51"/>
                    <a:pt x="174" y="48"/>
                    <a:pt x="175" y="41"/>
                  </a:cubicBezTo>
                  <a:cubicBezTo>
                    <a:pt x="177" y="30"/>
                    <a:pt x="126" y="20"/>
                    <a:pt x="119" y="18"/>
                  </a:cubicBezTo>
                  <a:cubicBezTo>
                    <a:pt x="108" y="15"/>
                    <a:pt x="97" y="11"/>
                    <a:pt x="88" y="5"/>
                  </a:cubicBezTo>
                  <a:cubicBezTo>
                    <a:pt x="80" y="0"/>
                    <a:pt x="85" y="13"/>
                    <a:pt x="91" y="16"/>
                  </a:cubicBezTo>
                  <a:cubicBezTo>
                    <a:pt x="113" y="27"/>
                    <a:pt x="137" y="29"/>
                    <a:pt x="159" y="38"/>
                  </a:cubicBezTo>
                  <a:cubicBezTo>
                    <a:pt x="147" y="41"/>
                    <a:pt x="135" y="44"/>
                    <a:pt x="123" y="44"/>
                  </a:cubicBezTo>
                  <a:cubicBezTo>
                    <a:pt x="97" y="29"/>
                    <a:pt x="86" y="53"/>
                    <a:pt x="121" y="53"/>
                  </a:cubicBezTo>
                  <a:cubicBezTo>
                    <a:pt x="123" y="54"/>
                    <a:pt x="124" y="55"/>
                    <a:pt x="126" y="56"/>
                  </a:cubicBezTo>
                  <a:cubicBezTo>
                    <a:pt x="122" y="62"/>
                    <a:pt x="118" y="67"/>
                    <a:pt x="114" y="72"/>
                  </a:cubicBezTo>
                  <a:cubicBezTo>
                    <a:pt x="109" y="73"/>
                    <a:pt x="107" y="75"/>
                    <a:pt x="108" y="80"/>
                  </a:cubicBezTo>
                  <a:close/>
                  <a:moveTo>
                    <a:pt x="34" y="233"/>
                  </a:moveTo>
                  <a:cubicBezTo>
                    <a:pt x="53" y="198"/>
                    <a:pt x="69" y="159"/>
                    <a:pt x="91" y="126"/>
                  </a:cubicBezTo>
                  <a:cubicBezTo>
                    <a:pt x="75" y="163"/>
                    <a:pt x="57" y="202"/>
                    <a:pt x="34" y="233"/>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5" name="Freeform 23"/>
            <p:cNvSpPr>
              <a:spLocks noEditPoints="1"/>
            </p:cNvSpPr>
            <p:nvPr/>
          </p:nvSpPr>
          <p:spPr bwMode="auto">
            <a:xfrm>
              <a:off x="2000231" y="2114716"/>
              <a:ext cx="2123898" cy="3170227"/>
            </a:xfrm>
            <a:custGeom>
              <a:avLst/>
              <a:gdLst/>
              <a:ahLst/>
              <a:cxnLst>
                <a:cxn ang="0">
                  <a:pos x="467" y="52"/>
                </a:cxn>
                <a:cxn ang="0">
                  <a:pos x="692" y="104"/>
                </a:cxn>
                <a:cxn ang="0">
                  <a:pos x="777" y="241"/>
                </a:cxn>
                <a:cxn ang="0">
                  <a:pos x="605" y="411"/>
                </a:cxn>
                <a:cxn ang="0">
                  <a:pos x="269" y="446"/>
                </a:cxn>
                <a:cxn ang="0">
                  <a:pos x="456" y="626"/>
                </a:cxn>
                <a:cxn ang="0">
                  <a:pos x="427" y="694"/>
                </a:cxn>
                <a:cxn ang="0">
                  <a:pos x="219" y="1035"/>
                </a:cxn>
                <a:cxn ang="0">
                  <a:pos x="133" y="740"/>
                </a:cxn>
                <a:cxn ang="0">
                  <a:pos x="30" y="996"/>
                </a:cxn>
                <a:cxn ang="0">
                  <a:pos x="230" y="1073"/>
                </a:cxn>
                <a:cxn ang="0">
                  <a:pos x="474" y="651"/>
                </a:cxn>
                <a:cxn ang="0">
                  <a:pos x="812" y="175"/>
                </a:cxn>
                <a:cxn ang="0">
                  <a:pos x="233" y="557"/>
                </a:cxn>
                <a:cxn ang="0">
                  <a:pos x="84" y="960"/>
                </a:cxn>
                <a:cxn ang="0">
                  <a:pos x="125" y="777"/>
                </a:cxn>
                <a:cxn ang="0">
                  <a:pos x="80" y="960"/>
                </a:cxn>
                <a:cxn ang="0">
                  <a:pos x="44" y="972"/>
                </a:cxn>
                <a:cxn ang="0">
                  <a:pos x="25" y="1224"/>
                </a:cxn>
                <a:cxn ang="0">
                  <a:pos x="43" y="1158"/>
                </a:cxn>
                <a:cxn ang="0">
                  <a:pos x="41" y="1230"/>
                </a:cxn>
                <a:cxn ang="0">
                  <a:pos x="56" y="1194"/>
                </a:cxn>
                <a:cxn ang="0">
                  <a:pos x="70" y="1184"/>
                </a:cxn>
                <a:cxn ang="0">
                  <a:pos x="26" y="1151"/>
                </a:cxn>
                <a:cxn ang="0">
                  <a:pos x="130" y="993"/>
                </a:cxn>
                <a:cxn ang="0">
                  <a:pos x="176" y="1009"/>
                </a:cxn>
                <a:cxn ang="0">
                  <a:pos x="264" y="992"/>
                </a:cxn>
                <a:cxn ang="0">
                  <a:pos x="604" y="448"/>
                </a:cxn>
                <a:cxn ang="0">
                  <a:pos x="575" y="403"/>
                </a:cxn>
                <a:cxn ang="0">
                  <a:pos x="534" y="355"/>
                </a:cxn>
                <a:cxn ang="0">
                  <a:pos x="404" y="324"/>
                </a:cxn>
                <a:cxn ang="0">
                  <a:pos x="316" y="367"/>
                </a:cxn>
                <a:cxn ang="0">
                  <a:pos x="302" y="401"/>
                </a:cxn>
                <a:cxn ang="0">
                  <a:pos x="289" y="429"/>
                </a:cxn>
                <a:cxn ang="0">
                  <a:pos x="289" y="460"/>
                </a:cxn>
                <a:cxn ang="0">
                  <a:pos x="294" y="525"/>
                </a:cxn>
                <a:cxn ang="0">
                  <a:pos x="445" y="653"/>
                </a:cxn>
                <a:cxn ang="0">
                  <a:pos x="462" y="648"/>
                </a:cxn>
                <a:cxn ang="0">
                  <a:pos x="262" y="503"/>
                </a:cxn>
                <a:cxn ang="0">
                  <a:pos x="310" y="457"/>
                </a:cxn>
                <a:cxn ang="0">
                  <a:pos x="469" y="528"/>
                </a:cxn>
                <a:cxn ang="0">
                  <a:pos x="450" y="448"/>
                </a:cxn>
                <a:cxn ang="0">
                  <a:pos x="542" y="458"/>
                </a:cxn>
                <a:cxn ang="0">
                  <a:pos x="380" y="320"/>
                </a:cxn>
                <a:cxn ang="0">
                  <a:pos x="543" y="419"/>
                </a:cxn>
                <a:cxn ang="0">
                  <a:pos x="524" y="546"/>
                </a:cxn>
                <a:cxn ang="0">
                  <a:pos x="317" y="488"/>
                </a:cxn>
                <a:cxn ang="0">
                  <a:pos x="468" y="539"/>
                </a:cxn>
                <a:cxn ang="0">
                  <a:pos x="560" y="423"/>
                </a:cxn>
                <a:cxn ang="0">
                  <a:pos x="524" y="572"/>
                </a:cxn>
                <a:cxn ang="0">
                  <a:pos x="605" y="421"/>
                </a:cxn>
                <a:cxn ang="0">
                  <a:pos x="751" y="313"/>
                </a:cxn>
                <a:cxn ang="0">
                  <a:pos x="790" y="245"/>
                </a:cxn>
                <a:cxn ang="0">
                  <a:pos x="789" y="218"/>
                </a:cxn>
                <a:cxn ang="0">
                  <a:pos x="485" y="43"/>
                </a:cxn>
                <a:cxn ang="0">
                  <a:pos x="540" y="52"/>
                </a:cxn>
                <a:cxn ang="0">
                  <a:pos x="605" y="66"/>
                </a:cxn>
                <a:cxn ang="0">
                  <a:pos x="781" y="218"/>
                </a:cxn>
                <a:cxn ang="0">
                  <a:pos x="693" y="86"/>
                </a:cxn>
                <a:cxn ang="0">
                  <a:pos x="578" y="26"/>
                </a:cxn>
              </a:cxnLst>
              <a:rect l="0" t="0" r="r" b="b"/>
              <a:pathLst>
                <a:path w="849" h="1268">
                  <a:moveTo>
                    <a:pt x="488" y="22"/>
                  </a:moveTo>
                  <a:cubicBezTo>
                    <a:pt x="485" y="22"/>
                    <a:pt x="458" y="23"/>
                    <a:pt x="460" y="31"/>
                  </a:cubicBezTo>
                  <a:cubicBezTo>
                    <a:pt x="443" y="32"/>
                    <a:pt x="427" y="39"/>
                    <a:pt x="413" y="48"/>
                  </a:cubicBezTo>
                  <a:cubicBezTo>
                    <a:pt x="412" y="49"/>
                    <a:pt x="400" y="60"/>
                    <a:pt x="410" y="60"/>
                  </a:cubicBezTo>
                  <a:cubicBezTo>
                    <a:pt x="415" y="60"/>
                    <a:pt x="426" y="50"/>
                    <a:pt x="430" y="48"/>
                  </a:cubicBezTo>
                  <a:cubicBezTo>
                    <a:pt x="428" y="50"/>
                    <a:pt x="428" y="52"/>
                    <a:pt x="429" y="54"/>
                  </a:cubicBezTo>
                  <a:cubicBezTo>
                    <a:pt x="424" y="56"/>
                    <a:pt x="419" y="59"/>
                    <a:pt x="415" y="63"/>
                  </a:cubicBezTo>
                  <a:cubicBezTo>
                    <a:pt x="413" y="69"/>
                    <a:pt x="415" y="71"/>
                    <a:pt x="421" y="69"/>
                  </a:cubicBezTo>
                  <a:cubicBezTo>
                    <a:pt x="430" y="60"/>
                    <a:pt x="443" y="56"/>
                    <a:pt x="455" y="54"/>
                  </a:cubicBezTo>
                  <a:cubicBezTo>
                    <a:pt x="438" y="75"/>
                    <a:pt x="460" y="60"/>
                    <a:pt x="467" y="52"/>
                  </a:cubicBezTo>
                  <a:cubicBezTo>
                    <a:pt x="467" y="52"/>
                    <a:pt x="468" y="52"/>
                    <a:pt x="468" y="52"/>
                  </a:cubicBezTo>
                  <a:cubicBezTo>
                    <a:pt x="471" y="54"/>
                    <a:pt x="482" y="57"/>
                    <a:pt x="483" y="51"/>
                  </a:cubicBezTo>
                  <a:cubicBezTo>
                    <a:pt x="489" y="51"/>
                    <a:pt x="495" y="50"/>
                    <a:pt x="501" y="50"/>
                  </a:cubicBezTo>
                  <a:cubicBezTo>
                    <a:pt x="484" y="58"/>
                    <a:pt x="468" y="69"/>
                    <a:pt x="451" y="78"/>
                  </a:cubicBezTo>
                  <a:cubicBezTo>
                    <a:pt x="428" y="90"/>
                    <a:pt x="452" y="88"/>
                    <a:pt x="464" y="81"/>
                  </a:cubicBezTo>
                  <a:cubicBezTo>
                    <a:pt x="505" y="68"/>
                    <a:pt x="555" y="86"/>
                    <a:pt x="593" y="101"/>
                  </a:cubicBezTo>
                  <a:cubicBezTo>
                    <a:pt x="608" y="108"/>
                    <a:pt x="609" y="99"/>
                    <a:pt x="596" y="94"/>
                  </a:cubicBezTo>
                  <a:cubicBezTo>
                    <a:pt x="576" y="85"/>
                    <a:pt x="554" y="78"/>
                    <a:pt x="532" y="74"/>
                  </a:cubicBezTo>
                  <a:cubicBezTo>
                    <a:pt x="580" y="79"/>
                    <a:pt x="628" y="79"/>
                    <a:pt x="676" y="92"/>
                  </a:cubicBezTo>
                  <a:cubicBezTo>
                    <a:pt x="681" y="96"/>
                    <a:pt x="687" y="100"/>
                    <a:pt x="692" y="104"/>
                  </a:cubicBezTo>
                  <a:cubicBezTo>
                    <a:pt x="692" y="104"/>
                    <a:pt x="692" y="104"/>
                    <a:pt x="692" y="104"/>
                  </a:cubicBezTo>
                  <a:cubicBezTo>
                    <a:pt x="680" y="101"/>
                    <a:pt x="628" y="85"/>
                    <a:pt x="618" y="95"/>
                  </a:cubicBezTo>
                  <a:cubicBezTo>
                    <a:pt x="610" y="104"/>
                    <a:pt x="634" y="103"/>
                    <a:pt x="632" y="103"/>
                  </a:cubicBezTo>
                  <a:cubicBezTo>
                    <a:pt x="651" y="103"/>
                    <a:pt x="670" y="107"/>
                    <a:pt x="689" y="112"/>
                  </a:cubicBezTo>
                  <a:cubicBezTo>
                    <a:pt x="678" y="119"/>
                    <a:pt x="690" y="124"/>
                    <a:pt x="697" y="114"/>
                  </a:cubicBezTo>
                  <a:cubicBezTo>
                    <a:pt x="701" y="116"/>
                    <a:pt x="705" y="117"/>
                    <a:pt x="709" y="119"/>
                  </a:cubicBezTo>
                  <a:cubicBezTo>
                    <a:pt x="728" y="137"/>
                    <a:pt x="745" y="158"/>
                    <a:pt x="757" y="181"/>
                  </a:cubicBezTo>
                  <a:cubicBezTo>
                    <a:pt x="760" y="186"/>
                    <a:pt x="779" y="233"/>
                    <a:pt x="782" y="222"/>
                  </a:cubicBezTo>
                  <a:cubicBezTo>
                    <a:pt x="782" y="223"/>
                    <a:pt x="782" y="224"/>
                    <a:pt x="782" y="225"/>
                  </a:cubicBezTo>
                  <a:cubicBezTo>
                    <a:pt x="780" y="227"/>
                    <a:pt x="769" y="238"/>
                    <a:pt x="777" y="241"/>
                  </a:cubicBezTo>
                  <a:cubicBezTo>
                    <a:pt x="748" y="283"/>
                    <a:pt x="712" y="324"/>
                    <a:pt x="675" y="359"/>
                  </a:cubicBezTo>
                  <a:cubicBezTo>
                    <a:pt x="678" y="354"/>
                    <a:pt x="702" y="326"/>
                    <a:pt x="698" y="322"/>
                  </a:cubicBezTo>
                  <a:cubicBezTo>
                    <a:pt x="691" y="314"/>
                    <a:pt x="672" y="349"/>
                    <a:pt x="669" y="353"/>
                  </a:cubicBezTo>
                  <a:cubicBezTo>
                    <a:pt x="659" y="371"/>
                    <a:pt x="630" y="418"/>
                    <a:pt x="664" y="382"/>
                  </a:cubicBezTo>
                  <a:cubicBezTo>
                    <a:pt x="670" y="386"/>
                    <a:pt x="687" y="360"/>
                    <a:pt x="690" y="356"/>
                  </a:cubicBezTo>
                  <a:cubicBezTo>
                    <a:pt x="694" y="353"/>
                    <a:pt x="698" y="349"/>
                    <a:pt x="702" y="346"/>
                  </a:cubicBezTo>
                  <a:cubicBezTo>
                    <a:pt x="689" y="361"/>
                    <a:pt x="677" y="377"/>
                    <a:pt x="666" y="392"/>
                  </a:cubicBezTo>
                  <a:cubicBezTo>
                    <a:pt x="664" y="395"/>
                    <a:pt x="637" y="433"/>
                    <a:pt x="650" y="427"/>
                  </a:cubicBezTo>
                  <a:cubicBezTo>
                    <a:pt x="645" y="433"/>
                    <a:pt x="641" y="439"/>
                    <a:pt x="637" y="444"/>
                  </a:cubicBezTo>
                  <a:cubicBezTo>
                    <a:pt x="632" y="430"/>
                    <a:pt x="618" y="419"/>
                    <a:pt x="605" y="411"/>
                  </a:cubicBezTo>
                  <a:cubicBezTo>
                    <a:pt x="588" y="400"/>
                    <a:pt x="574" y="381"/>
                    <a:pt x="559" y="366"/>
                  </a:cubicBezTo>
                  <a:cubicBezTo>
                    <a:pt x="531" y="337"/>
                    <a:pt x="490" y="322"/>
                    <a:pt x="451" y="317"/>
                  </a:cubicBezTo>
                  <a:cubicBezTo>
                    <a:pt x="442" y="315"/>
                    <a:pt x="433" y="314"/>
                    <a:pt x="424" y="314"/>
                  </a:cubicBezTo>
                  <a:cubicBezTo>
                    <a:pt x="397" y="302"/>
                    <a:pt x="355" y="307"/>
                    <a:pt x="328" y="318"/>
                  </a:cubicBezTo>
                  <a:cubicBezTo>
                    <a:pt x="325" y="314"/>
                    <a:pt x="321" y="318"/>
                    <a:pt x="320" y="321"/>
                  </a:cubicBezTo>
                  <a:cubicBezTo>
                    <a:pt x="313" y="325"/>
                    <a:pt x="291" y="349"/>
                    <a:pt x="312" y="342"/>
                  </a:cubicBezTo>
                  <a:cubicBezTo>
                    <a:pt x="307" y="356"/>
                    <a:pt x="302" y="370"/>
                    <a:pt x="297" y="384"/>
                  </a:cubicBezTo>
                  <a:cubicBezTo>
                    <a:pt x="294" y="386"/>
                    <a:pt x="288" y="390"/>
                    <a:pt x="287" y="394"/>
                  </a:cubicBezTo>
                  <a:cubicBezTo>
                    <a:pt x="280" y="395"/>
                    <a:pt x="278" y="424"/>
                    <a:pt x="277" y="430"/>
                  </a:cubicBezTo>
                  <a:cubicBezTo>
                    <a:pt x="274" y="435"/>
                    <a:pt x="271" y="440"/>
                    <a:pt x="269" y="446"/>
                  </a:cubicBezTo>
                  <a:cubicBezTo>
                    <a:pt x="267" y="446"/>
                    <a:pt x="251" y="456"/>
                    <a:pt x="264" y="456"/>
                  </a:cubicBezTo>
                  <a:cubicBezTo>
                    <a:pt x="261" y="464"/>
                    <a:pt x="258" y="471"/>
                    <a:pt x="255" y="478"/>
                  </a:cubicBezTo>
                  <a:cubicBezTo>
                    <a:pt x="248" y="484"/>
                    <a:pt x="245" y="491"/>
                    <a:pt x="249" y="500"/>
                  </a:cubicBezTo>
                  <a:cubicBezTo>
                    <a:pt x="248" y="503"/>
                    <a:pt x="245" y="512"/>
                    <a:pt x="247" y="516"/>
                  </a:cubicBezTo>
                  <a:cubicBezTo>
                    <a:pt x="209" y="543"/>
                    <a:pt x="280" y="536"/>
                    <a:pt x="294" y="533"/>
                  </a:cubicBezTo>
                  <a:cubicBezTo>
                    <a:pt x="323" y="543"/>
                    <a:pt x="354" y="545"/>
                    <a:pt x="384" y="555"/>
                  </a:cubicBezTo>
                  <a:cubicBezTo>
                    <a:pt x="400" y="565"/>
                    <a:pt x="415" y="578"/>
                    <a:pt x="425" y="594"/>
                  </a:cubicBezTo>
                  <a:cubicBezTo>
                    <a:pt x="431" y="597"/>
                    <a:pt x="433" y="595"/>
                    <a:pt x="432" y="589"/>
                  </a:cubicBezTo>
                  <a:cubicBezTo>
                    <a:pt x="428" y="582"/>
                    <a:pt x="422" y="576"/>
                    <a:pt x="416" y="570"/>
                  </a:cubicBezTo>
                  <a:cubicBezTo>
                    <a:pt x="437" y="584"/>
                    <a:pt x="448" y="603"/>
                    <a:pt x="456" y="626"/>
                  </a:cubicBezTo>
                  <a:cubicBezTo>
                    <a:pt x="456" y="627"/>
                    <a:pt x="456" y="628"/>
                    <a:pt x="455" y="628"/>
                  </a:cubicBezTo>
                  <a:cubicBezTo>
                    <a:pt x="452" y="632"/>
                    <a:pt x="448" y="636"/>
                    <a:pt x="445" y="640"/>
                  </a:cubicBezTo>
                  <a:cubicBezTo>
                    <a:pt x="444" y="637"/>
                    <a:pt x="433" y="592"/>
                    <a:pt x="428" y="606"/>
                  </a:cubicBezTo>
                  <a:cubicBezTo>
                    <a:pt x="426" y="611"/>
                    <a:pt x="435" y="627"/>
                    <a:pt x="436" y="633"/>
                  </a:cubicBezTo>
                  <a:cubicBezTo>
                    <a:pt x="438" y="644"/>
                    <a:pt x="437" y="656"/>
                    <a:pt x="435" y="668"/>
                  </a:cubicBezTo>
                  <a:cubicBezTo>
                    <a:pt x="416" y="692"/>
                    <a:pt x="392" y="712"/>
                    <a:pt x="372" y="736"/>
                  </a:cubicBezTo>
                  <a:cubicBezTo>
                    <a:pt x="371" y="740"/>
                    <a:pt x="372" y="742"/>
                    <a:pt x="375" y="742"/>
                  </a:cubicBezTo>
                  <a:cubicBezTo>
                    <a:pt x="380" y="742"/>
                    <a:pt x="388" y="730"/>
                    <a:pt x="391" y="727"/>
                  </a:cubicBezTo>
                  <a:cubicBezTo>
                    <a:pt x="404" y="714"/>
                    <a:pt x="417" y="701"/>
                    <a:pt x="430" y="686"/>
                  </a:cubicBezTo>
                  <a:cubicBezTo>
                    <a:pt x="429" y="689"/>
                    <a:pt x="428" y="691"/>
                    <a:pt x="427" y="694"/>
                  </a:cubicBezTo>
                  <a:cubicBezTo>
                    <a:pt x="423" y="700"/>
                    <a:pt x="400" y="721"/>
                    <a:pt x="401" y="728"/>
                  </a:cubicBezTo>
                  <a:cubicBezTo>
                    <a:pt x="400" y="729"/>
                    <a:pt x="399" y="731"/>
                    <a:pt x="398" y="732"/>
                  </a:cubicBezTo>
                  <a:cubicBezTo>
                    <a:pt x="396" y="733"/>
                    <a:pt x="396" y="734"/>
                    <a:pt x="395" y="735"/>
                  </a:cubicBezTo>
                  <a:cubicBezTo>
                    <a:pt x="354" y="789"/>
                    <a:pt x="315" y="845"/>
                    <a:pt x="277" y="900"/>
                  </a:cubicBezTo>
                  <a:cubicBezTo>
                    <a:pt x="267" y="915"/>
                    <a:pt x="274" y="919"/>
                    <a:pt x="284" y="905"/>
                  </a:cubicBezTo>
                  <a:cubicBezTo>
                    <a:pt x="292" y="892"/>
                    <a:pt x="301" y="879"/>
                    <a:pt x="310" y="866"/>
                  </a:cubicBezTo>
                  <a:cubicBezTo>
                    <a:pt x="331" y="836"/>
                    <a:pt x="353" y="805"/>
                    <a:pt x="375" y="775"/>
                  </a:cubicBezTo>
                  <a:cubicBezTo>
                    <a:pt x="363" y="798"/>
                    <a:pt x="220" y="1010"/>
                    <a:pt x="236" y="1019"/>
                  </a:cubicBezTo>
                  <a:cubicBezTo>
                    <a:pt x="231" y="1027"/>
                    <a:pt x="227" y="1035"/>
                    <a:pt x="224" y="1043"/>
                  </a:cubicBezTo>
                  <a:cubicBezTo>
                    <a:pt x="223" y="1040"/>
                    <a:pt x="221" y="1038"/>
                    <a:pt x="219" y="1035"/>
                  </a:cubicBezTo>
                  <a:cubicBezTo>
                    <a:pt x="214" y="1003"/>
                    <a:pt x="176" y="983"/>
                    <a:pt x="138" y="972"/>
                  </a:cubicBezTo>
                  <a:cubicBezTo>
                    <a:pt x="125" y="967"/>
                    <a:pt x="113" y="966"/>
                    <a:pt x="100" y="963"/>
                  </a:cubicBezTo>
                  <a:cubicBezTo>
                    <a:pt x="109" y="959"/>
                    <a:pt x="91" y="950"/>
                    <a:pt x="89" y="949"/>
                  </a:cubicBezTo>
                  <a:cubicBezTo>
                    <a:pt x="103" y="903"/>
                    <a:pt x="120" y="858"/>
                    <a:pt x="137" y="813"/>
                  </a:cubicBezTo>
                  <a:cubicBezTo>
                    <a:pt x="147" y="789"/>
                    <a:pt x="156" y="765"/>
                    <a:pt x="165" y="741"/>
                  </a:cubicBezTo>
                  <a:cubicBezTo>
                    <a:pt x="167" y="737"/>
                    <a:pt x="186" y="696"/>
                    <a:pt x="174" y="700"/>
                  </a:cubicBezTo>
                  <a:cubicBezTo>
                    <a:pt x="191" y="666"/>
                    <a:pt x="207" y="631"/>
                    <a:pt x="225" y="598"/>
                  </a:cubicBezTo>
                  <a:cubicBezTo>
                    <a:pt x="235" y="580"/>
                    <a:pt x="251" y="519"/>
                    <a:pt x="218" y="561"/>
                  </a:cubicBezTo>
                  <a:cubicBezTo>
                    <a:pt x="201" y="583"/>
                    <a:pt x="191" y="612"/>
                    <a:pt x="182" y="638"/>
                  </a:cubicBezTo>
                  <a:cubicBezTo>
                    <a:pt x="169" y="673"/>
                    <a:pt x="148" y="706"/>
                    <a:pt x="133" y="740"/>
                  </a:cubicBezTo>
                  <a:cubicBezTo>
                    <a:pt x="124" y="740"/>
                    <a:pt x="110" y="776"/>
                    <a:pt x="107" y="784"/>
                  </a:cubicBezTo>
                  <a:cubicBezTo>
                    <a:pt x="95" y="806"/>
                    <a:pt x="86" y="829"/>
                    <a:pt x="75" y="852"/>
                  </a:cubicBezTo>
                  <a:cubicBezTo>
                    <a:pt x="65" y="874"/>
                    <a:pt x="55" y="897"/>
                    <a:pt x="47" y="920"/>
                  </a:cubicBezTo>
                  <a:cubicBezTo>
                    <a:pt x="47" y="922"/>
                    <a:pt x="35" y="952"/>
                    <a:pt x="46" y="947"/>
                  </a:cubicBezTo>
                  <a:cubicBezTo>
                    <a:pt x="50" y="948"/>
                    <a:pt x="53" y="949"/>
                    <a:pt x="57" y="948"/>
                  </a:cubicBezTo>
                  <a:cubicBezTo>
                    <a:pt x="56" y="949"/>
                    <a:pt x="55" y="950"/>
                    <a:pt x="53" y="951"/>
                  </a:cubicBezTo>
                  <a:cubicBezTo>
                    <a:pt x="49" y="939"/>
                    <a:pt x="35" y="974"/>
                    <a:pt x="35" y="977"/>
                  </a:cubicBezTo>
                  <a:cubicBezTo>
                    <a:pt x="30" y="978"/>
                    <a:pt x="29" y="981"/>
                    <a:pt x="30" y="986"/>
                  </a:cubicBezTo>
                  <a:cubicBezTo>
                    <a:pt x="28" y="988"/>
                    <a:pt x="28" y="991"/>
                    <a:pt x="31" y="992"/>
                  </a:cubicBezTo>
                  <a:cubicBezTo>
                    <a:pt x="31" y="993"/>
                    <a:pt x="31" y="995"/>
                    <a:pt x="30" y="996"/>
                  </a:cubicBezTo>
                  <a:cubicBezTo>
                    <a:pt x="20" y="992"/>
                    <a:pt x="17" y="1046"/>
                    <a:pt x="17" y="1052"/>
                  </a:cubicBezTo>
                  <a:cubicBezTo>
                    <a:pt x="11" y="1076"/>
                    <a:pt x="12" y="1103"/>
                    <a:pt x="13" y="1127"/>
                  </a:cubicBezTo>
                  <a:cubicBezTo>
                    <a:pt x="14" y="1139"/>
                    <a:pt x="12" y="1228"/>
                    <a:pt x="20" y="1230"/>
                  </a:cubicBezTo>
                  <a:cubicBezTo>
                    <a:pt x="11" y="1241"/>
                    <a:pt x="0" y="1268"/>
                    <a:pt x="23" y="1253"/>
                  </a:cubicBezTo>
                  <a:cubicBezTo>
                    <a:pt x="49" y="1236"/>
                    <a:pt x="72" y="1216"/>
                    <a:pt x="94" y="1195"/>
                  </a:cubicBezTo>
                  <a:cubicBezTo>
                    <a:pt x="111" y="1178"/>
                    <a:pt x="128" y="1160"/>
                    <a:pt x="146" y="1145"/>
                  </a:cubicBezTo>
                  <a:cubicBezTo>
                    <a:pt x="161" y="1135"/>
                    <a:pt x="201" y="1111"/>
                    <a:pt x="206" y="1094"/>
                  </a:cubicBezTo>
                  <a:cubicBezTo>
                    <a:pt x="209" y="1093"/>
                    <a:pt x="216" y="1091"/>
                    <a:pt x="214" y="1086"/>
                  </a:cubicBezTo>
                  <a:cubicBezTo>
                    <a:pt x="217" y="1088"/>
                    <a:pt x="219" y="1084"/>
                    <a:pt x="220" y="1081"/>
                  </a:cubicBezTo>
                  <a:cubicBezTo>
                    <a:pt x="224" y="1079"/>
                    <a:pt x="228" y="1076"/>
                    <a:pt x="230" y="1073"/>
                  </a:cubicBezTo>
                  <a:cubicBezTo>
                    <a:pt x="236" y="1071"/>
                    <a:pt x="235" y="1054"/>
                    <a:pt x="234" y="1049"/>
                  </a:cubicBezTo>
                  <a:cubicBezTo>
                    <a:pt x="242" y="1036"/>
                    <a:pt x="322" y="930"/>
                    <a:pt x="316" y="927"/>
                  </a:cubicBezTo>
                  <a:cubicBezTo>
                    <a:pt x="311" y="923"/>
                    <a:pt x="290" y="958"/>
                    <a:pt x="286" y="963"/>
                  </a:cubicBezTo>
                  <a:cubicBezTo>
                    <a:pt x="288" y="959"/>
                    <a:pt x="289" y="955"/>
                    <a:pt x="291" y="951"/>
                  </a:cubicBezTo>
                  <a:cubicBezTo>
                    <a:pt x="314" y="917"/>
                    <a:pt x="335" y="880"/>
                    <a:pt x="357" y="845"/>
                  </a:cubicBezTo>
                  <a:cubicBezTo>
                    <a:pt x="370" y="826"/>
                    <a:pt x="382" y="807"/>
                    <a:pt x="394" y="788"/>
                  </a:cubicBezTo>
                  <a:cubicBezTo>
                    <a:pt x="401" y="778"/>
                    <a:pt x="408" y="767"/>
                    <a:pt x="415" y="757"/>
                  </a:cubicBezTo>
                  <a:cubicBezTo>
                    <a:pt x="415" y="756"/>
                    <a:pt x="437" y="722"/>
                    <a:pt x="424" y="729"/>
                  </a:cubicBezTo>
                  <a:cubicBezTo>
                    <a:pt x="426" y="725"/>
                    <a:pt x="428" y="721"/>
                    <a:pt x="430" y="717"/>
                  </a:cubicBezTo>
                  <a:cubicBezTo>
                    <a:pt x="444" y="697"/>
                    <a:pt x="470" y="676"/>
                    <a:pt x="474" y="651"/>
                  </a:cubicBezTo>
                  <a:cubicBezTo>
                    <a:pt x="477" y="646"/>
                    <a:pt x="481" y="641"/>
                    <a:pt x="484" y="636"/>
                  </a:cubicBezTo>
                  <a:cubicBezTo>
                    <a:pt x="489" y="645"/>
                    <a:pt x="511" y="615"/>
                    <a:pt x="514" y="611"/>
                  </a:cubicBezTo>
                  <a:cubicBezTo>
                    <a:pt x="530" y="594"/>
                    <a:pt x="547" y="578"/>
                    <a:pt x="565" y="561"/>
                  </a:cubicBezTo>
                  <a:cubicBezTo>
                    <a:pt x="580" y="546"/>
                    <a:pt x="594" y="529"/>
                    <a:pt x="603" y="510"/>
                  </a:cubicBezTo>
                  <a:cubicBezTo>
                    <a:pt x="611" y="499"/>
                    <a:pt x="646" y="463"/>
                    <a:pt x="643" y="449"/>
                  </a:cubicBezTo>
                  <a:cubicBezTo>
                    <a:pt x="675" y="406"/>
                    <a:pt x="711" y="367"/>
                    <a:pt x="748" y="328"/>
                  </a:cubicBezTo>
                  <a:cubicBezTo>
                    <a:pt x="766" y="309"/>
                    <a:pt x="778" y="285"/>
                    <a:pt x="796" y="267"/>
                  </a:cubicBezTo>
                  <a:cubicBezTo>
                    <a:pt x="802" y="261"/>
                    <a:pt x="842" y="204"/>
                    <a:pt x="815" y="221"/>
                  </a:cubicBezTo>
                  <a:cubicBezTo>
                    <a:pt x="828" y="208"/>
                    <a:pt x="781" y="151"/>
                    <a:pt x="774" y="140"/>
                  </a:cubicBezTo>
                  <a:cubicBezTo>
                    <a:pt x="788" y="150"/>
                    <a:pt x="801" y="162"/>
                    <a:pt x="812" y="175"/>
                  </a:cubicBezTo>
                  <a:cubicBezTo>
                    <a:pt x="817" y="180"/>
                    <a:pt x="832" y="209"/>
                    <a:pt x="838" y="209"/>
                  </a:cubicBezTo>
                  <a:cubicBezTo>
                    <a:pt x="849" y="209"/>
                    <a:pt x="803" y="142"/>
                    <a:pt x="797" y="134"/>
                  </a:cubicBezTo>
                  <a:cubicBezTo>
                    <a:pt x="777" y="110"/>
                    <a:pt x="752" y="90"/>
                    <a:pt x="725" y="75"/>
                  </a:cubicBezTo>
                  <a:cubicBezTo>
                    <a:pt x="694" y="59"/>
                    <a:pt x="659" y="39"/>
                    <a:pt x="626" y="31"/>
                  </a:cubicBezTo>
                  <a:cubicBezTo>
                    <a:pt x="586" y="17"/>
                    <a:pt x="529" y="0"/>
                    <a:pt x="488" y="22"/>
                  </a:cubicBezTo>
                  <a:close/>
                  <a:moveTo>
                    <a:pt x="233" y="557"/>
                  </a:moveTo>
                  <a:cubicBezTo>
                    <a:pt x="231" y="575"/>
                    <a:pt x="220" y="591"/>
                    <a:pt x="212" y="607"/>
                  </a:cubicBezTo>
                  <a:cubicBezTo>
                    <a:pt x="210" y="607"/>
                    <a:pt x="208" y="607"/>
                    <a:pt x="207" y="608"/>
                  </a:cubicBezTo>
                  <a:cubicBezTo>
                    <a:pt x="209" y="604"/>
                    <a:pt x="210" y="600"/>
                    <a:pt x="206" y="598"/>
                  </a:cubicBezTo>
                  <a:cubicBezTo>
                    <a:pt x="214" y="581"/>
                    <a:pt x="223" y="565"/>
                    <a:pt x="233" y="557"/>
                  </a:cubicBezTo>
                  <a:close/>
                  <a:moveTo>
                    <a:pt x="206" y="1022"/>
                  </a:moveTo>
                  <a:cubicBezTo>
                    <a:pt x="205" y="1022"/>
                    <a:pt x="205" y="1022"/>
                    <a:pt x="204" y="1022"/>
                  </a:cubicBezTo>
                  <a:cubicBezTo>
                    <a:pt x="201" y="1019"/>
                    <a:pt x="197" y="1015"/>
                    <a:pt x="192" y="1015"/>
                  </a:cubicBezTo>
                  <a:cubicBezTo>
                    <a:pt x="189" y="1010"/>
                    <a:pt x="186" y="1006"/>
                    <a:pt x="182" y="1003"/>
                  </a:cubicBezTo>
                  <a:cubicBezTo>
                    <a:pt x="182" y="1001"/>
                    <a:pt x="181" y="1000"/>
                    <a:pt x="180" y="999"/>
                  </a:cubicBezTo>
                  <a:cubicBezTo>
                    <a:pt x="176" y="997"/>
                    <a:pt x="176" y="997"/>
                    <a:pt x="176" y="997"/>
                  </a:cubicBezTo>
                  <a:cubicBezTo>
                    <a:pt x="176" y="996"/>
                    <a:pt x="175" y="995"/>
                    <a:pt x="174" y="995"/>
                  </a:cubicBezTo>
                  <a:cubicBezTo>
                    <a:pt x="188" y="1002"/>
                    <a:pt x="199" y="1011"/>
                    <a:pt x="206" y="1022"/>
                  </a:cubicBezTo>
                  <a:close/>
                  <a:moveTo>
                    <a:pt x="95" y="962"/>
                  </a:moveTo>
                  <a:cubicBezTo>
                    <a:pt x="91" y="961"/>
                    <a:pt x="87" y="961"/>
                    <a:pt x="84" y="960"/>
                  </a:cubicBezTo>
                  <a:cubicBezTo>
                    <a:pt x="85" y="959"/>
                    <a:pt x="86" y="958"/>
                    <a:pt x="86" y="957"/>
                  </a:cubicBezTo>
                  <a:cubicBezTo>
                    <a:pt x="89" y="958"/>
                    <a:pt x="92" y="960"/>
                    <a:pt x="95" y="962"/>
                  </a:cubicBezTo>
                  <a:close/>
                  <a:moveTo>
                    <a:pt x="167" y="715"/>
                  </a:moveTo>
                  <a:cubicBezTo>
                    <a:pt x="159" y="735"/>
                    <a:pt x="152" y="755"/>
                    <a:pt x="144" y="774"/>
                  </a:cubicBezTo>
                  <a:cubicBezTo>
                    <a:pt x="137" y="791"/>
                    <a:pt x="130" y="809"/>
                    <a:pt x="124" y="827"/>
                  </a:cubicBezTo>
                  <a:cubicBezTo>
                    <a:pt x="136" y="789"/>
                    <a:pt x="149" y="751"/>
                    <a:pt x="167" y="715"/>
                  </a:cubicBezTo>
                  <a:close/>
                  <a:moveTo>
                    <a:pt x="125" y="777"/>
                  </a:moveTo>
                  <a:cubicBezTo>
                    <a:pt x="120" y="790"/>
                    <a:pt x="115" y="803"/>
                    <a:pt x="110" y="815"/>
                  </a:cubicBezTo>
                  <a:cubicBezTo>
                    <a:pt x="110" y="814"/>
                    <a:pt x="109" y="813"/>
                    <a:pt x="109" y="812"/>
                  </a:cubicBezTo>
                  <a:cubicBezTo>
                    <a:pt x="114" y="800"/>
                    <a:pt x="119" y="788"/>
                    <a:pt x="125" y="777"/>
                  </a:cubicBezTo>
                  <a:close/>
                  <a:moveTo>
                    <a:pt x="112" y="837"/>
                  </a:moveTo>
                  <a:cubicBezTo>
                    <a:pt x="101" y="873"/>
                    <a:pt x="90" y="909"/>
                    <a:pt x="74" y="944"/>
                  </a:cubicBezTo>
                  <a:cubicBezTo>
                    <a:pt x="74" y="943"/>
                    <a:pt x="74" y="943"/>
                    <a:pt x="73" y="943"/>
                  </a:cubicBezTo>
                  <a:cubicBezTo>
                    <a:pt x="76" y="934"/>
                    <a:pt x="79" y="925"/>
                    <a:pt x="83" y="915"/>
                  </a:cubicBezTo>
                  <a:cubicBezTo>
                    <a:pt x="89" y="915"/>
                    <a:pt x="108" y="846"/>
                    <a:pt x="112" y="837"/>
                  </a:cubicBezTo>
                  <a:close/>
                  <a:moveTo>
                    <a:pt x="80" y="960"/>
                  </a:moveTo>
                  <a:cubicBezTo>
                    <a:pt x="78" y="960"/>
                    <a:pt x="77" y="960"/>
                    <a:pt x="75" y="960"/>
                  </a:cubicBezTo>
                  <a:cubicBezTo>
                    <a:pt x="76" y="958"/>
                    <a:pt x="78" y="956"/>
                    <a:pt x="79" y="953"/>
                  </a:cubicBezTo>
                  <a:cubicBezTo>
                    <a:pt x="79" y="953"/>
                    <a:pt x="79" y="953"/>
                    <a:pt x="79" y="953"/>
                  </a:cubicBezTo>
                  <a:cubicBezTo>
                    <a:pt x="78" y="956"/>
                    <a:pt x="78" y="958"/>
                    <a:pt x="80" y="960"/>
                  </a:cubicBezTo>
                  <a:close/>
                  <a:moveTo>
                    <a:pt x="95" y="845"/>
                  </a:moveTo>
                  <a:cubicBezTo>
                    <a:pt x="92" y="856"/>
                    <a:pt x="75" y="895"/>
                    <a:pt x="79" y="903"/>
                  </a:cubicBezTo>
                  <a:cubicBezTo>
                    <a:pt x="74" y="916"/>
                    <a:pt x="69" y="929"/>
                    <a:pt x="65" y="941"/>
                  </a:cubicBezTo>
                  <a:cubicBezTo>
                    <a:pt x="63" y="941"/>
                    <a:pt x="60" y="941"/>
                    <a:pt x="57" y="940"/>
                  </a:cubicBezTo>
                  <a:cubicBezTo>
                    <a:pt x="69" y="909"/>
                    <a:pt x="81" y="878"/>
                    <a:pt x="95" y="845"/>
                  </a:cubicBezTo>
                  <a:close/>
                  <a:moveTo>
                    <a:pt x="54" y="927"/>
                  </a:moveTo>
                  <a:cubicBezTo>
                    <a:pt x="57" y="917"/>
                    <a:pt x="60" y="907"/>
                    <a:pt x="64" y="896"/>
                  </a:cubicBezTo>
                  <a:cubicBezTo>
                    <a:pt x="65" y="897"/>
                    <a:pt x="65" y="897"/>
                    <a:pt x="65" y="897"/>
                  </a:cubicBezTo>
                  <a:cubicBezTo>
                    <a:pt x="61" y="907"/>
                    <a:pt x="57" y="917"/>
                    <a:pt x="54" y="927"/>
                  </a:cubicBezTo>
                  <a:close/>
                  <a:moveTo>
                    <a:pt x="44" y="972"/>
                  </a:moveTo>
                  <a:cubicBezTo>
                    <a:pt x="45" y="972"/>
                    <a:pt x="45" y="972"/>
                    <a:pt x="45" y="972"/>
                  </a:cubicBezTo>
                  <a:cubicBezTo>
                    <a:pt x="48" y="966"/>
                    <a:pt x="54" y="960"/>
                    <a:pt x="61" y="956"/>
                  </a:cubicBezTo>
                  <a:cubicBezTo>
                    <a:pt x="60" y="957"/>
                    <a:pt x="58" y="965"/>
                    <a:pt x="58" y="966"/>
                  </a:cubicBezTo>
                  <a:cubicBezTo>
                    <a:pt x="57" y="967"/>
                    <a:pt x="57" y="968"/>
                    <a:pt x="56" y="969"/>
                  </a:cubicBezTo>
                  <a:cubicBezTo>
                    <a:pt x="53" y="973"/>
                    <a:pt x="46" y="977"/>
                    <a:pt x="52" y="983"/>
                  </a:cubicBezTo>
                  <a:cubicBezTo>
                    <a:pt x="52" y="983"/>
                    <a:pt x="52" y="983"/>
                    <a:pt x="52" y="983"/>
                  </a:cubicBezTo>
                  <a:cubicBezTo>
                    <a:pt x="52" y="983"/>
                    <a:pt x="52" y="983"/>
                    <a:pt x="51" y="983"/>
                  </a:cubicBezTo>
                  <a:cubicBezTo>
                    <a:pt x="51" y="978"/>
                    <a:pt x="45" y="980"/>
                    <a:pt x="42" y="981"/>
                  </a:cubicBezTo>
                  <a:cubicBezTo>
                    <a:pt x="43" y="978"/>
                    <a:pt x="43" y="975"/>
                    <a:pt x="44" y="972"/>
                  </a:cubicBezTo>
                  <a:close/>
                  <a:moveTo>
                    <a:pt x="25" y="1224"/>
                  </a:moveTo>
                  <a:cubicBezTo>
                    <a:pt x="24" y="1216"/>
                    <a:pt x="24" y="1209"/>
                    <a:pt x="24" y="1201"/>
                  </a:cubicBezTo>
                  <a:cubicBezTo>
                    <a:pt x="27" y="1195"/>
                    <a:pt x="25" y="1181"/>
                    <a:pt x="25" y="1174"/>
                  </a:cubicBezTo>
                  <a:cubicBezTo>
                    <a:pt x="32" y="1176"/>
                    <a:pt x="32" y="1161"/>
                    <a:pt x="33" y="1158"/>
                  </a:cubicBezTo>
                  <a:cubicBezTo>
                    <a:pt x="35" y="1161"/>
                    <a:pt x="38" y="1164"/>
                    <a:pt x="41" y="1167"/>
                  </a:cubicBezTo>
                  <a:cubicBezTo>
                    <a:pt x="34" y="1174"/>
                    <a:pt x="34" y="1183"/>
                    <a:pt x="45" y="1182"/>
                  </a:cubicBezTo>
                  <a:cubicBezTo>
                    <a:pt x="45" y="1184"/>
                    <a:pt x="46" y="1186"/>
                    <a:pt x="46" y="1188"/>
                  </a:cubicBezTo>
                  <a:cubicBezTo>
                    <a:pt x="43" y="1192"/>
                    <a:pt x="27" y="1211"/>
                    <a:pt x="32" y="1215"/>
                  </a:cubicBezTo>
                  <a:cubicBezTo>
                    <a:pt x="30" y="1218"/>
                    <a:pt x="27" y="1221"/>
                    <a:pt x="25" y="1224"/>
                  </a:cubicBezTo>
                  <a:close/>
                  <a:moveTo>
                    <a:pt x="48" y="1162"/>
                  </a:moveTo>
                  <a:cubicBezTo>
                    <a:pt x="47" y="1161"/>
                    <a:pt x="45" y="1159"/>
                    <a:pt x="43" y="1158"/>
                  </a:cubicBezTo>
                  <a:cubicBezTo>
                    <a:pt x="47" y="1159"/>
                    <a:pt x="51" y="1160"/>
                    <a:pt x="55" y="1161"/>
                  </a:cubicBezTo>
                  <a:cubicBezTo>
                    <a:pt x="54" y="1161"/>
                    <a:pt x="53" y="1161"/>
                    <a:pt x="53" y="1162"/>
                  </a:cubicBezTo>
                  <a:cubicBezTo>
                    <a:pt x="52" y="1161"/>
                    <a:pt x="51" y="1161"/>
                    <a:pt x="51" y="1161"/>
                  </a:cubicBezTo>
                  <a:cubicBezTo>
                    <a:pt x="50" y="1161"/>
                    <a:pt x="49" y="1162"/>
                    <a:pt x="48" y="1162"/>
                  </a:cubicBezTo>
                  <a:close/>
                  <a:moveTo>
                    <a:pt x="49" y="1200"/>
                  </a:moveTo>
                  <a:cubicBezTo>
                    <a:pt x="48" y="1201"/>
                    <a:pt x="48" y="1201"/>
                    <a:pt x="47" y="1202"/>
                  </a:cubicBezTo>
                  <a:cubicBezTo>
                    <a:pt x="47" y="1202"/>
                    <a:pt x="47" y="1201"/>
                    <a:pt x="47" y="1201"/>
                  </a:cubicBezTo>
                  <a:cubicBezTo>
                    <a:pt x="47" y="1201"/>
                    <a:pt x="48" y="1200"/>
                    <a:pt x="48" y="1199"/>
                  </a:cubicBezTo>
                  <a:cubicBezTo>
                    <a:pt x="48" y="1200"/>
                    <a:pt x="49" y="1200"/>
                    <a:pt x="49" y="1200"/>
                  </a:cubicBezTo>
                  <a:close/>
                  <a:moveTo>
                    <a:pt x="41" y="1230"/>
                  </a:moveTo>
                  <a:cubicBezTo>
                    <a:pt x="41" y="1230"/>
                    <a:pt x="41" y="1230"/>
                    <a:pt x="41" y="1230"/>
                  </a:cubicBezTo>
                  <a:cubicBezTo>
                    <a:pt x="45" y="1225"/>
                    <a:pt x="50" y="1221"/>
                    <a:pt x="54" y="1216"/>
                  </a:cubicBezTo>
                  <a:cubicBezTo>
                    <a:pt x="54" y="1215"/>
                    <a:pt x="55" y="1215"/>
                    <a:pt x="55" y="1214"/>
                  </a:cubicBezTo>
                  <a:cubicBezTo>
                    <a:pt x="58" y="1214"/>
                    <a:pt x="59" y="1212"/>
                    <a:pt x="60" y="1210"/>
                  </a:cubicBezTo>
                  <a:cubicBezTo>
                    <a:pt x="62" y="1209"/>
                    <a:pt x="63" y="1207"/>
                    <a:pt x="65" y="1206"/>
                  </a:cubicBezTo>
                  <a:cubicBezTo>
                    <a:pt x="65" y="1207"/>
                    <a:pt x="66" y="1208"/>
                    <a:pt x="67" y="1208"/>
                  </a:cubicBezTo>
                  <a:cubicBezTo>
                    <a:pt x="58" y="1216"/>
                    <a:pt x="49" y="1223"/>
                    <a:pt x="41" y="1230"/>
                  </a:cubicBezTo>
                  <a:close/>
                  <a:moveTo>
                    <a:pt x="59" y="1187"/>
                  </a:moveTo>
                  <a:cubicBezTo>
                    <a:pt x="59" y="1189"/>
                    <a:pt x="59" y="1190"/>
                    <a:pt x="59" y="1192"/>
                  </a:cubicBezTo>
                  <a:cubicBezTo>
                    <a:pt x="58" y="1192"/>
                    <a:pt x="57" y="1193"/>
                    <a:pt x="56" y="1194"/>
                  </a:cubicBezTo>
                  <a:cubicBezTo>
                    <a:pt x="57" y="1192"/>
                    <a:pt x="58" y="1189"/>
                    <a:pt x="59" y="1187"/>
                  </a:cubicBezTo>
                  <a:close/>
                  <a:moveTo>
                    <a:pt x="58" y="1162"/>
                  </a:moveTo>
                  <a:cubicBezTo>
                    <a:pt x="58" y="1163"/>
                    <a:pt x="59" y="1163"/>
                    <a:pt x="60" y="1163"/>
                  </a:cubicBezTo>
                  <a:cubicBezTo>
                    <a:pt x="60" y="1164"/>
                    <a:pt x="60" y="1164"/>
                    <a:pt x="59" y="1165"/>
                  </a:cubicBezTo>
                  <a:cubicBezTo>
                    <a:pt x="59" y="1164"/>
                    <a:pt x="58" y="1163"/>
                    <a:pt x="58" y="1162"/>
                  </a:cubicBezTo>
                  <a:close/>
                  <a:moveTo>
                    <a:pt x="70" y="1184"/>
                  </a:moveTo>
                  <a:cubicBezTo>
                    <a:pt x="69" y="1181"/>
                    <a:pt x="68" y="1179"/>
                    <a:pt x="65" y="1177"/>
                  </a:cubicBezTo>
                  <a:cubicBezTo>
                    <a:pt x="67" y="1176"/>
                    <a:pt x="69" y="1175"/>
                    <a:pt x="71" y="1173"/>
                  </a:cubicBezTo>
                  <a:cubicBezTo>
                    <a:pt x="73" y="1175"/>
                    <a:pt x="75" y="1177"/>
                    <a:pt x="77" y="1179"/>
                  </a:cubicBezTo>
                  <a:cubicBezTo>
                    <a:pt x="75" y="1180"/>
                    <a:pt x="72" y="1182"/>
                    <a:pt x="70" y="1184"/>
                  </a:cubicBezTo>
                  <a:close/>
                  <a:moveTo>
                    <a:pt x="212" y="1077"/>
                  </a:moveTo>
                  <a:cubicBezTo>
                    <a:pt x="207" y="1080"/>
                    <a:pt x="202" y="1084"/>
                    <a:pt x="198" y="1089"/>
                  </a:cubicBezTo>
                  <a:cubicBezTo>
                    <a:pt x="156" y="1111"/>
                    <a:pt x="124" y="1147"/>
                    <a:pt x="86" y="1173"/>
                  </a:cubicBezTo>
                  <a:cubicBezTo>
                    <a:pt x="83" y="1169"/>
                    <a:pt x="81" y="1167"/>
                    <a:pt x="78" y="1164"/>
                  </a:cubicBezTo>
                  <a:cubicBezTo>
                    <a:pt x="77" y="1162"/>
                    <a:pt x="71" y="1160"/>
                    <a:pt x="69" y="1159"/>
                  </a:cubicBezTo>
                  <a:cubicBezTo>
                    <a:pt x="60" y="1148"/>
                    <a:pt x="46" y="1143"/>
                    <a:pt x="34" y="1146"/>
                  </a:cubicBezTo>
                  <a:cubicBezTo>
                    <a:pt x="35" y="1142"/>
                    <a:pt x="35" y="1138"/>
                    <a:pt x="35" y="1134"/>
                  </a:cubicBezTo>
                  <a:cubicBezTo>
                    <a:pt x="37" y="1134"/>
                    <a:pt x="38" y="1132"/>
                    <a:pt x="38" y="1130"/>
                  </a:cubicBezTo>
                  <a:cubicBezTo>
                    <a:pt x="38" y="1120"/>
                    <a:pt x="42" y="1074"/>
                    <a:pt x="35" y="1073"/>
                  </a:cubicBezTo>
                  <a:cubicBezTo>
                    <a:pt x="25" y="1073"/>
                    <a:pt x="27" y="1142"/>
                    <a:pt x="26" y="1151"/>
                  </a:cubicBezTo>
                  <a:cubicBezTo>
                    <a:pt x="26" y="1124"/>
                    <a:pt x="21" y="1096"/>
                    <a:pt x="23" y="1070"/>
                  </a:cubicBezTo>
                  <a:cubicBezTo>
                    <a:pt x="27" y="1067"/>
                    <a:pt x="25" y="1055"/>
                    <a:pt x="25" y="1051"/>
                  </a:cubicBezTo>
                  <a:cubicBezTo>
                    <a:pt x="29" y="1049"/>
                    <a:pt x="35" y="1009"/>
                    <a:pt x="31" y="1007"/>
                  </a:cubicBezTo>
                  <a:cubicBezTo>
                    <a:pt x="32" y="1005"/>
                    <a:pt x="32" y="1003"/>
                    <a:pt x="33" y="1001"/>
                  </a:cubicBezTo>
                  <a:cubicBezTo>
                    <a:pt x="34" y="1001"/>
                    <a:pt x="35" y="1001"/>
                    <a:pt x="37" y="1000"/>
                  </a:cubicBezTo>
                  <a:cubicBezTo>
                    <a:pt x="40" y="1002"/>
                    <a:pt x="46" y="998"/>
                    <a:pt x="42" y="994"/>
                  </a:cubicBezTo>
                  <a:cubicBezTo>
                    <a:pt x="43" y="994"/>
                    <a:pt x="43" y="993"/>
                    <a:pt x="43" y="992"/>
                  </a:cubicBezTo>
                  <a:cubicBezTo>
                    <a:pt x="63" y="991"/>
                    <a:pt x="84" y="991"/>
                    <a:pt x="103" y="994"/>
                  </a:cubicBezTo>
                  <a:cubicBezTo>
                    <a:pt x="121" y="997"/>
                    <a:pt x="144" y="1014"/>
                    <a:pt x="159" y="1014"/>
                  </a:cubicBezTo>
                  <a:cubicBezTo>
                    <a:pt x="175" y="1014"/>
                    <a:pt x="133" y="994"/>
                    <a:pt x="130" y="993"/>
                  </a:cubicBezTo>
                  <a:cubicBezTo>
                    <a:pt x="108" y="985"/>
                    <a:pt x="85" y="983"/>
                    <a:pt x="61" y="983"/>
                  </a:cubicBezTo>
                  <a:cubicBezTo>
                    <a:pt x="64" y="980"/>
                    <a:pt x="66" y="977"/>
                    <a:pt x="68" y="973"/>
                  </a:cubicBezTo>
                  <a:cubicBezTo>
                    <a:pt x="74" y="971"/>
                    <a:pt x="82" y="970"/>
                    <a:pt x="91" y="971"/>
                  </a:cubicBezTo>
                  <a:cubicBezTo>
                    <a:pt x="94" y="971"/>
                    <a:pt x="98" y="972"/>
                    <a:pt x="102" y="972"/>
                  </a:cubicBezTo>
                  <a:cubicBezTo>
                    <a:pt x="101" y="980"/>
                    <a:pt x="139" y="987"/>
                    <a:pt x="143" y="988"/>
                  </a:cubicBezTo>
                  <a:cubicBezTo>
                    <a:pt x="144" y="989"/>
                    <a:pt x="145" y="989"/>
                    <a:pt x="146" y="989"/>
                  </a:cubicBezTo>
                  <a:cubicBezTo>
                    <a:pt x="146" y="992"/>
                    <a:pt x="160" y="1007"/>
                    <a:pt x="161" y="997"/>
                  </a:cubicBezTo>
                  <a:cubicBezTo>
                    <a:pt x="163" y="999"/>
                    <a:pt x="166" y="1000"/>
                    <a:pt x="168" y="1001"/>
                  </a:cubicBezTo>
                  <a:cubicBezTo>
                    <a:pt x="168" y="1002"/>
                    <a:pt x="169" y="1002"/>
                    <a:pt x="169" y="1002"/>
                  </a:cubicBezTo>
                  <a:cubicBezTo>
                    <a:pt x="170" y="1004"/>
                    <a:pt x="172" y="1010"/>
                    <a:pt x="176" y="1009"/>
                  </a:cubicBezTo>
                  <a:cubicBezTo>
                    <a:pt x="186" y="1019"/>
                    <a:pt x="192" y="1050"/>
                    <a:pt x="206" y="1054"/>
                  </a:cubicBezTo>
                  <a:cubicBezTo>
                    <a:pt x="210" y="1066"/>
                    <a:pt x="212" y="1042"/>
                    <a:pt x="210" y="1037"/>
                  </a:cubicBezTo>
                  <a:cubicBezTo>
                    <a:pt x="211" y="1038"/>
                    <a:pt x="211" y="1038"/>
                    <a:pt x="211" y="1038"/>
                  </a:cubicBezTo>
                  <a:cubicBezTo>
                    <a:pt x="211" y="1041"/>
                    <a:pt x="212" y="1042"/>
                    <a:pt x="215" y="1043"/>
                  </a:cubicBezTo>
                  <a:cubicBezTo>
                    <a:pt x="217" y="1046"/>
                    <a:pt x="218" y="1049"/>
                    <a:pt x="219" y="1051"/>
                  </a:cubicBezTo>
                  <a:cubicBezTo>
                    <a:pt x="215" y="1059"/>
                    <a:pt x="213" y="1067"/>
                    <a:pt x="212" y="1077"/>
                  </a:cubicBezTo>
                  <a:close/>
                  <a:moveTo>
                    <a:pt x="264" y="992"/>
                  </a:moveTo>
                  <a:cubicBezTo>
                    <a:pt x="267" y="987"/>
                    <a:pt x="270" y="982"/>
                    <a:pt x="273" y="977"/>
                  </a:cubicBezTo>
                  <a:cubicBezTo>
                    <a:pt x="273" y="978"/>
                    <a:pt x="273" y="979"/>
                    <a:pt x="273" y="980"/>
                  </a:cubicBezTo>
                  <a:cubicBezTo>
                    <a:pt x="270" y="984"/>
                    <a:pt x="267" y="988"/>
                    <a:pt x="264" y="992"/>
                  </a:cubicBezTo>
                  <a:close/>
                  <a:moveTo>
                    <a:pt x="257" y="979"/>
                  </a:moveTo>
                  <a:cubicBezTo>
                    <a:pt x="255" y="983"/>
                    <a:pt x="253" y="987"/>
                    <a:pt x="251" y="991"/>
                  </a:cubicBezTo>
                  <a:cubicBezTo>
                    <a:pt x="257" y="976"/>
                    <a:pt x="265" y="962"/>
                    <a:pt x="274" y="948"/>
                  </a:cubicBezTo>
                  <a:cubicBezTo>
                    <a:pt x="268" y="958"/>
                    <a:pt x="263" y="969"/>
                    <a:pt x="257" y="979"/>
                  </a:cubicBezTo>
                  <a:close/>
                  <a:moveTo>
                    <a:pt x="601" y="431"/>
                  </a:moveTo>
                  <a:cubicBezTo>
                    <a:pt x="600" y="430"/>
                    <a:pt x="600" y="430"/>
                    <a:pt x="599" y="430"/>
                  </a:cubicBezTo>
                  <a:cubicBezTo>
                    <a:pt x="597" y="428"/>
                    <a:pt x="595" y="425"/>
                    <a:pt x="593" y="423"/>
                  </a:cubicBezTo>
                  <a:cubicBezTo>
                    <a:pt x="593" y="419"/>
                    <a:pt x="592" y="416"/>
                    <a:pt x="591" y="412"/>
                  </a:cubicBezTo>
                  <a:cubicBezTo>
                    <a:pt x="595" y="418"/>
                    <a:pt x="598" y="424"/>
                    <a:pt x="601" y="431"/>
                  </a:cubicBezTo>
                  <a:close/>
                  <a:moveTo>
                    <a:pt x="604" y="448"/>
                  </a:moveTo>
                  <a:cubicBezTo>
                    <a:pt x="598" y="456"/>
                    <a:pt x="591" y="463"/>
                    <a:pt x="584" y="470"/>
                  </a:cubicBezTo>
                  <a:cubicBezTo>
                    <a:pt x="589" y="461"/>
                    <a:pt x="594" y="452"/>
                    <a:pt x="599" y="443"/>
                  </a:cubicBezTo>
                  <a:cubicBezTo>
                    <a:pt x="601" y="444"/>
                    <a:pt x="602" y="446"/>
                    <a:pt x="604" y="448"/>
                  </a:cubicBezTo>
                  <a:close/>
                  <a:moveTo>
                    <a:pt x="585" y="426"/>
                  </a:moveTo>
                  <a:cubicBezTo>
                    <a:pt x="585" y="426"/>
                    <a:pt x="584" y="427"/>
                    <a:pt x="584" y="428"/>
                  </a:cubicBezTo>
                  <a:cubicBezTo>
                    <a:pt x="584" y="426"/>
                    <a:pt x="583" y="425"/>
                    <a:pt x="583" y="423"/>
                  </a:cubicBezTo>
                  <a:cubicBezTo>
                    <a:pt x="583" y="424"/>
                    <a:pt x="584" y="425"/>
                    <a:pt x="585" y="426"/>
                  </a:cubicBezTo>
                  <a:close/>
                  <a:moveTo>
                    <a:pt x="579" y="405"/>
                  </a:moveTo>
                  <a:cubicBezTo>
                    <a:pt x="580" y="407"/>
                    <a:pt x="580" y="408"/>
                    <a:pt x="581" y="410"/>
                  </a:cubicBezTo>
                  <a:cubicBezTo>
                    <a:pt x="579" y="407"/>
                    <a:pt x="577" y="405"/>
                    <a:pt x="575" y="403"/>
                  </a:cubicBezTo>
                  <a:cubicBezTo>
                    <a:pt x="577" y="404"/>
                    <a:pt x="578" y="404"/>
                    <a:pt x="579" y="405"/>
                  </a:cubicBezTo>
                  <a:close/>
                  <a:moveTo>
                    <a:pt x="567" y="387"/>
                  </a:moveTo>
                  <a:cubicBezTo>
                    <a:pt x="568" y="388"/>
                    <a:pt x="569" y="390"/>
                    <a:pt x="571" y="392"/>
                  </a:cubicBezTo>
                  <a:cubicBezTo>
                    <a:pt x="567" y="390"/>
                    <a:pt x="564" y="388"/>
                    <a:pt x="560" y="387"/>
                  </a:cubicBezTo>
                  <a:cubicBezTo>
                    <a:pt x="555" y="381"/>
                    <a:pt x="549" y="376"/>
                    <a:pt x="544" y="370"/>
                  </a:cubicBezTo>
                  <a:cubicBezTo>
                    <a:pt x="552" y="375"/>
                    <a:pt x="560" y="381"/>
                    <a:pt x="567" y="387"/>
                  </a:cubicBezTo>
                  <a:close/>
                  <a:moveTo>
                    <a:pt x="534" y="355"/>
                  </a:moveTo>
                  <a:cubicBezTo>
                    <a:pt x="528" y="352"/>
                    <a:pt x="522" y="349"/>
                    <a:pt x="516" y="347"/>
                  </a:cubicBezTo>
                  <a:cubicBezTo>
                    <a:pt x="513" y="345"/>
                    <a:pt x="510" y="342"/>
                    <a:pt x="507" y="340"/>
                  </a:cubicBezTo>
                  <a:cubicBezTo>
                    <a:pt x="516" y="345"/>
                    <a:pt x="526" y="350"/>
                    <a:pt x="534" y="355"/>
                  </a:cubicBezTo>
                  <a:close/>
                  <a:moveTo>
                    <a:pt x="531" y="374"/>
                  </a:moveTo>
                  <a:cubicBezTo>
                    <a:pt x="518" y="368"/>
                    <a:pt x="506" y="361"/>
                    <a:pt x="495" y="353"/>
                  </a:cubicBezTo>
                  <a:cubicBezTo>
                    <a:pt x="508" y="359"/>
                    <a:pt x="520" y="366"/>
                    <a:pt x="531" y="374"/>
                  </a:cubicBezTo>
                  <a:close/>
                  <a:moveTo>
                    <a:pt x="475" y="332"/>
                  </a:moveTo>
                  <a:cubicBezTo>
                    <a:pt x="467" y="330"/>
                    <a:pt x="460" y="328"/>
                    <a:pt x="452" y="326"/>
                  </a:cubicBezTo>
                  <a:cubicBezTo>
                    <a:pt x="451" y="326"/>
                    <a:pt x="451" y="325"/>
                    <a:pt x="450" y="325"/>
                  </a:cubicBezTo>
                  <a:cubicBezTo>
                    <a:pt x="459" y="327"/>
                    <a:pt x="467" y="329"/>
                    <a:pt x="475" y="332"/>
                  </a:cubicBezTo>
                  <a:close/>
                  <a:moveTo>
                    <a:pt x="408" y="324"/>
                  </a:moveTo>
                  <a:cubicBezTo>
                    <a:pt x="410" y="324"/>
                    <a:pt x="412" y="325"/>
                    <a:pt x="414" y="325"/>
                  </a:cubicBezTo>
                  <a:cubicBezTo>
                    <a:pt x="411" y="325"/>
                    <a:pt x="407" y="325"/>
                    <a:pt x="404" y="324"/>
                  </a:cubicBezTo>
                  <a:cubicBezTo>
                    <a:pt x="405" y="324"/>
                    <a:pt x="406" y="324"/>
                    <a:pt x="408" y="324"/>
                  </a:cubicBezTo>
                  <a:close/>
                  <a:moveTo>
                    <a:pt x="328" y="327"/>
                  </a:moveTo>
                  <a:cubicBezTo>
                    <a:pt x="331" y="325"/>
                    <a:pt x="335" y="324"/>
                    <a:pt x="338" y="323"/>
                  </a:cubicBezTo>
                  <a:cubicBezTo>
                    <a:pt x="335" y="324"/>
                    <a:pt x="331" y="326"/>
                    <a:pt x="328" y="327"/>
                  </a:cubicBezTo>
                  <a:cubicBezTo>
                    <a:pt x="328" y="327"/>
                    <a:pt x="328" y="327"/>
                    <a:pt x="328" y="327"/>
                  </a:cubicBezTo>
                  <a:close/>
                  <a:moveTo>
                    <a:pt x="316" y="367"/>
                  </a:moveTo>
                  <a:cubicBezTo>
                    <a:pt x="318" y="367"/>
                    <a:pt x="320" y="366"/>
                    <a:pt x="321" y="365"/>
                  </a:cubicBezTo>
                  <a:cubicBezTo>
                    <a:pt x="318" y="370"/>
                    <a:pt x="316" y="375"/>
                    <a:pt x="313" y="380"/>
                  </a:cubicBezTo>
                  <a:cubicBezTo>
                    <a:pt x="312" y="380"/>
                    <a:pt x="311" y="379"/>
                    <a:pt x="311" y="380"/>
                  </a:cubicBezTo>
                  <a:cubicBezTo>
                    <a:pt x="312" y="376"/>
                    <a:pt x="314" y="371"/>
                    <a:pt x="316" y="367"/>
                  </a:cubicBezTo>
                  <a:close/>
                  <a:moveTo>
                    <a:pt x="309" y="409"/>
                  </a:moveTo>
                  <a:cubicBezTo>
                    <a:pt x="308" y="408"/>
                    <a:pt x="308" y="408"/>
                    <a:pt x="308" y="408"/>
                  </a:cubicBezTo>
                  <a:cubicBezTo>
                    <a:pt x="315" y="392"/>
                    <a:pt x="322" y="377"/>
                    <a:pt x="332" y="364"/>
                  </a:cubicBezTo>
                  <a:cubicBezTo>
                    <a:pt x="333" y="364"/>
                    <a:pt x="333" y="364"/>
                    <a:pt x="334" y="365"/>
                  </a:cubicBezTo>
                  <a:cubicBezTo>
                    <a:pt x="331" y="383"/>
                    <a:pt x="322" y="401"/>
                    <a:pt x="313" y="418"/>
                  </a:cubicBezTo>
                  <a:cubicBezTo>
                    <a:pt x="313" y="417"/>
                    <a:pt x="313" y="416"/>
                    <a:pt x="312" y="415"/>
                  </a:cubicBezTo>
                  <a:cubicBezTo>
                    <a:pt x="312" y="413"/>
                    <a:pt x="312" y="409"/>
                    <a:pt x="309" y="409"/>
                  </a:cubicBezTo>
                  <a:close/>
                  <a:moveTo>
                    <a:pt x="306" y="389"/>
                  </a:moveTo>
                  <a:cubicBezTo>
                    <a:pt x="307" y="388"/>
                    <a:pt x="308" y="388"/>
                    <a:pt x="308" y="388"/>
                  </a:cubicBezTo>
                  <a:cubicBezTo>
                    <a:pt x="306" y="392"/>
                    <a:pt x="304" y="396"/>
                    <a:pt x="302" y="401"/>
                  </a:cubicBezTo>
                  <a:cubicBezTo>
                    <a:pt x="302" y="400"/>
                    <a:pt x="302" y="400"/>
                    <a:pt x="301" y="399"/>
                  </a:cubicBezTo>
                  <a:cubicBezTo>
                    <a:pt x="303" y="396"/>
                    <a:pt x="305" y="392"/>
                    <a:pt x="306" y="389"/>
                  </a:cubicBezTo>
                  <a:close/>
                  <a:moveTo>
                    <a:pt x="308" y="433"/>
                  </a:moveTo>
                  <a:cubicBezTo>
                    <a:pt x="308" y="433"/>
                    <a:pt x="308" y="433"/>
                    <a:pt x="307" y="433"/>
                  </a:cubicBezTo>
                  <a:cubicBezTo>
                    <a:pt x="307" y="433"/>
                    <a:pt x="308" y="433"/>
                    <a:pt x="308" y="433"/>
                  </a:cubicBezTo>
                  <a:cubicBezTo>
                    <a:pt x="308" y="433"/>
                    <a:pt x="308" y="433"/>
                    <a:pt x="308" y="433"/>
                  </a:cubicBezTo>
                  <a:close/>
                  <a:moveTo>
                    <a:pt x="289" y="428"/>
                  </a:moveTo>
                  <a:cubicBezTo>
                    <a:pt x="291" y="421"/>
                    <a:pt x="294" y="414"/>
                    <a:pt x="297" y="407"/>
                  </a:cubicBezTo>
                  <a:cubicBezTo>
                    <a:pt x="298" y="408"/>
                    <a:pt x="298" y="408"/>
                    <a:pt x="299" y="409"/>
                  </a:cubicBezTo>
                  <a:cubicBezTo>
                    <a:pt x="296" y="415"/>
                    <a:pt x="293" y="422"/>
                    <a:pt x="289" y="429"/>
                  </a:cubicBezTo>
                  <a:cubicBezTo>
                    <a:pt x="289" y="429"/>
                    <a:pt x="289" y="429"/>
                    <a:pt x="289" y="429"/>
                  </a:cubicBezTo>
                  <a:cubicBezTo>
                    <a:pt x="289" y="429"/>
                    <a:pt x="289" y="429"/>
                    <a:pt x="289" y="428"/>
                  </a:cubicBezTo>
                  <a:close/>
                  <a:moveTo>
                    <a:pt x="298" y="461"/>
                  </a:moveTo>
                  <a:cubicBezTo>
                    <a:pt x="297" y="461"/>
                    <a:pt x="297" y="461"/>
                    <a:pt x="297" y="461"/>
                  </a:cubicBezTo>
                  <a:cubicBezTo>
                    <a:pt x="297" y="461"/>
                    <a:pt x="297" y="461"/>
                    <a:pt x="297" y="461"/>
                  </a:cubicBezTo>
                  <a:cubicBezTo>
                    <a:pt x="297" y="461"/>
                    <a:pt x="297" y="461"/>
                    <a:pt x="298" y="461"/>
                  </a:cubicBezTo>
                  <a:close/>
                  <a:moveTo>
                    <a:pt x="289" y="460"/>
                  </a:moveTo>
                  <a:cubicBezTo>
                    <a:pt x="289" y="462"/>
                    <a:pt x="289" y="463"/>
                    <a:pt x="290" y="463"/>
                  </a:cubicBezTo>
                  <a:cubicBezTo>
                    <a:pt x="288" y="464"/>
                    <a:pt x="286" y="465"/>
                    <a:pt x="284" y="465"/>
                  </a:cubicBezTo>
                  <a:cubicBezTo>
                    <a:pt x="286" y="464"/>
                    <a:pt x="287" y="462"/>
                    <a:pt x="289" y="460"/>
                  </a:cubicBezTo>
                  <a:close/>
                  <a:moveTo>
                    <a:pt x="246" y="528"/>
                  </a:moveTo>
                  <a:cubicBezTo>
                    <a:pt x="250" y="523"/>
                    <a:pt x="255" y="520"/>
                    <a:pt x="261" y="518"/>
                  </a:cubicBezTo>
                  <a:cubicBezTo>
                    <a:pt x="266" y="522"/>
                    <a:pt x="272" y="525"/>
                    <a:pt x="279" y="528"/>
                  </a:cubicBezTo>
                  <a:cubicBezTo>
                    <a:pt x="267" y="529"/>
                    <a:pt x="257" y="530"/>
                    <a:pt x="246" y="528"/>
                  </a:cubicBezTo>
                  <a:close/>
                  <a:moveTo>
                    <a:pt x="342" y="537"/>
                  </a:moveTo>
                  <a:cubicBezTo>
                    <a:pt x="333" y="535"/>
                    <a:pt x="324" y="533"/>
                    <a:pt x="315" y="531"/>
                  </a:cubicBezTo>
                  <a:cubicBezTo>
                    <a:pt x="329" y="531"/>
                    <a:pt x="342" y="534"/>
                    <a:pt x="355" y="539"/>
                  </a:cubicBezTo>
                  <a:cubicBezTo>
                    <a:pt x="351" y="538"/>
                    <a:pt x="346" y="538"/>
                    <a:pt x="342" y="537"/>
                  </a:cubicBezTo>
                  <a:close/>
                  <a:moveTo>
                    <a:pt x="388" y="548"/>
                  </a:moveTo>
                  <a:cubicBezTo>
                    <a:pt x="358" y="529"/>
                    <a:pt x="329" y="520"/>
                    <a:pt x="294" y="525"/>
                  </a:cubicBezTo>
                  <a:cubicBezTo>
                    <a:pt x="286" y="522"/>
                    <a:pt x="278" y="519"/>
                    <a:pt x="271" y="515"/>
                  </a:cubicBezTo>
                  <a:cubicBezTo>
                    <a:pt x="311" y="507"/>
                    <a:pt x="356" y="528"/>
                    <a:pt x="390" y="548"/>
                  </a:cubicBezTo>
                  <a:cubicBezTo>
                    <a:pt x="389" y="548"/>
                    <a:pt x="388" y="548"/>
                    <a:pt x="388" y="548"/>
                  </a:cubicBezTo>
                  <a:close/>
                  <a:moveTo>
                    <a:pt x="365" y="526"/>
                  </a:moveTo>
                  <a:cubicBezTo>
                    <a:pt x="346" y="517"/>
                    <a:pt x="324" y="509"/>
                    <a:pt x="303" y="507"/>
                  </a:cubicBezTo>
                  <a:cubicBezTo>
                    <a:pt x="356" y="509"/>
                    <a:pt x="428" y="535"/>
                    <a:pt x="450" y="588"/>
                  </a:cubicBezTo>
                  <a:cubicBezTo>
                    <a:pt x="429" y="564"/>
                    <a:pt x="398" y="541"/>
                    <a:pt x="365" y="526"/>
                  </a:cubicBezTo>
                  <a:close/>
                  <a:moveTo>
                    <a:pt x="445" y="649"/>
                  </a:moveTo>
                  <a:cubicBezTo>
                    <a:pt x="446" y="650"/>
                    <a:pt x="446" y="649"/>
                    <a:pt x="447" y="649"/>
                  </a:cubicBezTo>
                  <a:cubicBezTo>
                    <a:pt x="446" y="651"/>
                    <a:pt x="446" y="652"/>
                    <a:pt x="445" y="653"/>
                  </a:cubicBezTo>
                  <a:cubicBezTo>
                    <a:pt x="445" y="652"/>
                    <a:pt x="445" y="651"/>
                    <a:pt x="445" y="649"/>
                  </a:cubicBezTo>
                  <a:close/>
                  <a:moveTo>
                    <a:pt x="441" y="688"/>
                  </a:moveTo>
                  <a:cubicBezTo>
                    <a:pt x="442" y="688"/>
                    <a:pt x="442" y="688"/>
                    <a:pt x="442" y="687"/>
                  </a:cubicBezTo>
                  <a:cubicBezTo>
                    <a:pt x="442" y="688"/>
                    <a:pt x="442" y="688"/>
                    <a:pt x="442" y="688"/>
                  </a:cubicBezTo>
                  <a:cubicBezTo>
                    <a:pt x="442" y="688"/>
                    <a:pt x="442" y="688"/>
                    <a:pt x="441" y="688"/>
                  </a:cubicBezTo>
                  <a:close/>
                  <a:moveTo>
                    <a:pt x="460" y="653"/>
                  </a:moveTo>
                  <a:cubicBezTo>
                    <a:pt x="453" y="659"/>
                    <a:pt x="447" y="666"/>
                    <a:pt x="442" y="674"/>
                  </a:cubicBezTo>
                  <a:cubicBezTo>
                    <a:pt x="442" y="673"/>
                    <a:pt x="442" y="672"/>
                    <a:pt x="442" y="671"/>
                  </a:cubicBezTo>
                  <a:cubicBezTo>
                    <a:pt x="450" y="661"/>
                    <a:pt x="456" y="651"/>
                    <a:pt x="460" y="640"/>
                  </a:cubicBezTo>
                  <a:cubicBezTo>
                    <a:pt x="461" y="643"/>
                    <a:pt x="461" y="645"/>
                    <a:pt x="462" y="648"/>
                  </a:cubicBezTo>
                  <a:cubicBezTo>
                    <a:pt x="461" y="649"/>
                    <a:pt x="460" y="651"/>
                    <a:pt x="460" y="653"/>
                  </a:cubicBezTo>
                  <a:close/>
                  <a:moveTo>
                    <a:pt x="485" y="620"/>
                  </a:moveTo>
                  <a:cubicBezTo>
                    <a:pt x="481" y="624"/>
                    <a:pt x="477" y="628"/>
                    <a:pt x="473" y="633"/>
                  </a:cubicBezTo>
                  <a:cubicBezTo>
                    <a:pt x="473" y="631"/>
                    <a:pt x="473" y="629"/>
                    <a:pt x="472" y="627"/>
                  </a:cubicBezTo>
                  <a:cubicBezTo>
                    <a:pt x="480" y="619"/>
                    <a:pt x="488" y="611"/>
                    <a:pt x="496" y="603"/>
                  </a:cubicBezTo>
                  <a:cubicBezTo>
                    <a:pt x="493" y="608"/>
                    <a:pt x="489" y="614"/>
                    <a:pt x="485" y="620"/>
                  </a:cubicBezTo>
                  <a:close/>
                  <a:moveTo>
                    <a:pt x="468" y="616"/>
                  </a:moveTo>
                  <a:cubicBezTo>
                    <a:pt x="465" y="609"/>
                    <a:pt x="461" y="602"/>
                    <a:pt x="456" y="596"/>
                  </a:cubicBezTo>
                  <a:cubicBezTo>
                    <a:pt x="458" y="595"/>
                    <a:pt x="460" y="593"/>
                    <a:pt x="459" y="590"/>
                  </a:cubicBezTo>
                  <a:cubicBezTo>
                    <a:pt x="437" y="521"/>
                    <a:pt x="328" y="485"/>
                    <a:pt x="262" y="503"/>
                  </a:cubicBezTo>
                  <a:cubicBezTo>
                    <a:pt x="266" y="496"/>
                    <a:pt x="269" y="490"/>
                    <a:pt x="271" y="482"/>
                  </a:cubicBezTo>
                  <a:cubicBezTo>
                    <a:pt x="276" y="487"/>
                    <a:pt x="279" y="478"/>
                    <a:pt x="279" y="476"/>
                  </a:cubicBezTo>
                  <a:cubicBezTo>
                    <a:pt x="286" y="473"/>
                    <a:pt x="293" y="471"/>
                    <a:pt x="300" y="468"/>
                  </a:cubicBezTo>
                  <a:cubicBezTo>
                    <a:pt x="296" y="476"/>
                    <a:pt x="296" y="480"/>
                    <a:pt x="305" y="484"/>
                  </a:cubicBezTo>
                  <a:cubicBezTo>
                    <a:pt x="305" y="485"/>
                    <a:pt x="305" y="486"/>
                    <a:pt x="305" y="487"/>
                  </a:cubicBezTo>
                  <a:cubicBezTo>
                    <a:pt x="306" y="488"/>
                    <a:pt x="307" y="489"/>
                    <a:pt x="308" y="490"/>
                  </a:cubicBezTo>
                  <a:cubicBezTo>
                    <a:pt x="307" y="494"/>
                    <a:pt x="310" y="499"/>
                    <a:pt x="314" y="496"/>
                  </a:cubicBezTo>
                  <a:cubicBezTo>
                    <a:pt x="325" y="501"/>
                    <a:pt x="326" y="486"/>
                    <a:pt x="326" y="480"/>
                  </a:cubicBezTo>
                  <a:cubicBezTo>
                    <a:pt x="332" y="473"/>
                    <a:pt x="333" y="463"/>
                    <a:pt x="322" y="466"/>
                  </a:cubicBezTo>
                  <a:cubicBezTo>
                    <a:pt x="320" y="461"/>
                    <a:pt x="316" y="455"/>
                    <a:pt x="310" y="457"/>
                  </a:cubicBezTo>
                  <a:cubicBezTo>
                    <a:pt x="307" y="455"/>
                    <a:pt x="304" y="454"/>
                    <a:pt x="301" y="453"/>
                  </a:cubicBezTo>
                  <a:cubicBezTo>
                    <a:pt x="301" y="453"/>
                    <a:pt x="302" y="452"/>
                    <a:pt x="302" y="452"/>
                  </a:cubicBezTo>
                  <a:cubicBezTo>
                    <a:pt x="305" y="452"/>
                    <a:pt x="307" y="452"/>
                    <a:pt x="310" y="452"/>
                  </a:cubicBezTo>
                  <a:cubicBezTo>
                    <a:pt x="310" y="459"/>
                    <a:pt x="317" y="454"/>
                    <a:pt x="319" y="452"/>
                  </a:cubicBezTo>
                  <a:cubicBezTo>
                    <a:pt x="334" y="451"/>
                    <a:pt x="349" y="452"/>
                    <a:pt x="364" y="454"/>
                  </a:cubicBezTo>
                  <a:cubicBezTo>
                    <a:pt x="360" y="464"/>
                    <a:pt x="377" y="456"/>
                    <a:pt x="377" y="456"/>
                  </a:cubicBezTo>
                  <a:cubicBezTo>
                    <a:pt x="386" y="458"/>
                    <a:pt x="395" y="460"/>
                    <a:pt x="404" y="464"/>
                  </a:cubicBezTo>
                  <a:cubicBezTo>
                    <a:pt x="426" y="481"/>
                    <a:pt x="436" y="519"/>
                    <a:pt x="464" y="528"/>
                  </a:cubicBezTo>
                  <a:cubicBezTo>
                    <a:pt x="459" y="529"/>
                    <a:pt x="441" y="542"/>
                    <a:pt x="451" y="547"/>
                  </a:cubicBezTo>
                  <a:cubicBezTo>
                    <a:pt x="463" y="583"/>
                    <a:pt x="513" y="532"/>
                    <a:pt x="469" y="528"/>
                  </a:cubicBezTo>
                  <a:cubicBezTo>
                    <a:pt x="474" y="524"/>
                    <a:pt x="470" y="507"/>
                    <a:pt x="470" y="501"/>
                  </a:cubicBezTo>
                  <a:cubicBezTo>
                    <a:pt x="476" y="512"/>
                    <a:pt x="485" y="522"/>
                    <a:pt x="493" y="532"/>
                  </a:cubicBezTo>
                  <a:cubicBezTo>
                    <a:pt x="502" y="543"/>
                    <a:pt x="508" y="538"/>
                    <a:pt x="499" y="527"/>
                  </a:cubicBezTo>
                  <a:cubicBezTo>
                    <a:pt x="489" y="513"/>
                    <a:pt x="476" y="500"/>
                    <a:pt x="470" y="484"/>
                  </a:cubicBezTo>
                  <a:cubicBezTo>
                    <a:pt x="462" y="463"/>
                    <a:pt x="459" y="475"/>
                    <a:pt x="460" y="490"/>
                  </a:cubicBezTo>
                  <a:cubicBezTo>
                    <a:pt x="445" y="474"/>
                    <a:pt x="427" y="463"/>
                    <a:pt x="408" y="456"/>
                  </a:cubicBezTo>
                  <a:cubicBezTo>
                    <a:pt x="395" y="447"/>
                    <a:pt x="383" y="450"/>
                    <a:pt x="369" y="445"/>
                  </a:cubicBezTo>
                  <a:cubicBezTo>
                    <a:pt x="367" y="441"/>
                    <a:pt x="364" y="438"/>
                    <a:pt x="359" y="438"/>
                  </a:cubicBezTo>
                  <a:cubicBezTo>
                    <a:pt x="361" y="438"/>
                    <a:pt x="363" y="438"/>
                    <a:pt x="366" y="438"/>
                  </a:cubicBezTo>
                  <a:cubicBezTo>
                    <a:pt x="393" y="438"/>
                    <a:pt x="423" y="441"/>
                    <a:pt x="450" y="448"/>
                  </a:cubicBezTo>
                  <a:cubicBezTo>
                    <a:pt x="458" y="451"/>
                    <a:pt x="514" y="489"/>
                    <a:pt x="516" y="487"/>
                  </a:cubicBezTo>
                  <a:cubicBezTo>
                    <a:pt x="530" y="474"/>
                    <a:pt x="495" y="456"/>
                    <a:pt x="485" y="451"/>
                  </a:cubicBezTo>
                  <a:cubicBezTo>
                    <a:pt x="435" y="429"/>
                    <a:pt x="377" y="425"/>
                    <a:pt x="323" y="432"/>
                  </a:cubicBezTo>
                  <a:cubicBezTo>
                    <a:pt x="323" y="429"/>
                    <a:pt x="320" y="428"/>
                    <a:pt x="317" y="428"/>
                  </a:cubicBezTo>
                  <a:cubicBezTo>
                    <a:pt x="326" y="408"/>
                    <a:pt x="338" y="389"/>
                    <a:pt x="342" y="367"/>
                  </a:cubicBezTo>
                  <a:cubicBezTo>
                    <a:pt x="356" y="372"/>
                    <a:pt x="371" y="376"/>
                    <a:pt x="385" y="381"/>
                  </a:cubicBezTo>
                  <a:cubicBezTo>
                    <a:pt x="405" y="393"/>
                    <a:pt x="422" y="408"/>
                    <a:pt x="441" y="420"/>
                  </a:cubicBezTo>
                  <a:cubicBezTo>
                    <a:pt x="470" y="439"/>
                    <a:pt x="463" y="417"/>
                    <a:pt x="445" y="402"/>
                  </a:cubicBezTo>
                  <a:cubicBezTo>
                    <a:pt x="451" y="404"/>
                    <a:pt x="483" y="425"/>
                    <a:pt x="488" y="421"/>
                  </a:cubicBezTo>
                  <a:cubicBezTo>
                    <a:pt x="503" y="436"/>
                    <a:pt x="520" y="452"/>
                    <a:pt x="542" y="458"/>
                  </a:cubicBezTo>
                  <a:cubicBezTo>
                    <a:pt x="545" y="459"/>
                    <a:pt x="549" y="453"/>
                    <a:pt x="545" y="451"/>
                  </a:cubicBezTo>
                  <a:cubicBezTo>
                    <a:pt x="533" y="442"/>
                    <a:pt x="521" y="433"/>
                    <a:pt x="509" y="424"/>
                  </a:cubicBezTo>
                  <a:cubicBezTo>
                    <a:pt x="469" y="392"/>
                    <a:pt x="428" y="365"/>
                    <a:pt x="376" y="358"/>
                  </a:cubicBezTo>
                  <a:cubicBezTo>
                    <a:pt x="365" y="356"/>
                    <a:pt x="353" y="354"/>
                    <a:pt x="343" y="354"/>
                  </a:cubicBezTo>
                  <a:cubicBezTo>
                    <a:pt x="342" y="340"/>
                    <a:pt x="334" y="348"/>
                    <a:pt x="329" y="355"/>
                  </a:cubicBezTo>
                  <a:cubicBezTo>
                    <a:pt x="328" y="355"/>
                    <a:pt x="328" y="355"/>
                    <a:pt x="327" y="356"/>
                  </a:cubicBezTo>
                  <a:cubicBezTo>
                    <a:pt x="325" y="356"/>
                    <a:pt x="323" y="356"/>
                    <a:pt x="320" y="355"/>
                  </a:cubicBezTo>
                  <a:cubicBezTo>
                    <a:pt x="322" y="349"/>
                    <a:pt x="324" y="343"/>
                    <a:pt x="326" y="337"/>
                  </a:cubicBezTo>
                  <a:cubicBezTo>
                    <a:pt x="340" y="331"/>
                    <a:pt x="353" y="324"/>
                    <a:pt x="367" y="320"/>
                  </a:cubicBezTo>
                  <a:cubicBezTo>
                    <a:pt x="372" y="320"/>
                    <a:pt x="376" y="320"/>
                    <a:pt x="380" y="320"/>
                  </a:cubicBezTo>
                  <a:cubicBezTo>
                    <a:pt x="377" y="321"/>
                    <a:pt x="367" y="322"/>
                    <a:pt x="365" y="325"/>
                  </a:cubicBezTo>
                  <a:cubicBezTo>
                    <a:pt x="361" y="327"/>
                    <a:pt x="344" y="331"/>
                    <a:pt x="348" y="337"/>
                  </a:cubicBezTo>
                  <a:cubicBezTo>
                    <a:pt x="351" y="344"/>
                    <a:pt x="367" y="333"/>
                    <a:pt x="371" y="332"/>
                  </a:cubicBezTo>
                  <a:cubicBezTo>
                    <a:pt x="398" y="331"/>
                    <a:pt x="426" y="334"/>
                    <a:pt x="452" y="340"/>
                  </a:cubicBezTo>
                  <a:cubicBezTo>
                    <a:pt x="478" y="359"/>
                    <a:pt x="503" y="384"/>
                    <a:pt x="519" y="412"/>
                  </a:cubicBezTo>
                  <a:cubicBezTo>
                    <a:pt x="523" y="420"/>
                    <a:pt x="526" y="408"/>
                    <a:pt x="521" y="401"/>
                  </a:cubicBezTo>
                  <a:cubicBezTo>
                    <a:pt x="510" y="383"/>
                    <a:pt x="496" y="367"/>
                    <a:pt x="480" y="353"/>
                  </a:cubicBezTo>
                  <a:cubicBezTo>
                    <a:pt x="503" y="369"/>
                    <a:pt x="527" y="380"/>
                    <a:pt x="552" y="392"/>
                  </a:cubicBezTo>
                  <a:cubicBezTo>
                    <a:pt x="556" y="396"/>
                    <a:pt x="563" y="411"/>
                    <a:pt x="571" y="423"/>
                  </a:cubicBezTo>
                  <a:cubicBezTo>
                    <a:pt x="563" y="414"/>
                    <a:pt x="551" y="402"/>
                    <a:pt x="543" y="419"/>
                  </a:cubicBezTo>
                  <a:cubicBezTo>
                    <a:pt x="538" y="430"/>
                    <a:pt x="546" y="437"/>
                    <a:pt x="547" y="430"/>
                  </a:cubicBezTo>
                  <a:cubicBezTo>
                    <a:pt x="547" y="430"/>
                    <a:pt x="550" y="417"/>
                    <a:pt x="554" y="418"/>
                  </a:cubicBezTo>
                  <a:cubicBezTo>
                    <a:pt x="537" y="432"/>
                    <a:pt x="579" y="440"/>
                    <a:pt x="573" y="426"/>
                  </a:cubicBezTo>
                  <a:cubicBezTo>
                    <a:pt x="580" y="437"/>
                    <a:pt x="587" y="443"/>
                    <a:pt x="591" y="433"/>
                  </a:cubicBezTo>
                  <a:cubicBezTo>
                    <a:pt x="592" y="434"/>
                    <a:pt x="593" y="435"/>
                    <a:pt x="594" y="436"/>
                  </a:cubicBezTo>
                  <a:cubicBezTo>
                    <a:pt x="588" y="446"/>
                    <a:pt x="582" y="455"/>
                    <a:pt x="577" y="465"/>
                  </a:cubicBezTo>
                  <a:cubicBezTo>
                    <a:pt x="569" y="467"/>
                    <a:pt x="557" y="493"/>
                    <a:pt x="553" y="500"/>
                  </a:cubicBezTo>
                  <a:cubicBezTo>
                    <a:pt x="541" y="513"/>
                    <a:pt x="530" y="527"/>
                    <a:pt x="518" y="541"/>
                  </a:cubicBezTo>
                  <a:cubicBezTo>
                    <a:pt x="515" y="545"/>
                    <a:pt x="486" y="570"/>
                    <a:pt x="493" y="575"/>
                  </a:cubicBezTo>
                  <a:cubicBezTo>
                    <a:pt x="500" y="581"/>
                    <a:pt x="520" y="550"/>
                    <a:pt x="524" y="546"/>
                  </a:cubicBezTo>
                  <a:cubicBezTo>
                    <a:pt x="508" y="572"/>
                    <a:pt x="490" y="595"/>
                    <a:pt x="468" y="616"/>
                  </a:cubicBezTo>
                  <a:close/>
                  <a:moveTo>
                    <a:pt x="306" y="476"/>
                  </a:moveTo>
                  <a:cubicBezTo>
                    <a:pt x="309" y="466"/>
                    <a:pt x="312" y="465"/>
                    <a:pt x="312" y="465"/>
                  </a:cubicBezTo>
                  <a:cubicBezTo>
                    <a:pt x="312" y="465"/>
                    <a:pt x="314" y="466"/>
                    <a:pt x="315" y="470"/>
                  </a:cubicBezTo>
                  <a:cubicBezTo>
                    <a:pt x="313" y="472"/>
                    <a:pt x="311" y="474"/>
                    <a:pt x="309" y="477"/>
                  </a:cubicBezTo>
                  <a:cubicBezTo>
                    <a:pt x="308" y="477"/>
                    <a:pt x="307" y="476"/>
                    <a:pt x="306" y="476"/>
                  </a:cubicBezTo>
                  <a:close/>
                  <a:moveTo>
                    <a:pt x="317" y="488"/>
                  </a:moveTo>
                  <a:cubicBezTo>
                    <a:pt x="317" y="487"/>
                    <a:pt x="318" y="486"/>
                    <a:pt x="318" y="484"/>
                  </a:cubicBezTo>
                  <a:cubicBezTo>
                    <a:pt x="318" y="484"/>
                    <a:pt x="318" y="484"/>
                    <a:pt x="318" y="484"/>
                  </a:cubicBezTo>
                  <a:cubicBezTo>
                    <a:pt x="318" y="486"/>
                    <a:pt x="318" y="488"/>
                    <a:pt x="317" y="488"/>
                  </a:cubicBezTo>
                  <a:cubicBezTo>
                    <a:pt x="317" y="488"/>
                    <a:pt x="317" y="488"/>
                    <a:pt x="317" y="488"/>
                  </a:cubicBezTo>
                  <a:close/>
                  <a:moveTo>
                    <a:pt x="423" y="472"/>
                  </a:moveTo>
                  <a:cubicBezTo>
                    <a:pt x="438" y="480"/>
                    <a:pt x="451" y="490"/>
                    <a:pt x="462" y="505"/>
                  </a:cubicBezTo>
                  <a:cubicBezTo>
                    <a:pt x="462" y="510"/>
                    <a:pt x="463" y="515"/>
                    <a:pt x="463" y="519"/>
                  </a:cubicBezTo>
                  <a:cubicBezTo>
                    <a:pt x="445" y="509"/>
                    <a:pt x="435" y="487"/>
                    <a:pt x="423" y="472"/>
                  </a:cubicBezTo>
                  <a:close/>
                  <a:moveTo>
                    <a:pt x="468" y="539"/>
                  </a:moveTo>
                  <a:cubicBezTo>
                    <a:pt x="470" y="540"/>
                    <a:pt x="472" y="539"/>
                    <a:pt x="472" y="537"/>
                  </a:cubicBezTo>
                  <a:cubicBezTo>
                    <a:pt x="484" y="544"/>
                    <a:pt x="474" y="553"/>
                    <a:pt x="465" y="550"/>
                  </a:cubicBezTo>
                  <a:cubicBezTo>
                    <a:pt x="466" y="550"/>
                    <a:pt x="467" y="550"/>
                    <a:pt x="469" y="550"/>
                  </a:cubicBezTo>
                  <a:cubicBezTo>
                    <a:pt x="477" y="549"/>
                    <a:pt x="469" y="541"/>
                    <a:pt x="468" y="539"/>
                  </a:cubicBezTo>
                  <a:close/>
                  <a:moveTo>
                    <a:pt x="379" y="367"/>
                  </a:moveTo>
                  <a:cubicBezTo>
                    <a:pt x="409" y="374"/>
                    <a:pt x="440" y="385"/>
                    <a:pt x="466" y="403"/>
                  </a:cubicBezTo>
                  <a:cubicBezTo>
                    <a:pt x="439" y="389"/>
                    <a:pt x="408" y="377"/>
                    <a:pt x="379" y="367"/>
                  </a:cubicBezTo>
                  <a:close/>
                  <a:moveTo>
                    <a:pt x="414" y="391"/>
                  </a:moveTo>
                  <a:cubicBezTo>
                    <a:pt x="427" y="398"/>
                    <a:pt x="438" y="405"/>
                    <a:pt x="446" y="414"/>
                  </a:cubicBezTo>
                  <a:cubicBezTo>
                    <a:pt x="435" y="407"/>
                    <a:pt x="425" y="399"/>
                    <a:pt x="414" y="391"/>
                  </a:cubicBezTo>
                  <a:close/>
                  <a:moveTo>
                    <a:pt x="562" y="425"/>
                  </a:moveTo>
                  <a:cubicBezTo>
                    <a:pt x="561" y="425"/>
                    <a:pt x="560" y="424"/>
                    <a:pt x="559" y="424"/>
                  </a:cubicBezTo>
                  <a:cubicBezTo>
                    <a:pt x="559" y="424"/>
                    <a:pt x="559" y="424"/>
                    <a:pt x="559" y="424"/>
                  </a:cubicBezTo>
                  <a:cubicBezTo>
                    <a:pt x="560" y="424"/>
                    <a:pt x="560" y="423"/>
                    <a:pt x="560" y="423"/>
                  </a:cubicBezTo>
                  <a:cubicBezTo>
                    <a:pt x="561" y="423"/>
                    <a:pt x="561" y="424"/>
                    <a:pt x="562" y="425"/>
                  </a:cubicBezTo>
                  <a:close/>
                  <a:moveTo>
                    <a:pt x="574" y="502"/>
                  </a:moveTo>
                  <a:cubicBezTo>
                    <a:pt x="564" y="513"/>
                    <a:pt x="554" y="526"/>
                    <a:pt x="545" y="538"/>
                  </a:cubicBezTo>
                  <a:cubicBezTo>
                    <a:pt x="548" y="533"/>
                    <a:pt x="551" y="527"/>
                    <a:pt x="554" y="522"/>
                  </a:cubicBezTo>
                  <a:cubicBezTo>
                    <a:pt x="557" y="519"/>
                    <a:pt x="559" y="516"/>
                    <a:pt x="561" y="513"/>
                  </a:cubicBezTo>
                  <a:cubicBezTo>
                    <a:pt x="566" y="509"/>
                    <a:pt x="570" y="506"/>
                    <a:pt x="574" y="502"/>
                  </a:cubicBezTo>
                  <a:close/>
                  <a:moveTo>
                    <a:pt x="596" y="505"/>
                  </a:moveTo>
                  <a:cubicBezTo>
                    <a:pt x="577" y="530"/>
                    <a:pt x="555" y="554"/>
                    <a:pt x="534" y="578"/>
                  </a:cubicBezTo>
                  <a:cubicBezTo>
                    <a:pt x="525" y="585"/>
                    <a:pt x="516" y="592"/>
                    <a:pt x="508" y="600"/>
                  </a:cubicBezTo>
                  <a:cubicBezTo>
                    <a:pt x="513" y="590"/>
                    <a:pt x="519" y="581"/>
                    <a:pt x="524" y="572"/>
                  </a:cubicBezTo>
                  <a:cubicBezTo>
                    <a:pt x="549" y="545"/>
                    <a:pt x="571" y="507"/>
                    <a:pt x="602" y="487"/>
                  </a:cubicBezTo>
                  <a:cubicBezTo>
                    <a:pt x="601" y="493"/>
                    <a:pt x="599" y="500"/>
                    <a:pt x="596" y="505"/>
                  </a:cubicBezTo>
                  <a:close/>
                  <a:moveTo>
                    <a:pt x="625" y="465"/>
                  </a:moveTo>
                  <a:cubicBezTo>
                    <a:pt x="620" y="473"/>
                    <a:pt x="615" y="480"/>
                    <a:pt x="610" y="487"/>
                  </a:cubicBezTo>
                  <a:cubicBezTo>
                    <a:pt x="612" y="483"/>
                    <a:pt x="612" y="480"/>
                    <a:pt x="610" y="476"/>
                  </a:cubicBezTo>
                  <a:cubicBezTo>
                    <a:pt x="605" y="473"/>
                    <a:pt x="597" y="480"/>
                    <a:pt x="595" y="482"/>
                  </a:cubicBezTo>
                  <a:cubicBezTo>
                    <a:pt x="597" y="480"/>
                    <a:pt x="618" y="450"/>
                    <a:pt x="604" y="461"/>
                  </a:cubicBezTo>
                  <a:cubicBezTo>
                    <a:pt x="606" y="458"/>
                    <a:pt x="608" y="456"/>
                    <a:pt x="610" y="453"/>
                  </a:cubicBezTo>
                  <a:cubicBezTo>
                    <a:pt x="615" y="454"/>
                    <a:pt x="616" y="445"/>
                    <a:pt x="613" y="442"/>
                  </a:cubicBezTo>
                  <a:cubicBezTo>
                    <a:pt x="611" y="435"/>
                    <a:pt x="609" y="428"/>
                    <a:pt x="605" y="421"/>
                  </a:cubicBezTo>
                  <a:cubicBezTo>
                    <a:pt x="620" y="431"/>
                    <a:pt x="631" y="443"/>
                    <a:pt x="631" y="453"/>
                  </a:cubicBezTo>
                  <a:cubicBezTo>
                    <a:pt x="627" y="457"/>
                    <a:pt x="625" y="461"/>
                    <a:pt x="625" y="465"/>
                  </a:cubicBezTo>
                  <a:close/>
                  <a:moveTo>
                    <a:pt x="709" y="356"/>
                  </a:moveTo>
                  <a:cubicBezTo>
                    <a:pt x="703" y="361"/>
                    <a:pt x="697" y="367"/>
                    <a:pt x="691" y="373"/>
                  </a:cubicBezTo>
                  <a:cubicBezTo>
                    <a:pt x="706" y="353"/>
                    <a:pt x="721" y="335"/>
                    <a:pt x="738" y="318"/>
                  </a:cubicBezTo>
                  <a:cubicBezTo>
                    <a:pt x="729" y="331"/>
                    <a:pt x="719" y="343"/>
                    <a:pt x="709" y="356"/>
                  </a:cubicBezTo>
                  <a:close/>
                  <a:moveTo>
                    <a:pt x="751" y="313"/>
                  </a:moveTo>
                  <a:cubicBezTo>
                    <a:pt x="754" y="308"/>
                    <a:pt x="757" y="303"/>
                    <a:pt x="760" y="299"/>
                  </a:cubicBezTo>
                  <a:cubicBezTo>
                    <a:pt x="762" y="297"/>
                    <a:pt x="765" y="295"/>
                    <a:pt x="767" y="293"/>
                  </a:cubicBezTo>
                  <a:cubicBezTo>
                    <a:pt x="762" y="299"/>
                    <a:pt x="757" y="306"/>
                    <a:pt x="751" y="313"/>
                  </a:cubicBezTo>
                  <a:close/>
                  <a:moveTo>
                    <a:pt x="810" y="221"/>
                  </a:moveTo>
                  <a:cubicBezTo>
                    <a:pt x="811" y="222"/>
                    <a:pt x="812" y="222"/>
                    <a:pt x="814" y="222"/>
                  </a:cubicBezTo>
                  <a:cubicBezTo>
                    <a:pt x="809" y="225"/>
                    <a:pt x="804" y="229"/>
                    <a:pt x="801" y="233"/>
                  </a:cubicBezTo>
                  <a:cubicBezTo>
                    <a:pt x="801" y="226"/>
                    <a:pt x="801" y="219"/>
                    <a:pt x="800" y="211"/>
                  </a:cubicBezTo>
                  <a:cubicBezTo>
                    <a:pt x="803" y="215"/>
                    <a:pt x="806" y="218"/>
                    <a:pt x="810" y="221"/>
                  </a:cubicBezTo>
                  <a:close/>
                  <a:moveTo>
                    <a:pt x="798" y="248"/>
                  </a:moveTo>
                  <a:cubicBezTo>
                    <a:pt x="804" y="241"/>
                    <a:pt x="809" y="235"/>
                    <a:pt x="816" y="230"/>
                  </a:cubicBezTo>
                  <a:cubicBezTo>
                    <a:pt x="811" y="239"/>
                    <a:pt x="804" y="248"/>
                    <a:pt x="795" y="257"/>
                  </a:cubicBezTo>
                  <a:cubicBezTo>
                    <a:pt x="796" y="254"/>
                    <a:pt x="797" y="251"/>
                    <a:pt x="798" y="248"/>
                  </a:cubicBezTo>
                  <a:close/>
                  <a:moveTo>
                    <a:pt x="790" y="245"/>
                  </a:moveTo>
                  <a:cubicBezTo>
                    <a:pt x="789" y="246"/>
                    <a:pt x="781" y="253"/>
                    <a:pt x="787" y="256"/>
                  </a:cubicBezTo>
                  <a:cubicBezTo>
                    <a:pt x="785" y="261"/>
                    <a:pt x="783" y="266"/>
                    <a:pt x="781" y="271"/>
                  </a:cubicBezTo>
                  <a:cubicBezTo>
                    <a:pt x="773" y="277"/>
                    <a:pt x="766" y="283"/>
                    <a:pt x="759" y="289"/>
                  </a:cubicBezTo>
                  <a:cubicBezTo>
                    <a:pt x="751" y="288"/>
                    <a:pt x="733" y="311"/>
                    <a:pt x="726" y="316"/>
                  </a:cubicBezTo>
                  <a:cubicBezTo>
                    <a:pt x="750" y="289"/>
                    <a:pt x="774" y="261"/>
                    <a:pt x="792" y="231"/>
                  </a:cubicBezTo>
                  <a:cubicBezTo>
                    <a:pt x="792" y="236"/>
                    <a:pt x="791" y="240"/>
                    <a:pt x="790" y="245"/>
                  </a:cubicBezTo>
                  <a:close/>
                  <a:moveTo>
                    <a:pt x="789" y="218"/>
                  </a:moveTo>
                  <a:cubicBezTo>
                    <a:pt x="788" y="210"/>
                    <a:pt x="788" y="202"/>
                    <a:pt x="787" y="194"/>
                  </a:cubicBezTo>
                  <a:cubicBezTo>
                    <a:pt x="790" y="201"/>
                    <a:pt x="792" y="208"/>
                    <a:pt x="792" y="215"/>
                  </a:cubicBezTo>
                  <a:cubicBezTo>
                    <a:pt x="791" y="216"/>
                    <a:pt x="790" y="217"/>
                    <a:pt x="789" y="218"/>
                  </a:cubicBezTo>
                  <a:close/>
                  <a:moveTo>
                    <a:pt x="791" y="180"/>
                  </a:moveTo>
                  <a:cubicBezTo>
                    <a:pt x="791" y="180"/>
                    <a:pt x="791" y="180"/>
                    <a:pt x="790" y="180"/>
                  </a:cubicBezTo>
                  <a:cubicBezTo>
                    <a:pt x="789" y="178"/>
                    <a:pt x="788" y="176"/>
                    <a:pt x="787" y="174"/>
                  </a:cubicBezTo>
                  <a:cubicBezTo>
                    <a:pt x="789" y="176"/>
                    <a:pt x="790" y="178"/>
                    <a:pt x="791" y="180"/>
                  </a:cubicBezTo>
                  <a:close/>
                  <a:moveTo>
                    <a:pt x="485" y="34"/>
                  </a:moveTo>
                  <a:cubicBezTo>
                    <a:pt x="487" y="33"/>
                    <a:pt x="489" y="31"/>
                    <a:pt x="491" y="30"/>
                  </a:cubicBezTo>
                  <a:cubicBezTo>
                    <a:pt x="494" y="30"/>
                    <a:pt x="498" y="31"/>
                    <a:pt x="500" y="32"/>
                  </a:cubicBezTo>
                  <a:cubicBezTo>
                    <a:pt x="495" y="33"/>
                    <a:pt x="490" y="34"/>
                    <a:pt x="485" y="35"/>
                  </a:cubicBezTo>
                  <a:cubicBezTo>
                    <a:pt x="485" y="35"/>
                    <a:pt x="485" y="34"/>
                    <a:pt x="485" y="34"/>
                  </a:cubicBezTo>
                  <a:close/>
                  <a:moveTo>
                    <a:pt x="485" y="43"/>
                  </a:moveTo>
                  <a:cubicBezTo>
                    <a:pt x="500" y="40"/>
                    <a:pt x="517" y="37"/>
                    <a:pt x="533" y="36"/>
                  </a:cubicBezTo>
                  <a:cubicBezTo>
                    <a:pt x="542" y="36"/>
                    <a:pt x="551" y="36"/>
                    <a:pt x="561" y="36"/>
                  </a:cubicBezTo>
                  <a:cubicBezTo>
                    <a:pt x="548" y="37"/>
                    <a:pt x="535" y="40"/>
                    <a:pt x="522" y="43"/>
                  </a:cubicBezTo>
                  <a:cubicBezTo>
                    <a:pt x="511" y="42"/>
                    <a:pt x="498" y="42"/>
                    <a:pt x="485" y="43"/>
                  </a:cubicBezTo>
                  <a:close/>
                  <a:moveTo>
                    <a:pt x="483" y="69"/>
                  </a:moveTo>
                  <a:cubicBezTo>
                    <a:pt x="486" y="68"/>
                    <a:pt x="489" y="66"/>
                    <a:pt x="492" y="64"/>
                  </a:cubicBezTo>
                  <a:cubicBezTo>
                    <a:pt x="494" y="67"/>
                    <a:pt x="496" y="68"/>
                    <a:pt x="499" y="69"/>
                  </a:cubicBezTo>
                  <a:cubicBezTo>
                    <a:pt x="493" y="69"/>
                    <a:pt x="488" y="69"/>
                    <a:pt x="483" y="69"/>
                  </a:cubicBezTo>
                  <a:close/>
                  <a:moveTo>
                    <a:pt x="523" y="51"/>
                  </a:moveTo>
                  <a:cubicBezTo>
                    <a:pt x="529" y="51"/>
                    <a:pt x="535" y="52"/>
                    <a:pt x="540" y="52"/>
                  </a:cubicBezTo>
                  <a:cubicBezTo>
                    <a:pt x="530" y="53"/>
                    <a:pt x="520" y="55"/>
                    <a:pt x="510" y="56"/>
                  </a:cubicBezTo>
                  <a:cubicBezTo>
                    <a:pt x="514" y="54"/>
                    <a:pt x="519" y="52"/>
                    <a:pt x="523" y="51"/>
                  </a:cubicBezTo>
                  <a:close/>
                  <a:moveTo>
                    <a:pt x="577" y="68"/>
                  </a:moveTo>
                  <a:cubicBezTo>
                    <a:pt x="558" y="66"/>
                    <a:pt x="539" y="65"/>
                    <a:pt x="520" y="63"/>
                  </a:cubicBezTo>
                  <a:cubicBezTo>
                    <a:pt x="538" y="61"/>
                    <a:pt x="557" y="58"/>
                    <a:pt x="575" y="58"/>
                  </a:cubicBezTo>
                  <a:cubicBezTo>
                    <a:pt x="583" y="61"/>
                    <a:pt x="589" y="63"/>
                    <a:pt x="595" y="68"/>
                  </a:cubicBezTo>
                  <a:cubicBezTo>
                    <a:pt x="589" y="68"/>
                    <a:pt x="583" y="68"/>
                    <a:pt x="577" y="68"/>
                  </a:cubicBezTo>
                  <a:close/>
                  <a:moveTo>
                    <a:pt x="609" y="72"/>
                  </a:moveTo>
                  <a:cubicBezTo>
                    <a:pt x="609" y="71"/>
                    <a:pt x="608" y="69"/>
                    <a:pt x="608" y="68"/>
                  </a:cubicBezTo>
                  <a:cubicBezTo>
                    <a:pt x="607" y="67"/>
                    <a:pt x="606" y="67"/>
                    <a:pt x="605" y="66"/>
                  </a:cubicBezTo>
                  <a:cubicBezTo>
                    <a:pt x="619" y="69"/>
                    <a:pt x="632" y="73"/>
                    <a:pt x="645" y="77"/>
                  </a:cubicBezTo>
                  <a:cubicBezTo>
                    <a:pt x="633" y="75"/>
                    <a:pt x="621" y="73"/>
                    <a:pt x="609" y="72"/>
                  </a:cubicBezTo>
                  <a:close/>
                  <a:moveTo>
                    <a:pt x="713" y="111"/>
                  </a:moveTo>
                  <a:cubicBezTo>
                    <a:pt x="708" y="107"/>
                    <a:pt x="704" y="103"/>
                    <a:pt x="699" y="99"/>
                  </a:cubicBezTo>
                  <a:cubicBezTo>
                    <a:pt x="699" y="99"/>
                    <a:pt x="699" y="99"/>
                    <a:pt x="699" y="99"/>
                  </a:cubicBezTo>
                  <a:cubicBezTo>
                    <a:pt x="713" y="104"/>
                    <a:pt x="726" y="110"/>
                    <a:pt x="738" y="117"/>
                  </a:cubicBezTo>
                  <a:cubicBezTo>
                    <a:pt x="741" y="120"/>
                    <a:pt x="744" y="124"/>
                    <a:pt x="747" y="127"/>
                  </a:cubicBezTo>
                  <a:cubicBezTo>
                    <a:pt x="736" y="121"/>
                    <a:pt x="725" y="115"/>
                    <a:pt x="713" y="111"/>
                  </a:cubicBezTo>
                  <a:close/>
                  <a:moveTo>
                    <a:pt x="777" y="172"/>
                  </a:moveTo>
                  <a:cubicBezTo>
                    <a:pt x="780" y="187"/>
                    <a:pt x="780" y="203"/>
                    <a:pt x="781" y="218"/>
                  </a:cubicBezTo>
                  <a:cubicBezTo>
                    <a:pt x="771" y="185"/>
                    <a:pt x="753" y="154"/>
                    <a:pt x="728" y="127"/>
                  </a:cubicBezTo>
                  <a:cubicBezTo>
                    <a:pt x="741" y="133"/>
                    <a:pt x="753" y="141"/>
                    <a:pt x="764" y="150"/>
                  </a:cubicBezTo>
                  <a:cubicBezTo>
                    <a:pt x="769" y="157"/>
                    <a:pt x="773" y="165"/>
                    <a:pt x="777" y="172"/>
                  </a:cubicBezTo>
                  <a:close/>
                  <a:moveTo>
                    <a:pt x="797" y="149"/>
                  </a:moveTo>
                  <a:cubicBezTo>
                    <a:pt x="783" y="136"/>
                    <a:pt x="768" y="125"/>
                    <a:pt x="752" y="115"/>
                  </a:cubicBezTo>
                  <a:cubicBezTo>
                    <a:pt x="732" y="103"/>
                    <a:pt x="718" y="85"/>
                    <a:pt x="699" y="71"/>
                  </a:cubicBezTo>
                  <a:cubicBezTo>
                    <a:pt x="743" y="91"/>
                    <a:pt x="774" y="115"/>
                    <a:pt x="797" y="149"/>
                  </a:cubicBezTo>
                  <a:close/>
                  <a:moveTo>
                    <a:pt x="689" y="74"/>
                  </a:moveTo>
                  <a:cubicBezTo>
                    <a:pt x="699" y="81"/>
                    <a:pt x="709" y="89"/>
                    <a:pt x="717" y="97"/>
                  </a:cubicBezTo>
                  <a:cubicBezTo>
                    <a:pt x="710" y="93"/>
                    <a:pt x="702" y="89"/>
                    <a:pt x="693" y="86"/>
                  </a:cubicBezTo>
                  <a:cubicBezTo>
                    <a:pt x="691" y="82"/>
                    <a:pt x="688" y="78"/>
                    <a:pt x="686" y="75"/>
                  </a:cubicBezTo>
                  <a:cubicBezTo>
                    <a:pt x="687" y="75"/>
                    <a:pt x="688" y="75"/>
                    <a:pt x="689" y="74"/>
                  </a:cubicBezTo>
                  <a:close/>
                  <a:moveTo>
                    <a:pt x="637" y="50"/>
                  </a:moveTo>
                  <a:cubicBezTo>
                    <a:pt x="653" y="57"/>
                    <a:pt x="668" y="67"/>
                    <a:pt x="680" y="81"/>
                  </a:cubicBezTo>
                  <a:cubicBezTo>
                    <a:pt x="636" y="64"/>
                    <a:pt x="597" y="51"/>
                    <a:pt x="550" y="45"/>
                  </a:cubicBezTo>
                  <a:cubicBezTo>
                    <a:pt x="578" y="41"/>
                    <a:pt x="607" y="43"/>
                    <a:pt x="637" y="50"/>
                  </a:cubicBezTo>
                  <a:close/>
                  <a:moveTo>
                    <a:pt x="513" y="30"/>
                  </a:moveTo>
                  <a:cubicBezTo>
                    <a:pt x="511" y="30"/>
                    <a:pt x="509" y="31"/>
                    <a:pt x="507" y="31"/>
                  </a:cubicBezTo>
                  <a:cubicBezTo>
                    <a:pt x="509" y="28"/>
                    <a:pt x="506" y="26"/>
                    <a:pt x="503" y="25"/>
                  </a:cubicBezTo>
                  <a:cubicBezTo>
                    <a:pt x="524" y="18"/>
                    <a:pt x="551" y="20"/>
                    <a:pt x="578" y="26"/>
                  </a:cubicBezTo>
                  <a:cubicBezTo>
                    <a:pt x="569" y="26"/>
                    <a:pt x="517" y="21"/>
                    <a:pt x="513" y="30"/>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6" name="Freeform 24"/>
            <p:cNvSpPr/>
            <p:nvPr/>
          </p:nvSpPr>
          <p:spPr bwMode="auto">
            <a:xfrm>
              <a:off x="2269622" y="4730543"/>
              <a:ext cx="216685" cy="195210"/>
            </a:xfrm>
            <a:custGeom>
              <a:avLst/>
              <a:gdLst/>
              <a:ahLst/>
              <a:cxnLst>
                <a:cxn ang="0">
                  <a:pos x="73" y="14"/>
                </a:cxn>
                <a:cxn ang="0">
                  <a:pos x="69" y="15"/>
                </a:cxn>
                <a:cxn ang="0">
                  <a:pos x="59" y="12"/>
                </a:cxn>
                <a:cxn ang="0">
                  <a:pos x="21" y="48"/>
                </a:cxn>
                <a:cxn ang="0">
                  <a:pos x="5" y="71"/>
                </a:cxn>
                <a:cxn ang="0">
                  <a:pos x="27" y="57"/>
                </a:cxn>
                <a:cxn ang="0">
                  <a:pos x="32" y="63"/>
                </a:cxn>
                <a:cxn ang="0">
                  <a:pos x="56" y="35"/>
                </a:cxn>
                <a:cxn ang="0">
                  <a:pos x="73" y="14"/>
                </a:cxn>
              </a:cxnLst>
              <a:rect l="0" t="0" r="r" b="b"/>
              <a:pathLst>
                <a:path w="87" h="78">
                  <a:moveTo>
                    <a:pt x="73" y="14"/>
                  </a:moveTo>
                  <a:cubicBezTo>
                    <a:pt x="72" y="14"/>
                    <a:pt x="70" y="14"/>
                    <a:pt x="69" y="15"/>
                  </a:cubicBezTo>
                  <a:cubicBezTo>
                    <a:pt x="75" y="6"/>
                    <a:pt x="61" y="11"/>
                    <a:pt x="59" y="12"/>
                  </a:cubicBezTo>
                  <a:cubicBezTo>
                    <a:pt x="59" y="0"/>
                    <a:pt x="24" y="44"/>
                    <a:pt x="21" y="48"/>
                  </a:cubicBezTo>
                  <a:cubicBezTo>
                    <a:pt x="18" y="51"/>
                    <a:pt x="0" y="66"/>
                    <a:pt x="5" y="71"/>
                  </a:cubicBezTo>
                  <a:cubicBezTo>
                    <a:pt x="11" y="78"/>
                    <a:pt x="24" y="60"/>
                    <a:pt x="27" y="57"/>
                  </a:cubicBezTo>
                  <a:cubicBezTo>
                    <a:pt x="25" y="60"/>
                    <a:pt x="27" y="68"/>
                    <a:pt x="32" y="63"/>
                  </a:cubicBezTo>
                  <a:cubicBezTo>
                    <a:pt x="41" y="54"/>
                    <a:pt x="48" y="44"/>
                    <a:pt x="56" y="35"/>
                  </a:cubicBezTo>
                  <a:cubicBezTo>
                    <a:pt x="57" y="35"/>
                    <a:pt x="87" y="12"/>
                    <a:pt x="73" y="14"/>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7" name="Freeform 25"/>
            <p:cNvSpPr/>
            <p:nvPr/>
          </p:nvSpPr>
          <p:spPr bwMode="auto">
            <a:xfrm>
              <a:off x="2033417" y="5076072"/>
              <a:ext cx="1417233" cy="562207"/>
            </a:xfrm>
            <a:custGeom>
              <a:avLst/>
              <a:gdLst/>
              <a:ahLst/>
              <a:cxnLst>
                <a:cxn ang="0">
                  <a:pos x="555" y="219"/>
                </a:cxn>
                <a:cxn ang="0">
                  <a:pos x="565" y="182"/>
                </a:cxn>
                <a:cxn ang="0">
                  <a:pos x="536" y="156"/>
                </a:cxn>
                <a:cxn ang="0">
                  <a:pos x="428" y="146"/>
                </a:cxn>
                <a:cxn ang="0">
                  <a:pos x="279" y="149"/>
                </a:cxn>
                <a:cxn ang="0">
                  <a:pos x="148" y="147"/>
                </a:cxn>
                <a:cxn ang="0">
                  <a:pos x="300" y="87"/>
                </a:cxn>
                <a:cxn ang="0">
                  <a:pos x="488" y="41"/>
                </a:cxn>
                <a:cxn ang="0">
                  <a:pos x="539" y="9"/>
                </a:cxn>
                <a:cxn ang="0">
                  <a:pos x="440" y="1"/>
                </a:cxn>
                <a:cxn ang="0">
                  <a:pos x="240" y="33"/>
                </a:cxn>
                <a:cxn ang="0">
                  <a:pos x="46" y="74"/>
                </a:cxn>
                <a:cxn ang="0">
                  <a:pos x="7" y="83"/>
                </a:cxn>
                <a:cxn ang="0">
                  <a:pos x="23" y="87"/>
                </a:cxn>
                <a:cxn ang="0">
                  <a:pos x="132" y="63"/>
                </a:cxn>
                <a:cxn ang="0">
                  <a:pos x="335" y="22"/>
                </a:cxn>
                <a:cxn ang="0">
                  <a:pos x="528" y="15"/>
                </a:cxn>
                <a:cxn ang="0">
                  <a:pos x="411" y="49"/>
                </a:cxn>
                <a:cxn ang="0">
                  <a:pos x="277" y="86"/>
                </a:cxn>
                <a:cxn ang="0">
                  <a:pos x="175" y="120"/>
                </a:cxn>
                <a:cxn ang="0">
                  <a:pos x="137" y="149"/>
                </a:cxn>
                <a:cxn ang="0">
                  <a:pos x="190" y="159"/>
                </a:cxn>
                <a:cxn ang="0">
                  <a:pos x="428" y="154"/>
                </a:cxn>
                <a:cxn ang="0">
                  <a:pos x="522" y="160"/>
                </a:cxn>
                <a:cxn ang="0">
                  <a:pos x="555" y="179"/>
                </a:cxn>
                <a:cxn ang="0">
                  <a:pos x="555" y="219"/>
                </a:cxn>
              </a:cxnLst>
              <a:rect l="0" t="0" r="r" b="b"/>
              <a:pathLst>
                <a:path w="567" h="225">
                  <a:moveTo>
                    <a:pt x="555" y="219"/>
                  </a:moveTo>
                  <a:cubicBezTo>
                    <a:pt x="567" y="225"/>
                    <a:pt x="567" y="187"/>
                    <a:pt x="565" y="182"/>
                  </a:cubicBezTo>
                  <a:cubicBezTo>
                    <a:pt x="561" y="168"/>
                    <a:pt x="548" y="161"/>
                    <a:pt x="536" y="156"/>
                  </a:cubicBezTo>
                  <a:cubicBezTo>
                    <a:pt x="502" y="143"/>
                    <a:pt x="463" y="145"/>
                    <a:pt x="428" y="146"/>
                  </a:cubicBezTo>
                  <a:cubicBezTo>
                    <a:pt x="378" y="148"/>
                    <a:pt x="329" y="148"/>
                    <a:pt x="279" y="149"/>
                  </a:cubicBezTo>
                  <a:cubicBezTo>
                    <a:pt x="239" y="150"/>
                    <a:pt x="188" y="158"/>
                    <a:pt x="148" y="147"/>
                  </a:cubicBezTo>
                  <a:cubicBezTo>
                    <a:pt x="185" y="113"/>
                    <a:pt x="253" y="101"/>
                    <a:pt x="300" y="87"/>
                  </a:cubicBezTo>
                  <a:cubicBezTo>
                    <a:pt x="362" y="68"/>
                    <a:pt x="426" y="59"/>
                    <a:pt x="488" y="41"/>
                  </a:cubicBezTo>
                  <a:cubicBezTo>
                    <a:pt x="494" y="39"/>
                    <a:pt x="552" y="12"/>
                    <a:pt x="539" y="9"/>
                  </a:cubicBezTo>
                  <a:cubicBezTo>
                    <a:pt x="507" y="1"/>
                    <a:pt x="473" y="0"/>
                    <a:pt x="440" y="1"/>
                  </a:cubicBezTo>
                  <a:cubicBezTo>
                    <a:pt x="372" y="4"/>
                    <a:pt x="306" y="20"/>
                    <a:pt x="240" y="33"/>
                  </a:cubicBezTo>
                  <a:cubicBezTo>
                    <a:pt x="175" y="46"/>
                    <a:pt x="111" y="61"/>
                    <a:pt x="46" y="74"/>
                  </a:cubicBezTo>
                  <a:cubicBezTo>
                    <a:pt x="39" y="76"/>
                    <a:pt x="11" y="77"/>
                    <a:pt x="7" y="83"/>
                  </a:cubicBezTo>
                  <a:cubicBezTo>
                    <a:pt x="0" y="93"/>
                    <a:pt x="26" y="86"/>
                    <a:pt x="23" y="87"/>
                  </a:cubicBezTo>
                  <a:cubicBezTo>
                    <a:pt x="60" y="80"/>
                    <a:pt x="96" y="71"/>
                    <a:pt x="132" y="63"/>
                  </a:cubicBezTo>
                  <a:cubicBezTo>
                    <a:pt x="199" y="47"/>
                    <a:pt x="267" y="34"/>
                    <a:pt x="335" y="22"/>
                  </a:cubicBezTo>
                  <a:cubicBezTo>
                    <a:pt x="398" y="11"/>
                    <a:pt x="465" y="2"/>
                    <a:pt x="528" y="15"/>
                  </a:cubicBezTo>
                  <a:cubicBezTo>
                    <a:pt x="494" y="37"/>
                    <a:pt x="450" y="42"/>
                    <a:pt x="411" y="49"/>
                  </a:cubicBezTo>
                  <a:cubicBezTo>
                    <a:pt x="366" y="58"/>
                    <a:pt x="321" y="72"/>
                    <a:pt x="277" y="86"/>
                  </a:cubicBezTo>
                  <a:cubicBezTo>
                    <a:pt x="243" y="96"/>
                    <a:pt x="207" y="106"/>
                    <a:pt x="175" y="120"/>
                  </a:cubicBezTo>
                  <a:cubicBezTo>
                    <a:pt x="168" y="124"/>
                    <a:pt x="135" y="139"/>
                    <a:pt x="137" y="149"/>
                  </a:cubicBezTo>
                  <a:cubicBezTo>
                    <a:pt x="140" y="161"/>
                    <a:pt x="181" y="159"/>
                    <a:pt x="190" y="159"/>
                  </a:cubicBezTo>
                  <a:cubicBezTo>
                    <a:pt x="269" y="158"/>
                    <a:pt x="349" y="157"/>
                    <a:pt x="428" y="154"/>
                  </a:cubicBezTo>
                  <a:cubicBezTo>
                    <a:pt x="459" y="153"/>
                    <a:pt x="491" y="152"/>
                    <a:pt x="522" y="160"/>
                  </a:cubicBezTo>
                  <a:cubicBezTo>
                    <a:pt x="534" y="163"/>
                    <a:pt x="548" y="168"/>
                    <a:pt x="555" y="179"/>
                  </a:cubicBezTo>
                  <a:cubicBezTo>
                    <a:pt x="561" y="188"/>
                    <a:pt x="551" y="217"/>
                    <a:pt x="555" y="219"/>
                  </a:cubicBezTo>
                  <a:close/>
                </a:path>
              </a:pathLst>
            </a:custGeom>
            <a:grpFill/>
            <a:ln w="9525">
              <a:noFill/>
              <a:round/>
            </a:ln>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grpSp>
      <p:sp>
        <p:nvSpPr>
          <p:cNvPr id="19" name="矩形 18"/>
          <p:cNvSpPr/>
          <p:nvPr/>
        </p:nvSpPr>
        <p:spPr>
          <a:xfrm>
            <a:off x="1554419" y="999515"/>
            <a:ext cx="7077451" cy="2399665"/>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哈尔滨</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下列现象发生过程中，需要吸热的是</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．初春，雪水在屋檐下形成冰锥</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．盛夏，湿地中的水蒸发</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C</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．金秋，夜晚草叶上形成露珠</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D</a:t>
            </a:r>
            <a:r>
              <a:rPr kumimoji="0" lang="zh-CN" altLang="en-US" sz="200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．寒冬，树枝上形成雾凇</a:t>
            </a:r>
          </a:p>
        </p:txBody>
      </p:sp>
      <p:sp>
        <p:nvSpPr>
          <p:cNvPr id="25613" name="矩形 7"/>
          <p:cNvSpPr/>
          <p:nvPr/>
        </p:nvSpPr>
        <p:spPr>
          <a:xfrm>
            <a:off x="460058" y="1107758"/>
            <a:ext cx="1101725" cy="398780"/>
          </a:xfrm>
          <a:prstGeom prst="rect">
            <a:avLst/>
          </a:prstGeom>
          <a:noFill/>
          <a:ln w="9525">
            <a:noFill/>
          </a:ln>
        </p:spPr>
        <p:txBody>
          <a:bodyPr wrap="none">
            <a:spAutoFit/>
          </a:bodyPr>
          <a:lstStyle/>
          <a:p>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rPr>
              <a:t>例</a:t>
            </a: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rPr>
              <a:t>3】</a:t>
            </a:r>
          </a:p>
        </p:txBody>
      </p:sp>
      <p:sp>
        <p:nvSpPr>
          <p:cNvPr id="18" name="矩形 17"/>
          <p:cNvSpPr/>
          <p:nvPr/>
        </p:nvSpPr>
        <p:spPr>
          <a:xfrm>
            <a:off x="6811404" y="1107758"/>
            <a:ext cx="359394" cy="400110"/>
          </a:xfrm>
          <a:prstGeom prst="rect">
            <a:avLst/>
          </a:prstGeom>
          <a:noFill/>
          <a:ln w="9525">
            <a:noFill/>
          </a:ln>
        </p:spPr>
        <p:txBody>
          <a:bodyPr wrap="none">
            <a:spAutoFit/>
          </a:bodyPr>
          <a:lstStyle/>
          <a:p>
            <a:r>
              <a:rPr lang="en-US" altLang="zh-CN" sz="2000" b="1" dirty="0">
                <a:solidFill>
                  <a:srgbClr val="FF0000"/>
                </a:solidFill>
                <a:latin typeface="微软雅黑" panose="020B0503020204020204" charset="-122"/>
                <a:ea typeface="微软雅黑" panose="020B0503020204020204" charset="-122"/>
                <a:cs typeface="Times New Roman" panose="02020603050405020304" pitchFamily="18" charset="0"/>
              </a:rPr>
              <a:t>B</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20482" name="Text Box 2"/>
          <p:cNvSpPr txBox="1"/>
          <p:nvPr/>
        </p:nvSpPr>
        <p:spPr>
          <a:xfrm>
            <a:off x="745808" y="1142683"/>
            <a:ext cx="8216900" cy="2553335"/>
          </a:xfrm>
          <a:prstGeom prst="rect">
            <a:avLst/>
          </a:prstGeom>
          <a:noFill/>
          <a:ln w="9525">
            <a:noFill/>
          </a:ln>
        </p:spPr>
        <p:txBody>
          <a:bodyPr>
            <a:spAutoFit/>
          </a:bodyPr>
          <a:lstStyle/>
          <a:p>
            <a:pPr marL="342900" indent="-342900">
              <a:lnSpc>
                <a:spcPct val="200000"/>
              </a:lnSpc>
            </a:pPr>
            <a:r>
              <a:rPr lang="en-US" altLang="zh-CN" sz="2000" b="0" dirty="0">
                <a:solidFill>
                  <a:srgbClr val="0000FF"/>
                </a:solidFill>
                <a:latin typeface="微软雅黑" panose="020B0503020204020204" charset="-122"/>
                <a:ea typeface="微软雅黑" panose="020B0503020204020204" charset="-122"/>
                <a:cs typeface="微软雅黑" panose="020B0503020204020204" charset="-122"/>
              </a:rPr>
              <a:t>1.</a:t>
            </a:r>
            <a:r>
              <a:rPr lang="zh-CN" altLang="en-US" sz="2000" b="0" dirty="0">
                <a:solidFill>
                  <a:srgbClr val="0000FF"/>
                </a:solidFill>
                <a:latin typeface="微软雅黑" panose="020B0503020204020204" charset="-122"/>
                <a:ea typeface="微软雅黑" panose="020B0503020204020204" charset="-122"/>
                <a:cs typeface="微软雅黑" panose="020B0503020204020204" charset="-122"/>
              </a:rPr>
              <a:t>升华</a:t>
            </a:r>
            <a:r>
              <a:rPr lang="en-US" altLang="zh-CN" sz="2000" b="0" dirty="0">
                <a:solidFill>
                  <a:srgbClr val="0000FF"/>
                </a:solidFill>
                <a:latin typeface="微软雅黑" panose="020B0503020204020204" charset="-122"/>
                <a:ea typeface="微软雅黑" panose="020B0503020204020204" charset="-122"/>
                <a:cs typeface="微软雅黑" panose="020B0503020204020204" charset="-122"/>
              </a:rPr>
              <a:t>: </a:t>
            </a:r>
            <a:r>
              <a:rPr lang="zh-CN" altLang="en-US" sz="2000" b="0" dirty="0">
                <a:latin typeface="微软雅黑" panose="020B0503020204020204" charset="-122"/>
                <a:ea typeface="微软雅黑" panose="020B0503020204020204" charset="-122"/>
                <a:cs typeface="微软雅黑" panose="020B0503020204020204" charset="-122"/>
              </a:rPr>
              <a:t>物质直接从固态变为气态叫升华。升华吸热。</a:t>
            </a:r>
          </a:p>
          <a:p>
            <a:pPr marL="342900" indent="-342900">
              <a:lnSpc>
                <a:spcPct val="200000"/>
              </a:lnSpc>
            </a:pPr>
            <a:r>
              <a:rPr lang="zh-CN" altLang="en-US" sz="2000" b="0" dirty="0">
                <a:latin typeface="微软雅黑" panose="020B0503020204020204" charset="-122"/>
                <a:ea typeface="微软雅黑" panose="020B0503020204020204" charset="-122"/>
                <a:cs typeface="微软雅黑" panose="020B0503020204020204" charset="-122"/>
              </a:rPr>
              <a:t>   升华现象：樟脑球变小、冰冻衣服干了、灯泡的灯丝变细了。</a:t>
            </a:r>
          </a:p>
          <a:p>
            <a:pPr marL="342900" indent="-342900">
              <a:lnSpc>
                <a:spcPct val="200000"/>
              </a:lnSpc>
            </a:pPr>
            <a:r>
              <a:rPr lang="en-US" altLang="zh-CN" sz="2000" b="0" dirty="0">
                <a:solidFill>
                  <a:srgbClr val="0000FF"/>
                </a:solidFill>
                <a:latin typeface="微软雅黑" panose="020B0503020204020204" charset="-122"/>
                <a:ea typeface="微软雅黑" panose="020B0503020204020204" charset="-122"/>
                <a:cs typeface="微软雅黑" panose="020B0503020204020204" charset="-122"/>
              </a:rPr>
              <a:t>2.</a:t>
            </a:r>
            <a:r>
              <a:rPr lang="zh-CN" altLang="en-US" sz="2000" b="0" dirty="0">
                <a:solidFill>
                  <a:srgbClr val="0000FF"/>
                </a:solidFill>
                <a:latin typeface="微软雅黑" panose="020B0503020204020204" charset="-122"/>
                <a:ea typeface="微软雅黑" panose="020B0503020204020204" charset="-122"/>
                <a:cs typeface="微软雅黑" panose="020B0503020204020204" charset="-122"/>
              </a:rPr>
              <a:t>凝华</a:t>
            </a:r>
            <a:r>
              <a:rPr lang="en-US" altLang="zh-CN" sz="2000" b="0" dirty="0">
                <a:solidFill>
                  <a:srgbClr val="0000FF"/>
                </a:solidFill>
                <a:latin typeface="微软雅黑" panose="020B0503020204020204" charset="-122"/>
                <a:ea typeface="微软雅黑" panose="020B0503020204020204" charset="-122"/>
                <a:cs typeface="微软雅黑" panose="020B0503020204020204" charset="-122"/>
              </a:rPr>
              <a:t>: </a:t>
            </a:r>
            <a:r>
              <a:rPr lang="zh-CN" altLang="en-US" sz="2000" b="0" dirty="0">
                <a:latin typeface="微软雅黑" panose="020B0503020204020204" charset="-122"/>
                <a:ea typeface="微软雅黑" panose="020B0503020204020204" charset="-122"/>
                <a:cs typeface="微软雅黑" panose="020B0503020204020204" charset="-122"/>
              </a:rPr>
              <a:t>物质直接从气态变为固态叫凝华。凝华放热。  </a:t>
            </a:r>
          </a:p>
          <a:p>
            <a:pPr marL="342900" indent="-342900">
              <a:lnSpc>
                <a:spcPct val="200000"/>
              </a:lnSpc>
            </a:pPr>
            <a:r>
              <a:rPr lang="zh-CN" altLang="en-US" sz="2000" b="0" dirty="0">
                <a:latin typeface="微软雅黑" panose="020B0503020204020204" charset="-122"/>
                <a:ea typeface="微软雅黑" panose="020B0503020204020204" charset="-122"/>
                <a:cs typeface="微软雅黑" panose="020B0503020204020204" charset="-122"/>
              </a:rPr>
              <a:t>   凝华现象：霜的形成、窗玻璃上的冰花、雾淞的形成、灯泡变黑了。</a:t>
            </a:r>
          </a:p>
        </p:txBody>
      </p:sp>
      <p:sp>
        <p:nvSpPr>
          <p:cNvPr id="3" name="文本框 2"/>
          <p:cNvSpPr txBox="1"/>
          <p:nvPr/>
        </p:nvSpPr>
        <p:spPr>
          <a:xfrm>
            <a:off x="990600" y="3696335"/>
            <a:ext cx="7496175" cy="10134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lgn="just">
              <a:lnSpc>
                <a:spcPct val="150000"/>
              </a:lnSpc>
            </a:pPr>
            <a:r>
              <a:rPr lang="zh-CN" altLang="en-US" sz="2000" dirty="0">
                <a:latin typeface="微软雅黑" panose="020B0503020204020204" charset="-122"/>
                <a:ea typeface="微软雅黑" panose="020B0503020204020204" charset="-122"/>
                <a:cs typeface="微软雅黑" panose="020B0503020204020204" charset="-122"/>
                <a:sym typeface="+mn-ea"/>
              </a:rPr>
              <a:t>判断物态变化过程中的吸热、放热过程，首先要弄清所给现象中的物态变化，然后判断吸、放热情况。</a:t>
            </a:r>
            <a:endParaRPr kumimoji="0" lang="zh-CN" altLang="en-US" sz="20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Tree>
  </p:cSld>
  <p:clrMapOvr>
    <a:masterClrMapping/>
  </p:clrMapOvr>
  <p:transition spd="slow" advClick="0" advTm="2000">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4" name="图片 3"/>
          <p:cNvPicPr>
            <a:picLocks noChangeAspect="1"/>
          </p:cNvPicPr>
          <p:nvPr/>
        </p:nvPicPr>
        <p:blipFill>
          <a:blip r:embed="rId2"/>
          <a:stretch>
            <a:fillRect/>
          </a:stretch>
        </p:blipFill>
        <p:spPr>
          <a:xfrm>
            <a:off x="962025" y="1455420"/>
            <a:ext cx="7219950" cy="3124200"/>
          </a:xfrm>
          <a:prstGeom prst="rect">
            <a:avLst/>
          </a:prstGeom>
        </p:spPr>
      </p:pic>
    </p:spTree>
  </p:cSld>
  <p:clrMapOvr>
    <a:masterClrMapping/>
  </p:clrMapOvr>
  <p:transition spd="slow" advClick="0" advTm="2000">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a:stretch>
            <a:fillRect/>
          </a:stretch>
        </p:blipFill>
        <p:spPr>
          <a:xfrm>
            <a:off x="781368" y="1461135"/>
            <a:ext cx="3601720" cy="2402840"/>
          </a:xfrm>
          <a:prstGeom prst="rect">
            <a:avLst/>
          </a:prstGeom>
          <a:effectLst>
            <a:outerShdw blurRad="63500" sx="102000" sy="102000" algn="ctr" rotWithShape="0">
              <a:prstClr val="black">
                <a:alpha val="40000"/>
              </a:prstClr>
            </a:outerShdw>
            <a:reflection blurRad="6350" stA="50000" endA="300" endPos="32000" dist="50800" dir="5400000" sy="-100000" algn="bl" rotWithShape="0"/>
          </a:effectLst>
        </p:spPr>
      </p:pic>
      <p:pic>
        <p:nvPicPr>
          <p:cNvPr id="4" name="图片 3"/>
          <p:cNvPicPr>
            <a:picLocks noChangeAspect="1"/>
          </p:cNvPicPr>
          <p:nvPr/>
        </p:nvPicPr>
        <p:blipFill>
          <a:blip r:embed="rId3"/>
          <a:stretch>
            <a:fillRect/>
          </a:stretch>
        </p:blipFill>
        <p:spPr>
          <a:xfrm>
            <a:off x="5145344" y="1461135"/>
            <a:ext cx="3231576" cy="2402840"/>
          </a:xfrm>
          <a:prstGeom prst="rect">
            <a:avLst/>
          </a:prstGeom>
          <a:effectLst>
            <a:outerShdw blurRad="63500" sx="102000" sy="102000" algn="ctr" rotWithShape="0">
              <a:prstClr val="black">
                <a:alpha val="40000"/>
              </a:prstClr>
            </a:outerShdw>
            <a:reflection blurRad="6350" stA="50000" endA="300" endPos="28000" dist="50800" dir="5400000" sy="-100000" algn="bl" rotWithShape="0"/>
          </a:effectLst>
        </p:spPr>
      </p:pic>
      <p:sp>
        <p:nvSpPr>
          <p:cNvPr id="35" name="矩形 34"/>
          <p:cNvSpPr/>
          <p:nvPr/>
        </p:nvSpPr>
        <p:spPr>
          <a:xfrm>
            <a:off x="1093788" y="3956050"/>
            <a:ext cx="2976880" cy="598805"/>
          </a:xfrm>
          <a:prstGeom prst="rect">
            <a:avLst/>
          </a:prstGeom>
        </p:spPr>
        <p:txBody>
          <a:bodyPr wrap="non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n-ea"/>
                <a:ea typeface="微软雅黑" panose="020B0503020204020204" charset="-122"/>
                <a:cs typeface="+mn-cs"/>
              </a:rPr>
              <a:t>冬天的雪人会越来越小</a:t>
            </a:r>
          </a:p>
        </p:txBody>
      </p:sp>
      <p:sp>
        <p:nvSpPr>
          <p:cNvPr id="37" name="矩形 36"/>
          <p:cNvSpPr/>
          <p:nvPr/>
        </p:nvSpPr>
        <p:spPr>
          <a:xfrm>
            <a:off x="5120640" y="3956050"/>
            <a:ext cx="3256280" cy="598805"/>
          </a:xfrm>
          <a:prstGeom prst="rect">
            <a:avLst/>
          </a:prstGeom>
        </p:spPr>
        <p:txBody>
          <a:bodyPr wrap="non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0000FF"/>
                </a:solidFill>
                <a:effectLst/>
                <a:uLnTx/>
                <a:uFillTx/>
                <a:latin typeface="+mn-ea"/>
                <a:ea typeface="微软雅黑" panose="020B0503020204020204" charset="-122"/>
                <a:cs typeface="+mn-cs"/>
              </a:rPr>
              <a:t>衣箱中的樟脑球越来越小</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TextBox 25"/>
          <p:cNvSpPr txBox="1"/>
          <p:nvPr/>
        </p:nvSpPr>
        <p:spPr>
          <a:xfrm>
            <a:off x="1526540" y="1147128"/>
            <a:ext cx="5959475" cy="1106805"/>
          </a:xfrm>
          <a:prstGeom prst="rect">
            <a:avLst/>
          </a:prstGeom>
          <a:noFill/>
        </p:spPr>
        <p:txBody>
          <a:bodyPr>
            <a:spAutoFit/>
          </a:bodyPr>
          <a:lstStyle/>
          <a:p>
            <a:pPr marR="0" defTabSz="457200">
              <a:lnSpc>
                <a:spcPct val="150000"/>
              </a:lnSpc>
              <a:buClrTx/>
              <a:buSzTx/>
              <a:buFontTx/>
              <a:buNone/>
              <a:defRPr/>
            </a:pPr>
            <a:r>
              <a:rPr kumimoji="0" lang="zh-CN" altLang="en-US" sz="2200" b="1" kern="1200" cap="none" spc="0" normalizeH="0" baseline="0" noProof="0" dirty="0">
                <a:latin typeface="+mn-ea"/>
                <a:ea typeface="微软雅黑" panose="020B0503020204020204" charset="-122"/>
                <a:cs typeface="+mn-cs"/>
              </a:rPr>
              <a:t>冬天的雪人越来越小是什么原因</a:t>
            </a:r>
            <a:r>
              <a:rPr kumimoji="0" lang="en-US" altLang="zh-CN" sz="2200" b="1" kern="1200" cap="none" spc="0" normalizeH="0" baseline="0" noProof="0" dirty="0">
                <a:latin typeface="+mn-ea"/>
                <a:ea typeface="微软雅黑" panose="020B0503020204020204" charset="-122"/>
                <a:cs typeface="+mn-cs"/>
              </a:rPr>
              <a:t>?</a:t>
            </a:r>
          </a:p>
          <a:p>
            <a:pPr marR="0" defTabSz="457200">
              <a:lnSpc>
                <a:spcPct val="150000"/>
              </a:lnSpc>
              <a:buClrTx/>
              <a:buSzTx/>
              <a:buFontTx/>
              <a:buNone/>
              <a:defRPr/>
            </a:pPr>
            <a:r>
              <a:rPr kumimoji="0" lang="zh-CN" altLang="en-US" sz="2200" b="1" kern="1200" cap="none" spc="0" normalizeH="0" baseline="0" noProof="0" dirty="0">
                <a:latin typeface="+mn-ea"/>
                <a:ea typeface="微软雅黑" panose="020B0503020204020204" charset="-122"/>
                <a:cs typeface="+mn-cs"/>
              </a:rPr>
              <a:t>樟脑丸越来越小是什么原因？</a:t>
            </a:r>
            <a:endParaRPr kumimoji="0" lang="zh-CN" altLang="zh-CN" sz="2200" kern="1200" cap="none" spc="0" normalizeH="0" baseline="0" noProof="0" dirty="0">
              <a:latin typeface="+mn-ea"/>
              <a:ea typeface="微软雅黑" panose="020B0503020204020204" charset="-122"/>
              <a:cs typeface="+mn-cs"/>
            </a:endParaRPr>
          </a:p>
        </p:txBody>
      </p:sp>
      <p:sp>
        <p:nvSpPr>
          <p:cNvPr id="27" name="TextBox 26"/>
          <p:cNvSpPr txBox="1"/>
          <p:nvPr/>
        </p:nvSpPr>
        <p:spPr>
          <a:xfrm>
            <a:off x="1471930" y="2350770"/>
            <a:ext cx="6200775" cy="1106805"/>
          </a:xfrm>
          <a:prstGeom prst="rect">
            <a:avLst/>
          </a:prstGeom>
          <a:noFill/>
        </p:spPr>
        <p:txBody>
          <a:bodyPr>
            <a:spAutoFit/>
          </a:bodyPr>
          <a:lstStyle/>
          <a:p>
            <a:pPr marR="0" defTabSz="457200">
              <a:lnSpc>
                <a:spcPct val="150000"/>
              </a:lnSpc>
              <a:buClrTx/>
              <a:buSzTx/>
              <a:buFontTx/>
              <a:buNone/>
              <a:defRPr/>
            </a:pPr>
            <a:r>
              <a:rPr kumimoji="0" lang="zh-CN" altLang="en-US" sz="2200" b="1" kern="1200" cap="none" spc="0" normalizeH="0" baseline="0" noProof="0" dirty="0">
                <a:solidFill>
                  <a:srgbClr val="FF0000"/>
                </a:solidFill>
                <a:latin typeface="+mn-ea"/>
                <a:ea typeface="微软雅黑" panose="020B0503020204020204" charset="-122"/>
                <a:cs typeface="+mn-cs"/>
              </a:rPr>
              <a:t>雪直接变成了水蒸气；</a:t>
            </a:r>
            <a:endParaRPr kumimoji="0" lang="en-US" altLang="zh-CN" sz="2200" b="1" kern="1200" cap="none" spc="0" normalizeH="0" baseline="0" noProof="0" dirty="0">
              <a:solidFill>
                <a:srgbClr val="FF0000"/>
              </a:solidFill>
              <a:latin typeface="+mn-ea"/>
              <a:ea typeface="微软雅黑" panose="020B0503020204020204" charset="-122"/>
              <a:cs typeface="+mn-cs"/>
            </a:endParaRPr>
          </a:p>
          <a:p>
            <a:pPr marR="0" defTabSz="457200">
              <a:lnSpc>
                <a:spcPct val="150000"/>
              </a:lnSpc>
              <a:buClrTx/>
              <a:buSzTx/>
              <a:buFontTx/>
              <a:buNone/>
              <a:defRPr/>
            </a:pPr>
            <a:r>
              <a:rPr kumimoji="0" lang="zh-CN" altLang="en-US" sz="2200" b="1" kern="1200" cap="none" spc="0" normalizeH="0" baseline="0" noProof="0" dirty="0">
                <a:solidFill>
                  <a:srgbClr val="FF0000"/>
                </a:solidFill>
                <a:latin typeface="+mn-ea"/>
                <a:ea typeface="微软雅黑" panose="020B0503020204020204" charset="-122"/>
                <a:cs typeface="+mn-cs"/>
              </a:rPr>
              <a:t>樟脑丸直接由固体变成了气体。</a:t>
            </a:r>
            <a:endParaRPr kumimoji="0" lang="en-US" altLang="zh-CN" sz="2200" b="1" kern="1200" cap="none" spc="0" normalizeH="0" baseline="0" noProof="0" dirty="0">
              <a:latin typeface="+mn-ea"/>
              <a:ea typeface="微软雅黑" panose="020B0503020204020204" charset="-122"/>
              <a:cs typeface="+mn-cs"/>
            </a:endParaRPr>
          </a:p>
        </p:txBody>
      </p:sp>
      <p:sp>
        <p:nvSpPr>
          <p:cNvPr id="5" name="Shape 108"/>
          <p:cNvSpPr/>
          <p:nvPr/>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wipe(left)">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wipe(left)">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wipe(left)">
                                      <p:cBhvr>
                                        <p:cTn id="17" dur="500"/>
                                        <p:tgtEl>
                                          <p:spTgt spid="2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xEl>
                                              <p:pRg st="1" end="1"/>
                                            </p:txEl>
                                          </p:spTgt>
                                        </p:tgtEl>
                                        <p:attrNameLst>
                                          <p:attrName>style.visibility</p:attrName>
                                        </p:attrNameLst>
                                      </p:cBhvr>
                                      <p:to>
                                        <p:strVal val="visible"/>
                                      </p:to>
                                    </p:set>
                                    <p:animEffect transition="in" filter="wipe(left)">
                                      <p:cBhvr>
                                        <p:cTn id="22" dur="5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文本框 82946"/>
          <p:cNvSpPr txBox="1"/>
          <p:nvPr/>
        </p:nvSpPr>
        <p:spPr>
          <a:xfrm>
            <a:off x="1072689" y="1773747"/>
            <a:ext cx="3778279" cy="2891790"/>
          </a:xfrm>
          <a:prstGeom prst="rect">
            <a:avLst/>
          </a:prstGeom>
          <a:noFill/>
          <a:ln w="9525">
            <a:noFill/>
          </a:ln>
        </p:spPr>
        <p:txBody>
          <a:bodyPr>
            <a:spAutoFit/>
          </a:bodyPr>
          <a:lstStyle/>
          <a:p>
            <a:pPr>
              <a:lnSpc>
                <a:spcPct val="130000"/>
              </a:lnSpc>
            </a:pPr>
            <a:r>
              <a:rPr lang="en-US" altLang="zh-CN" sz="1795" b="0" dirty="0">
                <a:solidFill>
                  <a:srgbClr val="333333"/>
                </a:solidFill>
                <a:latin typeface="宋体" panose="02010600030101010101" pitchFamily="2" charset="-122"/>
              </a:rPr>
              <a:t>   </a:t>
            </a:r>
            <a:r>
              <a:rPr lang="en-US" altLang="zh-CN" sz="2000" b="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000" b="0" dirty="0">
                <a:solidFill>
                  <a:schemeClr val="tx1"/>
                </a:solidFill>
                <a:latin typeface="微软雅黑" panose="020B0503020204020204" charset="-122"/>
                <a:ea typeface="微软雅黑" panose="020B0503020204020204" charset="-122"/>
                <a:cs typeface="微软雅黑" panose="020B0503020204020204" charset="-122"/>
              </a:rPr>
              <a:t>把少量的碘放入烧瓶，上面盖玻璃片，然后微微加热，观察有什么现象发生？你能解释为什么吗？</a:t>
            </a:r>
          </a:p>
          <a:p>
            <a:pPr>
              <a:lnSpc>
                <a:spcPct val="130000"/>
              </a:lnSpc>
            </a:pPr>
            <a:r>
              <a:rPr lang="zh-CN" altLang="en-US" sz="2000" b="0" dirty="0">
                <a:solidFill>
                  <a:schemeClr val="tx1"/>
                </a:solidFill>
                <a:latin typeface="微软雅黑" panose="020B0503020204020204" charset="-122"/>
                <a:ea typeface="微软雅黑" panose="020B0503020204020204" charset="-122"/>
                <a:cs typeface="微软雅黑" panose="020B0503020204020204" charset="-122"/>
              </a:rPr>
              <a:t>    停止加热后，继续观察有何现象发生？现在能解释这一现象吗？</a:t>
            </a:r>
          </a:p>
        </p:txBody>
      </p:sp>
      <p:pic>
        <p:nvPicPr>
          <p:cNvPr id="6147" name="Picture 3"/>
          <p:cNvPicPr>
            <a:picLocks noChangeAspect="1"/>
          </p:cNvPicPr>
          <p:nvPr/>
        </p:nvPicPr>
        <p:blipFill>
          <a:blip r:embed="rId2"/>
          <a:stretch>
            <a:fillRect/>
          </a:stretch>
        </p:blipFill>
        <p:spPr>
          <a:xfrm>
            <a:off x="5487670" y="1218565"/>
            <a:ext cx="2248535" cy="3446780"/>
          </a:xfrm>
          <a:prstGeom prst="rect">
            <a:avLst/>
          </a:prstGeom>
          <a:solidFill>
            <a:schemeClr val="accent1"/>
          </a:solidFill>
          <a:ln w="28575" cap="flat" cmpd="sng">
            <a:solidFill>
              <a:schemeClr val="accent1"/>
            </a:solidFill>
            <a:prstDash val="sysDot"/>
            <a:miter/>
            <a:headEnd type="none" w="med" len="med"/>
            <a:tailEnd type="none" w="med" len="med"/>
          </a:ln>
        </p:spPr>
      </p:pic>
      <p:grpSp>
        <p:nvGrpSpPr>
          <p:cNvPr id="6148" name="组合 3"/>
          <p:cNvGrpSpPr/>
          <p:nvPr/>
        </p:nvGrpSpPr>
        <p:grpSpPr>
          <a:xfrm>
            <a:off x="1072791" y="1218753"/>
            <a:ext cx="1282383" cy="374029"/>
            <a:chOff x="1076" y="1998"/>
            <a:chExt cx="269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1"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2699" cy="749"/>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0" b="1" i="0" u="none" strike="noStrike" kern="1200" cap="none" spc="0" normalizeH="0" baseline="0" noProof="1">
                  <a:ln>
                    <a:noFill/>
                  </a:ln>
                  <a:solidFill>
                    <a:srgbClr val="D6F5F5"/>
                  </a:solidFill>
                  <a:effectLst/>
                  <a:uLnTx/>
                  <a:uFillTx/>
                  <a:latin typeface="宋体" panose="02010600030101010101" pitchFamily="2" charset="-122"/>
                  <a:ea typeface="幼圆" panose="02010509060101010101" pitchFamily="49" charset="-122"/>
                  <a:cs typeface="+mn-cs"/>
                  <a:sym typeface="宋体" panose="02010600030101010101" pitchFamily="2" charset="-122"/>
                </a:rPr>
                <a:t>实验与探究</a:t>
              </a:r>
            </a:p>
          </p:txBody>
        </p:sp>
      </p:grpSp>
      <p:sp>
        <p:nvSpPr>
          <p:cNvPr id="2" name="Shape 108"/>
          <p:cNvSpPr/>
          <p:nvPr/>
        </p:nvSpPr>
        <p:spPr>
          <a:xfrm>
            <a:off x="327025" y="300038"/>
            <a:ext cx="725488" cy="69691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284163" y="341313"/>
            <a:ext cx="809625" cy="582613"/>
          </a:xfrm>
          <a:prstGeom prst="rect">
            <a:avLst/>
          </a:prstGeom>
          <a:ln w="12700">
            <a:miter lim="400000"/>
          </a:ln>
        </p:spPr>
        <p:txBody>
          <a:bodyPr wrap="squar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4" name="文本框 3"/>
          <p:cNvSpPr txBox="1"/>
          <p:nvPr/>
        </p:nvSpPr>
        <p:spPr>
          <a:xfrm>
            <a:off x="1204913" y="341313"/>
            <a:ext cx="1512888"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1" tIns="45711" rIns="45711" bIns="45711"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60450" y="831850"/>
            <a:ext cx="4668838"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1" name="Text Box 7"/>
          <p:cNvSpPr txBox="1"/>
          <p:nvPr/>
        </p:nvSpPr>
        <p:spPr>
          <a:xfrm>
            <a:off x="1227580" y="3991614"/>
            <a:ext cx="5169901" cy="986155"/>
          </a:xfrm>
          <a:prstGeom prst="rect">
            <a:avLst/>
          </a:prstGeom>
          <a:noFill/>
          <a:ln w="9525">
            <a:noFill/>
          </a:ln>
        </p:spPr>
        <p:txBody>
          <a:bodyPr wrap="square">
            <a:spAutoFit/>
          </a:bodyPr>
          <a:lstStyle/>
          <a:p>
            <a:pPr>
              <a:lnSpc>
                <a:spcPct val="140000"/>
              </a:lnSpc>
            </a:pPr>
            <a:endParaRPr lang="zh-CN" altLang="en-US" sz="1795" b="0" dirty="0">
              <a:latin typeface="微软雅黑" panose="020B0503020204020204" charset="-122"/>
              <a:ea typeface="微软雅黑" panose="020B0503020204020204" charset="-122"/>
              <a:cs typeface="微软雅黑" panose="020B0503020204020204" charset="-122"/>
            </a:endParaRPr>
          </a:p>
          <a:p>
            <a:pPr algn="just" defTabSz="457200">
              <a:lnSpc>
                <a:spcPct val="150000"/>
              </a:lnSpc>
              <a:spcAft>
                <a:spcPts val="0"/>
              </a:spcAft>
              <a:buClrTx/>
              <a:buSzTx/>
              <a:buFontTx/>
              <a:defRPr/>
            </a:pPr>
            <a:r>
              <a:rPr lang="zh-CN" altLang="en-US" sz="1795" b="0" dirty="0">
                <a:latin typeface="微软雅黑" panose="020B0503020204020204" charset="-122"/>
                <a:ea typeface="微软雅黑" panose="020B0503020204020204" charset="-122"/>
                <a:cs typeface="微软雅黑" panose="020B0503020204020204" charset="-122"/>
              </a:rPr>
              <a:t> </a:t>
            </a:r>
            <a:r>
              <a:rPr lang="zh-CN" altLang="zh-CN" sz="2200" b="1" kern="100" noProof="0" dirty="0">
                <a:latin typeface="Times New Roman" panose="02020603050405020304" pitchFamily="18" charset="0"/>
                <a:ea typeface="微软雅黑" panose="020B0503020204020204" charset="-122"/>
                <a:cs typeface="Times New Roman" panose="02020603050405020304" pitchFamily="18" charset="0"/>
              </a:rPr>
              <a:t>  升华过程中物质需要吸热。</a:t>
            </a:r>
          </a:p>
        </p:txBody>
      </p:sp>
      <p:grpSp>
        <p:nvGrpSpPr>
          <p:cNvPr id="2" name="组合 83991"/>
          <p:cNvGrpSpPr/>
          <p:nvPr/>
        </p:nvGrpSpPr>
        <p:grpSpPr>
          <a:xfrm>
            <a:off x="2256587" y="1541234"/>
            <a:ext cx="807426" cy="1777525"/>
            <a:chOff x="930" y="1298"/>
            <a:chExt cx="680" cy="1497"/>
          </a:xfrm>
        </p:grpSpPr>
        <p:sp>
          <p:nvSpPr>
            <p:cNvPr id="7183" name="Oval 7"/>
            <p:cNvSpPr/>
            <p:nvPr/>
          </p:nvSpPr>
          <p:spPr>
            <a:xfrm>
              <a:off x="930" y="2115"/>
              <a:ext cx="680" cy="680"/>
            </a:xfrm>
            <a:prstGeom prst="ellipse">
              <a:avLst/>
            </a:prstGeom>
            <a:solidFill>
              <a:srgbClr val="BBE0E3"/>
            </a:solidFill>
            <a:ln w="9525" cap="flat" cmpd="sng">
              <a:solidFill>
                <a:srgbClr val="3D8F95"/>
              </a:solidFill>
              <a:prstDash val="solid"/>
              <a:miter/>
              <a:headEnd type="none" w="med" len="med"/>
              <a:tailEnd type="none" w="med" len="med"/>
            </a:ln>
          </p:spPr>
          <p:txBody>
            <a:bodyPr wrap="none" anchor="ctr" anchorCtr="0"/>
            <a:lstStyle/>
            <a:p>
              <a:pPr algn="ctr"/>
              <a:r>
                <a:rPr lang="zh-CN" altLang="en-US" sz="1795" b="0" dirty="0">
                  <a:latin typeface="微软雅黑" panose="020B0503020204020204" charset="-122"/>
                  <a:ea typeface="微软雅黑" panose="020B0503020204020204" charset="-122"/>
                </a:rPr>
                <a:t>固态</a:t>
              </a:r>
            </a:p>
          </p:txBody>
        </p:sp>
        <p:sp>
          <p:nvSpPr>
            <p:cNvPr id="7184" name="AutoShape 9"/>
            <p:cNvSpPr/>
            <p:nvPr/>
          </p:nvSpPr>
          <p:spPr>
            <a:xfrm>
              <a:off x="1156" y="1298"/>
              <a:ext cx="226" cy="770"/>
            </a:xfrm>
            <a:prstGeom prst="downArrow">
              <a:avLst>
                <a:gd name="adj1" fmla="val 50000"/>
                <a:gd name="adj2" fmla="val 85129"/>
              </a:avLst>
            </a:prstGeom>
            <a:solidFill>
              <a:srgbClr val="BBE0E3"/>
            </a:solidFill>
            <a:ln w="9525" cap="flat" cmpd="sng">
              <a:solidFill>
                <a:srgbClr val="3D8F95"/>
              </a:solidFill>
              <a:prstDash val="solid"/>
              <a:miter/>
              <a:headEnd type="none" w="med" len="med"/>
              <a:tailEnd type="none" w="med" len="med"/>
            </a:ln>
          </p:spPr>
          <p:txBody>
            <a:bodyPr vert="eaVert" wrap="none" anchor="ctr" anchorCtr="0"/>
            <a:lstStyle/>
            <a:p>
              <a:endParaRPr lang="zh-CN" altLang="en-US" sz="1045" dirty="0">
                <a:solidFill>
                  <a:schemeClr val="bg1"/>
                </a:solidFill>
                <a:latin typeface="微软雅黑" panose="020B0503020204020204" charset="-122"/>
                <a:ea typeface="微软雅黑" panose="020B0503020204020204" charset="-122"/>
              </a:endParaRPr>
            </a:p>
          </p:txBody>
        </p:sp>
      </p:grpSp>
      <p:sp>
        <p:nvSpPr>
          <p:cNvPr id="83976" name="Text Box 10"/>
          <p:cNvSpPr txBox="1"/>
          <p:nvPr/>
        </p:nvSpPr>
        <p:spPr>
          <a:xfrm>
            <a:off x="1556026" y="1057966"/>
            <a:ext cx="2693003" cy="437515"/>
          </a:xfrm>
          <a:prstGeom prst="rect">
            <a:avLst/>
          </a:prstGeom>
          <a:noFill/>
          <a:ln w="9525">
            <a:noFill/>
          </a:ln>
        </p:spPr>
        <p:txBody>
          <a:bodyPr>
            <a:spAutoFit/>
          </a:bodyPr>
          <a:lstStyle/>
          <a:p>
            <a:pPr algn="ctr">
              <a:lnSpc>
                <a:spcPct val="125000"/>
              </a:lnSpc>
            </a:pPr>
            <a:r>
              <a:rPr lang="zh-CN" altLang="en-US" sz="1795" b="0" dirty="0">
                <a:solidFill>
                  <a:srgbClr val="333333"/>
                </a:solidFill>
                <a:latin typeface="微软雅黑" panose="020B0503020204020204" charset="-122"/>
                <a:ea typeface="微软雅黑" panose="020B0503020204020204" charset="-122"/>
              </a:rPr>
              <a:t>加热前碘是什么状态？</a:t>
            </a:r>
          </a:p>
        </p:txBody>
      </p:sp>
      <p:sp>
        <p:nvSpPr>
          <p:cNvPr id="83977" name="Rectangle 14"/>
          <p:cNvSpPr/>
          <p:nvPr/>
        </p:nvSpPr>
        <p:spPr>
          <a:xfrm>
            <a:off x="4786918" y="1022344"/>
            <a:ext cx="2584950" cy="437515"/>
          </a:xfrm>
          <a:prstGeom prst="rect">
            <a:avLst/>
          </a:prstGeom>
          <a:noFill/>
          <a:ln w="9525">
            <a:noFill/>
          </a:ln>
        </p:spPr>
        <p:txBody>
          <a:bodyPr>
            <a:spAutoFit/>
          </a:bodyPr>
          <a:lstStyle/>
          <a:p>
            <a:pPr algn="ctr">
              <a:lnSpc>
                <a:spcPct val="125000"/>
              </a:lnSpc>
            </a:pPr>
            <a:r>
              <a:rPr lang="zh-CN" altLang="en-US" sz="1795" b="0" dirty="0">
                <a:solidFill>
                  <a:srgbClr val="111111"/>
                </a:solidFill>
                <a:latin typeface="微软雅黑" panose="020B0503020204020204" charset="-122"/>
                <a:ea typeface="微软雅黑" panose="020B0503020204020204" charset="-122"/>
              </a:rPr>
              <a:t>加热后碘是什么状态？</a:t>
            </a:r>
          </a:p>
        </p:txBody>
      </p:sp>
      <p:grpSp>
        <p:nvGrpSpPr>
          <p:cNvPr id="3" name="组合 83992"/>
          <p:cNvGrpSpPr/>
          <p:nvPr/>
        </p:nvGrpSpPr>
        <p:grpSpPr>
          <a:xfrm>
            <a:off x="5865069" y="1541234"/>
            <a:ext cx="807426" cy="1779900"/>
            <a:chOff x="3969" y="1296"/>
            <a:chExt cx="680" cy="1499"/>
          </a:xfrm>
        </p:grpSpPr>
        <p:sp>
          <p:nvSpPr>
            <p:cNvPr id="7181" name="AutoShape 15"/>
            <p:cNvSpPr/>
            <p:nvPr/>
          </p:nvSpPr>
          <p:spPr>
            <a:xfrm>
              <a:off x="4191" y="1296"/>
              <a:ext cx="227" cy="772"/>
            </a:xfrm>
            <a:prstGeom prst="downArrow">
              <a:avLst>
                <a:gd name="adj1" fmla="val 50000"/>
                <a:gd name="adj2" fmla="val 84974"/>
              </a:avLst>
            </a:prstGeom>
            <a:solidFill>
              <a:srgbClr val="BBE0E3"/>
            </a:solidFill>
            <a:ln w="9525" cap="flat" cmpd="sng">
              <a:solidFill>
                <a:srgbClr val="3D8F95"/>
              </a:solidFill>
              <a:prstDash val="solid"/>
              <a:miter/>
              <a:headEnd type="none" w="med" len="med"/>
              <a:tailEnd type="none" w="med" len="med"/>
            </a:ln>
          </p:spPr>
          <p:txBody>
            <a:bodyPr vert="eaVert" wrap="none" anchor="ctr" anchorCtr="0"/>
            <a:lstStyle/>
            <a:p>
              <a:endParaRPr lang="zh-CN" altLang="en-US" sz="1045" dirty="0">
                <a:solidFill>
                  <a:schemeClr val="bg1"/>
                </a:solidFill>
                <a:latin typeface="微软雅黑" panose="020B0503020204020204" charset="-122"/>
                <a:ea typeface="微软雅黑" panose="020B0503020204020204" charset="-122"/>
              </a:endParaRPr>
            </a:p>
          </p:txBody>
        </p:sp>
        <p:sp>
          <p:nvSpPr>
            <p:cNvPr id="7182" name="Oval 13"/>
            <p:cNvSpPr/>
            <p:nvPr/>
          </p:nvSpPr>
          <p:spPr>
            <a:xfrm>
              <a:off x="3969" y="2115"/>
              <a:ext cx="680" cy="680"/>
            </a:xfrm>
            <a:prstGeom prst="ellipse">
              <a:avLst/>
            </a:prstGeom>
            <a:solidFill>
              <a:srgbClr val="BBE0E3"/>
            </a:solidFill>
            <a:ln w="9525" cap="flat" cmpd="sng">
              <a:solidFill>
                <a:srgbClr val="3D8F95"/>
              </a:solidFill>
              <a:prstDash val="solid"/>
              <a:miter/>
              <a:headEnd type="none" w="med" len="med"/>
              <a:tailEnd type="none" w="med" len="med"/>
            </a:ln>
          </p:spPr>
          <p:txBody>
            <a:bodyPr wrap="none" anchor="ctr" anchorCtr="0"/>
            <a:lstStyle/>
            <a:p>
              <a:pPr algn="ctr"/>
              <a:r>
                <a:rPr lang="zh-CN" altLang="en-US" sz="1795" b="0" dirty="0">
                  <a:latin typeface="微软雅黑" panose="020B0503020204020204" charset="-122"/>
                  <a:ea typeface="微软雅黑" panose="020B0503020204020204" charset="-122"/>
                </a:rPr>
                <a:t>气态</a:t>
              </a:r>
            </a:p>
          </p:txBody>
        </p:sp>
      </p:grpSp>
      <p:sp>
        <p:nvSpPr>
          <p:cNvPr id="83983" name="AutoShape 12"/>
          <p:cNvSpPr/>
          <p:nvPr/>
        </p:nvSpPr>
        <p:spPr>
          <a:xfrm>
            <a:off x="3172066" y="2565953"/>
            <a:ext cx="2584950" cy="699373"/>
          </a:xfrm>
          <a:prstGeom prst="rightArrow">
            <a:avLst>
              <a:gd name="adj1" fmla="val 50000"/>
              <a:gd name="adj2" fmla="val 92351"/>
            </a:avLst>
          </a:prstGeom>
          <a:solidFill>
            <a:srgbClr val="BBE0E3"/>
          </a:solidFill>
          <a:ln w="9525" cap="flat" cmpd="sng">
            <a:solidFill>
              <a:srgbClr val="3D8F95"/>
            </a:solidFill>
            <a:prstDash val="solid"/>
            <a:miter/>
            <a:headEnd type="none" w="med" len="med"/>
            <a:tailEnd type="none" w="med" len="med"/>
          </a:ln>
        </p:spPr>
        <p:txBody>
          <a:bodyPr wrap="none" anchor="ctr" anchorCtr="0"/>
          <a:lstStyle/>
          <a:p>
            <a:r>
              <a:rPr lang="zh-CN" altLang="en-US" sz="1795" b="0" dirty="0">
                <a:latin typeface="微软雅黑" panose="020B0503020204020204" charset="-122"/>
                <a:ea typeface="微软雅黑" panose="020B0503020204020204" charset="-122"/>
                <a:cs typeface="微软雅黑" panose="020B0503020204020204" charset="-122"/>
              </a:rPr>
              <a:t> 变化条件：</a:t>
            </a:r>
          </a:p>
        </p:txBody>
      </p:sp>
      <p:sp>
        <p:nvSpPr>
          <p:cNvPr id="83985" name="Text Box 16"/>
          <p:cNvSpPr txBox="1"/>
          <p:nvPr/>
        </p:nvSpPr>
        <p:spPr>
          <a:xfrm>
            <a:off x="4410515" y="2734562"/>
            <a:ext cx="1028281" cy="368300"/>
          </a:xfrm>
          <a:prstGeom prst="rect">
            <a:avLst/>
          </a:prstGeom>
          <a:noFill/>
          <a:ln w="9525">
            <a:noFill/>
          </a:ln>
        </p:spPr>
        <p:txBody>
          <a:bodyPr>
            <a:spAutoFit/>
          </a:bodyPr>
          <a:lstStyle/>
          <a:p>
            <a:r>
              <a:rPr lang="zh-CN" altLang="en-US" sz="1795" b="0" dirty="0">
                <a:solidFill>
                  <a:srgbClr val="FF0000"/>
                </a:solidFill>
                <a:latin typeface="微软雅黑" panose="020B0503020204020204" charset="-122"/>
                <a:ea typeface="微软雅黑" panose="020B0503020204020204" charset="-122"/>
              </a:rPr>
              <a:t>吸热</a:t>
            </a:r>
          </a:p>
        </p:txBody>
      </p:sp>
      <p:grpSp>
        <p:nvGrpSpPr>
          <p:cNvPr id="7177" name="组合 3"/>
          <p:cNvGrpSpPr/>
          <p:nvPr/>
        </p:nvGrpSpPr>
        <p:grpSpPr>
          <a:xfrm>
            <a:off x="1556026" y="572323"/>
            <a:ext cx="1282383" cy="374029"/>
            <a:chOff x="1076" y="1998"/>
            <a:chExt cx="269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1"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2699" cy="749"/>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0" b="1" i="0" u="none" strike="noStrike" kern="1200" cap="none" spc="0" normalizeH="0" baseline="0" noProof="1">
                  <a:ln>
                    <a:noFill/>
                  </a:ln>
                  <a:solidFill>
                    <a:srgbClr val="D6F5F5"/>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p>
          </p:txBody>
        </p:sp>
      </p:grpSp>
      <p:sp>
        <p:nvSpPr>
          <p:cNvPr id="4"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3700" y="352425"/>
            <a:ext cx="239713" cy="244475"/>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升华</a:t>
            </a:r>
          </a:p>
        </p:txBody>
      </p:sp>
      <p:sp>
        <p:nvSpPr>
          <p:cNvPr id="22" name="TextBox 21"/>
          <p:cNvSpPr txBox="1"/>
          <p:nvPr/>
        </p:nvSpPr>
        <p:spPr>
          <a:xfrm>
            <a:off x="1406843" y="3772535"/>
            <a:ext cx="6078538" cy="598805"/>
          </a:xfrm>
          <a:prstGeom prst="rect">
            <a:avLst/>
          </a:prstGeom>
          <a:noFill/>
        </p:spPr>
        <p:txBody>
          <a:bodyPr>
            <a:spAutoFit/>
          </a:bodyPr>
          <a:lstStyle/>
          <a:p>
            <a:pPr marR="0" algn="just" defTabSz="457200">
              <a:lnSpc>
                <a:spcPct val="150000"/>
              </a:lnSpc>
              <a:spcAft>
                <a:spcPts val="0"/>
              </a:spcAft>
              <a:buClrTx/>
              <a:buSzTx/>
              <a:buFontTx/>
              <a:buNone/>
              <a:defRPr/>
            </a:pP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物质直接从</a:t>
            </a:r>
            <a:r>
              <a:rPr kumimoji="0" lang="zh-CN" altLang="zh-CN" sz="2200" b="1" kern="1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固态</a:t>
            </a: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变为</a:t>
            </a:r>
            <a:r>
              <a:rPr kumimoji="0" lang="zh-CN" altLang="zh-CN" sz="2200" b="1" kern="1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气态</a:t>
            </a: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的过程称为</a:t>
            </a:r>
            <a:r>
              <a:rPr kumimoji="0" lang="zh-CN" altLang="zh-CN" sz="2200" b="1" kern="100" cap="none" spc="0" normalizeH="0" baseline="0" noProof="0" dirty="0">
                <a:solidFill>
                  <a:srgbClr val="0000FF"/>
                </a:solidFill>
                <a:latin typeface="Times New Roman" panose="02020603050405020304" pitchFamily="18" charset="0"/>
                <a:ea typeface="微软雅黑" panose="020B0503020204020204" charset="-122"/>
                <a:cs typeface="Times New Roman" panose="02020603050405020304" pitchFamily="18" charset="0"/>
              </a:rPr>
              <a:t>升华</a:t>
            </a: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a:t>
            </a:r>
            <a:endParaRPr kumimoji="0" lang="zh-CN" altLang="en-US"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endParaRPr>
          </a:p>
        </p:txBody>
      </p:sp>
      <p:sp>
        <p:nvSpPr>
          <p:cNvPr id="23" name="矩形 22"/>
          <p:cNvSpPr/>
          <p:nvPr/>
        </p:nvSpPr>
        <p:spPr>
          <a:xfrm>
            <a:off x="542290" y="3772535"/>
            <a:ext cx="741680" cy="598805"/>
          </a:xfrm>
          <a:prstGeom prst="rect">
            <a:avLst/>
          </a:prstGeom>
          <a:solidFill>
            <a:schemeClr val="accent2"/>
          </a:solidFill>
        </p:spPr>
        <p:style>
          <a:lnRef idx="3">
            <a:schemeClr val="lt1"/>
          </a:lnRef>
          <a:fillRef idx="1">
            <a:schemeClr val="accent1"/>
          </a:fillRef>
          <a:effectRef idx="1">
            <a:schemeClr val="accent1"/>
          </a:effectRef>
          <a:fontRef idx="minor">
            <a:schemeClr val="lt1"/>
          </a:fontRef>
        </p:style>
        <p:txBody>
          <a:bodyPr wrap="non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bg1"/>
                </a:solidFill>
                <a:effectLst/>
                <a:uLnTx/>
                <a:uFillTx/>
                <a:latin typeface="+mn-lt"/>
                <a:ea typeface="微软雅黑" panose="020B0503020204020204" charset="-122"/>
                <a:cs typeface="+mn-cs"/>
              </a:rPr>
              <a:t>定义</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976"/>
                                        </p:tgtEl>
                                        <p:attrNameLst>
                                          <p:attrName>style.visibility</p:attrName>
                                        </p:attrNameLst>
                                      </p:cBhvr>
                                      <p:to>
                                        <p:strVal val="visible"/>
                                      </p:to>
                                    </p:set>
                                    <p:animEffect transition="in" filter="blinds(horizontal)">
                                      <p:cBhvr>
                                        <p:cTn id="7" dur="500"/>
                                        <p:tgtEl>
                                          <p:spTgt spid="839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39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3983"/>
                                        </p:tgtEl>
                                        <p:attrNameLst>
                                          <p:attrName>style.visibility</p:attrName>
                                        </p:attrNameLst>
                                      </p:cBhvr>
                                      <p:to>
                                        <p:strVal val="visible"/>
                                      </p:to>
                                    </p:set>
                                    <p:animEffect transition="in" filter="blinds(horizontal)">
                                      <p:cBhvr>
                                        <p:cTn id="26" dur="500"/>
                                        <p:tgtEl>
                                          <p:spTgt spid="8398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398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3971">
                                            <p:txEl>
                                              <p:charRg st="17" end="1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2">
                                            <p:txEl>
                                              <p:pRg st="0" end="0"/>
                                            </p:txEl>
                                          </p:spTgt>
                                        </p:tgtEl>
                                        <p:attrNameLst>
                                          <p:attrName>style.visibility</p:attrName>
                                        </p:attrNameLst>
                                      </p:cBhvr>
                                      <p:to>
                                        <p:strVal val="visible"/>
                                      </p:to>
                                    </p:set>
                                    <p:animEffect transition="in" filter="wipe(left)">
                                      <p:cBhvr>
                                        <p:cTn id="4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6" grpId="0"/>
      <p:bldP spid="83977" grpId="0"/>
      <p:bldP spid="83983" grpId="0" bldLvl="0" animBg="1"/>
      <p:bldP spid="83985" grpId="0"/>
      <p:bldP spid="2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图片 86018" descr="发黑的灯泡4-27"/>
          <p:cNvPicPr>
            <a:picLocks noChangeAspect="1"/>
          </p:cNvPicPr>
          <p:nvPr/>
        </p:nvPicPr>
        <p:blipFill>
          <a:blip r:embed="rId2"/>
          <a:stretch>
            <a:fillRect/>
          </a:stretch>
        </p:blipFill>
        <p:spPr>
          <a:xfrm>
            <a:off x="5864860" y="1388110"/>
            <a:ext cx="2211070" cy="2732405"/>
          </a:xfrm>
          <a:prstGeom prst="rect">
            <a:avLst/>
          </a:prstGeom>
          <a:solidFill>
            <a:schemeClr val="accent1"/>
          </a:solidFill>
          <a:ln w="28575" cap="flat" cmpd="sng">
            <a:solidFill>
              <a:schemeClr val="accent1"/>
            </a:solidFill>
            <a:prstDash val="sysDot"/>
            <a:miter/>
            <a:headEnd type="none" w="med" len="med"/>
            <a:tailEnd type="none" w="med" len="med"/>
          </a:ln>
          <a:effectLst>
            <a:outerShdw blurRad="63500" sx="102000" sy="102000" algn="ctr" rotWithShape="0">
              <a:prstClr val="black">
                <a:alpha val="40000"/>
              </a:prstClr>
            </a:outerShdw>
          </a:effectLst>
        </p:spPr>
      </p:pic>
      <p:sp>
        <p:nvSpPr>
          <p:cNvPr id="8195" name="文本框 86019"/>
          <p:cNvSpPr txBox="1"/>
          <p:nvPr/>
        </p:nvSpPr>
        <p:spPr>
          <a:xfrm>
            <a:off x="800100" y="1532255"/>
            <a:ext cx="4272280" cy="953135"/>
          </a:xfrm>
          <a:prstGeom prst="rect">
            <a:avLst/>
          </a:prstGeom>
          <a:noFill/>
          <a:ln w="9525">
            <a:noFill/>
          </a:ln>
        </p:spPr>
        <p:txBody>
          <a:bodyPr wrap="square">
            <a:spAutoFit/>
          </a:bodyPr>
          <a:lstStyle/>
          <a:p>
            <a:pPr eaLnBrk="0" hangingPunct="0">
              <a:lnSpc>
                <a:spcPct val="140000"/>
              </a:lnSpc>
            </a:pPr>
            <a:r>
              <a:rPr lang="zh-CN" altLang="en-US" sz="2000" b="0" dirty="0">
                <a:solidFill>
                  <a:srgbClr val="333333"/>
                </a:solidFill>
                <a:latin typeface="微软雅黑" panose="020B0503020204020204" charset="-122"/>
                <a:ea typeface="微软雅黑" panose="020B0503020204020204" charset="-122"/>
              </a:rPr>
              <a:t>想一想：看见这只灯泡，你有什么问题吗？</a:t>
            </a:r>
          </a:p>
        </p:txBody>
      </p:sp>
      <p:sp>
        <p:nvSpPr>
          <p:cNvPr id="86021" name="文本框 86020"/>
          <p:cNvSpPr txBox="1"/>
          <p:nvPr/>
        </p:nvSpPr>
        <p:spPr>
          <a:xfrm>
            <a:off x="800100" y="2555240"/>
            <a:ext cx="4518660" cy="398780"/>
          </a:xfrm>
          <a:prstGeom prst="rect">
            <a:avLst/>
          </a:prstGeom>
          <a:noFill/>
          <a:ln w="9525">
            <a:noFill/>
          </a:ln>
        </p:spPr>
        <p:txBody>
          <a:bodyPr wrap="square">
            <a:spAutoFit/>
          </a:bodyPr>
          <a:lstStyle/>
          <a:p>
            <a:pPr eaLnBrk="0" hangingPunct="0"/>
            <a:r>
              <a:rPr lang="zh-CN" altLang="en-US" sz="2000" b="0" dirty="0">
                <a:solidFill>
                  <a:srgbClr val="333333"/>
                </a:solidFill>
                <a:latin typeface="微软雅黑" panose="020B0503020204020204" charset="-122"/>
                <a:ea typeface="微软雅黑" panose="020B0503020204020204" charset="-122"/>
                <a:cs typeface="微软雅黑" panose="020B0503020204020204" charset="-122"/>
              </a:rPr>
              <a:t>1</a:t>
            </a:r>
            <a:r>
              <a:rPr lang="en-US" altLang="zh-CN" sz="2000" b="0" dirty="0">
                <a:solidFill>
                  <a:srgbClr val="333333"/>
                </a:solidFill>
                <a:latin typeface="微软雅黑" panose="020B0503020204020204" charset="-122"/>
                <a:ea typeface="微软雅黑" panose="020B0503020204020204" charset="-122"/>
                <a:cs typeface="微软雅黑" panose="020B0503020204020204" charset="-122"/>
              </a:rPr>
              <a:t>.</a:t>
            </a:r>
            <a:r>
              <a:rPr lang="zh-CN" altLang="en-US" sz="2000" b="0" dirty="0">
                <a:solidFill>
                  <a:srgbClr val="333333"/>
                </a:solidFill>
                <a:latin typeface="微软雅黑" panose="020B0503020204020204" charset="-122"/>
                <a:ea typeface="微软雅黑" panose="020B0503020204020204" charset="-122"/>
                <a:cs typeface="微软雅黑" panose="020B0503020204020204" charset="-122"/>
              </a:rPr>
              <a:t>灯泡用久了为什么灯丝会变细？</a:t>
            </a:r>
          </a:p>
        </p:txBody>
      </p:sp>
      <p:grpSp>
        <p:nvGrpSpPr>
          <p:cNvPr id="8197" name="组合 3"/>
          <p:cNvGrpSpPr/>
          <p:nvPr/>
        </p:nvGrpSpPr>
        <p:grpSpPr>
          <a:xfrm>
            <a:off x="800376" y="819338"/>
            <a:ext cx="1282383" cy="374029"/>
            <a:chOff x="1076" y="1998"/>
            <a:chExt cx="269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1"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2699" cy="749"/>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0" b="1" i="0" u="none" strike="noStrike" kern="1200" cap="none" spc="0" normalizeH="0" baseline="0" noProof="1">
                  <a:ln>
                    <a:noFill/>
                  </a:ln>
                  <a:solidFill>
                    <a:srgbClr val="D6F5F5"/>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p>
          </p:txBody>
        </p:sp>
      </p:grpSp>
      <p:sp>
        <p:nvSpPr>
          <p:cNvPr id="86027" name="矩形 86026"/>
          <p:cNvSpPr/>
          <p:nvPr/>
        </p:nvSpPr>
        <p:spPr>
          <a:xfrm>
            <a:off x="800100" y="2913380"/>
            <a:ext cx="4272280" cy="1014730"/>
          </a:xfrm>
          <a:prstGeom prst="rect">
            <a:avLst/>
          </a:prstGeom>
          <a:noFill/>
          <a:ln w="9525">
            <a:noFill/>
          </a:ln>
        </p:spPr>
        <p:txBody>
          <a:bodyPr wrap="square">
            <a:spAutoFit/>
          </a:bodyPr>
          <a:lstStyle/>
          <a:p>
            <a:pPr>
              <a:lnSpc>
                <a:spcPct val="150000"/>
              </a:lnSpc>
            </a:pPr>
            <a:r>
              <a:rPr lang="zh-CN" altLang="en-US" sz="2000" b="0" dirty="0">
                <a:solidFill>
                  <a:srgbClr val="FF0000"/>
                </a:solidFill>
                <a:latin typeface="微软雅黑" panose="020B0503020204020204" charset="-122"/>
                <a:ea typeface="微软雅黑" panose="020B0503020204020204" charset="-122"/>
              </a:rPr>
              <a:t>灯泡中的钨丝用久了会变细，这是由于钨丝在高温下会产生升华现象。</a:t>
            </a:r>
          </a:p>
        </p:txBody>
      </p:sp>
      <p:sp>
        <p:nvSpPr>
          <p:cNvPr id="2"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393700" y="352425"/>
            <a:ext cx="239713" cy="244475"/>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升华</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6021"/>
                                        </p:tgtEl>
                                        <p:attrNameLst>
                                          <p:attrName>style.visibility</p:attrName>
                                        </p:attrNameLst>
                                      </p:cBhvr>
                                      <p:to>
                                        <p:strVal val="visible"/>
                                      </p:to>
                                    </p:set>
                                    <p:animEffect transition="in" filter="dissolve">
                                      <p:cBhvr>
                                        <p:cTn id="7" dur="500"/>
                                        <p:tgtEl>
                                          <p:spTgt spid="860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027"/>
                                        </p:tgtEl>
                                        <p:attrNameLst>
                                          <p:attrName>style.visibility</p:attrName>
                                        </p:attrNameLst>
                                      </p:cBhvr>
                                      <p:to>
                                        <p:strVal val="visible"/>
                                      </p:to>
                                    </p:set>
                                    <p:animEffect transition="in" filter="blinds(horizontal)">
                                      <p:cBhvr>
                                        <p:cTn id="12" dur="500"/>
                                        <p:tgtEl>
                                          <p:spTgt spid="86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8602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矩形 92167"/>
          <p:cNvSpPr/>
          <p:nvPr/>
        </p:nvSpPr>
        <p:spPr>
          <a:xfrm>
            <a:off x="1168400" y="1355090"/>
            <a:ext cx="7176770" cy="891540"/>
          </a:xfrm>
          <a:prstGeom prst="rect">
            <a:avLst/>
          </a:prstGeom>
          <a:noFill/>
          <a:ln w="9525">
            <a:noFill/>
          </a:ln>
        </p:spPr>
        <p:txBody>
          <a:bodyPr wrap="square">
            <a:spAutoFit/>
          </a:bodyPr>
          <a:lstStyle/>
          <a:p>
            <a:pPr eaLnBrk="0" hangingPunct="0">
              <a:lnSpc>
                <a:spcPct val="130000"/>
              </a:lnSpc>
              <a:spcBef>
                <a:spcPct val="20000"/>
              </a:spcBef>
            </a:pPr>
            <a:r>
              <a:rPr lang="zh-CN" altLang="en-US" sz="2000" b="0" dirty="0">
                <a:latin typeface="微软雅黑" panose="020B0503020204020204" charset="-122"/>
                <a:ea typeface="微软雅黑" panose="020B0503020204020204" charset="-122"/>
                <a:cs typeface="微软雅黑" panose="020B0503020204020204" charset="-122"/>
              </a:rPr>
              <a:t>升华是吸热过程，人们常将升华吸热的特点应用于生产、生活实践。你能举例说明吗？ </a:t>
            </a:r>
          </a:p>
        </p:txBody>
      </p:sp>
      <p:grpSp>
        <p:nvGrpSpPr>
          <p:cNvPr id="9219" name="组合 3"/>
          <p:cNvGrpSpPr/>
          <p:nvPr/>
        </p:nvGrpSpPr>
        <p:grpSpPr>
          <a:xfrm>
            <a:off x="800376" y="788223"/>
            <a:ext cx="1282383" cy="374029"/>
            <a:chOff x="1076" y="1998"/>
            <a:chExt cx="269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1"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2699" cy="749"/>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0" b="1" i="0" u="none" strike="noStrike" kern="1200" cap="none" spc="0" normalizeH="0" baseline="0" noProof="1">
                  <a:ln>
                    <a:noFill/>
                  </a:ln>
                  <a:solidFill>
                    <a:srgbClr val="D6F5F5"/>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p>
          </p:txBody>
        </p:sp>
      </p:grpSp>
      <p:grpSp>
        <p:nvGrpSpPr>
          <p:cNvPr id="3" name="组合 92173"/>
          <p:cNvGrpSpPr/>
          <p:nvPr/>
        </p:nvGrpSpPr>
        <p:grpSpPr>
          <a:xfrm>
            <a:off x="1356832" y="2494618"/>
            <a:ext cx="2907921" cy="2212109"/>
            <a:chOff x="476" y="1933"/>
            <a:chExt cx="2449" cy="1863"/>
          </a:xfrm>
          <a:effectLst>
            <a:outerShdw blurRad="63500" sx="102000" sy="102000" algn="ctr" rotWithShape="0">
              <a:prstClr val="black">
                <a:alpha val="40000"/>
              </a:prstClr>
            </a:outerShdw>
          </a:effectLst>
        </p:grpSpPr>
        <p:pic>
          <p:nvPicPr>
            <p:cNvPr id="9225" name="图片 92164" descr="11"/>
            <p:cNvPicPr>
              <a:picLocks noChangeAspect="1"/>
            </p:cNvPicPr>
            <p:nvPr/>
          </p:nvPicPr>
          <p:blipFill>
            <a:blip r:embed="rId2"/>
            <a:srcRect l="4163" t="3203" r="2081" b="7687"/>
            <a:stretch>
              <a:fillRect/>
            </a:stretch>
          </p:blipFill>
          <p:spPr>
            <a:xfrm>
              <a:off x="476" y="1933"/>
              <a:ext cx="2449" cy="1486"/>
            </a:xfrm>
            <a:prstGeom prst="rect">
              <a:avLst/>
            </a:prstGeom>
            <a:noFill/>
            <a:ln w="9525">
              <a:noFill/>
            </a:ln>
          </p:spPr>
        </p:pic>
        <p:sp>
          <p:nvSpPr>
            <p:cNvPr id="9226" name="文本框 92171"/>
            <p:cNvSpPr txBox="1"/>
            <p:nvPr/>
          </p:nvSpPr>
          <p:spPr>
            <a:xfrm>
              <a:off x="1087" y="3460"/>
              <a:ext cx="1010" cy="336"/>
            </a:xfrm>
            <a:prstGeom prst="rect">
              <a:avLst/>
            </a:prstGeom>
            <a:noFill/>
            <a:ln w="9525">
              <a:noFill/>
            </a:ln>
          </p:spPr>
          <p:txBody>
            <a:bodyPr wrap="none">
              <a:spAutoFit/>
            </a:bodyPr>
            <a:lstStyle/>
            <a:p>
              <a:r>
                <a:rPr lang="zh-CN" altLang="en-US" sz="2000" b="0" dirty="0">
                  <a:latin typeface="微软雅黑" panose="020B0503020204020204" charset="-122"/>
                  <a:ea typeface="微软雅黑" panose="020B0503020204020204" charset="-122"/>
                </a:rPr>
                <a:t>人工降雨</a:t>
              </a:r>
            </a:p>
          </p:txBody>
        </p:sp>
      </p:grpSp>
      <p:grpSp>
        <p:nvGrpSpPr>
          <p:cNvPr id="4" name="组合 92176"/>
          <p:cNvGrpSpPr/>
          <p:nvPr/>
        </p:nvGrpSpPr>
        <p:grpSpPr>
          <a:xfrm>
            <a:off x="5213740" y="2494618"/>
            <a:ext cx="2639571" cy="2216859"/>
            <a:chOff x="3152" y="1933"/>
            <a:chExt cx="2223" cy="1867"/>
          </a:xfrm>
          <a:effectLst>
            <a:outerShdw blurRad="63500" sx="102000" sy="102000" algn="ctr" rotWithShape="0">
              <a:prstClr val="black">
                <a:alpha val="40000"/>
              </a:prstClr>
            </a:outerShdw>
          </a:effectLst>
        </p:grpSpPr>
        <p:pic>
          <p:nvPicPr>
            <p:cNvPr id="9223" name="图片 92174" descr="good2"/>
            <p:cNvPicPr>
              <a:picLocks noChangeAspect="1"/>
            </p:cNvPicPr>
            <p:nvPr/>
          </p:nvPicPr>
          <p:blipFill>
            <a:blip r:embed="rId3"/>
            <a:stretch>
              <a:fillRect/>
            </a:stretch>
          </p:blipFill>
          <p:spPr>
            <a:xfrm>
              <a:off x="3152" y="1933"/>
              <a:ext cx="2223" cy="1484"/>
            </a:xfrm>
            <a:prstGeom prst="rect">
              <a:avLst/>
            </a:prstGeom>
            <a:noFill/>
            <a:ln w="9525">
              <a:noFill/>
            </a:ln>
          </p:spPr>
        </p:pic>
        <p:sp>
          <p:nvSpPr>
            <p:cNvPr id="9224" name="文本框 92175"/>
            <p:cNvSpPr txBox="1"/>
            <p:nvPr/>
          </p:nvSpPr>
          <p:spPr>
            <a:xfrm>
              <a:off x="3617" y="3464"/>
              <a:ext cx="1438" cy="336"/>
            </a:xfrm>
            <a:prstGeom prst="rect">
              <a:avLst/>
            </a:prstGeom>
            <a:noFill/>
            <a:ln w="9525">
              <a:noFill/>
            </a:ln>
          </p:spPr>
          <p:txBody>
            <a:bodyPr wrap="none">
              <a:spAutoFit/>
            </a:bodyPr>
            <a:lstStyle/>
            <a:p>
              <a:r>
                <a:rPr lang="zh-CN" altLang="en-US" sz="2000" b="0" dirty="0">
                  <a:latin typeface="微软雅黑" panose="020B0503020204020204" charset="-122"/>
                  <a:ea typeface="微软雅黑" panose="020B0503020204020204" charset="-122"/>
                </a:rPr>
                <a:t>舞台上的白雾</a:t>
              </a:r>
            </a:p>
          </p:txBody>
        </p:sp>
      </p:grpSp>
      <p:sp>
        <p:nvSpPr>
          <p:cNvPr id="2"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3700" y="352425"/>
            <a:ext cx="239713" cy="244475"/>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升华</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700" y="352425"/>
            <a:ext cx="239713" cy="244475"/>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altLang="zh-CN"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升华</a:t>
            </a:r>
          </a:p>
        </p:txBody>
      </p:sp>
      <p:sp>
        <p:nvSpPr>
          <p:cNvPr id="3" name="TextBox 24"/>
          <p:cNvSpPr txBox="1"/>
          <p:nvPr/>
        </p:nvSpPr>
        <p:spPr>
          <a:xfrm>
            <a:off x="1180465" y="1334770"/>
            <a:ext cx="6783070" cy="1614805"/>
          </a:xfrm>
          <a:prstGeom prst="rect">
            <a:avLst/>
          </a:prstGeom>
          <a:noFill/>
        </p:spPr>
        <p:txBody>
          <a:bodyPr wrap="square">
            <a:spAutoFit/>
          </a:bodyPr>
          <a:lstStyle/>
          <a:p>
            <a:pPr marR="0" algn="just" defTabSz="457200">
              <a:lnSpc>
                <a:spcPct val="150000"/>
              </a:lnSpc>
              <a:spcAft>
                <a:spcPts val="0"/>
              </a:spcAft>
              <a:buClrTx/>
              <a:buSzTx/>
              <a:buFontTx/>
              <a:buNone/>
              <a:defRPr/>
            </a:pPr>
            <a:r>
              <a:rPr kumimoji="0" lang="en-US"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1. </a:t>
            </a: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升华时需要</a:t>
            </a:r>
            <a:r>
              <a:rPr kumimoji="0" lang="zh-CN" altLang="zh-CN" sz="2200" b="1" kern="1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吸收</a:t>
            </a: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热量，所以升华有</a:t>
            </a:r>
            <a:r>
              <a:rPr kumimoji="0" lang="zh-CN" altLang="zh-CN" sz="2200" b="1" kern="1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制冷</a:t>
            </a:r>
            <a:r>
              <a:rPr kumimoji="0" lang="zh-CN" altLang="zh-CN" sz="2200" b="1" kern="1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作用。</a:t>
            </a:r>
          </a:p>
          <a:p>
            <a:pPr marR="0" defTabSz="457200">
              <a:lnSpc>
                <a:spcPct val="150000"/>
              </a:lnSpc>
              <a:buClrTx/>
              <a:buSzTx/>
              <a:buFontTx/>
              <a:buNone/>
              <a:defRPr/>
            </a:pPr>
            <a:r>
              <a:rPr kumimoji="0" lang="en-US" altLang="zh-CN"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2. </a:t>
            </a:r>
            <a:r>
              <a:rPr kumimoji="0" lang="zh-CN" altLang="zh-CN"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生产中常用升华现象获得低温，来</a:t>
            </a:r>
            <a:r>
              <a:rPr kumimoji="0" lang="zh-CN" altLang="zh-CN" sz="2200" b="1"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贮藏食物</a:t>
            </a:r>
            <a:r>
              <a:rPr kumimoji="0" lang="zh-CN" altLang="zh-CN"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或实施</a:t>
            </a:r>
            <a:r>
              <a:rPr kumimoji="0" lang="zh-CN" altLang="zh-CN" sz="2200" b="1" kern="1200" cap="none" spc="0" normalizeH="0" baseline="0" noProof="0" dirty="0">
                <a:solidFill>
                  <a:srgbClr val="FF0000"/>
                </a:solidFill>
                <a:latin typeface="Times New Roman" panose="02020603050405020304" pitchFamily="18" charset="0"/>
                <a:ea typeface="微软雅黑" panose="020B0503020204020204" charset="-122"/>
                <a:cs typeface="Times New Roman" panose="02020603050405020304" pitchFamily="18" charset="0"/>
              </a:rPr>
              <a:t>人工降雨</a:t>
            </a:r>
            <a:r>
              <a:rPr kumimoji="0" lang="zh-CN" altLang="zh-CN"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rPr>
              <a:t>。</a:t>
            </a:r>
            <a:endParaRPr kumimoji="0" lang="zh-CN" altLang="en-US" sz="2200" b="1" kern="1200" cap="none" spc="0" normalizeH="0" baseline="0" noProof="0" dirty="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charRg st="24" end="49"/>
                                            </p:txEl>
                                          </p:spTgt>
                                        </p:tgtEl>
                                        <p:attrNameLst>
                                          <p:attrName>style.visibility</p:attrName>
                                        </p:attrNameLst>
                                      </p:cBhvr>
                                      <p:to>
                                        <p:strVal val="visible"/>
                                      </p:to>
                                    </p:set>
                                    <p:animEffect transition="in" filter="wipe(left)">
                                      <p:cBhvr>
                                        <p:cTn id="12" dur="500"/>
                                        <p:tgtEl>
                                          <p:spTgt spid="3">
                                            <p:txEl>
                                              <p:charRg st="24" end="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2588" y="322263"/>
            <a:ext cx="261938" cy="27305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4177" y="352425"/>
            <a:ext cx="238760" cy="245110"/>
          </a:xfrm>
          <a:prstGeom prst="rect">
            <a:avLst/>
          </a:prstGeom>
          <a:solidFill>
            <a:srgbClr val="007E27"/>
          </a:solidFill>
          <a:ln w="12700">
            <a:miter lim="400000"/>
          </a:ln>
        </p:spPr>
        <p:txBody>
          <a:bodyPr wrap="none" lIns="45711" rIns="45711">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kumimoji="0" lang="en-US" sz="10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20"/>
          <p:cNvSpPr/>
          <p:nvPr/>
        </p:nvSpPr>
        <p:spPr>
          <a:xfrm>
            <a:off x="800100" y="320675"/>
            <a:ext cx="457200" cy="276860"/>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b="0">
                <a:solidFill>
                  <a:srgbClr val="000000"/>
                </a:solidFill>
              </a:defRPr>
            </a:pPr>
            <a:r>
              <a:rPr kumimoji="0" lang="zh-CN" sz="1800" b="1" i="0" u="none" strike="noStrike" kern="0" cap="none" spc="0" normalizeH="0" baseline="0" noProof="0" dirty="0">
                <a:ln>
                  <a:noFill/>
                </a:ln>
                <a:solidFill>
                  <a:srgbClr val="007E27"/>
                </a:solidFill>
                <a:effectLst/>
                <a:uLnTx/>
                <a:uFillTx/>
                <a:latin typeface="微软雅黑" panose="020B0503020204020204" charset="-122"/>
                <a:ea typeface="微软雅黑" panose="020B0503020204020204" charset="-122"/>
                <a:sym typeface="微软雅黑" panose="020B0503020204020204" charset="-122"/>
              </a:rPr>
              <a:t>凝华</a:t>
            </a:r>
          </a:p>
        </p:txBody>
      </p:sp>
      <p:cxnSp>
        <p:nvCxnSpPr>
          <p:cNvPr id="30" name="直接连接符 19"/>
          <p:cNvCxnSpPr/>
          <p:nvPr/>
        </p:nvCxnSpPr>
        <p:spPr>
          <a:xfrm>
            <a:off x="863600" y="4859338"/>
            <a:ext cx="73723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pic>
        <p:nvPicPr>
          <p:cNvPr id="41" name="图片 1"/>
          <p:cNvPicPr>
            <a:picLocks noChangeAspect="1"/>
          </p:cNvPicPr>
          <p:nvPr/>
        </p:nvPicPr>
        <p:blipFill>
          <a:blip r:embed="rId2"/>
          <a:stretch>
            <a:fillRect/>
          </a:stretch>
        </p:blipFill>
        <p:spPr>
          <a:xfrm>
            <a:off x="800100" y="864549"/>
            <a:ext cx="3849015" cy="2620393"/>
          </a:xfrm>
          <a:prstGeom prst="rect">
            <a:avLst/>
          </a:prstGeom>
          <a:noFill/>
          <a:ln w="9525">
            <a:noFill/>
          </a:ln>
          <a:effectLst>
            <a:reflection blurRad="6350" stA="50000" endA="300" endPos="15000" dir="5400000" sy="-100000" algn="bl" rotWithShape="0"/>
          </a:effectLst>
        </p:spPr>
      </p:pic>
      <p:sp>
        <p:nvSpPr>
          <p:cNvPr id="43" name="矩形 42"/>
          <p:cNvSpPr/>
          <p:nvPr/>
        </p:nvSpPr>
        <p:spPr>
          <a:xfrm>
            <a:off x="5823363" y="1803035"/>
            <a:ext cx="2138680" cy="598805"/>
          </a:xfrm>
          <a:prstGeom prst="rect">
            <a:avLst/>
          </a:prstGeom>
        </p:spPr>
        <p:txBody>
          <a:bodyPr wrap="non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FF0000"/>
                </a:solidFill>
                <a:effectLst/>
                <a:uLnTx/>
                <a:uFillTx/>
                <a:latin typeface="+mn-ea"/>
                <a:ea typeface="微软雅黑" panose="020B0503020204020204" charset="-122"/>
                <a:cs typeface="+mn-cs"/>
              </a:rPr>
              <a:t>窗玻璃上的冰花</a:t>
            </a:r>
          </a:p>
        </p:txBody>
      </p:sp>
      <p:pic>
        <p:nvPicPr>
          <p:cNvPr id="1026" name="Picture 2" descr="https://timgsa.baidu.com/timg?image&amp;quality=80&amp;size=b9999_10000&amp;sec=1564655336497&amp;di=799d172b4a2ac58fa963c33652657b22&amp;imgtype=0&amp;src=http%3A%2F%2Fimg8.zol.com.cn%2Fbbs%2Fupload%2F20850%2F2084970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18371" y="2401840"/>
            <a:ext cx="4538048" cy="255127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linds(horizontal)">
                                      <p:cBhvr>
                                        <p:cTn id="7" dur="500"/>
                                        <p:tgtEl>
                                          <p:spTgt spid="4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right)">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847</Words>
  <Application>Microsoft Office PowerPoint</Application>
  <PresentationFormat>自定义</PresentationFormat>
  <Paragraphs>114</Paragraphs>
  <Slides>19</Slides>
  <Notes>2</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2019-08-02T05:44:30Z</dcterms:created>
  <dcterms:modified xsi:type="dcterms:W3CDTF">2019-11-07T06:09:06Z</dcterms:modified>
</cp:coreProperties>
</file>