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sldIdLst>
    <p:sldId id="460" r:id="rId2"/>
    <p:sldId id="474" r:id="rId3"/>
    <p:sldId id="475" r:id="rId4"/>
    <p:sldId id="493" r:id="rId5"/>
    <p:sldId id="482" r:id="rId6"/>
    <p:sldId id="483" r:id="rId7"/>
    <p:sldId id="458" r:id="rId8"/>
    <p:sldId id="463" r:id="rId9"/>
    <p:sldId id="464" r:id="rId10"/>
    <p:sldId id="465" r:id="rId11"/>
    <p:sldId id="494" r:id="rId12"/>
    <p:sldId id="495" r:id="rId13"/>
    <p:sldId id="496" r:id="rId14"/>
    <p:sldId id="497" r:id="rId15"/>
    <p:sldId id="498" r:id="rId16"/>
    <p:sldId id="499" r:id="rId17"/>
    <p:sldId id="502" r:id="rId18"/>
    <p:sldId id="500" r:id="rId19"/>
    <p:sldId id="504" r:id="rId20"/>
  </p:sldIdLst>
  <p:sldSz cx="9144000" cy="5143500" type="screen16x9"/>
  <p:notesSz cx="6858000" cy="9144000"/>
  <p:embeddedFontLst>
    <p:embeddedFont>
      <p:font typeface="楷体_GB2312" charset="-122"/>
      <p:regular r:id="rId22"/>
    </p:embeddedFont>
    <p:embeddedFont>
      <p:font typeface="华文中宋" pitchFamily="2" charset="-122"/>
      <p:regular r:id="rId23"/>
    </p:embeddedFont>
    <p:embeddedFont>
      <p:font typeface="黑体" pitchFamily="49" charset="-122"/>
      <p:regular r:id="rId24"/>
    </p:embeddedFont>
    <p:embeddedFont>
      <p:font typeface="幼圆" pitchFamily="49" charset="-122"/>
      <p:regular r:id="rId25"/>
    </p:embeddedFont>
    <p:embeddedFont>
      <p:font typeface="经典繁仿黑" charset="-122"/>
      <p:regular r:id="rId26"/>
    </p:embeddedFont>
    <p:embeddedFont>
      <p:font typeface="等线" charset="-122"/>
      <p:regular r:id="rId27"/>
    </p:embeddedFont>
  </p:embeddedFontLst>
  <p:custDataLst>
    <p:tags r:id="rId28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7D3C0CD-D902-4853-9395-37A929F98ADC}" type="datetime1">
              <a:rPr lang="zh-CN" altLang="en-US"/>
              <a:t>2021/2/24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</a14:hiddenLine>
            </a:ext>
          </a:extLst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第二级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第三级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第四级</a:t>
            </a:r>
          </a:p>
          <a:p>
            <a:pPr>
              <a:lnSpc>
                <a:spcPct val="100000"/>
              </a:lnSpc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C06B111-D7B5-4F7E-8613-CB08AED2795E}" type="slidenum">
              <a:rPr lang="zh-CN" altLang="en-US"/>
              <a:t>‹#›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324592388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5CE87F34-9D2B-42F7-8710-CF4BC90767BC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2021/2/24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81A8BA64-923E-414F-ADFE-F09731713F4A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674144"/>
            <a:ext cx="7667625" cy="63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 sz="2800" b="0" dirty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　</a:t>
            </a:r>
            <a:r>
              <a:rPr lang="zh-CN" altLang="en-US" sz="2800" b="0" dirty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第十一讲 </a:t>
            </a:r>
            <a:r>
              <a:rPr lang="en-US" altLang="en-US" sz="2800" b="0" dirty="0" err="1" smtClean="0">
                <a:latin typeface="黑体" panose="02010609060101010101" pitchFamily="49" charset="-122"/>
                <a:ea typeface="黑体" panose="02010609060101010101" pitchFamily="49" charset="-122"/>
                <a:sym typeface="经典繁仿黑" panose="02010609000101010101" pitchFamily="49" charset="-122"/>
              </a:rPr>
              <a:t>压强的计算</a:t>
            </a:r>
            <a:endParaRPr lang="zh-CN" altLang="en-US" sz="2800" b="0" dirty="0"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  <p:sp>
        <p:nvSpPr>
          <p:cNvPr id="10257" name="TextBox 1"/>
          <p:cNvSpPr txBox="1">
            <a:spLocks noChangeArrowheads="1"/>
          </p:cNvSpPr>
          <p:nvPr/>
        </p:nvSpPr>
        <p:spPr bwMode="auto">
          <a:xfrm>
            <a:off x="323850" y="206692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10259" name="Picture 19" descr="20JXWLJ-2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21050" y="2265680"/>
            <a:ext cx="2043430" cy="1623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3276600" y="4129088"/>
            <a:ext cx="3275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人教八下</a:t>
            </a:r>
            <a:r>
              <a:rPr lang="en-US" altLang="zh-CN"/>
              <a:t>P32</a:t>
            </a:r>
            <a:r>
              <a:rPr lang="zh-CN" altLang="en-US"/>
              <a:t>图</a:t>
            </a:r>
            <a:r>
              <a:rPr lang="en-US" altLang="zh-CN"/>
              <a:t>9.1</a:t>
            </a:r>
            <a:r>
              <a:rPr lang="zh-CN" altLang="en-US"/>
              <a:t>－</a:t>
            </a:r>
            <a:r>
              <a:rPr lang="en-US" altLang="zh-CN"/>
              <a:t>5 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江西一模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如图所示的容器放在水平桌面上，其底面积为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 dm</a:t>
            </a:r>
            <a:r>
              <a:rPr lang="en-US" altLang="zh-CN" baseline="30000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，内装有适量水，则容器中</a:t>
            </a:r>
            <a:r>
              <a:rPr lang="en-US" altLang="zh-CN" i="1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点受到水的压强为</a:t>
            </a:r>
            <a:r>
              <a:rPr lang="en-US" altLang="zh-CN"/>
              <a:t>_____</a:t>
            </a:r>
            <a:r>
              <a:rPr lang="en-US" altLang="zh-CN">
                <a:cs typeface="Times New Roman" panose="02020603050405020304" pitchFamily="18" charset="0"/>
              </a:rPr>
              <a:t>_Pa</a:t>
            </a:r>
            <a:r>
              <a:rPr lang="zh-CN" altLang="en-US">
                <a:cs typeface="Times New Roman" panose="02020603050405020304" pitchFamily="18" charset="0"/>
              </a:rPr>
              <a:t>；容器底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部受到水的压力为</a:t>
            </a:r>
            <a:r>
              <a:rPr lang="en-US" altLang="zh-CN">
                <a:cs typeface="Times New Roman" panose="02020603050405020304" pitchFamily="18" charset="0"/>
              </a:rPr>
              <a:t>_</a:t>
            </a:r>
            <a:r>
              <a:rPr lang="en-US" altLang="zh-CN"/>
              <a:t>____</a:t>
            </a:r>
            <a:r>
              <a:rPr lang="en-US" altLang="zh-CN">
                <a:cs typeface="Times New Roman" panose="02020603050405020304" pitchFamily="18" charset="0"/>
              </a:rPr>
              <a:t>_N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取</a:t>
            </a:r>
            <a:r>
              <a:rPr lang="en-US" altLang="zh-CN">
                <a:cs typeface="Times New Roman" panose="02020603050405020304" pitchFamily="18" charset="0"/>
              </a:rPr>
              <a:t>10 N/kg)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775" y="771525"/>
            <a:ext cx="877888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5844" name="Picture 4" descr="20JXWLJ-13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40088" y="2284413"/>
            <a:ext cx="2771775" cy="188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119813" y="1025525"/>
            <a:ext cx="105886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400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2484438" y="1482725"/>
            <a:ext cx="7858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12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Box 1"/>
          <p:cNvSpPr txBox="1">
            <a:spLocks noChangeArrowheads="1"/>
          </p:cNvSpPr>
          <p:nvPr/>
        </p:nvSpPr>
        <p:spPr bwMode="auto">
          <a:xfrm>
            <a:off x="346075" y="1012825"/>
            <a:ext cx="879792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宜春模拟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背着氧气瓶的潜水员在浅海中可以长时间地停留，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若要在深海的海水中工作，就要穿抗压服了，这是由于海水的压强随深度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的增加而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选填“增大”“减小”或“不变”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。设想你在</a:t>
            </a:r>
            <a:r>
              <a:rPr lang="en-US" altLang="zh-CN">
                <a:cs typeface="Times New Roman" panose="02020603050405020304" pitchFamily="18" charset="0"/>
              </a:rPr>
              <a:t>7 km</a:t>
            </a:r>
            <a:r>
              <a:rPr lang="zh-CN" altLang="en-US">
                <a:cs typeface="Times New Roman" panose="02020603050405020304" pitchFamily="18" charset="0"/>
              </a:rPr>
              <a:t>深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的“蛟龙号”潜水器中把一只脚伸到外面的水里，此时水对你脚背的压强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约为</a:t>
            </a:r>
            <a:r>
              <a:rPr lang="en-US" altLang="zh-CN">
                <a:cs typeface="Times New Roman" panose="02020603050405020304" pitchFamily="18" charset="0"/>
              </a:rPr>
              <a:t>___________Pa(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水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1.03×10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68611" name="Picture 3" descr="图标-核心母题-跟踪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663575"/>
            <a:ext cx="5580063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435100" y="18764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增大 </a:t>
            </a: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904875" y="2790825"/>
            <a:ext cx="1504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7.21×10</a:t>
            </a:r>
            <a:r>
              <a:rPr lang="en-US" altLang="zh-CN" baseline="30000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7 </a:t>
            </a:r>
            <a:endParaRPr lang="zh-CN" altLang="en-US" baseline="30000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压强的综合分析与计算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常考题型：计算题。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常规考法：通常以实验装置图、现象描述、实物图为背景结合浮力一起考查。</a:t>
            </a:r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771525"/>
            <a:ext cx="11430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Box 1"/>
          <p:cNvSpPr txBox="1">
            <a:spLocks noChangeArrowheads="1"/>
          </p:cNvSpPr>
          <p:nvPr/>
        </p:nvSpPr>
        <p:spPr bwMode="auto">
          <a:xfrm>
            <a:off x="358775" y="303213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en-US"/>
              <a:t>备考方法：</a:t>
            </a:r>
          </a:p>
          <a:p>
            <a:pPr eaLnBrk="1" hangingPunct="1"/>
            <a:r>
              <a:rPr lang="zh-CN" altLang="en-US"/>
              <a:t>①能灵活应用和区别</a:t>
            </a:r>
            <a:r>
              <a:rPr lang="en-US" altLang="zh-CN" i="1"/>
              <a:t>p</a:t>
            </a:r>
            <a:r>
              <a:rPr lang="zh-CN" altLang="en-US"/>
              <a:t>＝  和</a:t>
            </a:r>
            <a:r>
              <a:rPr lang="en-US" altLang="zh-CN" i="1"/>
              <a:t>p</a:t>
            </a:r>
            <a:r>
              <a:rPr lang="zh-CN" altLang="en-US"/>
              <a:t>＝</a:t>
            </a:r>
            <a:r>
              <a:rPr lang="en-US" altLang="zh-CN" i="1"/>
              <a:t>ρgh</a:t>
            </a:r>
            <a:r>
              <a:rPr lang="zh-CN" altLang="en-US"/>
              <a:t>的比较 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3108325" y="774700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66700" imgH="609600" progId="Equation.DSMT4">
                  <p:embed/>
                </p:oleObj>
              </mc:Choice>
              <mc:Fallback>
                <p:oleObj name="Equation" r:id="rId3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108325" y="774700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70" name="Group 114"/>
          <p:cNvGraphicFramePr>
            <a:graphicFrameLocks noGrp="1"/>
          </p:cNvGraphicFramePr>
          <p:nvPr/>
        </p:nvGraphicFramePr>
        <p:xfrm>
          <a:off x="358775" y="1477963"/>
          <a:ext cx="8461375" cy="2822575"/>
        </p:xfrm>
        <a:graphic>
          <a:graphicData uri="http://schemas.openxmlformats.org/drawingml/2006/table">
            <a:tbl>
              <a:tblPr/>
              <a:tblGrid>
                <a:gridCol w="1836738"/>
                <a:gridCol w="3656012"/>
                <a:gridCol w="2968625"/>
              </a:tblGrid>
              <a:tr h="698500"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公式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zh-CN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ρgh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适用范围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固体、液体、气体都适用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液体和均匀柱体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7200"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常用范围及计算顺序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常用来计算固体压强，计算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顺序是先压力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后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压强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 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常用来计算液体压强，计算顺序是先压强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ρgh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后压力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kumimoji="0" lang="en-US" altLang="zh-CN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pS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0761" name="Object 105"/>
          <p:cNvGraphicFramePr>
            <a:graphicFrameLocks noChangeAspect="1"/>
          </p:cNvGraphicFramePr>
          <p:nvPr/>
        </p:nvGraphicFramePr>
        <p:xfrm>
          <a:off x="4248150" y="1527175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5" imgW="266700" imgH="609600" progId="Equation.DSMT4">
                  <p:embed/>
                </p:oleObj>
              </mc:Choice>
              <mc:Fallback>
                <p:oleObj name="Equation" r:id="rId5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248150" y="1527175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768" name="Object 112"/>
          <p:cNvGraphicFramePr>
            <a:graphicFrameLocks noChangeAspect="1"/>
          </p:cNvGraphicFramePr>
          <p:nvPr/>
        </p:nvGraphicFramePr>
        <p:xfrm>
          <a:off x="3311525" y="3687763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6" imgW="266700" imgH="609600" progId="Equation.DSMT4">
                  <p:embed/>
                </p:oleObj>
              </mc:Choice>
              <mc:Fallback>
                <p:oleObj name="Equation" r:id="rId6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311525" y="3687763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②</a:t>
            </a:r>
            <a:r>
              <a:rPr lang="zh-CN" altLang="en-US"/>
              <a:t>只有柱状容器中液体对容器底部的压力才等于液体的重力。</a:t>
            </a:r>
          </a:p>
          <a:p>
            <a:pPr eaLnBrk="1" hangingPunct="1"/>
            <a:r>
              <a:rPr lang="zh-CN" altLang="en-US"/>
              <a:t>③容器对水平桌面的压力＝容器重力＋液体重力。</a:t>
            </a:r>
          </a:p>
        </p:txBody>
      </p: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考法❶　压强的综合分析</a:t>
            </a:r>
            <a:endParaRPr lang="zh-CN" altLang="en-US">
              <a:solidFill>
                <a:srgbClr val="C4000B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        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常德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如图所示，水平桌面上放有底面积和质量都相同的甲、乙两平底容器，分别装有深度相同、质量相等的不同液体。下列说法正确的是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　　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1276350"/>
            <a:ext cx="849313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2708" name="Picture 4" descr="20JXWLJ-13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5625" y="2608263"/>
            <a:ext cx="2808288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①</a:t>
            </a:r>
            <a:r>
              <a:rPr lang="zh-CN" altLang="en-US">
                <a:cs typeface="Times New Roman" panose="02020603050405020304" pitchFamily="18" charset="0"/>
              </a:rPr>
              <a:t>容器对桌面的压力： 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 baseline="-30000">
                <a:cs typeface="Times New Roman" panose="02020603050405020304" pitchFamily="18" charset="0"/>
              </a:rPr>
              <a:t>甲</a:t>
            </a:r>
            <a:r>
              <a:rPr lang="zh-CN" altLang="en-US">
                <a:cs typeface="Times New Roman" panose="02020603050405020304" pitchFamily="18" charset="0"/>
              </a:rPr>
              <a:t>＞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 baseline="-30000">
                <a:cs typeface="Times New Roman" panose="02020603050405020304" pitchFamily="18" charset="0"/>
              </a:rPr>
              <a:t>乙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②液体的密度： 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甲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乙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③液体对容器底部的压强：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甲</a:t>
            </a:r>
            <a:r>
              <a:rPr lang="zh-CN" altLang="en-US">
                <a:cs typeface="Times New Roman" panose="02020603050405020304" pitchFamily="18" charset="0"/>
              </a:rPr>
              <a:t>＞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乙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④容器对桌面的压强：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甲</a:t>
            </a:r>
            <a:r>
              <a:rPr lang="en-US" altLang="zh-CN">
                <a:cs typeface="Times New Roman" panose="02020603050405020304" pitchFamily="18" charset="0"/>
              </a:rPr>
              <a:t>′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乙</a:t>
            </a:r>
            <a:r>
              <a:rPr lang="en-US" altLang="zh-CN">
                <a:cs typeface="Times New Roman" panose="02020603050405020304" pitchFamily="18" charset="0"/>
              </a:rPr>
              <a:t>′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．只有①和③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．只有①和④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．只有②和③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．只有③和④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15913" y="3903663"/>
            <a:ext cx="43973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√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考法❷　压强的综合计算</a:t>
            </a:r>
            <a:endParaRPr lang="zh-CN" altLang="en-US">
              <a:solidFill>
                <a:srgbClr val="C4000B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      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>
                <a:cs typeface="Arial" panose="020B0604020202020204" pitchFamily="34" charset="0"/>
              </a:rPr>
              <a:t>宜春一模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重力为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，底面积为</a:t>
            </a:r>
            <a:r>
              <a:rPr lang="en-US" altLang="zh-CN" i="1">
                <a:cs typeface="Times New Roman" panose="02020603050405020304" pitchFamily="18" charset="0"/>
              </a:rPr>
              <a:t>S</a:t>
            </a:r>
            <a:r>
              <a:rPr lang="zh-CN" altLang="en-US">
                <a:cs typeface="Times New Roman" panose="02020603050405020304" pitchFamily="18" charset="0"/>
              </a:rPr>
              <a:t>的平底薄壁容器，放在水平地面上，如图所示，容器内装有质量为</a:t>
            </a:r>
            <a:r>
              <a:rPr lang="en-US" altLang="zh-CN" i="1">
                <a:cs typeface="Times New Roman" panose="02020603050405020304" pitchFamily="18" charset="0"/>
              </a:rPr>
              <a:t>m</a:t>
            </a:r>
            <a:r>
              <a:rPr lang="zh-CN" altLang="en-US">
                <a:cs typeface="Times New Roman" panose="02020603050405020304" pitchFamily="18" charset="0"/>
              </a:rPr>
              <a:t>的水，水深为</a:t>
            </a:r>
            <a:r>
              <a:rPr lang="en-US" altLang="zh-CN" i="1">
                <a:cs typeface="Times New Roman" panose="02020603050405020304" pitchFamily="18" charset="0"/>
              </a:rPr>
              <a:t>h</a:t>
            </a:r>
            <a:r>
              <a:rPr lang="zh-CN" altLang="en-US">
                <a:cs typeface="Times New Roman" panose="02020603050405020304" pitchFamily="18" charset="0"/>
              </a:rPr>
              <a:t>。请你推算：</a:t>
            </a:r>
            <a:r>
              <a:rPr lang="en-US" altLang="zh-CN">
                <a:cs typeface="Times New Roman" panose="02020603050405020304" pitchFamily="18" charset="0"/>
              </a:rPr>
              <a:t>[</a:t>
            </a:r>
            <a:r>
              <a:rPr lang="zh-CN" altLang="en-US">
                <a:cs typeface="Times New Roman" panose="02020603050405020304" pitchFamily="18" charset="0"/>
              </a:rPr>
              <a:t>温馨提示：水的密度用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水</a:t>
            </a:r>
            <a:r>
              <a:rPr lang="zh-CN" altLang="en-US">
                <a:cs typeface="Times New Roman" panose="02020603050405020304" pitchFamily="18" charset="0"/>
              </a:rPr>
              <a:t>表示，推算结果都用所给字母表示</a:t>
            </a:r>
            <a:r>
              <a:rPr lang="en-US" altLang="zh-CN">
                <a:cs typeface="Times New Roman" panose="02020603050405020304" pitchFamily="18" charset="0"/>
              </a:rPr>
              <a:t>]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76807" name="Picture 7" descr="20JXWLJ-1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5988" y="2967038"/>
            <a:ext cx="26289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容器底部受到水的压强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水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容器底部受到水的压力</a:t>
            </a:r>
            <a:r>
              <a:rPr lang="en-US" altLang="zh-CN" i="1">
                <a:cs typeface="Times New Roman" panose="02020603050405020304" pitchFamily="18" charset="0"/>
              </a:rPr>
              <a:t>F</a:t>
            </a:r>
            <a:r>
              <a:rPr lang="zh-CN" altLang="en-US" baseline="-30000">
                <a:cs typeface="Times New Roman" panose="02020603050405020304" pitchFamily="18" charset="0"/>
              </a:rPr>
              <a:t>水</a:t>
            </a:r>
            <a:r>
              <a:rPr lang="zh-CN" altLang="en-US">
                <a:cs typeface="Times New Roman" panose="02020603050405020304" pitchFamily="18" charset="0"/>
              </a:rPr>
              <a:t> ；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容器对地面的压强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cs typeface="Times New Roman" panose="02020603050405020304" pitchFamily="18" charset="0"/>
              </a:rPr>
              <a:t>容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参考答案</a:t>
            </a:r>
            <a:r>
              <a:rPr lang="en-US" altLang="zh-CN">
                <a:solidFill>
                  <a:srgbClr val="CC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】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容器底部受到水的压强：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gh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容器底部受到水的压力：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 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ghS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(3)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容器对地面的压力：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水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容器对地面的压强：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容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   ＝       。</a:t>
            </a:r>
          </a:p>
        </p:txBody>
      </p:sp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3259138" y="2584450"/>
          <a:ext cx="393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393700" imgH="635000" progId="Equation.DSMT4">
                  <p:embed/>
                </p:oleObj>
              </mc:Choice>
              <mc:Fallback>
                <p:oleObj name="Equation" r:id="rId3" imgW="393700" imgH="635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259138" y="2584450"/>
                        <a:ext cx="393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3995738" y="2608263"/>
          <a:ext cx="825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5" imgW="825500" imgH="609600" progId="Equation.DSMT4">
                  <p:embed/>
                </p:oleObj>
              </mc:Choice>
              <mc:Fallback>
                <p:oleObj name="Equation" r:id="rId5" imgW="8255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995738" y="2608263"/>
                        <a:ext cx="825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8853" name="New picture"/>
          <p:cNvPicPr/>
          <p:nvPr/>
        </p:nvPicPr>
        <p:blipFill>
          <a:blip r:embed="rId7"/>
          <a:stretch>
            <a:fillRect/>
          </a:stretch>
        </p:blipFill>
        <p:spPr>
          <a:xfrm>
            <a:off x="12560300" y="126619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789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知识点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en-US" altLang="zh-CN"/>
              <a:t> </a:t>
            </a:r>
          </a:p>
          <a:p>
            <a:pPr eaLnBrk="1" hangingPunct="1"/>
            <a:r>
              <a:rPr lang="zh-CN" altLang="en-US"/>
              <a:t>增大或减小压强、固体压强的计算 </a:t>
            </a:r>
          </a:p>
          <a:p>
            <a:pPr eaLnBrk="1" hangingPunct="1"/>
            <a:r>
              <a:rPr lang="en-US" altLang="zh-CN">
                <a:solidFill>
                  <a:srgbClr val="CC0000"/>
                </a:solidFill>
              </a:rPr>
              <a:t>【</a:t>
            </a:r>
            <a:r>
              <a:rPr lang="zh-CN" altLang="en-US">
                <a:solidFill>
                  <a:srgbClr val="CC0000"/>
                </a:solidFill>
              </a:rPr>
              <a:t>考查内容</a:t>
            </a:r>
            <a:r>
              <a:rPr lang="en-US" altLang="zh-CN">
                <a:solidFill>
                  <a:srgbClr val="CC0000"/>
                </a:solidFill>
              </a:rPr>
              <a:t>】</a:t>
            </a:r>
            <a:r>
              <a:rPr lang="en-US" altLang="zh-CN"/>
              <a:t> 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1.</a:t>
            </a:r>
            <a:r>
              <a:rPr lang="zh-CN" altLang="en-US">
                <a:cs typeface="Times New Roman" panose="02020603050405020304" pitchFamily="18" charset="0"/>
              </a:rPr>
              <a:t>如图是运货中常用的多轴平板货车。货车上装有很多轮子，是采用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的方法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货车对地面的压强；当该货车满载时，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总质量为</a:t>
            </a:r>
            <a:r>
              <a:rPr lang="en-US" altLang="zh-CN">
                <a:cs typeface="Times New Roman" panose="02020603050405020304" pitchFamily="18" charset="0"/>
              </a:rPr>
              <a:t>100 t</a:t>
            </a:r>
            <a:r>
              <a:rPr lang="zh-CN" altLang="en-US">
                <a:cs typeface="Times New Roman" panose="02020603050405020304" pitchFamily="18" charset="0"/>
              </a:rPr>
              <a:t>，该车轮胎与地面的接触总面积约为</a:t>
            </a:r>
            <a:r>
              <a:rPr lang="en-US" altLang="zh-CN">
                <a:cs typeface="Times New Roman" panose="02020603050405020304" pitchFamily="18" charset="0"/>
              </a:rPr>
              <a:t>0.8 m</a:t>
            </a:r>
            <a:r>
              <a:rPr lang="en-US" altLang="zh-CN" baseline="30000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，则该车对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地面的压强是</a:t>
            </a:r>
            <a:r>
              <a:rPr lang="en-US" altLang="zh-CN">
                <a:cs typeface="Times New Roman" panose="02020603050405020304" pitchFamily="18" charset="0"/>
              </a:rPr>
              <a:t>___________Pa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取</a:t>
            </a:r>
            <a:r>
              <a:rPr lang="en-US" altLang="zh-CN">
                <a:cs typeface="Times New Roman" panose="02020603050405020304" pitchFamily="18" charset="0"/>
              </a:rPr>
              <a:t>10 N/kg)</a:t>
            </a: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409575" y="2397125"/>
            <a:ext cx="1974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增大受力面积 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31115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减小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1871663" y="3311525"/>
            <a:ext cx="1550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1.25×10</a:t>
            </a:r>
            <a:r>
              <a:rPr lang="en-US" altLang="zh-CN" baseline="30000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6</a:t>
            </a:r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  <p:bldP spid="450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7108" name="Picture 4" descr="20JXWLJ-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43213" y="1311275"/>
            <a:ext cx="3024187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095625" y="3327400"/>
            <a:ext cx="35639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人教八下</a:t>
            </a:r>
            <a:r>
              <a:rPr lang="en-US" altLang="zh-CN"/>
              <a:t>P37</a:t>
            </a:r>
            <a:r>
              <a:rPr lang="zh-CN" altLang="en-US"/>
              <a:t>图</a:t>
            </a:r>
            <a:r>
              <a:rPr lang="en-US" altLang="zh-CN"/>
              <a:t>9.2</a:t>
            </a:r>
            <a:r>
              <a:rPr lang="zh-CN" altLang="en-US"/>
              <a:t>－</a:t>
            </a:r>
            <a:r>
              <a:rPr lang="en-US" altLang="zh-CN"/>
              <a:t>7 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知识点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en-US" altLang="zh-CN"/>
              <a:t> </a:t>
            </a:r>
          </a:p>
          <a:p>
            <a:pPr eaLnBrk="1" hangingPunct="1"/>
            <a:r>
              <a:rPr lang="zh-CN" altLang="en-US"/>
              <a:t>连通器原理、液体压强的计算 </a:t>
            </a:r>
          </a:p>
          <a:p>
            <a:pPr eaLnBrk="1" hangingPunct="1"/>
            <a:r>
              <a:rPr lang="en-US" altLang="zh-CN">
                <a:solidFill>
                  <a:srgbClr val="CC0000"/>
                </a:solidFill>
              </a:rPr>
              <a:t>【</a:t>
            </a:r>
            <a:r>
              <a:rPr lang="zh-CN" altLang="en-US">
                <a:solidFill>
                  <a:srgbClr val="CC0000"/>
                </a:solidFill>
              </a:rPr>
              <a:t>考查内容</a:t>
            </a:r>
            <a:r>
              <a:rPr lang="en-US" altLang="zh-CN">
                <a:solidFill>
                  <a:srgbClr val="CC0000"/>
                </a:solidFill>
              </a:rPr>
              <a:t>】</a:t>
            </a:r>
            <a:r>
              <a:rPr lang="en-US" altLang="zh-CN"/>
              <a:t> 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2.</a:t>
            </a:r>
            <a:r>
              <a:rPr lang="zh-CN" altLang="en-US">
                <a:cs typeface="Times New Roman" panose="02020603050405020304" pitchFamily="18" charset="0"/>
              </a:rPr>
              <a:t>三峡船闸实现了上下游船只的通航，如图所示，船闸是根据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原理工作的。当闸室内的水深为</a:t>
            </a:r>
            <a:r>
              <a:rPr lang="en-US" altLang="zh-CN">
                <a:cs typeface="Times New Roman" panose="02020603050405020304" pitchFamily="18" charset="0"/>
              </a:rPr>
              <a:t>36 m</a:t>
            </a:r>
            <a:r>
              <a:rPr lang="zh-CN" altLang="en-US">
                <a:cs typeface="Times New Roman" panose="02020603050405020304" pitchFamily="18" charset="0"/>
              </a:rPr>
              <a:t>时，水对闸室底部产生的压强为 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________Pa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取</a:t>
            </a:r>
            <a:r>
              <a:rPr lang="en-US" altLang="zh-CN">
                <a:cs typeface="Times New Roman" panose="02020603050405020304" pitchFamily="18" charset="0"/>
              </a:rPr>
              <a:t>10 N/kg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 i="1">
                <a:cs typeface="Times New Roman" panose="02020603050405020304" pitchFamily="18" charset="0"/>
              </a:rPr>
              <a:t>ρ</a:t>
            </a:r>
            <a:r>
              <a:rPr lang="zh-CN" altLang="en-US" baseline="-30000">
                <a:cs typeface="Times New Roman" panose="02020603050405020304" pitchFamily="18" charset="0"/>
              </a:rPr>
              <a:t>水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>
                <a:cs typeface="Times New Roman" panose="02020603050405020304" pitchFamily="18" charset="0"/>
              </a:rPr>
              <a:t>1.0×10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 kg/m</a:t>
            </a:r>
            <a:r>
              <a:rPr lang="en-US" altLang="zh-CN" baseline="30000">
                <a:cs typeface="Times New Roman" panose="02020603050405020304" pitchFamily="18" charset="0"/>
              </a:rPr>
              <a:t>3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7315200" y="1939925"/>
            <a:ext cx="120808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连通器 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20638" y="2854325"/>
            <a:ext cx="1851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3.6×10</a:t>
            </a:r>
            <a:r>
              <a:rPr lang="en-US" altLang="zh-CN" baseline="30000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5</a:t>
            </a:r>
            <a:endParaRPr lang="zh-CN" altLang="en-US" baseline="30000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727200" y="1482725"/>
            <a:ext cx="7058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固体压强的相关计算  (10年2考)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4276" name="TextBox 1"/>
          <p:cNvSpPr txBox="1">
            <a:spLocks noChangeArrowheads="1"/>
          </p:cNvSpPr>
          <p:nvPr/>
        </p:nvSpPr>
        <p:spPr bwMode="auto">
          <a:xfrm>
            <a:off x="358775" y="199548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常考题型：计算题。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常规考法：以实验装置图为背景，结合密度、液体压强、浮力的计算一起考查。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备考方法：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①明确压强公式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>
                <a:cs typeface="Times New Roman" panose="02020603050405020304" pitchFamily="18" charset="0"/>
              </a:rPr>
              <a:t>＝  中的量。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②计算过程中注意单位的统一。</a:t>
            </a:r>
          </a:p>
        </p:txBody>
      </p:sp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900" y="1635125"/>
            <a:ext cx="1114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2613025" y="3833813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4" imgW="266700" imgH="609600" progId="Equation.DSMT4">
                  <p:embed/>
                </p:oleObj>
              </mc:Choice>
              <mc:Fallback>
                <p:oleObj name="Equation" r:id="rId4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13025" y="3833813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      </a:t>
            </a:r>
            <a:r>
              <a:rPr lang="en-US" altLang="zh-CN">
                <a:cs typeface="Arial" panose="020B0604020202020204" pitchFamily="34" charset="0"/>
              </a:rPr>
              <a:t>(2021·</a:t>
            </a:r>
            <a:r>
              <a:rPr lang="zh-CN" altLang="en-US">
                <a:cs typeface="Arial" panose="020B0604020202020204" pitchFamily="34" charset="0"/>
              </a:rPr>
              <a:t>易错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如图所示，边长为</a:t>
            </a:r>
            <a:r>
              <a:rPr lang="en-US" altLang="zh-CN">
                <a:cs typeface="Times New Roman" panose="02020603050405020304" pitchFamily="18" charset="0"/>
              </a:rPr>
              <a:t>0.3 m</a:t>
            </a:r>
            <a:r>
              <a:rPr lang="zh-CN" altLang="en-US">
                <a:cs typeface="Times New Roman" panose="02020603050405020304" pitchFamily="18" charset="0"/>
              </a:rPr>
              <a:t>，质量为</a:t>
            </a:r>
            <a:r>
              <a:rPr lang="en-US" altLang="zh-CN">
                <a:cs typeface="Times New Roman" panose="02020603050405020304" pitchFamily="18" charset="0"/>
              </a:rPr>
              <a:t>27 kg</a:t>
            </a:r>
            <a:r>
              <a:rPr lang="zh-CN" altLang="en-US">
                <a:cs typeface="Times New Roman" panose="02020603050405020304" pitchFamily="18" charset="0"/>
              </a:rPr>
              <a:t>的正方体物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块静止在水平桌面上，它有三分之一的部分伸出桌面，则它对桌面的压强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为</a:t>
            </a:r>
            <a:r>
              <a:rPr lang="en-US" altLang="zh-CN">
                <a:cs typeface="Times New Roman" panose="02020603050405020304" pitchFamily="18" charset="0"/>
              </a:rPr>
              <a:t>_</a:t>
            </a:r>
            <a:r>
              <a:rPr lang="en-US" altLang="zh-CN"/>
              <a:t>_____</a:t>
            </a:r>
            <a:r>
              <a:rPr lang="en-US" altLang="zh-CN">
                <a:cs typeface="Times New Roman" panose="02020603050405020304" pitchFamily="18" charset="0"/>
              </a:rPr>
              <a:t>Pa</a:t>
            </a:r>
            <a:r>
              <a:rPr lang="zh-CN" altLang="en-US">
                <a:cs typeface="Times New Roman" panose="02020603050405020304" pitchFamily="18" charset="0"/>
              </a:rPr>
              <a:t>。若将伸出桌面的部分沿竖直方向切去，则剩余部分对水平桌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面的压强为</a:t>
            </a:r>
            <a:r>
              <a:rPr lang="en-US" altLang="zh-CN">
                <a:cs typeface="Times New Roman" panose="02020603050405020304" pitchFamily="18" charset="0"/>
              </a:rPr>
              <a:t>_</a:t>
            </a:r>
            <a:r>
              <a:rPr lang="en-US" altLang="zh-CN"/>
              <a:t>_____</a:t>
            </a:r>
            <a:r>
              <a:rPr lang="en-US" altLang="zh-CN">
                <a:cs typeface="Times New Roman" panose="02020603050405020304" pitchFamily="18" charset="0"/>
              </a:rPr>
              <a:t>_Pa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取</a:t>
            </a:r>
            <a:r>
              <a:rPr lang="en-US" altLang="zh-CN">
                <a:cs typeface="Times New Roman" panose="02020603050405020304" pitchFamily="18" charset="0"/>
              </a:rPr>
              <a:t>10 N/kg)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69938"/>
            <a:ext cx="925512" cy="28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5300" name="Picture 4" descr="20JXWLJ-1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7063" y="2716213"/>
            <a:ext cx="2628900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503238" y="1493838"/>
            <a:ext cx="11144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4 500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547813" y="1985963"/>
            <a:ext cx="1260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3 000 </a:t>
            </a:r>
            <a:endParaRPr lang="zh-CN" altLang="en-US">
              <a:solidFill>
                <a:srgbClr val="C4000B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  <p:bldP spid="55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(2018·</a:t>
            </a:r>
            <a:r>
              <a:rPr lang="zh-CN" altLang="en-US">
                <a:cs typeface="Arial" panose="020B0604020202020204" pitchFamily="34" charset="0"/>
              </a:rPr>
              <a:t>江西</a:t>
            </a:r>
            <a:r>
              <a:rPr lang="en-US" altLang="zh-CN">
                <a:cs typeface="Arial" panose="020B0604020202020204" pitchFamily="34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如图所示，是小普同学利用自制的简易天平在家实验时的情景，请仔细观察，并根据图中信息，求：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该液体的密度；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若烧杯的底面积为</a:t>
            </a:r>
            <a:r>
              <a:rPr lang="en-US" altLang="zh-CN">
                <a:cs typeface="Times New Roman" panose="02020603050405020304" pitchFamily="18" charset="0"/>
              </a:rPr>
              <a:t>20 cm</a:t>
            </a:r>
            <a:r>
              <a:rPr lang="en-US" altLang="zh-CN" baseline="30000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，装有此液体的烧杯对天平托盘的压强是多少？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en-US" altLang="zh-CN" i="1">
                <a:cs typeface="Times New Roman" panose="02020603050405020304" pitchFamily="18" charset="0"/>
              </a:rPr>
              <a:t>g</a:t>
            </a:r>
            <a:r>
              <a:rPr lang="zh-CN" altLang="en-US">
                <a:cs typeface="Times New Roman" panose="02020603050405020304" pitchFamily="18" charset="0"/>
              </a:rPr>
              <a:t>取</a:t>
            </a:r>
            <a:r>
              <a:rPr lang="en-US" altLang="zh-CN">
                <a:cs typeface="Times New Roman" panose="02020603050405020304" pitchFamily="18" charset="0"/>
              </a:rPr>
              <a:t>10 N/kg)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18435" name="Picture 3" descr="图标-核心母题-跟踪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303213"/>
            <a:ext cx="5653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20JXWLJ-1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9613" y="3111500"/>
            <a:ext cx="4824412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46075" y="411163"/>
            <a:ext cx="8389938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由图可知，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100 mL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液体的质量：</a:t>
            </a:r>
            <a:endParaRPr lang="zh-CN" altLang="en-US" i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7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baseline="-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杯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100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90 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</a:p>
          <a:p>
            <a:pPr eaLnBrk="1" hangingPunct="1">
              <a:lnSpc>
                <a:spcPct val="17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液体的密度：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ρ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zh-CN" altLang="en-US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0.9 g/cm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</a:p>
          <a:p>
            <a:pPr eaLnBrk="1" hangingPunct="1">
              <a:lnSpc>
                <a:spcPct val="170000"/>
              </a:lnSpc>
            </a:pP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烧杯底面积：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20 cm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2×10</a:t>
            </a:r>
            <a:r>
              <a:rPr lang="zh-CN" altLang="en-US" baseline="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3 m2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</a:p>
          <a:p>
            <a:pPr eaLnBrk="1" hangingPunct="1">
              <a:lnSpc>
                <a:spcPct val="17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装有液体的烧杯对天平托盘的压力：</a:t>
            </a:r>
            <a:endParaRPr lang="zh-CN" altLang="en-US" i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7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mg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0.1 kg×10 N/kg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1 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</a:p>
          <a:p>
            <a:pPr eaLnBrk="1" hangingPunct="1">
              <a:lnSpc>
                <a:spcPct val="17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烧杯对托盘天平的压强：</a:t>
            </a:r>
            <a:endParaRPr lang="zh-CN" altLang="en-US" i="1">
              <a:latin typeface="楷体_GB2312" panose="02010609030101010101" pitchFamily="49" charset="-122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7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＝  ＝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500 Pa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2519363" y="1431925"/>
          <a:ext cx="431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431800" imgH="635000" progId="Equation.DSMT4">
                  <p:embed/>
                </p:oleObj>
              </mc:Choice>
              <mc:Fallback>
                <p:oleObj name="Equation" r:id="rId3" imgW="431800" imgH="635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519363" y="1431925"/>
                        <a:ext cx="4318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328988" y="1455738"/>
          <a:ext cx="77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774065" imgH="609600" progId="Equation.DSMT4">
                  <p:embed/>
                </p:oleObj>
              </mc:Choice>
              <mc:Fallback>
                <p:oleObj name="Equation" r:id="rId5" imgW="774065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328988" y="1455738"/>
                        <a:ext cx="774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812800" y="4048125"/>
          <a:ext cx="26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266700" imgH="609600" progId="Equation.DSMT4">
                  <p:embed/>
                </p:oleObj>
              </mc:Choice>
              <mc:Fallback>
                <p:oleObj name="Equation" r:id="rId7" imgW="266700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12800" y="4048125"/>
                        <a:ext cx="26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1355725" y="4048125"/>
          <a:ext cx="1092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9" imgW="1091565" imgH="609600" progId="Equation.DSMT4">
                  <p:embed/>
                </p:oleObj>
              </mc:Choice>
              <mc:Fallback>
                <p:oleObj name="Equation" r:id="rId9" imgW="1091565" imgH="609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55725" y="4048125"/>
                        <a:ext cx="1092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液体压强的相关计算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常考题型：计算题。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常规考法：以现象描述和实际图片为背景结合固体压强、浮力一起考查。</a:t>
            </a: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备考方法：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①明确液体压强公式</a:t>
            </a:r>
            <a:r>
              <a:rPr lang="en-US" altLang="zh-CN" i="1">
                <a:cs typeface="Times New Roman" panose="02020603050405020304" pitchFamily="18" charset="0"/>
              </a:rPr>
              <a:t>p</a:t>
            </a:r>
            <a:r>
              <a:rPr lang="zh-CN" altLang="en-US">
                <a:cs typeface="Times New Roman" panose="02020603050405020304" pitchFamily="18" charset="0"/>
              </a:rPr>
              <a:t>＝</a:t>
            </a:r>
            <a:r>
              <a:rPr lang="en-US" altLang="zh-CN" i="1">
                <a:cs typeface="Times New Roman" panose="02020603050405020304" pitchFamily="18" charset="0"/>
              </a:rPr>
              <a:t>ρgh</a:t>
            </a:r>
            <a:r>
              <a:rPr lang="zh-CN" altLang="en-US">
                <a:cs typeface="Times New Roman" panose="02020603050405020304" pitchFamily="18" charset="0"/>
              </a:rPr>
              <a:t>中深度的概念。</a:t>
            </a: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②计算过程中注意单位的统一。</a:t>
            </a: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771525"/>
            <a:ext cx="110172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1479</Words>
  <Application>Microsoft Office PowerPoint</Application>
  <PresentationFormat>全屏显示(16:9)</PresentationFormat>
  <Paragraphs>105</Paragraphs>
  <Slides>19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1" baseType="lpstr">
      <vt:lpstr>Arial</vt:lpstr>
      <vt:lpstr>宋体</vt:lpstr>
      <vt:lpstr>楷体_GB2312</vt:lpstr>
      <vt:lpstr>华文中宋</vt:lpstr>
      <vt:lpstr>黑体</vt:lpstr>
      <vt:lpstr>幼圆</vt:lpstr>
      <vt:lpstr>经典繁仿黑</vt:lpstr>
      <vt:lpstr>Wingdings</vt:lpstr>
      <vt:lpstr>等线</vt:lpstr>
      <vt:lpstr>Times New Roman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2020-12-31T10:16:23Z</cp:lastPrinted>
  <dcterms:created xsi:type="dcterms:W3CDTF">2020-12-31T10:16:23Z</dcterms:created>
  <dcterms:modified xsi:type="dcterms:W3CDTF">2021-02-24T12:17:23Z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