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heme/theme3.xml" ContentType="application/vnd.openxmlformats-officedocument.them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heme/theme4.xml" ContentType="application/vnd.openxmlformats-officedocument.them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1176" r:id="rId3"/>
    <p:sldId id="1177" r:id="rId4"/>
    <p:sldId id="1180" r:id="rId5"/>
    <p:sldId id="1116" r:id="rId6"/>
    <p:sldId id="1023" r:id="rId7"/>
    <p:sldId id="1127" r:id="rId8"/>
    <p:sldId id="1184" r:id="rId9"/>
    <p:sldId id="1130" r:id="rId10"/>
    <p:sldId id="1185" r:id="rId11"/>
    <p:sldId id="1186" r:id="rId12"/>
    <p:sldId id="1188" r:id="rId13"/>
    <p:sldId id="1189" r:id="rId14"/>
    <p:sldId id="1193" r:id="rId15"/>
    <p:sldId id="1119" r:id="rId16"/>
    <p:sldId id="1131" r:id="rId17"/>
    <p:sldId id="1159" r:id="rId18"/>
    <p:sldId id="1194" r:id="rId19"/>
    <p:sldId id="1196" r:id="rId20"/>
    <p:sldId id="1190" r:id="rId21"/>
    <p:sldId id="1191" r:id="rId22"/>
    <p:sldId id="1192" r:id="rId23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0" userDrawn="1">
          <p15:clr>
            <a:srgbClr val="A4A3A4"/>
          </p15:clr>
        </p15:guide>
        <p15:guide id="2" pos="40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dou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090"/>
        <p:guide pos="40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heme" Target="../theme/theme4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2" Type="http://schemas.openxmlformats.org/officeDocument/2006/relationships/tags" Target="../tags/tag141.xml"/><Relationship Id="rId1" Type="http://schemas.openxmlformats.org/officeDocument/2006/relationships/theme" Target="../theme/theme3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2063752" y="275167"/>
            <a:ext cx="9518649" cy="58525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C534-257B-4F72-A222-CE311768D559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609600" y="1600200"/>
            <a:ext cx="5384800" cy="4530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97600" y="1600200"/>
            <a:ext cx="5384800" cy="21891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88A3C-AF51-4C81-96C8-55BAE4A5C5A7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6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7.xml"/><Relationship Id="rId20" Type="http://schemas.openxmlformats.org/officeDocument/2006/relationships/tags" Target="../tags/tag7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7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3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image" Target="../media/image3.png"/><Relationship Id="rId5" Type="http://schemas.openxmlformats.org/officeDocument/2006/relationships/tags" Target="../tags/tag15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54.xml"/><Relationship Id="rId9" Type="http://schemas.openxmlformats.org/officeDocument/2006/relationships/tags" Target="../tags/tag15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tags" Target="../tags/tag276.xml"/><Relationship Id="rId18" Type="http://schemas.openxmlformats.org/officeDocument/2006/relationships/tags" Target="../tags/tag281.xml"/><Relationship Id="rId26" Type="http://schemas.openxmlformats.org/officeDocument/2006/relationships/image" Target="../media/image18.png"/><Relationship Id="rId3" Type="http://schemas.openxmlformats.org/officeDocument/2006/relationships/tags" Target="../tags/tag266.xml"/><Relationship Id="rId21" Type="http://schemas.openxmlformats.org/officeDocument/2006/relationships/tags" Target="../tags/tag284.xml"/><Relationship Id="rId7" Type="http://schemas.openxmlformats.org/officeDocument/2006/relationships/tags" Target="../tags/tag270.xml"/><Relationship Id="rId12" Type="http://schemas.openxmlformats.org/officeDocument/2006/relationships/tags" Target="../tags/tag275.xml"/><Relationship Id="rId17" Type="http://schemas.openxmlformats.org/officeDocument/2006/relationships/tags" Target="../tags/tag280.xml"/><Relationship Id="rId25" Type="http://schemas.openxmlformats.org/officeDocument/2006/relationships/image" Target="../media/image17.png"/><Relationship Id="rId2" Type="http://schemas.openxmlformats.org/officeDocument/2006/relationships/tags" Target="../tags/tag265.xml"/><Relationship Id="rId16" Type="http://schemas.openxmlformats.org/officeDocument/2006/relationships/tags" Target="../tags/tag279.xml"/><Relationship Id="rId20" Type="http://schemas.openxmlformats.org/officeDocument/2006/relationships/tags" Target="../tags/tag283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tags" Target="../tags/tag274.xml"/><Relationship Id="rId24" Type="http://schemas.openxmlformats.org/officeDocument/2006/relationships/image" Target="../media/image16.jpeg"/><Relationship Id="rId5" Type="http://schemas.openxmlformats.org/officeDocument/2006/relationships/tags" Target="../tags/tag268.xml"/><Relationship Id="rId15" Type="http://schemas.openxmlformats.org/officeDocument/2006/relationships/tags" Target="../tags/tag278.xml"/><Relationship Id="rId23" Type="http://schemas.openxmlformats.org/officeDocument/2006/relationships/slideLayout" Target="../slideLayouts/slideLayout13.xml"/><Relationship Id="rId28" Type="http://schemas.openxmlformats.org/officeDocument/2006/relationships/image" Target="../media/image19.png"/><Relationship Id="rId10" Type="http://schemas.openxmlformats.org/officeDocument/2006/relationships/tags" Target="../tags/tag273.xml"/><Relationship Id="rId19" Type="http://schemas.openxmlformats.org/officeDocument/2006/relationships/tags" Target="../tags/tag282.xml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tags" Target="../tags/tag277.xml"/><Relationship Id="rId22" Type="http://schemas.openxmlformats.org/officeDocument/2006/relationships/tags" Target="../tags/tag285.xml"/><Relationship Id="rId27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tags" Target="../tags/tag298.xml"/><Relationship Id="rId18" Type="http://schemas.openxmlformats.org/officeDocument/2006/relationships/tags" Target="../tags/tag303.xml"/><Relationship Id="rId26" Type="http://schemas.openxmlformats.org/officeDocument/2006/relationships/tags" Target="../tags/tag311.xml"/><Relationship Id="rId3" Type="http://schemas.openxmlformats.org/officeDocument/2006/relationships/tags" Target="../tags/tag288.xml"/><Relationship Id="rId21" Type="http://schemas.openxmlformats.org/officeDocument/2006/relationships/tags" Target="../tags/tag306.xml"/><Relationship Id="rId7" Type="http://schemas.openxmlformats.org/officeDocument/2006/relationships/tags" Target="../tags/tag292.xml"/><Relationship Id="rId12" Type="http://schemas.openxmlformats.org/officeDocument/2006/relationships/tags" Target="../tags/tag297.xml"/><Relationship Id="rId17" Type="http://schemas.openxmlformats.org/officeDocument/2006/relationships/tags" Target="../tags/tag302.xml"/><Relationship Id="rId25" Type="http://schemas.openxmlformats.org/officeDocument/2006/relationships/tags" Target="../tags/tag310.xml"/><Relationship Id="rId2" Type="http://schemas.openxmlformats.org/officeDocument/2006/relationships/tags" Target="../tags/tag287.xml"/><Relationship Id="rId16" Type="http://schemas.openxmlformats.org/officeDocument/2006/relationships/tags" Target="../tags/tag301.xml"/><Relationship Id="rId20" Type="http://schemas.openxmlformats.org/officeDocument/2006/relationships/tags" Target="../tags/tag305.xml"/><Relationship Id="rId29" Type="http://schemas.openxmlformats.org/officeDocument/2006/relationships/tags" Target="../tags/tag314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24" Type="http://schemas.openxmlformats.org/officeDocument/2006/relationships/tags" Target="../tags/tag309.xml"/><Relationship Id="rId5" Type="http://schemas.openxmlformats.org/officeDocument/2006/relationships/tags" Target="../tags/tag290.xml"/><Relationship Id="rId15" Type="http://schemas.openxmlformats.org/officeDocument/2006/relationships/tags" Target="../tags/tag300.xml"/><Relationship Id="rId23" Type="http://schemas.openxmlformats.org/officeDocument/2006/relationships/tags" Target="../tags/tag308.xml"/><Relationship Id="rId28" Type="http://schemas.openxmlformats.org/officeDocument/2006/relationships/tags" Target="../tags/tag313.xml"/><Relationship Id="rId10" Type="http://schemas.openxmlformats.org/officeDocument/2006/relationships/tags" Target="../tags/tag295.xml"/><Relationship Id="rId19" Type="http://schemas.openxmlformats.org/officeDocument/2006/relationships/tags" Target="../tags/tag304.xml"/><Relationship Id="rId31" Type="http://schemas.openxmlformats.org/officeDocument/2006/relationships/slideLayout" Target="../slideLayouts/slideLayout15.xml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tags" Target="../tags/tag299.xml"/><Relationship Id="rId22" Type="http://schemas.openxmlformats.org/officeDocument/2006/relationships/tags" Target="../tags/tag307.xml"/><Relationship Id="rId27" Type="http://schemas.openxmlformats.org/officeDocument/2006/relationships/tags" Target="../tags/tag312.xml"/><Relationship Id="rId30" Type="http://schemas.openxmlformats.org/officeDocument/2006/relationships/tags" Target="../tags/tag3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13" Type="http://schemas.openxmlformats.org/officeDocument/2006/relationships/tags" Target="../tags/tag328.xml"/><Relationship Id="rId18" Type="http://schemas.openxmlformats.org/officeDocument/2006/relationships/image" Target="../media/image20.wmf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12" Type="http://schemas.openxmlformats.org/officeDocument/2006/relationships/tags" Target="../tags/tag327.xml"/><Relationship Id="rId17" Type="http://schemas.openxmlformats.org/officeDocument/2006/relationships/oleObject" Target="../embeddings/oleObject1.bin"/><Relationship Id="rId2" Type="http://schemas.openxmlformats.org/officeDocument/2006/relationships/tags" Target="../tags/tag317.xml"/><Relationship Id="rId16" Type="http://schemas.openxmlformats.org/officeDocument/2006/relationships/slideLayout" Target="../slideLayouts/slideLayout23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tags" Target="../tags/tag326.xml"/><Relationship Id="rId5" Type="http://schemas.openxmlformats.org/officeDocument/2006/relationships/tags" Target="../tags/tag320.xml"/><Relationship Id="rId15" Type="http://schemas.openxmlformats.org/officeDocument/2006/relationships/tags" Target="../tags/tag330.xml"/><Relationship Id="rId10" Type="http://schemas.openxmlformats.org/officeDocument/2006/relationships/tags" Target="../tags/tag325.xml"/><Relationship Id="rId19" Type="http://schemas.openxmlformats.org/officeDocument/2006/relationships/image" Target="../media/image21.wmf"/><Relationship Id="rId4" Type="http://schemas.openxmlformats.org/officeDocument/2006/relationships/tags" Target="../tags/tag319.xml"/><Relationship Id="rId9" Type="http://schemas.openxmlformats.org/officeDocument/2006/relationships/tags" Target="../tags/tag324.xml"/><Relationship Id="rId14" Type="http://schemas.openxmlformats.org/officeDocument/2006/relationships/tags" Target="../tags/tag3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38.xml"/><Relationship Id="rId13" Type="http://schemas.openxmlformats.org/officeDocument/2006/relationships/tags" Target="../tags/tag343.xml"/><Relationship Id="rId18" Type="http://schemas.openxmlformats.org/officeDocument/2006/relationships/tags" Target="../tags/tag348.xml"/><Relationship Id="rId26" Type="http://schemas.openxmlformats.org/officeDocument/2006/relationships/image" Target="../media/image23.wmf"/><Relationship Id="rId3" Type="http://schemas.openxmlformats.org/officeDocument/2006/relationships/tags" Target="../tags/tag333.xml"/><Relationship Id="rId21" Type="http://schemas.openxmlformats.org/officeDocument/2006/relationships/tags" Target="../tags/tag351.xml"/><Relationship Id="rId7" Type="http://schemas.openxmlformats.org/officeDocument/2006/relationships/tags" Target="../tags/tag337.xml"/><Relationship Id="rId12" Type="http://schemas.openxmlformats.org/officeDocument/2006/relationships/tags" Target="../tags/tag342.xml"/><Relationship Id="rId17" Type="http://schemas.openxmlformats.org/officeDocument/2006/relationships/tags" Target="../tags/tag347.xml"/><Relationship Id="rId25" Type="http://schemas.openxmlformats.org/officeDocument/2006/relationships/image" Target="../media/image22.png"/><Relationship Id="rId2" Type="http://schemas.openxmlformats.org/officeDocument/2006/relationships/tags" Target="../tags/tag332.xml"/><Relationship Id="rId16" Type="http://schemas.openxmlformats.org/officeDocument/2006/relationships/tags" Target="../tags/tag346.xml"/><Relationship Id="rId20" Type="http://schemas.openxmlformats.org/officeDocument/2006/relationships/tags" Target="../tags/tag350.xml"/><Relationship Id="rId29" Type="http://schemas.openxmlformats.org/officeDocument/2006/relationships/image" Target="../media/image25.wmf"/><Relationship Id="rId1" Type="http://schemas.openxmlformats.org/officeDocument/2006/relationships/tags" Target="../tags/tag331.xml"/><Relationship Id="rId6" Type="http://schemas.openxmlformats.org/officeDocument/2006/relationships/tags" Target="../tags/tag336.xml"/><Relationship Id="rId11" Type="http://schemas.openxmlformats.org/officeDocument/2006/relationships/tags" Target="../tags/tag341.xml"/><Relationship Id="rId24" Type="http://schemas.openxmlformats.org/officeDocument/2006/relationships/slideLayout" Target="../slideLayouts/slideLayout13.xml"/><Relationship Id="rId5" Type="http://schemas.openxmlformats.org/officeDocument/2006/relationships/tags" Target="../tags/tag335.xml"/><Relationship Id="rId15" Type="http://schemas.openxmlformats.org/officeDocument/2006/relationships/tags" Target="../tags/tag345.xml"/><Relationship Id="rId23" Type="http://schemas.openxmlformats.org/officeDocument/2006/relationships/tags" Target="../tags/tag353.xml"/><Relationship Id="rId28" Type="http://schemas.openxmlformats.org/officeDocument/2006/relationships/oleObject" Target="../embeddings/oleObject2.bin"/><Relationship Id="rId10" Type="http://schemas.openxmlformats.org/officeDocument/2006/relationships/tags" Target="../tags/tag340.xml"/><Relationship Id="rId19" Type="http://schemas.openxmlformats.org/officeDocument/2006/relationships/tags" Target="../tags/tag349.xml"/><Relationship Id="rId31" Type="http://schemas.openxmlformats.org/officeDocument/2006/relationships/image" Target="../media/image26.wmf"/><Relationship Id="rId4" Type="http://schemas.openxmlformats.org/officeDocument/2006/relationships/tags" Target="../tags/tag334.xml"/><Relationship Id="rId9" Type="http://schemas.openxmlformats.org/officeDocument/2006/relationships/tags" Target="../tags/tag339.xml"/><Relationship Id="rId14" Type="http://schemas.openxmlformats.org/officeDocument/2006/relationships/tags" Target="../tags/tag344.xml"/><Relationship Id="rId22" Type="http://schemas.openxmlformats.org/officeDocument/2006/relationships/tags" Target="../tags/tag352.xml"/><Relationship Id="rId27" Type="http://schemas.openxmlformats.org/officeDocument/2006/relationships/image" Target="../media/image24.wmf"/><Relationship Id="rId30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61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356.xml"/><Relationship Id="rId7" Type="http://schemas.openxmlformats.org/officeDocument/2006/relationships/tags" Target="../tags/tag360.xml"/><Relationship Id="rId12" Type="http://schemas.openxmlformats.org/officeDocument/2006/relationships/tags" Target="../tags/tag365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tags" Target="../tags/tag364.xml"/><Relationship Id="rId5" Type="http://schemas.openxmlformats.org/officeDocument/2006/relationships/tags" Target="../tags/tag358.xml"/><Relationship Id="rId10" Type="http://schemas.openxmlformats.org/officeDocument/2006/relationships/tags" Target="../tags/tag363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73.xml"/><Relationship Id="rId13" Type="http://schemas.openxmlformats.org/officeDocument/2006/relationships/tags" Target="../tags/tag378.xml"/><Relationship Id="rId18" Type="http://schemas.openxmlformats.org/officeDocument/2006/relationships/tags" Target="../tags/tag383.xml"/><Relationship Id="rId26" Type="http://schemas.openxmlformats.org/officeDocument/2006/relationships/image" Target="../media/image31.jpeg"/><Relationship Id="rId3" Type="http://schemas.openxmlformats.org/officeDocument/2006/relationships/tags" Target="../tags/tag368.xml"/><Relationship Id="rId21" Type="http://schemas.openxmlformats.org/officeDocument/2006/relationships/tags" Target="../tags/tag386.xml"/><Relationship Id="rId7" Type="http://schemas.openxmlformats.org/officeDocument/2006/relationships/tags" Target="../tags/tag372.xml"/><Relationship Id="rId12" Type="http://schemas.openxmlformats.org/officeDocument/2006/relationships/tags" Target="../tags/tag377.xml"/><Relationship Id="rId17" Type="http://schemas.openxmlformats.org/officeDocument/2006/relationships/tags" Target="../tags/tag382.xml"/><Relationship Id="rId25" Type="http://schemas.openxmlformats.org/officeDocument/2006/relationships/image" Target="../media/image30.jpeg"/><Relationship Id="rId2" Type="http://schemas.openxmlformats.org/officeDocument/2006/relationships/tags" Target="../tags/tag367.xml"/><Relationship Id="rId16" Type="http://schemas.openxmlformats.org/officeDocument/2006/relationships/tags" Target="../tags/tag381.xml"/><Relationship Id="rId20" Type="http://schemas.openxmlformats.org/officeDocument/2006/relationships/tags" Target="../tags/tag385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1" Type="http://schemas.openxmlformats.org/officeDocument/2006/relationships/tags" Target="../tags/tag376.xml"/><Relationship Id="rId24" Type="http://schemas.openxmlformats.org/officeDocument/2006/relationships/image" Target="../media/image29.jpeg"/><Relationship Id="rId5" Type="http://schemas.openxmlformats.org/officeDocument/2006/relationships/tags" Target="../tags/tag370.xml"/><Relationship Id="rId15" Type="http://schemas.openxmlformats.org/officeDocument/2006/relationships/tags" Target="../tags/tag380.xml"/><Relationship Id="rId23" Type="http://schemas.openxmlformats.org/officeDocument/2006/relationships/image" Target="../media/image28.png"/><Relationship Id="rId10" Type="http://schemas.openxmlformats.org/officeDocument/2006/relationships/tags" Target="../tags/tag375.xml"/><Relationship Id="rId19" Type="http://schemas.openxmlformats.org/officeDocument/2006/relationships/tags" Target="../tags/tag384.xml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4" Type="http://schemas.openxmlformats.org/officeDocument/2006/relationships/tags" Target="../tags/tag379.xml"/><Relationship Id="rId22" Type="http://schemas.openxmlformats.org/officeDocument/2006/relationships/slideLayout" Target="../slideLayouts/slideLayout1.xml"/><Relationship Id="rId27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94.xml"/><Relationship Id="rId13" Type="http://schemas.openxmlformats.org/officeDocument/2006/relationships/image" Target="../media/image33.jpeg"/><Relationship Id="rId3" Type="http://schemas.openxmlformats.org/officeDocument/2006/relationships/tags" Target="../tags/tag389.xml"/><Relationship Id="rId7" Type="http://schemas.openxmlformats.org/officeDocument/2006/relationships/tags" Target="../tags/tag393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tags" Target="../tags/tag397.xml"/><Relationship Id="rId5" Type="http://schemas.openxmlformats.org/officeDocument/2006/relationships/tags" Target="../tags/tag391.xml"/><Relationship Id="rId10" Type="http://schemas.openxmlformats.org/officeDocument/2006/relationships/tags" Target="../tags/tag396.xml"/><Relationship Id="rId4" Type="http://schemas.openxmlformats.org/officeDocument/2006/relationships/tags" Target="../tags/tag390.xml"/><Relationship Id="rId9" Type="http://schemas.openxmlformats.org/officeDocument/2006/relationships/tags" Target="../tags/tag39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tags" Target="../tags/tag410.xml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tags" Target="../tags/tag409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5" Type="http://schemas.openxmlformats.org/officeDocument/2006/relationships/tags" Target="../tags/tag402.xml"/><Relationship Id="rId15" Type="http://schemas.openxmlformats.org/officeDocument/2006/relationships/image" Target="../media/image34.png"/><Relationship Id="rId10" Type="http://schemas.openxmlformats.org/officeDocument/2006/relationships/tags" Target="../tags/tag407.xml"/><Relationship Id="rId4" Type="http://schemas.openxmlformats.org/officeDocument/2006/relationships/tags" Target="../tags/tag401.xml"/><Relationship Id="rId9" Type="http://schemas.openxmlformats.org/officeDocument/2006/relationships/tags" Target="../tags/tag406.xml"/><Relationship Id="rId1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18.xml"/><Relationship Id="rId3" Type="http://schemas.openxmlformats.org/officeDocument/2006/relationships/tags" Target="../tags/tag413.xml"/><Relationship Id="rId7" Type="http://schemas.openxmlformats.org/officeDocument/2006/relationships/tags" Target="../tags/tag417.xml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5" Type="http://schemas.openxmlformats.org/officeDocument/2006/relationships/tags" Target="../tags/tag415.xml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414.xml"/><Relationship Id="rId9" Type="http://schemas.openxmlformats.org/officeDocument/2006/relationships/tags" Target="../tags/tag4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13" Type="http://schemas.openxmlformats.org/officeDocument/2006/relationships/tags" Target="../tags/tag432.xml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12" Type="http://schemas.openxmlformats.org/officeDocument/2006/relationships/tags" Target="../tags/tag431.xml"/><Relationship Id="rId17" Type="http://schemas.openxmlformats.org/officeDocument/2006/relationships/image" Target="../media/image35.png"/><Relationship Id="rId2" Type="http://schemas.openxmlformats.org/officeDocument/2006/relationships/tags" Target="../tags/tag421.xml"/><Relationship Id="rId16" Type="http://schemas.openxmlformats.org/officeDocument/2006/relationships/slideLayout" Target="../slideLayouts/slideLayout13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tags" Target="../tags/tag430.xml"/><Relationship Id="rId5" Type="http://schemas.openxmlformats.org/officeDocument/2006/relationships/tags" Target="../tags/tag424.xml"/><Relationship Id="rId15" Type="http://schemas.openxmlformats.org/officeDocument/2006/relationships/tags" Target="../tags/tag434.xml"/><Relationship Id="rId10" Type="http://schemas.openxmlformats.org/officeDocument/2006/relationships/tags" Target="../tags/tag429.xml"/><Relationship Id="rId4" Type="http://schemas.openxmlformats.org/officeDocument/2006/relationships/tags" Target="../tags/tag423.xml"/><Relationship Id="rId9" Type="http://schemas.openxmlformats.org/officeDocument/2006/relationships/tags" Target="../tags/tag428.xml"/><Relationship Id="rId14" Type="http://schemas.openxmlformats.org/officeDocument/2006/relationships/tags" Target="../tags/tag4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tags" Target="../tags/tag170.xml"/><Relationship Id="rId18" Type="http://schemas.openxmlformats.org/officeDocument/2006/relationships/tags" Target="../tags/tag175.xml"/><Relationship Id="rId3" Type="http://schemas.openxmlformats.org/officeDocument/2006/relationships/tags" Target="../tags/tag162.xml"/><Relationship Id="rId21" Type="http://schemas.openxmlformats.org/officeDocument/2006/relationships/hyperlink" Target="&#35206;&#26479;&#23454;&#39564;.flv" TargetMode="Externa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" Type="http://schemas.openxmlformats.org/officeDocument/2006/relationships/tags" Target="../tags/tag161.xml"/><Relationship Id="rId16" Type="http://schemas.openxmlformats.org/officeDocument/2006/relationships/tags" Target="../tags/tag173.xml"/><Relationship Id="rId20" Type="http://schemas.openxmlformats.org/officeDocument/2006/relationships/image" Target="../media/image4.png"/><Relationship Id="rId1" Type="http://schemas.openxmlformats.org/officeDocument/2006/relationships/tags" Target="../tags/tag160.xml"/><Relationship Id="rId6" Type="http://schemas.openxmlformats.org/officeDocument/2006/relationships/video" Target="../media/media1.mp4"/><Relationship Id="rId11" Type="http://schemas.openxmlformats.org/officeDocument/2006/relationships/tags" Target="../tags/tag168.xml"/><Relationship Id="rId5" Type="http://schemas.microsoft.com/office/2007/relationships/media" Target="../media/media1.mp4"/><Relationship Id="rId15" Type="http://schemas.openxmlformats.org/officeDocument/2006/relationships/tags" Target="../tags/tag172.xml"/><Relationship Id="rId10" Type="http://schemas.openxmlformats.org/officeDocument/2006/relationships/tags" Target="../tags/tag167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63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437.xml"/><Relationship Id="rId7" Type="http://schemas.openxmlformats.org/officeDocument/2006/relationships/tags" Target="../tags/tag441.xml"/><Relationship Id="rId12" Type="http://schemas.openxmlformats.org/officeDocument/2006/relationships/tags" Target="../tags/tag446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tags" Target="../tags/tag445.xml"/><Relationship Id="rId5" Type="http://schemas.openxmlformats.org/officeDocument/2006/relationships/tags" Target="../tags/tag439.xml"/><Relationship Id="rId10" Type="http://schemas.openxmlformats.org/officeDocument/2006/relationships/tags" Target="../tags/tag444.xml"/><Relationship Id="rId4" Type="http://schemas.openxmlformats.org/officeDocument/2006/relationships/tags" Target="../tags/tag438.xml"/><Relationship Id="rId9" Type="http://schemas.openxmlformats.org/officeDocument/2006/relationships/tags" Target="../tags/tag4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54.xml"/><Relationship Id="rId3" Type="http://schemas.openxmlformats.org/officeDocument/2006/relationships/tags" Target="../tags/tag449.xml"/><Relationship Id="rId7" Type="http://schemas.openxmlformats.org/officeDocument/2006/relationships/tags" Target="../tags/tag45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tags" Target="../tags/tag457.xml"/><Relationship Id="rId5" Type="http://schemas.openxmlformats.org/officeDocument/2006/relationships/tags" Target="../tags/tag451.xml"/><Relationship Id="rId10" Type="http://schemas.openxmlformats.org/officeDocument/2006/relationships/tags" Target="../tags/tag456.xml"/><Relationship Id="rId4" Type="http://schemas.openxmlformats.org/officeDocument/2006/relationships/tags" Target="../tags/tag450.xml"/><Relationship Id="rId9" Type="http://schemas.openxmlformats.org/officeDocument/2006/relationships/tags" Target="../tags/tag4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5" Type="http://schemas.openxmlformats.org/officeDocument/2006/relationships/tags" Target="../tags/tag180.xml"/><Relationship Id="rId10" Type="http://schemas.openxmlformats.org/officeDocument/2006/relationships/tags" Target="../tags/tag185.xml"/><Relationship Id="rId4" Type="http://schemas.openxmlformats.org/officeDocument/2006/relationships/tags" Target="../tags/tag179.xml"/><Relationship Id="rId9" Type="http://schemas.openxmlformats.org/officeDocument/2006/relationships/tags" Target="../tags/tag18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tags" Target="../tags/tag199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tags" Target="../tags/tag198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tags" Target="../tags/tag197.xml"/><Relationship Id="rId5" Type="http://schemas.openxmlformats.org/officeDocument/2006/relationships/tags" Target="../tags/tag191.xml"/><Relationship Id="rId15" Type="http://schemas.openxmlformats.org/officeDocument/2006/relationships/image" Target="../media/image6.jpeg"/><Relationship Id="rId10" Type="http://schemas.openxmlformats.org/officeDocument/2006/relationships/tags" Target="../tags/tag196.xml"/><Relationship Id="rId4" Type="http://schemas.openxmlformats.org/officeDocument/2006/relationships/tags" Target="../tags/tag190.xml"/><Relationship Id="rId9" Type="http://schemas.openxmlformats.org/officeDocument/2006/relationships/tags" Target="../tags/tag195.xml"/><Relationship Id="rId1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26" Type="http://schemas.openxmlformats.org/officeDocument/2006/relationships/image" Target="../media/image10.gif"/><Relationship Id="rId3" Type="http://schemas.openxmlformats.org/officeDocument/2006/relationships/tags" Target="../tags/tag202.xml"/><Relationship Id="rId21" Type="http://schemas.openxmlformats.org/officeDocument/2006/relationships/tags" Target="../tags/tag220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5" Type="http://schemas.openxmlformats.org/officeDocument/2006/relationships/image" Target="../media/image9.gif"/><Relationship Id="rId2" Type="http://schemas.openxmlformats.org/officeDocument/2006/relationships/tags" Target="../tags/tag201.xml"/><Relationship Id="rId16" Type="http://schemas.openxmlformats.org/officeDocument/2006/relationships/tags" Target="../tags/tag215.xml"/><Relationship Id="rId20" Type="http://schemas.openxmlformats.org/officeDocument/2006/relationships/tags" Target="../tags/tag219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image" Target="../media/image8.jpeg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23" Type="http://schemas.openxmlformats.org/officeDocument/2006/relationships/image" Target="../media/image7.jpeg"/><Relationship Id="rId10" Type="http://schemas.openxmlformats.org/officeDocument/2006/relationships/tags" Target="../tags/tag209.xml"/><Relationship Id="rId19" Type="http://schemas.openxmlformats.org/officeDocument/2006/relationships/tags" Target="../tags/tag218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223.xml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5" Type="http://schemas.openxmlformats.org/officeDocument/2006/relationships/tags" Target="../tags/tag225.xml"/><Relationship Id="rId15" Type="http://schemas.openxmlformats.org/officeDocument/2006/relationships/image" Target="../media/image12.jpeg"/><Relationship Id="rId10" Type="http://schemas.openxmlformats.org/officeDocument/2006/relationships/tags" Target="../tags/tag230.xml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13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tags" Target="../tags/tag237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tags" Target="../tags/tag236.xml"/><Relationship Id="rId11" Type="http://schemas.openxmlformats.org/officeDocument/2006/relationships/tags" Target="../tags/tag241.xml"/><Relationship Id="rId5" Type="http://schemas.openxmlformats.org/officeDocument/2006/relationships/tags" Target="../tags/tag235.xml"/><Relationship Id="rId10" Type="http://schemas.openxmlformats.org/officeDocument/2006/relationships/tags" Target="../tags/tag240.xml"/><Relationship Id="rId4" Type="http://schemas.openxmlformats.org/officeDocument/2006/relationships/video" Target="../media/media2.mp4"/><Relationship Id="rId9" Type="http://schemas.openxmlformats.org/officeDocument/2006/relationships/tags" Target="../tags/tag2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tags" Target="../tags/tag254.xml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12" Type="http://schemas.openxmlformats.org/officeDocument/2006/relationships/tags" Target="../tags/tag253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5" Type="http://schemas.openxmlformats.org/officeDocument/2006/relationships/tags" Target="../tags/tag246.xml"/><Relationship Id="rId15" Type="http://schemas.openxmlformats.org/officeDocument/2006/relationships/image" Target="../media/image14.jpeg"/><Relationship Id="rId10" Type="http://schemas.openxmlformats.org/officeDocument/2006/relationships/tags" Target="../tags/tag251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tags" Target="../tags/tag25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5" Type="http://schemas.openxmlformats.org/officeDocument/2006/relationships/tags" Target="../tags/tag257.xml"/><Relationship Id="rId10" Type="http://schemas.openxmlformats.org/officeDocument/2006/relationships/tags" Target="../tags/tag262.xml"/><Relationship Id="rId4" Type="http://schemas.openxmlformats.org/officeDocument/2006/relationships/video" Target="../media/media3.mp4"/><Relationship Id="rId9" Type="http://schemas.openxmlformats.org/officeDocument/2006/relationships/tags" Target="../tags/tag2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2"/>
            </p:custDataLst>
          </p:nvPr>
        </p:nvGrpSpPr>
        <p:grpSpPr>
          <a:xfrm>
            <a:off x="-6985" y="-6350"/>
            <a:ext cx="12204700" cy="6883400"/>
            <a:chOff x="-11" y="-10"/>
            <a:chExt cx="19220" cy="10840"/>
          </a:xfrm>
        </p:grpSpPr>
        <p:sp>
          <p:nvSpPr>
            <p:cNvPr id="39" name="矩形 38"/>
            <p:cNvSpPr/>
            <p:nvPr>
              <p:custDataLst>
                <p:tags r:id="rId4"/>
              </p:custDataLst>
            </p:nvPr>
          </p:nvSpPr>
          <p:spPr>
            <a:xfrm>
              <a:off x="-11" y="3570"/>
              <a:ext cx="19200" cy="4640"/>
            </a:xfrm>
            <a:prstGeom prst="rect">
              <a:avLst/>
            </a:prstGeom>
            <a:solidFill>
              <a:srgbClr val="0070C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>
              <p:custDataLst>
                <p:tags r:id="rId5"/>
              </p:custDataLst>
            </p:nvPr>
          </p:nvSpPr>
          <p:spPr>
            <a:xfrm>
              <a:off x="2178" y="-10"/>
              <a:ext cx="4380" cy="1084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>
              <p:custDataLst>
                <p:tags r:id="rId6"/>
              </p:custDataLst>
            </p:nvPr>
          </p:nvSpPr>
          <p:spPr>
            <a:xfrm>
              <a:off x="-11" y="0"/>
              <a:ext cx="4236" cy="1080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>
              <p:custDataLst>
                <p:tags r:id="rId7"/>
              </p:custDataLst>
            </p:nvPr>
          </p:nvSpPr>
          <p:spPr>
            <a:xfrm>
              <a:off x="17290" y="8535"/>
              <a:ext cx="1919" cy="2285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>
              <p:custDataLst>
                <p:tags r:id="rId8"/>
              </p:custDataLst>
            </p:nvPr>
          </p:nvSpPr>
          <p:spPr>
            <a:xfrm>
              <a:off x="9027" y="2229"/>
              <a:ext cx="10182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4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大气压强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9"/>
              </p:custDataLst>
            </p:nvPr>
          </p:nvSpPr>
          <p:spPr>
            <a:xfrm>
              <a:off x="5011" y="692"/>
              <a:ext cx="1162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第九章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压强</a:t>
              </a:r>
            </a:p>
          </p:txBody>
        </p:sp>
      </p:grpSp>
      <p:sp>
        <p:nvSpPr>
          <p:cNvPr id="7170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849880" y="1830070"/>
            <a:ext cx="9171305" cy="4526280"/>
          </a:xfrm>
        </p:spPr>
        <p:txBody>
          <a:bodyPr vert="horz" wrap="square" lIns="91440" tIns="45720" rIns="91440" bIns="45720" anchor="t" anchorCtr="0">
            <a:normAutofit fontScale="60000"/>
          </a:bodyPr>
          <a:lstStyle/>
          <a:p>
            <a:pPr algn="l">
              <a:buNone/>
            </a:pPr>
            <a:r>
              <a:rPr lang="zh-CN" altLang="en-US" sz="4400" b="1">
                <a:solidFill>
                  <a:srgbClr val="FF0000"/>
                </a:solidFill>
              </a:rPr>
              <a:t>学习目标： </a:t>
            </a:r>
            <a:endParaRPr lang="en-US" altLang="zh-CN" sz="4400" b="1">
              <a:solidFill>
                <a:srgbClr val="FF0000"/>
              </a:solidFill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/>
              <a:t>【物理观念】知道大气压强及其与人类生活的关系，知道标准大气压的值，</a:t>
            </a:r>
            <a:r>
              <a:rPr lang="en-US" altLang="zh-CN" sz="3600"/>
              <a:t> </a:t>
            </a:r>
            <a:r>
              <a:rPr lang="zh-CN" altLang="en-US" sz="3600"/>
              <a:t>了解大气压强随高度的变化，了解大气压强与天气的关系。能解释自然界有关大</a:t>
            </a:r>
            <a:r>
              <a:rPr lang="en-US" altLang="zh-CN" sz="3600"/>
              <a:t> </a:t>
            </a:r>
            <a:r>
              <a:rPr lang="zh-CN" altLang="en-US" sz="3600"/>
              <a:t>气压强的现象，解决与大气压强有关的简单问题。</a:t>
            </a: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/>
              <a:t>【科学思维】了解利用托里拆利实验测量大气压强，运用了等效替代思想。</a:t>
            </a:r>
            <a:r>
              <a:rPr lang="en-US" altLang="zh-CN" sz="3600"/>
              <a:t> </a:t>
            </a:r>
            <a:r>
              <a:rPr lang="zh-CN" altLang="en-US" sz="3600"/>
              <a:t>能运用大气压强的一些规律分析简单问题，并获得结论，培养科学推理能力。能</a:t>
            </a:r>
            <a:r>
              <a:rPr lang="en-US" altLang="zh-CN" sz="3600"/>
              <a:t> </a:t>
            </a:r>
            <a:r>
              <a:rPr lang="zh-CN" altLang="en-US" sz="3600"/>
              <a:t>在解释大气压强相关现象时，指出日常交流中有关说法的不当之处，并能提出自</a:t>
            </a:r>
            <a:r>
              <a:rPr lang="en-US" altLang="zh-CN" sz="3600"/>
              <a:t> </a:t>
            </a:r>
            <a:r>
              <a:rPr lang="zh-CN" altLang="en-US" sz="3600"/>
              <a:t>己的见解。</a:t>
            </a: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sz="3600"/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>
            <p:custDataLst>
              <p:tags r:id="rId1"/>
            </p:custDataLst>
          </p:nvPr>
        </p:nvGrpSpPr>
        <p:grpSpPr>
          <a:xfrm>
            <a:off x="480983" y="4143378"/>
            <a:ext cx="8501122" cy="2583829"/>
            <a:chOff x="357158" y="3857628"/>
            <a:chExt cx="8501122" cy="2583829"/>
          </a:xfrm>
        </p:grpSpPr>
        <p:sp>
          <p:nvSpPr>
            <p:cNvPr id="3080" name="Text Box 5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57158" y="4357694"/>
              <a:ext cx="8501122" cy="5835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3200"/>
                <a:t>1、为什么要将玻璃管</a:t>
              </a:r>
              <a:r>
                <a:rPr lang="zh-CN" altLang="en-US" sz="3200">
                  <a:solidFill>
                    <a:srgbClr val="FF0000"/>
                  </a:solidFill>
                </a:rPr>
                <a:t>装满</a:t>
              </a:r>
              <a:r>
                <a:rPr lang="zh-CN" altLang="en-US" sz="3200"/>
                <a:t>水银？</a:t>
              </a:r>
            </a:p>
          </p:txBody>
        </p:sp>
        <p:sp>
          <p:nvSpPr>
            <p:cNvPr id="9222" name="Text Box 6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57158" y="4857760"/>
              <a:ext cx="8215370" cy="5835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3200"/>
                <a:t>2、水银面为什么降到一定程度就停住了？</a:t>
              </a:r>
            </a:p>
          </p:txBody>
        </p:sp>
        <p:sp>
          <p:nvSpPr>
            <p:cNvPr id="9223" name="Text Box 7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57158" y="5357826"/>
              <a:ext cx="4452620" cy="5835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3200"/>
                <a:t>3、管内上方有空气吗？</a:t>
              </a:r>
            </a:p>
          </p:txBody>
        </p:sp>
        <p:sp>
          <p:nvSpPr>
            <p:cNvPr id="9224" name="Text Box 8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57158" y="5857892"/>
              <a:ext cx="7500990" cy="5835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3200"/>
                <a:t>4、哪一段水银柱是大 气压托住的？</a:t>
              </a:r>
            </a:p>
          </p:txBody>
        </p:sp>
        <p:sp>
          <p:nvSpPr>
            <p:cNvPr id="10" name="Text Box 4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57158" y="3857628"/>
              <a:ext cx="1402080" cy="5835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3200"/>
                <a:t>讨论：</a:t>
              </a:r>
            </a:p>
          </p:txBody>
        </p:sp>
      </p:grpSp>
      <p:pic>
        <p:nvPicPr>
          <p:cNvPr id="11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/>
          <a:stretch>
            <a:fillRect/>
          </a:stretch>
        </p:blipFill>
        <p:spPr bwMode="auto">
          <a:xfrm>
            <a:off x="336521" y="946130"/>
            <a:ext cx="2476500" cy="3124200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6524616" y="869930"/>
            <a:ext cx="4448196" cy="3200400"/>
            <a:chOff x="3286116" y="571480"/>
            <a:chExt cx="4448196" cy="3200400"/>
          </a:xfrm>
        </p:grpSpPr>
        <p:pic>
          <p:nvPicPr>
            <p:cNvPr id="12" name="Picture 2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5"/>
            <a:stretch>
              <a:fillRect/>
            </a:stretch>
          </p:blipFill>
          <p:spPr bwMode="auto">
            <a:xfrm>
              <a:off x="3286116" y="571480"/>
              <a:ext cx="1143000" cy="30480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6"/>
            <a:stretch>
              <a:fillRect/>
            </a:stretch>
          </p:blipFill>
          <p:spPr bwMode="auto">
            <a:xfrm>
              <a:off x="4572000" y="642918"/>
              <a:ext cx="1371600" cy="30480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14" name="Picture 4">
              <a:hlinkClick r:id="rId27" action="ppaction://hlinksldjump"/>
            </p:cNvPr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8"/>
            <a:stretch>
              <a:fillRect/>
            </a:stretch>
          </p:blipFill>
          <p:spPr bwMode="auto">
            <a:xfrm>
              <a:off x="6286512" y="571480"/>
              <a:ext cx="1447800" cy="32004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sp>
        <p:nvSpPr>
          <p:cNvPr id="17" name="TextBox 16"/>
          <p:cNvSpPr txBox="1"/>
          <p:nvPr>
            <p:custDataLst>
              <p:tags r:id="rId4"/>
            </p:custDataLst>
          </p:nvPr>
        </p:nvSpPr>
        <p:spPr>
          <a:xfrm>
            <a:off x="6522064" y="4452309"/>
            <a:ext cx="30003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排净管中空气</a:t>
            </a:r>
          </a:p>
        </p:txBody>
      </p:sp>
      <p:sp>
        <p:nvSpPr>
          <p:cNvPr id="18" name="TextBox 17"/>
          <p:cNvSpPr txBox="1"/>
          <p:nvPr>
            <p:custDataLst>
              <p:tags r:id="rId5"/>
            </p:custDataLst>
          </p:nvPr>
        </p:nvSpPr>
        <p:spPr>
          <a:xfrm>
            <a:off x="8295640" y="5038090"/>
            <a:ext cx="3896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大气压的值是一定的</a:t>
            </a:r>
          </a:p>
        </p:txBody>
      </p:sp>
      <p:sp>
        <p:nvSpPr>
          <p:cNvPr id="19" name="TextBox 18"/>
          <p:cNvSpPr txBox="1"/>
          <p:nvPr>
            <p:custDataLst>
              <p:tags r:id="rId6"/>
            </p:custDataLst>
          </p:nvPr>
        </p:nvSpPr>
        <p:spPr>
          <a:xfrm>
            <a:off x="5164455" y="5560074"/>
            <a:ext cx="13573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没有</a:t>
            </a:r>
          </a:p>
        </p:txBody>
      </p:sp>
      <p:sp>
        <p:nvSpPr>
          <p:cNvPr id="20" name="TextBox 19"/>
          <p:cNvSpPr txBox="1"/>
          <p:nvPr>
            <p:custDataLst>
              <p:tags r:id="rId7"/>
            </p:custDataLst>
          </p:nvPr>
        </p:nvSpPr>
        <p:spPr>
          <a:xfrm>
            <a:off x="7167570" y="6143644"/>
            <a:ext cx="3500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760mm</a:t>
            </a:r>
            <a:r>
              <a:rPr lang="zh-CN" altLang="en-US" sz="3200" b="1">
                <a:solidFill>
                  <a:srgbClr val="FF0000"/>
                </a:solidFill>
              </a:rPr>
              <a:t>高水银柱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3001645" y="1238250"/>
            <a:ext cx="2979420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埃万杰利斯塔·托里拆利（Evangelista Torricelli,1608～1647）意大利物理学家、数学家。</a:t>
            </a:r>
          </a:p>
        </p:txBody>
      </p:sp>
      <p:grpSp>
        <p:nvGrpSpPr>
          <p:cNvPr id="3" name="组合 2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1365" cy="845810"/>
            <a:chOff x="0" y="378"/>
            <a:chExt cx="19199" cy="1332"/>
          </a:xfrm>
        </p:grpSpPr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6" name="文本框 5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大气压强有多大</a:t>
                </a:r>
              </a:p>
            </p:txBody>
          </p:sp>
          <p:sp>
            <p:nvSpPr>
              <p:cNvPr id="7" name="椭圆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0370" y="1052195"/>
            <a:ext cx="1085786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>
                <a:latin typeface="Times New Roman" panose="02020603050405020304" charset="0"/>
                <a:ea typeface="楷体_GB2312" pitchFamily="49" charset="-122"/>
              </a:rPr>
              <a:t>5：为什么760 mm高水银柱产生的压强与   大气压相等？</a:t>
            </a:r>
          </a:p>
        </p:txBody>
      </p:sp>
      <p:grpSp>
        <p:nvGrpSpPr>
          <p:cNvPr id="2" name="Group 26"/>
          <p:cNvGrpSpPr/>
          <p:nvPr>
            <p:custDataLst>
              <p:tags r:id="rId2"/>
            </p:custDataLst>
          </p:nvPr>
        </p:nvGrpSpPr>
        <p:grpSpPr>
          <a:xfrm>
            <a:off x="7270750" y="1696720"/>
            <a:ext cx="3505200" cy="4399280"/>
            <a:chOff x="3552" y="577"/>
            <a:chExt cx="2208" cy="2303"/>
          </a:xfrm>
        </p:grpSpPr>
        <p:sp>
          <p:nvSpPr>
            <p:cNvPr id="12299" name="Rectangle 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552" y="667"/>
              <a:ext cx="894" cy="30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b="0">
                  <a:solidFill>
                    <a:srgbClr val="FF0000"/>
                  </a:solidFill>
                  <a:latin typeface="Times New Roman" panose="02020603050405020304" charset="0"/>
                  <a:ea typeface="华文行楷" panose="02010800040101010101" pitchFamily="2" charset="-122"/>
                </a:rPr>
                <a:t>真空</a:t>
              </a:r>
            </a:p>
          </p:txBody>
        </p:sp>
        <p:sp>
          <p:nvSpPr>
            <p:cNvPr id="12300" name="Line 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4197" y="827"/>
              <a:ext cx="28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stealth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1" name="未知"/>
            <p:cNvSpPr/>
            <p:nvPr>
              <p:custDataLst>
                <p:tags r:id="rId18"/>
              </p:custDataLst>
            </p:nvPr>
          </p:nvSpPr>
          <p:spPr bwMode="auto">
            <a:xfrm>
              <a:off x="4478" y="2703"/>
              <a:ext cx="1282" cy="2"/>
            </a:xfrm>
            <a:custGeom>
              <a:avLst/>
              <a:gdLst>
                <a:gd name="T0" fmla="*/ 0 w 1282"/>
                <a:gd name="T1" fmla="*/ 0 h 2"/>
                <a:gd name="T2" fmla="*/ 1282 w 1282"/>
                <a:gd name="T3" fmla="*/ 2 h 2"/>
                <a:gd name="T4" fmla="*/ 0 60000 65536"/>
                <a:gd name="T5" fmla="*/ 0 60000 65536"/>
                <a:gd name="T6" fmla="*/ 0 w 1282"/>
                <a:gd name="T7" fmla="*/ 0 h 2"/>
                <a:gd name="T8" fmla="*/ 1282 w 1282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2" h="2">
                  <a:moveTo>
                    <a:pt x="0" y="0"/>
                  </a:moveTo>
                  <a:lnTo>
                    <a:pt x="1282" y="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dash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2" name="未知"/>
            <p:cNvSpPr/>
            <p:nvPr>
              <p:custDataLst>
                <p:tags r:id="rId19"/>
              </p:custDataLst>
            </p:nvPr>
          </p:nvSpPr>
          <p:spPr bwMode="auto">
            <a:xfrm>
              <a:off x="4552" y="1031"/>
              <a:ext cx="680" cy="60"/>
            </a:xfrm>
            <a:custGeom>
              <a:avLst/>
              <a:gdLst>
                <a:gd name="T0" fmla="*/ 0 w 1714"/>
                <a:gd name="T1" fmla="*/ 0 h 1"/>
                <a:gd name="T2" fmla="*/ 1714 w 1714"/>
                <a:gd name="T3" fmla="*/ 0 h 1"/>
                <a:gd name="T4" fmla="*/ 0 60000 65536"/>
                <a:gd name="T5" fmla="*/ 0 60000 65536"/>
                <a:gd name="T6" fmla="*/ 0 w 1714"/>
                <a:gd name="T7" fmla="*/ 0 h 1"/>
                <a:gd name="T8" fmla="*/ 1714 w 171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14" h="1">
                  <a:moveTo>
                    <a:pt x="0" y="0"/>
                  </a:moveTo>
                  <a:lnTo>
                    <a:pt x="1714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dash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3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5218" y="1043"/>
              <a:ext cx="0" cy="16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" name="Group 9"/>
            <p:cNvGrpSpPr/>
            <p:nvPr>
              <p:custDataLst>
                <p:tags r:id="rId21"/>
              </p:custDataLst>
            </p:nvPr>
          </p:nvGrpSpPr>
          <p:grpSpPr>
            <a:xfrm>
              <a:off x="4098" y="577"/>
              <a:ext cx="917" cy="2303"/>
              <a:chOff x="0" y="0"/>
              <a:chExt cx="918" cy="3070"/>
            </a:xfrm>
          </p:grpSpPr>
          <p:sp>
            <p:nvSpPr>
              <p:cNvPr id="12307" name="AutoShape 10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" y="2751"/>
                <a:ext cx="917" cy="319"/>
              </a:xfrm>
              <a:prstGeom prst="can">
                <a:avLst>
                  <a:gd name="adj" fmla="val 38394"/>
                </a:avLst>
              </a:prstGeom>
              <a:solidFill>
                <a:srgbClr val="00FFFF"/>
              </a:soli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308" name="AutoShape 11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" y="2592"/>
                <a:ext cx="917" cy="478"/>
              </a:xfrm>
              <a:prstGeom prst="can">
                <a:avLst>
                  <a:gd name="adj" fmla="val 25000"/>
                </a:avLst>
              </a:prstGeom>
              <a:noFill/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309" name="AutoShape 12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 flipV="1">
                <a:off x="421" y="0"/>
                <a:ext cx="59" cy="2878"/>
              </a:xfrm>
              <a:prstGeom prst="can">
                <a:avLst>
                  <a:gd name="adj" fmla="val 64588"/>
                </a:avLst>
              </a:prstGeom>
              <a:gradFill rotWithShape="1">
                <a:gsLst>
                  <a:gs pos="0">
                    <a:srgbClr val="007676"/>
                  </a:gs>
                  <a:gs pos="100000">
                    <a:srgbClr val="00FFFF"/>
                  </a:gs>
                </a:gsLst>
                <a:lin ang="18900000" scaled="1"/>
              </a:gradFill>
              <a:ln w="9525">
                <a:solidFill>
                  <a:srgbClr val="0000FF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310" name="AutoShape 13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 flipV="1">
                <a:off x="1" y="2592"/>
                <a:ext cx="917" cy="119"/>
              </a:xfrm>
              <a:custGeom>
                <a:avLst/>
                <a:gdLst>
                  <a:gd name="T0" fmla="*/ 459 w 21600"/>
                  <a:gd name="T1" fmla="*/ 0 h 21600"/>
                  <a:gd name="T2" fmla="*/ 413 w 21600"/>
                  <a:gd name="T3" fmla="*/ 119 h 21600"/>
                  <a:gd name="T4" fmla="*/ 459 w 21600"/>
                  <a:gd name="T5" fmla="*/ 0 h 21600"/>
                  <a:gd name="T6" fmla="*/ 504 w 21600"/>
                  <a:gd name="T7" fmla="*/ 11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2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9724" y="21546"/>
                    </a:moveTo>
                    <a:cubicBezTo>
                      <a:pt x="4203" y="20993"/>
                      <a:pt x="0" y="16348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6348"/>
                      <a:pt x="17396" y="20993"/>
                      <a:pt x="11875" y="21546"/>
                    </a:cubicBezTo>
                    <a:cubicBezTo>
                      <a:pt x="17396" y="20993"/>
                      <a:pt x="21600" y="1634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348"/>
                      <a:pt x="4203" y="20993"/>
                      <a:pt x="9724" y="21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311" name="AutoShape 14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 flipV="1">
                <a:off x="0" y="2782"/>
                <a:ext cx="917" cy="120"/>
              </a:xfrm>
              <a:custGeom>
                <a:avLst/>
                <a:gdLst>
                  <a:gd name="T0" fmla="*/ 459 w 21600"/>
                  <a:gd name="T1" fmla="*/ 0 h 21600"/>
                  <a:gd name="T2" fmla="*/ 413 w 21600"/>
                  <a:gd name="T3" fmla="*/ 120 h 21600"/>
                  <a:gd name="T4" fmla="*/ 459 w 21600"/>
                  <a:gd name="T5" fmla="*/ 0 h 21600"/>
                  <a:gd name="T6" fmla="*/ 504 w 21600"/>
                  <a:gd name="T7" fmla="*/ 12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2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9724" y="21546"/>
                    </a:moveTo>
                    <a:cubicBezTo>
                      <a:pt x="4203" y="20993"/>
                      <a:pt x="0" y="16348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6348"/>
                      <a:pt x="17396" y="20993"/>
                      <a:pt x="11875" y="21546"/>
                    </a:cubicBezTo>
                    <a:cubicBezTo>
                      <a:pt x="17396" y="20993"/>
                      <a:pt x="21600" y="1634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348"/>
                      <a:pt x="4203" y="20993"/>
                      <a:pt x="9724" y="21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312" name="未知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428" y="7"/>
                <a:ext cx="71" cy="604"/>
              </a:xfrm>
              <a:custGeom>
                <a:avLst/>
                <a:gdLst>
                  <a:gd name="T0" fmla="*/ 0 w 85"/>
                  <a:gd name="T1" fmla="*/ 718 h 727"/>
                  <a:gd name="T2" fmla="*/ 0 w 85"/>
                  <a:gd name="T3" fmla="*/ 13 h 727"/>
                  <a:gd name="T4" fmla="*/ 8 w 85"/>
                  <a:gd name="T5" fmla="*/ 10 h 727"/>
                  <a:gd name="T6" fmla="*/ 25 w 85"/>
                  <a:gd name="T7" fmla="*/ 3 h 727"/>
                  <a:gd name="T8" fmla="*/ 56 w 85"/>
                  <a:gd name="T9" fmla="*/ 1 h 727"/>
                  <a:gd name="T10" fmla="*/ 79 w 85"/>
                  <a:gd name="T11" fmla="*/ 12 h 727"/>
                  <a:gd name="T12" fmla="*/ 85 w 85"/>
                  <a:gd name="T13" fmla="*/ 15 h 727"/>
                  <a:gd name="T14" fmla="*/ 85 w 85"/>
                  <a:gd name="T15" fmla="*/ 715 h 727"/>
                  <a:gd name="T16" fmla="*/ 82 w 85"/>
                  <a:gd name="T17" fmla="*/ 723 h 727"/>
                  <a:gd name="T18" fmla="*/ 45 w 85"/>
                  <a:gd name="T19" fmla="*/ 727 h 727"/>
                  <a:gd name="T20" fmla="*/ 4 w 85"/>
                  <a:gd name="T21" fmla="*/ 724 h 727"/>
                  <a:gd name="T22" fmla="*/ 0 w 85"/>
                  <a:gd name="T23" fmla="*/ 718 h 7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5"/>
                  <a:gd name="T37" fmla="*/ 0 h 727"/>
                  <a:gd name="T38" fmla="*/ 85 w 85"/>
                  <a:gd name="T39" fmla="*/ 727 h 7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5" h="727">
                    <a:moveTo>
                      <a:pt x="0" y="718"/>
                    </a:moveTo>
                    <a:lnTo>
                      <a:pt x="0" y="13"/>
                    </a:lnTo>
                    <a:lnTo>
                      <a:pt x="8" y="10"/>
                    </a:lnTo>
                    <a:cubicBezTo>
                      <a:pt x="12" y="8"/>
                      <a:pt x="17" y="4"/>
                      <a:pt x="25" y="3"/>
                    </a:cubicBezTo>
                    <a:cubicBezTo>
                      <a:pt x="33" y="2"/>
                      <a:pt x="47" y="0"/>
                      <a:pt x="56" y="1"/>
                    </a:cubicBezTo>
                    <a:cubicBezTo>
                      <a:pt x="65" y="2"/>
                      <a:pt x="74" y="10"/>
                      <a:pt x="79" y="12"/>
                    </a:cubicBezTo>
                    <a:lnTo>
                      <a:pt x="85" y="15"/>
                    </a:lnTo>
                    <a:lnTo>
                      <a:pt x="85" y="715"/>
                    </a:lnTo>
                    <a:lnTo>
                      <a:pt x="82" y="723"/>
                    </a:lnTo>
                    <a:cubicBezTo>
                      <a:pt x="75" y="725"/>
                      <a:pt x="58" y="727"/>
                      <a:pt x="45" y="727"/>
                    </a:cubicBezTo>
                    <a:cubicBezTo>
                      <a:pt x="32" y="727"/>
                      <a:pt x="11" y="725"/>
                      <a:pt x="4" y="724"/>
                    </a:cubicBezTo>
                    <a:lnTo>
                      <a:pt x="0" y="71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FF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13" name="未知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568" y="2705"/>
                <a:ext cx="88" cy="5"/>
              </a:xfrm>
              <a:custGeom>
                <a:avLst/>
                <a:gdLst>
                  <a:gd name="T0" fmla="*/ 0 w 106"/>
                  <a:gd name="T1" fmla="*/ 6 h 6"/>
                  <a:gd name="T2" fmla="*/ 61 w 106"/>
                  <a:gd name="T3" fmla="*/ 4 h 6"/>
                  <a:gd name="T4" fmla="*/ 106 w 10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06"/>
                  <a:gd name="T10" fmla="*/ 0 h 6"/>
                  <a:gd name="T11" fmla="*/ 106 w 10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5" h="6">
                    <a:moveTo>
                      <a:pt x="0" y="6"/>
                    </a:moveTo>
                    <a:cubicBezTo>
                      <a:pt x="10" y="6"/>
                      <a:pt x="43" y="5"/>
                      <a:pt x="61" y="4"/>
                    </a:cubicBezTo>
                    <a:cubicBezTo>
                      <a:pt x="79" y="3"/>
                      <a:pt x="97" y="1"/>
                      <a:pt x="106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2305" name="Line 1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4532" y="1043"/>
              <a:ext cx="0" cy="16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sm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6" name="Rectangle 1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567" y="1384"/>
              <a:ext cx="1055" cy="2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2800">
                  <a:latin typeface="Times New Roman" panose="02020603050405020304" charset="0"/>
                </a:rPr>
                <a:t>760 mm</a:t>
              </a:r>
            </a:p>
          </p:txBody>
        </p:sp>
      </p:grpSp>
      <p:sp>
        <p:nvSpPr>
          <p:cNvPr id="10259" name="Rectangle 1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59138" y="1214967"/>
            <a:ext cx="25908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 sz="3200" b="0">
              <a:latin typeface="Times New Roman" panose="02020603050405020304" charset="0"/>
              <a:ea typeface="隶书" panose="02010509060101010101" pitchFamily="49" charset="-122"/>
            </a:endParaRPr>
          </a:p>
        </p:txBody>
      </p:sp>
      <p:sp>
        <p:nvSpPr>
          <p:cNvPr id="10260" name="Rectangle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3895" y="1920240"/>
            <a:ext cx="6713855" cy="3415030"/>
          </a:xfrm>
          <a:prstGeom prst="rect">
            <a:avLst/>
          </a:prstGeom>
          <a:solidFill>
            <a:srgbClr val="CCFFCC">
              <a:alpha val="81175"/>
            </a:srgb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  <a:ea typeface="楷体_GB2312" pitchFamily="49" charset="-122"/>
              </a:rPr>
              <a:t>   </a:t>
            </a:r>
            <a:r>
              <a:rPr lang="zh-CN" altLang="en-US" sz="2500">
                <a:latin typeface="Times New Roman" panose="02020603050405020304" charset="0"/>
                <a:ea typeface="楷体_GB2312" pitchFamily="49" charset="-122"/>
              </a:rPr>
              <a:t> </a:t>
            </a:r>
            <a:r>
              <a:rPr lang="zh-CN" altLang="en-US" sz="3600" i="1">
                <a:latin typeface="宋体" panose="02010600030101010101" pitchFamily="2" charset="-122"/>
                <a:ea typeface="隶书" panose="02010509060101010101" pitchFamily="49" charset="-122"/>
              </a:rPr>
              <a:t>分析 : </a:t>
            </a:r>
            <a:r>
              <a:rPr lang="zh-CN" altLang="en-US" sz="3600">
                <a:latin typeface="宋体" panose="02010600030101010101" pitchFamily="2" charset="-122"/>
                <a:ea typeface="楷体_GB2312" pitchFamily="49" charset="-122"/>
              </a:rPr>
              <a:t>玻璃管内水银面上方是真空，而管外水银面受到大气压强，正是大气压强支持着管内760 </a:t>
            </a:r>
            <a:r>
              <a:rPr lang="zh-CN" altLang="en-US" sz="3600">
                <a:latin typeface="宋体" panose="02010600030101010101" pitchFamily="2" charset="-122"/>
              </a:rPr>
              <a:t>mm</a:t>
            </a:r>
            <a:r>
              <a:rPr lang="zh-CN" altLang="en-US" sz="3600">
                <a:latin typeface="宋体" panose="02010600030101010101" pitchFamily="2" charset="-122"/>
                <a:ea typeface="楷体_GB2312" pitchFamily="49" charset="-122"/>
              </a:rPr>
              <a:t>高的水银柱，也就是</a:t>
            </a:r>
            <a:r>
              <a:rPr lang="zh-CN" altLang="en-US" sz="3600">
                <a:solidFill>
                  <a:srgbClr val="CC0000"/>
                </a:solidFill>
                <a:latin typeface="宋体" panose="02010600030101010101" pitchFamily="2" charset="-122"/>
                <a:ea typeface="楷体_GB2312" pitchFamily="49" charset="-122"/>
              </a:rPr>
              <a:t>大气压强</a:t>
            </a:r>
            <a:r>
              <a:rPr lang="zh-CN" altLang="en-US" sz="3600">
                <a:latin typeface="宋体" panose="02010600030101010101" pitchFamily="2" charset="-122"/>
                <a:ea typeface="楷体_GB2312" pitchFamily="49" charset="-122"/>
              </a:rPr>
              <a:t>跟</a:t>
            </a:r>
            <a:r>
              <a:rPr lang="zh-CN" altLang="en-US" sz="3600">
                <a:solidFill>
                  <a:srgbClr val="CC0000"/>
                </a:solidFill>
                <a:latin typeface="宋体" panose="02010600030101010101" pitchFamily="2" charset="-122"/>
                <a:ea typeface="楷体_GB2312" pitchFamily="49" charset="-122"/>
              </a:rPr>
              <a:t>760 mm高水银柱产生的压强</a:t>
            </a:r>
            <a:r>
              <a:rPr lang="zh-CN" altLang="en-US" sz="3600">
                <a:latin typeface="宋体" panose="02010600030101010101" pitchFamily="2" charset="-122"/>
                <a:ea typeface="楷体_GB2312" pitchFamily="49" charset="-122"/>
              </a:rPr>
              <a:t>相等。</a:t>
            </a:r>
            <a:endParaRPr lang="zh-CN" altLang="en-US" sz="3600">
              <a:latin typeface="Times New Roman" panose="02020603050405020304" charset="0"/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112126" y="3621618"/>
            <a:ext cx="61277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0">
                <a:solidFill>
                  <a:srgbClr val="FF0000"/>
                </a:solidFill>
                <a:latin typeface="Times New Roman" panose="02020603050405020304" charset="0"/>
                <a:ea typeface="华文行楷" panose="02010800040101010101" pitchFamily="2" charset="-122"/>
              </a:rPr>
              <a:t>大气压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048751" y="3812117"/>
            <a:ext cx="61277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0">
                <a:solidFill>
                  <a:srgbClr val="FF0000"/>
                </a:solidFill>
                <a:latin typeface="Times New Roman" panose="02020603050405020304" charset="0"/>
                <a:ea typeface="华文行楷" panose="02010800040101010101" pitchFamily="2" charset="-122"/>
              </a:rPr>
              <a:t>大气压</a:t>
            </a:r>
          </a:p>
        </p:txBody>
      </p:sp>
      <p:sp>
        <p:nvSpPr>
          <p:cNvPr id="10263" name="Line 2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8472488" y="5253567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64" name="Line 2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9264650" y="5348817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65" name="Text Box 2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616816" y="5081281"/>
            <a:ext cx="4211638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CC0000"/>
                </a:solidFill>
                <a:latin typeface="Times New Roman" panose="02020603050405020304" charset="0"/>
              </a:rPr>
              <a:t>        </a:t>
            </a:r>
            <a:r>
              <a:rPr lang="zh-CN" altLang="en-US" sz="6000" i="1">
                <a:solidFill>
                  <a:srgbClr val="CC0000"/>
                </a:solidFill>
                <a:latin typeface="Times New Roman" panose="02020603050405020304" charset="0"/>
              </a:rPr>
              <a:t>p</a:t>
            </a:r>
            <a:r>
              <a:rPr lang="zh-CN" altLang="en-US" sz="3200" i="1" baseline="-25000">
                <a:solidFill>
                  <a:srgbClr val="CC0000"/>
                </a:solidFill>
                <a:latin typeface="Times New Roman" panose="02020603050405020304" charset="0"/>
              </a:rPr>
              <a:t>0   </a:t>
            </a:r>
            <a:r>
              <a:rPr lang="zh-CN" altLang="en-US" sz="3200" i="1">
                <a:solidFill>
                  <a:srgbClr val="CC0000"/>
                </a:solidFill>
                <a:latin typeface="Times New Roman" panose="02020603050405020304" charset="0"/>
              </a:rPr>
              <a:t>=</a:t>
            </a:r>
            <a:r>
              <a:rPr lang="zh-CN" altLang="en-US" sz="3200" i="1" baseline="-25000">
                <a:solidFill>
                  <a:srgbClr val="CC0000"/>
                </a:solidFill>
                <a:latin typeface="Times New Roman" panose="02020603050405020304" charset="0"/>
              </a:rPr>
              <a:t>    </a:t>
            </a:r>
            <a:r>
              <a:rPr lang="zh-CN" altLang="en-US" sz="6000" i="1">
                <a:solidFill>
                  <a:srgbClr val="CC0000"/>
                </a:solidFill>
                <a:latin typeface="Times New Roman" panose="02020603050405020304" charset="0"/>
              </a:rPr>
              <a:t>p</a:t>
            </a:r>
            <a:r>
              <a:rPr lang="zh-CN" altLang="en-US" sz="3200" i="1" baseline="-25000">
                <a:solidFill>
                  <a:srgbClr val="CC0000"/>
                </a:solidFill>
                <a:latin typeface="Times New Roman" panose="02020603050405020304" charset="0"/>
              </a:rPr>
              <a:t>水银柱</a:t>
            </a:r>
          </a:p>
        </p:txBody>
      </p:sp>
      <p:grpSp>
        <p:nvGrpSpPr>
          <p:cNvPr id="8" name="组合 7"/>
          <p:cNvGrpSpPr/>
          <p:nvPr>
            <p:custDataLst>
              <p:tags r:id="rId10"/>
            </p:custDataLst>
          </p:nvPr>
        </p:nvGrpSpPr>
        <p:grpSpPr>
          <a:xfrm>
            <a:off x="0" y="135255"/>
            <a:ext cx="11931650" cy="845820"/>
            <a:chOff x="0" y="378"/>
            <a:chExt cx="19199" cy="1332"/>
          </a:xfrm>
        </p:grpSpPr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大气压强有多大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/>
      <p:bldP spid="10260" grpId="0" animBg="1"/>
      <p:bldP spid="10261" grpId="0"/>
      <p:bldP spid="10262" grpId="0"/>
      <p:bldP spid="10263" grpId="0" animBg="1"/>
      <p:bldP spid="10264" grpId="0" animBg="1"/>
      <p:bldP spid="102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3846" y="1144565"/>
            <a:ext cx="51054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600">
                <a:solidFill>
                  <a:srgbClr val="000066"/>
                </a:solidFill>
                <a:latin typeface="Times New Roman" panose="02020603050405020304" charset="0"/>
                <a:ea typeface="黑体" panose="02010609060101010101" charset="-122"/>
              </a:rPr>
              <a:t>实验结论：</a:t>
            </a:r>
            <a:r>
              <a:rPr lang="zh-CN" altLang="en-US" sz="3600" b="0">
                <a:solidFill>
                  <a:srgbClr val="9900FF"/>
                </a:solidFill>
                <a:latin typeface="Times New Roman" panose="02020603050405020304" charset="0"/>
                <a:ea typeface="隶书" panose="02010509060101010101" pitchFamily="49" charset="-122"/>
              </a:rPr>
              <a:t>　　</a:t>
            </a:r>
          </a:p>
        </p:txBody>
      </p:sp>
      <p:sp>
        <p:nvSpPr>
          <p:cNvPr id="1126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92413" y="1856318"/>
            <a:ext cx="71628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  <a:ea typeface="黑体" panose="02010609060101010101" charset="-122"/>
              </a:rPr>
              <a:t> （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</a:rPr>
              <a:t>2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</a:rPr>
              <a:t>）</a:t>
            </a:r>
            <a:r>
              <a:rPr lang="zh-CN" altLang="en-US" sz="2800" b="0">
                <a:latin typeface="Times New Roman" panose="02020603050405020304" charset="0"/>
                <a:ea typeface="黑体" panose="02010609060101010101" charset="-122"/>
              </a:rPr>
              <a:t>计算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</a:rPr>
              <a:t>760 mm</a:t>
            </a:r>
            <a:r>
              <a:rPr lang="zh-CN" altLang="en-US" sz="2800" b="0">
                <a:latin typeface="Times New Roman" panose="02020603050405020304" charset="0"/>
                <a:ea typeface="黑体" panose="02010609060101010101" charset="-122"/>
              </a:rPr>
              <a:t>水银柱产生的压强。</a:t>
            </a:r>
          </a:p>
        </p:txBody>
      </p:sp>
      <p:sp>
        <p:nvSpPr>
          <p:cNvPr id="1126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68614" y="1121834"/>
            <a:ext cx="65722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  <a:ea typeface="黑体" panose="02010609060101010101" charset="-122"/>
              </a:rPr>
              <a:t>（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</a:rPr>
              <a:t>1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</a:rPr>
              <a:t>）</a:t>
            </a:r>
            <a:r>
              <a:rPr lang="zh-CN" altLang="en-US" sz="2800" b="0">
                <a:latin typeface="Times New Roman" panose="02020603050405020304" charset="0"/>
                <a:ea typeface="黑体" panose="02010609060101010101" charset="-122"/>
              </a:rPr>
              <a:t>大气压可以支持</a:t>
            </a:r>
            <a:r>
              <a:rPr lang="en-US" altLang="zh-CN" sz="2800">
                <a:solidFill>
                  <a:srgbClr val="FF3300"/>
                </a:solidFill>
                <a:latin typeface="Times New Roman" panose="02020603050405020304" charset="0"/>
                <a:ea typeface="黑体" panose="02010609060101010101" charset="-122"/>
              </a:rPr>
              <a:t>760 mm</a:t>
            </a:r>
            <a:r>
              <a:rPr lang="zh-CN" altLang="en-US" sz="2800">
                <a:solidFill>
                  <a:srgbClr val="FF3300"/>
                </a:solidFill>
                <a:latin typeface="Times New Roman" panose="02020603050405020304" charset="0"/>
                <a:ea typeface="黑体" panose="02010609060101010101" charset="-122"/>
              </a:rPr>
              <a:t>高</a:t>
            </a:r>
            <a:r>
              <a:rPr lang="zh-CN" altLang="en-US" sz="2800" b="0">
                <a:latin typeface="Times New Roman" panose="02020603050405020304" charset="0"/>
                <a:ea typeface="黑体" panose="02010609060101010101" charset="-122"/>
              </a:rPr>
              <a:t>水银柱。</a:t>
            </a:r>
            <a:r>
              <a:rPr lang="zh-CN" altLang="en-US" b="0">
                <a:latin typeface="Times New Roman" panose="02020603050405020304" charset="0"/>
                <a:ea typeface="黑体" panose="02010609060101010101" charset="-122"/>
              </a:rPr>
              <a:t> </a:t>
            </a:r>
          </a:p>
        </p:txBody>
      </p:sp>
      <p:sp>
        <p:nvSpPr>
          <p:cNvPr id="4102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516"/>
            <a:ext cx="309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1270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41638" y="4400552"/>
            <a:ext cx="80518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  <a:ea typeface="黑体" panose="02010609060101010101" charset="-122"/>
              </a:rPr>
              <a:t>（3）</a:t>
            </a:r>
            <a:r>
              <a:rPr lang="zh-CN" altLang="en-US" sz="2800" b="0">
                <a:latin typeface="Times New Roman" panose="02020603050405020304" charset="0"/>
                <a:ea typeface="黑体" panose="02010609060101010101" charset="-122"/>
              </a:rPr>
              <a:t>大气压强的值：（即：</a:t>
            </a:r>
            <a:r>
              <a:rPr lang="zh-CN" altLang="en-US" sz="2800" b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</a:rPr>
              <a:t>一个标准大气压</a:t>
            </a:r>
            <a:r>
              <a:rPr lang="zh-CN" altLang="en-US" sz="2800" b="0">
                <a:latin typeface="Times New Roman" panose="02020603050405020304" charset="0"/>
                <a:ea typeface="黑体" panose="02010609060101010101" charset="-122"/>
              </a:rPr>
              <a:t>）</a:t>
            </a:r>
          </a:p>
        </p:txBody>
      </p:sp>
      <p:graphicFrame>
        <p:nvGraphicFramePr>
          <p:cNvPr id="11271" name="Object 7"/>
          <p:cNvGraphicFramePr>
            <a:graphicFrameLocks noGrp="1" noChangeAspect="1"/>
          </p:cNvGraphicFramePr>
          <p:nvPr>
            <p:ph/>
            <p:custDataLst>
              <p:tags r:id="rId6"/>
            </p:custDataLst>
          </p:nvPr>
        </p:nvGraphicFramePr>
        <p:xfrm>
          <a:off x="3937000" y="5029200"/>
          <a:ext cx="5272088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9014400" imgH="5791200" progId="Equation.DSMT4">
                  <p:embed/>
                </p:oleObj>
              </mc:Choice>
              <mc:Fallback>
                <p:oleObj name="Equation" r:id="rId17" imgW="39014400" imgH="579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37000" y="5029200"/>
                        <a:ext cx="5272088" cy="782638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3792539" y="2565401"/>
            <a:ext cx="6479222" cy="1833880"/>
            <a:chOff x="2268539" y="2565401"/>
            <a:chExt cx="6479222" cy="1833880"/>
          </a:xfrm>
        </p:grpSpPr>
        <p:pic>
          <p:nvPicPr>
            <p:cNvPr id="4105" name="Picture 9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9"/>
            <a:stretch>
              <a:fillRect/>
            </a:stretch>
          </p:blipFill>
          <p:spPr bwMode="auto">
            <a:xfrm>
              <a:off x="2268539" y="2565401"/>
              <a:ext cx="6479222" cy="183388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</p:pic>
        <p:sp>
          <p:nvSpPr>
            <p:cNvPr id="4106" name="Text Box 10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411393" y="2886436"/>
              <a:ext cx="449580" cy="1987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700" b="0">
                  <a:latin typeface="Times New Roman" panose="02020603050405020304" charset="0"/>
                  <a:ea typeface="黑体" panose="02010609060101010101" charset="-122"/>
                </a:rPr>
                <a:t>水银柱</a:t>
              </a:r>
              <a:endParaRPr lang="zh-CN" altLang="en-US" sz="700">
                <a:latin typeface="Times New Roman" panose="02020603050405020304" charset="0"/>
                <a:ea typeface="黑体" panose="020106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1989435" cy="845820"/>
            <a:chOff x="0" y="378"/>
            <a:chExt cx="19199" cy="1332"/>
          </a:xfrm>
        </p:grpSpPr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大气压强有多大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  <p:bldP spid="112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23937" y="1173576"/>
            <a:ext cx="3643313" cy="5684424"/>
            <a:chOff x="0" y="699"/>
            <a:chExt cx="5616" cy="3600"/>
          </a:xfrm>
        </p:grpSpPr>
        <p:pic>
          <p:nvPicPr>
            <p:cNvPr id="3088" name="Picture 3" descr="未命名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25"/>
            <a:stretch>
              <a:fillRect/>
            </a:stretch>
          </p:blipFill>
          <p:spPr bwMode="auto">
            <a:xfrm>
              <a:off x="0" y="699"/>
              <a:ext cx="5616" cy="36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3089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6"/>
            <a:stretch>
              <a:fillRect/>
            </a:stretch>
          </p:blipFill>
          <p:spPr bwMode="auto">
            <a:xfrm>
              <a:off x="2496" y="2331"/>
              <a:ext cx="960" cy="11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3090" name="Picture 5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27"/>
            <a:stretch>
              <a:fillRect/>
            </a:stretch>
          </p:blipFill>
          <p:spPr bwMode="auto">
            <a:xfrm>
              <a:off x="3936" y="699"/>
              <a:ext cx="1584" cy="21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sp>
        <p:nvSpPr>
          <p:cNvPr id="13318" name="Text Box 6"/>
          <p:cNvSpPr txBox="1"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495550" y="1797050"/>
            <a:ext cx="1441450" cy="576263"/>
          </a:xfrm>
        </p:spPr>
        <p:txBody>
          <a:bodyPr rtlCol="0">
            <a:normAutofit fontScale="75000" lnSpcReduction="10000"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1000" b="1">
                <a:latin typeface="Times New Roman" panose="02020603050405020304" charset="0"/>
              </a:rPr>
              <a:t> </a:t>
            </a:r>
            <a:r>
              <a:rPr lang="zh-CN" altLang="en-US" sz="1400" b="1">
                <a:solidFill>
                  <a:srgbClr val="FF0000"/>
                </a:solidFill>
                <a:latin typeface="Times New Roman" panose="02020603050405020304" charset="0"/>
              </a:rPr>
              <a:t>  </a:t>
            </a:r>
            <a:r>
              <a:rPr lang="en-US" altLang="zh-CN" sz="4000" b="1">
                <a:solidFill>
                  <a:srgbClr val="000099"/>
                </a:solidFill>
                <a:latin typeface="Times New Roman" panose="02020603050405020304" charset="0"/>
              </a:rPr>
              <a:t>10.3m</a:t>
            </a:r>
          </a:p>
        </p:txBody>
      </p:sp>
      <p:grpSp>
        <p:nvGrpSpPr>
          <p:cNvPr id="3" name="Group 8"/>
          <p:cNvGrpSpPr/>
          <p:nvPr>
            <p:custDataLst>
              <p:tags r:id="rId3"/>
            </p:custDataLst>
          </p:nvPr>
        </p:nvGrpSpPr>
        <p:grpSpPr>
          <a:xfrm>
            <a:off x="4870450" y="2160270"/>
            <a:ext cx="5797550" cy="4067570"/>
            <a:chOff x="0" y="0"/>
            <a:chExt cx="8724" cy="6310"/>
          </a:xfrm>
        </p:grpSpPr>
        <p:sp>
          <p:nvSpPr>
            <p:cNvPr id="3081" name="Text Box 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32" y="4044"/>
              <a:ext cx="8292" cy="10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/>
                <a:t>=</a:t>
              </a:r>
            </a:p>
          </p:txBody>
        </p:sp>
        <p:grpSp>
          <p:nvGrpSpPr>
            <p:cNvPr id="4" name="Group 10"/>
            <p:cNvGrpSpPr/>
            <p:nvPr>
              <p:custDataLst>
                <p:tags r:id="rId13"/>
              </p:custDataLst>
            </p:nvPr>
          </p:nvGrpSpPr>
          <p:grpSpPr>
            <a:xfrm>
              <a:off x="0" y="0"/>
              <a:ext cx="8401" cy="6310"/>
              <a:chOff x="0" y="0"/>
              <a:chExt cx="8401" cy="6310"/>
            </a:xfrm>
          </p:grpSpPr>
          <p:graphicFrame>
            <p:nvGraphicFramePr>
              <p:cNvPr id="3074" name="Object 2"/>
              <p:cNvGraphicFramePr>
                <a:graphicFrameLocks noChangeAspect="1"/>
              </p:cNvGraphicFramePr>
              <p:nvPr>
                <p:custDataLst>
                  <p:tags r:id="rId14"/>
                </p:custDataLst>
              </p:nvPr>
            </p:nvGraphicFramePr>
            <p:xfrm>
              <a:off x="1414" y="838"/>
              <a:ext cx="1383" cy="19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28" imgW="6096000" imgH="10058400" progId="Equation.3">
                      <p:embed/>
                    </p:oleObj>
                  </mc:Choice>
                  <mc:Fallback>
                    <p:oleObj r:id="rId28" imgW="6096000" imgH="10058400" progId="Equation.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9"/>
                          <a:stretch>
                            <a:fillRect/>
                          </a:stretch>
                        </p:blipFill>
                        <p:spPr>
                          <a:xfrm>
                            <a:off x="1414" y="838"/>
                            <a:ext cx="1383" cy="194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" name="Group 12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0" y="0"/>
                <a:ext cx="8401" cy="6310"/>
                <a:chOff x="0" y="0"/>
                <a:chExt cx="8401" cy="6310"/>
              </a:xfrm>
            </p:grpSpPr>
            <p:sp>
              <p:nvSpPr>
                <p:cNvPr id="13325" name="Text Box 13"/>
                <p:cNvSpPr txBox="1"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0" y="0"/>
                  <a:ext cx="7420" cy="14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zh-CN" altLang="en-US" sz="440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由 </a:t>
                  </a:r>
                  <a:r>
                    <a:rPr lang="zh-CN" altLang="en-US" sz="5400" i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anose="02020603050405020304" charset="0"/>
                    </a:rPr>
                    <a:t>p </a:t>
                  </a:r>
                  <a:r>
                    <a:rPr lang="en-US" sz="440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=ρgh</a:t>
                  </a:r>
                  <a:r>
                    <a:rPr lang="zh-CN" altLang="en-US" sz="440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得</a:t>
                  </a:r>
                </a:p>
              </p:txBody>
            </p:sp>
            <p:sp>
              <p:nvSpPr>
                <p:cNvPr id="13326" name="Text Box 14"/>
                <p:cNvSpPr txBox="1"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124" y="1344"/>
                  <a:ext cx="6770" cy="1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440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h</a:t>
                  </a:r>
                  <a:r>
                    <a:rPr lang="zh-CN" altLang="en-US" sz="360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  </a:t>
                  </a:r>
                  <a:r>
                    <a:rPr lang="en-US" sz="360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=</a:t>
                  </a:r>
                </a:p>
              </p:txBody>
            </p:sp>
            <p:graphicFrame>
              <p:nvGraphicFramePr>
                <p:cNvPr id="3075" name="Object 3"/>
                <p:cNvGraphicFramePr>
                  <a:graphicFrameLocks noChangeAspect="1"/>
                </p:cNvGraphicFramePr>
                <p:nvPr>
                  <p:custDataLst>
                    <p:tags r:id="rId18"/>
                  </p:custDataLst>
                </p:nvPr>
              </p:nvGraphicFramePr>
              <p:xfrm>
                <a:off x="984" y="3369"/>
                <a:ext cx="7417" cy="205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公式" r:id="rId30" imgW="32918400" imgH="10668000" progId="Equation.3">
                        <p:embed/>
                      </p:oleObj>
                    </mc:Choice>
                    <mc:Fallback>
                      <p:oleObj name="公式" r:id="rId30" imgW="32918400" imgH="10668000" progId="Equation.3">
                        <p:embed/>
                        <p:pic>
                          <p:nvPicPr>
                            <p:cNvPr id="0" name="OLE substitute image"/>
                            <p:cNvPicPr/>
                            <p:nvPr/>
                          </p:nvPicPr>
                          <p:blipFill>
                            <a:blip r:embed="rId3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84" y="3369"/>
                              <a:ext cx="7417" cy="2059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328" name="Text Box 16"/>
                <p:cNvSpPr txBox="1"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47" y="5309"/>
                  <a:ext cx="6548" cy="10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360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≈ 10.3m</a:t>
                  </a:r>
                </a:p>
              </p:txBody>
            </p:sp>
            <p:sp>
              <p:nvSpPr>
                <p:cNvPr id="3087" name="Text Box 17"/>
                <p:cNvSpPr txBox="1"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737" y="838"/>
                  <a:ext cx="696" cy="1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4400" i="1">
                      <a:latin typeface="Times New Roman" panose="02020603050405020304" charset="0"/>
                    </a:rPr>
                    <a:t>p</a:t>
                  </a:r>
                </a:p>
              </p:txBody>
            </p:sp>
          </p:grpSp>
        </p:grpSp>
      </p:grpSp>
      <p:sp>
        <p:nvSpPr>
          <p:cNvPr id="3080" name="AutoShape 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32175" y="3429000"/>
            <a:ext cx="576263" cy="768350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167630" y="10102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hangingPunct="1"/>
            <a:r>
              <a:rPr lang="zh-CN" altLang="en-US" sz="3200">
                <a:latin typeface="华文宋体" panose="02010600040101010101" charset="-122"/>
                <a:ea typeface="华文宋体" panose="02010600040101010101" charset="-122"/>
                <a:sym typeface="+mn-ea"/>
              </a:rPr>
              <a:t>一个大气压能支持多高的水柱呢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sym typeface="+mn-ea"/>
              </a:rPr>
              <a:t>？</a:t>
            </a:r>
          </a:p>
        </p:txBody>
      </p: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090400" cy="845820"/>
            <a:chOff x="0" y="378"/>
            <a:chExt cx="19199" cy="1332"/>
          </a:xfrm>
        </p:grpSpPr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大气压强有多大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4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7254" cy="1332"/>
              <a:chOff x="487" y="636"/>
              <a:chExt cx="6826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548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大气压强的变化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6172200" y="1375410"/>
            <a:ext cx="4604385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1. 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大气压与海拔高度的关系 </a:t>
            </a: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6473190" y="2253615"/>
            <a:ext cx="41548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大气压随高度增加而减小</a:t>
            </a:r>
          </a:p>
        </p:txBody>
      </p:sp>
      <p:pic>
        <p:nvPicPr>
          <p:cNvPr id="2" name="IM 8"/>
          <p:cNvPicPr/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20370" y="1604010"/>
            <a:ext cx="5854065" cy="4754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171565" y="3298190"/>
            <a:ext cx="6198870" cy="1882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海拔越高，空气越稀薄：</a:t>
            </a:r>
          </a:p>
          <a:p>
            <a:pPr indent="0" algn="l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大气压由于大气受重力而产生，因为海拔越高，空气越稀薄，空气密度变小，大气重力变小，因此大气压就会降低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>
            <p:custDataLst>
              <p:tags r:id="rId2"/>
            </p:custDataLst>
          </p:nvPr>
        </p:nvSpPr>
        <p:spPr>
          <a:xfrm>
            <a:off x="508000" y="1296035"/>
            <a:ext cx="463994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2. 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水的沸点与大气压的关系</a:t>
            </a:r>
          </a:p>
        </p:txBody>
      </p:sp>
      <p:grpSp>
        <p:nvGrpSpPr>
          <p:cNvPr id="22" name="组合 21"/>
          <p:cNvGrpSpPr/>
          <p:nvPr>
            <p:custDataLst>
              <p:tags r:id="rId3"/>
            </p:custDataLst>
          </p:nvPr>
        </p:nvGrpSpPr>
        <p:grpSpPr>
          <a:xfrm>
            <a:off x="508000" y="3881120"/>
            <a:ext cx="3976370" cy="2633495"/>
            <a:chOff x="1221" y="5750"/>
            <a:chExt cx="7249" cy="4752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267" y="5750"/>
              <a:ext cx="7203" cy="358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1221" y="9338"/>
              <a:ext cx="7249" cy="11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在我国的青藏高原，大部分地区水的沸点低于90℃。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4"/>
            </p:custDataLst>
          </p:nvPr>
        </p:nvGrpSpPr>
        <p:grpSpPr>
          <a:xfrm>
            <a:off x="4720302" y="3832949"/>
            <a:ext cx="2995316" cy="2496476"/>
            <a:chOff x="8799" y="5970"/>
            <a:chExt cx="5300" cy="4417"/>
          </a:xfrm>
        </p:grpSpPr>
        <p:sp>
          <p:nvSpPr>
            <p:cNvPr id="14" name="矩形 13"/>
            <p:cNvSpPr/>
            <p:nvPr>
              <p:custDataLst>
                <p:tags r:id="rId18"/>
              </p:custDataLst>
            </p:nvPr>
          </p:nvSpPr>
          <p:spPr>
            <a:xfrm>
              <a:off x="8799" y="5970"/>
              <a:ext cx="5300" cy="3375"/>
            </a:xfrm>
            <a:prstGeom prst="rect">
              <a:avLst/>
            </a:prstGeom>
            <a:blipFill rotWithShape="1">
              <a:blip r:embed="rId2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9"/>
              </p:custDataLst>
            </p:nvPr>
          </p:nvSpPr>
          <p:spPr>
            <a:xfrm>
              <a:off x="9301" y="9246"/>
              <a:ext cx="3810" cy="11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家用压力锅内水的沸点可达120℃左右。</a:t>
              </a:r>
            </a:p>
          </p:txBody>
        </p:sp>
      </p:grp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8059420" y="3881120"/>
            <a:ext cx="3585210" cy="2592705"/>
            <a:chOff x="12692" y="5839"/>
            <a:chExt cx="5646" cy="4083"/>
          </a:xfrm>
        </p:grpSpPr>
        <p:pic>
          <p:nvPicPr>
            <p:cNvPr id="23" name="图片 22" descr="u=2254405317,2235629208&amp;fm=253&amp;fmt=auto&amp;app=138&amp;f=JPEG.webp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12692" y="5839"/>
              <a:ext cx="5096" cy="339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17"/>
              </p:custDataLst>
            </p:nvPr>
          </p:nvSpPr>
          <p:spPr>
            <a:xfrm>
              <a:off x="12692" y="9342"/>
              <a:ext cx="5646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</a:rPr>
                <a:t>高原边防哨所战士用压力锅煮饭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/>
          <a:srcRect l="15806" t="28347" r="27935"/>
          <a:stretch>
            <a:fillRect/>
          </a:stretch>
        </p:blipFill>
        <p:spPr>
          <a:xfrm>
            <a:off x="4823460" y="3983990"/>
            <a:ext cx="2896870" cy="205486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/>
          <a:stretch>
            <a:fillRect/>
          </a:stretch>
        </p:blipFill>
        <p:spPr>
          <a:xfrm flipH="1">
            <a:off x="11633200" y="126619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1059180" y="1851025"/>
            <a:ext cx="9925685" cy="1558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35" indent="309880" algn="l" defTabSz="266700" eaLnBrk="0" fontAlgn="base">
              <a:lnSpc>
                <a:spcPct val="149000"/>
              </a:lnSpc>
              <a:spcBef>
                <a:spcPts val="50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因大气压强随高度的增加而减小，故水的沸点随大气压强的减小而降低，</a:t>
            </a:r>
            <a:r>
              <a:rPr lang="en-US" altLang="zh-CN" sz="3200" b="1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 </a:t>
            </a:r>
            <a:r>
              <a:rPr lang="zh-CN" altLang="en-US" sz="3200" b="1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即水的沸点随高度的增加而降低。</a:t>
            </a:r>
          </a:p>
        </p:txBody>
      </p:sp>
      <p:grpSp>
        <p:nvGrpSpPr>
          <p:cNvPr id="32" name="组合 31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3" name="矩形 32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35" name="组合 34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7254" cy="1332"/>
              <a:chOff x="487" y="636"/>
              <a:chExt cx="6826" cy="1150"/>
            </a:xfrm>
          </p:grpSpPr>
          <p:sp>
            <p:nvSpPr>
              <p:cNvPr id="36" name="文本框 35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548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大气压强的变化</a:t>
                </a:r>
              </a:p>
            </p:txBody>
          </p:sp>
          <p:sp>
            <p:nvSpPr>
              <p:cNvPr id="37" name="椭圆 36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38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1008380" y="1125220"/>
            <a:ext cx="4598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3.</a:t>
            </a:r>
            <a:r>
              <a:rPr lang="zh-CN" altLang="zh-CN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大气压强与天气</a:t>
            </a: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461645" y="1783715"/>
            <a:ext cx="1097534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　　由于太阳的照射、地形的差异等因素，地球表面的大气压强不是约匀分布的。大气压强的地区差异引起空气的流动。饱含水蒸气的热空气上升，在高空形成云，由此产生一系列的天气现象。当大气压强降低时，常伴有多云天气，想一想其中的道理，和同学交流你的想法。</a:t>
            </a:r>
          </a:p>
        </p:txBody>
      </p:sp>
      <p:pic>
        <p:nvPicPr>
          <p:cNvPr id="2" name="IM 12"/>
          <p:cNvPicPr/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590040" y="3818255"/>
            <a:ext cx="7600950" cy="27146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4" name="矩形 3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6" name="组合 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7254" cy="1332"/>
              <a:chOff x="487" y="636"/>
              <a:chExt cx="6826" cy="1150"/>
            </a:xfrm>
          </p:grpSpPr>
          <p:sp>
            <p:nvSpPr>
              <p:cNvPr id="18" name="文本框 1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548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大气压强的变化</a:t>
                </a:r>
              </a:p>
            </p:txBody>
          </p:sp>
          <p:sp>
            <p:nvSpPr>
              <p:cNvPr id="22" name="椭圆 21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31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/>
          <a:srcRect r="1764" b="5257"/>
          <a:stretch>
            <a:fillRect/>
          </a:stretch>
        </p:blipFill>
        <p:spPr bwMode="auto">
          <a:xfrm>
            <a:off x="1998980" y="946785"/>
            <a:ext cx="9160510" cy="575945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536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10730" y="2241551"/>
            <a:ext cx="309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1434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28610" y="1235075"/>
            <a:ext cx="466725" cy="4434205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</a:ln>
        </p:spPr>
        <p:txBody>
          <a:bodyPr>
            <a:noAutofit/>
          </a:bodyPr>
          <a:lstStyle/>
          <a:p>
            <a:r>
              <a:rPr lang="zh-CN" altLang="en-US" sz="3000" b="1">
                <a:ea typeface="楷体_GB2312" pitchFamily="49" charset="-122"/>
              </a:rPr>
              <a:t>晴天气压高</a:t>
            </a:r>
          </a:p>
          <a:p>
            <a:endParaRPr lang="zh-CN" altLang="en-US" sz="3000" b="1">
              <a:ea typeface="楷体_GB2312" pitchFamily="49" charset="-122"/>
            </a:endParaRPr>
          </a:p>
          <a:p>
            <a:r>
              <a:rPr lang="zh-CN" altLang="en-US" sz="3000" b="1">
                <a:ea typeface="楷体_GB2312" pitchFamily="49" charset="-122"/>
              </a:rPr>
              <a:t>阴天气压低</a:t>
            </a: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2212975" y="1428750"/>
            <a:ext cx="571500" cy="39738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rPr>
              <a:t>大气压随高度增加而减小</a:t>
            </a: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4427840" y="1428736"/>
            <a:ext cx="2428892" cy="206121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气压越高，沸点越高；气压越低，沸点越低。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40080" y="2512060"/>
            <a:ext cx="7448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/>
              <a:t>总结：</a:t>
            </a:r>
          </a:p>
        </p:txBody>
      </p: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033885" cy="853440"/>
            <a:chOff x="0" y="378"/>
            <a:chExt cx="19200" cy="1344"/>
          </a:xfrm>
        </p:grpSpPr>
        <p:sp>
          <p:nvSpPr>
            <p:cNvPr id="4" name="矩形 3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7254" cy="1332"/>
              <a:chOff x="487" y="636"/>
              <a:chExt cx="6826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548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大气压强的变化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9105" y="1610360"/>
            <a:ext cx="11097895" cy="4492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1470" indent="0" algn="l" defTabSz="266700" eaLnBrk="0" fontAlgn="base">
              <a:spcBef>
                <a:spcPts val="9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/>
              </a:rPr>
              <a:t>1.  </a:t>
            </a:r>
            <a:r>
              <a:rPr lang="zh-CN" altLang="en-US" sz="4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马德堡半球实验证明了大气压强的存在。</a:t>
            </a:r>
          </a:p>
          <a:p>
            <a:pPr marL="316865" indent="0" algn="l" defTabSz="266700" eaLnBrk="0" fontAlgn="base">
              <a:spcBef>
                <a:spcPts val="9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/>
              </a:rPr>
              <a:t>2.  </a:t>
            </a:r>
            <a:r>
              <a:rPr lang="zh-CN" altLang="en-US" sz="4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托里拆利实验测定了大气压强的值。</a:t>
            </a:r>
          </a:p>
          <a:p>
            <a:pPr marL="18415" indent="300990" algn="l" defTabSz="266700" eaLnBrk="0" fontAlgn="base">
              <a:lnSpc>
                <a:spcPct val="120000"/>
              </a:lnSpc>
              <a:spcBef>
                <a:spcPts val="9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/>
              </a:rPr>
              <a:t>3. 760mm </a:t>
            </a:r>
            <a:r>
              <a:rPr lang="zh-CN" altLang="en-US" sz="4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高水银柱产生的压强约为</a:t>
            </a:r>
            <a:r>
              <a:rPr lang="en-US" altLang="zh-CN" sz="4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/>
              </a:rPr>
              <a:t>1.01×10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/>
              </a:rPr>
              <a:t>5</a:t>
            </a: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/>
              </a:rPr>
              <a:t>Pa </a:t>
            </a:r>
            <a:r>
              <a:rPr lang="zh-CN" altLang="en-US" sz="4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，通常把这样大小的大气压强规定为标准大气压。</a:t>
            </a:r>
          </a:p>
          <a:p>
            <a:pPr marL="315595" indent="0" algn="l" defTabSz="266700" eaLnBrk="0" fontAlgn="base">
              <a:spcBef>
                <a:spcPts val="9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/>
              </a:rPr>
              <a:t>4.  </a:t>
            </a:r>
            <a:r>
              <a:rPr lang="zh-CN" altLang="en-US" sz="4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大气压强随高度的增加而减小。</a:t>
            </a:r>
          </a:p>
          <a:p>
            <a:pPr marL="320675" indent="0" algn="l" defTabSz="266700" eaLnBrk="0" fontAlgn="base">
              <a:spcBef>
                <a:spcPts val="90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/>
              </a:rPr>
              <a:t>5.  </a:t>
            </a:r>
            <a:r>
              <a:rPr lang="zh-CN" altLang="en-US" sz="4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水的沸点随大气压强的减小而降低。</a:t>
            </a: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1976100" cy="853440"/>
            <a:chOff x="0" y="378"/>
            <a:chExt cx="19200" cy="1344"/>
          </a:xfrm>
        </p:grpSpPr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5" name="文本框 1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课堂小结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7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1737995" y="1744345"/>
            <a:ext cx="8424863" cy="5113338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zh-CN" altLang="en-US" sz="4400" b="1">
                <a:latin typeface="隶书" panose="02010509060101010101" pitchFamily="49" charset="-122"/>
                <a:ea typeface="隶书" panose="02010509060101010101" pitchFamily="49" charset="-122"/>
              </a:rPr>
              <a:t>___________实验证明了大气压的存在。______________实验测出了大气压的值。</a:t>
            </a:r>
          </a:p>
          <a:p>
            <a:pPr marL="533400" indent="-533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zh-CN" altLang="en-US" sz="4400" b="1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zh-CN" altLang="en-US" sz="4400" b="1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30170" y="1764983"/>
            <a:ext cx="27749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隶书" panose="02010509060101010101" pitchFamily="49" charset="-122"/>
              </a:rPr>
              <a:t>马德堡半球</a:t>
            </a:r>
          </a:p>
        </p:txBody>
      </p:sp>
      <p:sp>
        <p:nvSpPr>
          <p:cNvPr id="16389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27370" y="2465070"/>
            <a:ext cx="324008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隶书" panose="02010509060101010101" pitchFamily="49" charset="-122"/>
              </a:rPr>
              <a:t>托里拆利</a:t>
            </a:r>
          </a:p>
        </p:txBody>
      </p:sp>
      <p:sp>
        <p:nvSpPr>
          <p:cNvPr id="6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01452" y="3610923"/>
            <a:ext cx="8713787" cy="255333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r>
              <a:rPr lang="en-US" altLang="zh-CN" sz="4000" b="1">
                <a:latin typeface="Times New Roman" panose="02020603050405020304" charset="0"/>
              </a:rPr>
              <a:t>2</a:t>
            </a:r>
            <a:r>
              <a:rPr lang="zh-CN" altLang="en-US" sz="4000" b="1">
                <a:latin typeface="Times New Roman" panose="02020603050405020304" charset="0"/>
              </a:rPr>
              <a:t>、很多同学在喝完袋装酸奶后，又用力吸一下，会发现奶袋变瘪了，这说明力可以改变物体的</a:t>
            </a:r>
            <a:r>
              <a:rPr lang="en-US" altLang="zh-CN" sz="4000" b="1">
                <a:latin typeface="Times New Roman" panose="02020603050405020304" charset="0"/>
              </a:rPr>
              <a:t>_______</a:t>
            </a:r>
            <a:r>
              <a:rPr lang="zh-CN" altLang="en-US" sz="4000" b="1">
                <a:latin typeface="Times New Roman" panose="02020603050405020304" charset="0"/>
              </a:rPr>
              <a:t>；这个实验可以证明</a:t>
            </a:r>
            <a:r>
              <a:rPr lang="en-US" altLang="zh-CN" sz="4000" b="1">
                <a:latin typeface="Times New Roman" panose="02020603050405020304" charset="0"/>
              </a:rPr>
              <a:t>_______</a:t>
            </a:r>
            <a:r>
              <a:rPr lang="zh-CN" altLang="en-US" sz="4000" b="1">
                <a:latin typeface="Times New Roman" panose="02020603050405020304" charset="0"/>
              </a:rPr>
              <a:t>是存在的。 </a:t>
            </a:r>
          </a:p>
        </p:txBody>
      </p:sp>
      <p:sp>
        <p:nvSpPr>
          <p:cNvPr id="7" name="Rectangle 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73550" y="4834259"/>
            <a:ext cx="1203960" cy="70675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r>
              <a:rPr lang="zh-CN" altLang="en-US" sz="4000" b="1">
                <a:solidFill>
                  <a:srgbClr val="FF3300"/>
                </a:solidFill>
                <a:latin typeface="Times New Roman" panose="02020603050405020304" charset="0"/>
              </a:rPr>
              <a:t>形状</a:t>
            </a:r>
          </a:p>
        </p:txBody>
      </p:sp>
      <p:sp>
        <p:nvSpPr>
          <p:cNvPr id="8" name="Rectangle 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416096" y="5334325"/>
            <a:ext cx="1714500" cy="70675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r>
              <a:rPr lang="zh-CN" altLang="en-US" sz="4000" b="1">
                <a:solidFill>
                  <a:srgbClr val="FF3300"/>
                </a:solidFill>
                <a:latin typeface="Times New Roman" panose="02020603050405020304" charset="0"/>
              </a:rPr>
              <a:t>大气压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3" name="组合 2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4" name="矩形 3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9" name="组合 8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0" name="文本框 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</a:p>
            </p:txBody>
          </p:sp>
          <p:sp>
            <p:nvSpPr>
              <p:cNvPr id="11" name="椭圆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  <p:pic>
        <p:nvPicPr>
          <p:cNvPr id="13" name="Picture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0401300" y="12090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/>
          <p:cNvPicPr>
            <a:picLocks noGrp="1" noChangeAspect="1" noChangeArrowheads="1"/>
          </p:cNvPicPr>
          <p:nvPr>
            <p:custDataLst>
              <p:tags r:id="rId2"/>
            </p:custDataLst>
          </p:nvPr>
        </p:nvPicPr>
        <p:blipFill>
          <a:blip r:embed="rId20"/>
          <a:srcRect l="4635" t="9611" r="6331" b="6682"/>
          <a:stretch>
            <a:fillRect/>
          </a:stretch>
        </p:blipFill>
        <p:spPr>
          <a:xfrm>
            <a:off x="158115" y="2119630"/>
            <a:ext cx="8009255" cy="4634865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4432" cy="1559"/>
              <a:chOff x="487" y="636"/>
              <a:chExt cx="4170" cy="1346"/>
            </a:xfrm>
          </p:grpSpPr>
          <p:sp>
            <p:nvSpPr>
              <p:cNvPr id="12" name="文本框 11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教学引入</a:t>
                </a:r>
              </a:p>
            </p:txBody>
          </p:sp>
          <p:sp>
            <p:nvSpPr>
              <p:cNvPr id="25" name="椭圆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6" name="椭圆 2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18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</p:grpSp>
      </p:grp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58115" y="129032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hangingPunct="1"/>
            <a:r>
              <a:rPr kumimoji="1" lang="zh-CN" altLang="en-US" sz="4800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  <a:hlinkClick r:id="rId21" action="ppaction://hlinkfile"/>
              </a:rPr>
              <a:t>覆杯实验</a:t>
            </a:r>
          </a:p>
        </p:txBody>
      </p:sp>
      <p:pic>
        <p:nvPicPr>
          <p:cNvPr id="14" name="bandicam 2022-03-09 15-41-22-831">
            <a:hlinkClick r:id="" action="ppaction://media"/>
          </p:cNvPr>
          <p:cNvPicPr/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14630" y="1125220"/>
            <a:ext cx="11170285" cy="562991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8319135" y="1814830"/>
            <a:ext cx="3623310" cy="1123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实验现象：</a:t>
            </a:r>
          </a:p>
          <a:p>
            <a:r>
              <a:rPr lang="zh-CN" sz="28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纸片没有掉落下来</a:t>
            </a:r>
            <a:endParaRPr lang="zh-CN" altLang="en-US" sz="2800">
              <a:solidFill>
                <a:srgbClr val="7030A0"/>
              </a:solidFill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  <a:p>
            <a:endParaRPr lang="zh-CN" sz="28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  <a:p>
            <a:endParaRPr lang="zh-CN" altLang="en-US" sz="28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8430895" y="4737735"/>
            <a:ext cx="29070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>
                <a:solidFill>
                  <a:srgbClr val="C00000"/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力</a:t>
            </a:r>
            <a:r>
              <a:rPr lang="en-US" altLang="zh-CN" sz="2800">
                <a:solidFill>
                  <a:srgbClr val="C00000"/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---</a:t>
            </a:r>
            <a:r>
              <a:rPr lang="zh-CN" sz="2800">
                <a:solidFill>
                  <a:srgbClr val="C00000"/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大气压力</a:t>
            </a:r>
            <a:endParaRPr lang="zh-CN" altLang="en-US" sz="2800">
              <a:solidFill>
                <a:srgbClr val="C00000"/>
              </a:solidFill>
              <a:effectLst/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8319135" y="5535295"/>
            <a:ext cx="3065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>
                <a:solidFill>
                  <a:srgbClr val="C00000"/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压强</a:t>
            </a:r>
            <a:r>
              <a:rPr lang="en-US" altLang="zh-CN" sz="2800">
                <a:solidFill>
                  <a:srgbClr val="C00000"/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----</a:t>
            </a:r>
            <a:r>
              <a:rPr lang="zh-CN" sz="2800">
                <a:solidFill>
                  <a:srgbClr val="C00000"/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大气压强</a:t>
            </a:r>
            <a:endParaRPr lang="zh-CN" altLang="en-US" sz="2800">
              <a:solidFill>
                <a:srgbClr val="C00000"/>
              </a:solidFill>
              <a:effectLst/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8319135" y="3082925"/>
            <a:ext cx="351091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实验分析：</a:t>
            </a:r>
          </a:p>
          <a:p>
            <a:r>
              <a:rPr lang="zh-CN" altLang="en-US" sz="28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由于力的作用托住了硬纸片及上方的水</a:t>
            </a:r>
          </a:p>
          <a:p>
            <a:endParaRPr lang="zh-CN" altLang="en-US" sz="28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2270" y="1367790"/>
            <a:ext cx="11170920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3</a:t>
            </a:r>
            <a:r>
              <a:rPr kumimoji="1" lang="zh-CN" altLang="en-US" sz="32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</a:t>
            </a: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拉动注射器的活塞将药水吸进注射器中是利用了　（   　）</a:t>
            </a:r>
          </a:p>
          <a:p>
            <a:pPr>
              <a:spcBef>
                <a:spcPct val="50000"/>
              </a:spcBef>
            </a:pP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Ａ注射器中的压力  Ｂ大气压强的作用</a:t>
            </a:r>
          </a:p>
          <a:p>
            <a:pPr>
              <a:spcBef>
                <a:spcPct val="50000"/>
              </a:spcBef>
            </a:pP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Ｃ液体内部的压强  Ｄ连通器的原理</a:t>
            </a:r>
          </a:p>
        </p:txBody>
      </p: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68450" y="4883150"/>
            <a:ext cx="39814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kumimoji="1" lang="zh-CN" altLang="en-US" sz="3600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251440" y="1249045"/>
            <a:ext cx="101981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zh-CN" altLang="en-US" sz="4400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</a:rPr>
              <a:t>Ｂ</a:t>
            </a:r>
          </a:p>
        </p:txBody>
      </p:sp>
      <p:sp>
        <p:nvSpPr>
          <p:cNvPr id="5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98780" y="3892550"/>
            <a:ext cx="10763250" cy="3134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4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、在冬天，保温瓶未装满水，当瓶内温度下降时软木塞不易拔出，这主要是（     ）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A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、塞子与瓶口间摩擦力太大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B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、瓶口遇冷收缩 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、瓶内气压小于大气压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D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、原先塞子塞的太紧</a:t>
            </a:r>
          </a:p>
        </p:txBody>
      </p:sp>
      <p:sp>
        <p:nvSpPr>
          <p:cNvPr id="6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856220" y="4321175"/>
            <a:ext cx="215773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5400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</a:rPr>
              <a:t>C</a:t>
            </a:r>
          </a:p>
        </p:txBody>
      </p: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1976100" cy="853440"/>
            <a:chOff x="0" y="378"/>
            <a:chExt cx="19200" cy="1344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5" name="文本框 1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课堂练习</a:t>
                </a:r>
              </a:p>
            </p:txBody>
          </p:sp>
          <p:sp>
            <p:nvSpPr>
              <p:cNvPr id="16" name="椭圆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17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1020" y="1143000"/>
            <a:ext cx="10991850" cy="2553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5</a:t>
            </a: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、一同学在标准大气压下做托里拆利   实验，测得管中水银面比槽里水银面高</a:t>
            </a:r>
            <a:r>
              <a:rPr kumimoji="1"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750</a:t>
            </a: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毫米，他失败的原因（ </a:t>
            </a:r>
            <a:r>
              <a:rPr kumimoji="1" lang="zh-CN" altLang="en-US" sz="3200" b="1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     </a:t>
            </a: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）</a:t>
            </a:r>
          </a:p>
          <a:p>
            <a:pPr>
              <a:spcBef>
                <a:spcPct val="50000"/>
              </a:spcBef>
            </a:pP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Ａ管子粗了一些             Ｂ管子长了一些　</a:t>
            </a:r>
          </a:p>
          <a:p>
            <a:pPr>
              <a:spcBef>
                <a:spcPct val="50000"/>
              </a:spcBef>
            </a:pP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Ｃ管子不在竖直位置    Ｄ管中进入少量空气</a:t>
            </a:r>
          </a:p>
        </p:txBody>
      </p:sp>
      <p:sp>
        <p:nvSpPr>
          <p:cNvPr id="573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531860" y="1640205"/>
            <a:ext cx="12401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</a:rPr>
              <a:t>D</a:t>
            </a:r>
          </a:p>
        </p:txBody>
      </p:sp>
      <p:sp>
        <p:nvSpPr>
          <p:cNvPr id="4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09625" y="3857625"/>
            <a:ext cx="9836785" cy="2553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6</a:t>
            </a: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、做托里拆利实验时，当玻璃管中的水银柱稳定后，在管的顶穿一小孔，那么管中水银将（　　）</a:t>
            </a:r>
          </a:p>
          <a:p>
            <a:pPr>
              <a:spcBef>
                <a:spcPct val="50000"/>
              </a:spcBef>
            </a:pP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Ａ、往上喷出    Ｂ、稍微下降</a:t>
            </a:r>
          </a:p>
          <a:p>
            <a:pPr>
              <a:spcBef>
                <a:spcPct val="50000"/>
              </a:spcBef>
            </a:pPr>
            <a:r>
              <a:rPr kumimoji="1"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Ｃ、保持不变　Ｄ、降到与外面水银面相平</a:t>
            </a:r>
          </a:p>
        </p:txBody>
      </p:sp>
      <p:sp>
        <p:nvSpPr>
          <p:cNvPr id="5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22260" y="4304665"/>
            <a:ext cx="6096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</a:rPr>
              <a:t>D</a:t>
            </a:r>
          </a:p>
        </p:txBody>
      </p: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1960860" cy="853440"/>
            <a:chOff x="0" y="378"/>
            <a:chExt cx="19200" cy="1344"/>
          </a:xfrm>
        </p:grpSpPr>
        <p:sp>
          <p:nvSpPr>
            <p:cNvPr id="2" name="矩形 1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课堂练习</a:t>
                </a:r>
              </a:p>
            </p:txBody>
          </p:sp>
          <p:sp>
            <p:nvSpPr>
              <p:cNvPr id="11" name="椭圆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12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19200" y="1170940"/>
            <a:ext cx="9770745" cy="34296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15240" indent="305435" algn="just" defTabSz="2667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  </a:t>
            </a:r>
            <a:r>
              <a:rPr lang="zh-CN" altLang="en-US" sz="28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空气由于受重力作用，而且能流动，使得空气内部向各个方向都</a:t>
            </a:r>
            <a:r>
              <a:rPr lang="en-US" altLang="zh-CN" sz="28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 </a:t>
            </a:r>
            <a:r>
              <a:rPr lang="zh-CN" altLang="en-US" sz="28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有压强（跟液体相似）。处在大气中的物体会受到来自大气的压强，这个压强叫</a:t>
            </a:r>
            <a:r>
              <a:rPr lang="en-US" altLang="zh-CN" sz="28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 </a:t>
            </a:r>
            <a:r>
              <a:rPr lang="zh-CN" altLang="en-US" sz="28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作大气压强，简称大气压。</a:t>
            </a: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635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12" name="文本框 1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2842" cy="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28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大气压强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一</a:t>
                </a: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21005" y="13506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1.</a:t>
            </a:r>
            <a:r>
              <a:rPr lang="zh-CN" altLang="en-US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定义：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79755" y="4222750"/>
            <a:ext cx="101358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产生原因：</a:t>
            </a:r>
            <a:r>
              <a:rPr lang="zh-CN" altLang="en-US" sz="28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空气由于受重力作用，而且能流动</a:t>
            </a:r>
            <a:endParaRPr lang="zh-CN" altLang="en-US" sz="28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61645" y="1125220"/>
            <a:ext cx="312928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3.</a:t>
            </a:r>
            <a:r>
              <a:rPr lang="zh-CN" altLang="en-US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存在证明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88975" y="1656715"/>
            <a:ext cx="10761980" cy="130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　　1654年，德国马德堡市公开表演一个著名实验</a:t>
            </a: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——</a:t>
            </a: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马德堡半球实验。两个直径为30cm铜质空心半球紧紧地扣在一起，用抽气机抽出球内的空气，然后用16匹马向相反方向拉两个半球，结果费了很大的劲才把它们拉开。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88975" y="5984875"/>
            <a:ext cx="5513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accent3">
                    <a:lumMod val="50000"/>
                  </a:schemeClr>
                </a:solidFill>
                <a:latin typeface="华文宋体" panose="02010600040101010101" charset="-122"/>
                <a:ea typeface="华文宋体" panose="02010600040101010101" charset="-122"/>
              </a:rPr>
              <a:t>实验证明，大气压强是存在，且很强大。</a:t>
            </a: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6203315" y="5963285"/>
            <a:ext cx="5438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你知道其它证明大气压存在的例子吗？</a:t>
            </a:r>
          </a:p>
        </p:txBody>
      </p:sp>
      <p:pic>
        <p:nvPicPr>
          <p:cNvPr id="3" name="IM 2"/>
          <p:cNvPicPr/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218565" y="2965450"/>
            <a:ext cx="10213975" cy="2921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635" y="135255"/>
            <a:ext cx="12033885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18" name="文本框 17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2842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大气压强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一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27685" y="1884680"/>
            <a:ext cx="30753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>
                <a:solidFill>
                  <a:srgbClr val="184E34"/>
                </a:solidFill>
                <a:latin typeface="微软雅黑" panose="020B0503020204020204" charset="-122"/>
                <a:ea typeface="微软雅黑"/>
                <a:sym typeface="+mn-ea"/>
              </a:rPr>
              <a:t>生活中的大气压强</a:t>
            </a:r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3828415" y="3930650"/>
            <a:ext cx="2606040" cy="2407285"/>
            <a:chOff x="9396" y="6655"/>
            <a:chExt cx="4104" cy="3791"/>
          </a:xfrm>
        </p:grpSpPr>
        <p:sp>
          <p:nvSpPr>
            <p:cNvPr id="4" name="矩形 3"/>
            <p:cNvSpPr/>
            <p:nvPr>
              <p:custDataLst>
                <p:tags r:id="rId20"/>
              </p:custDataLst>
            </p:nvPr>
          </p:nvSpPr>
          <p:spPr>
            <a:xfrm>
              <a:off x="9396" y="6655"/>
              <a:ext cx="4104" cy="3163"/>
            </a:xfrm>
            <a:prstGeom prst="rect">
              <a:avLst/>
            </a:prstGeom>
            <a:blipFill rotWithShape="1">
              <a:blip r:embed="rId2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10317" y="9818"/>
              <a:ext cx="226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</a:rPr>
                <a:t>吸盘挂件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8977630" y="4127500"/>
            <a:ext cx="2664460" cy="2452370"/>
            <a:chOff x="14536" y="4658"/>
            <a:chExt cx="4196" cy="3862"/>
          </a:xfrm>
        </p:grpSpPr>
        <p:sp>
          <p:nvSpPr>
            <p:cNvPr id="7" name="矩形 6"/>
            <p:cNvSpPr/>
            <p:nvPr>
              <p:custDataLst>
                <p:tags r:id="rId18"/>
              </p:custDataLst>
            </p:nvPr>
          </p:nvSpPr>
          <p:spPr>
            <a:xfrm>
              <a:off x="14536" y="4658"/>
              <a:ext cx="4196" cy="3234"/>
            </a:xfrm>
            <a:prstGeom prst="rect">
              <a:avLst/>
            </a:prstGeom>
            <a:blipFill rotWithShape="1">
              <a:blip r:embed="rId2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5374" y="7892"/>
              <a:ext cx="273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</a:rPr>
                <a:t>吸盘抬玻璃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5"/>
            </p:custDataLst>
          </p:nvPr>
        </p:nvGrpSpPr>
        <p:grpSpPr>
          <a:xfrm>
            <a:off x="420370" y="2820670"/>
            <a:ext cx="3306445" cy="2235594"/>
            <a:chOff x="494" y="4517"/>
            <a:chExt cx="6000" cy="4055"/>
          </a:xfrm>
        </p:grpSpPr>
        <p:pic>
          <p:nvPicPr>
            <p:cNvPr id="5" name="图片 4" descr="6a4d8f52b5c94410ae9934c5497684e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494" y="4517"/>
              <a:ext cx="6000" cy="3375"/>
            </a:xfrm>
            <a:prstGeom prst="rect">
              <a:avLst/>
            </a:prstGeom>
          </p:spPr>
        </p:pic>
        <p:sp>
          <p:nvSpPr>
            <p:cNvPr id="19" name="矩形 18"/>
            <p:cNvSpPr/>
            <p:nvPr>
              <p:custDataLst>
                <p:tags r:id="rId17"/>
              </p:custDataLst>
            </p:nvPr>
          </p:nvSpPr>
          <p:spPr>
            <a:xfrm>
              <a:off x="2081" y="7849"/>
              <a:ext cx="2034" cy="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</a:rPr>
                <a:t>吸饮料 </a:t>
              </a:r>
            </a:p>
          </p:txBody>
        </p:sp>
      </p:grpSp>
      <p:grpSp>
        <p:nvGrpSpPr>
          <p:cNvPr id="22" name="组合 21"/>
          <p:cNvGrpSpPr/>
          <p:nvPr>
            <p:custDataLst>
              <p:tags r:id="rId6"/>
            </p:custDataLst>
          </p:nvPr>
        </p:nvGrpSpPr>
        <p:grpSpPr>
          <a:xfrm>
            <a:off x="6656070" y="1884680"/>
            <a:ext cx="3181350" cy="2482850"/>
            <a:chOff x="6439" y="3371"/>
            <a:chExt cx="5010" cy="3910"/>
          </a:xfrm>
        </p:grpSpPr>
        <p:pic>
          <p:nvPicPr>
            <p:cNvPr id="3" name="图片 2" descr="dbe232679b63483d9bd832dcce59e8d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6439" y="3371"/>
              <a:ext cx="5010" cy="333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15"/>
              </p:custDataLst>
            </p:nvPr>
          </p:nvSpPr>
          <p:spPr>
            <a:xfrm>
              <a:off x="7673" y="6701"/>
              <a:ext cx="2541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800" noProof="1">
                  <a:solidFill>
                    <a:srgbClr val="002060"/>
                  </a:solidFill>
                  <a:latin typeface="微软雅黑" panose="020B0503020204020204" charset="-122"/>
                  <a:ea typeface="微软雅黑"/>
                </a:rPr>
                <a:t> </a:t>
              </a:r>
              <a:r>
                <a:rPr lang="zh-CN" altLang="en-US" sz="1800" noProof="1">
                  <a:solidFill>
                    <a:srgbClr val="002060"/>
                  </a:solidFill>
                  <a:latin typeface="微软雅黑" panose="020B0503020204020204" charset="-122"/>
                  <a:ea typeface="微软雅黑"/>
                </a:rPr>
                <a:t>钢笔吸墨水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7"/>
            </p:custDataLst>
          </p:nvPr>
        </p:nvGrpSpPr>
        <p:grpSpPr>
          <a:xfrm>
            <a:off x="635" y="135255"/>
            <a:ext cx="12033885" cy="853440"/>
            <a:chOff x="0" y="378"/>
            <a:chExt cx="19200" cy="1344"/>
          </a:xfrm>
        </p:grpSpPr>
        <p:sp>
          <p:nvSpPr>
            <p:cNvPr id="31" name="矩形 30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2842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大气压强</a:t>
                </a:r>
              </a:p>
            </p:txBody>
          </p:sp>
          <p:sp>
            <p:nvSpPr>
              <p:cNvPr id="35" name="椭圆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36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一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1365" cy="845810"/>
            <a:chOff x="0" y="378"/>
            <a:chExt cx="19199" cy="1332"/>
          </a:xfrm>
        </p:grpSpPr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大气压强有多大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431165" y="1501140"/>
            <a:ext cx="317627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大气压强的估测</a:t>
            </a:r>
          </a:p>
        </p:txBody>
      </p:sp>
      <p:pic>
        <p:nvPicPr>
          <p:cNvPr id="2" name="IM 4"/>
          <p:cNvPicPr/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13690" y="2399030"/>
            <a:ext cx="5129530" cy="39903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0" name="组合 39"/>
          <p:cNvGrpSpPr/>
          <p:nvPr>
            <p:custDataLst>
              <p:tags r:id="rId5"/>
            </p:custDataLst>
          </p:nvPr>
        </p:nvGrpSpPr>
        <p:grpSpPr>
          <a:xfrm>
            <a:off x="5905500" y="1734820"/>
            <a:ext cx="5080000" cy="3784600"/>
            <a:chOff x="9300" y="2732"/>
            <a:chExt cx="8000" cy="5960"/>
          </a:xfrm>
        </p:grpSpPr>
        <p:sp>
          <p:nvSpPr>
            <p:cNvPr id="37" name="文本框 36"/>
            <p:cNvSpPr txBox="1"/>
            <p:nvPr>
              <p:custDataLst>
                <p:tags r:id="rId6"/>
              </p:custDataLst>
            </p:nvPr>
          </p:nvSpPr>
          <p:spPr>
            <a:xfrm>
              <a:off x="9300" y="2732"/>
              <a:ext cx="8000" cy="59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7780" indent="300990" algn="l" defTabSz="266700" eaLnBrk="0" fontAlgn="base">
                <a:lnSpc>
                  <a:spcPct val="150000"/>
                </a:lnSpc>
                <a:spcBef>
                  <a:spcPts val="90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00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在模拟马德堡半球实验中，把半球内抽成真空，测出拉开半球所需要的力，</a:t>
              </a:r>
              <a:r>
                <a:rPr lang="en-US" altLang="zh-CN" sz="2400">
                  <a:solidFill>
                    <a:srgbClr val="00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 </a:t>
              </a:r>
              <a:r>
                <a:rPr lang="zh-CN" altLang="en-US" sz="2400">
                  <a:solidFill>
                    <a:srgbClr val="00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也就是大气作用在半球上的压力。再测算出半球的最大截面积，就可以根据压强公式</a:t>
              </a:r>
              <a:r>
                <a:rPr lang="en-US" altLang="zh-CN" sz="2400">
                  <a:solidFill>
                    <a:srgbClr val="00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          </a:t>
              </a:r>
              <a:r>
                <a:rPr lang="zh-CN" altLang="en-US" sz="2400">
                  <a:solidFill>
                    <a:srgbClr val="00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计算出大气压强的大小了。</a:t>
              </a:r>
              <a:endParaRPr lang="zh-CN" altLang="en-US" sz="240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endParaRPr>
            </a:p>
            <a:p>
              <a:pPr marL="19050" indent="0" algn="l" defTabSz="266700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endParaRPr>
            </a:p>
          </p:txBody>
        </p:sp>
        <p:pic>
          <p:nvPicPr>
            <p:cNvPr id="38" name="图片 37"/>
            <p:cNvPicPr/>
            <p:nvPr>
              <p:custDataLst>
                <p:tags r:id="rId7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3759" y="6304"/>
              <a:ext cx="1275" cy="89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Text Box 3"/>
          <p:cNvSpPr txBox="1"/>
          <p:nvPr>
            <p:custDataLst>
              <p:tags r:id="rId2"/>
            </p:custDataLst>
          </p:nvPr>
        </p:nvSpPr>
        <p:spPr>
          <a:xfrm>
            <a:off x="431165" y="2036445"/>
            <a:ext cx="11165205" cy="4972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>
              <a:lnSpc>
                <a:spcPct val="110000"/>
              </a:lnSpc>
              <a:spcBef>
                <a:spcPts val="5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　　</a:t>
            </a:r>
            <a:endParaRPr lang="en-US" altLang="zh-CN" sz="2400">
              <a:solidFill>
                <a:srgbClr val="002060"/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ea"/>
            </a:endParaRPr>
          </a:p>
        </p:txBody>
      </p:sp>
      <p:pic>
        <p:nvPicPr>
          <p:cNvPr id="37" name="估测大气压的值剪后">
            <a:hlinkClick r:id="" action="ppaction://media"/>
          </p:cNvPr>
          <p:cNvPicPr/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3515" y="1125220"/>
            <a:ext cx="11007725" cy="5498465"/>
          </a:xfrm>
          <a:prstGeom prst="rect">
            <a:avLst/>
          </a:prstGeom>
        </p:spPr>
      </p:pic>
      <p:grpSp>
        <p:nvGrpSpPr>
          <p:cNvPr id="38" name="组合 37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1365" cy="845810"/>
            <a:chOff x="0" y="378"/>
            <a:chExt cx="19199" cy="1332"/>
          </a:xfrm>
        </p:grpSpPr>
        <p:sp>
          <p:nvSpPr>
            <p:cNvPr id="39" name="矩形 38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41" name="文本框 40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大气压强有多大</a:t>
                </a:r>
              </a:p>
            </p:txBody>
          </p:sp>
          <p:sp>
            <p:nvSpPr>
              <p:cNvPr id="42" name="椭圆 41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788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69950" y="3919220"/>
            <a:ext cx="5876925" cy="243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800735" y="2078355"/>
            <a:ext cx="10332085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　　在长约为1m、一端封闭的玻璃管里灌满水银，用手指将管口堵住，然后倒插在水银槽中。放开手指，管内水银面下降到一定高度时就不再下降，这时管内外水银面高度差约为760mm。把</a:t>
            </a: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把管子倾斜，或换更长一些的管子，或换其他形状的管子，管内外水银面的高度差仍约为760mm。</a:t>
            </a:r>
          </a:p>
        </p:txBody>
      </p: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6814820" y="4384675"/>
            <a:ext cx="4885055" cy="1373505"/>
            <a:chOff x="10456" y="2004"/>
            <a:chExt cx="7693" cy="2163"/>
          </a:xfrm>
        </p:grpSpPr>
        <p:sp>
          <p:nvSpPr>
            <p:cNvPr id="4" name="爆炸形 2 3"/>
            <p:cNvSpPr/>
            <p:nvPr>
              <p:custDataLst>
                <p:tags r:id="rId12"/>
              </p:custDataLst>
            </p:nvPr>
          </p:nvSpPr>
          <p:spPr>
            <a:xfrm>
              <a:off x="10456" y="2004"/>
              <a:ext cx="7693" cy="2163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13"/>
              </p:custDataLst>
            </p:nvPr>
          </p:nvSpPr>
          <p:spPr>
            <a:xfrm>
              <a:off x="11519" y="2432"/>
              <a:ext cx="6264" cy="13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400">
                  <a:solidFill>
                    <a:srgbClr val="FF0000"/>
                  </a:solidFill>
                  <a:effectLst/>
                  <a:latin typeface="华文宋体" panose="02010600040101010101" charset="-122"/>
                  <a:ea typeface="华文宋体" panose="02010600040101010101" charset="-122"/>
                  <a:cs typeface="Times New Roman" panose="02020603050405020304" charset="0"/>
                  <a:sym typeface="+mn-ea"/>
                </a:rPr>
                <a:t>水银由剧毒，切勿用手直接接触，实验时请做好防护。</a:t>
              </a:r>
            </a:p>
          </p:txBody>
        </p:sp>
      </p:grp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558800" y="1525270"/>
            <a:ext cx="30848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1. </a:t>
            </a:r>
            <a:r>
              <a:rPr lang="zh-CN" altLang="en-US" sz="30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托里拆利实验</a:t>
            </a:r>
            <a:endParaRPr lang="zh-CN" altLang="en-US" sz="3000" b="1" baseline="-250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1365" cy="845810"/>
            <a:chOff x="0" y="378"/>
            <a:chExt cx="19199" cy="1332"/>
          </a:xfrm>
        </p:grpSpPr>
        <p:sp>
          <p:nvSpPr>
            <p:cNvPr id="16" name="矩形 15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8" name="文本框 1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大气压强有多大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8b19托里拆利实验_高清">
            <a:hlinkClick r:id="" action="ppaction://media"/>
          </p:cNvPr>
          <p:cNvPicPr>
            <a:picLocks noGrp="1"/>
          </p:cNvPicPr>
          <p:nvPr>
            <p:ph idx="1"/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1076960"/>
            <a:ext cx="12192000" cy="5780405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1365" cy="845810"/>
            <a:chOff x="0" y="378"/>
            <a:chExt cx="19199" cy="1332"/>
          </a:xfrm>
        </p:grpSpPr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大气压强有多大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k2YmEwZDBhNmU1Yjk2NDMzYjIzN2RhMGQ1N2E3MGQifQ=="/>
  <p:tag name="KSO_WPP_MARK_KEY" val="148df003-f7b2-4a49-8975-0820c5ec46c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8272*3910*1045*1045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2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0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7"/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"/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1"/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8"/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9"/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3"/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1"/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5"/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6"/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2"/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3"/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0"/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0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9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1385</Words>
  <Application>Microsoft Office PowerPoint</Application>
  <PresentationFormat>宽屏</PresentationFormat>
  <Paragraphs>139</Paragraphs>
  <Slides>21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华文宋体</vt:lpstr>
      <vt:lpstr>楷体_GB2312</vt:lpstr>
      <vt:lpstr>隶书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Office 主题</vt:lpstr>
      <vt:lpstr>Equation</vt:lpstr>
      <vt:lpstr>Equation.3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cp:lastPrinted>2025-03-25T18:55:07Z</cp:lastPrinted>
  <dcterms:created xsi:type="dcterms:W3CDTF">2025-03-25T18:55:07Z</dcterms:created>
  <dcterms:modified xsi:type="dcterms:W3CDTF">2026-03-13T01:56:15Z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