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bin" ContentType="application/vnd.openxmlformats-officedocument.oleObject"/>
  <Default Extension="wmf" ContentType="image/x-wmf"/>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0.5-->
<p:presentation xmlns:r="http://schemas.openxmlformats.org/officeDocument/2006/relationships" xmlns:a="http://schemas.openxmlformats.org/drawingml/2006/main" xmlns:p="http://schemas.openxmlformats.org/presentationml/2006/main">
  <p:sldMasterIdLst>
    <p:sldMasterId id="2147483648" r:id="rId2"/>
  </p:sldMasterIdLst>
  <p:notesMasterIdLst>
    <p:notesMasterId r:id="rId3"/>
  </p:notesMasterIdLst>
  <p:sldIdLst>
    <p:sldId id="1119" r:id="rId4"/>
    <p:sldId id="1391" r:id="rId5"/>
    <p:sldId id="1524" r:id="rId6"/>
    <p:sldId id="1525" r:id="rId7"/>
    <p:sldId id="1526" r:id="rId8"/>
    <p:sldId id="1527" r:id="rId9"/>
    <p:sldId id="1528" r:id="rId10"/>
    <p:sldId id="1140" r:id="rId11"/>
    <p:sldId id="1529" r:id="rId12"/>
    <p:sldId id="1530" r:id="rId13"/>
    <p:sldId id="1531" r:id="rId14"/>
    <p:sldId id="1532" r:id="rId15"/>
    <p:sldId id="1533" r:id="rId16"/>
    <p:sldId id="1536" r:id="rId17"/>
    <p:sldId id="1537" r:id="rId18"/>
    <p:sldId id="1538" r:id="rId19"/>
    <p:sldId id="1539" r:id="rId20"/>
    <p:sldId id="1540" r:id="rId21"/>
    <p:sldId id="1541" r:id="rId22"/>
    <p:sldId id="1542" r:id="rId23"/>
    <p:sldId id="1543" r:id="rId24"/>
    <p:sldId id="1545" r:id="rId25"/>
    <p:sldId id="1544" r:id="rId26"/>
    <p:sldId id="1547" r:id="rId27"/>
    <p:sldId id="1548" r:id="rId28"/>
    <p:sldId id="1549" r:id="rId29"/>
    <p:sldId id="1550" r:id="rId30"/>
    <p:sldId id="1551" r:id="rId31"/>
    <p:sldId id="1552" r:id="rId32"/>
    <p:sldId id="1553" r:id="rId33"/>
    <p:sldId id="1554" r:id="rId34"/>
    <p:sldId id="1555" r:id="rId35"/>
    <p:sldId id="1556" r:id="rId36"/>
    <p:sldId id="1343" r:id="rId37"/>
    <p:sldId id="1557" r:id="rId38"/>
    <p:sldId id="1558" r:id="rId39"/>
    <p:sldId id="1559" r:id="rId40"/>
    <p:sldId id="1560" r:id="rId41"/>
    <p:sldId id="1561" r:id="rId42"/>
    <p:sldId id="1562" r:id="rId43"/>
    <p:sldId id="1563" r:id="rId44"/>
    <p:sldId id="1564" r:id="rId45"/>
    <p:sldId id="1565" r:id="rId46"/>
    <p:sldId id="1566" r:id="rId47"/>
    <p:sldId id="1568" r:id="rId48"/>
    <p:sldId id="1569" r:id="rId49"/>
    <p:sldId id="1570" r:id="rId50"/>
    <p:sldId id="1571" r:id="rId51"/>
    <p:sldId id="1572" r:id="rId52"/>
    <p:sldId id="1573" r:id="rId53"/>
    <p:sldId id="1574" r:id="rId54"/>
    <p:sldId id="1575" r:id="rId55"/>
    <p:sldId id="1578" r:id="rId56"/>
    <p:sldId id="1579" r:id="rId57"/>
    <p:sldId id="1580" r:id="rId58"/>
    <p:sldId id="1581" r:id="rId59"/>
    <p:sldId id="1582" r:id="rId60"/>
    <p:sldId id="1583" r:id="rId61"/>
    <p:sldId id="1584" r:id="rId62"/>
    <p:sldId id="1585" r:id="rId63"/>
    <p:sldId id="1586" r:id="rId64"/>
    <p:sldId id="1587" r:id="rId65"/>
    <p:sldId id="1588" r:id="rId66"/>
    <p:sldId id="1630" r:id="rId67"/>
    <p:sldId id="1590" r:id="rId68"/>
    <p:sldId id="1625" r:id="rId69"/>
    <p:sldId id="1592" r:id="rId70"/>
    <p:sldId id="1626" r:id="rId71"/>
    <p:sldId id="1594" r:id="rId72"/>
    <p:sldId id="1627" r:id="rId73"/>
    <p:sldId id="1596" r:id="rId74"/>
    <p:sldId id="1628" r:id="rId75"/>
    <p:sldId id="1598" r:id="rId76"/>
    <p:sldId id="1629" r:id="rId77"/>
    <p:sldId id="1600" r:id="rId78"/>
    <p:sldId id="1601" r:id="rId79"/>
    <p:sldId id="1602" r:id="rId80"/>
    <p:sldId id="1603" r:id="rId81"/>
    <p:sldId id="1618" r:id="rId82"/>
    <p:sldId id="1604" r:id="rId83"/>
    <p:sldId id="1605" r:id="rId84"/>
    <p:sldId id="1619" r:id="rId85"/>
    <p:sldId id="1620" r:id="rId86"/>
    <p:sldId id="1606" r:id="rId87"/>
    <p:sldId id="1607" r:id="rId88"/>
    <p:sldId id="1621" r:id="rId89"/>
    <p:sldId id="1608" r:id="rId90"/>
    <p:sldId id="1622" r:id="rId91"/>
    <p:sldId id="1609" r:id="rId92"/>
    <p:sldId id="1610" r:id="rId93"/>
    <p:sldId id="1623" r:id="rId94"/>
    <p:sldId id="1611" r:id="rId95"/>
    <p:sldId id="1624" r:id="rId96"/>
    <p:sldId id="1613" r:id="rId97"/>
    <p:sldId id="1614" r:id="rId98"/>
    <p:sldId id="1615" r:id="rId99"/>
    <p:sldId id="1616" r:id="rId100"/>
    <p:sldId id="1617" r:id="rId101"/>
  </p:sldIdLst>
  <p:sldSz cx="12192000" cy="6858000"/>
  <p:notesSz cx="6858000" cy="9144000"/>
  <p:custDataLst>
    <p:tags r:id="rId10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20738F6-656A-431C-821F-A5C23F314DF9}">
          <p14:sldIdLst>
            <p14:sldId id="1119"/>
            <p14:sldId id="1391"/>
            <p14:sldId id="1524"/>
            <p14:sldId id="1525"/>
            <p14:sldId id="1526"/>
            <p14:sldId id="1527"/>
            <p14:sldId id="1528"/>
            <p14:sldId id="1140"/>
            <p14:sldId id="1529"/>
            <p14:sldId id="1530"/>
            <p14:sldId id="1531"/>
            <p14:sldId id="1532"/>
            <p14:sldId id="1533"/>
            <p14:sldId id="1536"/>
            <p14:sldId id="1537"/>
            <p14:sldId id="1538"/>
            <p14:sldId id="1539"/>
            <p14:sldId id="1540"/>
            <p14:sldId id="1541"/>
            <p14:sldId id="1542"/>
            <p14:sldId id="1543"/>
            <p14:sldId id="1545"/>
            <p14:sldId id="1544"/>
            <p14:sldId id="1547"/>
            <p14:sldId id="1548"/>
            <p14:sldId id="1549"/>
            <p14:sldId id="1550"/>
            <p14:sldId id="1551"/>
            <p14:sldId id="1552"/>
            <p14:sldId id="1553"/>
            <p14:sldId id="1554"/>
            <p14:sldId id="1555"/>
            <p14:sldId id="1556"/>
            <p14:sldId id="1343"/>
            <p14:sldId id="1557"/>
            <p14:sldId id="1558"/>
            <p14:sldId id="1559"/>
            <p14:sldId id="1560"/>
            <p14:sldId id="1561"/>
            <p14:sldId id="1562"/>
            <p14:sldId id="1563"/>
            <p14:sldId id="1564"/>
            <p14:sldId id="1565"/>
            <p14:sldId id="1566"/>
            <p14:sldId id="1568"/>
            <p14:sldId id="1569"/>
            <p14:sldId id="1570"/>
            <p14:sldId id="1571"/>
            <p14:sldId id="1572"/>
            <p14:sldId id="1573"/>
            <p14:sldId id="1574"/>
            <p14:sldId id="1575"/>
            <p14:sldId id="1578"/>
            <p14:sldId id="1579"/>
            <p14:sldId id="1580"/>
            <p14:sldId id="1581"/>
            <p14:sldId id="1582"/>
            <p14:sldId id="1583"/>
            <p14:sldId id="1584"/>
            <p14:sldId id="1585"/>
            <p14:sldId id="1586"/>
            <p14:sldId id="1587"/>
            <p14:sldId id="1588"/>
            <p14:sldId id="1630"/>
            <p14:sldId id="1590"/>
            <p14:sldId id="1625"/>
            <p14:sldId id="1592"/>
            <p14:sldId id="1626"/>
            <p14:sldId id="1594"/>
            <p14:sldId id="1627"/>
            <p14:sldId id="1596"/>
            <p14:sldId id="1628"/>
            <p14:sldId id="1598"/>
            <p14:sldId id="1629"/>
            <p14:sldId id="1600"/>
            <p14:sldId id="1601"/>
            <p14:sldId id="1602"/>
            <p14:sldId id="1603"/>
            <p14:sldId id="1618"/>
            <p14:sldId id="1604"/>
            <p14:sldId id="1605"/>
            <p14:sldId id="1619"/>
            <p14:sldId id="1620"/>
            <p14:sldId id="1606"/>
            <p14:sldId id="1607"/>
            <p14:sldId id="1621"/>
            <p14:sldId id="1608"/>
            <p14:sldId id="1622"/>
            <p14:sldId id="1609"/>
            <p14:sldId id="1610"/>
            <p14:sldId id="1623"/>
            <p14:sldId id="1611"/>
            <p14:sldId id="1624"/>
            <p14:sldId id="1613"/>
            <p14:sldId id="1614"/>
            <p14:sldId id="1615"/>
            <p14:sldId id="1616"/>
            <p14:sldId id="1617"/>
          </p14:sldIdLst>
        </p14:section>
      </p14:sectionLst>
    </p:ext>
  </p:extLst>
</p:presentation>
</file>

<file path=ppt/commentAuthors.xml><?xml version="1.0" encoding="utf-8"?>
<p:cmAuthorLst xmlns:p="http://schemas.openxmlformats.org/presentationml/2006/main">
  <p:cmAuthor id="1" name="xiao" initials="x"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5" autoAdjust="0"/>
    <p:restoredTop sz="94660"/>
  </p:normalViewPr>
  <p:slideViewPr>
    <p:cSldViewPr snapToGrid="0">
      <p:cViewPr varScale="1">
        <p:scale>
          <a:sx n="73" d="100"/>
          <a:sy n="73" d="100"/>
        </p:scale>
        <p:origin x="72" y="1014"/>
      </p:cViewPr>
      <p:guideLst>
        <p:guide orient="horz" pos="2160"/>
        <p:guide pos="3668"/>
      </p:guideLst>
    </p:cSldViewPr>
  </p:slideViewPr>
  <p:notesTextViewPr>
    <p:cViewPr>
      <p:scale>
        <a:sx n="1" d="1"/>
        <a:sy n="1" d="1"/>
      </p:scale>
      <p:origin x="0" y="0"/>
    </p:cViewPr>
  </p:notesTextViewPr>
  <p:notesViewPr>
    <p:cSldViewPr snapToGrid="0">
      <p:cViewPr varScale="1">
        <p:scale>
          <a:sx n="65" d="100"/>
          <a:sy n="65" d="100"/>
        </p:scale>
        <p:origin x="3276" y="78"/>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00" Type="http://schemas.openxmlformats.org/officeDocument/2006/relationships/slide" Target="slides/slide97.xml" /><Relationship Id="rId101" Type="http://schemas.openxmlformats.org/officeDocument/2006/relationships/slide" Target="slides/slide98.xml" /><Relationship Id="rId102" Type="http://schemas.openxmlformats.org/officeDocument/2006/relationships/tags" Target="tags/tag19.xml" /><Relationship Id="rId103" Type="http://schemas.openxmlformats.org/officeDocument/2006/relationships/presProps" Target="presProps.xml" /><Relationship Id="rId104" Type="http://schemas.openxmlformats.org/officeDocument/2006/relationships/viewProps" Target="viewProps.xml" /><Relationship Id="rId105" Type="http://schemas.openxmlformats.org/officeDocument/2006/relationships/theme" Target="theme/theme1.xml" /><Relationship Id="rId106" Type="http://schemas.openxmlformats.org/officeDocument/2006/relationships/tableStyles" Target="tableStyles.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slide" Target="slides/slide47.xml" /><Relationship Id="rId51" Type="http://schemas.openxmlformats.org/officeDocument/2006/relationships/slide" Target="slides/slide48.xml" /><Relationship Id="rId52" Type="http://schemas.openxmlformats.org/officeDocument/2006/relationships/slide" Target="slides/slide49.xml" /><Relationship Id="rId53" Type="http://schemas.openxmlformats.org/officeDocument/2006/relationships/slide" Target="slides/slide50.xml" /><Relationship Id="rId54" Type="http://schemas.openxmlformats.org/officeDocument/2006/relationships/slide" Target="slides/slide51.xml" /><Relationship Id="rId55" Type="http://schemas.openxmlformats.org/officeDocument/2006/relationships/slide" Target="slides/slide52.xml" /><Relationship Id="rId56" Type="http://schemas.openxmlformats.org/officeDocument/2006/relationships/slide" Target="slides/slide53.xml" /><Relationship Id="rId57" Type="http://schemas.openxmlformats.org/officeDocument/2006/relationships/slide" Target="slides/slide54.xml" /><Relationship Id="rId58" Type="http://schemas.openxmlformats.org/officeDocument/2006/relationships/slide" Target="slides/slide55.xml" /><Relationship Id="rId59" Type="http://schemas.openxmlformats.org/officeDocument/2006/relationships/slide" Target="slides/slide56.xml" /><Relationship Id="rId6" Type="http://schemas.openxmlformats.org/officeDocument/2006/relationships/slide" Target="slides/slide3.xml" /><Relationship Id="rId60" Type="http://schemas.openxmlformats.org/officeDocument/2006/relationships/slide" Target="slides/slide57.xml" /><Relationship Id="rId61" Type="http://schemas.openxmlformats.org/officeDocument/2006/relationships/slide" Target="slides/slide58.xml" /><Relationship Id="rId62" Type="http://schemas.openxmlformats.org/officeDocument/2006/relationships/slide" Target="slides/slide59.xml" /><Relationship Id="rId63" Type="http://schemas.openxmlformats.org/officeDocument/2006/relationships/slide" Target="slides/slide60.xml" /><Relationship Id="rId64" Type="http://schemas.openxmlformats.org/officeDocument/2006/relationships/slide" Target="slides/slide61.xml" /><Relationship Id="rId65" Type="http://schemas.openxmlformats.org/officeDocument/2006/relationships/slide" Target="slides/slide62.xml" /><Relationship Id="rId66" Type="http://schemas.openxmlformats.org/officeDocument/2006/relationships/slide" Target="slides/slide63.xml" /><Relationship Id="rId67" Type="http://schemas.openxmlformats.org/officeDocument/2006/relationships/slide" Target="slides/slide64.xml" /><Relationship Id="rId68" Type="http://schemas.openxmlformats.org/officeDocument/2006/relationships/slide" Target="slides/slide65.xml" /><Relationship Id="rId69" Type="http://schemas.openxmlformats.org/officeDocument/2006/relationships/slide" Target="slides/slide66.xml" /><Relationship Id="rId7" Type="http://schemas.openxmlformats.org/officeDocument/2006/relationships/slide" Target="slides/slide4.xml" /><Relationship Id="rId70" Type="http://schemas.openxmlformats.org/officeDocument/2006/relationships/slide" Target="slides/slide67.xml" /><Relationship Id="rId71" Type="http://schemas.openxmlformats.org/officeDocument/2006/relationships/slide" Target="slides/slide68.xml" /><Relationship Id="rId72" Type="http://schemas.openxmlformats.org/officeDocument/2006/relationships/slide" Target="slides/slide69.xml" /><Relationship Id="rId73" Type="http://schemas.openxmlformats.org/officeDocument/2006/relationships/slide" Target="slides/slide70.xml" /><Relationship Id="rId74" Type="http://schemas.openxmlformats.org/officeDocument/2006/relationships/slide" Target="slides/slide71.xml" /><Relationship Id="rId75" Type="http://schemas.openxmlformats.org/officeDocument/2006/relationships/slide" Target="slides/slide72.xml" /><Relationship Id="rId76" Type="http://schemas.openxmlformats.org/officeDocument/2006/relationships/slide" Target="slides/slide73.xml" /><Relationship Id="rId77" Type="http://schemas.openxmlformats.org/officeDocument/2006/relationships/slide" Target="slides/slide74.xml" /><Relationship Id="rId78" Type="http://schemas.openxmlformats.org/officeDocument/2006/relationships/slide" Target="slides/slide75.xml" /><Relationship Id="rId79" Type="http://schemas.openxmlformats.org/officeDocument/2006/relationships/slide" Target="slides/slide76.xml" /><Relationship Id="rId8" Type="http://schemas.openxmlformats.org/officeDocument/2006/relationships/slide" Target="slides/slide5.xml" /><Relationship Id="rId80" Type="http://schemas.openxmlformats.org/officeDocument/2006/relationships/slide" Target="slides/slide77.xml" /><Relationship Id="rId81" Type="http://schemas.openxmlformats.org/officeDocument/2006/relationships/slide" Target="slides/slide78.xml" /><Relationship Id="rId82" Type="http://schemas.openxmlformats.org/officeDocument/2006/relationships/slide" Target="slides/slide79.xml" /><Relationship Id="rId83" Type="http://schemas.openxmlformats.org/officeDocument/2006/relationships/slide" Target="slides/slide80.xml" /><Relationship Id="rId84" Type="http://schemas.openxmlformats.org/officeDocument/2006/relationships/slide" Target="slides/slide81.xml" /><Relationship Id="rId85" Type="http://schemas.openxmlformats.org/officeDocument/2006/relationships/slide" Target="slides/slide82.xml" /><Relationship Id="rId86" Type="http://schemas.openxmlformats.org/officeDocument/2006/relationships/slide" Target="slides/slide83.xml" /><Relationship Id="rId87" Type="http://schemas.openxmlformats.org/officeDocument/2006/relationships/slide" Target="slides/slide84.xml" /><Relationship Id="rId88" Type="http://schemas.openxmlformats.org/officeDocument/2006/relationships/slide" Target="slides/slide85.xml" /><Relationship Id="rId89" Type="http://schemas.openxmlformats.org/officeDocument/2006/relationships/slide" Target="slides/slide86.xml" /><Relationship Id="rId9" Type="http://schemas.openxmlformats.org/officeDocument/2006/relationships/slide" Target="slides/slide6.xml" /><Relationship Id="rId90" Type="http://schemas.openxmlformats.org/officeDocument/2006/relationships/slide" Target="slides/slide87.xml" /><Relationship Id="rId91" Type="http://schemas.openxmlformats.org/officeDocument/2006/relationships/slide" Target="slides/slide88.xml" /><Relationship Id="rId92" Type="http://schemas.openxmlformats.org/officeDocument/2006/relationships/slide" Target="slides/slide89.xml" /><Relationship Id="rId93" Type="http://schemas.openxmlformats.org/officeDocument/2006/relationships/slide" Target="slides/slide90.xml" /><Relationship Id="rId94" Type="http://schemas.openxmlformats.org/officeDocument/2006/relationships/slide" Target="slides/slide91.xml" /><Relationship Id="rId95" Type="http://schemas.openxmlformats.org/officeDocument/2006/relationships/slide" Target="slides/slide92.xml" /><Relationship Id="rId96" Type="http://schemas.openxmlformats.org/officeDocument/2006/relationships/slide" Target="slides/slide93.xml" /><Relationship Id="rId97" Type="http://schemas.openxmlformats.org/officeDocument/2006/relationships/slide" Target="slides/slide94.xml" /><Relationship Id="rId98" Type="http://schemas.openxmlformats.org/officeDocument/2006/relationships/slide" Target="slides/slide95.xml" /><Relationship Id="rId99" Type="http://schemas.openxmlformats.org/officeDocument/2006/relationships/slide" Target="slides/slide96.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9.wmf"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3AD26-BB5B-4B58-9E34-0F1D9885EC2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80E95-F800-4685-9CC0-BEAD22302047}"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Tree>
  </p:cSld>
  <p:clrMapOvr>
    <a:masterClrMapping/>
  </p:clrMapOvr>
  <p:transition spd="med">
    <p:wipe dir="d"/>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61DF0-C4A4-4DA9-87A1-DB1A3C5C94B8}"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8E485-00DC-4063-B6EA-323604CC0A98}"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ransition spd="med">
    <p:wipe dir="d"/>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1.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3.xml" /><Relationship Id="rId3" Type="http://schemas.openxmlformats.org/officeDocument/2006/relationships/image" Target="../media/image11.jpeg" /><Relationship Id="rId4" Type="http://schemas.openxmlformats.org/officeDocument/2006/relationships/image" Target="../media/image12.jpeg" /><Relationship Id="rId5" Type="http://schemas.openxmlformats.org/officeDocument/2006/relationships/image" Target="../media/image13.jpeg" /><Relationship Id="rId6" Type="http://schemas.openxmlformats.org/officeDocument/2006/relationships/image" Target="../media/image14.png" /><Relationship Id="rId7" Type="http://schemas.openxmlformats.org/officeDocument/2006/relationships/image" Target="../media/image15.png" /><Relationship Id="rId8" Type="http://schemas.openxmlformats.org/officeDocument/2006/relationships/image" Target="../media/image16.png" /><Relationship Id="rId9" Type="http://schemas.openxmlformats.org/officeDocument/2006/relationships/image" Target="../media/image17.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4.xml" /><Relationship Id="rId3" Type="http://schemas.openxmlformats.org/officeDocument/2006/relationships/image" Target="../media/image11.jpeg" /><Relationship Id="rId4" Type="http://schemas.openxmlformats.org/officeDocument/2006/relationships/image" Target="../media/image18.jpeg" /><Relationship Id="rId5" Type="http://schemas.openxmlformats.org/officeDocument/2006/relationships/image" Target="../media/image19.png" /><Relationship Id="rId6" Type="http://schemas.openxmlformats.org/officeDocument/2006/relationships/image" Target="../media/image20.png" /><Relationship Id="rId7" Type="http://schemas.openxmlformats.org/officeDocument/2006/relationships/image" Target="../media/image21.jpeg" /><Relationship Id="rId8" Type="http://schemas.openxmlformats.org/officeDocument/2006/relationships/image" Target="../media/image22.png" /><Relationship Id="rId9" Type="http://schemas.openxmlformats.org/officeDocument/2006/relationships/image" Target="../media/image23.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1.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5.xml" /><Relationship Id="rId3" Type="http://schemas.openxmlformats.org/officeDocument/2006/relationships/image" Target="../media/image11.jpeg" /><Relationship Id="rId4" Type="http://schemas.openxmlformats.org/officeDocument/2006/relationships/image" Target="../media/image24.jpeg" /><Relationship Id="rId5" Type="http://schemas.openxmlformats.org/officeDocument/2006/relationships/image" Target="../media/image25.jpeg" /><Relationship Id="rId6" Type="http://schemas.openxmlformats.org/officeDocument/2006/relationships/image" Target="../media/image26.png" /><Relationship Id="rId7" Type="http://schemas.openxmlformats.org/officeDocument/2006/relationships/image" Target="../media/image27.png" /><Relationship Id="rId8" Type="http://schemas.openxmlformats.org/officeDocument/2006/relationships/image" Target="../media/image28.png" /><Relationship Id="rId9" Type="http://schemas.openxmlformats.org/officeDocument/2006/relationships/image" Target="../media/image29.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6.xml" /><Relationship Id="rId3" Type="http://schemas.openxmlformats.org/officeDocument/2006/relationships/image" Target="../media/image30.jpeg" /><Relationship Id="rId4" Type="http://schemas.openxmlformats.org/officeDocument/2006/relationships/image" Target="../media/image31.jpeg" /><Relationship Id="rId5" Type="http://schemas.openxmlformats.org/officeDocument/2006/relationships/image" Target="../media/image32.png" /><Relationship Id="rId6" Type="http://schemas.openxmlformats.org/officeDocument/2006/relationships/image" Target="../media/image33.png" /><Relationship Id="rId7" Type="http://schemas.openxmlformats.org/officeDocument/2006/relationships/image" Target="../media/image34.png" /><Relationship Id="rId8" Type="http://schemas.openxmlformats.org/officeDocument/2006/relationships/image" Target="../media/image35.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7.xml" /><Relationship Id="rId3" Type="http://schemas.openxmlformats.org/officeDocument/2006/relationships/image" Target="../media/image36.jpeg" /><Relationship Id="rId4" Type="http://schemas.openxmlformats.org/officeDocument/2006/relationships/image" Target="../media/image37.png" /><Relationship Id="rId5" Type="http://schemas.openxmlformats.org/officeDocument/2006/relationships/image" Target="../media/image38.png" /><Relationship Id="rId6" Type="http://schemas.openxmlformats.org/officeDocument/2006/relationships/image" Target="../media/image39.jpeg" /><Relationship Id="rId7" Type="http://schemas.openxmlformats.org/officeDocument/2006/relationships/image" Target="../media/image40.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8.xml" /><Relationship Id="rId3" Type="http://schemas.openxmlformats.org/officeDocument/2006/relationships/image" Target="../media/image41.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2.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3.jpeg" /><Relationship Id="rId3" Type="http://schemas.openxmlformats.org/officeDocument/2006/relationships/image" Target="../media/image44.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0.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5.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6.jpeg" /><Relationship Id="rId3" Type="http://schemas.openxmlformats.org/officeDocument/2006/relationships/image" Target="../media/image47.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8.png" /><Relationship Id="rId3" Type="http://schemas.openxmlformats.org/officeDocument/2006/relationships/image" Target="../media/image49.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0.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1.png" /><Relationship Id="rId3" Type="http://schemas.openxmlformats.org/officeDocument/2006/relationships/image" Target="../media/image52.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3.png" /><Relationship Id="rId3" Type="http://schemas.openxmlformats.org/officeDocument/2006/relationships/image" Target="../media/image54.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5.png" /><Relationship Id="rId3" Type="http://schemas.openxmlformats.org/officeDocument/2006/relationships/tags" Target="../tags/tag11.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6.jpeg" /><Relationship Id="rId3" Type="http://schemas.openxmlformats.org/officeDocument/2006/relationships/image" Target="../media/image57.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2.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8.png" /><Relationship Id="rId3" Type="http://schemas.openxmlformats.org/officeDocument/2006/relationships/image" Target="../media/image59.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0.png" /><Relationship Id="rId3" Type="http://schemas.openxmlformats.org/officeDocument/2006/relationships/tags" Target="../tags/tag13.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1.jpeg" /><Relationship Id="rId3" Type="http://schemas.openxmlformats.org/officeDocument/2006/relationships/image" Target="../media/image62.pn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3.jpeg" /><Relationship Id="rId3" Type="http://schemas.openxmlformats.org/officeDocument/2006/relationships/image" Target="../media/image6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5.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6.jpeg" /><Relationship Id="rId3" Type="http://schemas.openxmlformats.org/officeDocument/2006/relationships/image" Target="../media/image67.pn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8.jpeg" /><Relationship Id="rId3" Type="http://schemas.openxmlformats.org/officeDocument/2006/relationships/image" Target="../media/image69.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0.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1.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4.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2.pn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4.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5.xml" /><Relationship Id="rId3" Type="http://schemas.openxmlformats.org/officeDocument/2006/relationships/image" Target="../media/image75.jpeg" /><Relationship Id="rId4" Type="http://schemas.openxmlformats.org/officeDocument/2006/relationships/image" Target="../media/image76.jpeg" /><Relationship Id="rId5" Type="http://schemas.openxmlformats.org/officeDocument/2006/relationships/image" Target="../media/image77.png" /><Relationship Id="rId6" Type="http://schemas.openxmlformats.org/officeDocument/2006/relationships/image" Target="../media/image78.pn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6.xml" /><Relationship Id="rId3" Type="http://schemas.openxmlformats.org/officeDocument/2006/relationships/image" Target="../media/image79.jpeg" /><Relationship Id="rId4" Type="http://schemas.openxmlformats.org/officeDocument/2006/relationships/image" Target="../media/image80.png" /><Relationship Id="rId5" Type="http://schemas.openxmlformats.org/officeDocument/2006/relationships/image" Target="../media/image81.jpeg" /><Relationship Id="rId6" Type="http://schemas.openxmlformats.org/officeDocument/2006/relationships/image" Target="../media/image82.pn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3.wmf"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4.jpeg" /><Relationship Id="rId3" Type="http://schemas.openxmlformats.org/officeDocument/2006/relationships/image" Target="../media/image85.jpe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6.jpeg"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7.jpeg"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8.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9.jpeg" /><Relationship Id="rId3" Type="http://schemas.openxmlformats.org/officeDocument/2006/relationships/image" Target="../media/image90.png" /><Relationship Id="rId4" Type="http://schemas.openxmlformats.org/officeDocument/2006/relationships/image" Target="../media/image91.png"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92.jpeg"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93.jpe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94.jpeg" /><Relationship Id="rId3" Type="http://schemas.openxmlformats.org/officeDocument/2006/relationships/image" Target="../media/image95.png"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96.wmf"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97.wmf"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98.wmf"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7.xml" /><Relationship Id="rId3" Type="http://schemas.openxmlformats.org/officeDocument/2006/relationships/image" Target="../media/image99.wmf"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0.wmf"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png"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1.wmf"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2.wmf"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3.wmf" /><Relationship Id="rId3" Type="http://schemas.openxmlformats.org/officeDocument/2006/relationships/image" Target="../media/image104.wmf"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5.wmf"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6.wmf"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7.wmf"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8.wmf"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8.xml" /><Relationship Id="rId3" Type="http://schemas.openxmlformats.org/officeDocument/2006/relationships/image" Target="../media/image109.wmf"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10.wmf"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11.jpeg" /><Relationship Id="rId3" Type="http://schemas.openxmlformats.org/officeDocument/2006/relationships/image" Target="../media/image112.wmf"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oleObject" Target="../embeddings/oleObject1.bin" TargetMode="Internal" /><Relationship Id="rId3" Type="http://schemas.openxmlformats.org/officeDocument/2006/relationships/image" Target="../media/image9.wmf" /><Relationship Id="rId4" Type="http://schemas.openxmlformats.org/officeDocument/2006/relationships/image" Target="../media/image10.jpeg" /><Relationship Id="rId5" Type="http://schemas.openxmlformats.org/officeDocument/2006/relationships/vmlDrawing" Target="../drawings/vmlDrawing1.vml"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13.jpeg"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14.wmf"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15.wmf"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16.wmf"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17.jpeg"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18.wmf"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19.wmf"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20.jpeg" /><Relationship Id="rId3" Type="http://schemas.openxmlformats.org/officeDocument/2006/relationships/image" Target="../media/image121.jpeg"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22.wmf"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23.wmf" /><Relationship Id="rId3" Type="http://schemas.openxmlformats.org/officeDocument/2006/relationships/image" Target="../media/image124.wmf"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25.jpeg" /></Relationships>
</file>

<file path=ppt/slides/_rels/slide9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26.wmf" /></Relationships>
</file>

<file path=ppt/slides/_rels/slide9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27.wmf" /></Relationships>
</file>

<file path=ppt/slides/_rels/slide9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28.wmf" /></Relationships>
</file>

<file path=ppt/slides/_rels/slide9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29.jpeg" /><Relationship Id="rId3" Type="http://schemas.openxmlformats.org/officeDocument/2006/relationships/image" Target="../media/image130.wmf" /></Relationships>
</file>

<file path=ppt/slides/_rels/slide9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31.wmf" /><Relationship Id="rId3" Type="http://schemas.openxmlformats.org/officeDocument/2006/relationships/image" Target="../media/image132.wmf" /></Relationships>
</file>

<file path=ppt/slides/_rels/slide9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33.wmf" /></Relationships>
</file>

<file path=ppt/slides/_rels/slide9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34.wmf" /></Relationships>
</file>

<file path=ppt/slides/_rels/slide9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35.wmf" /><Relationship Id="rId3" Type="http://schemas.openxmlformats.org/officeDocument/2006/relationships/image" Target="../media/image13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ea"/>
              </a:rPr>
              <a:t>测量定值电阻的阻值(10年</a:t>
            </a:r>
            <a:r>
              <a:rPr lang="en-US" altLang="zh-CN" sz="2400" b="1" kern="0">
                <a:solidFill>
                  <a:srgbClr val="EE3028"/>
                </a:solidFill>
                <a:cs typeface="+mn-ea"/>
                <a:sym typeface="+mn-ea"/>
              </a:rPr>
              <a:t>1</a:t>
            </a:r>
            <a:r>
              <a:rPr lang="zh-CN" altLang="en-US" sz="2400" b="1" kern="0">
                <a:solidFill>
                  <a:srgbClr val="EE3028"/>
                </a:solidFill>
                <a:cs typeface="+mn-ea"/>
                <a:sym typeface="+mn-ea"/>
              </a:rPr>
              <a:t>考)</a:t>
            </a:r>
            <a:endParaRPr lang="zh-CN" altLang="en-US"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1</a:t>
            </a:r>
            <a:endParaRPr lang="en-US" altLang="zh-CN">
              <a:solidFill>
                <a:schemeClr val="bg1"/>
              </a:solidFill>
              <a:sym typeface="+mn-lt"/>
            </a:endParaRPr>
          </a:p>
        </p:txBody>
      </p:sp>
      <p:sp>
        <p:nvSpPr>
          <p:cNvPr id="6" name="文本框 5"/>
          <p:cNvSpPr txBox="1"/>
          <p:nvPr/>
        </p:nvSpPr>
        <p:spPr>
          <a:xfrm>
            <a:off x="478790" y="1139190"/>
            <a:ext cx="11195050" cy="460375"/>
          </a:xfrm>
          <a:prstGeom prst="rect">
            <a:avLst/>
          </a:prstGeom>
          <a:noFill/>
        </p:spPr>
        <p:txBody>
          <a:bodyPr wrap="square" rtlCol="0">
            <a:spAutoFit/>
          </a:bodyPr>
          <a:lstStyle/>
          <a:p>
            <a:r>
              <a:rPr lang="zh-CN" altLang="en-US" sz="2400">
                <a:latin typeface="宋体" panose="02010600030101010101" pitchFamily="2" charset="-122"/>
                <a:ea typeface="宋体" panose="02010600030101010101" pitchFamily="2" charset="-122"/>
                <a:cs typeface="宋体" panose="02010600030101010101" pitchFamily="2" charset="-122"/>
              </a:rPr>
              <a:t>1.[2018河南,19]小芳利用图甲所示的电路测量未知电阻Rx的阻值,阻值大约为5 Ω.</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464" name="18WJJCZQGJWL153.jpg" descr="id:2147492801;FounderCES"/>
          <p:cNvPicPr>
            <a:picLocks noChangeAspect="1"/>
          </p:cNvPicPr>
          <p:nvPr/>
        </p:nvPicPr>
        <p:blipFill>
          <a:blip r:embed="rId2"/>
          <a:stretch>
            <a:fillRect/>
          </a:stretch>
        </p:blipFill>
        <p:spPr>
          <a:xfrm>
            <a:off x="926465" y="1599565"/>
            <a:ext cx="6814820" cy="2139950"/>
          </a:xfrm>
          <a:prstGeom prst="rect">
            <a:avLst/>
          </a:prstGeom>
        </p:spPr>
      </p:pic>
      <p:sp>
        <p:nvSpPr>
          <p:cNvPr id="8" name="文本框 7"/>
          <p:cNvSpPr txBox="1"/>
          <p:nvPr/>
        </p:nvSpPr>
        <p:spPr>
          <a:xfrm>
            <a:off x="926465" y="3971925"/>
            <a:ext cx="10860405" cy="2122805"/>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　　 </a:t>
            </a:r>
            <a:r>
              <a:rPr lang="zh-CN" altLang="en-US" sz="2000">
                <a:latin typeface="宋体" panose="02010600030101010101" pitchFamily="2" charset="-122"/>
                <a:ea typeface="宋体" panose="02010600030101010101" pitchFamily="2" charset="-122"/>
                <a:cs typeface="宋体" panose="02010600030101010101" pitchFamily="2" charset="-122"/>
              </a:rPr>
              <a:t>甲　　　　　　　　　　　　    乙</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(1)请你根据电路图,用笔画线代替导线,在图乙中完成实验电路的连接.</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(2)闭合开关前,应将滑动变阻器的滑片置于</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(选填“A”或“B”)端. </a:t>
            </a:r>
            <a:endParaRPr lang="zh-CN" altLang="en-US" sz="2400">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502" name="18WJJCZQGJWLDA153.jpg" descr="id:2147493583;FounderCES"/>
          <p:cNvPicPr>
            <a:picLocks noChangeAspect="1"/>
          </p:cNvPicPr>
          <p:nvPr/>
        </p:nvPicPr>
        <p:blipFill>
          <a:blip r:embed="rId3"/>
          <a:stretch>
            <a:fillRect/>
          </a:stretch>
        </p:blipFill>
        <p:spPr>
          <a:xfrm>
            <a:off x="8049260" y="1950720"/>
            <a:ext cx="3333750" cy="1788795"/>
          </a:xfrm>
          <a:prstGeom prst="rect">
            <a:avLst/>
          </a:prstGeom>
        </p:spPr>
      </p:pic>
      <p:sp>
        <p:nvSpPr>
          <p:cNvPr id="10" name="矩形 9"/>
          <p:cNvSpPr/>
          <p:nvPr/>
        </p:nvSpPr>
        <p:spPr>
          <a:xfrm>
            <a:off x="7197726" y="5114061"/>
            <a:ext cx="336550" cy="460375"/>
          </a:xfrm>
          <a:prstGeom prst="rect">
            <a:avLst/>
          </a:prstGeom>
        </p:spPr>
        <p:txBody>
          <a:bodyPr wrap="non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B</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502"/>
                                        </p:tgtEl>
                                        <p:attrNameLst>
                                          <p:attrName>style.visibility</p:attrName>
                                        </p:attrNameLst>
                                      </p:cBhvr>
                                      <p:to>
                                        <p:strVal val="visible"/>
                                      </p:to>
                                    </p:set>
                                    <p:animEffect transition="in" filter="fade">
                                      <p:cBhvr>
                                        <p:cTn id="7" dur="500"/>
                                        <p:tgtEl>
                                          <p:spTgt spid="50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电阻的测量</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2" name="文本框 1"/>
          <p:cNvSpPr txBox="1"/>
          <p:nvPr/>
        </p:nvSpPr>
        <p:spPr>
          <a:xfrm>
            <a:off x="781685" y="1226820"/>
            <a:ext cx="10337165" cy="460375"/>
          </a:xfrm>
          <a:prstGeom prst="rect">
            <a:avLst/>
          </a:prstGeom>
          <a:noFill/>
        </p:spPr>
        <p:txBody>
          <a:bodyPr wrap="square" rtlCol="0">
            <a:spAutoFit/>
          </a:bodyPr>
          <a:lstStyle/>
          <a:p>
            <a:r>
              <a:rPr lang="zh-CN" altLang="en-US" sz="2400">
                <a:latin typeface="宋体" panose="02010600030101010101" pitchFamily="2" charset="-122"/>
                <a:ea typeface="宋体" panose="02010600030101010101" pitchFamily="2" charset="-122"/>
                <a:cs typeface="宋体" panose="02010600030101010101" pitchFamily="2" charset="-122"/>
              </a:rPr>
              <a:t>(3)数据处理:将测得的数据记录在下表中,再利用</a:t>
            </a:r>
            <a:r>
              <a:rPr lang="zh-CN" altLang="en-US" sz="2400" u="wavyHeavy">
                <a:solidFill>
                  <a:schemeClr val="tx1"/>
                </a:solidFill>
                <a:uFill>
                  <a:solidFill>
                    <a:srgbClr val="EE3028"/>
                  </a:solidFill>
                </a:uFill>
                <a:latin typeface="宋体" panose="02010600030101010101" pitchFamily="2" charset="-122"/>
                <a:ea typeface="宋体" panose="02010600030101010101" pitchFamily="2" charset="-122"/>
                <a:cs typeface="宋体" panose="02010600030101010101" pitchFamily="2" charset="-122"/>
              </a:rPr>
              <a:t>欧姆定律</a:t>
            </a:r>
            <a:r>
              <a:rPr lang="zh-CN" altLang="en-US" sz="2400">
                <a:latin typeface="宋体" panose="02010600030101010101" pitchFamily="2" charset="-122"/>
                <a:ea typeface="宋体" panose="02010600030101010101" pitchFamily="2" charset="-122"/>
                <a:cs typeface="宋体" panose="02010600030101010101" pitchFamily="2" charset="-122"/>
              </a:rPr>
              <a:t>将表格补充完整.</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3" name="表格 2"/>
          <p:cNvGraphicFramePr>
            <a:graphicFrameLocks noGrp="1"/>
          </p:cNvGraphicFramePr>
          <p:nvPr>
            <p:custDataLst>
              <p:tags r:id="rId2"/>
            </p:custDataLst>
          </p:nvPr>
        </p:nvGraphicFramePr>
        <p:xfrm>
          <a:off x="1512570" y="1814195"/>
          <a:ext cx="8018780" cy="2145030"/>
        </p:xfrm>
        <a:graphic>
          <a:graphicData uri="http://schemas.openxmlformats.org/drawingml/2006/table">
            <a:tbl>
              <a:tblPr firstRow="1" bandRow="1">
                <a:tableStyleId>{5940675A-B579-460E-94D1-54222C63F5DA}</a:tableStyleId>
              </a:tblPr>
              <a:tblGrid>
                <a:gridCol w="1193165"/>
                <a:gridCol w="1405255"/>
                <a:gridCol w="1505585"/>
                <a:gridCol w="1505585"/>
                <a:gridCol w="2409190"/>
              </a:tblGrid>
              <a:tr h="66548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实验次数</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电压</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U</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/V</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电流</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I</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电阻</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R</a:t>
                      </a:r>
                      <a:r>
                        <a:rPr lang="en-US" sz="2000" b="0" i="1" baseline="-25000">
                          <a:solidFill>
                            <a:srgbClr val="000000"/>
                          </a:solidFill>
                          <a:latin typeface="宋体" panose="02010600030101010101" pitchFamily="2" charset="-122"/>
                          <a:ea typeface="宋体" panose="02010600030101010101" pitchFamily="2" charset="-122"/>
                          <a:cs typeface="宋体" panose="02010600030101010101" pitchFamily="2" charset="-122"/>
                        </a:rPr>
                        <a:t>x</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/Ω</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电阻平均值/Ω</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0205">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4">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957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2</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vert="horz" wrap="square"/>
                    <a:lstStyle/>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370205">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3</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vert="horz" wrap="square"/>
                    <a:lstStyle/>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36957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vert="horz" wrap="square"/>
                    <a:lstStyle/>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bl>
          </a:graphicData>
        </a:graphic>
      </p:graphicFrame>
      <p:sp>
        <p:nvSpPr>
          <p:cNvPr id="6" name="文本框 5"/>
          <p:cNvSpPr txBox="1"/>
          <p:nvPr/>
        </p:nvSpPr>
        <p:spPr>
          <a:xfrm>
            <a:off x="1084580" y="4294505"/>
            <a:ext cx="10601960" cy="1753235"/>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(4)多次测量的目的是</a:t>
            </a:r>
            <a:r>
              <a:rPr lang="zh-CN" altLang="en-US" sz="2400" u="wavyHeavy">
                <a:solidFill>
                  <a:schemeClr val="tx1"/>
                </a:solidFill>
                <a:uFill>
                  <a:solidFill>
                    <a:srgbClr val="EE3028"/>
                  </a:solidFill>
                </a:uFill>
                <a:latin typeface="宋体" panose="02010600030101010101" pitchFamily="2" charset="-122"/>
                <a:ea typeface="宋体" panose="02010600030101010101" pitchFamily="2" charset="-122"/>
                <a:cs typeface="宋体" panose="02010600030101010101" pitchFamily="2" charset="-122"/>
              </a:rPr>
              <a:t>求平均值减小误差</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注意:设计表格时,表格中要包含实验次数和物理量(电压、电流、电阻、</a:t>
            </a:r>
            <a:r>
              <a:rPr lang="zh-CN" altLang="en-US" sz="2400" u="wavyHeavy">
                <a:solidFill>
                  <a:schemeClr val="tx1"/>
                </a:solidFill>
                <a:uFill>
                  <a:solidFill>
                    <a:srgbClr val="EE3028"/>
                  </a:solidFill>
                </a:uFill>
                <a:latin typeface="宋体" panose="02010600030101010101" pitchFamily="2" charset="-122"/>
                <a:ea typeface="宋体" panose="02010600030101010101" pitchFamily="2" charset="-122"/>
                <a:cs typeface="宋体" panose="02010600030101010101" pitchFamily="2" charset="-122"/>
              </a:rPr>
              <a:t>电阻平均值</a:t>
            </a:r>
            <a:r>
              <a:rPr lang="zh-CN" altLang="en-US" sz="2400">
                <a:latin typeface="宋体" panose="02010600030101010101" pitchFamily="2" charset="-122"/>
                <a:ea typeface="宋体" panose="02010600030101010101" pitchFamily="2" charset="-122"/>
                <a:cs typeface="宋体" panose="02010600030101010101" pitchFamily="2" charset="-122"/>
              </a:rPr>
              <a:t>),物理量要</a:t>
            </a:r>
            <a:r>
              <a:rPr lang="zh-CN" altLang="en-US" sz="2400" u="wavyHeavy">
                <a:solidFill>
                  <a:schemeClr val="tx1"/>
                </a:solidFill>
                <a:uFill>
                  <a:solidFill>
                    <a:srgbClr val="EE3028"/>
                  </a:solidFill>
                </a:uFill>
                <a:latin typeface="宋体" panose="02010600030101010101" pitchFamily="2" charset="-122"/>
                <a:ea typeface="宋体" panose="02010600030101010101" pitchFamily="2" charset="-122"/>
                <a:cs typeface="宋体" panose="02010600030101010101" pitchFamily="2" charset="-122"/>
              </a:rPr>
              <a:t>带单位</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med">
    <p:wipe dir="d"/>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电阻的测量</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4" name="文本框 3"/>
          <p:cNvSpPr txBox="1"/>
          <p:nvPr/>
        </p:nvSpPr>
        <p:spPr>
          <a:xfrm>
            <a:off x="1268095" y="1401445"/>
            <a:ext cx="10059035" cy="2861310"/>
          </a:xfrm>
          <a:prstGeom prst="rect">
            <a:avLst/>
          </a:prstGeom>
          <a:noFill/>
        </p:spPr>
        <p:txBody>
          <a:bodyPr wrap="square" rtlCol="0">
            <a:spAutoFit/>
          </a:bodyPr>
          <a:lstStyle/>
          <a:p>
            <a:pPr>
              <a:lnSpc>
                <a:spcPct val="150000"/>
              </a:lnSpc>
            </a:pPr>
            <a:r>
              <a:rPr lang="zh-CN" altLang="en-US" sz="2400">
                <a:latin typeface="黑体" panose="02010609060101010101" pitchFamily="49" charset="-122"/>
                <a:ea typeface="黑体" panose="02010609060101010101" pitchFamily="49" charset="-122"/>
                <a:cs typeface="黑体" panose="02010609060101010101" pitchFamily="49" charset="-122"/>
              </a:rPr>
              <a:t>二、</a:t>
            </a:r>
            <a:r>
              <a:rPr lang="zh-CN" altLang="en-US" sz="2400" u="wavyHeavy">
                <a:uFill>
                  <a:solidFill>
                    <a:srgbClr val="EE3028"/>
                  </a:solidFill>
                </a:uFill>
                <a:latin typeface="黑体" panose="02010609060101010101" pitchFamily="49" charset="-122"/>
                <a:ea typeface="黑体" panose="02010609060101010101" pitchFamily="49" charset="-122"/>
                <a:cs typeface="黑体" panose="02010609060101010101" pitchFamily="49" charset="-122"/>
              </a:rPr>
              <a:t>伏阻法测电阻</a:t>
            </a:r>
            <a:r>
              <a:rPr lang="zh-CN" altLang="en-US" sz="2400">
                <a:latin typeface="黑体" panose="02010609060101010101" pitchFamily="49" charset="-122"/>
                <a:ea typeface="黑体" panose="02010609060101010101" pitchFamily="49" charset="-122"/>
                <a:cs typeface="黑体" panose="02010609060101010101" pitchFamily="49" charset="-122"/>
              </a:rPr>
              <a:t>(只用电压表,缺少电流表)</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设计思路:由于缺少电流表,需要根据</a:t>
            </a:r>
            <a:r>
              <a:rPr lang="zh-CN" altLang="en-US" sz="2400" u="wavyHeavy">
                <a:uFill>
                  <a:solidFill>
                    <a:srgbClr val="EE3028"/>
                  </a:solidFill>
                </a:uFill>
                <a:latin typeface="宋体" panose="02010600030101010101" pitchFamily="2" charset="-122"/>
                <a:ea typeface="宋体" panose="02010600030101010101" pitchFamily="2" charset="-122"/>
                <a:cs typeface="宋体" panose="02010600030101010101" pitchFamily="2" charset="-122"/>
              </a:rPr>
              <a:t>串联电路电流处处相等</a:t>
            </a:r>
            <a:r>
              <a:rPr lang="zh-CN" altLang="en-US" sz="2400">
                <a:latin typeface="宋体" panose="02010600030101010101" pitchFamily="2" charset="-122"/>
                <a:ea typeface="宋体" panose="02010600030101010101" pitchFamily="2" charset="-122"/>
                <a:cs typeface="宋体" panose="02010600030101010101" pitchFamily="2" charset="-122"/>
              </a:rPr>
              <a:t>的特点,求出通过未知电阻的电流,再测出未知电阻两端电压,利用</a:t>
            </a:r>
            <a:r>
              <a:rPr lang="zh-CN" altLang="en-US" sz="2400" u="wavyHeavy">
                <a:uFill>
                  <a:solidFill>
                    <a:srgbClr val="EE3028"/>
                  </a:solidFill>
                </a:uFill>
                <a:latin typeface="宋体" panose="02010600030101010101" pitchFamily="2" charset="-122"/>
                <a:ea typeface="宋体" panose="02010600030101010101" pitchFamily="2" charset="-122"/>
                <a:cs typeface="宋体" panose="02010600030101010101" pitchFamily="2" charset="-122"/>
              </a:rPr>
              <a:t>欧姆定律</a:t>
            </a:r>
            <a:r>
              <a:rPr lang="zh-CN" altLang="en-US" sz="2400">
                <a:latin typeface="宋体" panose="02010600030101010101" pitchFamily="2" charset="-122"/>
                <a:ea typeface="宋体" panose="02010600030101010101" pitchFamily="2" charset="-122"/>
                <a:cs typeface="宋体" panose="02010600030101010101" pitchFamily="2" charset="-122"/>
              </a:rPr>
              <a:t>即可求出未知电阻的阻值.</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具体操作方法如下表所示.</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11" name="图片 10"/>
          <p:cNvPicPr/>
          <p:nvPr/>
        </p:nvPicPr>
        <p:blipFill>
          <a:blip r:embed="rId2"/>
          <a:stretch>
            <a:fillRect/>
          </a:stretch>
        </p:blipFill>
        <p:spPr>
          <a:xfrm>
            <a:off x="7620953" y="3063240"/>
            <a:ext cx="114300" cy="390525"/>
          </a:xfrm>
          <a:prstGeom prst="rect">
            <a:avLst/>
          </a:prstGeom>
          <a:noFill/>
          <a:ln w="9525">
            <a:noFill/>
          </a:ln>
        </p:spPr>
      </p:pic>
      <p:pic>
        <p:nvPicPr>
          <p:cNvPr id="12" name="图片 11"/>
          <p:cNvPicPr/>
          <p:nvPr/>
        </p:nvPicPr>
        <p:blipFill>
          <a:blip r:embed="rId2"/>
          <a:stretch>
            <a:fillRect/>
          </a:stretch>
        </p:blipFill>
        <p:spPr>
          <a:xfrm>
            <a:off x="7620953" y="3063240"/>
            <a:ext cx="114300" cy="390525"/>
          </a:xfrm>
          <a:prstGeom prst="rect">
            <a:avLst/>
          </a:prstGeom>
          <a:noFill/>
          <a:ln w="9525">
            <a:noFill/>
          </a:ln>
        </p:spPr>
      </p:pic>
      <p:pic>
        <p:nvPicPr>
          <p:cNvPr id="13" name="图片 12"/>
          <p:cNvPicPr/>
          <p:nvPr/>
        </p:nvPicPr>
        <p:blipFill>
          <a:blip r:embed="rId2"/>
          <a:stretch>
            <a:fillRect/>
          </a:stretch>
        </p:blipFill>
        <p:spPr>
          <a:xfrm>
            <a:off x="7620953" y="3063240"/>
            <a:ext cx="114300" cy="390525"/>
          </a:xfrm>
          <a:prstGeom prst="rect">
            <a:avLst/>
          </a:prstGeom>
          <a:noFill/>
          <a:ln w="9525">
            <a:noFill/>
          </a:ln>
        </p:spPr>
      </p:pic>
    </p:spTree>
  </p:cSld>
  <p:clrMapOvr>
    <a:masterClrMapping/>
  </p:clrMapOvr>
  <p:transition spd="med">
    <p:wipe dir="d"/>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电阻的测量</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graphicFrame>
        <p:nvGraphicFramePr>
          <p:cNvPr id="8" name="表格 7"/>
          <p:cNvGraphicFramePr>
            <a:graphicFrameLocks noGrp="1"/>
          </p:cNvGraphicFramePr>
          <p:nvPr>
            <p:custDataLst>
              <p:tags r:id="rId2"/>
            </p:custDataLst>
          </p:nvPr>
        </p:nvGraphicFramePr>
        <p:xfrm>
          <a:off x="927735" y="1237615"/>
          <a:ext cx="10009505" cy="4614545"/>
        </p:xfrm>
        <a:graphic>
          <a:graphicData uri="http://schemas.openxmlformats.org/drawingml/2006/table">
            <a:tbl>
              <a:tblPr firstRow="1" bandRow="1">
                <a:tableStyleId>{5940675A-B579-460E-94D1-54222C63F5DA}</a:tableStyleId>
              </a:tblPr>
              <a:tblGrid>
                <a:gridCol w="1494155"/>
                <a:gridCol w="2784475"/>
                <a:gridCol w="3727450"/>
                <a:gridCol w="2003425"/>
              </a:tblGrid>
              <a:tr h="672465">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器材</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实验电路图</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需测量的物理量及</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R</a:t>
                      </a:r>
                      <a:r>
                        <a:rPr lang="en-US" sz="2000" b="0" i="1" baseline="-25000">
                          <a:solidFill>
                            <a:srgbClr val="000000"/>
                          </a:solidFill>
                          <a:latin typeface="宋体" panose="02010600030101010101" pitchFamily="2" charset="-122"/>
                          <a:ea typeface="宋体" panose="02010600030101010101" pitchFamily="2" charset="-122"/>
                          <a:cs typeface="宋体" panose="02010600030101010101" pitchFamily="2" charset="-122"/>
                        </a:rPr>
                        <a:t>x</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的表达式</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推理过程</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45665">
                <a:tc rowSpan="2">
                  <a:txBody>
                    <a:bodyPr vert="horz" wrap="square"/>
                    <a:lstStyle/>
                    <a:p>
                      <a:pPr indent="0">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电源、开关、电压表、已知电阻</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R</a:t>
                      </a:r>
                      <a:r>
                        <a:rPr 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0</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、未知电阻</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R</a:t>
                      </a:r>
                      <a:r>
                        <a:rPr lang="en-US" sz="2000" b="0" i="1" baseline="-25000">
                          <a:solidFill>
                            <a:srgbClr val="000000"/>
                          </a:solidFill>
                          <a:latin typeface="宋体" panose="02010600030101010101" pitchFamily="2" charset="-122"/>
                          <a:ea typeface="宋体" panose="02010600030101010101" pitchFamily="2" charset="-122"/>
                          <a:cs typeface="宋体" panose="02010600030101010101" pitchFamily="2" charset="-122"/>
                        </a:rPr>
                        <a:t>x</a:t>
                      </a:r>
                      <a:endParaRPr lang="en-US" sz="2000" b="0" i="1" baseline="-2500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2000" b="0">
                          <a:solidFill>
                            <a:srgbClr val="000000"/>
                          </a:solidFill>
                          <a:latin typeface="宋体" panose="02010600030101010101" pitchFamily="2" charset="-122"/>
                          <a:ea typeface="宋体" panose="02010600030101010101" pitchFamily="2" charset="-122"/>
                        </a:rPr>
                        <a:t> </a:t>
                      </a:r>
                      <a:endParaRPr lang="en-US" sz="20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(1)闭合S,分别测出</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R</a:t>
                      </a:r>
                      <a:r>
                        <a:rPr 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0</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和</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R</a:t>
                      </a:r>
                      <a:r>
                        <a:rPr lang="en-US" sz="2000" b="0" i="1" baseline="-25000">
                          <a:solidFill>
                            <a:srgbClr val="000000"/>
                          </a:solidFill>
                          <a:latin typeface="宋体" panose="02010600030101010101" pitchFamily="2" charset="-122"/>
                          <a:ea typeface="宋体" panose="02010600030101010101" pitchFamily="2" charset="-122"/>
                          <a:cs typeface="宋体" panose="02010600030101010101" pitchFamily="2" charset="-122"/>
                        </a:rPr>
                        <a:t>x</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两端的电压</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U</a:t>
                      </a:r>
                      <a:r>
                        <a:rPr 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0</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U</a:t>
                      </a:r>
                      <a:r>
                        <a:rPr lang="en-US" sz="2000" b="0" i="1" baseline="-25000">
                          <a:solidFill>
                            <a:srgbClr val="000000"/>
                          </a:solidFill>
                          <a:latin typeface="宋体" panose="02010600030101010101" pitchFamily="2" charset="-122"/>
                          <a:ea typeface="宋体" panose="02010600030101010101" pitchFamily="2" charset="-122"/>
                          <a:cs typeface="宋体" panose="02010600030101010101" pitchFamily="2" charset="-122"/>
                        </a:rPr>
                        <a:t>x</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nSpc>
                          <a:spcPct val="20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R</a:t>
                      </a:r>
                      <a:r>
                        <a:rPr lang="en-US" sz="2000" b="0" i="1" baseline="-25000">
                          <a:solidFill>
                            <a:srgbClr val="000000"/>
                          </a:solidFill>
                          <a:latin typeface="宋体" panose="02010600030101010101" pitchFamily="2" charset="-122"/>
                          <a:ea typeface="宋体" panose="02010600030101010101" pitchFamily="2" charset="-122"/>
                          <a:cs typeface="宋体" panose="02010600030101010101" pitchFamily="2" charset="-122"/>
                        </a:rPr>
                        <a:t>x</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endParaRPr lang="en-US" altLang="en-US" sz="2000" b="0" i="1">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96415">
                <a:tc vMerge="1">
                  <a:txBody>
                    <a:bodyPr vert="horz" wrap="square"/>
                    <a:lstStyle/>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(1)只闭合S</a:t>
                      </a:r>
                      <a:r>
                        <a:rPr 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0</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,测出</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R</a:t>
                      </a:r>
                      <a:r>
                        <a:rPr 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0</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两端电压</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U</a:t>
                      </a:r>
                      <a:r>
                        <a:rPr 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0</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,闭合S</a:t>
                      </a:r>
                      <a:r>
                        <a:rPr 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0</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和S</a:t>
                      </a:r>
                      <a:r>
                        <a:rPr 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,测出电源电压</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U</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nSpc>
                          <a:spcPct val="20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R</a:t>
                      </a:r>
                      <a:r>
                        <a:rPr lang="en-US" sz="2000" b="0" i="1" baseline="-25000">
                          <a:solidFill>
                            <a:srgbClr val="000000"/>
                          </a:solidFill>
                          <a:latin typeface="宋体" panose="02010600030101010101" pitchFamily="2" charset="-122"/>
                          <a:ea typeface="宋体" panose="02010600030101010101" pitchFamily="2" charset="-122"/>
                          <a:cs typeface="宋体" panose="02010600030101010101" pitchFamily="2" charset="-122"/>
                        </a:rPr>
                        <a:t>x</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11" name="图片 10"/>
          <p:cNvPicPr/>
          <p:nvPr/>
        </p:nvPicPr>
        <p:blipFill>
          <a:blip r:embed="rId3"/>
          <a:stretch>
            <a:fillRect/>
          </a:stretch>
        </p:blipFill>
        <p:spPr>
          <a:xfrm>
            <a:off x="7620953" y="3063240"/>
            <a:ext cx="114300" cy="390525"/>
          </a:xfrm>
          <a:prstGeom prst="rect">
            <a:avLst/>
          </a:prstGeom>
          <a:noFill/>
          <a:ln w="9525">
            <a:noFill/>
          </a:ln>
        </p:spPr>
      </p:pic>
      <p:pic>
        <p:nvPicPr>
          <p:cNvPr id="12" name="图片 11"/>
          <p:cNvPicPr/>
          <p:nvPr/>
        </p:nvPicPr>
        <p:blipFill>
          <a:blip r:embed="rId3"/>
          <a:stretch>
            <a:fillRect/>
          </a:stretch>
        </p:blipFill>
        <p:spPr>
          <a:xfrm>
            <a:off x="7620953" y="3063240"/>
            <a:ext cx="114300" cy="390525"/>
          </a:xfrm>
          <a:prstGeom prst="rect">
            <a:avLst/>
          </a:prstGeom>
          <a:noFill/>
          <a:ln w="9525">
            <a:noFill/>
          </a:ln>
        </p:spPr>
      </p:pic>
      <p:pic>
        <p:nvPicPr>
          <p:cNvPr id="473" name="17jcbwl9srj17-3-7.jpg"/>
          <p:cNvPicPr>
            <a:picLocks noChangeAspect="1"/>
          </p:cNvPicPr>
          <p:nvPr/>
        </p:nvPicPr>
        <p:blipFill>
          <a:blip r:embed="rId4"/>
          <a:stretch>
            <a:fillRect/>
          </a:stretch>
        </p:blipFill>
        <p:spPr>
          <a:xfrm>
            <a:off x="2733675" y="2128520"/>
            <a:ext cx="2034540" cy="1541145"/>
          </a:xfrm>
          <a:prstGeom prst="rect">
            <a:avLst/>
          </a:prstGeom>
        </p:spPr>
      </p:pic>
      <p:pic>
        <p:nvPicPr>
          <p:cNvPr id="474" name="17jcbwl9srj17-3-8.jpg"/>
          <p:cNvPicPr>
            <a:picLocks noChangeAspect="1"/>
          </p:cNvPicPr>
          <p:nvPr/>
        </p:nvPicPr>
        <p:blipFill>
          <a:blip r:embed="rId5"/>
          <a:stretch>
            <a:fillRect/>
          </a:stretch>
        </p:blipFill>
        <p:spPr>
          <a:xfrm>
            <a:off x="2733675" y="4122420"/>
            <a:ext cx="2236470" cy="1654175"/>
          </a:xfrm>
          <a:prstGeom prst="rect">
            <a:avLst/>
          </a:prstGeom>
        </p:spPr>
      </p:pic>
      <p:pic>
        <p:nvPicPr>
          <p:cNvPr id="2" name="图片 1"/>
          <p:cNvPicPr>
            <a:picLocks noChangeAspect="1"/>
          </p:cNvPicPr>
          <p:nvPr/>
        </p:nvPicPr>
        <p:blipFill>
          <a:blip r:embed="rId6"/>
          <a:stretch>
            <a:fillRect/>
          </a:stretch>
        </p:blipFill>
        <p:spPr>
          <a:xfrm>
            <a:off x="9013825" y="2378710"/>
            <a:ext cx="1809750" cy="1290955"/>
          </a:xfrm>
          <a:prstGeom prst="rect">
            <a:avLst/>
          </a:prstGeom>
        </p:spPr>
      </p:pic>
      <p:pic>
        <p:nvPicPr>
          <p:cNvPr id="3" name="图片 2"/>
          <p:cNvPicPr>
            <a:picLocks noChangeAspect="1"/>
          </p:cNvPicPr>
          <p:nvPr/>
        </p:nvPicPr>
        <p:blipFill>
          <a:blip r:embed="rId7"/>
          <a:stretch>
            <a:fillRect/>
          </a:stretch>
        </p:blipFill>
        <p:spPr>
          <a:xfrm>
            <a:off x="6086475" y="3241040"/>
            <a:ext cx="454660" cy="607060"/>
          </a:xfrm>
          <a:prstGeom prst="rect">
            <a:avLst/>
          </a:prstGeom>
        </p:spPr>
      </p:pic>
      <p:pic>
        <p:nvPicPr>
          <p:cNvPr id="6" name="图片 5"/>
          <p:cNvPicPr>
            <a:picLocks noChangeAspect="1"/>
          </p:cNvPicPr>
          <p:nvPr/>
        </p:nvPicPr>
        <p:blipFill>
          <a:blip r:embed="rId8"/>
          <a:stretch>
            <a:fillRect/>
          </a:stretch>
        </p:blipFill>
        <p:spPr>
          <a:xfrm>
            <a:off x="9100185" y="4305935"/>
            <a:ext cx="1795780" cy="1412240"/>
          </a:xfrm>
          <a:prstGeom prst="rect">
            <a:avLst/>
          </a:prstGeom>
        </p:spPr>
      </p:pic>
      <p:pic>
        <p:nvPicPr>
          <p:cNvPr id="9" name="图片 8"/>
          <p:cNvPicPr>
            <a:picLocks noChangeAspect="1"/>
          </p:cNvPicPr>
          <p:nvPr/>
        </p:nvPicPr>
        <p:blipFill>
          <a:blip r:embed="rId9"/>
          <a:stretch>
            <a:fillRect/>
          </a:stretch>
        </p:blipFill>
        <p:spPr>
          <a:xfrm>
            <a:off x="6086475" y="5242560"/>
            <a:ext cx="788670" cy="609600"/>
          </a:xfrm>
          <a:prstGeom prst="rect">
            <a:avLst/>
          </a:prstGeom>
        </p:spPr>
      </p:pic>
    </p:spTree>
  </p:cSld>
  <p:clrMapOvr>
    <a:masterClrMapping/>
  </p:clrMapOvr>
  <p:transition spd="med">
    <p:wipe dir="d"/>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电阻的测量</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graphicFrame>
        <p:nvGraphicFramePr>
          <p:cNvPr id="8" name="表格 7"/>
          <p:cNvGraphicFramePr>
            <a:graphicFrameLocks noGrp="1"/>
          </p:cNvGraphicFramePr>
          <p:nvPr>
            <p:custDataLst>
              <p:tags r:id="rId2"/>
            </p:custDataLst>
          </p:nvPr>
        </p:nvGraphicFramePr>
        <p:xfrm>
          <a:off x="1090930" y="1149350"/>
          <a:ext cx="10009505" cy="5552440"/>
        </p:xfrm>
        <a:graphic>
          <a:graphicData uri="http://schemas.openxmlformats.org/drawingml/2006/table">
            <a:tbl>
              <a:tblPr firstRow="1" bandRow="1">
                <a:tableStyleId>{5940675A-B579-460E-94D1-54222C63F5DA}</a:tableStyleId>
              </a:tblPr>
              <a:tblGrid>
                <a:gridCol w="1922780"/>
                <a:gridCol w="2355850"/>
                <a:gridCol w="3575685"/>
                <a:gridCol w="2155190"/>
              </a:tblGrid>
              <a:tr h="671195">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器材</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实验电路图</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需测量的物理量及</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R</a:t>
                      </a:r>
                      <a:r>
                        <a:rPr lang="en-US" sz="2000" b="0" i="1" baseline="-25000">
                          <a:solidFill>
                            <a:srgbClr val="000000"/>
                          </a:solidFill>
                          <a:latin typeface="宋体" panose="02010600030101010101" pitchFamily="2" charset="-122"/>
                          <a:ea typeface="宋体" panose="02010600030101010101" pitchFamily="2" charset="-122"/>
                          <a:cs typeface="宋体" panose="02010600030101010101" pitchFamily="2" charset="-122"/>
                        </a:rPr>
                        <a:t>x</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的表达式</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推理过程</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43480">
                <a:tc>
                  <a:txBody>
                    <a:bodyPr vert="horz" wrap="square"/>
                    <a:lstStyle/>
                    <a:p>
                      <a:pPr indent="0">
                        <a:buNone/>
                      </a:pPr>
                      <a:r>
                        <a:rPr lang="en-US" altLang="zh-CN" sz="2000" b="0">
                          <a:solidFill>
                            <a:srgbClr val="000000"/>
                          </a:solidFill>
                          <a:latin typeface="宋体" panose="02010600030101010101" pitchFamily="2" charset="-122"/>
                          <a:ea typeface="宋体" panose="02010600030101010101" pitchFamily="2" charset="-122"/>
                        </a:rPr>
                        <a:t> 电源、开关、电压表、滑动变阻器(最大阻值为R</a:t>
                      </a:r>
                      <a:r>
                        <a:rPr lang="en-US" altLang="zh-CN" sz="2000" b="0" baseline="-25000">
                          <a:solidFill>
                            <a:srgbClr val="000000"/>
                          </a:solidFill>
                          <a:latin typeface="宋体" panose="02010600030101010101" pitchFamily="2" charset="-122"/>
                          <a:ea typeface="宋体" panose="02010600030101010101" pitchFamily="2" charset="-122"/>
                        </a:rPr>
                        <a:t>max</a:t>
                      </a:r>
                      <a:r>
                        <a:rPr lang="en-US" altLang="zh-CN" sz="2000" b="0">
                          <a:solidFill>
                            <a:srgbClr val="000000"/>
                          </a:solidFill>
                          <a:latin typeface="宋体" panose="02010600030101010101" pitchFamily="2" charset="-122"/>
                          <a:ea typeface="宋体" panose="02010600030101010101" pitchFamily="2" charset="-122"/>
                        </a:rPr>
                        <a:t>)、未知电阻R</a:t>
                      </a:r>
                      <a:r>
                        <a:rPr lang="en-US" altLang="zh-CN" sz="2000" b="0" baseline="-25000">
                          <a:solidFill>
                            <a:srgbClr val="000000"/>
                          </a:solidFill>
                          <a:latin typeface="宋体" panose="02010600030101010101" pitchFamily="2" charset="-122"/>
                          <a:ea typeface="宋体" panose="02010600030101010101" pitchFamily="2" charset="-122"/>
                        </a:rPr>
                        <a:t>x</a:t>
                      </a:r>
                      <a:endParaRPr lang="en-US" altLang="zh-CN" sz="2000" b="0" baseline="-25000">
                        <a:solidFill>
                          <a:srgbClr val="000000"/>
                        </a:solidFill>
                        <a:latin typeface="宋体" panose="02010600030101010101" pitchFamily="2" charset="-122"/>
                        <a:ea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(1)闭合S,读出当滑动变阻器接入电路的阻值最大时电压表的示数U</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(2)读出当滑动变阻器接入电路的阻值最小时电压表的示数U</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(3)Rx=</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endParaRPr lang="en-US" altLang="en-US" sz="2000" b="0" i="1">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37765">
                <a:tc>
                  <a:txBody>
                    <a:bodyPr vert="horz" wrap="square"/>
                    <a:lstStyle/>
                    <a:p>
                      <a:pPr indent="0">
                        <a:buNone/>
                      </a:pPr>
                      <a:r>
                        <a:rPr lang="en-US" altLang="en-US" sz="2000" b="0">
                          <a:solidFill>
                            <a:srgbClr val="000000"/>
                          </a:solidFill>
                          <a:latin typeface="宋体" panose="02010600030101010101" pitchFamily="2" charset="-122"/>
                          <a:ea typeface="宋体" panose="02010600030101010101" pitchFamily="2" charset="-122"/>
                          <a:cs typeface="NEU-BZ-S92" charset="0"/>
                        </a:rPr>
                        <a:t>电源、开关、单刀双掷开关、电压表、已知电阻R0、未知电阻Rx</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00000"/>
                        </a:lnSpc>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(1)闭合S</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0</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,将S</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拨至1,测出Rx两端的电压Ux;</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nSpc>
                          <a:spcPct val="100000"/>
                        </a:lnSpc>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(2)闭合S</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0</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,将S</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拨至2,测出电源电压U;</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(3)Rx=</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11" name="图片 10"/>
          <p:cNvPicPr/>
          <p:nvPr/>
        </p:nvPicPr>
        <p:blipFill>
          <a:blip r:embed="rId3"/>
          <a:stretch>
            <a:fillRect/>
          </a:stretch>
        </p:blipFill>
        <p:spPr>
          <a:xfrm>
            <a:off x="7620953" y="3063240"/>
            <a:ext cx="114300" cy="390525"/>
          </a:xfrm>
          <a:prstGeom prst="rect">
            <a:avLst/>
          </a:prstGeom>
          <a:noFill/>
          <a:ln w="9525">
            <a:noFill/>
          </a:ln>
        </p:spPr>
      </p:pic>
      <p:pic>
        <p:nvPicPr>
          <p:cNvPr id="12" name="图片 11"/>
          <p:cNvPicPr/>
          <p:nvPr/>
        </p:nvPicPr>
        <p:blipFill>
          <a:blip r:embed="rId3"/>
          <a:stretch>
            <a:fillRect/>
          </a:stretch>
        </p:blipFill>
        <p:spPr>
          <a:xfrm>
            <a:off x="7620953" y="3063240"/>
            <a:ext cx="114300" cy="390525"/>
          </a:xfrm>
          <a:prstGeom prst="rect">
            <a:avLst/>
          </a:prstGeom>
          <a:noFill/>
          <a:ln w="9525">
            <a:noFill/>
          </a:ln>
        </p:spPr>
      </p:pic>
      <p:pic>
        <p:nvPicPr>
          <p:cNvPr id="475" name="17jcbwl9srj17-3-9.jpg"/>
          <p:cNvPicPr>
            <a:picLocks noChangeAspect="1"/>
          </p:cNvPicPr>
          <p:nvPr/>
        </p:nvPicPr>
        <p:blipFill>
          <a:blip r:embed="rId4"/>
          <a:stretch>
            <a:fillRect/>
          </a:stretch>
        </p:blipFill>
        <p:spPr>
          <a:xfrm>
            <a:off x="3124835" y="1988820"/>
            <a:ext cx="2133600" cy="1616075"/>
          </a:xfrm>
          <a:prstGeom prst="rect">
            <a:avLst/>
          </a:prstGeom>
        </p:spPr>
      </p:pic>
      <p:pic>
        <p:nvPicPr>
          <p:cNvPr id="2" name="图片 1"/>
          <p:cNvPicPr>
            <a:picLocks noChangeAspect="1"/>
          </p:cNvPicPr>
          <p:nvPr/>
        </p:nvPicPr>
        <p:blipFill>
          <a:blip r:embed="rId5"/>
          <a:stretch>
            <a:fillRect/>
          </a:stretch>
        </p:blipFill>
        <p:spPr>
          <a:xfrm>
            <a:off x="9065895" y="2146935"/>
            <a:ext cx="1941830" cy="2024380"/>
          </a:xfrm>
          <a:prstGeom prst="rect">
            <a:avLst/>
          </a:prstGeom>
        </p:spPr>
      </p:pic>
      <p:pic>
        <p:nvPicPr>
          <p:cNvPr id="3" name="图片 2"/>
          <p:cNvPicPr>
            <a:picLocks noChangeAspect="1"/>
          </p:cNvPicPr>
          <p:nvPr/>
        </p:nvPicPr>
        <p:blipFill>
          <a:blip r:embed="rId6"/>
          <a:stretch>
            <a:fillRect/>
          </a:stretch>
        </p:blipFill>
        <p:spPr>
          <a:xfrm>
            <a:off x="6201410" y="3604895"/>
            <a:ext cx="1125855" cy="567055"/>
          </a:xfrm>
          <a:prstGeom prst="rect">
            <a:avLst/>
          </a:prstGeom>
        </p:spPr>
      </p:pic>
      <p:pic>
        <p:nvPicPr>
          <p:cNvPr id="476" name="17jcbwl9srj17-3-10.jpg"/>
          <p:cNvPicPr>
            <a:picLocks noChangeAspect="1"/>
          </p:cNvPicPr>
          <p:nvPr/>
        </p:nvPicPr>
        <p:blipFill>
          <a:blip r:embed="rId7"/>
          <a:stretch>
            <a:fillRect/>
          </a:stretch>
        </p:blipFill>
        <p:spPr>
          <a:xfrm>
            <a:off x="3188970" y="4564380"/>
            <a:ext cx="2069465" cy="1527810"/>
          </a:xfrm>
          <a:prstGeom prst="rect">
            <a:avLst/>
          </a:prstGeom>
        </p:spPr>
      </p:pic>
      <p:pic>
        <p:nvPicPr>
          <p:cNvPr id="6" name="图片 5"/>
          <p:cNvPicPr>
            <a:picLocks noChangeAspect="1"/>
          </p:cNvPicPr>
          <p:nvPr/>
        </p:nvPicPr>
        <p:blipFill>
          <a:blip r:embed="rId8"/>
          <a:stretch>
            <a:fillRect/>
          </a:stretch>
        </p:blipFill>
        <p:spPr>
          <a:xfrm>
            <a:off x="9025890" y="4418330"/>
            <a:ext cx="2022475" cy="1820545"/>
          </a:xfrm>
          <a:prstGeom prst="rect">
            <a:avLst/>
          </a:prstGeom>
        </p:spPr>
      </p:pic>
      <p:pic>
        <p:nvPicPr>
          <p:cNvPr id="9" name="图片 8"/>
          <p:cNvPicPr>
            <a:picLocks noChangeAspect="1"/>
          </p:cNvPicPr>
          <p:nvPr/>
        </p:nvPicPr>
        <p:blipFill>
          <a:blip r:embed="rId9"/>
          <a:stretch>
            <a:fillRect/>
          </a:stretch>
        </p:blipFill>
        <p:spPr>
          <a:xfrm>
            <a:off x="6201410" y="5911215"/>
            <a:ext cx="745490" cy="565785"/>
          </a:xfrm>
          <a:prstGeom prst="rect">
            <a:avLst/>
          </a:prstGeom>
        </p:spPr>
      </p:pic>
    </p:spTree>
  </p:cSld>
  <p:clrMapOvr>
    <a:masterClrMapping/>
  </p:clrMapOvr>
  <p:transition spd="med">
    <p:wipe dir="d"/>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电阻的测量</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pic>
        <p:nvPicPr>
          <p:cNvPr id="11" name="图片 10"/>
          <p:cNvPicPr/>
          <p:nvPr/>
        </p:nvPicPr>
        <p:blipFill>
          <a:blip r:embed="rId2"/>
          <a:stretch>
            <a:fillRect/>
          </a:stretch>
        </p:blipFill>
        <p:spPr>
          <a:xfrm>
            <a:off x="7620953" y="3063240"/>
            <a:ext cx="114300" cy="390525"/>
          </a:xfrm>
          <a:prstGeom prst="rect">
            <a:avLst/>
          </a:prstGeom>
          <a:noFill/>
          <a:ln w="9525">
            <a:noFill/>
          </a:ln>
        </p:spPr>
      </p:pic>
      <p:pic>
        <p:nvPicPr>
          <p:cNvPr id="12" name="图片 11"/>
          <p:cNvPicPr/>
          <p:nvPr/>
        </p:nvPicPr>
        <p:blipFill>
          <a:blip r:embed="rId2"/>
          <a:stretch>
            <a:fillRect/>
          </a:stretch>
        </p:blipFill>
        <p:spPr>
          <a:xfrm>
            <a:off x="7620953" y="3063240"/>
            <a:ext cx="114300" cy="390525"/>
          </a:xfrm>
          <a:prstGeom prst="rect">
            <a:avLst/>
          </a:prstGeom>
          <a:noFill/>
          <a:ln w="9525">
            <a:noFill/>
          </a:ln>
        </p:spPr>
      </p:pic>
      <p:pic>
        <p:nvPicPr>
          <p:cNvPr id="13" name="图片 12"/>
          <p:cNvPicPr/>
          <p:nvPr/>
        </p:nvPicPr>
        <p:blipFill>
          <a:blip r:embed="rId2"/>
          <a:stretch>
            <a:fillRect/>
          </a:stretch>
        </p:blipFill>
        <p:spPr>
          <a:xfrm>
            <a:off x="7620953" y="3063240"/>
            <a:ext cx="114300" cy="390525"/>
          </a:xfrm>
          <a:prstGeom prst="rect">
            <a:avLst/>
          </a:prstGeom>
          <a:noFill/>
          <a:ln w="9525">
            <a:noFill/>
          </a:ln>
        </p:spPr>
      </p:pic>
      <p:sp>
        <p:nvSpPr>
          <p:cNvPr id="2" name="文本框 1"/>
          <p:cNvSpPr txBox="1"/>
          <p:nvPr/>
        </p:nvSpPr>
        <p:spPr>
          <a:xfrm>
            <a:off x="1091565" y="1504950"/>
            <a:ext cx="9769475" cy="2861310"/>
          </a:xfrm>
          <a:prstGeom prst="rect">
            <a:avLst/>
          </a:prstGeom>
          <a:noFill/>
        </p:spPr>
        <p:txBody>
          <a:bodyPr wrap="square" rtlCol="0">
            <a:spAutoFit/>
          </a:bodyPr>
          <a:lstStyle/>
          <a:p>
            <a:pPr>
              <a:lnSpc>
                <a:spcPct val="150000"/>
              </a:lnSpc>
            </a:pPr>
            <a:r>
              <a:rPr lang="zh-CN" altLang="en-US" sz="2400">
                <a:latin typeface="黑体" panose="02010609060101010101" pitchFamily="49" charset="-122"/>
                <a:ea typeface="黑体" panose="02010609060101010101" pitchFamily="49" charset="-122"/>
                <a:cs typeface="黑体" panose="02010609060101010101" pitchFamily="49" charset="-122"/>
              </a:rPr>
              <a:t>三、</a:t>
            </a:r>
            <a:r>
              <a:rPr lang="zh-CN" altLang="en-US" sz="2400" u="wavyHeavy">
                <a:solidFill>
                  <a:schemeClr val="tx1"/>
                </a:solidFill>
                <a:uFill>
                  <a:solidFill>
                    <a:srgbClr val="EE3028"/>
                  </a:solidFill>
                </a:uFill>
                <a:latin typeface="黑体" panose="02010609060101010101" pitchFamily="49" charset="-122"/>
                <a:ea typeface="黑体" panose="02010609060101010101" pitchFamily="49" charset="-122"/>
                <a:cs typeface="黑体" panose="02010609060101010101" pitchFamily="49" charset="-122"/>
              </a:rPr>
              <a:t>安阻法测电阻</a:t>
            </a:r>
            <a:r>
              <a:rPr lang="zh-CN" altLang="en-US" sz="2400">
                <a:latin typeface="黑体" panose="02010609060101010101" pitchFamily="49" charset="-122"/>
                <a:ea typeface="黑体" panose="02010609060101010101" pitchFamily="49" charset="-122"/>
                <a:cs typeface="黑体" panose="02010609060101010101" pitchFamily="49" charset="-122"/>
              </a:rPr>
              <a:t>(只用电流表,缺少电压表)</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设计思路:由于缺少电压表,需要根据</a:t>
            </a:r>
            <a:r>
              <a:rPr lang="zh-CN" altLang="en-US" sz="2400" u="wavyHeavy">
                <a:solidFill>
                  <a:schemeClr val="tx1"/>
                </a:solidFill>
                <a:uFill>
                  <a:solidFill>
                    <a:srgbClr val="EE3028"/>
                  </a:solidFill>
                </a:uFill>
                <a:latin typeface="宋体" panose="02010600030101010101" pitchFamily="2" charset="-122"/>
                <a:ea typeface="宋体" panose="02010600030101010101" pitchFamily="2" charset="-122"/>
                <a:cs typeface="宋体" panose="02010600030101010101" pitchFamily="2" charset="-122"/>
              </a:rPr>
              <a:t>并联电路各支路电压相等</a:t>
            </a:r>
            <a:r>
              <a:rPr lang="zh-CN" altLang="en-US" sz="2400">
                <a:latin typeface="宋体" panose="02010600030101010101" pitchFamily="2" charset="-122"/>
                <a:ea typeface="宋体" panose="02010600030101010101" pitchFamily="2" charset="-122"/>
                <a:cs typeface="宋体" panose="02010600030101010101" pitchFamily="2" charset="-122"/>
              </a:rPr>
              <a:t>的特点,求出未知电阻两端的电压,再测出通过未知电阻的电流,利用</a:t>
            </a:r>
            <a:r>
              <a:rPr lang="zh-CN" altLang="en-US" sz="2400" u="wavyHeavy">
                <a:solidFill>
                  <a:schemeClr val="tx1"/>
                </a:solidFill>
                <a:uFill>
                  <a:solidFill>
                    <a:srgbClr val="EE3028"/>
                  </a:solidFill>
                </a:uFill>
                <a:latin typeface="宋体" panose="02010600030101010101" pitchFamily="2" charset="-122"/>
                <a:ea typeface="宋体" panose="02010600030101010101" pitchFamily="2" charset="-122"/>
                <a:cs typeface="宋体" panose="02010600030101010101" pitchFamily="2" charset="-122"/>
              </a:rPr>
              <a:t>欧姆定律</a:t>
            </a:r>
            <a:r>
              <a:rPr lang="zh-CN" altLang="en-US" sz="2400">
                <a:latin typeface="宋体" panose="02010600030101010101" pitchFamily="2" charset="-122"/>
                <a:ea typeface="宋体" panose="02010600030101010101" pitchFamily="2" charset="-122"/>
                <a:cs typeface="宋体" panose="02010600030101010101" pitchFamily="2" charset="-122"/>
              </a:rPr>
              <a:t>即可求出未知电阻的阻值.</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具体操作方法如下表所示.</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med">
    <p:wipe dir="d"/>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电阻的测量</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graphicFrame>
        <p:nvGraphicFramePr>
          <p:cNvPr id="8" name="表格 7"/>
          <p:cNvGraphicFramePr>
            <a:graphicFrameLocks noGrp="1"/>
          </p:cNvGraphicFramePr>
          <p:nvPr>
            <p:custDataLst>
              <p:tags r:id="rId2"/>
            </p:custDataLst>
          </p:nvPr>
        </p:nvGraphicFramePr>
        <p:xfrm>
          <a:off x="927735" y="1237615"/>
          <a:ext cx="10287000" cy="4614545"/>
        </p:xfrm>
        <a:graphic>
          <a:graphicData uri="http://schemas.openxmlformats.org/drawingml/2006/table">
            <a:tbl>
              <a:tblPr firstRow="1" bandRow="1">
                <a:tableStyleId>{5940675A-B579-460E-94D1-54222C63F5DA}</a:tableStyleId>
              </a:tblPr>
              <a:tblGrid>
                <a:gridCol w="1494155"/>
                <a:gridCol w="2784475"/>
                <a:gridCol w="4055745"/>
                <a:gridCol w="1952625"/>
              </a:tblGrid>
              <a:tr h="672465">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器材</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实验电路图</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需测量的物理量及</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R</a:t>
                      </a:r>
                      <a:r>
                        <a:rPr lang="en-US" sz="2000" b="0" i="1" baseline="-25000">
                          <a:solidFill>
                            <a:srgbClr val="000000"/>
                          </a:solidFill>
                          <a:latin typeface="宋体" panose="02010600030101010101" pitchFamily="2" charset="-122"/>
                          <a:ea typeface="宋体" panose="02010600030101010101" pitchFamily="2" charset="-122"/>
                          <a:cs typeface="宋体" panose="02010600030101010101" pitchFamily="2" charset="-122"/>
                        </a:rPr>
                        <a:t>x</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的表达式</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推理过程</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45665">
                <a:tc rowSpan="2">
                  <a:txBody>
                    <a:bodyPr vert="horz" wrap="square"/>
                    <a:lstStyle/>
                    <a:p>
                      <a:pPr indent="0">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电源、开关、电</a:t>
                      </a:r>
                      <a:r>
                        <a:rPr lang="zh-CN"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流</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表、已知电阻</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R</a:t>
                      </a:r>
                      <a:r>
                        <a:rPr 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0</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、未知电阻</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R</a:t>
                      </a:r>
                      <a:r>
                        <a:rPr lang="en-US" sz="2000" b="0" i="1" baseline="-25000">
                          <a:solidFill>
                            <a:srgbClr val="000000"/>
                          </a:solidFill>
                          <a:latin typeface="宋体" panose="02010600030101010101" pitchFamily="2" charset="-122"/>
                          <a:ea typeface="宋体" panose="02010600030101010101" pitchFamily="2" charset="-122"/>
                          <a:cs typeface="宋体" panose="02010600030101010101" pitchFamily="2" charset="-122"/>
                        </a:rPr>
                        <a:t>x</a:t>
                      </a:r>
                      <a:endParaRPr lang="en-US" sz="2000" b="0" i="1" baseline="-2500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2000" b="0">
                          <a:solidFill>
                            <a:srgbClr val="000000"/>
                          </a:solidFill>
                          <a:latin typeface="宋体" panose="02010600030101010101" pitchFamily="2" charset="-122"/>
                          <a:ea typeface="宋体" panose="02010600030101010101" pitchFamily="2" charset="-122"/>
                        </a:rPr>
                        <a:t> </a:t>
                      </a:r>
                      <a:endParaRPr lang="en-US" sz="20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(1)闭合S,分别测出通过R</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0</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和Rx的电流I</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0</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、Ix;</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(2)Rx=</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endParaRPr lang="en-US" altLang="en-US" sz="2000" b="0" i="1">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96415">
                <a:tc vMerge="1">
                  <a:txBody>
                    <a:bodyPr vert="horz" wrap="square"/>
                    <a:lstStyle/>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(1)只闭合S</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,测出通过Rx的电流Ix;</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(2)只闭合S</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,测出通过R</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0</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的电流I</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0</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(3)Rx=</a:t>
                      </a:r>
                      <a:endPar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11" name="图片 10"/>
          <p:cNvPicPr/>
          <p:nvPr/>
        </p:nvPicPr>
        <p:blipFill>
          <a:blip r:embed="rId3"/>
          <a:stretch>
            <a:fillRect/>
          </a:stretch>
        </p:blipFill>
        <p:spPr>
          <a:xfrm>
            <a:off x="7620953" y="3063240"/>
            <a:ext cx="114300" cy="390525"/>
          </a:xfrm>
          <a:prstGeom prst="rect">
            <a:avLst/>
          </a:prstGeom>
          <a:noFill/>
          <a:ln w="9525">
            <a:noFill/>
          </a:ln>
        </p:spPr>
      </p:pic>
      <p:pic>
        <p:nvPicPr>
          <p:cNvPr id="12" name="图片 11"/>
          <p:cNvPicPr/>
          <p:nvPr/>
        </p:nvPicPr>
        <p:blipFill>
          <a:blip r:embed="rId3"/>
          <a:stretch>
            <a:fillRect/>
          </a:stretch>
        </p:blipFill>
        <p:spPr>
          <a:xfrm>
            <a:off x="7620953" y="3063240"/>
            <a:ext cx="114300" cy="390525"/>
          </a:xfrm>
          <a:prstGeom prst="rect">
            <a:avLst/>
          </a:prstGeom>
          <a:noFill/>
          <a:ln w="9525">
            <a:noFill/>
          </a:ln>
        </p:spPr>
      </p:pic>
      <p:pic>
        <p:nvPicPr>
          <p:cNvPr id="477" name="17jcbwl9srj17-3-13.jpg"/>
          <p:cNvPicPr>
            <a:picLocks noChangeAspect="1"/>
          </p:cNvPicPr>
          <p:nvPr/>
        </p:nvPicPr>
        <p:blipFill>
          <a:blip r:embed="rId4"/>
          <a:stretch>
            <a:fillRect/>
          </a:stretch>
        </p:blipFill>
        <p:spPr>
          <a:xfrm>
            <a:off x="2670175" y="2064385"/>
            <a:ext cx="2289810" cy="1762760"/>
          </a:xfrm>
          <a:prstGeom prst="rect">
            <a:avLst/>
          </a:prstGeom>
        </p:spPr>
      </p:pic>
      <p:pic>
        <p:nvPicPr>
          <p:cNvPr id="478" name="17jcbwl9srj17-3-14.jpg"/>
          <p:cNvPicPr>
            <a:picLocks noChangeAspect="1"/>
          </p:cNvPicPr>
          <p:nvPr/>
        </p:nvPicPr>
        <p:blipFill>
          <a:blip r:embed="rId5"/>
          <a:stretch>
            <a:fillRect/>
          </a:stretch>
        </p:blipFill>
        <p:spPr>
          <a:xfrm>
            <a:off x="2670175" y="4119880"/>
            <a:ext cx="2145665" cy="1596390"/>
          </a:xfrm>
          <a:prstGeom prst="rect">
            <a:avLst/>
          </a:prstGeom>
        </p:spPr>
      </p:pic>
      <p:pic>
        <p:nvPicPr>
          <p:cNvPr id="4" name="图片 3"/>
          <p:cNvPicPr>
            <a:picLocks noChangeAspect="1"/>
          </p:cNvPicPr>
          <p:nvPr/>
        </p:nvPicPr>
        <p:blipFill>
          <a:blip r:embed="rId6"/>
          <a:stretch>
            <a:fillRect/>
          </a:stretch>
        </p:blipFill>
        <p:spPr>
          <a:xfrm>
            <a:off x="9372600" y="2418080"/>
            <a:ext cx="1605280" cy="1055370"/>
          </a:xfrm>
          <a:prstGeom prst="rect">
            <a:avLst/>
          </a:prstGeom>
        </p:spPr>
      </p:pic>
      <p:pic>
        <p:nvPicPr>
          <p:cNvPr id="10" name="图片 9"/>
          <p:cNvPicPr>
            <a:picLocks noChangeAspect="1"/>
          </p:cNvPicPr>
          <p:nvPr/>
        </p:nvPicPr>
        <p:blipFill>
          <a:blip r:embed="rId7"/>
          <a:stretch>
            <a:fillRect/>
          </a:stretch>
        </p:blipFill>
        <p:spPr>
          <a:xfrm>
            <a:off x="6045200" y="3217545"/>
            <a:ext cx="490220" cy="609600"/>
          </a:xfrm>
          <a:prstGeom prst="rect">
            <a:avLst/>
          </a:prstGeom>
        </p:spPr>
      </p:pic>
      <p:pic>
        <p:nvPicPr>
          <p:cNvPr id="13" name="图片 12"/>
          <p:cNvPicPr>
            <a:picLocks noChangeAspect="1"/>
          </p:cNvPicPr>
          <p:nvPr/>
        </p:nvPicPr>
        <p:blipFill>
          <a:blip r:embed="rId8"/>
          <a:stretch>
            <a:fillRect/>
          </a:stretch>
        </p:blipFill>
        <p:spPr>
          <a:xfrm>
            <a:off x="9457055" y="4427855"/>
            <a:ext cx="1621155" cy="1105535"/>
          </a:xfrm>
          <a:prstGeom prst="rect">
            <a:avLst/>
          </a:prstGeom>
        </p:spPr>
      </p:pic>
      <p:pic>
        <p:nvPicPr>
          <p:cNvPr id="14" name="图片 13"/>
          <p:cNvPicPr>
            <a:picLocks noChangeAspect="1"/>
          </p:cNvPicPr>
          <p:nvPr/>
        </p:nvPicPr>
        <p:blipFill>
          <a:blip r:embed="rId9"/>
          <a:stretch>
            <a:fillRect/>
          </a:stretch>
        </p:blipFill>
        <p:spPr>
          <a:xfrm>
            <a:off x="6064250" y="5112385"/>
            <a:ext cx="452120" cy="603885"/>
          </a:xfrm>
          <a:prstGeom prst="rect">
            <a:avLst/>
          </a:prstGeom>
        </p:spPr>
      </p:pic>
    </p:spTree>
  </p:cSld>
  <p:clrMapOvr>
    <a:masterClrMapping/>
  </p:clrMapOvr>
  <p:transition spd="med">
    <p:wipe dir="d"/>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电阻的测量</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graphicFrame>
        <p:nvGraphicFramePr>
          <p:cNvPr id="8" name="表格 7"/>
          <p:cNvGraphicFramePr>
            <a:graphicFrameLocks noGrp="1"/>
          </p:cNvGraphicFramePr>
          <p:nvPr>
            <p:custDataLst>
              <p:tags r:id="rId2"/>
            </p:custDataLst>
          </p:nvPr>
        </p:nvGraphicFramePr>
        <p:xfrm>
          <a:off x="927735" y="1237615"/>
          <a:ext cx="10287000" cy="5230495"/>
        </p:xfrm>
        <a:graphic>
          <a:graphicData uri="http://schemas.openxmlformats.org/drawingml/2006/table">
            <a:tbl>
              <a:tblPr firstRow="1" bandRow="1">
                <a:tableStyleId>{5940675A-B579-460E-94D1-54222C63F5DA}</a:tableStyleId>
              </a:tblPr>
              <a:tblGrid>
                <a:gridCol w="1494155"/>
                <a:gridCol w="2809875"/>
                <a:gridCol w="3513455"/>
                <a:gridCol w="2469515"/>
              </a:tblGrid>
              <a:tr h="672465">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器材</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实验电路图</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需测量的物理量及</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R</a:t>
                      </a:r>
                      <a:r>
                        <a:rPr lang="en-US" sz="2000" b="0" i="1" baseline="-25000">
                          <a:solidFill>
                            <a:srgbClr val="000000"/>
                          </a:solidFill>
                          <a:latin typeface="宋体" panose="02010600030101010101" pitchFamily="2" charset="-122"/>
                          <a:ea typeface="宋体" panose="02010600030101010101" pitchFamily="2" charset="-122"/>
                          <a:cs typeface="宋体" panose="02010600030101010101" pitchFamily="2" charset="-122"/>
                        </a:rPr>
                        <a:t>x</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的表达式</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推理过程</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272030">
                <a:tc rowSpan="2">
                  <a:txBody>
                    <a:bodyPr vert="horz" wrap="square"/>
                    <a:lstStyle/>
                    <a:p>
                      <a:pPr indent="0">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电源、开关、电</a:t>
                      </a:r>
                      <a:r>
                        <a:rPr lang="zh-CN"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流</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表、已知电阻</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R</a:t>
                      </a:r>
                      <a:r>
                        <a:rPr 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0</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、未知电阻</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R</a:t>
                      </a:r>
                      <a:r>
                        <a:rPr lang="en-US" sz="2000" b="0" i="1" baseline="-25000">
                          <a:solidFill>
                            <a:srgbClr val="000000"/>
                          </a:solidFill>
                          <a:latin typeface="宋体" panose="02010600030101010101" pitchFamily="2" charset="-122"/>
                          <a:ea typeface="宋体" panose="02010600030101010101" pitchFamily="2" charset="-122"/>
                          <a:cs typeface="宋体" panose="02010600030101010101" pitchFamily="2" charset="-122"/>
                        </a:rPr>
                        <a:t>x</a:t>
                      </a:r>
                      <a:endParaRPr lang="en-US" sz="2000" b="0" i="1" baseline="-2500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2000" b="0">
                          <a:solidFill>
                            <a:srgbClr val="000000"/>
                          </a:solidFill>
                          <a:latin typeface="宋体" panose="02010600030101010101" pitchFamily="2" charset="-122"/>
                          <a:ea typeface="宋体" panose="02010600030101010101" pitchFamily="2" charset="-122"/>
                        </a:rPr>
                        <a:t> </a:t>
                      </a:r>
                      <a:endParaRPr lang="en-US" sz="20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(1)闭合S</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0</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,断开S,测出通过R</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0</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的电流I</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0</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(2)闭合S</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0</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、S,测出总电流I;</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(3)Rx=</a:t>
                      </a:r>
                      <a:endPar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endParaRPr lang="en-US" altLang="en-US" sz="2000" b="0" i="1">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96415">
                <a:tc vMerge="1">
                  <a:txBody>
                    <a:bodyPr vert="horz" wrap="square"/>
                    <a:lstStyle/>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(1)只闭合S</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0</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,测出电路中电流I;</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(2)再闭合S,测出通过Rx的电流Ix;</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(3)Rx=</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479" name="17jcbwl9srj17-3-11.jpg"/>
          <p:cNvPicPr>
            <a:picLocks noChangeAspect="1"/>
          </p:cNvPicPr>
          <p:nvPr/>
        </p:nvPicPr>
        <p:blipFill>
          <a:blip r:embed="rId3"/>
          <a:stretch>
            <a:fillRect/>
          </a:stretch>
        </p:blipFill>
        <p:spPr>
          <a:xfrm>
            <a:off x="2550160" y="2099310"/>
            <a:ext cx="2388235" cy="1693545"/>
          </a:xfrm>
          <a:prstGeom prst="rect">
            <a:avLst/>
          </a:prstGeom>
        </p:spPr>
      </p:pic>
      <p:pic>
        <p:nvPicPr>
          <p:cNvPr id="480" name="17jcbwl9srj17-3-12.jpg"/>
          <p:cNvPicPr>
            <a:picLocks noChangeAspect="1"/>
          </p:cNvPicPr>
          <p:nvPr/>
        </p:nvPicPr>
        <p:blipFill>
          <a:blip r:embed="rId4"/>
          <a:stretch>
            <a:fillRect/>
          </a:stretch>
        </p:blipFill>
        <p:spPr>
          <a:xfrm>
            <a:off x="2597785" y="4321810"/>
            <a:ext cx="2340610" cy="1659890"/>
          </a:xfrm>
          <a:prstGeom prst="rect">
            <a:avLst/>
          </a:prstGeom>
        </p:spPr>
      </p:pic>
      <p:pic>
        <p:nvPicPr>
          <p:cNvPr id="2" name="图片 1"/>
          <p:cNvPicPr>
            <a:picLocks noChangeAspect="1"/>
          </p:cNvPicPr>
          <p:nvPr/>
        </p:nvPicPr>
        <p:blipFill>
          <a:blip r:embed="rId5"/>
          <a:stretch>
            <a:fillRect/>
          </a:stretch>
        </p:blipFill>
        <p:spPr>
          <a:xfrm>
            <a:off x="8881110" y="2272665"/>
            <a:ext cx="2197100" cy="1346835"/>
          </a:xfrm>
          <a:prstGeom prst="rect">
            <a:avLst/>
          </a:prstGeom>
        </p:spPr>
      </p:pic>
      <p:pic>
        <p:nvPicPr>
          <p:cNvPr id="3" name="图片 2"/>
          <p:cNvPicPr>
            <a:picLocks noChangeAspect="1"/>
          </p:cNvPicPr>
          <p:nvPr/>
        </p:nvPicPr>
        <p:blipFill>
          <a:blip r:embed="rId6"/>
          <a:stretch>
            <a:fillRect/>
          </a:stretch>
        </p:blipFill>
        <p:spPr>
          <a:xfrm>
            <a:off x="6086475" y="3456305"/>
            <a:ext cx="652145" cy="666115"/>
          </a:xfrm>
          <a:prstGeom prst="rect">
            <a:avLst/>
          </a:prstGeom>
        </p:spPr>
      </p:pic>
      <p:pic>
        <p:nvPicPr>
          <p:cNvPr id="6" name="图片 5"/>
          <p:cNvPicPr>
            <a:picLocks noChangeAspect="1"/>
          </p:cNvPicPr>
          <p:nvPr/>
        </p:nvPicPr>
        <p:blipFill>
          <a:blip r:embed="rId7"/>
          <a:stretch>
            <a:fillRect/>
          </a:stretch>
        </p:blipFill>
        <p:spPr>
          <a:xfrm>
            <a:off x="8880475" y="4427855"/>
            <a:ext cx="2197735" cy="1182370"/>
          </a:xfrm>
          <a:prstGeom prst="rect">
            <a:avLst/>
          </a:prstGeom>
        </p:spPr>
      </p:pic>
      <p:pic>
        <p:nvPicPr>
          <p:cNvPr id="9" name="图片 8"/>
          <p:cNvPicPr>
            <a:picLocks noChangeAspect="1"/>
          </p:cNvPicPr>
          <p:nvPr/>
        </p:nvPicPr>
        <p:blipFill>
          <a:blip r:embed="rId8"/>
          <a:stretch>
            <a:fillRect/>
          </a:stretch>
        </p:blipFill>
        <p:spPr>
          <a:xfrm>
            <a:off x="6086475" y="5864225"/>
            <a:ext cx="795655" cy="603885"/>
          </a:xfrm>
          <a:prstGeom prst="rect">
            <a:avLst/>
          </a:prstGeom>
        </p:spPr>
      </p:pic>
    </p:spTree>
  </p:cSld>
  <p:clrMapOvr>
    <a:masterClrMapping/>
  </p:clrMapOvr>
  <p:transition spd="med">
    <p:wipe dir="d"/>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电阻的测量</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graphicFrame>
        <p:nvGraphicFramePr>
          <p:cNvPr id="8" name="表格 7"/>
          <p:cNvGraphicFramePr>
            <a:graphicFrameLocks noGrp="1"/>
          </p:cNvGraphicFramePr>
          <p:nvPr>
            <p:custDataLst>
              <p:tags r:id="rId2"/>
            </p:custDataLst>
          </p:nvPr>
        </p:nvGraphicFramePr>
        <p:xfrm>
          <a:off x="952500" y="814070"/>
          <a:ext cx="10287000" cy="5005705"/>
        </p:xfrm>
        <a:graphic>
          <a:graphicData uri="http://schemas.openxmlformats.org/drawingml/2006/table">
            <a:tbl>
              <a:tblPr firstRow="1" bandRow="1">
                <a:tableStyleId>{5940675A-B579-460E-94D1-54222C63F5DA}</a:tableStyleId>
              </a:tblPr>
              <a:tblGrid>
                <a:gridCol w="1759585"/>
                <a:gridCol w="2279015"/>
                <a:gridCol w="3778885"/>
                <a:gridCol w="2469515"/>
              </a:tblGrid>
              <a:tr h="672465">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器材</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实验电路图</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需测量的物理量及</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R</a:t>
                      </a:r>
                      <a:r>
                        <a:rPr lang="en-US" sz="2000" b="0" i="1" baseline="-25000">
                          <a:solidFill>
                            <a:srgbClr val="000000"/>
                          </a:solidFill>
                          <a:latin typeface="宋体" panose="02010600030101010101" pitchFamily="2" charset="-122"/>
                          <a:ea typeface="宋体" panose="02010600030101010101" pitchFamily="2" charset="-122"/>
                          <a:cs typeface="宋体" panose="02010600030101010101" pitchFamily="2" charset="-122"/>
                        </a:rPr>
                        <a:t>x</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的表达式</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推理过程</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90040">
                <a:tc>
                  <a:txBody>
                    <a:bodyPr vert="horz" wrap="square"/>
                    <a:lstStyle/>
                    <a:p>
                      <a:pPr indent="0">
                        <a:buNone/>
                      </a:pPr>
                      <a:r>
                        <a:rPr lang="en-US" altLang="zh-CN" sz="2000" b="0">
                          <a:solidFill>
                            <a:srgbClr val="000000"/>
                          </a:solidFill>
                          <a:latin typeface="宋体" panose="02010600030101010101" pitchFamily="2" charset="-122"/>
                          <a:ea typeface="宋体" panose="02010600030101010101" pitchFamily="2" charset="-122"/>
                        </a:rPr>
                        <a:t> 电源、单刀双掷开关、电流表、已知电阻R</a:t>
                      </a:r>
                      <a:r>
                        <a:rPr lang="en-US" altLang="zh-CN" sz="2000" b="0" baseline="-25000">
                          <a:solidFill>
                            <a:srgbClr val="000000"/>
                          </a:solidFill>
                          <a:latin typeface="宋体" panose="02010600030101010101" pitchFamily="2" charset="-122"/>
                          <a:ea typeface="宋体" panose="02010600030101010101" pitchFamily="2" charset="-122"/>
                        </a:rPr>
                        <a:t>0</a:t>
                      </a:r>
                      <a:r>
                        <a:rPr lang="en-US" altLang="zh-CN" sz="2000" b="0">
                          <a:solidFill>
                            <a:srgbClr val="000000"/>
                          </a:solidFill>
                          <a:latin typeface="宋体" panose="02010600030101010101" pitchFamily="2" charset="-122"/>
                          <a:ea typeface="宋体" panose="02010600030101010101" pitchFamily="2" charset="-122"/>
                        </a:rPr>
                        <a:t>、未知电阻Rx</a:t>
                      </a:r>
                      <a:endParaRPr lang="en-US" altLang="zh-CN" sz="2000" b="0">
                        <a:solidFill>
                          <a:srgbClr val="000000"/>
                        </a:solidFill>
                        <a:latin typeface="宋体" panose="02010600030101010101" pitchFamily="2" charset="-122"/>
                        <a:ea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(1)分别将S拨到1和2位置,读出电流表示数Ix、I</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0</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(2)Rx=</a:t>
                      </a:r>
                      <a:endPar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endParaRPr lang="en-US" altLang="en-US" sz="2000" b="0" i="1">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96415">
                <a:tc>
                  <a:txBody>
                    <a:bodyPr vert="horz" wrap="square"/>
                    <a:lstStyle/>
                    <a:p>
                      <a:pPr indent="0">
                        <a:buNone/>
                      </a:pPr>
                      <a:r>
                        <a:rPr lang="en-US" altLang="en-US" sz="2000" b="0">
                          <a:solidFill>
                            <a:srgbClr val="000000"/>
                          </a:solidFill>
                          <a:latin typeface="宋体" panose="02010600030101010101" pitchFamily="2" charset="-122"/>
                          <a:ea typeface="宋体" panose="02010600030101010101" pitchFamily="2" charset="-122"/>
                          <a:cs typeface="NEU-BZ-S92" charset="0"/>
                        </a:rPr>
                        <a:t>电源、开关、电流表、滑动变阻器(最大阻值为R</a:t>
                      </a:r>
                      <a:r>
                        <a:rPr lang="en-US" altLang="en-US" sz="2000" b="0" baseline="-25000">
                          <a:solidFill>
                            <a:srgbClr val="000000"/>
                          </a:solidFill>
                          <a:latin typeface="宋体" panose="02010600030101010101" pitchFamily="2" charset="-122"/>
                          <a:ea typeface="宋体" panose="02010600030101010101" pitchFamily="2" charset="-122"/>
                          <a:cs typeface="NEU-BZ-S92" charset="0"/>
                        </a:rPr>
                        <a:t>max</a:t>
                      </a:r>
                      <a:r>
                        <a:rPr lang="en-US" altLang="en-US" sz="2000" b="0">
                          <a:solidFill>
                            <a:srgbClr val="000000"/>
                          </a:solidFill>
                          <a:latin typeface="宋体" panose="02010600030101010101" pitchFamily="2" charset="-122"/>
                          <a:ea typeface="宋体" panose="02010600030101010101" pitchFamily="2" charset="-122"/>
                          <a:cs typeface="NEU-BZ-S92" charset="0"/>
                        </a:rPr>
                        <a:t>)、未知电阻Rx</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(1)闭合S,读出当滑动变阻器接入电路的阻值最大时电流表的示数I</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(2)读出当滑动变阻器接入电路的阻值最小时电流表的示数I</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(3)Rx=R</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max</a:t>
                      </a:r>
                      <a:endPar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481" name="17jcbwl9srj17-3-15.jpg"/>
          <p:cNvPicPr>
            <a:picLocks noChangeAspect="1"/>
          </p:cNvPicPr>
          <p:nvPr/>
        </p:nvPicPr>
        <p:blipFill>
          <a:blip r:embed="rId3"/>
          <a:stretch>
            <a:fillRect/>
          </a:stretch>
        </p:blipFill>
        <p:spPr>
          <a:xfrm>
            <a:off x="2779395" y="1537335"/>
            <a:ext cx="1904365" cy="1523365"/>
          </a:xfrm>
          <a:prstGeom prst="rect">
            <a:avLst/>
          </a:prstGeom>
        </p:spPr>
      </p:pic>
      <p:pic>
        <p:nvPicPr>
          <p:cNvPr id="10" name="图片 9"/>
          <p:cNvPicPr>
            <a:picLocks noChangeAspect="1"/>
          </p:cNvPicPr>
          <p:nvPr/>
        </p:nvPicPr>
        <p:blipFill>
          <a:blip r:embed="rId4"/>
          <a:stretch>
            <a:fillRect/>
          </a:stretch>
        </p:blipFill>
        <p:spPr>
          <a:xfrm>
            <a:off x="9120505" y="1650365"/>
            <a:ext cx="1715770" cy="1108710"/>
          </a:xfrm>
          <a:prstGeom prst="rect">
            <a:avLst/>
          </a:prstGeom>
        </p:spPr>
      </p:pic>
      <p:pic>
        <p:nvPicPr>
          <p:cNvPr id="11" name="图片 10"/>
          <p:cNvPicPr>
            <a:picLocks noChangeAspect="1"/>
          </p:cNvPicPr>
          <p:nvPr/>
        </p:nvPicPr>
        <p:blipFill>
          <a:blip r:embed="rId5"/>
          <a:stretch>
            <a:fillRect/>
          </a:stretch>
        </p:blipFill>
        <p:spPr>
          <a:xfrm>
            <a:off x="5896610" y="2456815"/>
            <a:ext cx="398780" cy="603885"/>
          </a:xfrm>
          <a:prstGeom prst="rect">
            <a:avLst/>
          </a:prstGeom>
        </p:spPr>
      </p:pic>
      <p:pic>
        <p:nvPicPr>
          <p:cNvPr id="482" name="17jcbwl9srj17-3-16.jpg"/>
          <p:cNvPicPr>
            <a:picLocks noChangeAspect="1"/>
          </p:cNvPicPr>
          <p:nvPr/>
        </p:nvPicPr>
        <p:blipFill>
          <a:blip r:embed="rId6"/>
          <a:stretch>
            <a:fillRect/>
          </a:stretch>
        </p:blipFill>
        <p:spPr>
          <a:xfrm>
            <a:off x="2779395" y="3298190"/>
            <a:ext cx="1905000" cy="1461135"/>
          </a:xfrm>
          <a:prstGeom prst="rect">
            <a:avLst/>
          </a:prstGeom>
        </p:spPr>
      </p:pic>
      <p:pic>
        <p:nvPicPr>
          <p:cNvPr id="12" name="图片 11"/>
          <p:cNvPicPr>
            <a:picLocks noChangeAspect="1"/>
          </p:cNvPicPr>
          <p:nvPr/>
        </p:nvPicPr>
        <p:blipFill>
          <a:blip r:embed="rId7"/>
          <a:stretch>
            <a:fillRect/>
          </a:stretch>
        </p:blipFill>
        <p:spPr>
          <a:xfrm>
            <a:off x="8818245" y="3647440"/>
            <a:ext cx="2421255" cy="1111885"/>
          </a:xfrm>
          <a:prstGeom prst="rect">
            <a:avLst/>
          </a:prstGeom>
        </p:spPr>
      </p:pic>
    </p:spTree>
  </p:cSld>
  <p:clrMapOvr>
    <a:masterClrMapping/>
  </p:clrMapOvr>
  <p:transition spd="med">
    <p:wipe dir="d"/>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电阻的测量</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graphicFrame>
        <p:nvGraphicFramePr>
          <p:cNvPr id="8" name="表格 7"/>
          <p:cNvGraphicFramePr>
            <a:graphicFrameLocks noGrp="1"/>
          </p:cNvGraphicFramePr>
          <p:nvPr>
            <p:custDataLst>
              <p:tags r:id="rId2"/>
            </p:custDataLst>
          </p:nvPr>
        </p:nvGraphicFramePr>
        <p:xfrm>
          <a:off x="952500" y="2193290"/>
          <a:ext cx="10287000" cy="3133090"/>
        </p:xfrm>
        <a:graphic>
          <a:graphicData uri="http://schemas.openxmlformats.org/drawingml/2006/table">
            <a:tbl>
              <a:tblPr firstRow="1" bandRow="1">
                <a:tableStyleId>{5940675A-B579-460E-94D1-54222C63F5DA}</a:tableStyleId>
              </a:tblPr>
              <a:tblGrid>
                <a:gridCol w="1759585"/>
                <a:gridCol w="2279015"/>
                <a:gridCol w="3778885"/>
                <a:gridCol w="2469515"/>
              </a:tblGrid>
              <a:tr h="57150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器材</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实验电路图</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需测量的物理量及</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R</a:t>
                      </a:r>
                      <a:r>
                        <a:rPr lang="en-US" sz="2000" b="0" i="1" baseline="-25000">
                          <a:solidFill>
                            <a:srgbClr val="000000"/>
                          </a:solidFill>
                          <a:latin typeface="宋体" panose="02010600030101010101" pitchFamily="2" charset="-122"/>
                          <a:ea typeface="宋体" panose="02010600030101010101" pitchFamily="2" charset="-122"/>
                          <a:cs typeface="宋体" panose="02010600030101010101" pitchFamily="2" charset="-122"/>
                        </a:rPr>
                        <a:t>x</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的表达式</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推理过程</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61590">
                <a:tc>
                  <a:txBody>
                    <a:bodyPr vert="horz" wrap="square"/>
                    <a:lstStyle/>
                    <a:p>
                      <a:pPr indent="0">
                        <a:buNone/>
                      </a:pPr>
                      <a:r>
                        <a:rPr lang="en-US" altLang="zh-CN" sz="2000" b="0">
                          <a:solidFill>
                            <a:srgbClr val="000000"/>
                          </a:solidFill>
                          <a:latin typeface="宋体" panose="02010600030101010101" pitchFamily="2" charset="-122"/>
                          <a:ea typeface="宋体" panose="02010600030101010101" pitchFamily="2" charset="-122"/>
                        </a:rPr>
                        <a:t> 电源、单刀双掷开关、电流表、电阻箱R、未知电阻Rx</a:t>
                      </a:r>
                      <a:endParaRPr lang="en-US" altLang="zh-CN" sz="2000" b="0">
                        <a:solidFill>
                          <a:srgbClr val="000000"/>
                        </a:solidFill>
                        <a:latin typeface="宋体" panose="02010600030101010101" pitchFamily="2" charset="-122"/>
                        <a:ea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vert="horz" wrap="square"/>
                    <a:lstStyle/>
                    <a:p>
                      <a:pPr indent="0">
                        <a:lnSpc>
                          <a:spcPct val="150000"/>
                        </a:lnSpc>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(1)将S拨至a,读出电流表示数Ix;</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(2)将S拨至b,调节电阻箱,使电流表的示数仍为Ix,读出电阻箱示数R;</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(3)Rx=R</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vert="horz" wrap="square"/>
                    <a:lstStyle/>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483" name="17jcbwl9srj17-3-17.jpg"/>
          <p:cNvPicPr>
            <a:picLocks noChangeAspect="1"/>
          </p:cNvPicPr>
          <p:nvPr/>
        </p:nvPicPr>
        <p:blipFill>
          <a:blip r:embed="rId3"/>
          <a:stretch>
            <a:fillRect/>
          </a:stretch>
        </p:blipFill>
        <p:spPr>
          <a:xfrm>
            <a:off x="2780665" y="3136900"/>
            <a:ext cx="2138680" cy="1519555"/>
          </a:xfrm>
          <a:prstGeom prst="rect">
            <a:avLst/>
          </a:prstGeom>
        </p:spPr>
      </p:pic>
    </p:spTree>
  </p:cSld>
  <p:clrMapOvr>
    <a:masterClrMapping/>
  </p:clrMapOvr>
  <p:transition spd="med">
    <p:wipe dir="d"/>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电阻的测量</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3" name="文本框 2"/>
          <p:cNvSpPr txBox="1"/>
          <p:nvPr/>
        </p:nvSpPr>
        <p:spPr>
          <a:xfrm>
            <a:off x="598170" y="912495"/>
            <a:ext cx="10690860" cy="2861310"/>
          </a:xfrm>
          <a:prstGeom prst="rect">
            <a:avLst/>
          </a:prstGeom>
          <a:noFill/>
        </p:spPr>
        <p:txBody>
          <a:bodyPr wrap="square" rtlCol="0">
            <a:spAutoFit/>
          </a:bodyPr>
          <a:lstStyle/>
          <a:p>
            <a:pPr>
              <a:lnSpc>
                <a:spcPct val="150000"/>
              </a:lnSpc>
            </a:pPr>
            <a:r>
              <a:rPr lang="zh-CN" altLang="en-US" sz="2400" b="1">
                <a:solidFill>
                  <a:srgbClr val="FF0000"/>
                </a:solidFill>
                <a:latin typeface="微软雅黑" panose="020b0503020204020204" charset="-122"/>
                <a:ea typeface="微软雅黑"/>
                <a:cs typeface="微软雅黑" panose="020b0503020204020204" charset="-122"/>
              </a:rPr>
              <a:t>类型</a:t>
            </a:r>
            <a:r>
              <a:rPr lang="en-US" altLang="zh-CN" sz="2400" b="1">
                <a:solidFill>
                  <a:srgbClr val="FF0000"/>
                </a:solidFill>
                <a:latin typeface="微软雅黑" panose="020b0503020204020204" charset="-122"/>
                <a:ea typeface="微软雅黑"/>
                <a:cs typeface="微软雅黑" panose="020b0503020204020204" charset="-122"/>
              </a:rPr>
              <a:t>2</a:t>
            </a:r>
            <a:r>
              <a:rPr lang="zh-CN" altLang="en-US" sz="2400" b="1">
                <a:solidFill>
                  <a:srgbClr val="FF0000"/>
                </a:solidFill>
                <a:latin typeface="微软雅黑" panose="020b0503020204020204" charset="-122"/>
                <a:ea typeface="微软雅黑"/>
                <a:cs typeface="微软雅黑" panose="020b0503020204020204" charset="-122"/>
              </a:rPr>
              <a:t>　测量小灯泡的阻值</a:t>
            </a:r>
            <a:endParaRPr lang="zh-CN" altLang="en-US" sz="2400" b="1">
              <a:solidFill>
                <a:srgbClr val="FF0000"/>
              </a:solidFill>
              <a:latin typeface="微软雅黑" panose="020b0503020204020204" charset="-122"/>
              <a:ea typeface="微软雅黑"/>
              <a:cs typeface="微软雅黑" panose="020b0503020204020204" charset="-122"/>
            </a:endParaRPr>
          </a:p>
          <a:p>
            <a:pPr>
              <a:lnSpc>
                <a:spcPct val="150000"/>
              </a:lnSpc>
            </a:pPr>
            <a:r>
              <a:rPr lang="zh-CN" altLang="en-US" sz="2400" b="1">
                <a:solidFill>
                  <a:srgbClr val="FF0000"/>
                </a:solidFill>
                <a:latin typeface="黑体" panose="02010609060101010101" pitchFamily="49" charset="-122"/>
                <a:ea typeface="黑体" panose="02010609060101010101" pitchFamily="49" charset="-122"/>
                <a:cs typeface="宋体" panose="02010600030101010101" pitchFamily="2" charset="-122"/>
              </a:rPr>
              <a:t>考法总结</a:t>
            </a:r>
            <a:endParaRPr lang="zh-CN" altLang="en-US" sz="2400" b="1">
              <a:solidFill>
                <a:srgbClr val="FF0000"/>
              </a:solidFill>
              <a:latin typeface="黑体" panose="02010609060101010101" pitchFamily="49" charset="-122"/>
              <a:ea typeface="黑体" panose="02010609060101010101" pitchFamily="49"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除如下命题点外,其他命题点均与类型1相同</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(1)小灯泡的阻值不是定值,</a:t>
            </a:r>
            <a:r>
              <a:rPr lang="zh-CN" altLang="en-US" sz="2400" u="wavyHeavy">
                <a:uFill>
                  <a:solidFill>
                    <a:srgbClr val="EE3028"/>
                  </a:solidFill>
                </a:uFill>
                <a:latin typeface="宋体" panose="02010600030101010101" pitchFamily="2" charset="-122"/>
                <a:ea typeface="宋体" panose="02010600030101010101" pitchFamily="2" charset="-122"/>
                <a:cs typeface="宋体" panose="02010600030101010101" pitchFamily="2" charset="-122"/>
              </a:rPr>
              <a:t>求小灯泡电阻的平均值无意义</a:t>
            </a:r>
            <a:r>
              <a:rPr lang="zh-CN" altLang="en-US" sz="2400">
                <a:latin typeface="宋体" panose="02010600030101010101" pitchFamily="2" charset="-122"/>
                <a:ea typeface="宋体" panose="02010600030101010101" pitchFamily="2" charset="-122"/>
                <a:cs typeface="宋体" panose="02010600030101010101" pitchFamily="2" charset="-122"/>
              </a:rPr>
              <a:t>,故在表格设计中,不应有“电阻平均值/Ω”一栏.测量小灯泡阻值的表格设计如下.</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4" name="表格 3"/>
          <p:cNvGraphicFramePr>
            <a:graphicFrameLocks noGrp="1"/>
          </p:cNvGraphicFramePr>
          <p:nvPr>
            <p:custDataLst>
              <p:tags r:id="rId2"/>
            </p:custDataLst>
          </p:nvPr>
        </p:nvGraphicFramePr>
        <p:xfrm>
          <a:off x="2658110" y="3773805"/>
          <a:ext cx="5724525" cy="2172335"/>
        </p:xfrm>
        <a:graphic>
          <a:graphicData uri="http://schemas.openxmlformats.org/drawingml/2006/table">
            <a:tbl>
              <a:tblPr firstRow="1" bandRow="1">
                <a:tableStyleId>{5940675A-B579-460E-94D1-54222C63F5DA}</a:tableStyleId>
              </a:tblPr>
              <a:tblGrid>
                <a:gridCol w="1144905"/>
                <a:gridCol w="1144905"/>
                <a:gridCol w="1144905"/>
                <a:gridCol w="1144905"/>
                <a:gridCol w="1144905"/>
              </a:tblGrid>
              <a:tr h="39878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实验次数</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发光情况</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电压</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U</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/V</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电流</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I</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电阻</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R</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/Ω</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3865">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323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2</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323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3</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323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wipe dir="d"/>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ea"/>
              </a:rPr>
              <a:t>测量定值电阻的阻值(10年</a:t>
            </a:r>
            <a:r>
              <a:rPr lang="en-US" altLang="zh-CN" sz="2400" b="1" kern="0">
                <a:solidFill>
                  <a:srgbClr val="EE3028"/>
                </a:solidFill>
                <a:cs typeface="+mn-ea"/>
                <a:sym typeface="+mn-ea"/>
              </a:rPr>
              <a:t>1</a:t>
            </a:r>
            <a:r>
              <a:rPr lang="zh-CN" altLang="en-US" sz="2400" b="1" kern="0">
                <a:solidFill>
                  <a:srgbClr val="EE3028"/>
                </a:solidFill>
                <a:cs typeface="+mn-ea"/>
                <a:sym typeface="+mn-ea"/>
              </a:rPr>
              <a:t>考)</a:t>
            </a:r>
            <a:endParaRPr lang="zh-CN" altLang="en-US"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1</a:t>
            </a:r>
            <a:endParaRPr lang="en-US" altLang="zh-CN">
              <a:solidFill>
                <a:schemeClr val="bg1"/>
              </a:solidFill>
              <a:sym typeface="+mn-lt"/>
            </a:endParaRPr>
          </a:p>
        </p:txBody>
      </p:sp>
      <p:sp>
        <p:nvSpPr>
          <p:cNvPr id="4" name="文本框 3"/>
          <p:cNvSpPr txBox="1"/>
          <p:nvPr/>
        </p:nvSpPr>
        <p:spPr>
          <a:xfrm>
            <a:off x="390525" y="742315"/>
            <a:ext cx="11245215" cy="286131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(3)闭合开关,发现电压表和电流表均无示数.小芳利用另一只完好的电压表进行检测,把电压表分别接在a、b之间和b、c之间,电压表均有示数;接在a、c之间,电压表无示数.如果电路连接完好,只有一个元件有故障,该故障是</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(4)排除故障后,调节滑动变阻器,记录多组数据.画出了待测电阻Rx的I-U图像,如图丙所示.由图像可得Rx=</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Ω.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465" name="18WJJCZQGJWL154.jpg" descr="id:2147492808;FounderCES"/>
          <p:cNvPicPr>
            <a:picLocks noChangeAspect="1"/>
          </p:cNvPicPr>
          <p:nvPr/>
        </p:nvPicPr>
        <p:blipFill>
          <a:blip r:embed="rId2"/>
          <a:stretch>
            <a:fillRect/>
          </a:stretch>
        </p:blipFill>
        <p:spPr>
          <a:xfrm>
            <a:off x="3003550" y="3603625"/>
            <a:ext cx="5389245" cy="2179955"/>
          </a:xfrm>
          <a:prstGeom prst="rect">
            <a:avLst/>
          </a:prstGeom>
        </p:spPr>
      </p:pic>
      <p:sp>
        <p:nvSpPr>
          <p:cNvPr id="6" name="文本框 5"/>
          <p:cNvSpPr txBox="1"/>
          <p:nvPr/>
        </p:nvSpPr>
        <p:spPr>
          <a:xfrm>
            <a:off x="3785870" y="5846445"/>
            <a:ext cx="3785870" cy="398780"/>
          </a:xfrm>
          <a:prstGeom prst="rect">
            <a:avLst/>
          </a:prstGeom>
          <a:noFill/>
        </p:spPr>
        <p:txBody>
          <a:bodyPr wrap="square" rtlCol="0">
            <a:spAutoFit/>
          </a:bodyPr>
          <a:lstStyle/>
          <a:p>
            <a:r>
              <a:rPr lang="zh-CN" altLang="en-US" sz="2000">
                <a:latin typeface="宋体" panose="02010600030101010101" pitchFamily="2" charset="-122"/>
                <a:ea typeface="宋体" panose="02010600030101010101" pitchFamily="2" charset="-122"/>
                <a:cs typeface="宋体" panose="02010600030101010101" pitchFamily="2" charset="-122"/>
              </a:rPr>
              <a:t>丙                    </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丁</a:t>
            </a:r>
            <a:r>
              <a:rPr lang="zh-CN" altLang="en-US" sz="2000">
                <a:latin typeface="宋体" panose="02010600030101010101" pitchFamily="2" charset="-122"/>
                <a:ea typeface="宋体" panose="02010600030101010101" pitchFamily="2" charset="-122"/>
                <a:cs typeface="宋体" panose="02010600030101010101" pitchFamily="2" charset="-122"/>
              </a:rPr>
              <a:t>                          </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
        <p:nvSpPr>
          <p:cNvPr id="10" name="矩形 9"/>
          <p:cNvSpPr/>
          <p:nvPr/>
        </p:nvSpPr>
        <p:spPr>
          <a:xfrm>
            <a:off x="8312786" y="1942871"/>
            <a:ext cx="2325370" cy="460375"/>
          </a:xfrm>
          <a:prstGeom prst="rect">
            <a:avLst/>
          </a:prstGeom>
        </p:spPr>
        <p:txBody>
          <a:bodyPr wrap="non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滑动变阻器断路</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8" name="矩形 7"/>
          <p:cNvSpPr/>
          <p:nvPr/>
        </p:nvSpPr>
        <p:spPr>
          <a:xfrm>
            <a:off x="3785871" y="3063646"/>
            <a:ext cx="643890" cy="460375"/>
          </a:xfrm>
          <a:prstGeom prst="rect">
            <a:avLst/>
          </a:prstGeom>
        </p:spPr>
        <p:txBody>
          <a:bodyPr wrap="non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4.0</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电阻的测量</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2" name="文本框 1"/>
          <p:cNvSpPr txBox="1"/>
          <p:nvPr/>
        </p:nvSpPr>
        <p:spPr>
          <a:xfrm>
            <a:off x="299085" y="1113790"/>
            <a:ext cx="11131550" cy="460375"/>
          </a:xfrm>
          <a:prstGeom prst="rect">
            <a:avLst/>
          </a:prstGeom>
          <a:noFill/>
        </p:spPr>
        <p:txBody>
          <a:bodyPr wrap="square" rtlCol="0">
            <a:spAutoFit/>
          </a:bodyPr>
          <a:lstStyle/>
          <a:p>
            <a:r>
              <a:rPr lang="zh-CN" altLang="en-US" sz="2400">
                <a:latin typeface="宋体" panose="02010600030101010101" pitchFamily="2" charset="-122"/>
                <a:ea typeface="宋体" panose="02010600030101010101" pitchFamily="2" charset="-122"/>
                <a:cs typeface="宋体" panose="02010600030101010101" pitchFamily="2" charset="-122"/>
              </a:rPr>
              <a:t>　(2)小灯泡的I-U图像如图所示,该图像是曲线说明小灯泡的电阻不是定值.</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485" name="18WHLWJJZKBWL170-1.jpg" descr="id:2147492911;FounderCES"/>
          <p:cNvPicPr>
            <a:picLocks noChangeAspect="1"/>
          </p:cNvPicPr>
          <p:nvPr/>
        </p:nvPicPr>
        <p:blipFill>
          <a:blip r:embed="rId2"/>
          <a:stretch>
            <a:fillRect/>
          </a:stretch>
        </p:blipFill>
        <p:spPr>
          <a:xfrm>
            <a:off x="3958590" y="1574165"/>
            <a:ext cx="2975610" cy="2557145"/>
          </a:xfrm>
          <a:prstGeom prst="rect">
            <a:avLst/>
          </a:prstGeom>
        </p:spPr>
      </p:pic>
      <p:sp>
        <p:nvSpPr>
          <p:cNvPr id="6" name="文本框 5"/>
          <p:cNvSpPr txBox="1"/>
          <p:nvPr/>
        </p:nvSpPr>
        <p:spPr>
          <a:xfrm>
            <a:off x="1018540" y="4925060"/>
            <a:ext cx="9932670" cy="460375"/>
          </a:xfrm>
          <a:prstGeom prst="rect">
            <a:avLst/>
          </a:prstGeom>
          <a:noFill/>
        </p:spPr>
        <p:txBody>
          <a:bodyPr wrap="square" rtlCol="0">
            <a:spAutoFit/>
          </a:bodyPr>
          <a:lstStyle/>
          <a:p>
            <a:r>
              <a:rPr lang="zh-CN" altLang="en-US" sz="2400">
                <a:latin typeface="宋体" panose="02010600030101010101" pitchFamily="2" charset="-122"/>
                <a:ea typeface="宋体" panose="02010600030101010101" pitchFamily="2" charset="-122"/>
                <a:cs typeface="宋体" panose="02010600030101010101" pitchFamily="2" charset="-122"/>
              </a:rPr>
              <a:t>(3)影响小灯泡的电阻的主要因素是</a:t>
            </a:r>
            <a:r>
              <a:rPr lang="zh-CN" altLang="en-US" sz="2400" u="wavyHeavy">
                <a:solidFill>
                  <a:schemeClr val="tx1"/>
                </a:solidFill>
                <a:uFill>
                  <a:solidFill>
                    <a:srgbClr val="EE3028"/>
                  </a:solidFill>
                </a:uFill>
                <a:latin typeface="宋体" panose="02010600030101010101" pitchFamily="2" charset="-122"/>
                <a:ea typeface="宋体" panose="02010600030101010101" pitchFamily="2" charset="-122"/>
                <a:cs typeface="宋体" panose="02010600030101010101" pitchFamily="2" charset="-122"/>
              </a:rPr>
              <a:t>温度</a:t>
            </a:r>
            <a:r>
              <a:rPr lang="zh-CN" altLang="en-US" sz="2400">
                <a:latin typeface="宋体" panose="02010600030101010101" pitchFamily="2" charset="-122"/>
                <a:ea typeface="宋体" panose="02010600030101010101" pitchFamily="2" charset="-122"/>
                <a:cs typeface="宋体" panose="02010600030101010101" pitchFamily="2" charset="-122"/>
              </a:rPr>
              <a:t>,</a:t>
            </a:r>
            <a:r>
              <a:rPr lang="zh-CN" altLang="en-US" sz="2400" u="wavyHeavy">
                <a:solidFill>
                  <a:schemeClr val="tx1"/>
                </a:solidFill>
                <a:uFill>
                  <a:solidFill>
                    <a:srgbClr val="EE3028"/>
                  </a:solidFill>
                </a:uFill>
                <a:latin typeface="宋体" panose="02010600030101010101" pitchFamily="2" charset="-122"/>
                <a:ea typeface="宋体" panose="02010600030101010101" pitchFamily="2" charset="-122"/>
                <a:cs typeface="宋体" panose="02010600030101010101" pitchFamily="2" charset="-122"/>
              </a:rPr>
              <a:t>温度越高,电阻越大</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med">
    <p:wipe dir="d"/>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电阻的测量</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4" name="文本框 3"/>
          <p:cNvSpPr txBox="1"/>
          <p:nvPr/>
        </p:nvSpPr>
        <p:spPr>
          <a:xfrm>
            <a:off x="449580" y="742315"/>
            <a:ext cx="11522710" cy="1753235"/>
          </a:xfrm>
          <a:prstGeom prst="rect">
            <a:avLst/>
          </a:prstGeom>
          <a:noFill/>
        </p:spPr>
        <p:txBody>
          <a:bodyPr wrap="square" rtlCol="0">
            <a:spAutoFit/>
          </a:bodyPr>
          <a:lstStyle/>
          <a:p>
            <a:pPr>
              <a:lnSpc>
                <a:spcPct val="150000"/>
              </a:lnSpc>
            </a:pPr>
            <a:r>
              <a:rPr lang="zh-CN" altLang="en-US" sz="2400" b="1">
                <a:solidFill>
                  <a:srgbClr val="FF0000"/>
                </a:solidFill>
                <a:latin typeface="黑体" panose="02010609060101010101" pitchFamily="49" charset="-122"/>
                <a:ea typeface="黑体" panose="02010609060101010101" pitchFamily="49" charset="-122"/>
                <a:cs typeface="宋体" panose="02010600030101010101" pitchFamily="2" charset="-122"/>
              </a:rPr>
              <a:t>一题通关</a:t>
            </a:r>
            <a:endParaRPr lang="zh-CN" altLang="en-US" sz="2400" b="1">
              <a:solidFill>
                <a:srgbClr val="FF0000"/>
              </a:solidFill>
              <a:latin typeface="黑体" panose="02010609060101010101" pitchFamily="49" charset="-122"/>
              <a:ea typeface="黑体" panose="02010609060101010101" pitchFamily="49" charset="-122"/>
              <a:cs typeface="宋体" panose="02010600030101010101" pitchFamily="2" charset="-122"/>
            </a:endParaRPr>
          </a:p>
          <a:p>
            <a:pPr>
              <a:lnSpc>
                <a:spcPct val="150000"/>
              </a:lnSpc>
            </a:pPr>
            <a:r>
              <a:rPr lang="zh-CN" altLang="en-US" sz="2400" b="1">
                <a:latin typeface="黑体" panose="02010609060101010101" pitchFamily="49" charset="-122"/>
                <a:ea typeface="黑体" panose="02010609060101010101" pitchFamily="49" charset="-122"/>
                <a:cs typeface="宋体" panose="02010600030101010101" pitchFamily="2" charset="-122"/>
              </a:rPr>
              <a:t>例</a:t>
            </a:r>
            <a:r>
              <a:rPr lang="zh-CN" altLang="en-US" sz="2400">
                <a:latin typeface="宋体" panose="02010600030101010101" pitchFamily="2" charset="-122"/>
                <a:ea typeface="宋体" panose="02010600030101010101" pitchFamily="2" charset="-122"/>
                <a:cs typeface="宋体" panose="02010600030101010101" pitchFamily="2" charset="-122"/>
              </a:rPr>
              <a:t> 小红在做“测量小灯泡的电阻”实验,连接了如图甲所示的实物图,实验所用的小灯泡上标有“2.5 V”字样.</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488" name="18WHLWJJZKBWL172.jpg" descr="id:2147492932;FounderCES"/>
          <p:cNvPicPr>
            <a:picLocks noChangeAspect="1"/>
          </p:cNvPicPr>
          <p:nvPr/>
        </p:nvPicPr>
        <p:blipFill>
          <a:blip r:embed="rId2"/>
          <a:stretch>
            <a:fillRect/>
          </a:stretch>
        </p:blipFill>
        <p:spPr>
          <a:xfrm>
            <a:off x="953770" y="2495550"/>
            <a:ext cx="4636135" cy="3027045"/>
          </a:xfrm>
          <a:prstGeom prst="rect">
            <a:avLst/>
          </a:prstGeom>
        </p:spPr>
      </p:pic>
      <p:sp>
        <p:nvSpPr>
          <p:cNvPr id="3" name="文本框 2"/>
          <p:cNvSpPr txBox="1"/>
          <p:nvPr/>
        </p:nvSpPr>
        <p:spPr>
          <a:xfrm>
            <a:off x="2747645" y="5657215"/>
            <a:ext cx="1047750" cy="398780"/>
          </a:xfrm>
          <a:prstGeom prst="rect">
            <a:avLst/>
          </a:prstGeom>
          <a:noFill/>
        </p:spPr>
        <p:txBody>
          <a:bodyPr wrap="square" rtlCol="0">
            <a:spAutoFit/>
          </a:bodyPr>
          <a:lstStyle/>
          <a:p>
            <a:r>
              <a:rPr lang="zh-CN" altLang="en-US" sz="2000">
                <a:latin typeface="宋体" panose="02010600030101010101" pitchFamily="2" charset="-122"/>
                <a:ea typeface="宋体" panose="02010600030101010101" pitchFamily="2" charset="-122"/>
              </a:rPr>
              <a:t>甲</a:t>
            </a:r>
            <a:endParaRPr lang="zh-CN" altLang="en-US" sz="2000">
              <a:latin typeface="宋体" panose="02010600030101010101" pitchFamily="2" charset="-122"/>
              <a:ea typeface="宋体" panose="02010600030101010101" pitchFamily="2" charset="-122"/>
            </a:endParaRPr>
          </a:p>
        </p:txBody>
      </p:sp>
      <p:pic>
        <p:nvPicPr>
          <p:cNvPr id="489" name="18WHLWJJZKBWL173.jpg" descr="id:2147492939;FounderCES"/>
          <p:cNvPicPr>
            <a:picLocks noChangeAspect="1"/>
          </p:cNvPicPr>
          <p:nvPr/>
        </p:nvPicPr>
        <p:blipFill>
          <a:blip r:embed="rId3"/>
          <a:stretch>
            <a:fillRect/>
          </a:stretch>
        </p:blipFill>
        <p:spPr>
          <a:xfrm>
            <a:off x="6216015" y="2992755"/>
            <a:ext cx="5302250" cy="2256790"/>
          </a:xfrm>
          <a:prstGeom prst="rect">
            <a:avLst/>
          </a:prstGeom>
        </p:spPr>
      </p:pic>
      <p:sp>
        <p:nvSpPr>
          <p:cNvPr id="8" name="文本框 7"/>
          <p:cNvSpPr txBox="1"/>
          <p:nvPr/>
        </p:nvSpPr>
        <p:spPr>
          <a:xfrm>
            <a:off x="7254240" y="5522595"/>
            <a:ext cx="3912235" cy="398780"/>
          </a:xfrm>
          <a:prstGeom prst="rect">
            <a:avLst/>
          </a:prstGeom>
          <a:noFill/>
        </p:spPr>
        <p:txBody>
          <a:bodyPr wrap="square" rtlCol="0">
            <a:spAutoFit/>
          </a:bodyPr>
          <a:lstStyle/>
          <a:p>
            <a:r>
              <a:rPr lang="zh-CN" altLang="en-US" sz="2000">
                <a:latin typeface="宋体" panose="02010600030101010101" pitchFamily="2" charset="-122"/>
                <a:ea typeface="宋体" panose="02010600030101010101" pitchFamily="2" charset="-122"/>
              </a:rPr>
              <a:t>乙                    丙</a:t>
            </a:r>
            <a:endParaRPr lang="zh-CN" altLang="en-US" sz="2000">
              <a:latin typeface="宋体" panose="02010600030101010101" pitchFamily="2" charset="-122"/>
              <a:ea typeface="宋体" panose="02010600030101010101" pitchFamily="2" charset="-122"/>
            </a:endParaRPr>
          </a:p>
        </p:txBody>
      </p:sp>
    </p:spTree>
  </p:cSld>
  <p:clrMapOvr>
    <a:masterClrMapping/>
  </p:clrMapOvr>
  <p:transition spd="med">
    <p:wipe dir="d"/>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电阻的测量</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3" name="文本框 2"/>
          <p:cNvSpPr txBox="1"/>
          <p:nvPr/>
        </p:nvSpPr>
        <p:spPr>
          <a:xfrm>
            <a:off x="629920" y="1036320"/>
            <a:ext cx="10728325" cy="460375"/>
          </a:xfrm>
          <a:prstGeom prst="rect">
            <a:avLst/>
          </a:prstGeom>
          <a:noFill/>
        </p:spPr>
        <p:txBody>
          <a:bodyPr wrap="square" rtlCol="0">
            <a:spAutoFit/>
          </a:bodyPr>
          <a:lstStyle/>
          <a:p>
            <a:endParaRPr lang="zh-CN" altLang="en-US" sz="2400">
              <a:latin typeface="黑体" panose="02010609060101010101" pitchFamily="49" charset="-122"/>
              <a:ea typeface="黑体" panose="02010609060101010101" pitchFamily="49" charset="-122"/>
            </a:endParaRPr>
          </a:p>
        </p:txBody>
      </p:sp>
      <p:sp>
        <p:nvSpPr>
          <p:cNvPr id="4" name="文本框 3"/>
          <p:cNvSpPr txBox="1"/>
          <p:nvPr/>
        </p:nvSpPr>
        <p:spPr>
          <a:xfrm>
            <a:off x="946785" y="1790700"/>
            <a:ext cx="9237980" cy="327660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(1)闭合开关前,滑动变阻器的滑片应移到</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(选填“A”或“B”)端.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(2)小红连接好电路并进行实验,小灯泡正常发光时,电流表示数如图乙所示,则此时小灯泡的电阻约为</a:t>
            </a:r>
            <a:r>
              <a:rPr lang="zh-CN" altLang="en-US" sz="2400" u="sng">
                <a:effectLst/>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.若此时灯丝突然断了,则电压表的示数</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(选填“变大”“变小”或“不变”).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a:p>
        </p:txBody>
      </p:sp>
      <p:sp>
        <p:nvSpPr>
          <p:cNvPr id="10" name="矩形 9"/>
          <p:cNvSpPr/>
          <p:nvPr/>
        </p:nvSpPr>
        <p:spPr>
          <a:xfrm>
            <a:off x="6772276" y="1901596"/>
            <a:ext cx="33655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2" name="矩形 1"/>
          <p:cNvSpPr/>
          <p:nvPr/>
        </p:nvSpPr>
        <p:spPr>
          <a:xfrm>
            <a:off x="5467351" y="3515131"/>
            <a:ext cx="125730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10.4 Ω</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6" name="矩形 5"/>
          <p:cNvSpPr/>
          <p:nvPr/>
        </p:nvSpPr>
        <p:spPr>
          <a:xfrm>
            <a:off x="3027681" y="4083456"/>
            <a:ext cx="79502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变大</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6"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电阻的测量</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4" name="文本框 3"/>
          <p:cNvSpPr txBox="1"/>
          <p:nvPr/>
        </p:nvSpPr>
        <p:spPr>
          <a:xfrm>
            <a:off x="1236345" y="1236345"/>
            <a:ext cx="9441180" cy="1614805"/>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(3)小红换用相同规格的小灯泡继续实验,并将测得的数据记录在下表中,请你对该表格作出评价:</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u="sng"/>
              <a:t>　　　　　　　　　　　　　　　　　　　　   </a:t>
            </a:r>
            <a:r>
              <a:rPr lang="en-US" altLang="zh-CN" u="sng"/>
              <a:t>__</a:t>
            </a:r>
            <a:r>
              <a:rPr lang="zh-CN" altLang="en-US" u="sng"/>
              <a:t>　                                                                                                      </a:t>
            </a:r>
            <a:r>
              <a:rPr lang="zh-CN" altLang="en-US"/>
              <a:t>. </a:t>
            </a:r>
            <a:endParaRPr lang="zh-CN" altLang="en-US"/>
          </a:p>
        </p:txBody>
      </p:sp>
      <p:graphicFrame>
        <p:nvGraphicFramePr>
          <p:cNvPr id="8" name="表格 7"/>
          <p:cNvGraphicFramePr>
            <a:graphicFrameLocks noGrp="1"/>
          </p:cNvGraphicFramePr>
          <p:nvPr>
            <p:custDataLst>
              <p:tags r:id="rId2"/>
            </p:custDataLst>
          </p:nvPr>
        </p:nvGraphicFramePr>
        <p:xfrm>
          <a:off x="2686685" y="3070860"/>
          <a:ext cx="6428740" cy="2846070"/>
        </p:xfrm>
        <a:graphic>
          <a:graphicData uri="http://schemas.openxmlformats.org/drawingml/2006/table">
            <a:tbl>
              <a:tblPr firstRow="1" bandRow="1">
                <a:tableStyleId>{5940675A-B579-460E-94D1-54222C63F5DA}</a:tableStyleId>
              </a:tblPr>
              <a:tblGrid>
                <a:gridCol w="1799590"/>
                <a:gridCol w="772160"/>
                <a:gridCol w="771525"/>
                <a:gridCol w="770890"/>
                <a:gridCol w="770890"/>
                <a:gridCol w="772795"/>
                <a:gridCol w="770890"/>
              </a:tblGrid>
              <a:tr h="51943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实验次数</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2</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3</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4</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5</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6</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943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电压</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U</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0.5</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1.5</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2.0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2.5</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3.0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7215">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电流</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I</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0.10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0.16</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0.20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0.23</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0.27</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7215">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电阻</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R</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5.0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6.3</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7.5</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8.7</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11.1</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5278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电阻的平均值</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6">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8.2</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vert="horz" wrap="square"/>
                    <a:lstStyle/>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vert="horz" wrap="square"/>
                    <a:lstStyle/>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vert="horz" wrap="square"/>
                    <a:lstStyle/>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vert="horz" wrap="square"/>
                    <a:lstStyle/>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vert="horz" wrap="square"/>
                    <a:lstStyle/>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
        <p:nvSpPr>
          <p:cNvPr id="10" name="矩形 9"/>
          <p:cNvSpPr/>
          <p:nvPr/>
        </p:nvSpPr>
        <p:spPr>
          <a:xfrm>
            <a:off x="5017136" y="1813331"/>
            <a:ext cx="538734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灯丝的电阻受温度影响,并非一个定值,</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9" name="矩形 8"/>
          <p:cNvSpPr/>
          <p:nvPr/>
        </p:nvSpPr>
        <p:spPr>
          <a:xfrm>
            <a:off x="1403986" y="2273706"/>
            <a:ext cx="645795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求电阻的平均值无意义;表格中物理量未带单位</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电阻的测量</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2" name="文本框 1"/>
          <p:cNvSpPr txBox="1"/>
          <p:nvPr/>
        </p:nvSpPr>
        <p:spPr>
          <a:xfrm>
            <a:off x="1160145" y="1593850"/>
            <a:ext cx="9035415" cy="341503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(4)小红根据实验数据,绘出了电流表示数I与电压表示数U的关系图像如图丙中的图线A所示,她发现图线A是一条向下弯曲的曲线,原因是</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(5)小张用相同的器材和电路图做实验,由于接线错误,根据测量的数据绘出的I-U图像如图丙中的图线B所示.你认为可能是由于</a:t>
            </a:r>
            <a:r>
              <a:rPr lang="en-US" altLang="zh-CN" sz="2400">
                <a:latin typeface="宋体" panose="02010600030101010101" pitchFamily="2" charset="-122"/>
                <a:ea typeface="宋体" panose="02010600030101010101" pitchFamily="2" charset="-122"/>
                <a:cs typeface="宋体" panose="02010600030101010101" pitchFamily="2" charset="-122"/>
              </a:rPr>
              <a:t>____</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2400">
                <a:latin typeface="宋体" panose="02010600030101010101" pitchFamily="2" charset="-122"/>
                <a:ea typeface="宋体" panose="02010600030101010101" pitchFamily="2" charset="-122"/>
                <a:cs typeface="宋体" panose="02010600030101010101" pitchFamily="2" charset="-122"/>
              </a:rPr>
              <a:t>_______________</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6" name="矩形 5"/>
          <p:cNvSpPr/>
          <p:nvPr/>
        </p:nvSpPr>
        <p:spPr>
          <a:xfrm>
            <a:off x="1509395" y="2797175"/>
            <a:ext cx="482981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小灯泡的电阻随温度升高而增大</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8" name="矩形 7"/>
          <p:cNvSpPr/>
          <p:nvPr/>
        </p:nvSpPr>
        <p:spPr>
          <a:xfrm>
            <a:off x="9183371" y="3876446"/>
            <a:ext cx="79502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电压</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9" name="矩形 8"/>
          <p:cNvSpPr/>
          <p:nvPr/>
        </p:nvSpPr>
        <p:spPr>
          <a:xfrm>
            <a:off x="1305560" y="4452620"/>
            <a:ext cx="375031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表接在了滑动变阻器两端</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电阻的测量</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3" name="文本框 2"/>
          <p:cNvSpPr txBox="1"/>
          <p:nvPr/>
        </p:nvSpPr>
        <p:spPr>
          <a:xfrm>
            <a:off x="578485" y="1063625"/>
            <a:ext cx="5503545" cy="460375"/>
          </a:xfrm>
          <a:prstGeom prst="rect">
            <a:avLst/>
          </a:prstGeom>
          <a:noFill/>
        </p:spPr>
        <p:txBody>
          <a:bodyPr wrap="square" rtlCol="0">
            <a:spAutoFit/>
          </a:bodyPr>
          <a:lstStyle/>
          <a:p>
            <a:r>
              <a:rPr lang="zh-CN" altLang="en-US" sz="2400">
                <a:latin typeface="黑体" panose="02010609060101010101" pitchFamily="49" charset="-122"/>
                <a:ea typeface="黑体" panose="02010609060101010101" pitchFamily="49" charset="-122"/>
              </a:rPr>
              <a:t>【拓展设问】</a:t>
            </a:r>
            <a:endParaRPr lang="zh-CN" altLang="en-US" sz="2400">
              <a:latin typeface="黑体" panose="02010609060101010101" pitchFamily="49" charset="-122"/>
              <a:ea typeface="黑体" panose="02010609060101010101" pitchFamily="49" charset="-122"/>
            </a:endParaRPr>
          </a:p>
        </p:txBody>
      </p:sp>
      <p:sp>
        <p:nvSpPr>
          <p:cNvPr id="4" name="文本框 3"/>
          <p:cNvSpPr txBox="1"/>
          <p:nvPr/>
        </p:nvSpPr>
        <p:spPr>
          <a:xfrm>
            <a:off x="927100" y="1851660"/>
            <a:ext cx="10337800" cy="341503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(6)小王将图甲中的灯泡换成定值电阻Rx,测量其阻值.</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①通过三次测量得到的Rx的阻值分别为5 Ω、5.2 Ω和5.5 Ω,则实验测得的Rx的阻值约为</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②小王的实验电路除了可以测定值电阻的阻值,还可以做什么实验:</a:t>
            </a:r>
            <a:r>
              <a:rPr lang="en-US" altLang="zh-CN" sz="2400">
                <a:latin typeface="宋体" panose="02010600030101010101" pitchFamily="2" charset="-122"/>
                <a:ea typeface="宋体" panose="02010600030101010101" pitchFamily="2" charset="-122"/>
                <a:cs typeface="宋体" panose="02010600030101010101" pitchFamily="2" charset="-122"/>
              </a:rPr>
              <a:t>________</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2400">
                <a:latin typeface="宋体" panose="02010600030101010101" pitchFamily="2" charset="-122"/>
                <a:ea typeface="宋体" panose="02010600030101010101" pitchFamily="2" charset="-122"/>
                <a:cs typeface="宋体" panose="02010600030101010101" pitchFamily="2" charset="-122"/>
              </a:rPr>
              <a:t>_______</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6" name="矩形 5"/>
          <p:cNvSpPr/>
          <p:nvPr/>
        </p:nvSpPr>
        <p:spPr>
          <a:xfrm>
            <a:off x="3087371" y="3110636"/>
            <a:ext cx="110363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5.2 Ω</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8" name="矩形 7"/>
          <p:cNvSpPr/>
          <p:nvPr/>
        </p:nvSpPr>
        <p:spPr>
          <a:xfrm>
            <a:off x="9773921" y="3571011"/>
            <a:ext cx="140716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探究电流</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9" name="矩形 8"/>
          <p:cNvSpPr/>
          <p:nvPr/>
        </p:nvSpPr>
        <p:spPr>
          <a:xfrm>
            <a:off x="1068071" y="4114571"/>
            <a:ext cx="201930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与电压的关系</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电阻的测量</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2" name="文本框 1"/>
          <p:cNvSpPr txBox="1"/>
          <p:nvPr/>
        </p:nvSpPr>
        <p:spPr>
          <a:xfrm>
            <a:off x="519430" y="916940"/>
            <a:ext cx="10337800" cy="1753235"/>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③完成实验后,小王想只用电流表测量Rx的阻值,老师为小王又提供了一个电阻箱和一个单刀双掷开关,请你帮小王设计电路图并简略写出实验步骤.</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6" name="矩形 5"/>
          <p:cNvSpPr/>
          <p:nvPr/>
        </p:nvSpPr>
        <p:spPr>
          <a:xfrm>
            <a:off x="681990" y="2245995"/>
            <a:ext cx="9672955" cy="3784600"/>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电路图如图所示.</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a:p>
            <a:pPr algn="l"/>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a:p>
            <a:pPr algn="l"/>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a:p>
            <a:pPr algn="l"/>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a:p>
            <a:pPr algn="l"/>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a:p>
            <a:pPr algn="l"/>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a:p>
            <a:pPr algn="l"/>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实验步骤:</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将S拨至a,读出电流表示数Ix;再将S拨至b,调节电阻箱,使电流表示数仍为Ix,读出此时电阻箱的示数,即为Rx的阻值.</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530" name="18WHLWJJZKBWLDA174.jpg" descr="id:2147493750;FounderCES"/>
          <p:cNvPicPr>
            <a:picLocks noChangeAspect="1"/>
          </p:cNvPicPr>
          <p:nvPr/>
        </p:nvPicPr>
        <p:blipFill>
          <a:blip r:embed="rId2"/>
          <a:stretch>
            <a:fillRect/>
          </a:stretch>
        </p:blipFill>
        <p:spPr>
          <a:xfrm>
            <a:off x="2258695" y="2670175"/>
            <a:ext cx="2614930" cy="211264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30"/>
                                        </p:tgtEl>
                                        <p:attrNameLst>
                                          <p:attrName>style.visibility</p:attrName>
                                        </p:attrNameLst>
                                      </p:cBhvr>
                                      <p:to>
                                        <p:strVal val="visible"/>
                                      </p:to>
                                    </p:set>
                                    <p:animEffect transition="in" filter="fade">
                                      <p:cBhvr>
                                        <p:cTn id="10" dur="500"/>
                                        <p:tgtEl>
                                          <p:spTgt spid="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电阻的测量</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2" name="文本框 1"/>
          <p:cNvSpPr txBox="1"/>
          <p:nvPr/>
        </p:nvSpPr>
        <p:spPr>
          <a:xfrm>
            <a:off x="958215" y="1063625"/>
            <a:ext cx="10487660" cy="507746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(7)小明在进行实验时,发现电流表损坏,他利用电压表和阻值为R</a:t>
            </a:r>
            <a:r>
              <a:rPr lang="zh-CN" altLang="en-US" sz="2400" baseline="-25000">
                <a:latin typeface="宋体" panose="02010600030101010101" pitchFamily="2" charset="-122"/>
                <a:ea typeface="宋体" panose="02010600030101010101" pitchFamily="2" charset="-122"/>
                <a:cs typeface="宋体" panose="02010600030101010101" pitchFamily="2" charset="-122"/>
              </a:rPr>
              <a:t>0</a:t>
            </a:r>
            <a:r>
              <a:rPr lang="zh-CN" altLang="en-US" sz="2400">
                <a:latin typeface="宋体" panose="02010600030101010101" pitchFamily="2" charset="-122"/>
                <a:ea typeface="宋体" panose="02010600030101010101" pitchFamily="2" charset="-122"/>
                <a:cs typeface="宋体" panose="02010600030101010101" pitchFamily="2" charset="-122"/>
              </a:rPr>
              <a:t>的定值电阻,也测量出了额定电压为2.5 V的小灯泡L正常发光时的电阻R</a:t>
            </a:r>
            <a:r>
              <a:rPr lang="zh-CN" altLang="en-US" sz="2400" baseline="-25000">
                <a:latin typeface="宋体" panose="02010600030101010101" pitchFamily="2" charset="-122"/>
                <a:ea typeface="宋体" panose="02010600030101010101" pitchFamily="2" charset="-122"/>
                <a:cs typeface="宋体" panose="02010600030101010101" pitchFamily="2" charset="-122"/>
              </a:rPr>
              <a:t>L</a:t>
            </a:r>
            <a:r>
              <a:rPr lang="zh-CN" altLang="en-US" sz="2400">
                <a:latin typeface="宋体" panose="02010600030101010101" pitchFamily="2" charset="-122"/>
                <a:ea typeface="宋体" panose="02010600030101010101" pitchFamily="2" charset="-122"/>
                <a:cs typeface="宋体" panose="02010600030101010101" pitchFamily="2" charset="-122"/>
              </a:rPr>
              <a:t>.他选择了满足实验要求的实验器材,并连接了如图丁所示的实验电路.请你帮小明将实验步骤补充完整.</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a.断开开关S</a:t>
            </a:r>
            <a:r>
              <a:rPr lang="zh-CN" altLang="en-US" sz="2400" baseline="-25000">
                <a:latin typeface="宋体" panose="02010600030101010101" pitchFamily="2" charset="-122"/>
                <a:ea typeface="宋体" panose="02010600030101010101" pitchFamily="2" charset="-122"/>
                <a:cs typeface="宋体" panose="02010600030101010101" pitchFamily="2" charset="-122"/>
              </a:rPr>
              <a:t>3</a:t>
            </a:r>
            <a:r>
              <a:rPr lang="zh-CN" altLang="en-US" sz="2400">
                <a:latin typeface="宋体" panose="02010600030101010101" pitchFamily="2" charset="-122"/>
                <a:ea typeface="宋体" panose="02010600030101010101" pitchFamily="2" charset="-122"/>
                <a:cs typeface="宋体" panose="02010600030101010101" pitchFamily="2" charset="-122"/>
              </a:rPr>
              <a:t>、闭合开关S</a:t>
            </a:r>
            <a:r>
              <a:rPr lang="zh-CN" altLang="en-US" sz="2400" baseline="-250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、S</a:t>
            </a:r>
            <a:r>
              <a:rPr lang="zh-CN" altLang="en-US" sz="2400" baseline="-25000">
                <a:latin typeface="宋体" panose="02010600030101010101" pitchFamily="2" charset="-122"/>
                <a:ea typeface="宋体" panose="02010600030101010101" pitchFamily="2" charset="-122"/>
                <a:cs typeface="宋体" panose="02010600030101010101" pitchFamily="2" charset="-122"/>
              </a:rPr>
              <a:t>2</a:t>
            </a:r>
            <a:r>
              <a:rPr lang="zh-CN" altLang="en-US" sz="2400">
                <a:latin typeface="宋体" panose="02010600030101010101" pitchFamily="2" charset="-122"/>
                <a:ea typeface="宋体" panose="02010600030101010101" pitchFamily="2" charset="-122"/>
                <a:cs typeface="宋体" panose="02010600030101010101" pitchFamily="2" charset="-122"/>
              </a:rPr>
              <a:t>,移动滑动变阻器的滑片,</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使</a:t>
            </a:r>
            <a:r>
              <a:rPr lang="en-US" altLang="zh-CN" sz="2400">
                <a:latin typeface="宋体" panose="02010600030101010101" pitchFamily="2" charset="-122"/>
                <a:ea typeface="宋体" panose="02010600030101010101" pitchFamily="2" charset="-122"/>
                <a:cs typeface="宋体" panose="02010600030101010101" pitchFamily="2" charset="-122"/>
              </a:rPr>
              <a:t>_____________________</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b.保持滑动变阻器的滑片位置不变,断开开关S</a:t>
            </a:r>
            <a:r>
              <a:rPr lang="zh-CN" altLang="en-US" sz="2400" baseline="-25000">
                <a:latin typeface="宋体" panose="02010600030101010101" pitchFamily="2" charset="-122"/>
                <a:ea typeface="宋体" panose="02010600030101010101" pitchFamily="2" charset="-122"/>
                <a:cs typeface="宋体" panose="02010600030101010101" pitchFamily="2" charset="-122"/>
              </a:rPr>
              <a:t>2</a:t>
            </a:r>
            <a:r>
              <a:rPr lang="zh-CN" altLang="en-US" sz="2400">
                <a:latin typeface="宋体" panose="02010600030101010101" pitchFamily="2" charset="-122"/>
                <a:ea typeface="宋体" panose="02010600030101010101" pitchFamily="2" charset="-122"/>
                <a:cs typeface="宋体" panose="02010600030101010101" pitchFamily="2" charset="-122"/>
              </a:rPr>
              <a:t>、闭合开</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关S</a:t>
            </a:r>
            <a:r>
              <a:rPr lang="zh-CN" altLang="en-US" sz="2400" baseline="-25000">
                <a:latin typeface="宋体" panose="02010600030101010101" pitchFamily="2" charset="-122"/>
                <a:ea typeface="宋体" panose="02010600030101010101" pitchFamily="2" charset="-122"/>
                <a:cs typeface="宋体" panose="02010600030101010101" pitchFamily="2" charset="-122"/>
              </a:rPr>
              <a:t>3</a:t>
            </a:r>
            <a:r>
              <a:rPr lang="zh-CN" altLang="en-US" sz="2400">
                <a:latin typeface="宋体" panose="02010600030101010101" pitchFamily="2" charset="-122"/>
                <a:ea typeface="宋体" panose="02010600030101010101" pitchFamily="2" charset="-122"/>
                <a:cs typeface="宋体" panose="02010600030101010101" pitchFamily="2" charset="-122"/>
              </a:rPr>
              <a:t>,记录电压表的示数为U;</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c.R</a:t>
            </a:r>
            <a:r>
              <a:rPr lang="zh-CN" altLang="en-US" sz="2400" baseline="-25000">
                <a:latin typeface="宋体" panose="02010600030101010101" pitchFamily="2" charset="-122"/>
                <a:ea typeface="宋体" panose="02010600030101010101" pitchFamily="2" charset="-122"/>
                <a:cs typeface="宋体" panose="02010600030101010101" pitchFamily="2" charset="-122"/>
              </a:rPr>
              <a:t>L</a:t>
            </a:r>
            <a:r>
              <a:rPr lang="zh-CN" altLang="en-US" sz="2400">
                <a:latin typeface="宋体" panose="02010600030101010101" pitchFamily="2" charset="-122"/>
                <a:ea typeface="宋体" panose="02010600030101010101" pitchFamily="2" charset="-122"/>
                <a:cs typeface="宋体" panose="02010600030101010101" pitchFamily="2" charset="-122"/>
              </a:rPr>
              <a:t>=</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.(用已知量和测出的物理量符号表示)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490" name="18WHLWJJZKBWL174-1.jpg" descr="id:2147492954;FounderCES"/>
          <p:cNvPicPr>
            <a:picLocks noChangeAspect="1"/>
          </p:cNvPicPr>
          <p:nvPr/>
        </p:nvPicPr>
        <p:blipFill>
          <a:blip r:embed="rId2"/>
          <a:stretch>
            <a:fillRect/>
          </a:stretch>
        </p:blipFill>
        <p:spPr>
          <a:xfrm>
            <a:off x="8667115" y="3370580"/>
            <a:ext cx="3044190" cy="1840865"/>
          </a:xfrm>
          <a:prstGeom prst="rect">
            <a:avLst/>
          </a:prstGeom>
        </p:spPr>
      </p:pic>
      <p:sp>
        <p:nvSpPr>
          <p:cNvPr id="3" name="文本框 2"/>
          <p:cNvSpPr txBox="1"/>
          <p:nvPr/>
        </p:nvSpPr>
        <p:spPr>
          <a:xfrm>
            <a:off x="10007600" y="5266055"/>
            <a:ext cx="770255" cy="398780"/>
          </a:xfrm>
          <a:prstGeom prst="rect">
            <a:avLst/>
          </a:prstGeom>
          <a:noFill/>
        </p:spPr>
        <p:txBody>
          <a:bodyPr wrap="square" rtlCol="0">
            <a:spAutoFit/>
          </a:bodyPr>
          <a:lstStyle/>
          <a:p>
            <a:r>
              <a:rPr lang="zh-CN" altLang="en-US" sz="2000">
                <a:latin typeface="宋体" panose="02010600030101010101" pitchFamily="2" charset="-122"/>
                <a:ea typeface="宋体" panose="02010600030101010101" pitchFamily="2" charset="-122"/>
              </a:rPr>
              <a:t>丁</a:t>
            </a:r>
            <a:endParaRPr lang="zh-CN" altLang="en-US" sz="2000">
              <a:latin typeface="宋体" panose="02010600030101010101" pitchFamily="2" charset="-122"/>
              <a:ea typeface="宋体" panose="02010600030101010101" pitchFamily="2" charset="-122"/>
            </a:endParaRPr>
          </a:p>
        </p:txBody>
      </p:sp>
      <p:sp>
        <p:nvSpPr>
          <p:cNvPr id="6" name="矩形 5"/>
          <p:cNvSpPr/>
          <p:nvPr/>
        </p:nvSpPr>
        <p:spPr>
          <a:xfrm>
            <a:off x="1468756" y="3925341"/>
            <a:ext cx="309372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电压表的示数为2.5 V</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8" name="图片 7"/>
          <p:cNvPicPr>
            <a:picLocks noChangeAspect="1"/>
          </p:cNvPicPr>
          <p:nvPr/>
        </p:nvPicPr>
        <p:blipFill>
          <a:blip r:embed="rId3"/>
          <a:stretch>
            <a:fillRect/>
          </a:stretch>
        </p:blipFill>
        <p:spPr>
          <a:xfrm>
            <a:off x="1916430" y="5415280"/>
            <a:ext cx="812800" cy="54546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电阻的测量</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4" name="文本框 3"/>
          <p:cNvSpPr txBox="1"/>
          <p:nvPr/>
        </p:nvSpPr>
        <p:spPr>
          <a:xfrm>
            <a:off x="449580" y="742315"/>
            <a:ext cx="11522710" cy="1198880"/>
          </a:xfrm>
          <a:prstGeom prst="rect">
            <a:avLst/>
          </a:prstGeom>
          <a:noFill/>
        </p:spPr>
        <p:txBody>
          <a:bodyPr wrap="square" rtlCol="0">
            <a:spAutoFit/>
          </a:bodyPr>
          <a:lstStyle/>
          <a:p>
            <a:pPr>
              <a:lnSpc>
                <a:spcPct val="150000"/>
              </a:lnSpc>
            </a:pPr>
            <a:r>
              <a:rPr lang="zh-CN" altLang="en-US" sz="2400" b="1">
                <a:solidFill>
                  <a:srgbClr val="FF0000"/>
                </a:solidFill>
                <a:latin typeface="黑体" panose="02010609060101010101" pitchFamily="49" charset="-122"/>
                <a:ea typeface="黑体" panose="02010609060101010101" pitchFamily="49" charset="-122"/>
                <a:cs typeface="宋体" panose="02010600030101010101" pitchFamily="2" charset="-122"/>
              </a:rPr>
              <a:t>创新预测</a:t>
            </a:r>
            <a:endParaRPr lang="zh-CN" altLang="en-US" sz="2400" b="1">
              <a:solidFill>
                <a:srgbClr val="FF0000"/>
              </a:solidFill>
              <a:latin typeface="黑体" panose="02010609060101010101" pitchFamily="49" charset="-122"/>
              <a:ea typeface="黑体" panose="02010609060101010101" pitchFamily="49" charset="-122"/>
              <a:cs typeface="宋体" panose="02010600030101010101" pitchFamily="2" charset="-122"/>
            </a:endParaRPr>
          </a:p>
          <a:p>
            <a:pPr>
              <a:lnSpc>
                <a:spcPct val="150000"/>
              </a:lnSpc>
            </a:pPr>
            <a:r>
              <a:rPr lang="en-US" altLang="zh-CN" sz="24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 用如图甲所示的电路测量定值电阻Rx的阻值,测量数据记录如下表:</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6" name="图片 5"/>
          <p:cNvPicPr>
            <a:picLocks noChangeAspect="1"/>
          </p:cNvPicPr>
          <p:nvPr/>
        </p:nvPicPr>
        <p:blipFill>
          <a:blip r:embed="rId2"/>
          <a:stretch>
            <a:fillRect/>
          </a:stretch>
        </p:blipFill>
        <p:spPr>
          <a:xfrm>
            <a:off x="2280285" y="2307590"/>
            <a:ext cx="2897505" cy="2720975"/>
          </a:xfrm>
          <a:prstGeom prst="rect">
            <a:avLst/>
          </a:prstGeom>
        </p:spPr>
      </p:pic>
      <p:pic>
        <p:nvPicPr>
          <p:cNvPr id="9" name="图片 8"/>
          <p:cNvPicPr>
            <a:picLocks noChangeAspect="1"/>
          </p:cNvPicPr>
          <p:nvPr/>
        </p:nvPicPr>
        <p:blipFill>
          <a:blip r:embed="rId3"/>
          <a:stretch>
            <a:fillRect/>
          </a:stretch>
        </p:blipFill>
        <p:spPr>
          <a:xfrm>
            <a:off x="5900420" y="2403475"/>
            <a:ext cx="4000500" cy="2276475"/>
          </a:xfrm>
          <a:prstGeom prst="rect">
            <a:avLst/>
          </a:prstGeom>
        </p:spPr>
      </p:pic>
    </p:spTree>
  </p:cSld>
  <p:clrMapOvr>
    <a:masterClrMapping/>
  </p:clrMapOvr>
  <p:transition spd="med">
    <p:wipe dir="d"/>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电阻的测量</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4" name="文本框 3"/>
          <p:cNvSpPr txBox="1"/>
          <p:nvPr/>
        </p:nvSpPr>
        <p:spPr>
          <a:xfrm>
            <a:off x="977900" y="1129030"/>
            <a:ext cx="10236200" cy="507746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(1)第2次测量时,电流表示数如图乙所示,为</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A,对应的电阻值为</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Ω.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(2)根据三次实验数据可得定值电阻Rx=</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Ω(结果保留一位小数).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(3)实验时,闭合开关,发现电流表和电压表指针都不偏转.用一根导线在图甲中先后连接接线柱B与C、C与D时,电压表和电流表示数都为0,连接接线柱D与E时,电压表和电流表指针明显偏转,则电路的故障是</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2"/>
          <a:stretch>
            <a:fillRect/>
          </a:stretch>
        </p:blipFill>
        <p:spPr>
          <a:xfrm>
            <a:off x="4432935" y="1830705"/>
            <a:ext cx="2390775" cy="1933575"/>
          </a:xfrm>
          <a:prstGeom prst="rect">
            <a:avLst/>
          </a:prstGeom>
        </p:spPr>
      </p:pic>
      <p:sp>
        <p:nvSpPr>
          <p:cNvPr id="3" name="矩形 2"/>
          <p:cNvSpPr/>
          <p:nvPr/>
        </p:nvSpPr>
        <p:spPr>
          <a:xfrm>
            <a:off x="7126606" y="1237386"/>
            <a:ext cx="79756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0.20</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8" name="矩形 7"/>
          <p:cNvSpPr/>
          <p:nvPr/>
        </p:nvSpPr>
        <p:spPr>
          <a:xfrm>
            <a:off x="1247141" y="1830476"/>
            <a:ext cx="79756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10.0</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0" name="矩形 9"/>
          <p:cNvSpPr/>
          <p:nvPr/>
        </p:nvSpPr>
        <p:spPr>
          <a:xfrm>
            <a:off x="6329046" y="3995191"/>
            <a:ext cx="64389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9.9</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1" name="矩形 10"/>
          <p:cNvSpPr/>
          <p:nvPr/>
        </p:nvSpPr>
        <p:spPr>
          <a:xfrm>
            <a:off x="8399146" y="5590311"/>
            <a:ext cx="232537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滑动变阻器断路</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300"/>
                                        <p:tgtEl>
                                          <p:spTgt spid="10"/>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1"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ea"/>
              </a:rPr>
              <a:t>测量定值电阻的阻值(10年</a:t>
            </a:r>
            <a:r>
              <a:rPr lang="en-US" altLang="zh-CN" sz="2400" b="1" kern="0">
                <a:solidFill>
                  <a:srgbClr val="EE3028"/>
                </a:solidFill>
                <a:cs typeface="+mn-ea"/>
                <a:sym typeface="+mn-ea"/>
              </a:rPr>
              <a:t>1</a:t>
            </a:r>
            <a:r>
              <a:rPr lang="zh-CN" altLang="en-US" sz="2400" b="1" kern="0">
                <a:solidFill>
                  <a:srgbClr val="EE3028"/>
                </a:solidFill>
                <a:cs typeface="+mn-ea"/>
                <a:sym typeface="+mn-ea"/>
              </a:rPr>
              <a:t>考)</a:t>
            </a:r>
            <a:endParaRPr lang="zh-CN" altLang="en-US"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1</a:t>
            </a:r>
            <a:endParaRPr lang="en-US" altLang="zh-CN">
              <a:solidFill>
                <a:schemeClr val="bg1"/>
              </a:solidFill>
              <a:sym typeface="+mn-lt"/>
            </a:endParaRPr>
          </a:p>
        </p:txBody>
      </p:sp>
      <p:sp>
        <p:nvSpPr>
          <p:cNvPr id="2" name="文本框 1"/>
          <p:cNvSpPr txBox="1"/>
          <p:nvPr/>
        </p:nvSpPr>
        <p:spPr>
          <a:xfrm>
            <a:off x="977900" y="1656080"/>
            <a:ext cx="10236200" cy="286131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(5)小芳又设计了一种方案,也测出了Rx的阻值.电路如图丁所示,R</a:t>
            </a:r>
            <a:r>
              <a:rPr lang="zh-CN" altLang="en-US" sz="2400" baseline="-25000">
                <a:latin typeface="宋体" panose="02010600030101010101" pitchFamily="2" charset="-122"/>
                <a:ea typeface="宋体" panose="02010600030101010101" pitchFamily="2" charset="-122"/>
                <a:cs typeface="宋体" panose="02010600030101010101" pitchFamily="2" charset="-122"/>
              </a:rPr>
              <a:t>0</a:t>
            </a:r>
            <a:r>
              <a:rPr lang="zh-CN" altLang="en-US" sz="2400">
                <a:latin typeface="宋体" panose="02010600030101010101" pitchFamily="2" charset="-122"/>
                <a:ea typeface="宋体" panose="02010600030101010101" pitchFamily="2" charset="-122"/>
                <a:cs typeface="宋体" panose="02010600030101010101" pitchFamily="2" charset="-122"/>
              </a:rPr>
              <a:t>为阻值已知的定值电阻,电源电压未知且恒定不变.测量步骤如下:</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①当开关</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时,电流表读数为I</a:t>
            </a:r>
            <a:r>
              <a:rPr lang="zh-CN" altLang="en-US" sz="2400" baseline="-250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②当开关S</a:t>
            </a:r>
            <a:r>
              <a:rPr lang="zh-CN" altLang="en-US" sz="2400" baseline="-250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、S</a:t>
            </a:r>
            <a:r>
              <a:rPr lang="zh-CN" altLang="en-US" sz="2400" baseline="-25000">
                <a:latin typeface="宋体" panose="02010600030101010101" pitchFamily="2" charset="-122"/>
                <a:ea typeface="宋体" panose="02010600030101010101" pitchFamily="2" charset="-122"/>
                <a:cs typeface="宋体" panose="02010600030101010101" pitchFamily="2" charset="-122"/>
              </a:rPr>
              <a:t>2</a:t>
            </a:r>
            <a:r>
              <a:rPr lang="zh-CN" altLang="en-US" sz="2400">
                <a:latin typeface="宋体" panose="02010600030101010101" pitchFamily="2" charset="-122"/>
                <a:ea typeface="宋体" panose="02010600030101010101" pitchFamily="2" charset="-122"/>
                <a:cs typeface="宋体" panose="02010600030101010101" pitchFamily="2" charset="-122"/>
              </a:rPr>
              <a:t>都闭合时,电流表读数为I</a:t>
            </a:r>
            <a:r>
              <a:rPr lang="zh-CN" altLang="en-US" sz="2400" baseline="-25000">
                <a:latin typeface="宋体" panose="02010600030101010101" pitchFamily="2" charset="-122"/>
                <a:ea typeface="宋体" panose="02010600030101010101" pitchFamily="2" charset="-122"/>
                <a:cs typeface="宋体" panose="02010600030101010101" pitchFamily="2" charset="-122"/>
              </a:rPr>
              <a:t>2</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③待测电阻Rx=</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.(用已知和测出的物理量符号表示)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8" name="矩形 7"/>
          <p:cNvSpPr/>
          <p:nvPr/>
        </p:nvSpPr>
        <p:spPr>
          <a:xfrm>
            <a:off x="2202816" y="2856636"/>
            <a:ext cx="2221230" cy="460375"/>
          </a:xfrm>
          <a:prstGeom prst="rect">
            <a:avLst/>
          </a:prstGeom>
        </p:spPr>
        <p:txBody>
          <a:bodyPr wrap="non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S</a:t>
            </a:r>
            <a:r>
              <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a:t>
            </a: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闭合、S</a:t>
            </a:r>
            <a:r>
              <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a:t>
            </a: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断开</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0" name="图片 9"/>
          <p:cNvPicPr>
            <a:picLocks noChangeAspect="1"/>
          </p:cNvPicPr>
          <p:nvPr/>
        </p:nvPicPr>
        <p:blipFill>
          <a:blip r:embed="rId2"/>
          <a:stretch>
            <a:fillRect/>
          </a:stretch>
        </p:blipFill>
        <p:spPr>
          <a:xfrm>
            <a:off x="3329940" y="3807460"/>
            <a:ext cx="904875" cy="56197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电阻的测量</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3" name="文本框 2"/>
          <p:cNvSpPr txBox="1"/>
          <p:nvPr/>
        </p:nvSpPr>
        <p:spPr>
          <a:xfrm>
            <a:off x="794385" y="1290320"/>
            <a:ext cx="10160635" cy="2306955"/>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(4)如果没有电压表,电源电压未知,可以用最大阻值为R的滑动变阻器和如图丙所示电路测量电阻Rx的阻值.闭合开关后,滑动变阻器滑片在最左端时,电流表示数为I1;滑动变阻器滑片在最右端时,电流表示数为I2,则电阻Rx=</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.(用相关物理量的符号表示)</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6" name="图片 5"/>
          <p:cNvPicPr>
            <a:picLocks noChangeAspect="1"/>
          </p:cNvPicPr>
          <p:nvPr/>
        </p:nvPicPr>
        <p:blipFill>
          <a:blip r:embed="rId2"/>
          <a:stretch>
            <a:fillRect/>
          </a:stretch>
        </p:blipFill>
        <p:spPr>
          <a:xfrm>
            <a:off x="4408805" y="3868420"/>
            <a:ext cx="2773680" cy="2355850"/>
          </a:xfrm>
          <a:prstGeom prst="rect">
            <a:avLst/>
          </a:prstGeom>
        </p:spPr>
      </p:pic>
      <p:pic>
        <p:nvPicPr>
          <p:cNvPr id="9" name="图片 8"/>
          <p:cNvPicPr>
            <a:picLocks noChangeAspect="1"/>
          </p:cNvPicPr>
          <p:nvPr/>
        </p:nvPicPr>
        <p:blipFill>
          <a:blip r:embed="rId3"/>
          <a:stretch>
            <a:fillRect/>
          </a:stretch>
        </p:blipFill>
        <p:spPr>
          <a:xfrm>
            <a:off x="1205230" y="2963545"/>
            <a:ext cx="483870" cy="63373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电阻的测量</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2" name="文本框 1"/>
          <p:cNvSpPr txBox="1"/>
          <p:nvPr/>
        </p:nvSpPr>
        <p:spPr>
          <a:xfrm>
            <a:off x="693420" y="1176655"/>
            <a:ext cx="10791190" cy="119888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2.某同学想利用图甲所示的电路测量Rx的阻值.</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(1)该实验的原理是</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(用公式表示).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2"/>
          <a:stretch>
            <a:fillRect/>
          </a:stretch>
        </p:blipFill>
        <p:spPr>
          <a:xfrm>
            <a:off x="2108200" y="2292985"/>
            <a:ext cx="6498590" cy="2738755"/>
          </a:xfrm>
          <a:prstGeom prst="rect">
            <a:avLst/>
          </a:prstGeom>
        </p:spPr>
      </p:pic>
      <p:sp>
        <p:nvSpPr>
          <p:cNvPr id="8" name="文本框 7"/>
          <p:cNvSpPr txBox="1"/>
          <p:nvPr/>
        </p:nvSpPr>
        <p:spPr>
          <a:xfrm>
            <a:off x="983615" y="5038725"/>
            <a:ext cx="10450195" cy="119888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(2)根据图甲所示的电路图,连接图乙的实物图时,要将导线x接到滑动变阻器的</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(选填“A”或“C”)接线柱.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10" name="矩形 9"/>
          <p:cNvSpPr/>
          <p:nvPr/>
        </p:nvSpPr>
        <p:spPr>
          <a:xfrm>
            <a:off x="1689100" y="5644515"/>
            <a:ext cx="32448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C</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1" name="图片 10"/>
          <p:cNvPicPr>
            <a:picLocks noChangeAspect="1"/>
          </p:cNvPicPr>
          <p:nvPr/>
        </p:nvPicPr>
        <p:blipFill>
          <a:blip r:embed="rId3"/>
          <a:stretch>
            <a:fillRect/>
          </a:stretch>
        </p:blipFill>
        <p:spPr>
          <a:xfrm>
            <a:off x="3639820" y="1697355"/>
            <a:ext cx="655955" cy="56070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电阻的测量</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3" name="文本框 2"/>
          <p:cNvSpPr txBox="1"/>
          <p:nvPr/>
        </p:nvSpPr>
        <p:spPr>
          <a:xfrm>
            <a:off x="592455" y="1126490"/>
            <a:ext cx="10640060" cy="4523105"/>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(3)正确连接电路后,开关闭合前应将滑片移至滑动变阻器的</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(选填“A”或“B”)端;闭合开关后,该同学发现,电压表示数接近电源电压,电流表无示数,该电路故障应是Rx</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(选填“断路”或“短路”).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(4)在实验过程中,滑动变阻器除了保护电路外,还有一个重要的作用是</a:t>
            </a:r>
            <a:r>
              <a:rPr lang="en-US" altLang="zh-CN" sz="2400">
                <a:latin typeface="宋体" panose="02010600030101010101" pitchFamily="2" charset="-122"/>
                <a:ea typeface="宋体" panose="02010600030101010101" pitchFamily="2" charset="-122"/>
                <a:cs typeface="宋体" panose="02010600030101010101" pitchFamily="2" charset="-122"/>
              </a:rPr>
              <a:t>______</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2400">
                <a:latin typeface="宋体" panose="02010600030101010101" pitchFamily="2" charset="-122"/>
                <a:ea typeface="宋体" panose="02010600030101010101" pitchFamily="2" charset="-122"/>
                <a:cs typeface="宋体" panose="02010600030101010101" pitchFamily="2" charset="-122"/>
              </a:rPr>
              <a:t>________________</a:t>
            </a:r>
            <a:r>
              <a:rPr lang="zh-CN" altLang="en-US" sz="2400">
                <a:latin typeface="宋体" panose="02010600030101010101" pitchFamily="2" charset="-122"/>
                <a:ea typeface="宋体" panose="02010600030101010101" pitchFamily="2" charset="-122"/>
                <a:cs typeface="宋体" panose="02010600030101010101" pitchFamily="2" charset="-122"/>
              </a:rPr>
              <a:t>;如果用两个定值电阻R</a:t>
            </a:r>
            <a:r>
              <a:rPr lang="zh-CN" altLang="en-US" sz="2400" baseline="-250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和R</a:t>
            </a:r>
            <a:r>
              <a:rPr lang="zh-CN" altLang="en-US" sz="2400" baseline="-25000">
                <a:latin typeface="宋体" panose="02010600030101010101" pitchFamily="2" charset="-122"/>
                <a:ea typeface="宋体" panose="02010600030101010101" pitchFamily="2" charset="-122"/>
                <a:cs typeface="宋体" panose="02010600030101010101" pitchFamily="2" charset="-122"/>
              </a:rPr>
              <a:t>2</a:t>
            </a:r>
            <a:r>
              <a:rPr lang="zh-CN" altLang="en-US" sz="2400">
                <a:latin typeface="宋体" panose="02010600030101010101" pitchFamily="2" charset="-122"/>
                <a:ea typeface="宋体" panose="02010600030101010101" pitchFamily="2" charset="-122"/>
                <a:cs typeface="宋体" panose="02010600030101010101" pitchFamily="2" charset="-122"/>
              </a:rPr>
              <a:t>(R</a:t>
            </a:r>
            <a:r>
              <a:rPr lang="zh-CN" altLang="en-US" sz="2400" baseline="-250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&lt;R</a:t>
            </a:r>
            <a:r>
              <a:rPr lang="zh-CN" altLang="en-US" sz="2400" baseline="-25000">
                <a:latin typeface="宋体" panose="02010600030101010101" pitchFamily="2" charset="-122"/>
                <a:ea typeface="宋体" panose="02010600030101010101" pitchFamily="2" charset="-122"/>
                <a:cs typeface="宋体" panose="02010600030101010101" pitchFamily="2" charset="-122"/>
              </a:rPr>
              <a:t>2</a:t>
            </a:r>
            <a:r>
              <a:rPr lang="zh-CN" altLang="en-US" sz="2400">
                <a:latin typeface="宋体" panose="02010600030101010101" pitchFamily="2" charset="-122"/>
                <a:ea typeface="宋体" panose="02010600030101010101" pitchFamily="2" charset="-122"/>
                <a:cs typeface="宋体" panose="02010600030101010101" pitchFamily="2" charset="-122"/>
              </a:rPr>
              <a:t>)替代滑动变阻器,组成如图a、b、c所示的三种电路分别进行实验,正确测得三组实验数据并记入表格中,则第3次实验数据应是按照</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(选填“a”“b”或“c”)图的电路进行实验测得的.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10" name="矩形 9"/>
          <p:cNvSpPr/>
          <p:nvPr/>
        </p:nvSpPr>
        <p:spPr>
          <a:xfrm>
            <a:off x="8785860" y="1222375"/>
            <a:ext cx="32448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6" name="矩形 5"/>
          <p:cNvSpPr/>
          <p:nvPr/>
        </p:nvSpPr>
        <p:spPr>
          <a:xfrm>
            <a:off x="3296285" y="2366645"/>
            <a:ext cx="99441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断路</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9" name="矩形 8"/>
          <p:cNvSpPr/>
          <p:nvPr/>
        </p:nvSpPr>
        <p:spPr>
          <a:xfrm>
            <a:off x="9889490" y="2910840"/>
            <a:ext cx="180975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调节未</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1" name="矩形 10"/>
          <p:cNvSpPr/>
          <p:nvPr/>
        </p:nvSpPr>
        <p:spPr>
          <a:xfrm>
            <a:off x="592455" y="3371215"/>
            <a:ext cx="276923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知电阻两端的电压</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2" name="矩形 11"/>
          <p:cNvSpPr/>
          <p:nvPr/>
        </p:nvSpPr>
        <p:spPr>
          <a:xfrm>
            <a:off x="4506595" y="4469130"/>
            <a:ext cx="32448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3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3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300"/>
                                        <p:tgtEl>
                                          <p:spTgt spid="11"/>
                                        </p:tgtEl>
                                      </p:cBhvr>
                                    </p:animEffect>
                                  </p:childTnLst>
                                </p:cTn>
                              </p:par>
                            </p:childTnLst>
                          </p:cTn>
                        </p:par>
                      </p:childTnLst>
                    </p:cTn>
                  </p:par>
                  <p:par>
                    <p:cTn id="21" fill="hold" nodeType="clickPar">
                      <p:stCondLst>
                        <p:cond delay="indefinite"/>
                      </p:stCondLst>
                      <p:childTnLst>
                        <p:par>
                          <p:cTn id="22" fill="hold" nodeType="after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9" grpId="0"/>
      <p:bldP spid="11" grpId="0"/>
      <p:bldP spid="12"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电阻的测量</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pic>
        <p:nvPicPr>
          <p:cNvPr id="2" name="图片 1"/>
          <p:cNvPicPr>
            <a:picLocks noChangeAspect="1"/>
          </p:cNvPicPr>
          <p:nvPr/>
        </p:nvPicPr>
        <p:blipFill>
          <a:blip r:embed="rId2"/>
          <a:stretch>
            <a:fillRect/>
          </a:stretch>
        </p:blipFill>
        <p:spPr>
          <a:xfrm>
            <a:off x="2080260" y="1071245"/>
            <a:ext cx="7424420" cy="2139950"/>
          </a:xfrm>
          <a:prstGeom prst="rect">
            <a:avLst/>
          </a:prstGeom>
        </p:spPr>
      </p:pic>
      <p:graphicFrame>
        <p:nvGraphicFramePr>
          <p:cNvPr id="4" name="表格 3"/>
          <p:cNvGraphicFramePr>
            <a:graphicFrameLocks noGrp="1"/>
          </p:cNvGraphicFramePr>
          <p:nvPr>
            <p:custDataLst>
              <p:tags r:id="rId3"/>
            </p:custDataLst>
          </p:nvPr>
        </p:nvGraphicFramePr>
        <p:xfrm>
          <a:off x="3065780" y="3350260"/>
          <a:ext cx="5227955" cy="2052320"/>
        </p:xfrm>
        <a:graphic>
          <a:graphicData uri="http://schemas.openxmlformats.org/drawingml/2006/table">
            <a:tbl>
              <a:tblPr firstRow="1" bandRow="1">
                <a:tableStyleId>{5940675A-B579-460E-94D1-54222C63F5DA}</a:tableStyleId>
              </a:tblPr>
              <a:tblGrid>
                <a:gridCol w="1136015"/>
                <a:gridCol w="1364615"/>
                <a:gridCol w="1363345"/>
                <a:gridCol w="1363980"/>
              </a:tblGrid>
              <a:tr h="51308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实验次数</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电压</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U</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/V</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电流</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I</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电阻</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R</a:t>
                      </a:r>
                      <a:r>
                        <a:rPr lang="en-US" sz="2000" b="0" i="1" baseline="-25000">
                          <a:solidFill>
                            <a:srgbClr val="000000"/>
                          </a:solidFill>
                          <a:latin typeface="宋体" panose="02010600030101010101" pitchFamily="2" charset="-122"/>
                          <a:ea typeface="宋体" panose="02010600030101010101" pitchFamily="2" charset="-122"/>
                          <a:cs typeface="宋体" panose="02010600030101010101" pitchFamily="2" charset="-122"/>
                        </a:rPr>
                        <a:t>x</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/Ω</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308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0.85</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0.14</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6.07</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308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2</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1.21</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0.20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6.05</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308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3</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2.11</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0.35</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6.03</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794385" y="5758180"/>
            <a:ext cx="9629775" cy="460375"/>
          </a:xfrm>
          <a:prstGeom prst="rect">
            <a:avLst/>
          </a:prstGeom>
          <a:noFill/>
        </p:spPr>
        <p:txBody>
          <a:bodyPr wrap="square" rtlCol="0">
            <a:spAutoFit/>
          </a:bodyPr>
          <a:lstStyle/>
          <a:p>
            <a:r>
              <a:rPr lang="zh-CN" altLang="en-US" sz="2400">
                <a:latin typeface="宋体" panose="02010600030101010101" pitchFamily="2" charset="-122"/>
                <a:ea typeface="宋体" panose="02010600030101010101" pitchFamily="2" charset="-122"/>
                <a:cs typeface="宋体" panose="02010600030101010101" pitchFamily="2" charset="-122"/>
              </a:rPr>
              <a:t>(5)根据实验数据可知,Rx的阻值是</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Ω.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10" name="矩形 9"/>
          <p:cNvSpPr/>
          <p:nvPr/>
        </p:nvSpPr>
        <p:spPr>
          <a:xfrm>
            <a:off x="5634355" y="5680075"/>
            <a:ext cx="92329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6.05</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测量小灯泡的电功率(10年4考)</a:t>
            </a:r>
            <a:endParaRPr lang="zh-CN" altLang="en-US"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 考法 </a:t>
            </a:r>
            <a:endParaRPr lang="en-US" altLang="zh-CN">
              <a:solidFill>
                <a:schemeClr val="bg1"/>
              </a:solidFill>
              <a:sym typeface="+mn-lt"/>
            </a:endParaRPr>
          </a:p>
        </p:txBody>
      </p:sp>
      <p:sp>
        <p:nvSpPr>
          <p:cNvPr id="2" name="文本框 1"/>
          <p:cNvSpPr txBox="1"/>
          <p:nvPr/>
        </p:nvSpPr>
        <p:spPr>
          <a:xfrm>
            <a:off x="593725" y="742315"/>
            <a:ext cx="9422765" cy="645160"/>
          </a:xfrm>
          <a:prstGeom prst="rect">
            <a:avLst/>
          </a:prstGeom>
          <a:noFill/>
        </p:spPr>
        <p:txBody>
          <a:bodyPr wrap="square" rtlCol="0">
            <a:spAutoFit/>
          </a:bodyPr>
          <a:lstStyle/>
          <a:p>
            <a:pPr>
              <a:lnSpc>
                <a:spcPct val="150000"/>
              </a:lnSpc>
            </a:pPr>
            <a:r>
              <a:rPr lang="zh-CN" altLang="en-US" sz="2400">
                <a:latin typeface="黑体" panose="02010609060101010101" pitchFamily="49" charset="-122"/>
                <a:ea typeface="黑体" panose="02010609060101010101" pitchFamily="49" charset="-122"/>
                <a:cs typeface="黑体" panose="02010609060101010101" pitchFamily="49" charset="-122"/>
              </a:rPr>
              <a:t>类型1　伏安法</a:t>
            </a:r>
            <a:endParaRPr lang="zh-CN" altLang="en-US" sz="2400">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p:nvPr/>
        </p:nvSpPr>
        <p:spPr>
          <a:xfrm>
            <a:off x="800735" y="1285875"/>
            <a:ext cx="10235565" cy="119888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1.[2015河南,19]小华在“探究小灯泡的亮度与哪些因素有关”实验中,所用电源电压恒为3 V,小灯泡上标有“2.5 V”字样.</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500" name="HN-13.jpg" descr="id:2147493040;FounderCES"/>
          <p:cNvPicPr>
            <a:picLocks noChangeAspect="1"/>
          </p:cNvPicPr>
          <p:nvPr/>
        </p:nvPicPr>
        <p:blipFill>
          <a:blip r:embed="rId2"/>
          <a:stretch>
            <a:fillRect/>
          </a:stretch>
        </p:blipFill>
        <p:spPr>
          <a:xfrm>
            <a:off x="1967865" y="2484755"/>
            <a:ext cx="2778125" cy="1995170"/>
          </a:xfrm>
          <a:prstGeom prst="rect">
            <a:avLst/>
          </a:prstGeom>
        </p:spPr>
      </p:pic>
      <p:sp>
        <p:nvSpPr>
          <p:cNvPr id="4" name="文本框 3"/>
          <p:cNvSpPr txBox="1"/>
          <p:nvPr/>
        </p:nvSpPr>
        <p:spPr>
          <a:xfrm>
            <a:off x="800735" y="4252595"/>
            <a:ext cx="10955020" cy="286131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(1)请用笔画线代替导线,将图中的实物电路连接完整</a:t>
            </a:r>
            <a:r>
              <a:rPr lang="zh-CN" altLang="en-US"/>
              <a:t>.</a:t>
            </a:r>
            <a:endParaRPr lang="zh-CN" altLang="en-US"/>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(2)闭合开关前,应将滑动变阻器的滑片移到最</a:t>
            </a:r>
            <a:r>
              <a:rPr lang="zh-CN" altLang="en-US" sz="2400" u="sng">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端(选填“左”或“右”).闭合开关后,发现灯泡不亮,电压表无示数,电流表有示数.若电路中仅有一处故障,这个故障可能是:</a:t>
            </a:r>
            <a:r>
              <a:rPr lang="zh-CN" altLang="en-US" sz="2400" u="sng">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p>
        </p:txBody>
      </p:sp>
      <p:sp>
        <p:nvSpPr>
          <p:cNvPr id="10" name="矩形 9"/>
          <p:cNvSpPr/>
          <p:nvPr/>
        </p:nvSpPr>
        <p:spPr>
          <a:xfrm>
            <a:off x="7240270" y="4876800"/>
            <a:ext cx="92329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左</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6" name="矩形 5"/>
          <p:cNvSpPr/>
          <p:nvPr/>
        </p:nvSpPr>
        <p:spPr>
          <a:xfrm>
            <a:off x="3224530" y="6003925"/>
            <a:ext cx="16662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灯泡短路</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542" name="HN-3DA.jpg" descr="id:2147493850;FounderCES"/>
          <p:cNvPicPr>
            <a:picLocks noChangeAspect="1"/>
          </p:cNvPicPr>
          <p:nvPr/>
        </p:nvPicPr>
        <p:blipFill>
          <a:blip r:embed="rId3"/>
          <a:stretch>
            <a:fillRect/>
          </a:stretch>
        </p:blipFill>
        <p:spPr>
          <a:xfrm>
            <a:off x="6151880" y="2340610"/>
            <a:ext cx="2727325" cy="200914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2"/>
                                        </p:tgtEl>
                                        <p:attrNameLst>
                                          <p:attrName>style.visibility</p:attrName>
                                        </p:attrNameLst>
                                      </p:cBhvr>
                                      <p:to>
                                        <p:strVal val="visible"/>
                                      </p:to>
                                    </p:set>
                                    <p:animEffect transition="in" filter="fade">
                                      <p:cBhvr>
                                        <p:cTn id="7" dur="500"/>
                                        <p:tgtEl>
                                          <p:spTgt spid="54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测量小灯泡的电功率(10年4考)</a:t>
            </a:r>
            <a:endParaRPr lang="zh-CN" altLang="en-US"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 考法 </a:t>
            </a:r>
            <a:endParaRPr lang="en-US" altLang="zh-CN">
              <a:solidFill>
                <a:schemeClr val="bg1"/>
              </a:solidFill>
              <a:sym typeface="+mn-lt"/>
            </a:endParaRPr>
          </a:p>
        </p:txBody>
      </p:sp>
      <p:sp>
        <p:nvSpPr>
          <p:cNvPr id="6" name="文本框 5"/>
          <p:cNvSpPr txBox="1"/>
          <p:nvPr/>
        </p:nvSpPr>
        <p:spPr>
          <a:xfrm>
            <a:off x="600075" y="977900"/>
            <a:ext cx="10993120" cy="1753235"/>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(3)排除故障后继续实验,小华进行了4次测量,并将有关数据及现象记录在表格中.在第1次实验中小灯泡不亮的原因是:</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en-US" altLang="zh-CN" sz="2400" u="sng">
                <a:latin typeface="宋体" panose="02010600030101010101" pitchFamily="2" charset="-122"/>
                <a:ea typeface="宋体" panose="02010600030101010101" pitchFamily="2" charset="-122"/>
                <a:cs typeface="宋体" panose="02010600030101010101" pitchFamily="2" charset="-122"/>
              </a:rPr>
              <a:t>___</a:t>
            </a:r>
            <a:endParaRPr lang="en-US" altLang="zh-CN" sz="2400" u="sng">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2400" u="sng">
                <a:latin typeface="宋体" panose="02010600030101010101" pitchFamily="2" charset="-122"/>
                <a:ea typeface="宋体" panose="02010600030101010101" pitchFamily="2" charset="-122"/>
                <a:cs typeface="宋体" panose="02010600030101010101" pitchFamily="2" charset="-122"/>
              </a:rPr>
              <a:t>___________</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8" name="表格 7"/>
          <p:cNvGraphicFramePr>
            <a:graphicFrameLocks noGrp="1"/>
          </p:cNvGraphicFramePr>
          <p:nvPr>
            <p:custDataLst>
              <p:tags r:id="rId2"/>
            </p:custDataLst>
          </p:nvPr>
        </p:nvGraphicFramePr>
        <p:xfrm>
          <a:off x="2920365" y="2176780"/>
          <a:ext cx="5996940" cy="2087245"/>
        </p:xfrm>
        <a:graphic>
          <a:graphicData uri="http://schemas.openxmlformats.org/drawingml/2006/table">
            <a:tbl>
              <a:tblPr firstRow="1" bandRow="1">
                <a:tableStyleId>{5940675A-B579-460E-94D1-54222C63F5DA}</a:tableStyleId>
              </a:tblPr>
              <a:tblGrid>
                <a:gridCol w="1383665"/>
                <a:gridCol w="1069975"/>
                <a:gridCol w="993775"/>
                <a:gridCol w="1459230"/>
                <a:gridCol w="1090295"/>
              </a:tblGrid>
              <a:tr h="68326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实验次数</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电压</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U</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/V</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电流</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I</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实际电功率</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P</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/W</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小灯泡亮度</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163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0.5</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0.12</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0.06</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不亮</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0995">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2</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1.5</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0.20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0.30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偏暗</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73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3</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2.5</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0.30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正常</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163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4</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2.8</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0.32</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0.90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更亮</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nvSpPr>
        <p:spPr>
          <a:xfrm>
            <a:off x="776605" y="4748530"/>
            <a:ext cx="10639425" cy="119888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(4)分析表中信息,可知小灯泡的额定功率为</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W.实验得出的结论是:小灯泡的实际电功率</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,灯泡越亮.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10" name="矩形 9"/>
          <p:cNvSpPr/>
          <p:nvPr/>
        </p:nvSpPr>
        <p:spPr>
          <a:xfrm>
            <a:off x="5622290" y="1639570"/>
            <a:ext cx="59715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变阻器连入电路的阻值太大,小灯泡的实际</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1" name="矩形 10"/>
          <p:cNvSpPr/>
          <p:nvPr/>
        </p:nvSpPr>
        <p:spPr>
          <a:xfrm>
            <a:off x="6691630" y="4888865"/>
            <a:ext cx="92329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0.75</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2" name="矩形 11"/>
          <p:cNvSpPr/>
          <p:nvPr/>
        </p:nvSpPr>
        <p:spPr>
          <a:xfrm>
            <a:off x="3124200" y="5349240"/>
            <a:ext cx="92329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越大</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3" name="矩形 12"/>
          <p:cNvSpPr/>
          <p:nvPr/>
        </p:nvSpPr>
        <p:spPr>
          <a:xfrm>
            <a:off x="600075" y="2176780"/>
            <a:ext cx="59715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电功率太小</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300"/>
                                        <p:tgtEl>
                                          <p:spTgt spid="13"/>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300"/>
                                        <p:tgtEl>
                                          <p:spTgt spid="11"/>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测量小灯泡的电功率(10年4考)</a:t>
            </a:r>
            <a:endParaRPr lang="zh-CN" altLang="en-US"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 考法 </a:t>
            </a:r>
            <a:endParaRPr lang="en-US" altLang="zh-CN">
              <a:solidFill>
                <a:schemeClr val="bg1"/>
              </a:solidFill>
              <a:sym typeface="+mn-lt"/>
            </a:endParaRPr>
          </a:p>
        </p:txBody>
      </p:sp>
      <p:sp>
        <p:nvSpPr>
          <p:cNvPr id="2" name="文本框 1"/>
          <p:cNvSpPr txBox="1"/>
          <p:nvPr/>
        </p:nvSpPr>
        <p:spPr>
          <a:xfrm>
            <a:off x="593725" y="742315"/>
            <a:ext cx="9422765" cy="645160"/>
          </a:xfrm>
          <a:prstGeom prst="rect">
            <a:avLst/>
          </a:prstGeom>
          <a:noFill/>
        </p:spPr>
        <p:txBody>
          <a:bodyPr wrap="square" rtlCol="0">
            <a:spAutoFit/>
          </a:bodyPr>
          <a:lstStyle/>
          <a:p>
            <a:pPr>
              <a:lnSpc>
                <a:spcPct val="150000"/>
              </a:lnSpc>
            </a:pPr>
            <a:r>
              <a:rPr lang="zh-CN" altLang="en-US" sz="2400">
                <a:latin typeface="黑体" panose="02010609060101010101" pitchFamily="49" charset="-122"/>
                <a:ea typeface="黑体" panose="02010609060101010101" pitchFamily="49" charset="-122"/>
                <a:cs typeface="黑体" panose="02010609060101010101" pitchFamily="49" charset="-122"/>
              </a:rPr>
              <a:t>类型</a:t>
            </a:r>
            <a:r>
              <a:rPr lang="en-US" altLang="zh-CN" sz="2400">
                <a:latin typeface="黑体" panose="02010609060101010101" pitchFamily="49" charset="-122"/>
                <a:ea typeface="黑体" panose="02010609060101010101" pitchFamily="49" charset="-122"/>
                <a:cs typeface="黑体" panose="02010609060101010101" pitchFamily="49" charset="-122"/>
              </a:rPr>
              <a:t>2</a:t>
            </a:r>
            <a:r>
              <a:rPr lang="zh-CN" altLang="en-US" sz="2400">
                <a:latin typeface="黑体" panose="02010609060101010101" pitchFamily="49" charset="-122"/>
                <a:ea typeface="黑体" panose="02010609060101010101" pitchFamily="49" charset="-122"/>
                <a:cs typeface="黑体" panose="02010609060101010101" pitchFamily="49" charset="-122"/>
              </a:rPr>
              <a:t>　伏阻法</a:t>
            </a:r>
            <a:endParaRPr lang="zh-CN" altLang="en-US" sz="2400">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p:nvPr/>
        </p:nvSpPr>
        <p:spPr>
          <a:xfrm>
            <a:off x="800735" y="1285875"/>
            <a:ext cx="10776585" cy="341503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2.[2019河南,19]在“探究小灯泡在不同电压下工作时的电功率是否相同”实验中,实验室提供了如下器材:电源(电压U恒为8 V),滑动变阻器(规格为“20 Ω　2 A”),小灯泡(额定电压U</a:t>
            </a:r>
            <a:r>
              <a:rPr lang="zh-CN" altLang="en-US" sz="2400" baseline="-25000">
                <a:latin typeface="宋体" panose="02010600030101010101" pitchFamily="2" charset="-122"/>
                <a:ea typeface="宋体" panose="02010600030101010101" pitchFamily="2" charset="-122"/>
                <a:cs typeface="宋体" panose="02010600030101010101" pitchFamily="2" charset="-122"/>
              </a:rPr>
              <a:t>额</a:t>
            </a:r>
            <a:r>
              <a:rPr lang="zh-CN" altLang="en-US" sz="2400">
                <a:latin typeface="宋体" panose="02010600030101010101" pitchFamily="2" charset="-122"/>
                <a:ea typeface="宋体" panose="02010600030101010101" pitchFamily="2" charset="-122"/>
                <a:cs typeface="宋体" panose="02010600030101010101" pitchFamily="2" charset="-122"/>
              </a:rPr>
              <a:t>= 2.5 V,额定功率小于1.2 W),两个阻值分别为10 Ω、20 Ω的定值电阻(定值电阻用R</a:t>
            </a:r>
            <a:r>
              <a:rPr lang="zh-CN" altLang="en-US" sz="2400" baseline="-25000">
                <a:latin typeface="宋体" panose="02010600030101010101" pitchFamily="2" charset="-122"/>
                <a:ea typeface="宋体" panose="02010600030101010101" pitchFamily="2" charset="-122"/>
                <a:cs typeface="宋体" panose="02010600030101010101" pitchFamily="2" charset="-122"/>
              </a:rPr>
              <a:t>0</a:t>
            </a:r>
            <a:r>
              <a:rPr lang="zh-CN" altLang="en-US" sz="2400">
                <a:latin typeface="宋体" panose="02010600030101010101" pitchFamily="2" charset="-122"/>
                <a:ea typeface="宋体" panose="02010600030101010101" pitchFamily="2" charset="-122"/>
                <a:cs typeface="宋体" panose="02010600030101010101" pitchFamily="2" charset="-122"/>
              </a:rPr>
              <a:t>表示).</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(1)为使小灯泡两端电压有一较大的调节范围,小聪设计了如图甲所示的电路,请用笔画线代替导线,完成图乙中实物电路的连接.</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6" name="图片 5"/>
          <p:cNvPicPr>
            <a:picLocks noChangeAspect="1"/>
          </p:cNvPicPr>
          <p:nvPr/>
        </p:nvPicPr>
        <p:blipFill>
          <a:blip r:embed="rId2"/>
          <a:stretch>
            <a:fillRect/>
          </a:stretch>
        </p:blipFill>
        <p:spPr>
          <a:xfrm>
            <a:off x="1271270" y="4542155"/>
            <a:ext cx="4751705" cy="2073910"/>
          </a:xfrm>
          <a:prstGeom prst="rect">
            <a:avLst/>
          </a:prstGeom>
        </p:spPr>
      </p:pic>
      <p:pic>
        <p:nvPicPr>
          <p:cNvPr id="545" name="2019HNDA-3.jpg" descr="id:2147493879;FounderCES"/>
          <p:cNvPicPr>
            <a:picLocks noChangeAspect="1"/>
          </p:cNvPicPr>
          <p:nvPr/>
        </p:nvPicPr>
        <p:blipFill>
          <a:blip r:embed="rId3"/>
          <a:stretch>
            <a:fillRect/>
          </a:stretch>
        </p:blipFill>
        <p:spPr>
          <a:xfrm>
            <a:off x="7161530" y="4542155"/>
            <a:ext cx="2854960" cy="184912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5"/>
                                        </p:tgtEl>
                                        <p:attrNameLst>
                                          <p:attrName>style.visibility</p:attrName>
                                        </p:attrNameLst>
                                      </p:cBhvr>
                                      <p:to>
                                        <p:strVal val="visible"/>
                                      </p:to>
                                    </p:set>
                                    <p:animEffect transition="in" filter="fade">
                                      <p:cBhvr>
                                        <p:cTn id="7" dur="500"/>
                                        <p:tgtEl>
                                          <p:spTgt spid="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测量小灯泡的电功率(10年4考)</a:t>
            </a:r>
            <a:endParaRPr lang="zh-CN" altLang="en-US"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 考法 </a:t>
            </a:r>
            <a:endParaRPr lang="en-US" altLang="zh-CN">
              <a:solidFill>
                <a:schemeClr val="bg1"/>
              </a:solidFill>
              <a:sym typeface="+mn-lt"/>
            </a:endParaRPr>
          </a:p>
        </p:txBody>
      </p:sp>
      <p:sp>
        <p:nvSpPr>
          <p:cNvPr id="3" name="文本框 2"/>
          <p:cNvSpPr txBox="1"/>
          <p:nvPr/>
        </p:nvSpPr>
        <p:spPr>
          <a:xfrm>
            <a:off x="560705" y="934720"/>
            <a:ext cx="10776585" cy="119888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(2)正确连接电路后,进行实验,记录的数据如下表所示.当电压表示数为2.5 V时,电流表示数如图丙所示,小灯泡的额定功率为</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W.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2"/>
          <a:stretch>
            <a:fillRect/>
          </a:stretch>
        </p:blipFill>
        <p:spPr>
          <a:xfrm>
            <a:off x="1920875" y="2297430"/>
            <a:ext cx="2468880" cy="1680210"/>
          </a:xfrm>
          <a:prstGeom prst="rect">
            <a:avLst/>
          </a:prstGeom>
        </p:spPr>
      </p:pic>
      <p:graphicFrame>
        <p:nvGraphicFramePr>
          <p:cNvPr id="8" name="表格 7"/>
          <p:cNvGraphicFramePr>
            <a:graphicFrameLocks noGrp="1"/>
          </p:cNvGraphicFramePr>
          <p:nvPr>
            <p:custDataLst>
              <p:tags r:id="rId3"/>
            </p:custDataLst>
          </p:nvPr>
        </p:nvGraphicFramePr>
        <p:xfrm>
          <a:off x="5167630" y="2218055"/>
          <a:ext cx="4583430" cy="1372235"/>
        </p:xfrm>
        <a:graphic>
          <a:graphicData uri="http://schemas.openxmlformats.org/drawingml/2006/table">
            <a:tbl>
              <a:tblPr firstRow="1" bandRow="1">
                <a:tableStyleId>{5940675A-B579-460E-94D1-54222C63F5DA}</a:tableStyleId>
              </a:tblPr>
              <a:tblGrid>
                <a:gridCol w="1458595"/>
                <a:gridCol w="624840"/>
                <a:gridCol w="624840"/>
                <a:gridCol w="625475"/>
                <a:gridCol w="624205"/>
                <a:gridCol w="625475"/>
              </a:tblGrid>
              <a:tr h="332105">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实验次数</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2</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3</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4</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5</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2105">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电压/V</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1.5</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2.0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2.5</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3.0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3695">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电流/A</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0.24</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0.32</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0.38</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0.44</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433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电功率/W</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nvSpPr>
        <p:spPr>
          <a:xfrm>
            <a:off x="958215" y="4193540"/>
            <a:ext cx="10589260" cy="119888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(3)分析表中数据可得出结论:小灯泡工作时,电功率随电压的增大而</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.根据数据还可判断出,小聪在实验中选用的是R</a:t>
            </a:r>
            <a:r>
              <a:rPr lang="zh-CN" altLang="en-US" sz="2400" baseline="-25000">
                <a:latin typeface="宋体" panose="02010600030101010101" pitchFamily="2" charset="-122"/>
                <a:ea typeface="宋体" panose="02010600030101010101" pitchFamily="2" charset="-122"/>
                <a:cs typeface="宋体" panose="02010600030101010101" pitchFamily="2" charset="-122"/>
              </a:rPr>
              <a:t>0</a:t>
            </a:r>
            <a:r>
              <a:rPr lang="zh-CN" altLang="en-US" sz="2400">
                <a:latin typeface="宋体" panose="02010600030101010101" pitchFamily="2" charset="-122"/>
                <a:ea typeface="宋体" panose="02010600030101010101" pitchFamily="2" charset="-122"/>
                <a:cs typeface="宋体" panose="02010600030101010101" pitchFamily="2" charset="-122"/>
              </a:rPr>
              <a:t>=</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Ω的定值电阻.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12" name="矩形 11"/>
          <p:cNvSpPr/>
          <p:nvPr/>
        </p:nvSpPr>
        <p:spPr>
          <a:xfrm>
            <a:off x="6696710" y="1584960"/>
            <a:ext cx="92329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1.05</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0" name="矩形 9"/>
          <p:cNvSpPr/>
          <p:nvPr/>
        </p:nvSpPr>
        <p:spPr>
          <a:xfrm>
            <a:off x="10137140" y="4269740"/>
            <a:ext cx="92329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增大</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1" name="矩形 10"/>
          <p:cNvSpPr/>
          <p:nvPr/>
        </p:nvSpPr>
        <p:spPr>
          <a:xfrm>
            <a:off x="7620000" y="4809490"/>
            <a:ext cx="92329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10</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1"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测量小灯泡的电功率(10年4考)</a:t>
            </a:r>
            <a:endParaRPr lang="zh-CN" altLang="en-US"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 考法 </a:t>
            </a:r>
            <a:endParaRPr lang="en-US" altLang="zh-CN">
              <a:solidFill>
                <a:schemeClr val="bg1"/>
              </a:solidFill>
              <a:sym typeface="+mn-lt"/>
            </a:endParaRPr>
          </a:p>
        </p:txBody>
      </p:sp>
      <p:sp>
        <p:nvSpPr>
          <p:cNvPr id="3" name="文本框 2"/>
          <p:cNvSpPr txBox="1"/>
          <p:nvPr/>
        </p:nvSpPr>
        <p:spPr>
          <a:xfrm>
            <a:off x="560705" y="934720"/>
            <a:ext cx="10776585" cy="507746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(4)完成实验后,爱动脑筋的小聪又想出一种测量小灯泡的额定功率的方法,设计了如下图所示的电路,所用电压表的量程为“0~15 V”,请将以下实验步骤补充完整.</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①检查电路无误后,闭合开关S,将开关S</a:t>
            </a:r>
            <a:r>
              <a:rPr lang="zh-CN" altLang="en-US" sz="2400" baseline="-250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拨至“1”,调节</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滑动变阻器滑片直至电压表示数为</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②滑片不动,再将开关S</a:t>
            </a:r>
            <a:r>
              <a:rPr lang="zh-CN" altLang="en-US" sz="2400" baseline="-250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拨至“2”,读出电压表示数为U</a:t>
            </a:r>
            <a:r>
              <a:rPr lang="zh-CN" altLang="en-US" sz="2400" baseline="-25000">
                <a:latin typeface="宋体" panose="02010600030101010101" pitchFamily="2" charset="-122"/>
                <a:ea typeface="宋体" panose="02010600030101010101" pitchFamily="2" charset="-122"/>
                <a:cs typeface="宋体" panose="02010600030101010101" pitchFamily="2" charset="-122"/>
              </a:rPr>
              <a:t>0</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③小灯泡的额定功率:P</a:t>
            </a:r>
            <a:r>
              <a:rPr lang="zh-CN" altLang="en-US" sz="2400" baseline="-25000">
                <a:latin typeface="宋体" panose="02010600030101010101" pitchFamily="2" charset="-122"/>
                <a:ea typeface="宋体" panose="02010600030101010101" pitchFamily="2" charset="-122"/>
                <a:cs typeface="宋体" panose="02010600030101010101" pitchFamily="2" charset="-122"/>
              </a:rPr>
              <a:t>额</a:t>
            </a:r>
            <a:r>
              <a:rPr lang="zh-CN" altLang="en-US" sz="2400">
                <a:latin typeface="宋体" panose="02010600030101010101" pitchFamily="2" charset="-122"/>
                <a:ea typeface="宋体" panose="02010600030101010101" pitchFamily="2" charset="-122"/>
                <a:cs typeface="宋体" panose="02010600030101010101" pitchFamily="2" charset="-122"/>
              </a:rPr>
              <a:t>=</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.(用U</a:t>
            </a:r>
            <a:r>
              <a:rPr lang="zh-CN" altLang="en-US" sz="2400" baseline="-25000">
                <a:latin typeface="宋体" panose="02010600030101010101" pitchFamily="2" charset="-122"/>
                <a:ea typeface="宋体" panose="02010600030101010101" pitchFamily="2" charset="-122"/>
                <a:cs typeface="宋体" panose="02010600030101010101" pitchFamily="2" charset="-122"/>
              </a:rPr>
              <a:t>额</a:t>
            </a:r>
            <a:r>
              <a:rPr lang="zh-CN" altLang="en-US" sz="2400">
                <a:latin typeface="宋体" panose="02010600030101010101" pitchFamily="2" charset="-122"/>
                <a:ea typeface="宋体" panose="02010600030101010101" pitchFamily="2" charset="-122"/>
                <a:cs typeface="宋体" panose="02010600030101010101" pitchFamily="2" charset="-122"/>
              </a:rPr>
              <a:t>、U</a:t>
            </a:r>
            <a:r>
              <a:rPr lang="zh-CN" altLang="en-US" sz="2400" baseline="-25000">
                <a:latin typeface="宋体" panose="02010600030101010101" pitchFamily="2" charset="-122"/>
                <a:ea typeface="宋体" panose="02010600030101010101" pitchFamily="2" charset="-122"/>
                <a:cs typeface="宋体" panose="02010600030101010101" pitchFamily="2" charset="-122"/>
              </a:rPr>
              <a:t>0</a:t>
            </a:r>
            <a:r>
              <a:rPr lang="zh-CN" altLang="en-US" sz="2400">
                <a:latin typeface="宋体" panose="02010600030101010101" pitchFamily="2" charset="-122"/>
                <a:ea typeface="宋体" panose="02010600030101010101" pitchFamily="2" charset="-122"/>
                <a:cs typeface="宋体" panose="02010600030101010101" pitchFamily="2" charset="-122"/>
              </a:rPr>
              <a:t>、R</a:t>
            </a:r>
            <a:r>
              <a:rPr lang="zh-CN" altLang="en-US" sz="2400" baseline="-25000">
                <a:latin typeface="宋体" panose="02010600030101010101" pitchFamily="2" charset="-122"/>
                <a:ea typeface="宋体" panose="02010600030101010101" pitchFamily="2" charset="-122"/>
                <a:cs typeface="宋体" panose="02010600030101010101" pitchFamily="2" charset="-122"/>
              </a:rPr>
              <a:t>0</a:t>
            </a:r>
            <a:r>
              <a:rPr lang="zh-CN" altLang="en-US" sz="2400">
                <a:latin typeface="宋体" panose="02010600030101010101" pitchFamily="2" charset="-122"/>
                <a:ea typeface="宋体" panose="02010600030101010101" pitchFamily="2" charset="-122"/>
                <a:cs typeface="宋体" panose="02010600030101010101" pitchFamily="2" charset="-122"/>
              </a:rPr>
              <a:t>表示)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若步骤②中,在将开关S</a:t>
            </a:r>
            <a:r>
              <a:rPr lang="zh-CN" altLang="en-US" sz="2400" baseline="-250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拨至“2”时,不小心将滑片向右移动了少许,其他操作正确,则测出的小灯泡的额定功率</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(选填“偏大”或“偏小”).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502" name="2019HN-16.jpg" descr="id:2147493070;FounderCES"/>
          <p:cNvPicPr>
            <a:picLocks noChangeAspect="1"/>
          </p:cNvPicPr>
          <p:nvPr/>
        </p:nvPicPr>
        <p:blipFill>
          <a:blip r:embed="rId2"/>
          <a:stretch>
            <a:fillRect/>
          </a:stretch>
        </p:blipFill>
        <p:spPr>
          <a:xfrm>
            <a:off x="8565515" y="2814955"/>
            <a:ext cx="2494915" cy="1684655"/>
          </a:xfrm>
          <a:prstGeom prst="rect">
            <a:avLst/>
          </a:prstGeom>
        </p:spPr>
      </p:pic>
      <p:sp>
        <p:nvSpPr>
          <p:cNvPr id="10" name="矩形 9"/>
          <p:cNvSpPr/>
          <p:nvPr/>
        </p:nvSpPr>
        <p:spPr>
          <a:xfrm>
            <a:off x="5281930" y="3242945"/>
            <a:ext cx="315277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5.5 V(或U-U</a:t>
            </a:r>
            <a:r>
              <a:rPr lang="zh-CN" altLang="en-US"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额</a:t>
            </a:r>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6" name="矩形 5"/>
          <p:cNvSpPr/>
          <p:nvPr/>
        </p:nvSpPr>
        <p:spPr>
          <a:xfrm>
            <a:off x="5150485" y="5420360"/>
            <a:ext cx="92329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偏小</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1" name="图片 10"/>
          <p:cNvPicPr>
            <a:picLocks noChangeAspect="1"/>
          </p:cNvPicPr>
          <p:nvPr/>
        </p:nvPicPr>
        <p:blipFill>
          <a:blip r:embed="rId3"/>
          <a:stretch>
            <a:fillRect/>
          </a:stretch>
        </p:blipFill>
        <p:spPr>
          <a:xfrm>
            <a:off x="4458970" y="4206240"/>
            <a:ext cx="587375" cy="60896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测量小灯泡的电功率(10年4考)</a:t>
            </a:r>
            <a:endParaRPr lang="zh-CN" altLang="en-US"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 考法 </a:t>
            </a:r>
            <a:endParaRPr lang="en-US" altLang="zh-CN">
              <a:solidFill>
                <a:schemeClr val="bg1"/>
              </a:solidFill>
              <a:sym typeface="+mn-lt"/>
            </a:endParaRPr>
          </a:p>
        </p:txBody>
      </p:sp>
      <p:sp>
        <p:nvSpPr>
          <p:cNvPr id="2" name="文本框 1"/>
          <p:cNvSpPr txBox="1"/>
          <p:nvPr/>
        </p:nvSpPr>
        <p:spPr>
          <a:xfrm>
            <a:off x="1009015" y="1062990"/>
            <a:ext cx="10374630" cy="1198880"/>
          </a:xfrm>
          <a:prstGeom prst="rect">
            <a:avLst/>
          </a:prstGeom>
          <a:noFill/>
        </p:spPr>
        <p:txBody>
          <a:bodyPr wrap="square" rtlCol="0">
            <a:spAutoFit/>
          </a:bodyPr>
          <a:lstStyle/>
          <a:p>
            <a:r>
              <a:rPr lang="zh-CN" altLang="en-US" sz="2400">
                <a:latin typeface="宋体" panose="02010600030101010101" pitchFamily="2" charset="-122"/>
                <a:ea typeface="宋体" panose="02010600030101010101" pitchFamily="2" charset="-122"/>
                <a:cs typeface="宋体" panose="02010600030101010101" pitchFamily="2" charset="-122"/>
              </a:rPr>
              <a:t>3.[2013河南,20]在“测量小灯泡的额定功率”实验中,灯泡上标有“3.8 V”字样,电源电压恒定.</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(1)请你用笔画线代替导线,将图甲中的实物电路连接完整.</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503" name="HL12.jpg" descr="id:2147493077;FounderCES"/>
          <p:cNvPicPr>
            <a:picLocks noChangeAspect="1"/>
          </p:cNvPicPr>
          <p:nvPr/>
        </p:nvPicPr>
        <p:blipFill>
          <a:blip r:embed="rId2"/>
          <a:stretch>
            <a:fillRect/>
          </a:stretch>
        </p:blipFill>
        <p:spPr>
          <a:xfrm>
            <a:off x="1851025" y="2261870"/>
            <a:ext cx="3719830" cy="2545080"/>
          </a:xfrm>
          <a:prstGeom prst="rect">
            <a:avLst/>
          </a:prstGeom>
        </p:spPr>
      </p:pic>
      <p:sp>
        <p:nvSpPr>
          <p:cNvPr id="4" name="文本框 3"/>
          <p:cNvSpPr txBox="1"/>
          <p:nvPr/>
        </p:nvSpPr>
        <p:spPr>
          <a:xfrm>
            <a:off x="3255645" y="4900295"/>
            <a:ext cx="706755" cy="398780"/>
          </a:xfrm>
          <a:prstGeom prst="rect">
            <a:avLst/>
          </a:prstGeom>
          <a:noFill/>
        </p:spPr>
        <p:txBody>
          <a:bodyPr wrap="square" rtlCol="0">
            <a:spAutoFit/>
          </a:bodyPr>
          <a:lstStyle/>
          <a:p>
            <a:r>
              <a:rPr lang="zh-CN" altLang="en-US" sz="2000">
                <a:latin typeface="宋体" panose="02010600030101010101" pitchFamily="2" charset="-122"/>
                <a:ea typeface="宋体" panose="02010600030101010101" pitchFamily="2" charset="-122"/>
              </a:rPr>
              <a:t>甲</a:t>
            </a:r>
            <a:endParaRPr lang="zh-CN" altLang="en-US" sz="2000">
              <a:latin typeface="宋体" panose="02010600030101010101" pitchFamily="2" charset="-122"/>
              <a:ea typeface="宋体" panose="02010600030101010101" pitchFamily="2" charset="-122"/>
            </a:endParaRPr>
          </a:p>
        </p:txBody>
      </p:sp>
      <p:pic>
        <p:nvPicPr>
          <p:cNvPr id="548" name="HLD3.jpg" descr="id:2147493908;FounderCES"/>
          <p:cNvPicPr>
            <a:picLocks noChangeAspect="1"/>
          </p:cNvPicPr>
          <p:nvPr/>
        </p:nvPicPr>
        <p:blipFill>
          <a:blip r:embed="rId3"/>
          <a:stretch>
            <a:fillRect/>
          </a:stretch>
        </p:blipFill>
        <p:spPr>
          <a:xfrm>
            <a:off x="6551295" y="2600960"/>
            <a:ext cx="3573145" cy="229933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8"/>
                                        </p:tgtEl>
                                        <p:attrNameLst>
                                          <p:attrName>style.visibility</p:attrName>
                                        </p:attrNameLst>
                                      </p:cBhvr>
                                      <p:to>
                                        <p:strVal val="visible"/>
                                      </p:to>
                                    </p:set>
                                    <p:animEffect transition="in" filter="fade">
                                      <p:cBhvr>
                                        <p:cTn id="7" dur="5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ea"/>
              </a:rPr>
              <a:t>测量小灯泡的电阻(10年</a:t>
            </a:r>
            <a:r>
              <a:rPr lang="en-US" altLang="zh-CN" sz="2400" b="1" kern="0">
                <a:solidFill>
                  <a:srgbClr val="EE3028"/>
                </a:solidFill>
                <a:cs typeface="+mn-ea"/>
                <a:sym typeface="+mn-ea"/>
              </a:rPr>
              <a:t>1</a:t>
            </a:r>
            <a:r>
              <a:rPr lang="zh-CN" altLang="en-US" sz="2400" b="1" kern="0">
                <a:solidFill>
                  <a:srgbClr val="EE3028"/>
                </a:solidFill>
                <a:cs typeface="+mn-ea"/>
                <a:sym typeface="+mn-ea"/>
              </a:rPr>
              <a:t>考)</a:t>
            </a:r>
            <a:endParaRPr lang="zh-CN" altLang="en-US"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2</a:t>
            </a:r>
            <a:endParaRPr lang="en-US" altLang="zh-CN">
              <a:solidFill>
                <a:schemeClr val="bg1"/>
              </a:solidFill>
              <a:sym typeface="+mn-lt"/>
            </a:endParaRPr>
          </a:p>
        </p:txBody>
      </p:sp>
      <p:sp>
        <p:nvSpPr>
          <p:cNvPr id="3" name="文本框 2"/>
          <p:cNvSpPr txBox="1"/>
          <p:nvPr/>
        </p:nvSpPr>
        <p:spPr>
          <a:xfrm>
            <a:off x="756285" y="949960"/>
            <a:ext cx="10791190" cy="1753235"/>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2.[2011河南,21]小亮在做“测量小灯泡的电阻”实验中,所用小灯泡上标有“2.5 V”字样.</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(1)如图是小亮未连接好的电路,请你用笔画线代替导线,将实物图补充完整.</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467" name="HN15A.jpg" descr="id:2147492822;FounderCES"/>
          <p:cNvPicPr>
            <a:picLocks noChangeAspect="1"/>
          </p:cNvPicPr>
          <p:nvPr/>
        </p:nvPicPr>
        <p:blipFill>
          <a:blip r:embed="rId2"/>
          <a:stretch>
            <a:fillRect/>
          </a:stretch>
        </p:blipFill>
        <p:spPr>
          <a:xfrm>
            <a:off x="1995170" y="2874010"/>
            <a:ext cx="4286885" cy="2656205"/>
          </a:xfrm>
          <a:prstGeom prst="rect">
            <a:avLst/>
          </a:prstGeom>
        </p:spPr>
      </p:pic>
      <p:pic>
        <p:nvPicPr>
          <p:cNvPr id="506" name="河南答案图2.jpg" descr="id:2147493611;FounderCES"/>
          <p:cNvPicPr>
            <a:picLocks noChangeAspect="1"/>
          </p:cNvPicPr>
          <p:nvPr/>
        </p:nvPicPr>
        <p:blipFill>
          <a:blip r:embed="rId3"/>
          <a:stretch>
            <a:fillRect/>
          </a:stretch>
        </p:blipFill>
        <p:spPr>
          <a:xfrm>
            <a:off x="7069455" y="3152775"/>
            <a:ext cx="3794125" cy="230187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506"/>
                                        </p:tgtEl>
                                        <p:attrNameLst>
                                          <p:attrName>style.visibility</p:attrName>
                                        </p:attrNameLst>
                                      </p:cBhvr>
                                      <p:to>
                                        <p:strVal val="visible"/>
                                      </p:to>
                                    </p:set>
                                    <p:animEffect transition="in" filter="fade">
                                      <p:cBhvr>
                                        <p:cTn id="7" dur="50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测量小灯泡的电功率(10年4考)</a:t>
            </a:r>
            <a:endParaRPr lang="zh-CN" altLang="en-US"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 考法 </a:t>
            </a:r>
            <a:endParaRPr lang="en-US" altLang="zh-CN">
              <a:solidFill>
                <a:schemeClr val="bg1"/>
              </a:solidFill>
              <a:sym typeface="+mn-lt"/>
            </a:endParaRPr>
          </a:p>
        </p:txBody>
      </p:sp>
      <p:sp>
        <p:nvSpPr>
          <p:cNvPr id="3" name="文本框 2"/>
          <p:cNvSpPr txBox="1"/>
          <p:nvPr/>
        </p:nvSpPr>
        <p:spPr>
          <a:xfrm>
            <a:off x="908050" y="1050925"/>
            <a:ext cx="10664825" cy="286131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(2)连接完实验电路后,开关试触时,发现灯泡不亮,电流表无示数,电压表的示数接近电源电压,其故障原因可能是:</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(3)故障排除后,开始实验,在移动变阻器滑片的过程中,眼睛应注视</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的示数,直至灯泡正常发光,此时电流表的示数如图乙所示,则灯泡的额定功率为</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W.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504" name="HL13.jpg" descr="id:2147493084;FounderCES"/>
          <p:cNvPicPr>
            <a:picLocks noChangeAspect="1"/>
          </p:cNvPicPr>
          <p:nvPr/>
        </p:nvPicPr>
        <p:blipFill>
          <a:blip r:embed="rId2"/>
          <a:stretch>
            <a:fillRect/>
          </a:stretch>
        </p:blipFill>
        <p:spPr>
          <a:xfrm>
            <a:off x="4023360" y="3394710"/>
            <a:ext cx="3106420" cy="2296160"/>
          </a:xfrm>
          <a:prstGeom prst="rect">
            <a:avLst/>
          </a:prstGeom>
        </p:spPr>
      </p:pic>
      <p:sp>
        <p:nvSpPr>
          <p:cNvPr id="6" name="文本框 5"/>
          <p:cNvSpPr txBox="1"/>
          <p:nvPr/>
        </p:nvSpPr>
        <p:spPr>
          <a:xfrm>
            <a:off x="5300345" y="5745480"/>
            <a:ext cx="719455" cy="398780"/>
          </a:xfrm>
          <a:prstGeom prst="rect">
            <a:avLst/>
          </a:prstGeom>
          <a:noFill/>
        </p:spPr>
        <p:txBody>
          <a:bodyPr wrap="square" rtlCol="0">
            <a:spAutoFit/>
          </a:bodyPr>
          <a:lstStyle/>
          <a:p>
            <a:r>
              <a:rPr lang="zh-CN" altLang="en-US" sz="2000">
                <a:latin typeface="宋体" panose="02010600030101010101" pitchFamily="2" charset="-122"/>
                <a:ea typeface="宋体" panose="02010600030101010101" pitchFamily="2" charset="-122"/>
              </a:rPr>
              <a:t>乙</a:t>
            </a:r>
            <a:endParaRPr lang="zh-CN" altLang="en-US" sz="2000">
              <a:latin typeface="宋体" panose="02010600030101010101" pitchFamily="2" charset="-122"/>
              <a:ea typeface="宋体" panose="02010600030101010101" pitchFamily="2" charset="-122"/>
            </a:endParaRPr>
          </a:p>
        </p:txBody>
      </p:sp>
      <p:sp>
        <p:nvSpPr>
          <p:cNvPr id="8" name="矩形 7"/>
          <p:cNvSpPr/>
          <p:nvPr/>
        </p:nvSpPr>
        <p:spPr>
          <a:xfrm>
            <a:off x="5869305" y="1716405"/>
            <a:ext cx="338010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灯泡处断路(合理即可)</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9" name="矩形 8"/>
          <p:cNvSpPr/>
          <p:nvPr/>
        </p:nvSpPr>
        <p:spPr>
          <a:xfrm>
            <a:off x="9861550" y="2251710"/>
            <a:ext cx="12344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电压表</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0" name="矩形 9"/>
          <p:cNvSpPr/>
          <p:nvPr/>
        </p:nvSpPr>
        <p:spPr>
          <a:xfrm>
            <a:off x="1038225" y="3310255"/>
            <a:ext cx="92329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1.52</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300"/>
                                        <p:tgtEl>
                                          <p:spTgt spid="9"/>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测量小灯泡的电功率(10年4考)</a:t>
            </a:r>
            <a:endParaRPr lang="zh-CN" altLang="en-US"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 考法 </a:t>
            </a:r>
            <a:endParaRPr lang="en-US" altLang="zh-CN">
              <a:solidFill>
                <a:schemeClr val="bg1"/>
              </a:solidFill>
              <a:sym typeface="+mn-lt"/>
            </a:endParaRPr>
          </a:p>
        </p:txBody>
      </p:sp>
      <p:sp>
        <p:nvSpPr>
          <p:cNvPr id="3" name="文本框 2"/>
          <p:cNvSpPr txBox="1"/>
          <p:nvPr/>
        </p:nvSpPr>
        <p:spPr>
          <a:xfrm>
            <a:off x="403225" y="742315"/>
            <a:ext cx="10664825" cy="507746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(4)完成上述实验后,小聪向老师要了一个已知阻值为R</a:t>
            </a:r>
            <a:r>
              <a:rPr lang="zh-CN" altLang="en-US" sz="2400" baseline="-25000">
                <a:latin typeface="宋体" panose="02010600030101010101" pitchFamily="2" charset="-122"/>
                <a:ea typeface="宋体" panose="02010600030101010101" pitchFamily="2" charset="-122"/>
                <a:cs typeface="宋体" panose="02010600030101010101" pitchFamily="2" charset="-122"/>
              </a:rPr>
              <a:t>0</a:t>
            </a:r>
            <a:r>
              <a:rPr lang="zh-CN" altLang="en-US" sz="2400">
                <a:latin typeface="宋体" panose="02010600030101010101" pitchFamily="2" charset="-122"/>
                <a:ea typeface="宋体" panose="02010600030101010101" pitchFamily="2" charset="-122"/>
                <a:cs typeface="宋体" panose="02010600030101010101" pitchFamily="2" charset="-122"/>
              </a:rPr>
              <a:t>的电阻和一个单刀双掷开关,借助部分现有的实验器材,设计了如图丙所示的电路,也测出了灯泡的额定功率.请完成下列实验步骤:</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①闭合开关S</a:t>
            </a:r>
            <a:r>
              <a:rPr lang="zh-CN" altLang="en-US" sz="2400" baseline="-250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,将S</a:t>
            </a:r>
            <a:r>
              <a:rPr lang="zh-CN" altLang="en-US" sz="2400" baseline="-25000">
                <a:latin typeface="宋体" panose="02010600030101010101" pitchFamily="2" charset="-122"/>
                <a:ea typeface="宋体" panose="02010600030101010101" pitchFamily="2" charset="-122"/>
                <a:cs typeface="宋体" panose="02010600030101010101" pitchFamily="2" charset="-122"/>
              </a:rPr>
              <a:t>2</a:t>
            </a:r>
            <a:r>
              <a:rPr lang="zh-CN" altLang="en-US" sz="2400">
                <a:latin typeface="宋体" panose="02010600030101010101" pitchFamily="2" charset="-122"/>
                <a:ea typeface="宋体" panose="02010600030101010101" pitchFamily="2" charset="-122"/>
                <a:cs typeface="宋体" panose="02010600030101010101" pitchFamily="2" charset="-122"/>
              </a:rPr>
              <a:t>拨到触点</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(选填“1”或“2”),</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移动滑片,使电压表的示数为</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V;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②再将开关S</a:t>
            </a:r>
            <a:r>
              <a:rPr lang="zh-CN" altLang="en-US" sz="2400" baseline="-25000">
                <a:latin typeface="宋体" panose="02010600030101010101" pitchFamily="2" charset="-122"/>
                <a:ea typeface="宋体" panose="02010600030101010101" pitchFamily="2" charset="-122"/>
                <a:cs typeface="宋体" panose="02010600030101010101" pitchFamily="2" charset="-122"/>
              </a:rPr>
              <a:t>2</a:t>
            </a:r>
            <a:r>
              <a:rPr lang="zh-CN" altLang="en-US" sz="2400">
                <a:latin typeface="宋体" panose="02010600030101010101" pitchFamily="2" charset="-122"/>
                <a:ea typeface="宋体" panose="02010600030101010101" pitchFamily="2" charset="-122"/>
                <a:cs typeface="宋体" panose="02010600030101010101" pitchFamily="2" charset="-122"/>
              </a:rPr>
              <a:t>拨到触点</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(选填“1”或“2”),保持</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滑片的位置不动,读出电压表的示数U;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③灯泡额定功率的表达式为P</a:t>
            </a:r>
            <a:r>
              <a:rPr lang="zh-CN" altLang="en-US" sz="2400" baseline="-25000">
                <a:latin typeface="宋体" panose="02010600030101010101" pitchFamily="2" charset="-122"/>
                <a:ea typeface="宋体" panose="02010600030101010101" pitchFamily="2" charset="-122"/>
                <a:cs typeface="宋体" panose="02010600030101010101" pitchFamily="2" charset="-122"/>
              </a:rPr>
              <a:t>额</a:t>
            </a:r>
            <a:r>
              <a:rPr lang="zh-CN" altLang="en-US" sz="2400">
                <a:latin typeface="宋体" panose="02010600030101010101" pitchFamily="2" charset="-122"/>
                <a:ea typeface="宋体" panose="02010600030101010101" pitchFamily="2" charset="-122"/>
                <a:cs typeface="宋体" panose="02010600030101010101" pitchFamily="2" charset="-122"/>
              </a:rPr>
              <a:t>=</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(用已知量和测量</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量表示).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505" name="HL14.jpg" descr="id:2147493091;FounderCES"/>
          <p:cNvPicPr>
            <a:picLocks noChangeAspect="1"/>
          </p:cNvPicPr>
          <p:nvPr/>
        </p:nvPicPr>
        <p:blipFill>
          <a:blip r:embed="rId2"/>
          <a:stretch>
            <a:fillRect/>
          </a:stretch>
        </p:blipFill>
        <p:spPr>
          <a:xfrm>
            <a:off x="8497570" y="2748915"/>
            <a:ext cx="2461895" cy="2088515"/>
          </a:xfrm>
          <a:prstGeom prst="rect">
            <a:avLst/>
          </a:prstGeom>
        </p:spPr>
      </p:pic>
      <p:sp>
        <p:nvSpPr>
          <p:cNvPr id="2" name="文本框 1"/>
          <p:cNvSpPr txBox="1"/>
          <p:nvPr/>
        </p:nvSpPr>
        <p:spPr>
          <a:xfrm>
            <a:off x="9300845" y="5001260"/>
            <a:ext cx="858520" cy="398780"/>
          </a:xfrm>
          <a:prstGeom prst="rect">
            <a:avLst/>
          </a:prstGeom>
          <a:noFill/>
        </p:spPr>
        <p:txBody>
          <a:bodyPr wrap="square" rtlCol="0">
            <a:spAutoFit/>
          </a:bodyPr>
          <a:lstStyle/>
          <a:p>
            <a:r>
              <a:rPr lang="zh-CN" altLang="en-US" sz="2000">
                <a:latin typeface="宋体" panose="02010600030101010101" pitchFamily="2" charset="-122"/>
                <a:ea typeface="宋体" panose="02010600030101010101" pitchFamily="2" charset="-122"/>
              </a:rPr>
              <a:t>丙</a:t>
            </a:r>
            <a:endParaRPr lang="zh-CN" altLang="en-US" sz="2000">
              <a:latin typeface="宋体" panose="02010600030101010101" pitchFamily="2" charset="-122"/>
              <a:ea typeface="宋体" panose="02010600030101010101" pitchFamily="2" charset="-122"/>
            </a:endParaRPr>
          </a:p>
        </p:txBody>
      </p:sp>
      <p:sp>
        <p:nvSpPr>
          <p:cNvPr id="10" name="矩形 9"/>
          <p:cNvSpPr/>
          <p:nvPr/>
        </p:nvSpPr>
        <p:spPr>
          <a:xfrm>
            <a:off x="4586605" y="2467610"/>
            <a:ext cx="92329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4" name="矩形 3"/>
          <p:cNvSpPr/>
          <p:nvPr/>
        </p:nvSpPr>
        <p:spPr>
          <a:xfrm>
            <a:off x="4454525" y="3050540"/>
            <a:ext cx="92329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3.8</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8" name="矩形 7"/>
          <p:cNvSpPr/>
          <p:nvPr/>
        </p:nvSpPr>
        <p:spPr>
          <a:xfrm>
            <a:off x="3807460" y="3562985"/>
            <a:ext cx="92329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1" name="图片 10"/>
          <p:cNvPicPr>
            <a:picLocks noChangeAspect="1"/>
          </p:cNvPicPr>
          <p:nvPr/>
        </p:nvPicPr>
        <p:blipFill>
          <a:blip r:embed="rId3"/>
          <a:stretch>
            <a:fillRect/>
          </a:stretch>
        </p:blipFill>
        <p:spPr>
          <a:xfrm>
            <a:off x="4639310" y="4643755"/>
            <a:ext cx="1243965" cy="48323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300"/>
                                        <p:tgtEl>
                                          <p:spTgt spid="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8" grpId="0"/>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测量小灯泡的电功率(10年4考)</a:t>
            </a:r>
            <a:endParaRPr lang="zh-CN" altLang="en-US"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 考法 </a:t>
            </a:r>
            <a:endParaRPr lang="en-US" altLang="zh-CN">
              <a:solidFill>
                <a:schemeClr val="bg1"/>
              </a:solidFill>
              <a:sym typeface="+mn-lt"/>
            </a:endParaRPr>
          </a:p>
        </p:txBody>
      </p:sp>
      <p:sp>
        <p:nvSpPr>
          <p:cNvPr id="2" name="文本框 1"/>
          <p:cNvSpPr txBox="1"/>
          <p:nvPr/>
        </p:nvSpPr>
        <p:spPr>
          <a:xfrm>
            <a:off x="593725" y="742315"/>
            <a:ext cx="9422765" cy="645160"/>
          </a:xfrm>
          <a:prstGeom prst="rect">
            <a:avLst/>
          </a:prstGeom>
          <a:noFill/>
        </p:spPr>
        <p:txBody>
          <a:bodyPr wrap="square" rtlCol="0">
            <a:spAutoFit/>
          </a:bodyPr>
          <a:lstStyle/>
          <a:p>
            <a:pPr>
              <a:lnSpc>
                <a:spcPct val="150000"/>
              </a:lnSpc>
            </a:pPr>
            <a:r>
              <a:rPr lang="zh-CN" altLang="en-US" sz="2400">
                <a:latin typeface="黑体" panose="02010609060101010101" pitchFamily="49" charset="-122"/>
                <a:ea typeface="黑体" panose="02010609060101010101" pitchFamily="49" charset="-122"/>
                <a:cs typeface="黑体" panose="02010609060101010101" pitchFamily="49" charset="-122"/>
              </a:rPr>
              <a:t>类型</a:t>
            </a:r>
            <a:r>
              <a:rPr lang="en-US" altLang="zh-CN" sz="2400">
                <a:latin typeface="黑体" panose="02010609060101010101" pitchFamily="49" charset="-122"/>
                <a:ea typeface="黑体" panose="02010609060101010101" pitchFamily="49" charset="-122"/>
                <a:cs typeface="黑体" panose="02010609060101010101" pitchFamily="49" charset="-122"/>
              </a:rPr>
              <a:t>3</a:t>
            </a:r>
            <a:r>
              <a:rPr lang="zh-CN" altLang="en-US" sz="2400">
                <a:latin typeface="黑体" panose="02010609060101010101" pitchFamily="49" charset="-122"/>
                <a:ea typeface="黑体" panose="02010609060101010101" pitchFamily="49" charset="-122"/>
                <a:cs typeface="黑体" panose="02010609060101010101" pitchFamily="49" charset="-122"/>
              </a:rPr>
              <a:t>　安阻法</a:t>
            </a:r>
            <a:endParaRPr lang="zh-CN" altLang="en-US" sz="2400">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p:nvPr/>
        </p:nvSpPr>
        <p:spPr>
          <a:xfrm>
            <a:off x="800735" y="1285875"/>
            <a:ext cx="10776585" cy="1753235"/>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4.[2012河南,20]用图甲所示的实验电路,测量一个标有“2.5 V”字样的小灯泡的额定功率.</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(1)请在虚线框内画出与图甲对应的电路图.</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506" name="河南物理图12.jpg" descr="id:2147493098;FounderCES"/>
          <p:cNvPicPr>
            <a:picLocks noChangeAspect="1"/>
          </p:cNvPicPr>
          <p:nvPr/>
        </p:nvPicPr>
        <p:blipFill>
          <a:blip r:embed="rId2"/>
          <a:stretch>
            <a:fillRect/>
          </a:stretch>
        </p:blipFill>
        <p:spPr>
          <a:xfrm>
            <a:off x="1537335" y="3039110"/>
            <a:ext cx="8791575" cy="2829560"/>
          </a:xfrm>
          <a:prstGeom prst="rect">
            <a:avLst/>
          </a:prstGeom>
        </p:spPr>
      </p:pic>
      <p:sp>
        <p:nvSpPr>
          <p:cNvPr id="4" name="文本框 3"/>
          <p:cNvSpPr txBox="1"/>
          <p:nvPr/>
        </p:nvSpPr>
        <p:spPr>
          <a:xfrm>
            <a:off x="3154680" y="5796280"/>
            <a:ext cx="353060" cy="398780"/>
          </a:xfrm>
          <a:prstGeom prst="rect">
            <a:avLst/>
          </a:prstGeom>
          <a:noFill/>
        </p:spPr>
        <p:txBody>
          <a:bodyPr wrap="square" rtlCol="0">
            <a:spAutoFit/>
          </a:bodyPr>
          <a:lstStyle/>
          <a:p>
            <a:r>
              <a:rPr lang="zh-CN" altLang="en-US" sz="2000">
                <a:latin typeface="宋体" panose="02010600030101010101" pitchFamily="2" charset="-122"/>
                <a:ea typeface="宋体" panose="02010600030101010101" pitchFamily="2" charset="-122"/>
              </a:rPr>
              <a:t>甲</a:t>
            </a:r>
            <a:endParaRPr lang="zh-CN" altLang="en-US" sz="2000">
              <a:latin typeface="宋体" panose="02010600030101010101" pitchFamily="2" charset="-122"/>
              <a:ea typeface="宋体" panose="02010600030101010101" pitchFamily="2" charset="-122"/>
            </a:endParaRPr>
          </a:p>
        </p:txBody>
      </p:sp>
      <p:pic>
        <p:nvPicPr>
          <p:cNvPr id="552" name="河南物理答2.jpg" descr="id:2147493936;FounderCES"/>
          <p:cNvPicPr>
            <a:picLocks noChangeAspect="1"/>
          </p:cNvPicPr>
          <p:nvPr/>
        </p:nvPicPr>
        <p:blipFill>
          <a:blip r:embed="rId3"/>
          <a:stretch>
            <a:fillRect/>
          </a:stretch>
        </p:blipFill>
        <p:spPr>
          <a:xfrm>
            <a:off x="6643370" y="3246755"/>
            <a:ext cx="3253740" cy="239776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552"/>
                                        </p:tgtEl>
                                        <p:attrNameLst>
                                          <p:attrName>style.visibility</p:attrName>
                                        </p:attrNameLst>
                                      </p:cBhvr>
                                      <p:to>
                                        <p:strVal val="visible"/>
                                      </p:to>
                                    </p:set>
                                    <p:animEffect transition="in" filter="fade">
                                      <p:cBhvr>
                                        <p:cTn id="7" dur="500"/>
                                        <p:tgtEl>
                                          <p:spTgt spid="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测量小灯泡的电功率(10年4考)</a:t>
            </a:r>
            <a:endParaRPr lang="zh-CN" altLang="en-US"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 考法 </a:t>
            </a:r>
            <a:endParaRPr lang="en-US" altLang="zh-CN">
              <a:solidFill>
                <a:schemeClr val="bg1"/>
              </a:solidFill>
              <a:sym typeface="+mn-lt"/>
            </a:endParaRPr>
          </a:p>
        </p:txBody>
      </p:sp>
      <p:sp>
        <p:nvSpPr>
          <p:cNvPr id="3" name="文本框 2"/>
          <p:cNvSpPr txBox="1"/>
          <p:nvPr/>
        </p:nvSpPr>
        <p:spPr>
          <a:xfrm>
            <a:off x="986155" y="1828800"/>
            <a:ext cx="9754235" cy="341503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(2)闭合开关后,电流表和电压表的示数都较小,小灯泡不发光,其原因是:</a:t>
            </a:r>
            <a:r>
              <a:rPr lang="en-US" altLang="zh-CN" sz="2400">
                <a:latin typeface="宋体" panose="02010600030101010101" pitchFamily="2" charset="-122"/>
                <a:ea typeface="宋体" panose="02010600030101010101" pitchFamily="2" charset="-122"/>
                <a:cs typeface="宋体" panose="02010600030101010101" pitchFamily="2" charset="-122"/>
              </a:rPr>
              <a:t>_________________________________________________________________________________________</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(3)经过调整后,小灯泡发光,但如何使小灯泡正常发光呢?你的措施是:</a:t>
            </a:r>
            <a:r>
              <a:rPr lang="en-US" altLang="zh-CN" sz="2400">
                <a:latin typeface="宋体" panose="02010600030101010101" pitchFamily="2" charset="-122"/>
                <a:ea typeface="宋体" panose="02010600030101010101" pitchFamily="2" charset="-122"/>
                <a:cs typeface="宋体" panose="02010600030101010101" pitchFamily="2" charset="-122"/>
              </a:rPr>
              <a:t>_______________________________________________</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10" name="矩形 9"/>
          <p:cNvSpPr/>
          <p:nvPr/>
        </p:nvSpPr>
        <p:spPr>
          <a:xfrm>
            <a:off x="1601470" y="2419350"/>
            <a:ext cx="887095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滑动变阻器接入电路的电阻太大,导致电路中电流过小,灯泡的实</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6" name="矩形 5"/>
          <p:cNvSpPr/>
          <p:nvPr/>
        </p:nvSpPr>
        <p:spPr>
          <a:xfrm>
            <a:off x="1182370" y="2959100"/>
            <a:ext cx="453136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际功率太小,没有达到发光功率</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8" name="矩形 7"/>
          <p:cNvSpPr/>
          <p:nvPr/>
        </p:nvSpPr>
        <p:spPr>
          <a:xfrm>
            <a:off x="1601470" y="4086225"/>
            <a:ext cx="835533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移动滑动变阻器的滑片,使电压表的示数达到2.5 V</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00"/>
                                        <p:tgtEl>
                                          <p:spTgt spid="6"/>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8" grpId="0"/>
    </p:bldLs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测量小灯泡的电功率(10年4考)</a:t>
            </a:r>
            <a:endParaRPr lang="zh-CN" altLang="en-US"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 考法 </a:t>
            </a:r>
            <a:endParaRPr lang="en-US" altLang="zh-CN">
              <a:solidFill>
                <a:schemeClr val="bg1"/>
              </a:solidFill>
              <a:sym typeface="+mn-lt"/>
            </a:endParaRPr>
          </a:p>
        </p:txBody>
      </p:sp>
      <p:sp>
        <p:nvSpPr>
          <p:cNvPr id="2" name="文本框 1"/>
          <p:cNvSpPr txBox="1"/>
          <p:nvPr/>
        </p:nvSpPr>
        <p:spPr>
          <a:xfrm>
            <a:off x="869950" y="974725"/>
            <a:ext cx="10626725" cy="2306955"/>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(4)爱探究的小强用另一只电流表A</a:t>
            </a:r>
            <a:r>
              <a:rPr lang="zh-CN" altLang="en-US" sz="2400" baseline="-25000">
                <a:latin typeface="宋体" panose="02010600030101010101" pitchFamily="2" charset="-122"/>
                <a:ea typeface="宋体" panose="02010600030101010101" pitchFamily="2" charset="-122"/>
                <a:cs typeface="宋体" panose="02010600030101010101" pitchFamily="2" charset="-122"/>
              </a:rPr>
              <a:t>2</a:t>
            </a:r>
            <a:r>
              <a:rPr lang="zh-CN" altLang="en-US" sz="2400">
                <a:latin typeface="宋体" panose="02010600030101010101" pitchFamily="2" charset="-122"/>
                <a:ea typeface="宋体" panose="02010600030101010101" pitchFamily="2" charset="-122"/>
                <a:cs typeface="宋体" panose="02010600030101010101" pitchFamily="2" charset="-122"/>
              </a:rPr>
              <a:t>和一个5 Ω的定值电阻R,连接了如图乙所示的电路,同样测出了小灯泡的额定功率.具体操作是:闭合开关,移动滑动变阻器的滑片,使电流表A</a:t>
            </a:r>
            <a:r>
              <a:rPr lang="zh-CN" altLang="en-US" sz="2400" baseline="-25000">
                <a:latin typeface="宋体" panose="02010600030101010101" pitchFamily="2" charset="-122"/>
                <a:ea typeface="宋体" panose="02010600030101010101" pitchFamily="2" charset="-122"/>
                <a:cs typeface="宋体" panose="02010600030101010101" pitchFamily="2" charset="-122"/>
              </a:rPr>
              <a:t>2</a:t>
            </a:r>
            <a:r>
              <a:rPr lang="zh-CN" altLang="en-US" sz="2400">
                <a:latin typeface="宋体" panose="02010600030101010101" pitchFamily="2" charset="-122"/>
                <a:ea typeface="宋体" panose="02010600030101010101" pitchFamily="2" charset="-122"/>
                <a:cs typeface="宋体" panose="02010600030101010101" pitchFamily="2" charset="-122"/>
              </a:rPr>
              <a:t>的示数为</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A,小灯泡正常发光.此时电流表A</a:t>
            </a:r>
            <a:r>
              <a:rPr lang="zh-CN" altLang="en-US" sz="2400" baseline="-250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的示数如图丙所示,则小灯泡的额定功率为</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W.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507" name="河南物理图13.jpg" descr="id:2147493105;FounderCES"/>
          <p:cNvPicPr>
            <a:picLocks noChangeAspect="1"/>
          </p:cNvPicPr>
          <p:nvPr/>
        </p:nvPicPr>
        <p:blipFill>
          <a:blip r:embed="rId2"/>
          <a:stretch>
            <a:fillRect/>
          </a:stretch>
        </p:blipFill>
        <p:spPr>
          <a:xfrm>
            <a:off x="2410460" y="3443605"/>
            <a:ext cx="6618605" cy="2367280"/>
          </a:xfrm>
          <a:prstGeom prst="rect">
            <a:avLst/>
          </a:prstGeom>
        </p:spPr>
      </p:pic>
      <p:sp>
        <p:nvSpPr>
          <p:cNvPr id="4" name="文本框 3"/>
          <p:cNvSpPr txBox="1"/>
          <p:nvPr/>
        </p:nvSpPr>
        <p:spPr>
          <a:xfrm>
            <a:off x="3533140" y="5682615"/>
            <a:ext cx="4455160" cy="398780"/>
          </a:xfrm>
          <a:prstGeom prst="rect">
            <a:avLst/>
          </a:prstGeom>
          <a:noFill/>
        </p:spPr>
        <p:txBody>
          <a:bodyPr wrap="square" rtlCol="0">
            <a:spAutoFit/>
          </a:bodyPr>
          <a:lstStyle/>
          <a:p>
            <a:r>
              <a:rPr lang="zh-CN" altLang="en-US" sz="2000">
                <a:latin typeface="宋体" panose="02010600030101010101" pitchFamily="2" charset="-122"/>
                <a:ea typeface="宋体" panose="02010600030101010101" pitchFamily="2" charset="-122"/>
                <a:cs typeface="宋体" panose="02010600030101010101" pitchFamily="2" charset="-122"/>
              </a:rPr>
              <a:t>乙                          </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丙</a:t>
            </a:r>
            <a:r>
              <a:rPr lang="zh-CN" altLang="en-US" sz="2000">
                <a:latin typeface="宋体" panose="02010600030101010101" pitchFamily="2" charset="-122"/>
                <a:ea typeface="宋体" panose="02010600030101010101" pitchFamily="2" charset="-122"/>
                <a:cs typeface="宋体" panose="02010600030101010101" pitchFamily="2" charset="-122"/>
              </a:rPr>
              <a:t>                              </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
        <p:nvSpPr>
          <p:cNvPr id="10" name="矩形 9"/>
          <p:cNvSpPr/>
          <p:nvPr/>
        </p:nvSpPr>
        <p:spPr>
          <a:xfrm>
            <a:off x="5173980" y="2192020"/>
            <a:ext cx="92329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0.5</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6" name="矩形 5"/>
          <p:cNvSpPr/>
          <p:nvPr/>
        </p:nvSpPr>
        <p:spPr>
          <a:xfrm>
            <a:off x="5889625" y="2749550"/>
            <a:ext cx="92329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测量小灯泡的电功率</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3" name="文本框 2"/>
          <p:cNvSpPr txBox="1"/>
          <p:nvPr/>
        </p:nvSpPr>
        <p:spPr>
          <a:xfrm>
            <a:off x="598170" y="912495"/>
            <a:ext cx="10690860" cy="2861310"/>
          </a:xfrm>
          <a:prstGeom prst="rect">
            <a:avLst/>
          </a:prstGeom>
          <a:noFill/>
        </p:spPr>
        <p:txBody>
          <a:bodyPr wrap="square" rtlCol="0">
            <a:spAutoFit/>
          </a:bodyPr>
          <a:lstStyle/>
          <a:p>
            <a:pPr>
              <a:lnSpc>
                <a:spcPct val="150000"/>
              </a:lnSpc>
            </a:pPr>
            <a:r>
              <a:rPr lang="zh-CN" altLang="en-US" sz="2400" b="1">
                <a:solidFill>
                  <a:srgbClr val="FF0000"/>
                </a:solidFill>
                <a:latin typeface="黑体" panose="02010609060101010101" pitchFamily="49" charset="-122"/>
                <a:ea typeface="黑体" panose="02010609060101010101" pitchFamily="49" charset="-122"/>
                <a:cs typeface="宋体" panose="02010600030101010101" pitchFamily="2" charset="-122"/>
              </a:rPr>
              <a:t>考法总结</a:t>
            </a:r>
            <a:endParaRPr lang="zh-CN" altLang="en-US" sz="2400" b="1">
              <a:solidFill>
                <a:srgbClr val="FF0000"/>
              </a:solidFill>
              <a:latin typeface="黑体" panose="02010609060101010101" pitchFamily="49" charset="-122"/>
              <a:ea typeface="黑体" panose="02010609060101010101" pitchFamily="49"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  有关该实验,有如下命题点:</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黑体" panose="02010609060101010101" pitchFamily="49" charset="-122"/>
                <a:ea typeface="黑体" panose="02010609060101010101" pitchFamily="49" charset="-122"/>
                <a:cs typeface="黑体" panose="02010609060101010101" pitchFamily="49" charset="-122"/>
              </a:rPr>
              <a:t>实验原理:</a:t>
            </a:r>
            <a:r>
              <a:rPr lang="zh-CN" altLang="en-US" sz="2400" u="wavyHeavy">
                <a:solidFill>
                  <a:schemeClr val="tx1"/>
                </a:solidFill>
                <a:uFill>
                  <a:solidFill>
                    <a:srgbClr val="EE3028"/>
                  </a:solidFill>
                </a:uFill>
                <a:latin typeface="宋体" panose="02010600030101010101" pitchFamily="2" charset="-122"/>
                <a:ea typeface="宋体" panose="02010600030101010101" pitchFamily="2" charset="-122"/>
                <a:cs typeface="宋体" panose="02010600030101010101" pitchFamily="2" charset="-122"/>
              </a:rPr>
              <a:t>P=UI</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黑体" panose="02010609060101010101" pitchFamily="49" charset="-122"/>
                <a:ea typeface="黑体" panose="02010609060101010101" pitchFamily="49" charset="-122"/>
                <a:cs typeface="黑体" panose="02010609060101010101" pitchFamily="49" charset="-122"/>
              </a:rPr>
              <a:t>一、伏安法测量小灯泡的电功率(使用电流表和电压表)</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黑体" panose="02010609060101010101" pitchFamily="49" charset="-122"/>
                <a:ea typeface="黑体" panose="02010609060101010101" pitchFamily="49" charset="-122"/>
                <a:cs typeface="黑体" panose="02010609060101010101" pitchFamily="49" charset="-122"/>
              </a:rPr>
              <a:t>1.【实验电路】</a:t>
            </a:r>
            <a:r>
              <a:rPr lang="zh-CN" altLang="en-US" sz="2400">
                <a:latin typeface="宋体" panose="02010600030101010101" pitchFamily="2" charset="-122"/>
                <a:ea typeface="宋体" panose="02010600030101010101" pitchFamily="2" charset="-122"/>
                <a:cs typeface="宋体" panose="02010600030101010101" pitchFamily="2" charset="-122"/>
              </a:rPr>
              <a:t>如图所示,已知小灯泡的额定电压为U</a:t>
            </a:r>
            <a:r>
              <a:rPr lang="zh-CN" altLang="en-US" sz="2400" baseline="-25000">
                <a:latin typeface="宋体" panose="02010600030101010101" pitchFamily="2" charset="-122"/>
                <a:ea typeface="宋体" panose="02010600030101010101" pitchFamily="2" charset="-122"/>
                <a:cs typeface="宋体" panose="02010600030101010101" pitchFamily="2" charset="-122"/>
              </a:rPr>
              <a:t>额</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512" name="18WHLWJJZKBWL177.jpg" descr="id:2147493140;FounderCES"/>
          <p:cNvPicPr>
            <a:picLocks noChangeAspect="1"/>
          </p:cNvPicPr>
          <p:nvPr/>
        </p:nvPicPr>
        <p:blipFill>
          <a:blip r:embed="rId2"/>
          <a:stretch>
            <a:fillRect/>
          </a:stretch>
        </p:blipFill>
        <p:spPr>
          <a:xfrm>
            <a:off x="3943985" y="3773805"/>
            <a:ext cx="2866390" cy="2132965"/>
          </a:xfrm>
          <a:prstGeom prst="rect">
            <a:avLst/>
          </a:prstGeom>
        </p:spPr>
      </p:pic>
    </p:spTree>
  </p:cSld>
  <p:clrMapOvr>
    <a:masterClrMapping/>
  </p:clrMapOvr>
  <p:transition spd="med">
    <p:wipe dir="d"/>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测量小灯泡的电功率</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2" name="文本框 1"/>
          <p:cNvSpPr txBox="1"/>
          <p:nvPr/>
        </p:nvSpPr>
        <p:spPr>
          <a:xfrm>
            <a:off x="826135" y="1306195"/>
            <a:ext cx="10825480" cy="4523105"/>
          </a:xfrm>
          <a:prstGeom prst="rect">
            <a:avLst/>
          </a:prstGeom>
          <a:noFill/>
        </p:spPr>
        <p:txBody>
          <a:bodyPr wrap="square" rtlCol="0">
            <a:spAutoFit/>
          </a:bodyPr>
          <a:lstStyle/>
          <a:p>
            <a:pPr>
              <a:lnSpc>
                <a:spcPct val="150000"/>
              </a:lnSpc>
            </a:pPr>
            <a:r>
              <a:rPr lang="zh-CN" altLang="en-US" sz="2400">
                <a:latin typeface="黑体" panose="02010609060101010101" pitchFamily="49" charset="-122"/>
                <a:ea typeface="黑体" panose="02010609060101010101" pitchFamily="49" charset="-122"/>
                <a:cs typeface="黑体" panose="02010609060101010101" pitchFamily="49" charset="-122"/>
              </a:rPr>
              <a:t>2.【设计与进行实验】</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(1)实验步骤:</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a.断开开关,根据电路图连接实物电路,将滑片移至b端;</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b.闭合开关,移动滑片,观察</a:t>
            </a:r>
            <a:r>
              <a:rPr lang="zh-CN" altLang="en-US" sz="2400" u="wavyHeavy">
                <a:solidFill>
                  <a:schemeClr val="tx1"/>
                </a:solidFill>
                <a:uFill>
                  <a:solidFill>
                    <a:srgbClr val="EE3028"/>
                  </a:solidFill>
                </a:uFill>
                <a:latin typeface="宋体" panose="02010600030101010101" pitchFamily="2" charset="-122"/>
                <a:ea typeface="宋体" panose="02010600030101010101" pitchFamily="2" charset="-122"/>
                <a:cs typeface="宋体" panose="02010600030101010101" pitchFamily="2" charset="-122"/>
              </a:rPr>
              <a:t>电压表</a:t>
            </a:r>
            <a:r>
              <a:rPr lang="zh-CN" altLang="en-US" sz="2400">
                <a:latin typeface="宋体" panose="02010600030101010101" pitchFamily="2" charset="-122"/>
                <a:ea typeface="宋体" panose="02010600030101010101" pitchFamily="2" charset="-122"/>
                <a:cs typeface="宋体" panose="02010600030101010101" pitchFamily="2" charset="-122"/>
              </a:rPr>
              <a:t>,使电压表示数等于U</a:t>
            </a:r>
            <a:r>
              <a:rPr lang="zh-CN" altLang="en-US" sz="2400" baseline="-25000">
                <a:latin typeface="宋体" panose="02010600030101010101" pitchFamily="2" charset="-122"/>
                <a:ea typeface="宋体" panose="02010600030101010101" pitchFamily="2" charset="-122"/>
                <a:cs typeface="宋体" panose="02010600030101010101" pitchFamily="2" charset="-122"/>
              </a:rPr>
              <a:t>额</a:t>
            </a:r>
            <a:r>
              <a:rPr lang="zh-CN" altLang="en-US" sz="2400">
                <a:latin typeface="宋体" panose="02010600030101010101" pitchFamily="2" charset="-122"/>
                <a:ea typeface="宋体" panose="02010600030101010101" pitchFamily="2" charset="-122"/>
                <a:cs typeface="宋体" panose="02010600030101010101" pitchFamily="2" charset="-122"/>
              </a:rPr>
              <a:t>,此时小灯泡正常发光,记录两电表示数;</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c.移动滑片,分别使电压表示数小于U</a:t>
            </a:r>
            <a:r>
              <a:rPr lang="zh-CN" altLang="en-US" sz="2400" baseline="-25000">
                <a:latin typeface="宋体" panose="02010600030101010101" pitchFamily="2" charset="-122"/>
                <a:ea typeface="宋体" panose="02010600030101010101" pitchFamily="2" charset="-122"/>
                <a:cs typeface="宋体" panose="02010600030101010101" pitchFamily="2" charset="-122"/>
              </a:rPr>
              <a:t>额</a:t>
            </a:r>
            <a:r>
              <a:rPr lang="zh-CN" altLang="en-US" sz="2400">
                <a:latin typeface="宋体" panose="02010600030101010101" pitchFamily="2" charset="-122"/>
                <a:ea typeface="宋体" panose="02010600030101010101" pitchFamily="2" charset="-122"/>
                <a:cs typeface="宋体" panose="02010600030101010101" pitchFamily="2" charset="-122"/>
              </a:rPr>
              <a:t>、约为U</a:t>
            </a:r>
            <a:r>
              <a:rPr lang="zh-CN" altLang="en-US" sz="2400" baseline="-25000">
                <a:latin typeface="宋体" panose="02010600030101010101" pitchFamily="2" charset="-122"/>
                <a:ea typeface="宋体" panose="02010600030101010101" pitchFamily="2" charset="-122"/>
                <a:cs typeface="宋体" panose="02010600030101010101" pitchFamily="2" charset="-122"/>
              </a:rPr>
              <a:t>额</a:t>
            </a:r>
            <a:r>
              <a:rPr lang="zh-CN" altLang="en-US" sz="2400">
                <a:latin typeface="宋体" panose="02010600030101010101" pitchFamily="2" charset="-122"/>
                <a:ea typeface="宋体" panose="02010600030101010101" pitchFamily="2" charset="-122"/>
                <a:cs typeface="宋体" panose="02010600030101010101" pitchFamily="2" charset="-122"/>
              </a:rPr>
              <a:t>的1.2倍,观察小灯泡亮度,记录小灯泡亮度及两电表示数;</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med">
    <p:wipe dir="d"/>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测量小灯泡的电功率</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graphicFrame>
        <p:nvGraphicFramePr>
          <p:cNvPr id="3" name="表格 2"/>
          <p:cNvGraphicFramePr>
            <a:graphicFrameLocks noGrp="1"/>
          </p:cNvGraphicFramePr>
          <p:nvPr>
            <p:custDataLst>
              <p:tags r:id="rId2"/>
            </p:custDataLst>
          </p:nvPr>
        </p:nvGraphicFramePr>
        <p:xfrm>
          <a:off x="2336165" y="2512695"/>
          <a:ext cx="6429375" cy="1666240"/>
        </p:xfrm>
        <a:graphic>
          <a:graphicData uri="http://schemas.openxmlformats.org/drawingml/2006/table">
            <a:tbl>
              <a:tblPr firstRow="1" bandRow="1">
                <a:tableStyleId>{5940675A-B579-460E-94D1-54222C63F5DA}</a:tableStyleId>
              </a:tblPr>
              <a:tblGrid>
                <a:gridCol w="1148080"/>
                <a:gridCol w="1148080"/>
                <a:gridCol w="1148080"/>
                <a:gridCol w="1377950"/>
                <a:gridCol w="1607185"/>
              </a:tblGrid>
              <a:tr h="28194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实验次数</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电压</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U</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/V</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电流</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I</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电功率</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P</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/W</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灯泡发光情况</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179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2425">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2</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353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3</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2425">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718820" y="1026160"/>
            <a:ext cx="10246995" cy="4523105"/>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d.将实验数据记录到如下的表格中(表格中不应设置“平均功率/W”一栏,因为小灯泡的电功率是变化的,求平均功率无意义);</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　e.根据P=UI计算出小灯泡在各个电压下的实际功率,将表格补充完整.</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med">
    <p:wipe dir="d"/>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测量小灯泡的电功率</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2" name="文本框 1"/>
          <p:cNvSpPr txBox="1"/>
          <p:nvPr/>
        </p:nvSpPr>
        <p:spPr>
          <a:xfrm>
            <a:off x="895350" y="1241425"/>
            <a:ext cx="10645140" cy="4523105"/>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(2)电压表量程应根据小灯泡的额定电压选取;电流表量程应根据小灯泡的额定电压和电阻选取,或者用试触法确定电流表量程.</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(3)滑动变阻器的作用:一是</a:t>
            </a:r>
            <a:r>
              <a:rPr lang="zh-CN" altLang="en-US" sz="2400" u="wavyHeavy">
                <a:solidFill>
                  <a:schemeClr val="tx1"/>
                </a:solidFill>
                <a:uFill>
                  <a:solidFill>
                    <a:srgbClr val="EE3028"/>
                  </a:solidFill>
                </a:uFill>
                <a:latin typeface="宋体" panose="02010600030101010101" pitchFamily="2" charset="-122"/>
                <a:ea typeface="宋体" panose="02010600030101010101" pitchFamily="2" charset="-122"/>
                <a:cs typeface="宋体" panose="02010600030101010101" pitchFamily="2" charset="-122"/>
              </a:rPr>
              <a:t>保护电路</a:t>
            </a:r>
            <a:r>
              <a:rPr lang="zh-CN" altLang="en-US" sz="2400">
                <a:latin typeface="宋体" panose="02010600030101010101" pitchFamily="2" charset="-122"/>
                <a:ea typeface="宋体" panose="02010600030101010101" pitchFamily="2" charset="-122"/>
                <a:cs typeface="宋体" panose="02010600030101010101" pitchFamily="2" charset="-122"/>
              </a:rPr>
              <a:t>;二是</a:t>
            </a:r>
            <a:r>
              <a:rPr lang="zh-CN" altLang="en-US" sz="2400" u="wavyHeavy">
                <a:solidFill>
                  <a:schemeClr val="tx1"/>
                </a:solidFill>
                <a:uFill>
                  <a:solidFill>
                    <a:srgbClr val="EE3028"/>
                  </a:solidFill>
                </a:uFill>
                <a:latin typeface="宋体" panose="02010600030101010101" pitchFamily="2" charset="-122"/>
                <a:ea typeface="宋体" panose="02010600030101010101" pitchFamily="2" charset="-122"/>
                <a:cs typeface="宋体" panose="02010600030101010101" pitchFamily="2" charset="-122"/>
              </a:rPr>
              <a:t>改变小灯泡两端的电压</a:t>
            </a:r>
            <a:r>
              <a:rPr lang="zh-CN" altLang="en-US" sz="2400">
                <a:latin typeface="宋体" panose="02010600030101010101" pitchFamily="2" charset="-122"/>
                <a:ea typeface="宋体" panose="02010600030101010101" pitchFamily="2" charset="-122"/>
                <a:cs typeface="宋体" panose="02010600030101010101" pitchFamily="2" charset="-122"/>
              </a:rPr>
              <a:t> (多测几组数据,寻找普遍规律).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200000"/>
              </a:lnSpc>
            </a:pPr>
            <a:r>
              <a:rPr lang="zh-CN" altLang="en-US" sz="2400">
                <a:latin typeface="宋体" panose="02010600030101010101" pitchFamily="2" charset="-122"/>
                <a:ea typeface="宋体" panose="02010600030101010101" pitchFamily="2" charset="-122"/>
                <a:cs typeface="宋体" panose="02010600030101010101" pitchFamily="2" charset="-122"/>
              </a:rPr>
              <a:t>(4)滑动变阻器的选取:根据串联分压原理,利用          求解R</a:t>
            </a:r>
            <a:r>
              <a:rPr lang="zh-CN" altLang="en-US" sz="2400" baseline="-25000">
                <a:latin typeface="宋体" panose="02010600030101010101" pitchFamily="2" charset="-122"/>
                <a:ea typeface="宋体" panose="02010600030101010101" pitchFamily="2" charset="-122"/>
                <a:cs typeface="宋体" panose="02010600030101010101" pitchFamily="2" charset="-122"/>
              </a:rPr>
              <a:t>滑</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200000"/>
              </a:lnSpc>
            </a:pPr>
            <a:r>
              <a:rPr lang="zh-CN" altLang="en-US" sz="2400">
                <a:latin typeface="宋体" panose="02010600030101010101" pitchFamily="2" charset="-122"/>
                <a:ea typeface="宋体" panose="02010600030101010101" pitchFamily="2" charset="-122"/>
                <a:cs typeface="宋体" panose="02010600030101010101" pitchFamily="2" charset="-122"/>
              </a:rPr>
              <a:t>(5)连好电路,闭合开关,若各元件完好但小灯泡不亮,原因是</a:t>
            </a:r>
            <a:r>
              <a:rPr lang="zh-CN" altLang="en-US" sz="2400" u="wavyHeavy">
                <a:solidFill>
                  <a:schemeClr val="tx1"/>
                </a:solidFill>
                <a:uFill>
                  <a:solidFill>
                    <a:srgbClr val="EE3028"/>
                  </a:solidFill>
                </a:uFill>
                <a:latin typeface="宋体" panose="02010600030101010101" pitchFamily="2" charset="-122"/>
                <a:ea typeface="宋体" panose="02010600030101010101" pitchFamily="2" charset="-122"/>
                <a:cs typeface="宋体" panose="02010600030101010101" pitchFamily="2" charset="-122"/>
              </a:rPr>
              <a:t>小灯泡的实际功率太小</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6" name="图片 5"/>
          <p:cNvPicPr>
            <a:picLocks noChangeAspect="1"/>
          </p:cNvPicPr>
          <p:nvPr/>
        </p:nvPicPr>
        <p:blipFill>
          <a:blip r:embed="rId2"/>
          <a:stretch>
            <a:fillRect/>
          </a:stretch>
        </p:blipFill>
        <p:spPr>
          <a:xfrm>
            <a:off x="7236460" y="3361055"/>
            <a:ext cx="1555115" cy="883285"/>
          </a:xfrm>
          <a:prstGeom prst="rect">
            <a:avLst/>
          </a:prstGeom>
        </p:spPr>
      </p:pic>
    </p:spTree>
  </p:cSld>
  <p:clrMapOvr>
    <a:masterClrMapping/>
  </p:clrMapOvr>
  <p:transition spd="med">
    <p:wipe dir="d"/>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测量小灯泡的电功率</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3" name="文本框 2"/>
          <p:cNvSpPr txBox="1"/>
          <p:nvPr/>
        </p:nvSpPr>
        <p:spPr>
          <a:xfrm>
            <a:off x="1175385" y="1637030"/>
            <a:ext cx="9841865" cy="286131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(6)某次调节时,移动滑片使滑动变阻器接入电路的阻值减小了ΔR</a:t>
            </a:r>
            <a:r>
              <a:rPr lang="zh-CN" altLang="en-US" sz="2400" baseline="-250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,小灯泡的阻值变化了ΔR</a:t>
            </a:r>
            <a:r>
              <a:rPr lang="zh-CN" altLang="en-US" sz="2400" baseline="-25000">
                <a:latin typeface="宋体" panose="02010600030101010101" pitchFamily="2" charset="-122"/>
                <a:ea typeface="宋体" panose="02010600030101010101" pitchFamily="2" charset="-122"/>
                <a:cs typeface="宋体" panose="02010600030101010101" pitchFamily="2" charset="-122"/>
              </a:rPr>
              <a:t>2</a:t>
            </a:r>
            <a:r>
              <a:rPr lang="zh-CN" altLang="en-US" sz="2400">
                <a:latin typeface="宋体" panose="02010600030101010101" pitchFamily="2" charset="-122"/>
                <a:ea typeface="宋体" panose="02010600030101010101" pitchFamily="2" charset="-122"/>
                <a:cs typeface="宋体" panose="02010600030101010101" pitchFamily="2" charset="-122"/>
              </a:rPr>
              <a:t>,则</a:t>
            </a:r>
            <a:r>
              <a:rPr lang="zh-CN" altLang="en-US" sz="2400" u="wavyHeavy">
                <a:solidFill>
                  <a:schemeClr val="tx1"/>
                </a:solidFill>
                <a:uFill>
                  <a:solidFill>
                    <a:srgbClr val="EE3028"/>
                  </a:solidFill>
                </a:uFill>
                <a:latin typeface="宋体" panose="02010600030101010101" pitchFamily="2" charset="-122"/>
                <a:ea typeface="宋体" panose="02010600030101010101" pitchFamily="2" charset="-122"/>
                <a:cs typeface="宋体" panose="02010600030101010101" pitchFamily="2" charset="-122"/>
              </a:rPr>
              <a:t>ΔR</a:t>
            </a:r>
            <a:r>
              <a:rPr lang="zh-CN" altLang="en-US" sz="2400" u="wavyHeavy" baseline="-25000">
                <a:solidFill>
                  <a:schemeClr val="tx1"/>
                </a:solidFill>
                <a:uFill>
                  <a:solidFill>
                    <a:srgbClr val="EE3028"/>
                  </a:solidFill>
                </a:uFill>
                <a:latin typeface="宋体" panose="02010600030101010101" pitchFamily="2" charset="-122"/>
                <a:ea typeface="宋体" panose="02010600030101010101" pitchFamily="2" charset="-122"/>
                <a:cs typeface="宋体" panose="02010600030101010101" pitchFamily="2" charset="-122"/>
              </a:rPr>
              <a:t>1</a:t>
            </a:r>
            <a:r>
              <a:rPr lang="zh-CN" altLang="en-US" sz="2400" u="wavyHeavy">
                <a:solidFill>
                  <a:schemeClr val="tx1"/>
                </a:solidFill>
                <a:uFill>
                  <a:solidFill>
                    <a:srgbClr val="EE3028"/>
                  </a:solidFill>
                </a:uFill>
                <a:latin typeface="宋体" panose="02010600030101010101" pitchFamily="2" charset="-122"/>
                <a:ea typeface="宋体" panose="02010600030101010101" pitchFamily="2" charset="-122"/>
                <a:cs typeface="宋体" panose="02010600030101010101" pitchFamily="2" charset="-122"/>
              </a:rPr>
              <a:t>&gt;ΔR</a:t>
            </a:r>
            <a:r>
              <a:rPr lang="zh-CN" altLang="en-US" sz="2400" u="wavyHeavy" baseline="-25000">
                <a:solidFill>
                  <a:schemeClr val="tx1"/>
                </a:solidFill>
                <a:uFill>
                  <a:solidFill>
                    <a:srgbClr val="EE3028"/>
                  </a:solidFill>
                </a:uFill>
                <a:latin typeface="宋体" panose="02010600030101010101" pitchFamily="2" charset="-122"/>
                <a:ea typeface="宋体" panose="02010600030101010101" pitchFamily="2" charset="-122"/>
                <a:cs typeface="宋体" panose="02010600030101010101" pitchFamily="2" charset="-122"/>
              </a:rPr>
              <a:t>2</a:t>
            </a:r>
            <a:r>
              <a:rPr lang="zh-CN" altLang="en-US" sz="2400">
                <a:latin typeface="宋体" panose="02010600030101010101" pitchFamily="2" charset="-122"/>
                <a:ea typeface="宋体" panose="02010600030101010101" pitchFamily="2" charset="-122"/>
                <a:cs typeface="宋体" panose="02010600030101010101" pitchFamily="2" charset="-122"/>
              </a:rPr>
              <a:t>,判断的理由是:电路的电流变大,小灯泡两端的电压增大,故小灯泡的电阻增大,由R=  可知电路的总电阻减小,故滑动变阻器减小的电阻应大于小灯泡增大的电阻.</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2"/>
          <a:stretch>
            <a:fillRect/>
          </a:stretch>
        </p:blipFill>
        <p:spPr>
          <a:xfrm>
            <a:off x="7428865" y="2805430"/>
            <a:ext cx="291465" cy="691515"/>
          </a:xfrm>
          <a:prstGeom prst="rect">
            <a:avLst/>
          </a:prstGeom>
        </p:spPr>
      </p:pic>
    </p:spTree>
  </p:cSld>
  <p:clrMapOvr>
    <a:masterClrMapping/>
  </p:clrMapOvr>
  <p:transition spd="med">
    <p:wipe dir="d"/>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ea"/>
              </a:rPr>
              <a:t>测量小灯泡的电阻(10年</a:t>
            </a:r>
            <a:r>
              <a:rPr lang="en-US" altLang="zh-CN" sz="2400" b="1" kern="0">
                <a:solidFill>
                  <a:srgbClr val="EE3028"/>
                </a:solidFill>
                <a:cs typeface="+mn-ea"/>
                <a:sym typeface="+mn-ea"/>
              </a:rPr>
              <a:t>1</a:t>
            </a:r>
            <a:r>
              <a:rPr lang="zh-CN" altLang="en-US" sz="2400" b="1" kern="0">
                <a:solidFill>
                  <a:srgbClr val="EE3028"/>
                </a:solidFill>
                <a:cs typeface="+mn-ea"/>
                <a:sym typeface="+mn-ea"/>
              </a:rPr>
              <a:t>考)</a:t>
            </a:r>
            <a:endParaRPr lang="zh-CN" altLang="en-US"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2</a:t>
            </a:r>
            <a:endParaRPr lang="en-US" altLang="zh-CN">
              <a:solidFill>
                <a:schemeClr val="bg1"/>
              </a:solidFill>
              <a:sym typeface="+mn-lt"/>
            </a:endParaRPr>
          </a:p>
        </p:txBody>
      </p:sp>
      <p:sp>
        <p:nvSpPr>
          <p:cNvPr id="2" name="文本框 1"/>
          <p:cNvSpPr txBox="1"/>
          <p:nvPr/>
        </p:nvSpPr>
        <p:spPr>
          <a:xfrm>
            <a:off x="454025" y="1012190"/>
            <a:ext cx="10878820" cy="460375"/>
          </a:xfrm>
          <a:prstGeom prst="rect">
            <a:avLst/>
          </a:prstGeom>
          <a:noFill/>
        </p:spPr>
        <p:txBody>
          <a:bodyPr wrap="square" rtlCol="0">
            <a:spAutoFit/>
          </a:bodyPr>
          <a:lstStyle/>
          <a:p>
            <a:r>
              <a:rPr lang="zh-CN" altLang="en-US" sz="2400">
                <a:latin typeface="宋体" panose="02010600030101010101" pitchFamily="2" charset="-122"/>
                <a:ea typeface="宋体" panose="02010600030101010101" pitchFamily="2" charset="-122"/>
                <a:cs typeface="宋体" panose="02010600030101010101" pitchFamily="2" charset="-122"/>
              </a:rPr>
              <a:t>(2)电路连好后,小亮分别测出了小灯泡的几组电压和电流值,记录在如下表格中.</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4" name="表格 3"/>
          <p:cNvGraphicFramePr>
            <a:graphicFrameLocks noGrp="1"/>
          </p:cNvGraphicFramePr>
          <p:nvPr>
            <p:custDataLst>
              <p:tags r:id="rId2"/>
            </p:custDataLst>
          </p:nvPr>
        </p:nvGraphicFramePr>
        <p:xfrm>
          <a:off x="2557780" y="1645285"/>
          <a:ext cx="6407785" cy="2015490"/>
        </p:xfrm>
        <a:graphic>
          <a:graphicData uri="http://schemas.openxmlformats.org/drawingml/2006/table">
            <a:tbl>
              <a:tblPr firstRow="1" bandRow="1">
                <a:tableStyleId>{5940675A-B579-460E-94D1-54222C63F5DA}</a:tableStyleId>
              </a:tblPr>
              <a:tblGrid>
                <a:gridCol w="2288540"/>
                <a:gridCol w="1372870"/>
                <a:gridCol w="1373505"/>
                <a:gridCol w="1372870"/>
              </a:tblGrid>
              <a:tr h="49022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实验次数</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2</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3</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90855">
                <a:tc>
                  <a:txBody>
                    <a:bodyPr vert="horz" wrap="square"/>
                    <a:lstStyle/>
                    <a:p>
                      <a:pPr indent="0" algn="ctr">
                        <a:buNone/>
                      </a:pPr>
                      <a:r>
                        <a:rPr lang="en-US" sz="2000" b="0" i="1">
                          <a:solidFill>
                            <a:srgbClr val="000000"/>
                          </a:solidFill>
                          <a:latin typeface="宋体" panose="02010600030101010101" pitchFamily="2" charset="-122"/>
                          <a:ea typeface="宋体" panose="02010600030101010101" pitchFamily="2" charset="-122"/>
                          <a:cs typeface="NEU-BZ-S92" charset="0"/>
                        </a:rPr>
                        <a:t>U</a:t>
                      </a:r>
                      <a:r>
                        <a:rPr lang="en-US" sz="2000" b="0">
                          <a:solidFill>
                            <a:srgbClr val="000000"/>
                          </a:solidFill>
                          <a:latin typeface="宋体" panose="02010600030101010101" pitchFamily="2" charset="-122"/>
                          <a:ea typeface="宋体" panose="02010600030101010101" pitchFamily="2" charset="-122"/>
                          <a:cs typeface="NEU-BZ-S92" charset="0"/>
                        </a:rPr>
                        <a:t>/V</a:t>
                      </a:r>
                      <a:endParaRPr lang="en-US" altLang="en-US" sz="2000" b="0" i="1">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2.0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2.5</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2.8</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89585">
                <a:tc>
                  <a:txBody>
                    <a:bodyPr vert="horz" wrap="square"/>
                    <a:lstStyle/>
                    <a:p>
                      <a:pPr indent="0" algn="ctr">
                        <a:buNone/>
                      </a:pPr>
                      <a:r>
                        <a:rPr lang="en-US" sz="2000" b="0" i="1">
                          <a:solidFill>
                            <a:srgbClr val="000000"/>
                          </a:solidFill>
                          <a:latin typeface="宋体" panose="02010600030101010101" pitchFamily="2" charset="-122"/>
                          <a:ea typeface="宋体" panose="02010600030101010101" pitchFamily="2" charset="-122"/>
                          <a:cs typeface="NEU-BZ-S92" charset="0"/>
                        </a:rPr>
                        <a:t>I</a:t>
                      </a:r>
                      <a:r>
                        <a:rPr lang="en-US" sz="2000" b="0">
                          <a:solidFill>
                            <a:srgbClr val="000000"/>
                          </a:solidFill>
                          <a:latin typeface="宋体" panose="02010600030101010101" pitchFamily="2" charset="-122"/>
                          <a:ea typeface="宋体" panose="02010600030101010101" pitchFamily="2" charset="-122"/>
                          <a:cs typeface="NEU-BZ-S92" charset="0"/>
                        </a:rPr>
                        <a:t>/A</a:t>
                      </a:r>
                      <a:endParaRPr lang="en-US" altLang="en-US" sz="2000" b="0" i="1">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0.22</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0.25</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0.26</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44830">
                <a:tc>
                  <a:txBody>
                    <a:bodyPr vert="horz" wrap="square"/>
                    <a:lstStyle/>
                    <a:p>
                      <a:pPr indent="0" algn="ctr">
                        <a:buNone/>
                      </a:pPr>
                      <a:r>
                        <a:rPr lang="en-US" sz="2000" b="0" i="1">
                          <a:solidFill>
                            <a:srgbClr val="000000"/>
                          </a:solidFill>
                          <a:latin typeface="宋体" panose="02010600030101010101" pitchFamily="2" charset="-122"/>
                          <a:ea typeface="宋体" panose="02010600030101010101" pitchFamily="2" charset="-122"/>
                          <a:cs typeface="NEU-BZ-S92" charset="0"/>
                        </a:rPr>
                        <a:t>R</a:t>
                      </a:r>
                      <a:r>
                        <a:rPr lang="en-US" sz="2000" b="0">
                          <a:solidFill>
                            <a:srgbClr val="000000"/>
                          </a:solidFill>
                          <a:latin typeface="宋体" panose="02010600030101010101" pitchFamily="2" charset="-122"/>
                          <a:ea typeface="宋体" panose="02010600030101010101" pitchFamily="2" charset="-122"/>
                          <a:cs typeface="NEU-BZ-S92" charset="0"/>
                        </a:rPr>
                        <a:t>/Ω</a:t>
                      </a:r>
                      <a:endParaRPr lang="en-US" altLang="en-US" sz="2000" b="0" i="1">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707390" y="3827780"/>
            <a:ext cx="10109200" cy="1753235"/>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①小灯泡正常发光时的电阻为</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Ω.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②小亮从数据中发现,灯泡的电阻是变化的,你认为影响其变化的主要因素是</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a:t>
            </a:r>
            <a:r>
              <a:rPr lang="zh-CN" altLang="en-US"/>
              <a:t> </a:t>
            </a:r>
            <a:endParaRPr lang="zh-CN" altLang="en-US"/>
          </a:p>
        </p:txBody>
      </p:sp>
      <p:sp>
        <p:nvSpPr>
          <p:cNvPr id="8" name="矩形 7"/>
          <p:cNvSpPr/>
          <p:nvPr/>
        </p:nvSpPr>
        <p:spPr>
          <a:xfrm>
            <a:off x="4974591" y="3899941"/>
            <a:ext cx="490220" cy="460375"/>
          </a:xfrm>
          <a:prstGeom prst="rect">
            <a:avLst/>
          </a:prstGeom>
        </p:spPr>
        <p:txBody>
          <a:bodyPr wrap="non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10</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9" name="矩形 8"/>
          <p:cNvSpPr/>
          <p:nvPr/>
        </p:nvSpPr>
        <p:spPr>
          <a:xfrm>
            <a:off x="1363981" y="5013731"/>
            <a:ext cx="795020" cy="460375"/>
          </a:xfrm>
          <a:prstGeom prst="rect">
            <a:avLst/>
          </a:prstGeom>
        </p:spPr>
        <p:txBody>
          <a:bodyPr wrap="non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温度</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测量小灯泡的电功率</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3" name="文本框 2"/>
          <p:cNvSpPr txBox="1"/>
          <p:nvPr/>
        </p:nvSpPr>
        <p:spPr>
          <a:xfrm>
            <a:off x="1013460" y="989965"/>
            <a:ext cx="10165715" cy="1753235"/>
          </a:xfrm>
          <a:prstGeom prst="rect">
            <a:avLst/>
          </a:prstGeom>
          <a:noFill/>
        </p:spPr>
        <p:txBody>
          <a:bodyPr wrap="square" rtlCol="0">
            <a:spAutoFit/>
          </a:bodyPr>
          <a:lstStyle/>
          <a:p>
            <a:pPr>
              <a:lnSpc>
                <a:spcPct val="150000"/>
              </a:lnSpc>
            </a:pPr>
            <a:r>
              <a:rPr lang="zh-CN" altLang="en-US" sz="2400">
                <a:latin typeface="黑体" panose="02010609060101010101" pitchFamily="49" charset="-122"/>
                <a:ea typeface="黑体" panose="02010609060101010101" pitchFamily="49" charset="-122"/>
                <a:cs typeface="黑体" panose="02010609060101010101" pitchFamily="49" charset="-122"/>
              </a:rPr>
              <a:t>3.【交流与反思】</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(1)小灯泡的I-U图像如下图,小灯泡的I-U图像是一条曲线,这是因为小灯泡的电阻受</a:t>
            </a:r>
            <a:r>
              <a:rPr lang="zh-CN" altLang="en-US" sz="2400" u="wavyHeavy">
                <a:solidFill>
                  <a:schemeClr val="tx1"/>
                </a:solidFill>
                <a:uFill>
                  <a:solidFill>
                    <a:srgbClr val="EE3028"/>
                  </a:solidFill>
                </a:uFill>
                <a:latin typeface="宋体" panose="02010600030101010101" pitchFamily="2" charset="-122"/>
                <a:ea typeface="宋体" panose="02010600030101010101" pitchFamily="2" charset="-122"/>
                <a:cs typeface="宋体" panose="02010600030101010101" pitchFamily="2" charset="-122"/>
              </a:rPr>
              <a:t>温度</a:t>
            </a:r>
            <a:r>
              <a:rPr lang="zh-CN" altLang="en-US" sz="2400">
                <a:latin typeface="宋体" panose="02010600030101010101" pitchFamily="2" charset="-122"/>
                <a:ea typeface="宋体" panose="02010600030101010101" pitchFamily="2" charset="-122"/>
                <a:cs typeface="宋体" panose="02010600030101010101" pitchFamily="2" charset="-122"/>
              </a:rPr>
              <a:t>影响,</a:t>
            </a:r>
            <a:r>
              <a:rPr lang="zh-CN" altLang="en-US" sz="2400" u="wavyHeavy">
                <a:solidFill>
                  <a:schemeClr val="tx1"/>
                </a:solidFill>
                <a:uFill>
                  <a:solidFill>
                    <a:srgbClr val="EE3028"/>
                  </a:solidFill>
                </a:uFill>
                <a:latin typeface="宋体" panose="02010600030101010101" pitchFamily="2" charset="-122"/>
                <a:ea typeface="宋体" panose="02010600030101010101" pitchFamily="2" charset="-122"/>
                <a:cs typeface="宋体" panose="02010600030101010101" pitchFamily="2" charset="-122"/>
              </a:rPr>
              <a:t>温度越高,小灯泡的电阻越大</a:t>
            </a:r>
            <a:r>
              <a:rPr lang="zh-CN" altLang="en-US" sz="2400">
                <a:latin typeface="宋体" panose="02010600030101010101" pitchFamily="2" charset="-122"/>
                <a:ea typeface="宋体" panose="02010600030101010101" pitchFamily="2" charset="-122"/>
                <a:cs typeface="宋体" panose="02010600030101010101" pitchFamily="2" charset="-122"/>
              </a:rPr>
              <a:t>,图像的倾斜程度越小.</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513" name="18WHLWJJZKBWL170-2.jpg" descr="id:2147493155;FounderCES"/>
          <p:cNvPicPr>
            <a:picLocks noChangeAspect="1"/>
          </p:cNvPicPr>
          <p:nvPr/>
        </p:nvPicPr>
        <p:blipFill>
          <a:blip r:embed="rId2"/>
          <a:stretch>
            <a:fillRect/>
          </a:stretch>
        </p:blipFill>
        <p:spPr>
          <a:xfrm>
            <a:off x="4565650" y="2743200"/>
            <a:ext cx="2149475" cy="1847215"/>
          </a:xfrm>
          <a:prstGeom prst="rect">
            <a:avLst/>
          </a:prstGeom>
        </p:spPr>
      </p:pic>
      <p:sp>
        <p:nvSpPr>
          <p:cNvPr id="2" name="文本框 1"/>
          <p:cNvSpPr txBox="1"/>
          <p:nvPr/>
        </p:nvSpPr>
        <p:spPr>
          <a:xfrm>
            <a:off x="1054735" y="4705985"/>
            <a:ext cx="9171305" cy="460375"/>
          </a:xfrm>
          <a:prstGeom prst="rect">
            <a:avLst/>
          </a:prstGeom>
          <a:noFill/>
        </p:spPr>
        <p:txBody>
          <a:bodyPr wrap="square" rtlCol="0">
            <a:spAutoFit/>
          </a:bodyPr>
          <a:lstStyle/>
          <a:p>
            <a:r>
              <a:rPr lang="zh-CN" altLang="en-US" sz="2400">
                <a:latin typeface="宋体" panose="02010600030101010101" pitchFamily="2" charset="-122"/>
                <a:ea typeface="宋体" panose="02010600030101010101" pitchFamily="2" charset="-122"/>
                <a:cs typeface="宋体" panose="02010600030101010101" pitchFamily="2" charset="-122"/>
              </a:rPr>
              <a:t>(2)小灯泡的亮度与</a:t>
            </a:r>
            <a:r>
              <a:rPr lang="zh-CN" altLang="en-US" sz="2400" u="wavyHeavy">
                <a:solidFill>
                  <a:schemeClr val="tx1"/>
                </a:solidFill>
                <a:uFill>
                  <a:solidFill>
                    <a:srgbClr val="EE3028"/>
                  </a:solidFill>
                </a:uFill>
                <a:latin typeface="宋体" panose="02010600030101010101" pitchFamily="2" charset="-122"/>
                <a:ea typeface="宋体" panose="02010600030101010101" pitchFamily="2" charset="-122"/>
                <a:cs typeface="宋体" panose="02010600030101010101" pitchFamily="2" charset="-122"/>
              </a:rPr>
              <a:t>实际功率</a:t>
            </a:r>
            <a:r>
              <a:rPr lang="zh-CN" altLang="en-US" sz="2400">
                <a:latin typeface="宋体" panose="02010600030101010101" pitchFamily="2" charset="-122"/>
                <a:ea typeface="宋体" panose="02010600030101010101" pitchFamily="2" charset="-122"/>
                <a:cs typeface="宋体" panose="02010600030101010101" pitchFamily="2" charset="-122"/>
              </a:rPr>
              <a:t>有关,实际功率越大,小灯泡越亮.</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med">
    <p:wipe dir="d"/>
  </p:transition>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测量小灯泡的电功率</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4" name="文本框 3"/>
          <p:cNvSpPr txBox="1"/>
          <p:nvPr/>
        </p:nvSpPr>
        <p:spPr>
          <a:xfrm>
            <a:off x="887095" y="742315"/>
            <a:ext cx="10417810" cy="1198880"/>
          </a:xfrm>
          <a:prstGeom prst="rect">
            <a:avLst/>
          </a:prstGeom>
          <a:noFill/>
        </p:spPr>
        <p:txBody>
          <a:bodyPr wrap="square" rtlCol="0">
            <a:spAutoFit/>
          </a:bodyPr>
          <a:lstStyle/>
          <a:p>
            <a:pPr>
              <a:lnSpc>
                <a:spcPct val="150000"/>
              </a:lnSpc>
            </a:pPr>
            <a:r>
              <a:rPr lang="zh-CN" altLang="en-US" sz="2400">
                <a:latin typeface="黑体" panose="02010609060101010101" pitchFamily="49" charset="-122"/>
                <a:ea typeface="黑体" panose="02010609060101010101" pitchFamily="49" charset="-122"/>
                <a:cs typeface="黑体" panose="02010609060101010101" pitchFamily="49" charset="-122"/>
              </a:rPr>
              <a:t>二、特殊方法测量小灯泡的额定功率(待测小灯泡L的额定电压为U</a:t>
            </a:r>
            <a:r>
              <a:rPr lang="zh-CN" altLang="en-US" sz="2400" baseline="-25000">
                <a:latin typeface="黑体" panose="02010609060101010101" pitchFamily="49" charset="-122"/>
                <a:ea typeface="黑体" panose="02010609060101010101" pitchFamily="49" charset="-122"/>
                <a:cs typeface="黑体" panose="02010609060101010101" pitchFamily="49" charset="-122"/>
              </a:rPr>
              <a:t>额</a:t>
            </a:r>
            <a:r>
              <a:rPr lang="zh-CN" altLang="en-US" sz="2400">
                <a:latin typeface="黑体" panose="02010609060101010101" pitchFamily="49" charset="-122"/>
                <a:ea typeface="黑体" panose="02010609060101010101" pitchFamily="49" charset="-122"/>
                <a:cs typeface="黑体" panose="02010609060101010101" pitchFamily="49" charset="-122"/>
              </a:rPr>
              <a:t>)</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①伏阻法(只用电压表,缺少电流表):</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8" name="表格 7"/>
          <p:cNvGraphicFramePr>
            <a:graphicFrameLocks noGrp="1"/>
          </p:cNvGraphicFramePr>
          <p:nvPr>
            <p:custDataLst>
              <p:tags r:id="rId2"/>
            </p:custDataLst>
          </p:nvPr>
        </p:nvGraphicFramePr>
        <p:xfrm>
          <a:off x="1331595" y="1941195"/>
          <a:ext cx="9530715" cy="4453890"/>
        </p:xfrm>
        <a:graphic>
          <a:graphicData uri="http://schemas.openxmlformats.org/drawingml/2006/table">
            <a:tbl>
              <a:tblPr firstRow="1" bandRow="1">
                <a:tableStyleId>{5940675A-B579-460E-94D1-54222C63F5DA}</a:tableStyleId>
              </a:tblPr>
              <a:tblGrid>
                <a:gridCol w="2023745"/>
                <a:gridCol w="1868170"/>
                <a:gridCol w="3111500"/>
                <a:gridCol w="2527300"/>
              </a:tblGrid>
              <a:tr h="1011555">
                <a:tc>
                  <a:txBody>
                    <a:bodyPr vert="horz" wrap="square"/>
                    <a:lstStyle/>
                    <a:p>
                      <a:pPr indent="0">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实验器材(除电源、导线、待测小灯泡L)</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实验电路图</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实验步骤</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推理过程及</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P</a:t>
                      </a:r>
                      <a:r>
                        <a:rPr 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额</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表达式</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85925">
                <a:tc>
                  <a:txBody>
                    <a:bodyPr vert="horz" wrap="square"/>
                    <a:lstStyle/>
                    <a:p>
                      <a:pPr indent="0">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开关、电压表、已知电阻</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R</a:t>
                      </a:r>
                      <a:r>
                        <a:rPr 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0</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、滑动变阻器</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a.闭合S,移动滑片使电压表示数为</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U</a:t>
                      </a:r>
                      <a:r>
                        <a:rPr 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额</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b.断开S,保持滑片不动,将电压表接到</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R</a:t>
                      </a:r>
                      <a:r>
                        <a:rPr 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0</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两端,闭合开关,读出电压表示数</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U</a:t>
                      </a:r>
                      <a:r>
                        <a:rPr 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56410">
                <a:tc>
                  <a:txBody>
                    <a:bodyPr vert="horz" wrap="square"/>
                    <a:lstStyle/>
                    <a:p>
                      <a:pPr indent="0">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开关、单刀双掷开关、电压表、已知电阻</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R</a:t>
                      </a:r>
                      <a:r>
                        <a:rPr 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0</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、滑动变阻器</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a.闭合S</a:t>
                      </a:r>
                      <a:r>
                        <a:rPr 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,S</a:t>
                      </a:r>
                      <a:r>
                        <a:rPr 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拨至2,移动滑片使电压表示数为</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U</a:t>
                      </a:r>
                      <a:r>
                        <a:rPr 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额</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b.保持滑片不动,S</a:t>
                      </a:r>
                      <a:r>
                        <a:rPr 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拨至1,读出电压表示数</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U</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514" name="18WHLWJJZKBWL178.jpg"/>
          <p:cNvPicPr>
            <a:picLocks noChangeAspect="1"/>
          </p:cNvPicPr>
          <p:nvPr/>
        </p:nvPicPr>
        <p:blipFill>
          <a:blip r:embed="rId3"/>
          <a:stretch>
            <a:fillRect/>
          </a:stretch>
        </p:blipFill>
        <p:spPr>
          <a:xfrm>
            <a:off x="3422015" y="3117850"/>
            <a:ext cx="1678940" cy="1411605"/>
          </a:xfrm>
          <a:prstGeom prst="rect">
            <a:avLst/>
          </a:prstGeom>
        </p:spPr>
      </p:pic>
      <p:pic>
        <p:nvPicPr>
          <p:cNvPr id="515" name="18WHLWJJZKBWL179.jpg"/>
          <p:cNvPicPr>
            <a:picLocks noChangeAspect="1"/>
          </p:cNvPicPr>
          <p:nvPr/>
        </p:nvPicPr>
        <p:blipFill>
          <a:blip r:embed="rId4"/>
          <a:stretch>
            <a:fillRect/>
          </a:stretch>
        </p:blipFill>
        <p:spPr>
          <a:xfrm>
            <a:off x="3373755" y="4664075"/>
            <a:ext cx="1776095" cy="1493520"/>
          </a:xfrm>
          <a:prstGeom prst="rect">
            <a:avLst/>
          </a:prstGeom>
        </p:spPr>
      </p:pic>
      <p:pic>
        <p:nvPicPr>
          <p:cNvPr id="15" name="图片 14"/>
          <p:cNvPicPr>
            <a:picLocks noChangeAspect="1"/>
          </p:cNvPicPr>
          <p:nvPr/>
        </p:nvPicPr>
        <p:blipFill>
          <a:blip r:embed="rId5"/>
          <a:stretch>
            <a:fillRect/>
          </a:stretch>
        </p:blipFill>
        <p:spPr>
          <a:xfrm>
            <a:off x="8428990" y="3216275"/>
            <a:ext cx="1929765" cy="1214755"/>
          </a:xfrm>
          <a:prstGeom prst="rect">
            <a:avLst/>
          </a:prstGeom>
        </p:spPr>
      </p:pic>
      <p:pic>
        <p:nvPicPr>
          <p:cNvPr id="16" name="图片 15"/>
          <p:cNvPicPr>
            <a:picLocks noChangeAspect="1"/>
          </p:cNvPicPr>
          <p:nvPr/>
        </p:nvPicPr>
        <p:blipFill>
          <a:blip r:embed="rId6"/>
          <a:stretch>
            <a:fillRect/>
          </a:stretch>
        </p:blipFill>
        <p:spPr>
          <a:xfrm>
            <a:off x="8654415" y="4746625"/>
            <a:ext cx="2064385" cy="1410970"/>
          </a:xfrm>
          <a:prstGeom prst="rect">
            <a:avLst/>
          </a:prstGeom>
        </p:spPr>
      </p:pic>
    </p:spTree>
  </p:cSld>
  <p:clrMapOvr>
    <a:masterClrMapping/>
  </p:clrMapOvr>
  <p:transition spd="med">
    <p:wipe dir="d"/>
  </p:transition>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测量小灯泡的电功率</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graphicFrame>
        <p:nvGraphicFramePr>
          <p:cNvPr id="8" name="表格 7"/>
          <p:cNvGraphicFramePr>
            <a:graphicFrameLocks noGrp="1"/>
          </p:cNvGraphicFramePr>
          <p:nvPr>
            <p:custDataLst>
              <p:tags r:id="rId2"/>
            </p:custDataLst>
          </p:nvPr>
        </p:nvGraphicFramePr>
        <p:xfrm>
          <a:off x="1217930" y="889000"/>
          <a:ext cx="10093960" cy="5583555"/>
        </p:xfrm>
        <a:graphic>
          <a:graphicData uri="http://schemas.openxmlformats.org/drawingml/2006/table">
            <a:tbl>
              <a:tblPr firstRow="1" bandRow="1">
                <a:tableStyleId>{5940675A-B579-460E-94D1-54222C63F5DA}</a:tableStyleId>
              </a:tblPr>
              <a:tblGrid>
                <a:gridCol w="2131060"/>
                <a:gridCol w="2036445"/>
                <a:gridCol w="3435350"/>
                <a:gridCol w="2491105"/>
              </a:tblGrid>
              <a:tr h="1011555">
                <a:tc>
                  <a:txBody>
                    <a:bodyPr vert="horz" wrap="square"/>
                    <a:lstStyle/>
                    <a:p>
                      <a:pPr indent="0">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实验器材(除电源、导线、待测小灯泡L)</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实验电路图</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实验步骤</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推理过程及</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P</a:t>
                      </a:r>
                      <a:r>
                        <a:rPr 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额</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表达式</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85925">
                <a:tc>
                  <a:txBody>
                    <a:bodyPr vert="horz" wrap="square"/>
                    <a:lstStyle/>
                    <a:p>
                      <a:pPr indent="0">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开关、电压表、滑动变阻器R</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、滑动变阻器R</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(最大阻值为R</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a.闭合S,移动R</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的滑片至最左端,调节R</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的滑片使电压表示数为U</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额</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b.保持R</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的滑片不动,移动R</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的滑片至最右端,读出电压表示数U</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3200">
                <a:tc>
                  <a:txBody>
                    <a:bodyPr vert="horz" wrap="square"/>
                    <a:lstStyle/>
                    <a:p>
                      <a:pPr indent="0">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3个开关、电压表、滑动变阻器R</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、滑动变阻器R</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(最大阻值为R</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a.闭合S和S</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、断开S</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,移动R</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的滑片使电压表示数为U</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额</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b.保持R</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滑片不动,闭合S和S</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、断开S</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,移动R</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的滑片使电压表示数仍为U</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额</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c.移动R</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滑片至最左端,记下此时电压表示数U</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;再移动R</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滑片到最右端,记下此时电压表示数U</a:t>
                      </a:r>
                      <a:r>
                        <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516" name="18WHLWJJZKBWL180.jpg"/>
          <p:cNvPicPr>
            <a:picLocks noChangeAspect="1"/>
          </p:cNvPicPr>
          <p:nvPr/>
        </p:nvPicPr>
        <p:blipFill>
          <a:blip r:embed="rId3"/>
          <a:stretch>
            <a:fillRect/>
          </a:stretch>
        </p:blipFill>
        <p:spPr>
          <a:xfrm>
            <a:off x="3458210" y="2058670"/>
            <a:ext cx="1835785" cy="1543685"/>
          </a:xfrm>
          <a:prstGeom prst="rect">
            <a:avLst/>
          </a:prstGeom>
        </p:spPr>
      </p:pic>
      <p:pic>
        <p:nvPicPr>
          <p:cNvPr id="2" name="图片 1"/>
          <p:cNvPicPr>
            <a:picLocks noChangeAspect="1"/>
          </p:cNvPicPr>
          <p:nvPr/>
        </p:nvPicPr>
        <p:blipFill>
          <a:blip r:embed="rId4"/>
          <a:stretch>
            <a:fillRect/>
          </a:stretch>
        </p:blipFill>
        <p:spPr>
          <a:xfrm>
            <a:off x="8972550" y="2070100"/>
            <a:ext cx="2255520" cy="1532255"/>
          </a:xfrm>
          <a:prstGeom prst="rect">
            <a:avLst/>
          </a:prstGeom>
        </p:spPr>
      </p:pic>
      <p:pic>
        <p:nvPicPr>
          <p:cNvPr id="517" name="18WHLWJJZKBWL181.jpg"/>
          <p:cNvPicPr>
            <a:picLocks noChangeAspect="1"/>
          </p:cNvPicPr>
          <p:nvPr/>
        </p:nvPicPr>
        <p:blipFill>
          <a:blip r:embed="rId5"/>
          <a:stretch>
            <a:fillRect/>
          </a:stretch>
        </p:blipFill>
        <p:spPr>
          <a:xfrm>
            <a:off x="3458210" y="3952240"/>
            <a:ext cx="1837055" cy="1544955"/>
          </a:xfrm>
          <a:prstGeom prst="rect">
            <a:avLst/>
          </a:prstGeom>
        </p:spPr>
      </p:pic>
      <p:pic>
        <p:nvPicPr>
          <p:cNvPr id="3" name="图片 2"/>
          <p:cNvPicPr>
            <a:picLocks noChangeAspect="1"/>
          </p:cNvPicPr>
          <p:nvPr/>
        </p:nvPicPr>
        <p:blipFill>
          <a:blip r:embed="rId6"/>
          <a:stretch>
            <a:fillRect/>
          </a:stretch>
        </p:blipFill>
        <p:spPr>
          <a:xfrm>
            <a:off x="8933815" y="4445635"/>
            <a:ext cx="2294255" cy="1468120"/>
          </a:xfrm>
          <a:prstGeom prst="rect">
            <a:avLst/>
          </a:prstGeom>
        </p:spPr>
      </p:pic>
    </p:spTree>
  </p:cSld>
  <p:clrMapOvr>
    <a:masterClrMapping/>
  </p:clrMapOvr>
  <p:transition spd="med">
    <p:wipe dir="d"/>
  </p:transition>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测量小灯泡的电功率</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4" name="文本框 3"/>
          <p:cNvSpPr txBox="1"/>
          <p:nvPr/>
        </p:nvSpPr>
        <p:spPr>
          <a:xfrm>
            <a:off x="887095" y="742315"/>
            <a:ext cx="10417810" cy="64516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②安阻法(只用</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电流表</a:t>
            </a:r>
            <a:r>
              <a:rPr lang="zh-CN" altLang="en-US" sz="2400">
                <a:latin typeface="宋体" panose="02010600030101010101" pitchFamily="2" charset="-122"/>
                <a:ea typeface="宋体" panose="02010600030101010101" pitchFamily="2" charset="-122"/>
                <a:cs typeface="宋体" panose="02010600030101010101" pitchFamily="2" charset="-122"/>
              </a:rPr>
              <a:t>,缺少</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电压表</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6" name="图片 5"/>
          <p:cNvPicPr>
            <a:picLocks noChangeAspect="1"/>
          </p:cNvPicPr>
          <p:nvPr/>
        </p:nvPicPr>
        <p:blipFill>
          <a:blip r:embed="rId2"/>
          <a:stretch>
            <a:fillRect/>
          </a:stretch>
        </p:blipFill>
        <p:spPr>
          <a:xfrm>
            <a:off x="1006475" y="1483360"/>
            <a:ext cx="12648565" cy="5210810"/>
          </a:xfrm>
          <a:prstGeom prst="rect">
            <a:avLst/>
          </a:prstGeom>
        </p:spPr>
      </p:pic>
    </p:spTree>
  </p:cSld>
  <p:clrMapOvr>
    <a:masterClrMapping/>
  </p:clrMapOvr>
  <p:transition spd="med">
    <p:wipe dir="d"/>
  </p:transition>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测量小灯泡的电功率</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4" name="文本框 3"/>
          <p:cNvSpPr txBox="1"/>
          <p:nvPr/>
        </p:nvSpPr>
        <p:spPr>
          <a:xfrm>
            <a:off x="449580" y="742315"/>
            <a:ext cx="11522710" cy="2306955"/>
          </a:xfrm>
          <a:prstGeom prst="rect">
            <a:avLst/>
          </a:prstGeom>
          <a:noFill/>
        </p:spPr>
        <p:txBody>
          <a:bodyPr wrap="square" rtlCol="0">
            <a:spAutoFit/>
          </a:bodyPr>
          <a:lstStyle/>
          <a:p>
            <a:pPr>
              <a:lnSpc>
                <a:spcPct val="150000"/>
              </a:lnSpc>
            </a:pPr>
            <a:r>
              <a:rPr lang="zh-CN" altLang="en-US" sz="2400" b="1">
                <a:solidFill>
                  <a:srgbClr val="FF0000"/>
                </a:solidFill>
                <a:latin typeface="黑体" panose="02010609060101010101" pitchFamily="49" charset="-122"/>
                <a:ea typeface="黑体" panose="02010609060101010101" pitchFamily="49" charset="-122"/>
                <a:cs typeface="宋体" panose="02010600030101010101" pitchFamily="2" charset="-122"/>
              </a:rPr>
              <a:t>一题通关</a:t>
            </a:r>
            <a:endParaRPr lang="zh-CN" altLang="en-US" sz="2400" b="1">
              <a:solidFill>
                <a:srgbClr val="FF0000"/>
              </a:solidFill>
              <a:latin typeface="黑体" panose="02010609060101010101" pitchFamily="49" charset="-122"/>
              <a:ea typeface="黑体" panose="02010609060101010101" pitchFamily="49" charset="-122"/>
              <a:cs typeface="宋体" panose="02010600030101010101" pitchFamily="2" charset="-122"/>
            </a:endParaRPr>
          </a:p>
          <a:p>
            <a:pPr>
              <a:lnSpc>
                <a:spcPct val="150000"/>
              </a:lnSpc>
            </a:pPr>
            <a:r>
              <a:rPr lang="zh-CN" altLang="en-US" sz="2400">
                <a:latin typeface="黑体" panose="02010609060101010101" pitchFamily="49" charset="-122"/>
                <a:ea typeface="黑体" panose="02010609060101010101" pitchFamily="49" charset="-122"/>
                <a:cs typeface="宋体" panose="02010600030101010101" pitchFamily="2" charset="-122"/>
              </a:rPr>
              <a:t>例</a:t>
            </a:r>
            <a:r>
              <a:rPr lang="zh-CN" altLang="en-US" sz="2400">
                <a:latin typeface="宋体" panose="02010600030101010101" pitchFamily="2" charset="-122"/>
                <a:ea typeface="宋体" panose="02010600030101010101" pitchFamily="2" charset="-122"/>
                <a:cs typeface="宋体" panose="02010600030101010101" pitchFamily="2" charset="-122"/>
              </a:rPr>
              <a:t> 某实验小组在做“测量小灯泡的电功率”实验时,电源电压恒为6 V,待测小灯泡的额定电压为2.5 V,正常发光时灯丝电阻约为10 Ω.小红连接的部分电路如图1所示,所用滑动变阻器的最大阻值为40 Ω.</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522" name="18WHLWJJZKBWL184.jpg" descr="id:2147493192;FounderCES"/>
          <p:cNvPicPr>
            <a:picLocks noChangeAspect="1"/>
          </p:cNvPicPr>
          <p:nvPr/>
        </p:nvPicPr>
        <p:blipFill>
          <a:blip r:embed="rId2"/>
          <a:stretch>
            <a:fillRect/>
          </a:stretch>
        </p:blipFill>
        <p:spPr>
          <a:xfrm>
            <a:off x="1689100" y="2965450"/>
            <a:ext cx="6274435" cy="2411730"/>
          </a:xfrm>
          <a:prstGeom prst="rect">
            <a:avLst/>
          </a:prstGeom>
        </p:spPr>
      </p:pic>
      <p:sp>
        <p:nvSpPr>
          <p:cNvPr id="2" name="文本框 1"/>
          <p:cNvSpPr txBox="1"/>
          <p:nvPr/>
        </p:nvSpPr>
        <p:spPr>
          <a:xfrm>
            <a:off x="2540000" y="5485765"/>
            <a:ext cx="8924925" cy="398780"/>
          </a:xfrm>
          <a:prstGeom prst="rect">
            <a:avLst/>
          </a:prstGeom>
          <a:noFill/>
        </p:spPr>
        <p:txBody>
          <a:bodyPr wrap="square" rtlCol="0">
            <a:spAutoFit/>
          </a:bodyPr>
          <a:lstStyle/>
          <a:p>
            <a:r>
              <a:rPr lang="zh-CN" altLang="en-US" sz="2000">
                <a:latin typeface="宋体" panose="02010600030101010101" pitchFamily="2" charset="-122"/>
                <a:ea typeface="宋体" panose="02010600030101010101" pitchFamily="2" charset="-122"/>
                <a:cs typeface="宋体" panose="02010600030101010101" pitchFamily="2" charset="-122"/>
              </a:rPr>
              <a:t>图1　　　　　　　　　　　     图2                         图</a:t>
            </a:r>
            <a:r>
              <a:rPr lang="en-US" altLang="zh-CN" sz="2000">
                <a:latin typeface="宋体" panose="02010600030101010101" pitchFamily="2" charset="-122"/>
                <a:ea typeface="宋体" panose="02010600030101010101" pitchFamily="2" charset="-122"/>
                <a:cs typeface="宋体" panose="02010600030101010101" pitchFamily="2" charset="-122"/>
              </a:rPr>
              <a:t>3</a:t>
            </a:r>
            <a:endParaRPr lang="en-US" altLang="zh-CN" sz="2000">
              <a:latin typeface="宋体" panose="02010600030101010101" pitchFamily="2" charset="-122"/>
              <a:ea typeface="宋体" panose="02010600030101010101" pitchFamily="2" charset="-122"/>
              <a:cs typeface="宋体" panose="02010600030101010101" pitchFamily="2" charset="-122"/>
            </a:endParaRPr>
          </a:p>
        </p:txBody>
      </p:sp>
      <p:pic>
        <p:nvPicPr>
          <p:cNvPr id="523" name="18WHLWJJZKBWL185.jpg" descr="id:2147493199;FounderCES"/>
          <p:cNvPicPr>
            <a:picLocks noChangeAspect="1"/>
          </p:cNvPicPr>
          <p:nvPr/>
        </p:nvPicPr>
        <p:blipFill>
          <a:blip r:embed="rId3"/>
          <a:stretch>
            <a:fillRect/>
          </a:stretch>
        </p:blipFill>
        <p:spPr>
          <a:xfrm>
            <a:off x="8916670" y="2807970"/>
            <a:ext cx="2548255" cy="2319655"/>
          </a:xfrm>
          <a:prstGeom prst="rect">
            <a:avLst/>
          </a:prstGeom>
        </p:spPr>
      </p:pic>
    </p:spTree>
  </p:cSld>
  <p:clrMapOvr>
    <a:masterClrMapping/>
  </p:clrMapOvr>
  <p:transition spd="med">
    <p:wipe dir="d"/>
  </p:transition>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测量小灯泡的电功率</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3" name="文本框 2"/>
          <p:cNvSpPr txBox="1"/>
          <p:nvPr/>
        </p:nvSpPr>
        <p:spPr>
          <a:xfrm>
            <a:off x="617220" y="890270"/>
            <a:ext cx="10957560" cy="507746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【基础设问】</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(1)请用笔画线代替导线,在图1中完成实物电路的连接.</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(2)连好电路后,小红进行试触时,发现小灯泡不发光,电流表无示数,电压表有示数,则故障可能是</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(选填“小灯泡断路”“小灯泡短路”或“滑动变阻器断路”).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570" name="18WHLWJJZKBWLDA184.jpg" descr="id:2147494044;FounderCES"/>
          <p:cNvPicPr>
            <a:picLocks noChangeAspect="1"/>
          </p:cNvPicPr>
          <p:nvPr/>
        </p:nvPicPr>
        <p:blipFill>
          <a:blip r:embed="rId2"/>
          <a:stretch>
            <a:fillRect/>
          </a:stretch>
        </p:blipFill>
        <p:spPr>
          <a:xfrm>
            <a:off x="2785745" y="2149475"/>
            <a:ext cx="3023870" cy="2251075"/>
          </a:xfrm>
          <a:prstGeom prst="rect">
            <a:avLst/>
          </a:prstGeom>
        </p:spPr>
      </p:pic>
      <p:sp>
        <p:nvSpPr>
          <p:cNvPr id="10" name="矩形 9"/>
          <p:cNvSpPr/>
          <p:nvPr/>
        </p:nvSpPr>
        <p:spPr>
          <a:xfrm>
            <a:off x="2967356" y="4861966"/>
            <a:ext cx="171323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小灯泡断路</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fade">
                                      <p:cBhvr>
                                        <p:cTn id="7" dur="500"/>
                                        <p:tgtEl>
                                          <p:spTgt spid="57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测量小灯泡的电功率</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2" name="文本框 1"/>
          <p:cNvSpPr txBox="1"/>
          <p:nvPr/>
        </p:nvSpPr>
        <p:spPr>
          <a:xfrm>
            <a:off x="358775" y="845820"/>
            <a:ext cx="10980420" cy="563118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(3)排除故障后继续实验,某次实验中,小红看到电压表示数为1 V,此时小灯泡发光较暗,原因是</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;要使小灯泡正常发光,应向</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(选填“A”或“B”)端移动滑片,同时视线应注意观察</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(选填“电流表”或“电压表”)示数,直至</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;当小灯泡正常发光时,电流表示数如图2所示,则小灯泡的额定功率是</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W.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(4)小红根据实验数据绘制了小灯泡的I-U图像,如图3中的甲所示.观察图像,发现AB部分为线段,BC部分为曲线.为便于分析,将线段AB延长作出图像,如图3中的乙所示.比较甲、乙两图像,发现两图像间的距离随着电压的增大而增大,说明</a:t>
            </a:r>
            <a:r>
              <a:rPr lang="en-US" altLang="zh-CN" sz="2400">
                <a:latin typeface="宋体" panose="02010600030101010101" pitchFamily="2" charset="-122"/>
                <a:ea typeface="宋体" panose="02010600030101010101" pitchFamily="2" charset="-122"/>
                <a:cs typeface="宋体" panose="02010600030101010101" pitchFamily="2" charset="-122"/>
              </a:rPr>
              <a:t>_____</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2400">
                <a:latin typeface="宋体" panose="02010600030101010101" pitchFamily="2" charset="-122"/>
                <a:ea typeface="宋体" panose="02010600030101010101" pitchFamily="2" charset="-122"/>
                <a:cs typeface="宋体" panose="02010600030101010101" pitchFamily="2" charset="-122"/>
              </a:rPr>
              <a:t>__________________________</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10" name="矩形 9"/>
          <p:cNvSpPr/>
          <p:nvPr/>
        </p:nvSpPr>
        <p:spPr>
          <a:xfrm>
            <a:off x="2391411" y="1529486"/>
            <a:ext cx="293751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小灯泡的实际功率小</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4" name="矩形 3"/>
          <p:cNvSpPr/>
          <p:nvPr/>
        </p:nvSpPr>
        <p:spPr>
          <a:xfrm>
            <a:off x="9489441" y="1529486"/>
            <a:ext cx="33655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6" name="矩形 5"/>
          <p:cNvSpPr/>
          <p:nvPr/>
        </p:nvSpPr>
        <p:spPr>
          <a:xfrm>
            <a:off x="6947536" y="1989861"/>
            <a:ext cx="110109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电压表</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8" name="矩形 7"/>
          <p:cNvSpPr/>
          <p:nvPr/>
        </p:nvSpPr>
        <p:spPr>
          <a:xfrm>
            <a:off x="3375026" y="2584221"/>
            <a:ext cx="278765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电压表示数为2.5 V</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9" name="矩形 8"/>
          <p:cNvSpPr/>
          <p:nvPr/>
        </p:nvSpPr>
        <p:spPr>
          <a:xfrm>
            <a:off x="5125721" y="3198266"/>
            <a:ext cx="64389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0.6</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1" name="矩形 10"/>
          <p:cNvSpPr/>
          <p:nvPr/>
        </p:nvSpPr>
        <p:spPr>
          <a:xfrm>
            <a:off x="10255251" y="4797196"/>
            <a:ext cx="79502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小灯</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2" name="矩形 11"/>
          <p:cNvSpPr/>
          <p:nvPr/>
        </p:nvSpPr>
        <p:spPr>
          <a:xfrm>
            <a:off x="358776" y="5341391"/>
            <a:ext cx="3855720" cy="82994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泡的电阻随温度升高而增大</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a:p>
            <a:pPr algn="l"/>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3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300"/>
                                        <p:tgtEl>
                                          <p:spTgt spid="8"/>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300"/>
                                        <p:tgtEl>
                                          <p:spTgt spid="9"/>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3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6" grpId="0"/>
      <p:bldP spid="8" grpId="0"/>
      <p:bldP spid="9" grpId="0"/>
      <p:bldP spid="11" grpId="0"/>
      <p:bldP spid="12" grpId="0"/>
    </p:bldLst>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测量小灯泡的电功率</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2" name="文本框 1"/>
          <p:cNvSpPr txBox="1"/>
          <p:nvPr/>
        </p:nvSpPr>
        <p:spPr>
          <a:xfrm>
            <a:off x="454660" y="1397635"/>
            <a:ext cx="10980420" cy="4523105"/>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(5)根据图3中B点对应的电压和电流值,计算小灯泡此时的电阻为</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Ω.小灯泡在C点时的功率</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(选填“大于”“等于”或“小于”)额定功率.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黑体" panose="02010609060101010101" pitchFamily="49" charset="-122"/>
                <a:ea typeface="黑体" panose="02010609060101010101" pitchFamily="49" charset="-122"/>
                <a:cs typeface="宋体" panose="02010600030101010101" pitchFamily="2" charset="-122"/>
              </a:rPr>
              <a:t>【拓展设问】</a:t>
            </a:r>
            <a:endParaRPr lang="zh-CN" altLang="en-US" sz="2400">
              <a:latin typeface="黑体" panose="02010609060101010101" pitchFamily="49" charset="-122"/>
              <a:ea typeface="黑体" panose="02010609060101010101" pitchFamily="49"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(6)小红还想探究电流与电阻的关系,于是将图1中的小灯泡换成定值电阻,并使电压表的示数始终保持2 V不变,多次更换阻值不同的定值电阻,记录电流表的示数,在不更换其他器材的情况下,为了能够完成实验,她更换的定值电阻的阻值不能大于</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Ω.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9" name="矩形 8"/>
          <p:cNvSpPr/>
          <p:nvPr/>
        </p:nvSpPr>
        <p:spPr>
          <a:xfrm>
            <a:off x="9345296" y="1484401"/>
            <a:ext cx="33655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5</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3" name="矩形 2"/>
          <p:cNvSpPr/>
          <p:nvPr/>
        </p:nvSpPr>
        <p:spPr>
          <a:xfrm>
            <a:off x="3255646" y="2023516"/>
            <a:ext cx="79502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大于</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4" name="矩形 3"/>
          <p:cNvSpPr/>
          <p:nvPr/>
        </p:nvSpPr>
        <p:spPr>
          <a:xfrm>
            <a:off x="1169671" y="4792751"/>
            <a:ext cx="49022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20</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
                                        <p:tgtEl>
                                          <p:spTgt spid="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
                                        <p:tgtEl>
                                          <p:spTgt spid="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p:bldLst>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测量小灯泡的电功率</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2" name="文本框 1"/>
          <p:cNvSpPr txBox="1"/>
          <p:nvPr/>
        </p:nvSpPr>
        <p:spPr>
          <a:xfrm>
            <a:off x="797560" y="1061720"/>
            <a:ext cx="10274300" cy="286131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(7)小明在做“测量小灯泡的电功率”实验时,选用的滑动变阻器的规格是 “12 Ω　2 A”,电路图和其他实验器材与小红的一样.</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①小明将滑片移至正确位置后,闭合开关,观察到电压表的示数如图4所示,此时小灯泡两端的电压为</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V.为了保证实验能够顺利进行,接下来应该进行的操作是</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524" name="18WHLWJJZKBWL186.jpg" descr="id:2147493206;FounderCES"/>
          <p:cNvPicPr>
            <a:picLocks noChangeAspect="1"/>
          </p:cNvPicPr>
          <p:nvPr/>
        </p:nvPicPr>
        <p:blipFill>
          <a:blip r:embed="rId2"/>
          <a:stretch>
            <a:fillRect/>
          </a:stretch>
        </p:blipFill>
        <p:spPr>
          <a:xfrm>
            <a:off x="4312285" y="3798570"/>
            <a:ext cx="2526030" cy="2124075"/>
          </a:xfrm>
          <a:prstGeom prst="rect">
            <a:avLst/>
          </a:prstGeom>
        </p:spPr>
      </p:pic>
      <p:sp>
        <p:nvSpPr>
          <p:cNvPr id="3" name="文本框 2"/>
          <p:cNvSpPr txBox="1"/>
          <p:nvPr/>
        </p:nvSpPr>
        <p:spPr>
          <a:xfrm>
            <a:off x="5274310" y="5845175"/>
            <a:ext cx="695325" cy="398780"/>
          </a:xfrm>
          <a:prstGeom prst="rect">
            <a:avLst/>
          </a:prstGeom>
          <a:noFill/>
        </p:spPr>
        <p:txBody>
          <a:bodyPr wrap="square" rtlCol="0">
            <a:spAutoFit/>
          </a:bodyPr>
          <a:lstStyle/>
          <a:p>
            <a:r>
              <a:rPr lang="zh-CN" altLang="en-US" sz="2000">
                <a:latin typeface="宋体" panose="02010600030101010101" pitchFamily="2" charset="-122"/>
                <a:ea typeface="宋体" panose="02010600030101010101" pitchFamily="2" charset="-122"/>
                <a:cs typeface="宋体" panose="02010600030101010101" pitchFamily="2" charset="-122"/>
              </a:rPr>
              <a:t>图</a:t>
            </a:r>
            <a:r>
              <a:rPr lang="en-US" altLang="zh-CN" sz="2000">
                <a:latin typeface="宋体" panose="02010600030101010101" pitchFamily="2" charset="-122"/>
                <a:ea typeface="宋体" panose="02010600030101010101" pitchFamily="2" charset="-122"/>
                <a:cs typeface="宋体" panose="02010600030101010101" pitchFamily="2" charset="-122"/>
              </a:rPr>
              <a:t>4</a:t>
            </a:r>
            <a:endParaRPr lang="en-US" altLang="zh-CN" sz="2000">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131311" y="2781706"/>
            <a:ext cx="64389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2.9</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6" name="矩形 5"/>
          <p:cNvSpPr/>
          <p:nvPr/>
        </p:nvSpPr>
        <p:spPr>
          <a:xfrm>
            <a:off x="2729866" y="3337966"/>
            <a:ext cx="768223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断开开关,换最大阻值更大的滑动变阻器或减小电源电压</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测量小灯泡的电功率</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4" name="文本框 3"/>
          <p:cNvSpPr txBox="1"/>
          <p:nvPr/>
        </p:nvSpPr>
        <p:spPr>
          <a:xfrm>
            <a:off x="934085" y="1122045"/>
            <a:ext cx="10370820" cy="341503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②小明改进实验后,继续进行实验,然后根据实验数据算出来小灯泡在不同电压下的功率,再求平均值得到小灯泡的额定功率,他在处理数据时存在的问题是</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en-US" altLang="zh-CN" sz="2400" u="sng">
                <a:latin typeface="宋体" panose="02010600030101010101" pitchFamily="2" charset="-122"/>
                <a:ea typeface="宋体" panose="02010600030101010101" pitchFamily="2" charset="-122"/>
                <a:cs typeface="宋体" panose="02010600030101010101" pitchFamily="2" charset="-122"/>
              </a:rPr>
              <a:t>_</a:t>
            </a:r>
            <a:endParaRPr lang="en-US" altLang="zh-CN" sz="2400" u="sng">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2400" u="sng">
                <a:latin typeface="宋体" panose="02010600030101010101" pitchFamily="2" charset="-122"/>
                <a:ea typeface="宋体" panose="02010600030101010101" pitchFamily="2" charset="-122"/>
                <a:cs typeface="宋体" panose="02010600030101010101" pitchFamily="2" charset="-122"/>
              </a:rPr>
              <a:t>______</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③下列描述小灯泡功率P随滑动变阻器连入电路的阻值R变化情况的图像中,正确的是</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(填序号).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525" name="18WHLWJJZKBWL187.jpg" descr="id:2147493213;FounderCES"/>
          <p:cNvPicPr>
            <a:picLocks noChangeAspect="1"/>
          </p:cNvPicPr>
          <p:nvPr/>
        </p:nvPicPr>
        <p:blipFill>
          <a:blip r:embed="rId2"/>
          <a:stretch>
            <a:fillRect/>
          </a:stretch>
        </p:blipFill>
        <p:spPr>
          <a:xfrm>
            <a:off x="2839720" y="4537075"/>
            <a:ext cx="7190105" cy="1456055"/>
          </a:xfrm>
          <a:prstGeom prst="rect">
            <a:avLst/>
          </a:prstGeom>
        </p:spPr>
      </p:pic>
      <p:sp>
        <p:nvSpPr>
          <p:cNvPr id="6" name="文本框 5"/>
          <p:cNvSpPr txBox="1"/>
          <p:nvPr/>
        </p:nvSpPr>
        <p:spPr>
          <a:xfrm>
            <a:off x="3188335" y="6012815"/>
            <a:ext cx="6677025" cy="368300"/>
          </a:xfrm>
          <a:prstGeom prst="rect">
            <a:avLst/>
          </a:prstGeom>
          <a:noFill/>
        </p:spPr>
        <p:txBody>
          <a:bodyPr wrap="square" rtlCol="0">
            <a:spAutoFit/>
          </a:bodyPr>
          <a:lstStyle/>
          <a:p>
            <a:r>
              <a:rPr lang="zh-CN" altLang="en-US"/>
              <a:t>　A　　　　　         B　　　 　          　C　　　　　      D</a:t>
            </a:r>
            <a:endParaRPr lang="zh-CN" altLang="en-US"/>
          </a:p>
        </p:txBody>
      </p:sp>
      <p:sp>
        <p:nvSpPr>
          <p:cNvPr id="8" name="矩形 7"/>
          <p:cNvSpPr/>
          <p:nvPr/>
        </p:nvSpPr>
        <p:spPr>
          <a:xfrm>
            <a:off x="1313816" y="2381656"/>
            <a:ext cx="921258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小灯泡的额定功率是小灯泡在额定电压下的功率,求功率的平均值无</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9" name="矩形 8"/>
          <p:cNvSpPr/>
          <p:nvPr/>
        </p:nvSpPr>
        <p:spPr>
          <a:xfrm>
            <a:off x="1062356" y="2842031"/>
            <a:ext cx="79502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意义</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0" name="矩形 9"/>
          <p:cNvSpPr/>
          <p:nvPr/>
        </p:nvSpPr>
        <p:spPr>
          <a:xfrm>
            <a:off x="2332991" y="3932961"/>
            <a:ext cx="33655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B</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300"/>
                                        <p:tgtEl>
                                          <p:spTgt spid="9"/>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ea"/>
              </a:rPr>
              <a:t>测量小灯泡的电阻(10年</a:t>
            </a:r>
            <a:r>
              <a:rPr lang="en-US" altLang="zh-CN" sz="2400" b="1" kern="0">
                <a:solidFill>
                  <a:srgbClr val="EE3028"/>
                </a:solidFill>
                <a:cs typeface="+mn-ea"/>
                <a:sym typeface="+mn-ea"/>
              </a:rPr>
              <a:t>1</a:t>
            </a:r>
            <a:r>
              <a:rPr lang="zh-CN" altLang="en-US" sz="2400" b="1" kern="0">
                <a:solidFill>
                  <a:srgbClr val="EE3028"/>
                </a:solidFill>
                <a:cs typeface="+mn-ea"/>
                <a:sym typeface="+mn-ea"/>
              </a:rPr>
              <a:t>考)</a:t>
            </a:r>
            <a:endParaRPr lang="zh-CN" altLang="en-US"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2</a:t>
            </a:r>
            <a:endParaRPr lang="en-US" altLang="zh-CN">
              <a:solidFill>
                <a:schemeClr val="bg1"/>
              </a:solidFill>
              <a:sym typeface="+mn-lt"/>
            </a:endParaRPr>
          </a:p>
        </p:txBody>
      </p:sp>
      <p:sp>
        <p:nvSpPr>
          <p:cNvPr id="3" name="文本框 2"/>
          <p:cNvSpPr txBox="1"/>
          <p:nvPr/>
        </p:nvSpPr>
        <p:spPr>
          <a:xfrm>
            <a:off x="612140" y="836295"/>
            <a:ext cx="10967720" cy="4523105"/>
          </a:xfrm>
          <a:prstGeom prst="rect">
            <a:avLst/>
          </a:prstGeom>
          <a:noFill/>
          <a:ln>
            <a:noFill/>
            <a:prstDash val="dash"/>
          </a:ln>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(3)完成上述实验后,小亮看到滑动变阻器的铭牌模糊不清,于是想测量变阻器的最大阻值Rx.他从实验室找来一个阻值已知为R</a:t>
            </a:r>
            <a:r>
              <a:rPr lang="zh-CN" altLang="en-US" sz="2400" baseline="-25000">
                <a:latin typeface="宋体" panose="02010600030101010101" pitchFamily="2" charset="-122"/>
                <a:ea typeface="宋体" panose="02010600030101010101" pitchFamily="2" charset="-122"/>
                <a:cs typeface="宋体" panose="02010600030101010101" pitchFamily="2" charset="-122"/>
              </a:rPr>
              <a:t>0</a:t>
            </a:r>
            <a:r>
              <a:rPr lang="zh-CN" altLang="en-US" sz="2400">
                <a:latin typeface="宋体" panose="02010600030101010101" pitchFamily="2" charset="-122"/>
                <a:ea typeface="宋体" panose="02010600030101010101" pitchFamily="2" charset="-122"/>
                <a:cs typeface="宋体" panose="02010600030101010101" pitchFamily="2" charset="-122"/>
              </a:rPr>
              <a:t>的定值电阻替换了灯泡,同时撤去了发生故障的电流表,并利用余下器材(电压未知的电源、量程合适的电压表、滑动变阻器、开关各一个,导线若干),在不改动电压表位置及其连线的情况下,很快测出了Rx的大小.</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①请把你设计的电路图画在虚线框内.</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8" name="矩形 7"/>
          <p:cNvSpPr/>
          <p:nvPr/>
        </p:nvSpPr>
        <p:spPr>
          <a:xfrm>
            <a:off x="1577340" y="4256405"/>
            <a:ext cx="5730240" cy="2272030"/>
          </a:xfrm>
          <a:prstGeom prst="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7" name="河南答案图2A.jpg" descr="id:2147493626;FounderCES"/>
          <p:cNvPicPr>
            <a:picLocks noChangeAspect="1"/>
          </p:cNvPicPr>
          <p:nvPr/>
        </p:nvPicPr>
        <p:blipFill>
          <a:blip r:embed="rId2"/>
          <a:stretch>
            <a:fillRect/>
          </a:stretch>
        </p:blipFill>
        <p:spPr>
          <a:xfrm>
            <a:off x="2881630" y="4332605"/>
            <a:ext cx="2732405" cy="218821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507"/>
                                        </p:tgtEl>
                                        <p:attrNameLst>
                                          <p:attrName>style.visibility</p:attrName>
                                        </p:attrNameLst>
                                      </p:cBhvr>
                                      <p:to>
                                        <p:strVal val="visible"/>
                                      </p:to>
                                    </p:set>
                                    <p:animEffect transition="in" filter="fade">
                                      <p:cBhvr>
                                        <p:cTn id="7" dur="500"/>
                                        <p:tgtEl>
                                          <p:spTgt spid="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测量小灯泡的电功率</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2" name="文本框 1"/>
          <p:cNvSpPr txBox="1"/>
          <p:nvPr/>
        </p:nvSpPr>
        <p:spPr>
          <a:xfrm>
            <a:off x="862330" y="1085850"/>
            <a:ext cx="9819005" cy="4523105"/>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(8)小华在进行实验时,发现电压表损坏,他找来了一个单刀双掷开关和一个阻值为R0的定值电阻,设计了如图5所示的电路图,也测出了该小灯泡的额定功率,请你帮他把实验步骤补充完整.</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①将开关拨至1触点,移动滑片,直至电流表示数为</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此时小灯泡正常发光;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②将开关拨至2触点,</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,读出电流表示数为I;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③灯泡的额定功率P</a:t>
            </a:r>
            <a:r>
              <a:rPr lang="zh-CN" altLang="en-US" sz="2400" baseline="-25000">
                <a:latin typeface="宋体" panose="02010600030101010101" pitchFamily="2" charset="-122"/>
                <a:ea typeface="宋体" panose="02010600030101010101" pitchFamily="2" charset="-122"/>
                <a:cs typeface="宋体" panose="02010600030101010101" pitchFamily="2" charset="-122"/>
              </a:rPr>
              <a:t>额</a:t>
            </a:r>
            <a:r>
              <a:rPr lang="zh-CN" altLang="en-US" sz="2400">
                <a:latin typeface="宋体" panose="02010600030101010101" pitchFamily="2" charset="-122"/>
                <a:ea typeface="宋体" panose="02010600030101010101" pitchFamily="2" charset="-122"/>
                <a:cs typeface="宋体" panose="02010600030101010101" pitchFamily="2" charset="-122"/>
              </a:rPr>
              <a:t>=</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.(用已知量和测量</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量表示)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526" name="18WHLWJJZKBWL188.jpg" descr="id:2147493220;FounderCES"/>
          <p:cNvPicPr>
            <a:picLocks noChangeAspect="1"/>
          </p:cNvPicPr>
          <p:nvPr/>
        </p:nvPicPr>
        <p:blipFill>
          <a:blip r:embed="rId2"/>
          <a:stretch>
            <a:fillRect/>
          </a:stretch>
        </p:blipFill>
        <p:spPr>
          <a:xfrm>
            <a:off x="9290050" y="2854960"/>
            <a:ext cx="2374265" cy="2018030"/>
          </a:xfrm>
          <a:prstGeom prst="rect">
            <a:avLst/>
          </a:prstGeom>
        </p:spPr>
      </p:pic>
      <p:sp>
        <p:nvSpPr>
          <p:cNvPr id="3" name="文本框 2"/>
          <p:cNvSpPr txBox="1"/>
          <p:nvPr/>
        </p:nvSpPr>
        <p:spPr>
          <a:xfrm>
            <a:off x="10129520" y="4958080"/>
            <a:ext cx="695325" cy="398780"/>
          </a:xfrm>
          <a:prstGeom prst="rect">
            <a:avLst/>
          </a:prstGeom>
          <a:noFill/>
        </p:spPr>
        <p:txBody>
          <a:bodyPr wrap="square" rtlCol="0">
            <a:spAutoFit/>
          </a:bodyPr>
          <a:lstStyle/>
          <a:p>
            <a:r>
              <a:rPr lang="zh-CN" altLang="en-US" sz="2000">
                <a:latin typeface="宋体" panose="02010600030101010101" pitchFamily="2" charset="-122"/>
                <a:ea typeface="宋体" panose="02010600030101010101" pitchFamily="2" charset="-122"/>
                <a:cs typeface="宋体" panose="02010600030101010101" pitchFamily="2" charset="-122"/>
              </a:rPr>
              <a:t>图5</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
        <p:nvSpPr>
          <p:cNvPr id="8" name="矩形 7"/>
          <p:cNvSpPr/>
          <p:nvPr/>
        </p:nvSpPr>
        <p:spPr>
          <a:xfrm>
            <a:off x="3699511" y="3885336"/>
            <a:ext cx="263144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保持滑片位置不动</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1" name="图片 10"/>
          <p:cNvPicPr>
            <a:picLocks noChangeAspect="1"/>
          </p:cNvPicPr>
          <p:nvPr/>
        </p:nvPicPr>
        <p:blipFill>
          <a:blip r:embed="rId3"/>
          <a:stretch>
            <a:fillRect/>
          </a:stretch>
        </p:blipFill>
        <p:spPr>
          <a:xfrm>
            <a:off x="7778115" y="2672715"/>
            <a:ext cx="523240" cy="598170"/>
          </a:xfrm>
          <a:prstGeom prst="rect">
            <a:avLst/>
          </a:prstGeom>
        </p:spPr>
      </p:pic>
      <p:pic>
        <p:nvPicPr>
          <p:cNvPr id="12" name="图片 11"/>
          <p:cNvPicPr>
            <a:picLocks noChangeAspect="1"/>
          </p:cNvPicPr>
          <p:nvPr/>
        </p:nvPicPr>
        <p:blipFill>
          <a:blip r:embed="rId4"/>
          <a:stretch>
            <a:fillRect/>
          </a:stretch>
        </p:blipFill>
        <p:spPr>
          <a:xfrm>
            <a:off x="4127500" y="4357370"/>
            <a:ext cx="1775460" cy="51562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测量小灯泡的电功率</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4" name="文本框 3"/>
          <p:cNvSpPr txBox="1"/>
          <p:nvPr/>
        </p:nvSpPr>
        <p:spPr>
          <a:xfrm>
            <a:off x="449580" y="742315"/>
            <a:ext cx="11522710" cy="1198880"/>
          </a:xfrm>
          <a:prstGeom prst="rect">
            <a:avLst/>
          </a:prstGeom>
          <a:noFill/>
        </p:spPr>
        <p:txBody>
          <a:bodyPr wrap="square" rtlCol="0">
            <a:spAutoFit/>
          </a:bodyPr>
          <a:lstStyle/>
          <a:p>
            <a:pPr>
              <a:lnSpc>
                <a:spcPct val="150000"/>
              </a:lnSpc>
            </a:pPr>
            <a:r>
              <a:rPr lang="zh-CN" altLang="en-US" sz="2400" b="1">
                <a:solidFill>
                  <a:srgbClr val="FF0000"/>
                </a:solidFill>
                <a:latin typeface="黑体" panose="02010609060101010101" pitchFamily="49" charset="-122"/>
                <a:ea typeface="黑体" panose="02010609060101010101" pitchFamily="49" charset="-122"/>
                <a:cs typeface="宋体" panose="02010600030101010101" pitchFamily="2" charset="-122"/>
              </a:rPr>
              <a:t>创新预测</a:t>
            </a:r>
            <a:endParaRPr lang="zh-CN" altLang="en-US" sz="2400" b="1">
              <a:solidFill>
                <a:srgbClr val="FF0000"/>
              </a:solidFill>
              <a:latin typeface="黑体" panose="02010609060101010101" pitchFamily="49" charset="-122"/>
              <a:ea typeface="黑体" panose="02010609060101010101" pitchFamily="49"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449580" y="1253490"/>
            <a:ext cx="11041380" cy="2306955"/>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一个额定电压是2.5 V的小灯泡,正常工作时的电阻约为10 Ω.小明想测量它的额定功率,实验室中有如下器材:电源(电压恒为6 V)、电流表、电压表、开关各1个,规格分别为“10 Ω　1 A”“20 Ω　0.5 A” 和“50 Ω　0.2 A”的滑动变阻器各1个,导线若干.</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528" name="PLS-14.jpg" descr="id:2147493234;FounderCES"/>
          <p:cNvPicPr>
            <a:picLocks noChangeAspect="1"/>
          </p:cNvPicPr>
          <p:nvPr/>
        </p:nvPicPr>
        <p:blipFill>
          <a:blip r:embed="rId2"/>
          <a:stretch>
            <a:fillRect/>
          </a:stretch>
        </p:blipFill>
        <p:spPr>
          <a:xfrm>
            <a:off x="2165350" y="3560445"/>
            <a:ext cx="7609205" cy="2182495"/>
          </a:xfrm>
          <a:prstGeom prst="rect">
            <a:avLst/>
          </a:prstGeom>
        </p:spPr>
      </p:pic>
    </p:spTree>
  </p:cSld>
  <p:clrMapOvr>
    <a:masterClrMapping/>
  </p:clrMapOvr>
  <p:transition spd="med">
    <p:wipe dir="d"/>
  </p:transition>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测量小灯泡的电功率</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2" name="文本框 1"/>
          <p:cNvSpPr txBox="1"/>
          <p:nvPr/>
        </p:nvSpPr>
        <p:spPr>
          <a:xfrm>
            <a:off x="521970" y="942340"/>
            <a:ext cx="11148695" cy="563118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(1)小明设计了如图甲所示的电路,他应选用规格为</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的滑动变阻器.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(2)图乙是小明根据电路图连接的实物图.闭合开关后,移动滑动变阻器的滑片,发现小灯泡不亮,经检查电路中有一根导线连接错误.请你在图乙中连接错误的导线上打“✕”,并补画出正确的连线.</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(3)小明正确连线后,继续实验.当电压表的示数为2.5 V时,电流表的示数如图丙所示,为</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A,小灯泡的额定功率是</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W.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6" name="矩形 5"/>
          <p:cNvSpPr/>
          <p:nvPr/>
        </p:nvSpPr>
        <p:spPr>
          <a:xfrm>
            <a:off x="7393306" y="1037361"/>
            <a:ext cx="263652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“20 Ω　0.5 A”</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8" name="矩形 7"/>
          <p:cNvSpPr/>
          <p:nvPr/>
        </p:nvSpPr>
        <p:spPr>
          <a:xfrm>
            <a:off x="1541146" y="5994171"/>
            <a:ext cx="64389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0.3</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9" name="矩形 8"/>
          <p:cNvSpPr/>
          <p:nvPr/>
        </p:nvSpPr>
        <p:spPr>
          <a:xfrm>
            <a:off x="5697856" y="5898921"/>
            <a:ext cx="79756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0.75</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576" name="PLSD-3.jpg" descr="id:2147494086;FounderCES"/>
          <p:cNvPicPr>
            <a:picLocks noChangeAspect="1"/>
          </p:cNvPicPr>
          <p:nvPr/>
        </p:nvPicPr>
        <p:blipFill>
          <a:blip r:embed="rId2"/>
          <a:stretch>
            <a:fillRect/>
          </a:stretch>
        </p:blipFill>
        <p:spPr>
          <a:xfrm>
            <a:off x="4580255" y="3721735"/>
            <a:ext cx="2444115" cy="181864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76"/>
                                        </p:tgtEl>
                                        <p:attrNameLst>
                                          <p:attrName>style.visibility</p:attrName>
                                        </p:attrNameLst>
                                      </p:cBhvr>
                                      <p:to>
                                        <p:strVal val="visible"/>
                                      </p:to>
                                    </p:set>
                                    <p:animEffect transition="in" filter="fade">
                                      <p:cBhvr>
                                        <p:cTn id="12" dur="500"/>
                                        <p:tgtEl>
                                          <p:spTgt spid="57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300"/>
                                        <p:tgtEl>
                                          <p:spTgt spid="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测量小灯泡的电功率</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2" name="文本框 1"/>
          <p:cNvSpPr txBox="1"/>
          <p:nvPr/>
        </p:nvSpPr>
        <p:spPr>
          <a:xfrm>
            <a:off x="970280" y="1205865"/>
            <a:ext cx="9902190" cy="3969385"/>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(4)小明又分别测出了小灯泡的实际电压低于额定电压和高于额定电压时通过小灯泡的电流,发现小灯泡的电阻不是定值,造成这种现象的原因是</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en-US" altLang="zh-CN" sz="2400" u="sng">
                <a:latin typeface="宋体" panose="02010600030101010101" pitchFamily="2" charset="-122"/>
                <a:ea typeface="宋体" panose="02010600030101010101" pitchFamily="2" charset="-122"/>
                <a:cs typeface="宋体" panose="02010600030101010101" pitchFamily="2" charset="-122"/>
              </a:rPr>
              <a:t>_______________________</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(5)聪明的小明在完成上述实验后,将器材中的电流表去掉,增加了两个开关和一个定值电阻R</a:t>
            </a:r>
            <a:r>
              <a:rPr lang="zh-CN" altLang="en-US" sz="2400" baseline="-25000">
                <a:latin typeface="宋体" panose="02010600030101010101" pitchFamily="2" charset="-122"/>
                <a:ea typeface="宋体" panose="02010600030101010101" pitchFamily="2" charset="-122"/>
                <a:cs typeface="宋体" panose="02010600030101010101" pitchFamily="2" charset="-122"/>
              </a:rPr>
              <a:t>0</a:t>
            </a:r>
            <a:r>
              <a:rPr lang="zh-CN" altLang="en-US" sz="2400">
                <a:latin typeface="宋体" panose="02010600030101010101" pitchFamily="2" charset="-122"/>
                <a:ea typeface="宋体" panose="02010600030101010101" pitchFamily="2" charset="-122"/>
                <a:cs typeface="宋体" panose="02010600030101010101" pitchFamily="2" charset="-122"/>
              </a:rPr>
              <a:t>(阻值已知),也测出了该灯泡的额定功率.他设计的电路图如图丁所示,实验步骤为</a:t>
            </a:r>
            <a:r>
              <a:rPr lang="en-US" altLang="zh-CN"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9" name="矩形 8"/>
          <p:cNvSpPr/>
          <p:nvPr/>
        </p:nvSpPr>
        <p:spPr>
          <a:xfrm>
            <a:off x="970280" y="2335530"/>
            <a:ext cx="474662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温度影响灯丝阻</a:t>
            </a:r>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值的大小</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测量小灯泡的电功率</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2" name="文本框 1"/>
          <p:cNvSpPr txBox="1"/>
          <p:nvPr/>
        </p:nvSpPr>
        <p:spPr>
          <a:xfrm>
            <a:off x="694055" y="1154430"/>
            <a:ext cx="11148695" cy="2306955"/>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①闭合S、S</a:t>
            </a:r>
            <a:r>
              <a:rPr lang="zh-CN" altLang="en-US" sz="2400" baseline="-250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,断开S</a:t>
            </a:r>
            <a:r>
              <a:rPr lang="zh-CN" altLang="en-US" sz="2400" baseline="-25000">
                <a:latin typeface="宋体" panose="02010600030101010101" pitchFamily="2" charset="-122"/>
                <a:ea typeface="宋体" panose="02010600030101010101" pitchFamily="2" charset="-122"/>
                <a:cs typeface="宋体" panose="02010600030101010101" pitchFamily="2" charset="-122"/>
              </a:rPr>
              <a:t>2</a:t>
            </a:r>
            <a:r>
              <a:rPr lang="zh-CN" altLang="en-US" sz="2400">
                <a:latin typeface="宋体" panose="02010600030101010101" pitchFamily="2" charset="-122"/>
                <a:ea typeface="宋体" panose="02010600030101010101" pitchFamily="2" charset="-122"/>
                <a:cs typeface="宋体" panose="02010600030101010101" pitchFamily="2" charset="-122"/>
              </a:rPr>
              <a:t>,调节滑动变阻器的滑片P,使电压表的示数为</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V;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②保持滑动变阻器滑片P的位置不变,闭合S、S</a:t>
            </a:r>
            <a:r>
              <a:rPr lang="zh-CN" altLang="en-US" sz="2400" baseline="-25000">
                <a:latin typeface="宋体" panose="02010600030101010101" pitchFamily="2" charset="-122"/>
                <a:ea typeface="宋体" panose="02010600030101010101" pitchFamily="2" charset="-122"/>
                <a:cs typeface="宋体" panose="02010600030101010101" pitchFamily="2" charset="-122"/>
              </a:rPr>
              <a:t>2</a:t>
            </a:r>
            <a:r>
              <a:rPr lang="zh-CN" altLang="en-US" sz="2400">
                <a:latin typeface="宋体" panose="02010600030101010101" pitchFamily="2" charset="-122"/>
                <a:ea typeface="宋体" panose="02010600030101010101" pitchFamily="2" charset="-122"/>
                <a:cs typeface="宋体" panose="02010600030101010101" pitchFamily="2" charset="-122"/>
              </a:rPr>
              <a:t>,断开S</a:t>
            </a:r>
            <a:r>
              <a:rPr lang="zh-CN" altLang="en-US" sz="2400" baseline="-250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记下电压表的示数为U.</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③小灯泡的额定功率P</a:t>
            </a:r>
            <a:r>
              <a:rPr lang="zh-CN" altLang="en-US" sz="2400" baseline="-25000">
                <a:latin typeface="宋体" panose="02010600030101010101" pitchFamily="2" charset="-122"/>
                <a:ea typeface="宋体" panose="02010600030101010101" pitchFamily="2" charset="-122"/>
                <a:cs typeface="宋体" panose="02010600030101010101" pitchFamily="2" charset="-122"/>
              </a:rPr>
              <a:t>额</a:t>
            </a:r>
            <a:r>
              <a:rPr lang="zh-CN" altLang="en-US" sz="2400">
                <a:latin typeface="宋体" panose="02010600030101010101" pitchFamily="2" charset="-122"/>
                <a:ea typeface="宋体" panose="02010600030101010101" pitchFamily="2" charset="-122"/>
                <a:cs typeface="宋体" panose="02010600030101010101" pitchFamily="2" charset="-122"/>
              </a:rPr>
              <a:t>=</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.(用已知量和测量量表示)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529" name="PLS-15.jpg" descr="id:2147493241;FounderCES"/>
          <p:cNvPicPr>
            <a:picLocks noChangeAspect="1"/>
          </p:cNvPicPr>
          <p:nvPr/>
        </p:nvPicPr>
        <p:blipFill>
          <a:blip r:embed="rId2"/>
          <a:stretch>
            <a:fillRect/>
          </a:stretch>
        </p:blipFill>
        <p:spPr>
          <a:xfrm>
            <a:off x="3688080" y="3461385"/>
            <a:ext cx="3033395" cy="2186305"/>
          </a:xfrm>
          <a:prstGeom prst="rect">
            <a:avLst/>
          </a:prstGeom>
        </p:spPr>
      </p:pic>
      <p:sp>
        <p:nvSpPr>
          <p:cNvPr id="3" name="文本框 2"/>
          <p:cNvSpPr txBox="1"/>
          <p:nvPr/>
        </p:nvSpPr>
        <p:spPr>
          <a:xfrm>
            <a:off x="4778375" y="5647690"/>
            <a:ext cx="647065" cy="368300"/>
          </a:xfrm>
          <a:prstGeom prst="rect">
            <a:avLst/>
          </a:prstGeom>
          <a:noFill/>
        </p:spPr>
        <p:txBody>
          <a:bodyPr wrap="square" rtlCol="0">
            <a:spAutoFit/>
          </a:bodyPr>
          <a:lstStyle/>
          <a:p>
            <a:r>
              <a:rPr lang="zh-CN" altLang="en-US"/>
              <a:t>丁</a:t>
            </a:r>
            <a:endParaRPr lang="zh-CN" altLang="en-US"/>
          </a:p>
        </p:txBody>
      </p:sp>
      <p:sp>
        <p:nvSpPr>
          <p:cNvPr id="4" name="矩形 3"/>
          <p:cNvSpPr/>
          <p:nvPr/>
        </p:nvSpPr>
        <p:spPr>
          <a:xfrm>
            <a:off x="9512300" y="1302385"/>
            <a:ext cx="83693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2.5</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0" name="图片 9"/>
          <p:cNvPicPr>
            <a:picLocks noChangeAspect="1"/>
          </p:cNvPicPr>
          <p:nvPr/>
        </p:nvPicPr>
        <p:blipFill>
          <a:blip r:embed="rId3"/>
          <a:stretch>
            <a:fillRect/>
          </a:stretch>
        </p:blipFill>
        <p:spPr>
          <a:xfrm>
            <a:off x="4269105" y="2802255"/>
            <a:ext cx="1416685" cy="48641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a:solidFill>
                  <a:srgbClr val="FF0000"/>
                </a:solidFill>
                <a:latin typeface="微软雅黑" panose="020b0503020204020204" charset="-122"/>
                <a:ea typeface="微软雅黑"/>
                <a:cs typeface="微软雅黑" panose="020b0503020204020204" charset="-122"/>
                <a:sym typeface="+mn-ea"/>
              </a:rPr>
              <a:t>热电转换效率(10年5考)</a:t>
            </a:r>
            <a:endParaRPr lang="en-US" altLang="zh-CN" sz="2400" b="1" kern="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1</a:t>
            </a:r>
            <a:r>
              <a:rPr lang="zh-CN" altLang="en-US">
                <a:solidFill>
                  <a:schemeClr val="bg1"/>
                </a:solidFill>
                <a:sym typeface="+mn-lt"/>
              </a:rPr>
              <a:t>  </a:t>
            </a:r>
            <a:endParaRPr lang="en-US" altLang="zh-CN">
              <a:solidFill>
                <a:schemeClr val="bg1"/>
              </a:solidFill>
              <a:sym typeface="+mn-lt"/>
            </a:endParaRPr>
          </a:p>
        </p:txBody>
      </p:sp>
      <p:sp>
        <p:nvSpPr>
          <p:cNvPr id="4" name="文本框 3"/>
          <p:cNvSpPr txBox="1"/>
          <p:nvPr/>
        </p:nvSpPr>
        <p:spPr>
          <a:xfrm>
            <a:off x="442595" y="1233805"/>
            <a:ext cx="10741660" cy="341503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1.[2020河南,21]在家电博览会上,小亮家买了一款标有“220 V　3 000 W”的电热水器.</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(1)电热水器中的电热管工作时利用的是电流的</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效应.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(2)大功率家用电器需要使用专用插座,插座的常用规格有“10 A”和“16 A”两种,通过计算说明该电热水器应选用哪种规格的插座.</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6988810" y="2416175"/>
            <a:ext cx="1042670" cy="460375"/>
          </a:xfrm>
          <a:prstGeom prst="rect">
            <a:avLst/>
          </a:prstGeom>
          <a:noFill/>
        </p:spPr>
        <p:txBody>
          <a:bodyPr wrap="square" rtlCol="0">
            <a:spAutoFit/>
          </a:bodyPr>
          <a:lstStyle/>
          <a:p>
            <a:r>
              <a:rPr lang="zh-CN" altLang="en-US" sz="2400">
                <a:solidFill>
                  <a:srgbClr val="FF0000"/>
                </a:solidFill>
                <a:latin typeface="宋体" panose="02010600030101010101" pitchFamily="2" charset="-122"/>
                <a:ea typeface="宋体" panose="02010600030101010101" pitchFamily="2" charset="-122"/>
              </a:rPr>
              <a:t>热</a:t>
            </a:r>
            <a:endParaRPr lang="zh-CN" altLang="en-US" sz="2400">
              <a:solidFill>
                <a:srgbClr val="FF0000"/>
              </a:solidFill>
              <a:latin typeface="宋体" panose="02010600030101010101" pitchFamily="2" charset="-122"/>
              <a:ea typeface="宋体" panose="02010600030101010101" pitchFamily="2" charset="-122"/>
            </a:endParaRPr>
          </a:p>
        </p:txBody>
      </p:sp>
      <p:pic>
        <p:nvPicPr>
          <p:cNvPr id="8" name="图片 7"/>
          <p:cNvPicPr>
            <a:picLocks noChangeAspect="1"/>
          </p:cNvPicPr>
          <p:nvPr/>
        </p:nvPicPr>
        <p:blipFill>
          <a:blip r:embed="rId2"/>
          <a:stretch>
            <a:fillRect/>
          </a:stretch>
        </p:blipFill>
        <p:spPr>
          <a:xfrm>
            <a:off x="712470" y="4019550"/>
            <a:ext cx="11372215" cy="125222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a:solidFill>
                  <a:srgbClr val="FF0000"/>
                </a:solidFill>
                <a:latin typeface="微软雅黑" panose="020b0503020204020204" charset="-122"/>
                <a:ea typeface="微软雅黑"/>
                <a:cs typeface="微软雅黑" panose="020b0503020204020204" charset="-122"/>
                <a:sym typeface="+mn-ea"/>
              </a:rPr>
              <a:t>热电转换效率(10年5考)</a:t>
            </a:r>
            <a:endParaRPr lang="en-US" altLang="zh-CN" sz="2400" b="1" kern="0">
              <a:solidFill>
                <a:srgbClr val="FF0000"/>
              </a:solidFill>
              <a:latin typeface="微软雅黑" panose="020b0503020204020204" charset="-122"/>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1</a:t>
            </a:r>
            <a:r>
              <a:rPr lang="zh-CN" altLang="en-US">
                <a:solidFill>
                  <a:schemeClr val="bg1"/>
                </a:solidFill>
                <a:sym typeface="+mn-lt"/>
              </a:rPr>
              <a:t>  </a:t>
            </a:r>
            <a:endParaRPr lang="en-US" altLang="zh-CN">
              <a:solidFill>
                <a:schemeClr val="bg1"/>
              </a:solidFill>
              <a:sym typeface="+mn-lt"/>
            </a:endParaRPr>
          </a:p>
        </p:txBody>
      </p:sp>
      <p:sp>
        <p:nvSpPr>
          <p:cNvPr id="4" name="文本框 3"/>
          <p:cNvSpPr txBox="1"/>
          <p:nvPr/>
        </p:nvSpPr>
        <p:spPr>
          <a:xfrm>
            <a:off x="370840" y="979805"/>
            <a:ext cx="10741660" cy="119888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(3)已知该电热水器的加热效率为90%,求它正常工作时把30 L水从20 ℃加热到47 ℃需要的时间.ρ</a:t>
            </a:r>
            <a:r>
              <a:rPr lang="zh-CN" altLang="en-US" sz="2400" baseline="-25000">
                <a:latin typeface="宋体" panose="02010600030101010101" pitchFamily="2" charset="-122"/>
                <a:ea typeface="宋体" panose="02010600030101010101" pitchFamily="2" charset="-122"/>
                <a:cs typeface="宋体" panose="02010600030101010101" pitchFamily="2" charset="-122"/>
              </a:rPr>
              <a:t>水</a:t>
            </a:r>
            <a:r>
              <a:rPr lang="zh-CN" altLang="en-US" sz="2400">
                <a:latin typeface="宋体" panose="02010600030101010101" pitchFamily="2" charset="-122"/>
                <a:ea typeface="宋体" panose="02010600030101010101" pitchFamily="2" charset="-122"/>
                <a:cs typeface="宋体" panose="02010600030101010101" pitchFamily="2" charset="-122"/>
              </a:rPr>
              <a:t>=1.0×10</a:t>
            </a:r>
            <a:r>
              <a:rPr lang="zh-CN" altLang="en-US" sz="2400" baseline="30000">
                <a:latin typeface="宋体" panose="02010600030101010101" pitchFamily="2" charset="-122"/>
                <a:ea typeface="宋体" panose="02010600030101010101" pitchFamily="2" charset="-122"/>
                <a:cs typeface="宋体" panose="02010600030101010101" pitchFamily="2" charset="-122"/>
              </a:rPr>
              <a:t>3</a:t>
            </a:r>
            <a:r>
              <a:rPr lang="zh-CN" altLang="en-US" sz="2400">
                <a:latin typeface="宋体" panose="02010600030101010101" pitchFamily="2" charset="-122"/>
                <a:ea typeface="宋体" panose="02010600030101010101" pitchFamily="2" charset="-122"/>
                <a:cs typeface="宋体" panose="02010600030101010101" pitchFamily="2" charset="-122"/>
              </a:rPr>
              <a:t> kg/m</a:t>
            </a:r>
            <a:r>
              <a:rPr lang="zh-CN" altLang="en-US" sz="2400" baseline="30000">
                <a:latin typeface="宋体" panose="02010600030101010101" pitchFamily="2" charset="-122"/>
                <a:ea typeface="宋体" panose="02010600030101010101" pitchFamily="2" charset="-122"/>
                <a:cs typeface="宋体" panose="02010600030101010101" pitchFamily="2" charset="-122"/>
              </a:rPr>
              <a:t>3</a:t>
            </a:r>
            <a:r>
              <a:rPr lang="zh-CN" altLang="en-US" sz="2400">
                <a:latin typeface="宋体" panose="02010600030101010101" pitchFamily="2" charset="-122"/>
                <a:ea typeface="宋体" panose="02010600030101010101" pitchFamily="2" charset="-122"/>
                <a:cs typeface="宋体" panose="02010600030101010101" pitchFamily="2" charset="-122"/>
              </a:rPr>
              <a:t>,c</a:t>
            </a:r>
            <a:r>
              <a:rPr lang="zh-CN" altLang="en-US" sz="2400" baseline="-25000">
                <a:latin typeface="宋体" panose="02010600030101010101" pitchFamily="2" charset="-122"/>
                <a:ea typeface="宋体" panose="02010600030101010101" pitchFamily="2" charset="-122"/>
                <a:cs typeface="宋体" panose="02010600030101010101" pitchFamily="2" charset="-122"/>
              </a:rPr>
              <a:t>水</a:t>
            </a:r>
            <a:r>
              <a:rPr lang="zh-CN" altLang="en-US" sz="2400">
                <a:latin typeface="宋体" panose="02010600030101010101" pitchFamily="2" charset="-122"/>
                <a:ea typeface="宋体" panose="02010600030101010101" pitchFamily="2" charset="-122"/>
                <a:cs typeface="宋体" panose="02010600030101010101" pitchFamily="2" charset="-122"/>
              </a:rPr>
              <a:t>=4.2×10</a:t>
            </a:r>
            <a:r>
              <a:rPr lang="zh-CN" altLang="en-US" sz="2400" baseline="30000">
                <a:latin typeface="宋体" panose="02010600030101010101" pitchFamily="2" charset="-122"/>
                <a:ea typeface="宋体" panose="02010600030101010101" pitchFamily="2" charset="-122"/>
                <a:cs typeface="宋体" panose="02010600030101010101" pitchFamily="2" charset="-122"/>
              </a:rPr>
              <a:t>3</a:t>
            </a:r>
            <a:r>
              <a:rPr lang="zh-CN" altLang="en-US" sz="2400">
                <a:latin typeface="宋体" panose="02010600030101010101" pitchFamily="2" charset="-122"/>
                <a:ea typeface="宋体" panose="02010600030101010101" pitchFamily="2" charset="-122"/>
                <a:cs typeface="宋体" panose="02010600030101010101" pitchFamily="2" charset="-122"/>
              </a:rPr>
              <a:t> J/(kg·℃).</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10" name="图片 9"/>
          <p:cNvPicPr>
            <a:picLocks noChangeAspect="1"/>
          </p:cNvPicPr>
          <p:nvPr/>
        </p:nvPicPr>
        <p:blipFill>
          <a:blip r:embed="rId2"/>
          <a:stretch>
            <a:fillRect/>
          </a:stretch>
        </p:blipFill>
        <p:spPr>
          <a:xfrm>
            <a:off x="553720" y="2322830"/>
            <a:ext cx="11085195" cy="244157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a:solidFill>
                  <a:srgbClr val="FF0000"/>
                </a:solidFill>
                <a:latin typeface="微软雅黑" panose="020b0503020204020204" charset="-122"/>
                <a:ea typeface="微软雅黑"/>
                <a:cs typeface="微软雅黑" panose="020b0503020204020204" charset="-122"/>
                <a:sym typeface="+mn-ea"/>
              </a:rPr>
              <a:t>热电转换效率(10年5考)</a:t>
            </a:r>
            <a:endParaRPr lang="en-US" altLang="zh-CN" sz="2400" b="1" kern="0">
              <a:solidFill>
                <a:srgbClr val="FF0000"/>
              </a:solidFill>
              <a:latin typeface="微软雅黑" panose="020b0503020204020204" charset="-122"/>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1</a:t>
            </a:r>
            <a:r>
              <a:rPr lang="zh-CN" altLang="en-US">
                <a:solidFill>
                  <a:schemeClr val="bg1"/>
                </a:solidFill>
                <a:sym typeface="+mn-lt"/>
              </a:rPr>
              <a:t>  </a:t>
            </a:r>
            <a:endParaRPr lang="en-US" altLang="zh-CN">
              <a:solidFill>
                <a:schemeClr val="bg1"/>
              </a:solidFill>
              <a:sym typeface="+mn-lt"/>
            </a:endParaRPr>
          </a:p>
        </p:txBody>
      </p:sp>
      <p:sp>
        <p:nvSpPr>
          <p:cNvPr id="2" name="文本框 1"/>
          <p:cNvSpPr txBox="1"/>
          <p:nvPr/>
        </p:nvSpPr>
        <p:spPr>
          <a:xfrm>
            <a:off x="599440" y="1637030"/>
            <a:ext cx="10417810" cy="2306955"/>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2.[2018河南,20(2)(3)]在实践活动中,小刚所在的兴趣小组对电热水壶进行了研究和计算.</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(1)电热水壶的铭牌如下表所示,正常工作时通过电热水壶的电流是多少?</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6" name="图片 5"/>
          <p:cNvPicPr>
            <a:picLocks noChangeAspect="1"/>
          </p:cNvPicPr>
          <p:nvPr/>
        </p:nvPicPr>
        <p:blipFill>
          <a:blip r:embed="rId2"/>
          <a:stretch>
            <a:fillRect/>
          </a:stretch>
        </p:blipFill>
        <p:spPr>
          <a:xfrm>
            <a:off x="738505" y="3337560"/>
            <a:ext cx="12236450" cy="92773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a:solidFill>
                  <a:srgbClr val="FF0000"/>
                </a:solidFill>
                <a:latin typeface="微软雅黑" panose="020b0503020204020204" charset="-122"/>
                <a:ea typeface="微软雅黑"/>
                <a:cs typeface="微软雅黑" panose="020b0503020204020204" charset="-122"/>
                <a:sym typeface="+mn-ea"/>
              </a:rPr>
              <a:t>热电转换效率(10年5考)</a:t>
            </a:r>
            <a:endParaRPr lang="en-US" altLang="zh-CN" sz="2400" b="1" kern="0">
              <a:solidFill>
                <a:srgbClr val="FF0000"/>
              </a:solidFill>
              <a:latin typeface="微软雅黑" panose="020b0503020204020204" charset="-122"/>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1</a:t>
            </a:r>
            <a:r>
              <a:rPr lang="zh-CN" altLang="en-US">
                <a:solidFill>
                  <a:schemeClr val="bg1"/>
                </a:solidFill>
                <a:sym typeface="+mn-lt"/>
              </a:rPr>
              <a:t>  </a:t>
            </a:r>
            <a:endParaRPr lang="en-US" altLang="zh-CN">
              <a:solidFill>
                <a:schemeClr val="bg1"/>
              </a:solidFill>
              <a:sym typeface="+mn-lt"/>
            </a:endParaRPr>
          </a:p>
        </p:txBody>
      </p:sp>
      <p:sp>
        <p:nvSpPr>
          <p:cNvPr id="2" name="文本框 1"/>
          <p:cNvSpPr txBox="1"/>
          <p:nvPr/>
        </p:nvSpPr>
        <p:spPr>
          <a:xfrm>
            <a:off x="887095" y="821690"/>
            <a:ext cx="10417810" cy="2306955"/>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(2)为了测量电热水壶的加热效率,小刚在壶中加入额定容量的初温为15 ℃的水,在额定电压下将其加热到沸腾,用时7 min,已知烧水时气压为1个标准大气压,ρ</a:t>
            </a:r>
            <a:r>
              <a:rPr lang="zh-CN" altLang="en-US" sz="2400" baseline="-25000">
                <a:latin typeface="宋体" panose="02010600030101010101" pitchFamily="2" charset="-122"/>
                <a:ea typeface="宋体" panose="02010600030101010101" pitchFamily="2" charset="-122"/>
                <a:cs typeface="宋体" panose="02010600030101010101" pitchFamily="2" charset="-122"/>
              </a:rPr>
              <a:t>水</a:t>
            </a:r>
            <a:r>
              <a:rPr lang="zh-CN" altLang="en-US" sz="2400">
                <a:latin typeface="宋体" panose="02010600030101010101" pitchFamily="2" charset="-122"/>
                <a:ea typeface="宋体" panose="02010600030101010101" pitchFamily="2" charset="-122"/>
                <a:cs typeface="宋体" panose="02010600030101010101" pitchFamily="2" charset="-122"/>
              </a:rPr>
              <a:t>=1.0×10</a:t>
            </a:r>
            <a:r>
              <a:rPr lang="zh-CN" altLang="en-US" sz="2400" baseline="30000">
                <a:latin typeface="宋体" panose="02010600030101010101" pitchFamily="2" charset="-122"/>
                <a:ea typeface="宋体" panose="02010600030101010101" pitchFamily="2" charset="-122"/>
                <a:cs typeface="宋体" panose="02010600030101010101" pitchFamily="2" charset="-122"/>
              </a:rPr>
              <a:t>3</a:t>
            </a:r>
            <a:r>
              <a:rPr lang="zh-CN" altLang="en-US" sz="2400">
                <a:latin typeface="宋体" panose="02010600030101010101" pitchFamily="2" charset="-122"/>
                <a:ea typeface="宋体" panose="02010600030101010101" pitchFamily="2" charset="-122"/>
                <a:cs typeface="宋体" panose="02010600030101010101" pitchFamily="2" charset="-122"/>
              </a:rPr>
              <a:t> kg/m</a:t>
            </a:r>
            <a:r>
              <a:rPr lang="zh-CN" altLang="en-US" sz="2400" baseline="30000">
                <a:latin typeface="宋体" panose="02010600030101010101" pitchFamily="2" charset="-122"/>
                <a:ea typeface="宋体" panose="02010600030101010101" pitchFamily="2" charset="-122"/>
                <a:cs typeface="宋体" panose="02010600030101010101" pitchFamily="2" charset="-122"/>
              </a:rPr>
              <a:t>3</a:t>
            </a:r>
            <a:r>
              <a:rPr lang="zh-CN" altLang="en-US" sz="2400">
                <a:latin typeface="宋体" panose="02010600030101010101" pitchFamily="2" charset="-122"/>
                <a:ea typeface="宋体" panose="02010600030101010101" pitchFamily="2" charset="-122"/>
                <a:cs typeface="宋体" panose="02010600030101010101" pitchFamily="2" charset="-122"/>
              </a:rPr>
              <a:t>,c</a:t>
            </a:r>
            <a:r>
              <a:rPr lang="zh-CN" altLang="en-US" sz="2400" baseline="-25000">
                <a:latin typeface="宋体" panose="02010600030101010101" pitchFamily="2" charset="-122"/>
                <a:ea typeface="宋体" panose="02010600030101010101" pitchFamily="2" charset="-122"/>
                <a:cs typeface="宋体" panose="02010600030101010101" pitchFamily="2" charset="-122"/>
              </a:rPr>
              <a:t>水</a:t>
            </a:r>
            <a:r>
              <a:rPr lang="zh-CN" altLang="en-US" sz="2400">
                <a:latin typeface="宋体" panose="02010600030101010101" pitchFamily="2" charset="-122"/>
                <a:ea typeface="宋体" panose="02010600030101010101" pitchFamily="2" charset="-122"/>
                <a:cs typeface="宋体" panose="02010600030101010101" pitchFamily="2" charset="-122"/>
              </a:rPr>
              <a:t>=4.2×10</a:t>
            </a:r>
            <a:r>
              <a:rPr lang="zh-CN" altLang="en-US" sz="2400" baseline="30000">
                <a:latin typeface="宋体" panose="02010600030101010101" pitchFamily="2" charset="-122"/>
                <a:ea typeface="宋体" panose="02010600030101010101" pitchFamily="2" charset="-122"/>
                <a:cs typeface="宋体" panose="02010600030101010101" pitchFamily="2" charset="-122"/>
              </a:rPr>
              <a:t>3</a:t>
            </a:r>
            <a:r>
              <a:rPr lang="zh-CN" altLang="en-US" sz="2400">
                <a:latin typeface="宋体" panose="02010600030101010101" pitchFamily="2" charset="-122"/>
                <a:ea typeface="宋体" panose="02010600030101010101" pitchFamily="2" charset="-122"/>
                <a:cs typeface="宋体" panose="02010600030101010101" pitchFamily="2" charset="-122"/>
              </a:rPr>
              <a:t> J/(kg·℃),则该电热水壶的加热效率为多少?</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3" name="表格 2"/>
          <p:cNvGraphicFramePr>
            <a:graphicFrameLocks noGrp="1"/>
          </p:cNvGraphicFramePr>
          <p:nvPr>
            <p:custDataLst>
              <p:tags r:id="rId2"/>
            </p:custDataLst>
          </p:nvPr>
        </p:nvGraphicFramePr>
        <p:xfrm>
          <a:off x="8232140" y="2585720"/>
          <a:ext cx="3506470" cy="1386840"/>
        </p:xfrm>
        <a:graphic>
          <a:graphicData uri="http://schemas.openxmlformats.org/drawingml/2006/table">
            <a:tbl>
              <a:tblPr firstRow="1" bandRow="1">
                <a:tableStyleId>{5940675A-B579-460E-94D1-54222C63F5DA}</a:tableStyleId>
              </a:tblPr>
              <a:tblGrid>
                <a:gridCol w="1974850"/>
                <a:gridCol w="1531620"/>
              </a:tblGrid>
              <a:tr h="34671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额定容量</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2.0 L</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671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额定电压</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220 V</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671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额定功率</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2 000 W</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671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频率</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50 Hz</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4" name="图片 3"/>
          <p:cNvPicPr>
            <a:picLocks noChangeAspect="1"/>
          </p:cNvPicPr>
          <p:nvPr/>
        </p:nvPicPr>
        <p:blipFill>
          <a:blip r:embed="rId3"/>
          <a:stretch>
            <a:fillRect/>
          </a:stretch>
        </p:blipFill>
        <p:spPr>
          <a:xfrm>
            <a:off x="887095" y="3604260"/>
            <a:ext cx="11175365" cy="199707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a:solidFill>
                  <a:srgbClr val="FF0000"/>
                </a:solidFill>
                <a:latin typeface="微软雅黑" panose="020b0503020204020204" charset="-122"/>
                <a:ea typeface="微软雅黑"/>
                <a:cs typeface="微软雅黑" panose="020b0503020204020204" charset="-122"/>
                <a:sym typeface="+mn-ea"/>
              </a:rPr>
              <a:t>热电转换效率(10年5考)</a:t>
            </a:r>
            <a:endParaRPr lang="en-US" altLang="zh-CN" sz="2400" b="1" kern="0">
              <a:solidFill>
                <a:srgbClr val="FF0000"/>
              </a:solidFill>
              <a:latin typeface="微软雅黑" panose="020b0503020204020204" charset="-122"/>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1</a:t>
            </a:r>
            <a:r>
              <a:rPr lang="zh-CN" altLang="en-US">
                <a:solidFill>
                  <a:schemeClr val="bg1"/>
                </a:solidFill>
                <a:sym typeface="+mn-lt"/>
              </a:rPr>
              <a:t>  </a:t>
            </a:r>
            <a:endParaRPr lang="en-US" altLang="zh-CN">
              <a:solidFill>
                <a:schemeClr val="bg1"/>
              </a:solidFill>
              <a:sym typeface="+mn-lt"/>
            </a:endParaRPr>
          </a:p>
        </p:txBody>
      </p:sp>
      <p:sp>
        <p:nvSpPr>
          <p:cNvPr id="3" name="文本框 2"/>
          <p:cNvSpPr txBox="1"/>
          <p:nvPr/>
        </p:nvSpPr>
        <p:spPr>
          <a:xfrm>
            <a:off x="598805" y="742315"/>
            <a:ext cx="10309860" cy="4523105"/>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3.[2014河南,21]南阳市南召县回龙抽水蓄能电站是我省第一座抽水蓄能电站.在深夜用电低谷,它用电网过剩的电能把山下水库的水抽到山顶水库内,白天用电高峰时放水发电,补充电网电能不足,为缓解我省电网的调峰压力做出了贡献.</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(1)蓄能电站放水发电时,</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能转化为</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能.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(2)该蓄能电站的发电总功率为110 MW,采用220 kV高压进行输电,求高压输电线中的电流.</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10" name="矩形 9"/>
          <p:cNvSpPr/>
          <p:nvPr/>
        </p:nvSpPr>
        <p:spPr>
          <a:xfrm>
            <a:off x="4083051" y="3050311"/>
            <a:ext cx="79502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机械</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4" name="矩形 3"/>
          <p:cNvSpPr/>
          <p:nvPr/>
        </p:nvSpPr>
        <p:spPr>
          <a:xfrm>
            <a:off x="6383656" y="3050946"/>
            <a:ext cx="48895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电</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928370" y="4613910"/>
            <a:ext cx="10486390" cy="79502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ea"/>
              </a:rPr>
              <a:t>测量小灯泡的电阻(10年</a:t>
            </a:r>
            <a:r>
              <a:rPr lang="en-US" altLang="zh-CN" sz="2400" b="1" kern="0">
                <a:solidFill>
                  <a:srgbClr val="EE3028"/>
                </a:solidFill>
                <a:cs typeface="+mn-ea"/>
                <a:sym typeface="+mn-ea"/>
              </a:rPr>
              <a:t>1</a:t>
            </a:r>
            <a:r>
              <a:rPr lang="zh-CN" altLang="en-US" sz="2400" b="1" kern="0">
                <a:solidFill>
                  <a:srgbClr val="EE3028"/>
                </a:solidFill>
                <a:cs typeface="+mn-ea"/>
                <a:sym typeface="+mn-ea"/>
              </a:rPr>
              <a:t>考)</a:t>
            </a:r>
            <a:endParaRPr lang="zh-CN" altLang="en-US"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2</a:t>
            </a:r>
            <a:endParaRPr lang="en-US" altLang="zh-CN">
              <a:solidFill>
                <a:schemeClr val="bg1"/>
              </a:solidFill>
              <a:sym typeface="+mn-lt"/>
            </a:endParaRPr>
          </a:p>
        </p:txBody>
      </p:sp>
      <p:sp>
        <p:nvSpPr>
          <p:cNvPr id="2" name="文本框 1"/>
          <p:cNvSpPr txBox="1"/>
          <p:nvPr/>
        </p:nvSpPr>
        <p:spPr>
          <a:xfrm>
            <a:off x="1955165" y="1720215"/>
            <a:ext cx="9921875" cy="2306955"/>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②简述实验过程中需要测量的物理量并用相应字母表示:</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(i)</a:t>
            </a:r>
            <a:r>
              <a:rPr lang="en-US" altLang="zh-CN" sz="2400">
                <a:latin typeface="宋体" panose="02010600030101010101" pitchFamily="2" charset="-122"/>
                <a:ea typeface="宋体" panose="02010600030101010101" pitchFamily="2" charset="-122"/>
                <a:cs typeface="宋体" panose="02010600030101010101" pitchFamily="2" charset="-122"/>
              </a:rPr>
              <a:t>_____________________________________________________</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(ii)</a:t>
            </a:r>
            <a:r>
              <a:rPr lang="en-US" altLang="zh-CN" sz="2400">
                <a:latin typeface="宋体" panose="02010600030101010101" pitchFamily="2" charset="-122"/>
                <a:ea typeface="宋体" panose="02010600030101010101" pitchFamily="2" charset="-122"/>
                <a:cs typeface="宋体" panose="02010600030101010101" pitchFamily="2" charset="-122"/>
              </a:rPr>
              <a:t>____________________________________________________</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③Rx=</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(用已知量和测量量表示).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9" name="矩形 8"/>
          <p:cNvSpPr/>
          <p:nvPr/>
        </p:nvSpPr>
        <p:spPr>
          <a:xfrm>
            <a:off x="2478406" y="2376576"/>
            <a:ext cx="7936230" cy="460375"/>
          </a:xfrm>
          <a:prstGeom prst="rect">
            <a:avLst/>
          </a:prstGeom>
        </p:spPr>
        <p:txBody>
          <a:bodyPr wrap="non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将滑动变阻器的滑片调到阻值最大处,记下电压表的示数U</a:t>
            </a:r>
            <a:r>
              <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a:t>
            </a:r>
            <a:endParaRPr lang="en-US" altLang="zh-CN"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4" name="矩形 3"/>
          <p:cNvSpPr/>
          <p:nvPr/>
        </p:nvSpPr>
        <p:spPr>
          <a:xfrm>
            <a:off x="2586356" y="2951886"/>
            <a:ext cx="7835900" cy="460375"/>
          </a:xfrm>
          <a:prstGeom prst="rect">
            <a:avLst/>
          </a:prstGeom>
        </p:spPr>
        <p:txBody>
          <a:bodyPr wrap="non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将滑动变阻器的滑片调到阻值为零处,记下电压表的示数U</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0" name="图片 9"/>
          <p:cNvPicPr>
            <a:picLocks noChangeAspect="1"/>
          </p:cNvPicPr>
          <p:nvPr/>
        </p:nvPicPr>
        <p:blipFill>
          <a:blip r:embed="rId2"/>
          <a:stretch>
            <a:fillRect/>
          </a:stretch>
        </p:blipFill>
        <p:spPr>
          <a:xfrm>
            <a:off x="3060065" y="3412490"/>
            <a:ext cx="664845" cy="49022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
                                        <p:tgtEl>
                                          <p:spTgt spid="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a:solidFill>
                  <a:srgbClr val="FF0000"/>
                </a:solidFill>
                <a:latin typeface="微软雅黑" panose="020b0503020204020204" charset="-122"/>
                <a:ea typeface="微软雅黑"/>
                <a:cs typeface="微软雅黑" panose="020b0503020204020204" charset="-122"/>
                <a:sym typeface="+mn-ea"/>
              </a:rPr>
              <a:t>热电转换效率(10年5考)</a:t>
            </a:r>
            <a:endParaRPr lang="en-US" altLang="zh-CN" sz="2400" b="1" kern="0">
              <a:solidFill>
                <a:srgbClr val="FF0000"/>
              </a:solidFill>
              <a:latin typeface="微软雅黑" panose="020b0503020204020204" charset="-122"/>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1</a:t>
            </a:r>
            <a:r>
              <a:rPr lang="zh-CN" altLang="en-US">
                <a:solidFill>
                  <a:schemeClr val="bg1"/>
                </a:solidFill>
                <a:sym typeface="+mn-lt"/>
              </a:rPr>
              <a:t>  </a:t>
            </a:r>
            <a:endParaRPr lang="en-US" altLang="zh-CN">
              <a:solidFill>
                <a:schemeClr val="bg1"/>
              </a:solidFill>
              <a:sym typeface="+mn-lt"/>
            </a:endParaRPr>
          </a:p>
        </p:txBody>
      </p:sp>
      <p:sp>
        <p:nvSpPr>
          <p:cNvPr id="3" name="文本框 2"/>
          <p:cNvSpPr txBox="1"/>
          <p:nvPr/>
        </p:nvSpPr>
        <p:spPr>
          <a:xfrm>
            <a:off x="706120" y="1257935"/>
            <a:ext cx="10309860" cy="119888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(3)该蓄能电站每天可发电5小时,如果一天的发电量由热电转换效率为30%的热电厂来提供,需要消耗多少煤?(煤的热值q=3.0×10</a:t>
            </a:r>
            <a:r>
              <a:rPr lang="zh-CN" altLang="en-US" sz="2400" baseline="30000">
                <a:latin typeface="宋体" panose="02010600030101010101" pitchFamily="2" charset="-122"/>
                <a:ea typeface="宋体" panose="02010600030101010101" pitchFamily="2" charset="-122"/>
                <a:cs typeface="宋体" panose="02010600030101010101" pitchFamily="2" charset="-122"/>
              </a:rPr>
              <a:t>7</a:t>
            </a:r>
            <a:r>
              <a:rPr lang="zh-CN" altLang="en-US" sz="2400">
                <a:latin typeface="宋体" panose="02010600030101010101" pitchFamily="2" charset="-122"/>
                <a:ea typeface="宋体" panose="02010600030101010101" pitchFamily="2" charset="-122"/>
                <a:cs typeface="宋体" panose="02010600030101010101" pitchFamily="2" charset="-122"/>
              </a:rPr>
              <a:t> J/kg)</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2"/>
          <a:stretch>
            <a:fillRect/>
          </a:stretch>
        </p:blipFill>
        <p:spPr>
          <a:xfrm>
            <a:off x="833120" y="2456815"/>
            <a:ext cx="11591290" cy="215519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a:solidFill>
                  <a:srgbClr val="FF0000"/>
                </a:solidFill>
                <a:latin typeface="微软雅黑" panose="020b0503020204020204" charset="-122"/>
                <a:ea typeface="微软雅黑"/>
                <a:cs typeface="微软雅黑" panose="020b0503020204020204" charset="-122"/>
                <a:sym typeface="+mn-ea"/>
              </a:rPr>
              <a:t>热电转换效率(10年5考)</a:t>
            </a:r>
            <a:endParaRPr lang="en-US" altLang="zh-CN" sz="2400" b="1" kern="0">
              <a:solidFill>
                <a:srgbClr val="FF0000"/>
              </a:solidFill>
              <a:latin typeface="微软雅黑" panose="020b0503020204020204" charset="-122"/>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1</a:t>
            </a:r>
            <a:r>
              <a:rPr lang="zh-CN" altLang="en-US">
                <a:solidFill>
                  <a:schemeClr val="bg1"/>
                </a:solidFill>
                <a:sym typeface="+mn-lt"/>
              </a:rPr>
              <a:t>  </a:t>
            </a:r>
            <a:endParaRPr lang="en-US" altLang="zh-CN">
              <a:solidFill>
                <a:schemeClr val="bg1"/>
              </a:solidFill>
              <a:sym typeface="+mn-lt"/>
            </a:endParaRPr>
          </a:p>
        </p:txBody>
      </p:sp>
      <p:sp>
        <p:nvSpPr>
          <p:cNvPr id="2" name="文本框 1"/>
          <p:cNvSpPr txBox="1"/>
          <p:nvPr/>
        </p:nvSpPr>
        <p:spPr>
          <a:xfrm>
            <a:off x="367665" y="1405890"/>
            <a:ext cx="11172190" cy="286131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4.[2012河南,21]利用太阳能电池在太阳光照射下发电叫光伏发电.安阳市启动了“光伏工程”示范项目,在某中学的教学楼顶安装了总功率为20 kW的光伏发电系统.</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(1)光伏发电系统发电时,</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能转化为</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能.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(2)一天的有效光照时间按8 h计算,该光伏发电系统一天共发电多少千瓦时?</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10" name="矩形 9"/>
          <p:cNvSpPr/>
          <p:nvPr/>
        </p:nvSpPr>
        <p:spPr>
          <a:xfrm>
            <a:off x="3926841" y="2605811"/>
            <a:ext cx="79502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太阳</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4" name="矩形 3"/>
          <p:cNvSpPr/>
          <p:nvPr/>
        </p:nvSpPr>
        <p:spPr>
          <a:xfrm>
            <a:off x="6236971" y="2606446"/>
            <a:ext cx="48895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电</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960120" y="3717925"/>
            <a:ext cx="12558395" cy="45339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a:solidFill>
                  <a:srgbClr val="FF0000"/>
                </a:solidFill>
                <a:latin typeface="微软雅黑" panose="020b0503020204020204" charset="-122"/>
                <a:ea typeface="微软雅黑"/>
                <a:cs typeface="微软雅黑" panose="020b0503020204020204" charset="-122"/>
                <a:sym typeface="+mn-ea"/>
              </a:rPr>
              <a:t>热电转换效率(10年5考)</a:t>
            </a:r>
            <a:endParaRPr lang="en-US" altLang="zh-CN" sz="2400" b="1" kern="0">
              <a:solidFill>
                <a:srgbClr val="FF0000"/>
              </a:solidFill>
              <a:latin typeface="微软雅黑" panose="020b0503020204020204" charset="-122"/>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1</a:t>
            </a:r>
            <a:r>
              <a:rPr lang="zh-CN" altLang="en-US">
                <a:solidFill>
                  <a:schemeClr val="bg1"/>
                </a:solidFill>
                <a:sym typeface="+mn-lt"/>
              </a:rPr>
              <a:t>  </a:t>
            </a:r>
            <a:endParaRPr lang="en-US" altLang="zh-CN">
              <a:solidFill>
                <a:schemeClr val="bg1"/>
              </a:solidFill>
              <a:sym typeface="+mn-lt"/>
            </a:endParaRPr>
          </a:p>
        </p:txBody>
      </p:sp>
      <p:sp>
        <p:nvSpPr>
          <p:cNvPr id="2" name="文本框 1"/>
          <p:cNvSpPr txBox="1"/>
          <p:nvPr/>
        </p:nvSpPr>
        <p:spPr>
          <a:xfrm>
            <a:off x="786765" y="1478280"/>
            <a:ext cx="10848975" cy="3969385"/>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(3)该光伏发电系统一天的发电量,如果由热电转换效率为30%的热电厂来完成,需要燃烧多少千克煤?(煤的热值q</a:t>
            </a:r>
            <a:r>
              <a:rPr lang="zh-CN" altLang="en-US" sz="2400" baseline="-25000">
                <a:latin typeface="宋体" panose="02010600030101010101" pitchFamily="2" charset="-122"/>
                <a:ea typeface="宋体" panose="02010600030101010101" pitchFamily="2" charset="-122"/>
                <a:cs typeface="宋体" panose="02010600030101010101" pitchFamily="2" charset="-122"/>
              </a:rPr>
              <a:t>煤</a:t>
            </a:r>
            <a:r>
              <a:rPr lang="zh-CN" altLang="en-US" sz="2400">
                <a:latin typeface="宋体" panose="02010600030101010101" pitchFamily="2" charset="-122"/>
                <a:ea typeface="宋体" panose="02010600030101010101" pitchFamily="2" charset="-122"/>
                <a:cs typeface="宋体" panose="02010600030101010101" pitchFamily="2" charset="-122"/>
              </a:rPr>
              <a:t>=3.0×10</a:t>
            </a:r>
            <a:r>
              <a:rPr lang="zh-CN" altLang="en-US" sz="2400" baseline="30000">
                <a:latin typeface="宋体" panose="02010600030101010101" pitchFamily="2" charset="-122"/>
                <a:ea typeface="宋体" panose="02010600030101010101" pitchFamily="2" charset="-122"/>
                <a:cs typeface="宋体" panose="02010600030101010101" pitchFamily="2" charset="-122"/>
              </a:rPr>
              <a:t>7</a:t>
            </a:r>
            <a:r>
              <a:rPr lang="zh-CN" altLang="en-US" sz="2400">
                <a:latin typeface="宋体" panose="02010600030101010101" pitchFamily="2" charset="-122"/>
                <a:ea typeface="宋体" panose="02010600030101010101" pitchFamily="2" charset="-122"/>
                <a:cs typeface="宋体" panose="02010600030101010101" pitchFamily="2" charset="-122"/>
              </a:rPr>
              <a:t> J/kg)</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(4)请写出一条光伏发电的优点.</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2"/>
          <a:stretch>
            <a:fillRect/>
          </a:stretch>
        </p:blipFill>
        <p:spPr>
          <a:xfrm>
            <a:off x="1000125" y="2672715"/>
            <a:ext cx="11532235" cy="2144395"/>
          </a:xfrm>
          <a:prstGeom prst="rect">
            <a:avLst/>
          </a:prstGeom>
        </p:spPr>
      </p:pic>
      <p:pic>
        <p:nvPicPr>
          <p:cNvPr id="6" name="图片 5"/>
          <p:cNvPicPr>
            <a:picLocks noChangeAspect="1"/>
          </p:cNvPicPr>
          <p:nvPr/>
        </p:nvPicPr>
        <p:blipFill>
          <a:blip r:embed="rId3"/>
          <a:stretch>
            <a:fillRect/>
          </a:stretch>
        </p:blipFill>
        <p:spPr>
          <a:xfrm>
            <a:off x="1000125" y="5527675"/>
            <a:ext cx="12242165" cy="44196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a:solidFill>
                  <a:srgbClr val="FF0000"/>
                </a:solidFill>
                <a:latin typeface="微软雅黑" panose="020b0503020204020204" charset="-122"/>
                <a:ea typeface="微软雅黑"/>
                <a:cs typeface="微软雅黑" panose="020b0503020204020204" charset="-122"/>
                <a:sym typeface="+mn-ea"/>
              </a:rPr>
              <a:t>热电转换效率(10年5考)</a:t>
            </a:r>
            <a:endParaRPr lang="en-US" altLang="zh-CN" sz="2400" b="1" kern="0">
              <a:solidFill>
                <a:srgbClr val="FF0000"/>
              </a:solidFill>
              <a:latin typeface="微软雅黑" panose="020b0503020204020204" charset="-122"/>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1</a:t>
            </a:r>
            <a:r>
              <a:rPr lang="zh-CN" altLang="en-US">
                <a:solidFill>
                  <a:schemeClr val="bg1"/>
                </a:solidFill>
                <a:sym typeface="+mn-lt"/>
              </a:rPr>
              <a:t>  </a:t>
            </a:r>
            <a:endParaRPr lang="en-US" altLang="zh-CN">
              <a:solidFill>
                <a:schemeClr val="bg1"/>
              </a:solidFill>
              <a:sym typeface="+mn-lt"/>
            </a:endParaRPr>
          </a:p>
        </p:txBody>
      </p:sp>
      <p:sp>
        <p:nvSpPr>
          <p:cNvPr id="2" name="文本框 1"/>
          <p:cNvSpPr txBox="1"/>
          <p:nvPr/>
        </p:nvSpPr>
        <p:spPr>
          <a:xfrm>
            <a:off x="367665" y="890270"/>
            <a:ext cx="10584815" cy="341503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5.[2011河南,22]节约能源应从点滴做起.不少家庭习惯用遥控器关电视而不断开电源,这一方式虽然便捷,但电视在待机状态下仍要消耗电能.洋洋家彩色电视机的待机功率大约是5 W,若他家平均每天看4 h电视,看完后电视总处于待机状态.试问:</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(1)在一个月中(按30天计),洋洋家的这台电视因待机浪费的电能是多少焦耳?</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2"/>
          <a:stretch>
            <a:fillRect/>
          </a:stretch>
        </p:blipFill>
        <p:spPr>
          <a:xfrm>
            <a:off x="537210" y="3810000"/>
            <a:ext cx="13714730" cy="49530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a:solidFill>
                  <a:srgbClr val="FF0000"/>
                </a:solidFill>
                <a:latin typeface="微软雅黑" panose="020b0503020204020204" charset="-122"/>
                <a:ea typeface="微软雅黑"/>
                <a:cs typeface="微软雅黑" panose="020b0503020204020204" charset="-122"/>
                <a:sym typeface="+mn-ea"/>
              </a:rPr>
              <a:t>热电转换效率(10年5考)</a:t>
            </a:r>
            <a:endParaRPr lang="en-US" altLang="zh-CN" sz="2400" b="1" kern="0">
              <a:solidFill>
                <a:srgbClr val="FF0000"/>
              </a:solidFill>
              <a:latin typeface="微软雅黑" panose="020b0503020204020204" charset="-122"/>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1</a:t>
            </a:r>
            <a:r>
              <a:rPr lang="zh-CN" altLang="en-US">
                <a:solidFill>
                  <a:schemeClr val="bg1"/>
                </a:solidFill>
                <a:sym typeface="+mn-lt"/>
              </a:rPr>
              <a:t>  </a:t>
            </a:r>
            <a:endParaRPr lang="en-US" altLang="zh-CN">
              <a:solidFill>
                <a:schemeClr val="bg1"/>
              </a:solidFill>
              <a:sym typeface="+mn-lt"/>
            </a:endParaRPr>
          </a:p>
        </p:txBody>
      </p:sp>
      <p:sp>
        <p:nvSpPr>
          <p:cNvPr id="2" name="文本框 1"/>
          <p:cNvSpPr txBox="1"/>
          <p:nvPr/>
        </p:nvSpPr>
        <p:spPr>
          <a:xfrm>
            <a:off x="367665" y="890270"/>
            <a:ext cx="11172190" cy="563118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(2)如果将这些浪费的电能全部用来烧水,可以将多少质量的水从15 ℃加热到40 ℃?若洋洋洗一次澡需要40 ℃的水20 kg,这些烧热的水可供他洗澡多少次?[水的比热容为4.2×10</a:t>
            </a:r>
            <a:r>
              <a:rPr lang="zh-CN" altLang="en-US" sz="2400" baseline="30000">
                <a:latin typeface="宋体" panose="02010600030101010101" pitchFamily="2" charset="-122"/>
                <a:ea typeface="宋体" panose="02010600030101010101" pitchFamily="2" charset="-122"/>
                <a:cs typeface="宋体" panose="02010600030101010101" pitchFamily="2" charset="-122"/>
              </a:rPr>
              <a:t>3 </a:t>
            </a:r>
            <a:r>
              <a:rPr lang="zh-CN" altLang="en-US" sz="2400">
                <a:latin typeface="宋体" panose="02010600030101010101" pitchFamily="2" charset="-122"/>
                <a:ea typeface="宋体" panose="02010600030101010101" pitchFamily="2" charset="-122"/>
                <a:cs typeface="宋体" panose="02010600030101010101" pitchFamily="2" charset="-122"/>
              </a:rPr>
              <a:t>J/(kg·℃)]</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(3)请你就如何降低彩电的电能消耗,提出两条合理化建议:</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①</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②</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2"/>
          <a:stretch>
            <a:fillRect/>
          </a:stretch>
        </p:blipFill>
        <p:spPr>
          <a:xfrm>
            <a:off x="723900" y="2607945"/>
            <a:ext cx="10431780" cy="2297430"/>
          </a:xfrm>
          <a:prstGeom prst="rect">
            <a:avLst/>
          </a:prstGeom>
        </p:spPr>
      </p:pic>
      <p:sp>
        <p:nvSpPr>
          <p:cNvPr id="10" name="矩形 9"/>
          <p:cNvSpPr/>
          <p:nvPr/>
        </p:nvSpPr>
        <p:spPr>
          <a:xfrm>
            <a:off x="894081" y="5387111"/>
            <a:ext cx="263144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尽量减少待机时间</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4" name="矩形 3"/>
          <p:cNvSpPr/>
          <p:nvPr/>
        </p:nvSpPr>
        <p:spPr>
          <a:xfrm>
            <a:off x="894081" y="5847486"/>
            <a:ext cx="599948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看电视时调小音量(或减少看电视的时间等)</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a:solidFill>
                  <a:srgbClr val="FF0000"/>
                </a:solidFill>
                <a:latin typeface="+mn-ea"/>
                <a:sym typeface="+mn-ea"/>
              </a:rPr>
              <a:t>电能、机械能转换效率(10年1考)</a:t>
            </a:r>
            <a:endParaRPr lang="zh-CN" altLang="en-US" sz="2400" b="1" kern="0">
              <a:solidFill>
                <a:srgbClr val="FF0000"/>
              </a:solidFill>
              <a:latin typeface="+mn-ea"/>
              <a:ea typeface="微软雅黑" panose="020b0503020204020204" charset="-122"/>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2</a:t>
            </a:r>
            <a:r>
              <a:rPr lang="zh-CN" altLang="en-US">
                <a:solidFill>
                  <a:schemeClr val="bg1"/>
                </a:solidFill>
                <a:sym typeface="+mn-lt"/>
              </a:rPr>
              <a:t>  </a:t>
            </a:r>
            <a:endParaRPr lang="en-US" altLang="zh-CN">
              <a:solidFill>
                <a:schemeClr val="bg1"/>
              </a:solidFill>
              <a:sym typeface="+mn-lt"/>
            </a:endParaRPr>
          </a:p>
        </p:txBody>
      </p:sp>
      <p:sp>
        <p:nvSpPr>
          <p:cNvPr id="2" name="文本框 1"/>
          <p:cNvSpPr txBox="1"/>
          <p:nvPr/>
        </p:nvSpPr>
        <p:spPr>
          <a:xfrm>
            <a:off x="283210" y="742315"/>
            <a:ext cx="11172190" cy="3913505"/>
          </a:xfrm>
          <a:prstGeom prst="rect">
            <a:avLst/>
          </a:prstGeom>
          <a:noFill/>
        </p:spPr>
        <p:txBody>
          <a:bodyPr wrap="square" rtlCol="0">
            <a:spAutoFit/>
          </a:bodyPr>
          <a:lstStyle/>
          <a:p>
            <a:pPr>
              <a:lnSpc>
                <a:spcPct val="15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6.[2019河南,20]我国从今年4月15日起,正式实施电动自行车新国标.李强购置了一辆符合新国标的电动车,其整车质量为50 kg,最高速度为25 km/h.g取10 N/kg.试问:</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(1)对蓄电池充电时,电能转化为</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能;行驶时,电动机提供动力,其工作原理是</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(2)当蓄电池的电全部耗完后,若充电功率为100 W,充满电需要5 h,不计能量损失,则充满电后蓄电池储存的电能为多少?</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5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10" name="矩形 9"/>
          <p:cNvSpPr/>
          <p:nvPr/>
        </p:nvSpPr>
        <p:spPr>
          <a:xfrm>
            <a:off x="4874261" y="1949221"/>
            <a:ext cx="79502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化学</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4" name="矩形 3"/>
          <p:cNvSpPr/>
          <p:nvPr/>
        </p:nvSpPr>
        <p:spPr>
          <a:xfrm>
            <a:off x="829310" y="2468880"/>
            <a:ext cx="391160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通电线圈在磁场中受力转动</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8" name="图片 7"/>
          <p:cNvPicPr>
            <a:picLocks noChangeAspect="1"/>
          </p:cNvPicPr>
          <p:nvPr/>
        </p:nvPicPr>
        <p:blipFill>
          <a:blip r:embed="rId2"/>
          <a:stretch>
            <a:fillRect/>
          </a:stretch>
        </p:blipFill>
        <p:spPr>
          <a:xfrm>
            <a:off x="686435" y="4124325"/>
            <a:ext cx="12207240" cy="85979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en-US" altLang="zh-CN" sz="2400" b="1">
                <a:solidFill>
                  <a:srgbClr val="FF0000"/>
                </a:solidFill>
                <a:latin typeface="微软雅黑" panose="020b0503020204020204" charset="-122"/>
                <a:ea typeface="微软雅黑"/>
                <a:cs typeface="微软雅黑" panose="020b0503020204020204" charset="-122"/>
                <a:sym typeface="+mn-ea"/>
              </a:rPr>
              <a:t>热电转换效率(10年5考)</a:t>
            </a:r>
            <a:endParaRPr lang="en-US" altLang="zh-CN" sz="2400" b="1" kern="0">
              <a:solidFill>
                <a:srgbClr val="FF0000"/>
              </a:solidFill>
              <a:latin typeface="微软雅黑" panose="020b0503020204020204" charset="-122"/>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1</a:t>
            </a:r>
            <a:r>
              <a:rPr lang="zh-CN" altLang="en-US">
                <a:solidFill>
                  <a:schemeClr val="bg1"/>
                </a:solidFill>
                <a:sym typeface="+mn-lt"/>
              </a:rPr>
              <a:t>  </a:t>
            </a:r>
            <a:endParaRPr lang="en-US" altLang="zh-CN">
              <a:solidFill>
                <a:schemeClr val="bg1"/>
              </a:solidFill>
              <a:sym typeface="+mn-lt"/>
            </a:endParaRPr>
          </a:p>
        </p:txBody>
      </p:sp>
      <p:sp>
        <p:nvSpPr>
          <p:cNvPr id="3" name="文本框 2"/>
          <p:cNvSpPr txBox="1"/>
          <p:nvPr/>
        </p:nvSpPr>
        <p:spPr>
          <a:xfrm>
            <a:off x="479425" y="918210"/>
            <a:ext cx="11233150" cy="5442585"/>
          </a:xfrm>
          <a:prstGeom prst="rect">
            <a:avLst/>
          </a:prstGeom>
          <a:noFill/>
        </p:spPr>
        <p:txBody>
          <a:bodyPr wrap="square" rtlCol="0">
            <a:spAutoFit/>
          </a:bodyPr>
          <a:lstStyle/>
          <a:p>
            <a:pPr>
              <a:lnSpc>
                <a:spcPct val="135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(3)蓄电池充满电后,其储存电能的75%用于车克服阻力做功,当质量为70 kg的李强在水平路面上骑着车,以最高速度匀速电动行驶时,所受阻力为总重的,则车最多能行驶多少小时?</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a:lnSpc>
                <a:spcPct val="135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a:lnSpc>
                <a:spcPct val="135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a:lnSpc>
                <a:spcPct val="135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a:lnSpc>
                <a:spcPct val="135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5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a:lnSpc>
                <a:spcPct val="135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(4)新国标对电动车的整车质量、最高速度都进行了限制,这样做主要是为了防止车的</a:t>
            </a:r>
            <a:r>
              <a:rPr lang="zh-CN" altLang="en-US" sz="2400" u="sng">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过大,以减小行车危险. </a:t>
            </a:r>
            <a:endParaRPr lang="zh-CN" altLang="en-US" sz="2400">
              <a:latin typeface="宋体" panose="02010600030101010101" pitchFamily="2" charset="-122"/>
              <a:ea typeface="宋体" panose="02010600030101010101" pitchFamily="2" charset="-122"/>
              <a:cs typeface="宋体" panose="02010600030101010101" pitchFamily="2" charset="-122"/>
            </a:endParaRPr>
          </a:p>
          <a:p>
            <a:endParaRPr lang="zh-CN" altLang="en-US" sz="2400"/>
          </a:p>
        </p:txBody>
      </p:sp>
      <p:pic>
        <p:nvPicPr>
          <p:cNvPr id="6" name="图片 5"/>
          <p:cNvPicPr>
            <a:picLocks noChangeAspect="1"/>
          </p:cNvPicPr>
          <p:nvPr/>
        </p:nvPicPr>
        <p:blipFill>
          <a:blip r:embed="rId2"/>
          <a:stretch>
            <a:fillRect/>
          </a:stretch>
        </p:blipFill>
        <p:spPr>
          <a:xfrm>
            <a:off x="616585" y="2272665"/>
            <a:ext cx="10520045" cy="2734310"/>
          </a:xfrm>
          <a:prstGeom prst="rect">
            <a:avLst/>
          </a:prstGeom>
        </p:spPr>
      </p:pic>
      <p:sp>
        <p:nvSpPr>
          <p:cNvPr id="10" name="矩形 9"/>
          <p:cNvSpPr/>
          <p:nvPr/>
        </p:nvSpPr>
        <p:spPr>
          <a:xfrm>
            <a:off x="1085851" y="5401716"/>
            <a:ext cx="79502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动能</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FF0000"/>
                </a:solidFill>
                <a:latin typeface="+mn-ea"/>
                <a:ea typeface="微软雅黑"/>
                <a:cs typeface="微软雅黑" panose="020b0503020204020204" charset="-122"/>
                <a:sym typeface="+mn-ea"/>
              </a:rPr>
              <a:t>力电热综合计算</a:t>
            </a:r>
            <a:endParaRPr lang="zh-CN" altLang="en-US" sz="2400" b="1" kern="0">
              <a:solidFill>
                <a:srgbClr val="FF0000"/>
              </a:solidFill>
              <a:latin typeface="+mn-ea"/>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3</a:t>
            </a:r>
            <a:r>
              <a:rPr lang="zh-CN" altLang="en-US">
                <a:solidFill>
                  <a:schemeClr val="bg1"/>
                </a:solidFill>
                <a:sym typeface="+mn-lt"/>
              </a:rPr>
              <a:t>  </a:t>
            </a:r>
            <a:endParaRPr lang="en-US" altLang="zh-CN">
              <a:solidFill>
                <a:schemeClr val="bg1"/>
              </a:solidFill>
              <a:sym typeface="+mn-lt"/>
            </a:endParaRPr>
          </a:p>
        </p:txBody>
      </p:sp>
      <p:sp>
        <p:nvSpPr>
          <p:cNvPr id="3" name="文本框 2"/>
          <p:cNvSpPr txBox="1"/>
          <p:nvPr/>
        </p:nvSpPr>
        <p:spPr>
          <a:xfrm>
            <a:off x="659130" y="906145"/>
            <a:ext cx="10873105" cy="460375"/>
          </a:xfrm>
          <a:prstGeom prst="rect">
            <a:avLst/>
          </a:prstGeom>
          <a:noFill/>
        </p:spPr>
        <p:txBody>
          <a:bodyPr wrap="square" rtlCol="0">
            <a:spAutoFit/>
          </a:bodyPr>
          <a:lstStyle/>
          <a:p>
            <a:r>
              <a:rPr lang="zh-CN" altLang="en-US" sz="2400">
                <a:latin typeface="宋体" panose="02010600030101010101" pitchFamily="2" charset="-122"/>
                <a:ea typeface="宋体" panose="02010600030101010101" pitchFamily="2" charset="-122"/>
                <a:cs typeface="宋体" panose="02010600030101010101" pitchFamily="2" charset="-122"/>
              </a:rPr>
              <a:t>7.[2016河南,21]某款新型电动汽车的性能参数如表所示,请回答下列问题.</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4" name="表格 3"/>
          <p:cNvGraphicFramePr>
            <a:graphicFrameLocks noGrp="1"/>
          </p:cNvGraphicFramePr>
          <p:nvPr>
            <p:custDataLst>
              <p:tags r:id="rId2"/>
            </p:custDataLst>
          </p:nvPr>
        </p:nvGraphicFramePr>
        <p:xfrm>
          <a:off x="3800475" y="1366520"/>
          <a:ext cx="3632200" cy="1564640"/>
        </p:xfrm>
        <a:graphic>
          <a:graphicData uri="http://schemas.openxmlformats.org/drawingml/2006/table">
            <a:tbl>
              <a:tblPr firstRow="1" bandRow="1">
                <a:tableStyleId>{5940675A-B579-460E-94D1-54222C63F5DA}</a:tableStyleId>
              </a:tblPr>
              <a:tblGrid>
                <a:gridCol w="1937385"/>
                <a:gridCol w="1694815"/>
              </a:tblGrid>
              <a:tr h="354965">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工作电压</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400 V</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0452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电动机功率</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40 kW</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05155">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百公里耗电量</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15 kW·h</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941070" y="2931160"/>
            <a:ext cx="10963275" cy="2306955"/>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(1)电动机是电动汽车的核心部件,电动机正常工作时,电能转化为</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能,电动机的工作原理是</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(2)电动机正常工作时,通过线圈的电流是多大?</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10" name="矩形 9"/>
          <p:cNvSpPr/>
          <p:nvPr/>
        </p:nvSpPr>
        <p:spPr>
          <a:xfrm>
            <a:off x="9980931" y="3028086"/>
            <a:ext cx="79502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机械</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8" name="矩形 7"/>
          <p:cNvSpPr/>
          <p:nvPr/>
        </p:nvSpPr>
        <p:spPr>
          <a:xfrm>
            <a:off x="3507106" y="3579901"/>
            <a:ext cx="446786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通电导体在磁场中受到力的作用</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9" name="图片 8"/>
          <p:cNvPicPr>
            <a:picLocks noChangeAspect="1"/>
          </p:cNvPicPr>
          <p:nvPr/>
        </p:nvPicPr>
        <p:blipFill>
          <a:blip r:embed="rId3"/>
          <a:stretch>
            <a:fillRect/>
          </a:stretch>
        </p:blipFill>
        <p:spPr>
          <a:xfrm>
            <a:off x="1158875" y="4560570"/>
            <a:ext cx="10167620" cy="77089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FF0000"/>
                </a:solidFill>
                <a:latin typeface="+mn-ea"/>
                <a:ea typeface="微软雅黑"/>
                <a:cs typeface="微软雅黑" panose="020b0503020204020204" charset="-122"/>
                <a:sym typeface="+mn-ea"/>
              </a:rPr>
              <a:t>力电热综合计算</a:t>
            </a:r>
            <a:endParaRPr lang="zh-CN" altLang="en-US" sz="2400" b="1" kern="0">
              <a:solidFill>
                <a:srgbClr val="FF0000"/>
              </a:solidFill>
              <a:latin typeface="+mn-ea"/>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3</a:t>
            </a:r>
            <a:r>
              <a:rPr lang="zh-CN" altLang="en-US">
                <a:solidFill>
                  <a:schemeClr val="bg1"/>
                </a:solidFill>
                <a:sym typeface="+mn-lt"/>
              </a:rPr>
              <a:t>  </a:t>
            </a:r>
            <a:endParaRPr lang="en-US" altLang="zh-CN">
              <a:solidFill>
                <a:schemeClr val="bg1"/>
              </a:solidFill>
              <a:sym typeface="+mn-lt"/>
            </a:endParaRPr>
          </a:p>
        </p:txBody>
      </p:sp>
      <p:sp>
        <p:nvSpPr>
          <p:cNvPr id="6" name="文本框 5"/>
          <p:cNvSpPr txBox="1"/>
          <p:nvPr/>
        </p:nvSpPr>
        <p:spPr>
          <a:xfrm>
            <a:off x="425450" y="857250"/>
            <a:ext cx="10963275" cy="3415030"/>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(3)同类型号的燃油汽车在同等条件下百公里消耗汽油为10 L,请通过计算比较两种汽车的百公里能耗,并说明能耗不同的主要原因.汽油的密度ρ=0.7×10</a:t>
            </a:r>
            <a:r>
              <a:rPr lang="zh-CN" altLang="en-US" sz="2400" baseline="30000">
                <a:latin typeface="宋体" panose="02010600030101010101" pitchFamily="2" charset="-122"/>
                <a:ea typeface="宋体" panose="02010600030101010101" pitchFamily="2" charset="-122"/>
                <a:cs typeface="宋体" panose="02010600030101010101" pitchFamily="2" charset="-122"/>
                <a:sym typeface="+mn-ea"/>
              </a:rPr>
              <a:t>3</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 kg/m</a:t>
            </a:r>
            <a:r>
              <a:rPr lang="zh-CN" altLang="en-US" sz="2400" baseline="30000">
                <a:latin typeface="宋体" panose="02010600030101010101" pitchFamily="2" charset="-122"/>
                <a:ea typeface="宋体" panose="02010600030101010101" pitchFamily="2" charset="-122"/>
                <a:cs typeface="宋体" panose="02010600030101010101" pitchFamily="2" charset="-122"/>
                <a:sym typeface="+mn-ea"/>
              </a:rPr>
              <a:t>3</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,热值q=4.6×10</a:t>
            </a:r>
            <a:r>
              <a:rPr lang="zh-CN" altLang="en-US" sz="2400" baseline="30000">
                <a:latin typeface="宋体" panose="02010600030101010101" pitchFamily="2" charset="-122"/>
                <a:ea typeface="宋体" panose="02010600030101010101" pitchFamily="2" charset="-122"/>
                <a:cs typeface="宋体" panose="02010600030101010101" pitchFamily="2" charset="-122"/>
                <a:sym typeface="+mn-ea"/>
              </a:rPr>
              <a:t>7</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 J/kg.</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2"/>
          <a:stretch>
            <a:fillRect/>
          </a:stretch>
        </p:blipFill>
        <p:spPr>
          <a:xfrm>
            <a:off x="504190" y="2685415"/>
            <a:ext cx="11183620" cy="232156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FF0000"/>
                </a:solidFill>
                <a:latin typeface="+mn-ea"/>
                <a:ea typeface="微软雅黑"/>
                <a:cs typeface="微软雅黑" panose="020b0503020204020204" charset="-122"/>
                <a:sym typeface="+mn-ea"/>
              </a:rPr>
              <a:t>力电热综合计算</a:t>
            </a:r>
            <a:endParaRPr lang="zh-CN" altLang="en-US" sz="2400" b="1" kern="0">
              <a:solidFill>
                <a:srgbClr val="FF0000"/>
              </a:solidFill>
              <a:latin typeface="+mn-ea"/>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3</a:t>
            </a:r>
            <a:r>
              <a:rPr lang="zh-CN" altLang="en-US">
                <a:solidFill>
                  <a:schemeClr val="bg1"/>
                </a:solidFill>
                <a:sym typeface="+mn-lt"/>
              </a:rPr>
              <a:t>  </a:t>
            </a:r>
            <a:endParaRPr lang="en-US" altLang="zh-CN">
              <a:solidFill>
                <a:schemeClr val="bg1"/>
              </a:solidFill>
              <a:sym typeface="+mn-lt"/>
            </a:endParaRPr>
          </a:p>
        </p:txBody>
      </p:sp>
      <p:sp>
        <p:nvSpPr>
          <p:cNvPr id="6" name="文本框 5"/>
          <p:cNvSpPr txBox="1"/>
          <p:nvPr/>
        </p:nvSpPr>
        <p:spPr>
          <a:xfrm>
            <a:off x="425450" y="857250"/>
            <a:ext cx="10963275" cy="1753235"/>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(4)汽车在某段公路上匀速行驶时,进入某超声测速区域,如图所示.当该车运动到距测速仪370 m时,测速仪向该车发出一超声信号,2 s后收到从车返回的信号.超声波在空气中传播速度为340 m/s,求该车的速度.</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541" name="2016hnwl-17.jpg" descr="id:2147493327;FounderCES"/>
          <p:cNvPicPr>
            <a:picLocks noChangeAspect="1"/>
          </p:cNvPicPr>
          <p:nvPr/>
        </p:nvPicPr>
        <p:blipFill>
          <a:blip r:embed="rId2"/>
          <a:stretch>
            <a:fillRect/>
          </a:stretch>
        </p:blipFill>
        <p:spPr>
          <a:xfrm>
            <a:off x="910590" y="2538730"/>
            <a:ext cx="8760460" cy="1052830"/>
          </a:xfrm>
          <a:prstGeom prst="rect">
            <a:avLst/>
          </a:prstGeom>
        </p:spPr>
      </p:pic>
      <p:pic>
        <p:nvPicPr>
          <p:cNvPr id="3" name="图片 2"/>
          <p:cNvPicPr>
            <a:picLocks noChangeAspect="1"/>
          </p:cNvPicPr>
          <p:nvPr/>
        </p:nvPicPr>
        <p:blipFill>
          <a:blip r:embed="rId3"/>
          <a:stretch>
            <a:fillRect/>
          </a:stretch>
        </p:blipFill>
        <p:spPr>
          <a:xfrm>
            <a:off x="777875" y="3810000"/>
            <a:ext cx="11087735" cy="206184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电阻的测量</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3" name="文本框 2"/>
          <p:cNvSpPr txBox="1"/>
          <p:nvPr/>
        </p:nvSpPr>
        <p:spPr>
          <a:xfrm>
            <a:off x="598170" y="912495"/>
            <a:ext cx="10690860" cy="3415030"/>
          </a:xfrm>
          <a:prstGeom prst="rect">
            <a:avLst/>
          </a:prstGeom>
          <a:noFill/>
        </p:spPr>
        <p:txBody>
          <a:bodyPr wrap="square" rtlCol="0">
            <a:spAutoFit/>
          </a:bodyPr>
          <a:lstStyle/>
          <a:p>
            <a:pPr>
              <a:lnSpc>
                <a:spcPct val="150000"/>
              </a:lnSpc>
            </a:pPr>
            <a:r>
              <a:rPr lang="zh-CN" altLang="en-US" sz="2400" b="1">
                <a:solidFill>
                  <a:srgbClr val="FF0000"/>
                </a:solidFill>
                <a:latin typeface="微软雅黑" panose="020b0503020204020204" charset="-122"/>
                <a:ea typeface="微软雅黑"/>
                <a:cs typeface="微软雅黑" panose="020b0503020204020204" charset="-122"/>
              </a:rPr>
              <a:t>类型1　测量定值电阻的阻值</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400" b="1">
                <a:solidFill>
                  <a:srgbClr val="FF0000"/>
                </a:solidFill>
                <a:latin typeface="黑体" panose="02010609060101010101" pitchFamily="49" charset="-122"/>
                <a:ea typeface="黑体" panose="02010609060101010101" pitchFamily="49" charset="-122"/>
                <a:cs typeface="宋体" panose="02010600030101010101" pitchFamily="2" charset="-122"/>
              </a:rPr>
              <a:t>考法总结</a:t>
            </a:r>
            <a:endParaRPr lang="zh-CN" altLang="en-US" sz="2400" b="1">
              <a:solidFill>
                <a:srgbClr val="FF0000"/>
              </a:solidFill>
              <a:latin typeface="黑体" panose="02010609060101010101" pitchFamily="49" charset="-122"/>
              <a:ea typeface="黑体" panose="02010609060101010101" pitchFamily="49"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  有关该实验,有如下命题点:</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  实验原理:</a:t>
            </a:r>
            <a:r>
              <a:rPr lang="zh-CN" altLang="en-US" sz="2400" u="wavyHeavy">
                <a:solidFill>
                  <a:schemeClr val="tx1"/>
                </a:solidFill>
                <a:uFill>
                  <a:solidFill>
                    <a:srgbClr val="EE3028"/>
                  </a:solidFill>
                </a:uFill>
                <a:latin typeface="宋体" panose="02010600030101010101" pitchFamily="2" charset="-122"/>
                <a:ea typeface="宋体" panose="02010600030101010101" pitchFamily="2" charset="-122"/>
                <a:cs typeface="宋体" panose="02010600030101010101" pitchFamily="2" charset="-122"/>
              </a:rPr>
              <a:t>R=   .</a:t>
            </a:r>
            <a:endParaRPr lang="zh-CN" altLang="en-US" sz="2400" u="wavyHeavy">
              <a:solidFill>
                <a:schemeClr val="tx1"/>
              </a:solidFill>
              <a:uFill>
                <a:solidFill>
                  <a:srgbClr val="EE3028"/>
                </a:solidFill>
              </a:uFill>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黑体" panose="02010609060101010101" pitchFamily="49" charset="-122"/>
                <a:ea typeface="黑体" panose="02010609060101010101" pitchFamily="49" charset="-122"/>
                <a:cs typeface="黑体" panose="02010609060101010101" pitchFamily="49" charset="-122"/>
              </a:rPr>
              <a:t>一、</a:t>
            </a:r>
            <a:r>
              <a:rPr lang="zh-CN" altLang="en-US" sz="2400" u="wavyHeavy">
                <a:solidFill>
                  <a:schemeClr val="tx1"/>
                </a:solidFill>
                <a:uFill>
                  <a:solidFill>
                    <a:srgbClr val="EE3028"/>
                  </a:solidFill>
                </a:uFill>
                <a:latin typeface="黑体" panose="02010609060101010101" pitchFamily="49" charset="-122"/>
                <a:ea typeface="黑体" panose="02010609060101010101" pitchFamily="49" charset="-122"/>
                <a:cs typeface="黑体" panose="02010609060101010101" pitchFamily="49" charset="-122"/>
              </a:rPr>
              <a:t>伏安法测电阻</a:t>
            </a:r>
            <a:r>
              <a:rPr lang="zh-CN" altLang="en-US" sz="2400">
                <a:latin typeface="黑体" panose="02010609060101010101" pitchFamily="49" charset="-122"/>
                <a:ea typeface="黑体" panose="02010609060101010101" pitchFamily="49" charset="-122"/>
                <a:cs typeface="黑体" panose="02010609060101010101" pitchFamily="49" charset="-122"/>
              </a:rPr>
              <a:t>(使用电流表和电压表)</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zh-CN" altLang="en-US" sz="2400" b="1">
                <a:latin typeface="黑体" panose="02010609060101010101" pitchFamily="49" charset="-122"/>
                <a:ea typeface="黑体" panose="02010609060101010101" pitchFamily="49" charset="-122"/>
                <a:cs typeface="黑体" panose="02010609060101010101" pitchFamily="49" charset="-122"/>
              </a:rPr>
              <a:t>  </a:t>
            </a:r>
            <a:r>
              <a:rPr lang="zh-CN" altLang="en-US" sz="2400">
                <a:latin typeface="黑体" panose="02010609060101010101" pitchFamily="49" charset="-122"/>
                <a:ea typeface="黑体" panose="02010609060101010101" pitchFamily="49" charset="-122"/>
                <a:cs typeface="黑体" panose="02010609060101010101" pitchFamily="49" charset="-122"/>
              </a:rPr>
              <a:t>1.【实验电路】</a:t>
            </a:r>
            <a:r>
              <a:rPr lang="zh-CN" altLang="en-US" sz="2400">
                <a:latin typeface="宋体" panose="02010600030101010101" pitchFamily="2" charset="-122"/>
                <a:ea typeface="宋体" panose="02010600030101010101" pitchFamily="2" charset="-122"/>
                <a:cs typeface="宋体" panose="02010600030101010101" pitchFamily="2" charset="-122"/>
              </a:rPr>
              <a:t>如图所示.</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2" name="对象 1">
            <a:hlinkClick action="ppaction://ole?verb="/>
          </p:cNvPr>
          <p:cNvGraphicFramePr>
            <a:graphicFrameLocks noChangeAspect="1"/>
          </p:cNvGraphicFramePr>
          <p:nvPr/>
        </p:nvGraphicFramePr>
        <p:xfrm>
          <a:off x="2757170" y="2512695"/>
          <a:ext cx="379730" cy="784860"/>
        </p:xfrm>
        <a:graphic>
          <a:graphicData uri="http://schemas.openxmlformats.org/presentationml/2006/ole">
            <mc:AlternateContent>
              <mc:Choice xmlns:v="urn:schemas-microsoft-com:vml" Requires="v">
                <p:oleObj spid="_x0000_s1038" r:id="rId2" imgW="190500" imgH="393700" progId="Equation.KSEE3">
                  <p:embed/>
                </p:oleObj>
              </mc:Choice>
              <mc:Fallback>
                <p:oleObj r:id="rId2" imgW="190500" imgH="393700" progId="Equation.KSEE3">
                  <p:embed/>
                  <p:pic>
                    <p:nvPicPr>
                      <p:cNvPr id="0" name="OLE substitute image"/>
                      <p:cNvPicPr/>
                      <p:nvPr/>
                    </p:nvPicPr>
                    <p:blipFill>
                      <a:blip r:embed="rId3"/>
                      <a:stretch>
                        <a:fillRect/>
                      </a:stretch>
                    </p:blipFill>
                    <p:spPr>
                      <a:xfrm>
                        <a:off x="2757170" y="2512695"/>
                        <a:ext cx="379730" cy="784860"/>
                      </a:xfrm>
                      <a:prstGeom prst="rect">
                        <a:avLst/>
                      </a:prstGeom>
                    </p:spPr>
                  </p:pic>
                </p:oleObj>
              </mc:Fallback>
            </mc:AlternateContent>
          </a:graphicData>
        </a:graphic>
      </p:graphicFrame>
      <p:pic>
        <p:nvPicPr>
          <p:cNvPr id="472" name="18WHLWJJZKBWL169.jpg" descr="id:2147492865;FounderCES"/>
          <p:cNvPicPr>
            <a:picLocks noChangeAspect="1"/>
          </p:cNvPicPr>
          <p:nvPr/>
        </p:nvPicPr>
        <p:blipFill>
          <a:blip r:embed="rId4"/>
          <a:stretch>
            <a:fillRect/>
          </a:stretch>
        </p:blipFill>
        <p:spPr>
          <a:xfrm>
            <a:off x="2934970" y="4241800"/>
            <a:ext cx="2488565" cy="2247900"/>
          </a:xfrm>
          <a:prstGeom prst="rect">
            <a:avLst/>
          </a:prstGeom>
        </p:spPr>
      </p:pic>
    </p:spTree>
  </p:cSld>
  <p:clrMapOvr>
    <a:masterClrMapping/>
  </p:clrMapOvr>
  <p:transition spd="med">
    <p:wipe dir="d"/>
  </p:transition>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FF0000"/>
                </a:solidFill>
                <a:latin typeface="+mn-ea"/>
                <a:ea typeface="微软雅黑"/>
                <a:cs typeface="微软雅黑" panose="020b0503020204020204" charset="-122"/>
                <a:sym typeface="+mn-ea"/>
              </a:rPr>
              <a:t>力电热综合计算</a:t>
            </a:r>
            <a:endParaRPr lang="zh-CN" altLang="en-US" sz="2400" b="1" kern="0">
              <a:solidFill>
                <a:srgbClr val="FF0000"/>
              </a:solidFill>
              <a:latin typeface="+mn-ea"/>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3</a:t>
            </a:r>
            <a:r>
              <a:rPr lang="zh-CN" altLang="en-US">
                <a:solidFill>
                  <a:schemeClr val="bg1"/>
                </a:solidFill>
                <a:sym typeface="+mn-lt"/>
              </a:rPr>
              <a:t>  </a:t>
            </a:r>
            <a:endParaRPr lang="en-US" altLang="zh-CN">
              <a:solidFill>
                <a:schemeClr val="bg1"/>
              </a:solidFill>
              <a:sym typeface="+mn-lt"/>
            </a:endParaRPr>
          </a:p>
        </p:txBody>
      </p:sp>
      <p:sp>
        <p:nvSpPr>
          <p:cNvPr id="3" name="文本框 2"/>
          <p:cNvSpPr txBox="1"/>
          <p:nvPr/>
        </p:nvSpPr>
        <p:spPr>
          <a:xfrm>
            <a:off x="575310" y="742315"/>
            <a:ext cx="11303635" cy="6326505"/>
          </a:xfrm>
          <a:prstGeom prst="rect">
            <a:avLst/>
          </a:prstGeom>
          <a:noFill/>
        </p:spPr>
        <p:txBody>
          <a:bodyPr wrap="square" rtlCol="0">
            <a:spAutoFit/>
          </a:bodyPr>
          <a:lstStyle/>
          <a:p>
            <a:pPr>
              <a:lnSpc>
                <a:spcPct val="13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8.[2017河南,21]小丽设计了一个防踩踏模拟报警装置,工作原理如图甲所示.ABO为一水平杠杆,O为支点,OA∶OB=5∶1,当水平踏板所受压力增大,电压表示数达到6 V时,报警器R0开始发出报警信号.已知电路中电源电压为8 V,R0的阻值恒为15 Ω,压力传感器R固定放置,其阻值随所受压力F变化的关系如图乙所示,踏板、压杆和杠杆的质量均忽略不计.试问:</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                       </a:t>
            </a:r>
            <a:r>
              <a:rPr lang="zh-CN" altLang="en-US" sz="2000">
                <a:latin typeface="宋体" panose="02010600030101010101" pitchFamily="2" charset="-122"/>
                <a:ea typeface="宋体" panose="02010600030101010101" pitchFamily="2" charset="-122"/>
                <a:cs typeface="宋体" panose="02010600030101010101" pitchFamily="2" charset="-122"/>
              </a:rPr>
              <a:t>甲                       乙</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(1)由图乙可知,压力传感器R的阻值随压力F的增大而</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542" name="17whdqg45t039.jpg" descr="id:2147493334;FounderCES"/>
          <p:cNvPicPr>
            <a:picLocks noChangeAspect="1"/>
          </p:cNvPicPr>
          <p:nvPr/>
        </p:nvPicPr>
        <p:blipFill>
          <a:blip r:embed="rId2"/>
          <a:stretch>
            <a:fillRect/>
          </a:stretch>
        </p:blipFill>
        <p:spPr>
          <a:xfrm>
            <a:off x="2878455" y="3128645"/>
            <a:ext cx="6009005" cy="2426335"/>
          </a:xfrm>
          <a:prstGeom prst="rect">
            <a:avLst/>
          </a:prstGeom>
        </p:spPr>
      </p:pic>
      <p:sp>
        <p:nvSpPr>
          <p:cNvPr id="10" name="矩形 9"/>
          <p:cNvSpPr/>
          <p:nvPr/>
        </p:nvSpPr>
        <p:spPr>
          <a:xfrm>
            <a:off x="7883526" y="5952896"/>
            <a:ext cx="79502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减小</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FF0000"/>
                </a:solidFill>
                <a:latin typeface="+mn-ea"/>
                <a:ea typeface="微软雅黑"/>
                <a:cs typeface="微软雅黑" panose="020b0503020204020204" charset="-122"/>
                <a:sym typeface="+mn-ea"/>
              </a:rPr>
              <a:t>力电热综合计算</a:t>
            </a:r>
            <a:endParaRPr lang="zh-CN" altLang="en-US" sz="2400" b="1" kern="0">
              <a:solidFill>
                <a:srgbClr val="FF0000"/>
              </a:solidFill>
              <a:latin typeface="+mn-ea"/>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3</a:t>
            </a:r>
            <a:r>
              <a:rPr lang="zh-CN" altLang="en-US">
                <a:solidFill>
                  <a:schemeClr val="bg1"/>
                </a:solidFill>
                <a:sym typeface="+mn-lt"/>
              </a:rPr>
              <a:t>  </a:t>
            </a:r>
            <a:endParaRPr lang="en-US" altLang="zh-CN">
              <a:solidFill>
                <a:schemeClr val="bg1"/>
              </a:solidFill>
              <a:sym typeface="+mn-lt"/>
            </a:endParaRPr>
          </a:p>
        </p:txBody>
      </p:sp>
      <p:sp>
        <p:nvSpPr>
          <p:cNvPr id="3" name="文本框 2"/>
          <p:cNvSpPr txBox="1"/>
          <p:nvPr/>
        </p:nvSpPr>
        <p:spPr>
          <a:xfrm>
            <a:off x="694690" y="1593850"/>
            <a:ext cx="11303635" cy="2489200"/>
          </a:xfrm>
          <a:prstGeom prst="rect">
            <a:avLst/>
          </a:prstGeom>
          <a:noFill/>
        </p:spPr>
        <p:txBody>
          <a:bodyPr wrap="square" rtlCol="0">
            <a:spAutoFit/>
          </a:bodyPr>
          <a:lstStyle/>
          <a:p>
            <a:pPr>
              <a:lnSpc>
                <a:spcPct val="13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(2)当踏板空载时,闭合开关,电压表的示数为多少?</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2"/>
          <a:stretch>
            <a:fillRect/>
          </a:stretch>
        </p:blipFill>
        <p:spPr>
          <a:xfrm>
            <a:off x="898525" y="2443480"/>
            <a:ext cx="10394950" cy="197040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FF0000"/>
                </a:solidFill>
                <a:latin typeface="+mn-ea"/>
                <a:ea typeface="微软雅黑"/>
                <a:cs typeface="微软雅黑" panose="020b0503020204020204" charset="-122"/>
                <a:sym typeface="+mn-ea"/>
              </a:rPr>
              <a:t>力电热综合计算</a:t>
            </a:r>
            <a:endParaRPr lang="zh-CN" altLang="en-US" sz="2400" b="1" kern="0">
              <a:solidFill>
                <a:srgbClr val="FF0000"/>
              </a:solidFill>
              <a:latin typeface="+mn-ea"/>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3</a:t>
            </a:r>
            <a:r>
              <a:rPr lang="zh-CN" altLang="en-US">
                <a:solidFill>
                  <a:schemeClr val="bg1"/>
                </a:solidFill>
                <a:sym typeface="+mn-lt"/>
              </a:rPr>
              <a:t>  </a:t>
            </a:r>
            <a:endParaRPr lang="en-US" altLang="zh-CN">
              <a:solidFill>
                <a:schemeClr val="bg1"/>
              </a:solidFill>
              <a:sym typeface="+mn-lt"/>
            </a:endParaRPr>
          </a:p>
        </p:txBody>
      </p:sp>
      <p:sp>
        <p:nvSpPr>
          <p:cNvPr id="3" name="文本框 2"/>
          <p:cNvSpPr txBox="1"/>
          <p:nvPr/>
        </p:nvSpPr>
        <p:spPr>
          <a:xfrm>
            <a:off x="575310" y="742315"/>
            <a:ext cx="11303635" cy="6326505"/>
          </a:xfrm>
          <a:prstGeom prst="rect">
            <a:avLst/>
          </a:prstGeom>
          <a:noFill/>
        </p:spPr>
        <p:txBody>
          <a:bodyPr wrap="square" rtlCol="0">
            <a:spAutoFit/>
          </a:bodyPr>
          <a:lstStyle/>
          <a:p>
            <a:pPr>
              <a:lnSpc>
                <a:spcPct val="13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(3)当报警器开始报警时,踏板设定的最大压力值为多少?</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2"/>
          <a:stretch>
            <a:fillRect/>
          </a:stretch>
        </p:blipFill>
        <p:spPr>
          <a:xfrm>
            <a:off x="800735" y="1423670"/>
            <a:ext cx="11078210" cy="459930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FF0000"/>
                </a:solidFill>
                <a:latin typeface="+mn-ea"/>
                <a:ea typeface="微软雅黑"/>
                <a:cs typeface="微软雅黑" panose="020b0503020204020204" charset="-122"/>
                <a:sym typeface="+mn-ea"/>
              </a:rPr>
              <a:t>力电热综合计算</a:t>
            </a:r>
            <a:endParaRPr lang="zh-CN" altLang="en-US" sz="2400" b="1" kern="0">
              <a:solidFill>
                <a:srgbClr val="FF0000"/>
              </a:solidFill>
              <a:latin typeface="+mn-ea"/>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3</a:t>
            </a:r>
            <a:r>
              <a:rPr lang="zh-CN" altLang="en-US">
                <a:solidFill>
                  <a:schemeClr val="bg1"/>
                </a:solidFill>
                <a:sym typeface="+mn-lt"/>
              </a:rPr>
              <a:t>  </a:t>
            </a:r>
            <a:endParaRPr lang="en-US" altLang="zh-CN">
              <a:solidFill>
                <a:schemeClr val="bg1"/>
              </a:solidFill>
              <a:sym typeface="+mn-lt"/>
            </a:endParaRPr>
          </a:p>
        </p:txBody>
      </p:sp>
      <p:sp>
        <p:nvSpPr>
          <p:cNvPr id="3" name="文本框 2"/>
          <p:cNvSpPr txBox="1"/>
          <p:nvPr/>
        </p:nvSpPr>
        <p:spPr>
          <a:xfrm>
            <a:off x="455930" y="1581150"/>
            <a:ext cx="11303635" cy="6326505"/>
          </a:xfrm>
          <a:prstGeom prst="rect">
            <a:avLst/>
          </a:prstGeom>
          <a:noFill/>
        </p:spPr>
        <p:txBody>
          <a:bodyPr wrap="square" rtlCol="0">
            <a:spAutoFit/>
          </a:bodyPr>
          <a:lstStyle/>
          <a:p>
            <a:pPr>
              <a:lnSpc>
                <a:spcPct val="13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(4)若电源电压略有降低,为保证报警器仍在踏板原设定的最大压力值时报警,则踏板触点B应向</a:t>
            </a:r>
            <a:r>
              <a:rPr lang="en-US" altLang="zh-CN" sz="2400">
                <a:latin typeface="宋体" panose="02010600030101010101" pitchFamily="2" charset="-122"/>
                <a:ea typeface="宋体" panose="02010600030101010101" pitchFamily="2" charset="-122"/>
                <a:cs typeface="宋体" panose="02010600030101010101" pitchFamily="2" charset="-122"/>
              </a:rPr>
              <a:t>_____</a:t>
            </a:r>
            <a:r>
              <a:rPr lang="zh-CN" altLang="en-US" sz="2400">
                <a:latin typeface="宋体" panose="02010600030101010101" pitchFamily="2" charset="-122"/>
                <a:ea typeface="宋体" panose="02010600030101010101" pitchFamily="2" charset="-122"/>
                <a:cs typeface="宋体" panose="02010600030101010101" pitchFamily="2" charset="-122"/>
              </a:rPr>
              <a:t>(选填“左”或“右”)移动,并简要说明理由.</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10" name="矩形 9"/>
          <p:cNvSpPr/>
          <p:nvPr/>
        </p:nvSpPr>
        <p:spPr>
          <a:xfrm>
            <a:off x="2332991" y="2045106"/>
            <a:ext cx="48895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左</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8" name="图片 7"/>
          <p:cNvPicPr>
            <a:picLocks noChangeAspect="1"/>
          </p:cNvPicPr>
          <p:nvPr/>
        </p:nvPicPr>
        <p:blipFill>
          <a:blip r:embed="rId2"/>
          <a:stretch>
            <a:fillRect/>
          </a:stretch>
        </p:blipFill>
        <p:spPr>
          <a:xfrm>
            <a:off x="649605" y="3028950"/>
            <a:ext cx="11109960" cy="126365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FF0000"/>
                </a:solidFill>
                <a:latin typeface="+mn-ea"/>
                <a:ea typeface="微软雅黑"/>
                <a:cs typeface="微软雅黑" panose="020b0503020204020204" charset="-122"/>
                <a:sym typeface="+mn-ea"/>
              </a:rPr>
              <a:t>力电热综合计算</a:t>
            </a:r>
            <a:endParaRPr lang="zh-CN" altLang="en-US" sz="2400" b="1" kern="0">
              <a:solidFill>
                <a:srgbClr val="FF0000"/>
              </a:solidFill>
              <a:latin typeface="+mn-ea"/>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3</a:t>
            </a:r>
            <a:r>
              <a:rPr lang="zh-CN" altLang="en-US">
                <a:solidFill>
                  <a:schemeClr val="bg1"/>
                </a:solidFill>
                <a:sym typeface="+mn-lt"/>
              </a:rPr>
              <a:t>  </a:t>
            </a:r>
            <a:endParaRPr lang="en-US" altLang="zh-CN">
              <a:solidFill>
                <a:schemeClr val="bg1"/>
              </a:solidFill>
              <a:sym typeface="+mn-lt"/>
            </a:endParaRPr>
          </a:p>
        </p:txBody>
      </p:sp>
      <p:sp>
        <p:nvSpPr>
          <p:cNvPr id="3" name="文本框 2"/>
          <p:cNvSpPr txBox="1"/>
          <p:nvPr/>
        </p:nvSpPr>
        <p:spPr>
          <a:xfrm>
            <a:off x="575310" y="742315"/>
            <a:ext cx="11303635" cy="5334000"/>
          </a:xfrm>
          <a:prstGeom prst="rect">
            <a:avLst/>
          </a:prstGeom>
          <a:noFill/>
        </p:spPr>
        <p:txBody>
          <a:bodyPr wrap="square" rtlCol="0">
            <a:spAutoFit/>
          </a:bodyPr>
          <a:lstStyle/>
          <a:p>
            <a:pPr>
              <a:lnSpc>
                <a:spcPct val="15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9.[2015河南,22]在课外活动中,同学们设计了一种物品自动筛选器,可将质量小于一定标准的物品自动剔除,其原理如图甲所示,放在水平轻质传送带上的物品,经过装有压敏电阻R的检测区时,使R的阻值发生变化,R的阻值随压力F变化的关系如图乙所示.已知电源电压为12 V,R0为定值电阻,当电路中电压表示数小于2.4 V时,机械装置启动,将质量不达标的物品推出传送带,实现自动筛选功能.g取10 N/kg.试问:</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(1)当物品随传送带匀速运动时,物品</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(选填“受”或“不受”)摩擦力.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543" name="HN-15.jpg" descr="id:2147493341;FounderCES"/>
          <p:cNvPicPr>
            <a:picLocks noChangeAspect="1"/>
          </p:cNvPicPr>
          <p:nvPr/>
        </p:nvPicPr>
        <p:blipFill>
          <a:blip r:embed="rId2"/>
          <a:stretch>
            <a:fillRect/>
          </a:stretch>
        </p:blipFill>
        <p:spPr>
          <a:xfrm>
            <a:off x="3402330" y="4112895"/>
            <a:ext cx="4787265" cy="2379345"/>
          </a:xfrm>
          <a:prstGeom prst="rect">
            <a:avLst/>
          </a:prstGeom>
        </p:spPr>
      </p:pic>
      <p:sp>
        <p:nvSpPr>
          <p:cNvPr id="10" name="矩形 9"/>
          <p:cNvSpPr/>
          <p:nvPr/>
        </p:nvSpPr>
        <p:spPr>
          <a:xfrm>
            <a:off x="5665471" y="3555771"/>
            <a:ext cx="79502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不受</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FF0000"/>
                </a:solidFill>
                <a:latin typeface="+mn-ea"/>
                <a:ea typeface="微软雅黑"/>
                <a:cs typeface="微软雅黑" panose="020b0503020204020204" charset="-122"/>
                <a:sym typeface="+mn-ea"/>
              </a:rPr>
              <a:t>力电热综合计算</a:t>
            </a:r>
            <a:endParaRPr lang="zh-CN" altLang="en-US" sz="2400" b="1" kern="0">
              <a:solidFill>
                <a:srgbClr val="FF0000"/>
              </a:solidFill>
              <a:latin typeface="+mn-ea"/>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3</a:t>
            </a:r>
            <a:r>
              <a:rPr lang="zh-CN" altLang="en-US">
                <a:solidFill>
                  <a:schemeClr val="bg1"/>
                </a:solidFill>
                <a:sym typeface="+mn-lt"/>
              </a:rPr>
              <a:t>  </a:t>
            </a:r>
            <a:endParaRPr lang="en-US" altLang="zh-CN">
              <a:solidFill>
                <a:schemeClr val="bg1"/>
              </a:solidFill>
              <a:sym typeface="+mn-lt"/>
            </a:endParaRPr>
          </a:p>
        </p:txBody>
      </p:sp>
      <p:sp>
        <p:nvSpPr>
          <p:cNvPr id="3" name="文本框 2"/>
          <p:cNvSpPr txBox="1"/>
          <p:nvPr/>
        </p:nvSpPr>
        <p:spPr>
          <a:xfrm>
            <a:off x="647065" y="1174115"/>
            <a:ext cx="11303635" cy="4853940"/>
          </a:xfrm>
          <a:prstGeom prst="rect">
            <a:avLst/>
          </a:prstGeom>
          <a:noFill/>
        </p:spPr>
        <p:txBody>
          <a:bodyPr wrap="square" rtlCol="0">
            <a:spAutoFit/>
          </a:bodyPr>
          <a:lstStyle/>
          <a:p>
            <a:pPr>
              <a:lnSpc>
                <a:spcPct val="15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(2)当检测区上没有物品时,电压表的示数为2 V,R0的阻值为多少?</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2"/>
          <a:stretch>
            <a:fillRect/>
          </a:stretch>
        </p:blipFill>
        <p:spPr>
          <a:xfrm>
            <a:off x="928370" y="1950720"/>
            <a:ext cx="11455400" cy="260604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FF0000"/>
                </a:solidFill>
                <a:latin typeface="+mn-ea"/>
                <a:ea typeface="微软雅黑"/>
                <a:cs typeface="微软雅黑" panose="020b0503020204020204" charset="-122"/>
                <a:sym typeface="+mn-ea"/>
              </a:rPr>
              <a:t>力电热综合计算</a:t>
            </a:r>
            <a:endParaRPr lang="zh-CN" altLang="en-US" sz="2400" b="1" kern="0">
              <a:solidFill>
                <a:srgbClr val="FF0000"/>
              </a:solidFill>
              <a:latin typeface="+mn-ea"/>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3</a:t>
            </a:r>
            <a:r>
              <a:rPr lang="zh-CN" altLang="en-US">
                <a:solidFill>
                  <a:schemeClr val="bg1"/>
                </a:solidFill>
                <a:sym typeface="+mn-lt"/>
              </a:rPr>
              <a:t>  </a:t>
            </a:r>
            <a:endParaRPr lang="en-US" altLang="zh-CN">
              <a:solidFill>
                <a:schemeClr val="bg1"/>
              </a:solidFill>
              <a:sym typeface="+mn-lt"/>
            </a:endParaRPr>
          </a:p>
        </p:txBody>
      </p:sp>
      <p:sp>
        <p:nvSpPr>
          <p:cNvPr id="3" name="文本框 2"/>
          <p:cNvSpPr txBox="1"/>
          <p:nvPr/>
        </p:nvSpPr>
        <p:spPr>
          <a:xfrm>
            <a:off x="575310" y="742315"/>
            <a:ext cx="11303635" cy="7070090"/>
          </a:xfrm>
          <a:prstGeom prst="rect">
            <a:avLst/>
          </a:prstGeom>
          <a:noFill/>
        </p:spPr>
        <p:txBody>
          <a:bodyPr wrap="square" rtlCol="0">
            <a:spAutoFit/>
          </a:bodyPr>
          <a:lstStyle/>
          <a:p>
            <a:pPr>
              <a:lnSpc>
                <a:spcPct val="15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(3)当压敏电阻的电功率最大时,电路中的电流为多少?此时在检测区上物品的质量是多少?</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(4)电路中的电池使用一段时间后,电源电压会降低,能通过检测区物品的最小质量将</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(选填“增大”或“减小”).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8" name="图片 7"/>
          <p:cNvPicPr>
            <a:picLocks noChangeAspect="1"/>
          </p:cNvPicPr>
          <p:nvPr/>
        </p:nvPicPr>
        <p:blipFill>
          <a:blip r:embed="rId2"/>
          <a:stretch>
            <a:fillRect/>
          </a:stretch>
        </p:blipFill>
        <p:spPr>
          <a:xfrm>
            <a:off x="882650" y="1937385"/>
            <a:ext cx="10426700" cy="3143250"/>
          </a:xfrm>
          <a:prstGeom prst="rect">
            <a:avLst/>
          </a:prstGeom>
        </p:spPr>
      </p:pic>
      <p:sp>
        <p:nvSpPr>
          <p:cNvPr id="10" name="矩形 9"/>
          <p:cNvSpPr/>
          <p:nvPr/>
        </p:nvSpPr>
        <p:spPr>
          <a:xfrm>
            <a:off x="1158241" y="5785256"/>
            <a:ext cx="79502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增大</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FF0000"/>
                </a:solidFill>
                <a:latin typeface="+mn-ea"/>
                <a:ea typeface="微软雅黑"/>
                <a:cs typeface="微软雅黑" panose="020b0503020204020204" charset="-122"/>
                <a:sym typeface="+mn-ea"/>
              </a:rPr>
              <a:t>力电热综合计算</a:t>
            </a:r>
            <a:endParaRPr lang="zh-CN" altLang="en-US" sz="2400" b="1" kern="0">
              <a:solidFill>
                <a:srgbClr val="FF0000"/>
              </a:solidFill>
              <a:latin typeface="+mn-ea"/>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3</a:t>
            </a:r>
            <a:r>
              <a:rPr lang="zh-CN" altLang="en-US">
                <a:solidFill>
                  <a:schemeClr val="bg1"/>
                </a:solidFill>
                <a:sym typeface="+mn-lt"/>
              </a:rPr>
              <a:t>  </a:t>
            </a:r>
            <a:endParaRPr lang="en-US" altLang="zh-CN">
              <a:solidFill>
                <a:schemeClr val="bg1"/>
              </a:solidFill>
              <a:sym typeface="+mn-lt"/>
            </a:endParaRPr>
          </a:p>
        </p:txBody>
      </p:sp>
      <p:sp>
        <p:nvSpPr>
          <p:cNvPr id="3" name="文本框 2"/>
          <p:cNvSpPr txBox="1"/>
          <p:nvPr/>
        </p:nvSpPr>
        <p:spPr>
          <a:xfrm>
            <a:off x="635635" y="946150"/>
            <a:ext cx="11303635" cy="5962650"/>
          </a:xfrm>
          <a:prstGeom prst="rect">
            <a:avLst/>
          </a:prstGeom>
          <a:noFill/>
        </p:spPr>
        <p:txBody>
          <a:bodyPr wrap="square" rtlCol="0">
            <a:spAutoFit/>
          </a:bodyPr>
          <a:lstStyle/>
          <a:p>
            <a:pPr>
              <a:lnSpc>
                <a:spcPct val="15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10.[2013河南,22]小强利用压力传感器、电磁继电器、阻值可调的电阻R等元件,设计了一个汽车超载自动报警电路,如图甲所示.他了解到这种压力传感器所受压力越大时,输出的电压U就越大,二者的关系如图乙所示.闭合开关S,当继电器线圈中电流大于或等于20 mA时,衔铁被吸合.已知传感器的输出电压U即为继电器控制电路的电源电压,线圈的电阻为20 Ω.</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                           </a:t>
            </a:r>
            <a:r>
              <a:rPr lang="zh-CN" altLang="en-US" sz="2000">
                <a:latin typeface="宋体" panose="02010600030101010101" pitchFamily="2" charset="-122"/>
                <a:ea typeface="宋体" panose="02010600030101010101" pitchFamily="2" charset="-122"/>
                <a:cs typeface="宋体" panose="02010600030101010101" pitchFamily="2" charset="-122"/>
              </a:rPr>
              <a:t>甲                        乙</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544" name="HL16.jpg" descr="id:2147493348;FounderCES"/>
          <p:cNvPicPr>
            <a:picLocks noChangeAspect="1"/>
          </p:cNvPicPr>
          <p:nvPr/>
        </p:nvPicPr>
        <p:blipFill>
          <a:blip r:embed="rId2"/>
          <a:stretch>
            <a:fillRect/>
          </a:stretch>
        </p:blipFill>
        <p:spPr>
          <a:xfrm>
            <a:off x="3589655" y="3860165"/>
            <a:ext cx="2730500" cy="1722120"/>
          </a:xfrm>
          <a:prstGeom prst="rect">
            <a:avLst/>
          </a:prstGeom>
        </p:spPr>
      </p:pic>
      <p:pic>
        <p:nvPicPr>
          <p:cNvPr id="545" name="HL17.jpg" descr="id:2147493355;FounderCES"/>
          <p:cNvPicPr>
            <a:picLocks noChangeAspect="1"/>
          </p:cNvPicPr>
          <p:nvPr/>
        </p:nvPicPr>
        <p:blipFill>
          <a:blip r:embed="rId3"/>
          <a:stretch>
            <a:fillRect/>
          </a:stretch>
        </p:blipFill>
        <p:spPr>
          <a:xfrm>
            <a:off x="7088505" y="3759835"/>
            <a:ext cx="2815590" cy="2112010"/>
          </a:xfrm>
          <a:prstGeom prst="rect">
            <a:avLst/>
          </a:prstGeom>
        </p:spPr>
      </p:pic>
    </p:spTree>
  </p:cSld>
  <p:clrMapOvr>
    <a:masterClrMapping/>
  </p:clrMapOvr>
  <p:transition spd="med">
    <p:wipe dir="d"/>
  </p:transition>
  <p:timing/>
</p:sld>
</file>

<file path=ppt/slides/slide8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FF0000"/>
                </a:solidFill>
                <a:latin typeface="+mn-ea"/>
                <a:ea typeface="微软雅黑"/>
                <a:cs typeface="微软雅黑" panose="020b0503020204020204" charset="-122"/>
                <a:sym typeface="+mn-ea"/>
              </a:rPr>
              <a:t>力电热综合计算</a:t>
            </a:r>
            <a:endParaRPr lang="zh-CN" altLang="en-US" sz="2400" b="1" kern="0">
              <a:solidFill>
                <a:srgbClr val="FF0000"/>
              </a:solidFill>
              <a:latin typeface="+mn-ea"/>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3</a:t>
            </a:r>
            <a:r>
              <a:rPr lang="zh-CN" altLang="en-US">
                <a:solidFill>
                  <a:schemeClr val="bg1"/>
                </a:solidFill>
                <a:sym typeface="+mn-lt"/>
              </a:rPr>
              <a:t>  </a:t>
            </a:r>
            <a:endParaRPr lang="en-US" altLang="zh-CN">
              <a:solidFill>
                <a:schemeClr val="bg1"/>
              </a:solidFill>
              <a:sym typeface="+mn-lt"/>
            </a:endParaRPr>
          </a:p>
        </p:txBody>
      </p:sp>
      <p:sp>
        <p:nvSpPr>
          <p:cNvPr id="3" name="文本框 2"/>
          <p:cNvSpPr txBox="1"/>
          <p:nvPr/>
        </p:nvSpPr>
        <p:spPr>
          <a:xfrm>
            <a:off x="563245" y="1725295"/>
            <a:ext cx="11303635" cy="3192780"/>
          </a:xfrm>
          <a:prstGeom prst="rect">
            <a:avLst/>
          </a:prstGeom>
          <a:noFill/>
        </p:spPr>
        <p:txBody>
          <a:bodyPr wrap="square" rtlCol="0">
            <a:spAutoFit/>
          </a:bodyPr>
          <a:lstStyle/>
          <a:p>
            <a:pPr>
              <a:lnSpc>
                <a:spcPct val="12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(1)某水平公路桥禁止质量大于或等于20 t的车辆通行,要用小强设计的装置为此桥报警,R的阻值应调节为多少?(g取10 N/kg)</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2"/>
          <a:stretch>
            <a:fillRect/>
          </a:stretch>
        </p:blipFill>
        <p:spPr>
          <a:xfrm>
            <a:off x="683260" y="2628900"/>
            <a:ext cx="10014585" cy="189801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FF0000"/>
                </a:solidFill>
                <a:latin typeface="+mn-ea"/>
                <a:ea typeface="微软雅黑"/>
                <a:cs typeface="微软雅黑" panose="020b0503020204020204" charset="-122"/>
                <a:sym typeface="+mn-ea"/>
              </a:rPr>
              <a:t>力电热综合计算</a:t>
            </a:r>
            <a:endParaRPr lang="zh-CN" altLang="en-US" sz="2400" b="1" kern="0">
              <a:solidFill>
                <a:srgbClr val="FF0000"/>
              </a:solidFill>
              <a:latin typeface="+mn-ea"/>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3</a:t>
            </a:r>
            <a:r>
              <a:rPr lang="zh-CN" altLang="en-US">
                <a:solidFill>
                  <a:schemeClr val="bg1"/>
                </a:solidFill>
                <a:sym typeface="+mn-lt"/>
              </a:rPr>
              <a:t>  </a:t>
            </a:r>
            <a:endParaRPr lang="en-US" altLang="zh-CN">
              <a:solidFill>
                <a:schemeClr val="bg1"/>
              </a:solidFill>
              <a:sym typeface="+mn-lt"/>
            </a:endParaRPr>
          </a:p>
        </p:txBody>
      </p:sp>
      <p:sp>
        <p:nvSpPr>
          <p:cNvPr id="3" name="文本框 2"/>
          <p:cNvSpPr txBox="1"/>
          <p:nvPr/>
        </p:nvSpPr>
        <p:spPr>
          <a:xfrm>
            <a:off x="444500" y="1605280"/>
            <a:ext cx="11303635" cy="3192780"/>
          </a:xfrm>
          <a:prstGeom prst="rect">
            <a:avLst/>
          </a:prstGeom>
          <a:noFill/>
        </p:spPr>
        <p:txBody>
          <a:bodyPr wrap="square" rtlCol="0">
            <a:spAutoFit/>
          </a:bodyPr>
          <a:lstStyle/>
          <a:p>
            <a:pPr>
              <a:lnSpc>
                <a:spcPct val="12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(2)在水平路面上,要使该装置报警,通过车辆的最小重力为多少?</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(3)请你运用所学物理知识,说明超载的一项危害.</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2"/>
          <a:stretch>
            <a:fillRect/>
          </a:stretch>
        </p:blipFill>
        <p:spPr>
          <a:xfrm>
            <a:off x="1006475" y="2040255"/>
            <a:ext cx="10405110" cy="1577975"/>
          </a:xfrm>
          <a:prstGeom prst="rect">
            <a:avLst/>
          </a:prstGeom>
        </p:spPr>
      </p:pic>
      <p:pic>
        <p:nvPicPr>
          <p:cNvPr id="6" name="图片 5"/>
          <p:cNvPicPr>
            <a:picLocks noChangeAspect="1"/>
          </p:cNvPicPr>
          <p:nvPr/>
        </p:nvPicPr>
        <p:blipFill>
          <a:blip r:embed="rId3"/>
          <a:stretch>
            <a:fillRect/>
          </a:stretch>
        </p:blipFill>
        <p:spPr>
          <a:xfrm>
            <a:off x="922655" y="4377690"/>
            <a:ext cx="11097895" cy="42037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zh-CN" sz="2400" b="1" kern="0">
                <a:solidFill>
                  <a:srgbClr val="EE3028"/>
                </a:solidFill>
                <a:cs typeface="+mn-ea"/>
                <a:sym typeface="+mn-lt"/>
              </a:rPr>
              <a:t>电阻的测量</a:t>
            </a:r>
            <a:endParaRPr lang="zh-CN" altLang="zh-CN" sz="2400" b="1" kern="0">
              <a:solidFill>
                <a:srgbClr val="EE3028"/>
              </a:solidFill>
              <a:cs typeface="+mn-ea"/>
              <a:sym typeface="+mn-lt"/>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实 验  </a:t>
            </a:r>
            <a:endParaRPr lang="en-US" altLang="zh-CN">
              <a:solidFill>
                <a:schemeClr val="bg1"/>
              </a:solidFill>
              <a:sym typeface="+mn-lt"/>
            </a:endParaRPr>
          </a:p>
        </p:txBody>
      </p:sp>
      <p:sp>
        <p:nvSpPr>
          <p:cNvPr id="4" name="文本框 3"/>
          <p:cNvSpPr txBox="1"/>
          <p:nvPr/>
        </p:nvSpPr>
        <p:spPr>
          <a:xfrm>
            <a:off x="845185" y="1163955"/>
            <a:ext cx="10942320" cy="3969385"/>
          </a:xfrm>
          <a:prstGeom prst="rect">
            <a:avLst/>
          </a:prstGeom>
          <a:noFill/>
        </p:spPr>
        <p:txBody>
          <a:bodyPr wrap="square" rtlCol="0">
            <a:spAutoFit/>
          </a:bodyPr>
          <a:lstStyle/>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2.【设计与进行实验】</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(1)滑动变阻器的作用:保护电路;改变电阻两端的电压,多测几组数据.</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(2)实验步骤:</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a.</a:t>
            </a:r>
            <a:r>
              <a:rPr lang="zh-CN" altLang="en-US" sz="2400" u="wavyHeavy">
                <a:solidFill>
                  <a:schemeClr val="tx1"/>
                </a:solidFill>
                <a:uFill>
                  <a:solidFill>
                    <a:srgbClr val="EE3028"/>
                  </a:solidFill>
                </a:uFill>
                <a:latin typeface="宋体" panose="02010600030101010101" pitchFamily="2" charset="-122"/>
                <a:ea typeface="宋体" panose="02010600030101010101" pitchFamily="2" charset="-122"/>
                <a:cs typeface="宋体" panose="02010600030101010101" pitchFamily="2" charset="-122"/>
              </a:rPr>
              <a:t>断开</a:t>
            </a:r>
            <a:r>
              <a:rPr lang="zh-CN" altLang="en-US" sz="2400">
                <a:latin typeface="宋体" panose="02010600030101010101" pitchFamily="2" charset="-122"/>
                <a:ea typeface="宋体" panose="02010600030101010101" pitchFamily="2" charset="-122"/>
                <a:cs typeface="宋体" panose="02010600030101010101" pitchFamily="2" charset="-122"/>
              </a:rPr>
              <a:t>开关,按电路图连接电路,将滑片移到滑动变阻器最大阻值处;</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b.闭合开关,调节滑动变阻器的滑片至适当位置,</a:t>
            </a:r>
            <a:r>
              <a:rPr lang="zh-CN" altLang="en-US" sz="2400" u="wavyHeavy">
                <a:solidFill>
                  <a:schemeClr val="tx1"/>
                </a:solidFill>
                <a:uFill>
                  <a:solidFill>
                    <a:srgbClr val="EE3028"/>
                  </a:solidFill>
                </a:uFill>
                <a:latin typeface="宋体" panose="02010600030101010101" pitchFamily="2" charset="-122"/>
                <a:ea typeface="宋体" panose="02010600030101010101" pitchFamily="2" charset="-122"/>
                <a:cs typeface="宋体" panose="02010600030101010101" pitchFamily="2" charset="-122"/>
              </a:rPr>
              <a:t>读出电压表与电流表的示数</a:t>
            </a:r>
            <a:r>
              <a:rPr lang="zh-CN" altLang="en-US" sz="2400">
                <a:latin typeface="宋体" panose="02010600030101010101" pitchFamily="2" charset="-122"/>
                <a:ea typeface="宋体" panose="02010600030101010101" pitchFamily="2" charset="-122"/>
                <a:cs typeface="宋体" panose="02010600030101010101" pitchFamily="2" charset="-122"/>
              </a:rPr>
              <a:t>,并将数据记录下来;</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c.移动滑动变阻器滑片,重复上述步骤.</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med">
    <p:wipe dir="d"/>
  </p:transition>
  <p:timing/>
</p:sld>
</file>

<file path=ppt/slides/slide9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FF0000"/>
                </a:solidFill>
                <a:latin typeface="+mn-ea"/>
                <a:ea typeface="微软雅黑"/>
                <a:cs typeface="微软雅黑" panose="020b0503020204020204" charset="-122"/>
                <a:sym typeface="+mn-ea"/>
              </a:rPr>
              <a:t>力电热综合计算</a:t>
            </a:r>
            <a:endParaRPr lang="zh-CN" altLang="en-US" sz="2400" b="1" kern="0">
              <a:solidFill>
                <a:srgbClr val="FF0000"/>
              </a:solidFill>
              <a:latin typeface="+mn-ea"/>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3</a:t>
            </a:r>
            <a:r>
              <a:rPr lang="zh-CN" altLang="en-US">
                <a:solidFill>
                  <a:schemeClr val="bg1"/>
                </a:solidFill>
                <a:sym typeface="+mn-lt"/>
              </a:rPr>
              <a:t>  </a:t>
            </a:r>
            <a:endParaRPr lang="en-US" altLang="zh-CN">
              <a:solidFill>
                <a:schemeClr val="bg1"/>
              </a:solidFill>
              <a:sym typeface="+mn-lt"/>
            </a:endParaRPr>
          </a:p>
        </p:txBody>
      </p:sp>
      <p:sp>
        <p:nvSpPr>
          <p:cNvPr id="3" name="文本框 2"/>
          <p:cNvSpPr txBox="1"/>
          <p:nvPr/>
        </p:nvSpPr>
        <p:spPr>
          <a:xfrm>
            <a:off x="575310" y="742315"/>
            <a:ext cx="11303635" cy="3192780"/>
          </a:xfrm>
          <a:prstGeom prst="rect">
            <a:avLst/>
          </a:prstGeom>
          <a:noFill/>
        </p:spPr>
        <p:txBody>
          <a:bodyPr wrap="square" rtlCol="0">
            <a:spAutoFit/>
          </a:bodyPr>
          <a:lstStyle/>
          <a:p>
            <a:pPr>
              <a:lnSpc>
                <a:spcPct val="12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11.[2019河南,21]某款水位自动测控仪的测量原理如图甲所示,电源电压U恒为15 V,定值电阻R</a:t>
            </a:r>
            <a:r>
              <a:rPr lang="zh-CN" altLang="en-US" sz="2400" baseline="-25000">
                <a:latin typeface="宋体" panose="02010600030101010101" pitchFamily="2" charset="-122"/>
                <a:ea typeface="宋体" panose="02010600030101010101" pitchFamily="2" charset="-122"/>
                <a:cs typeface="宋体" panose="02010600030101010101" pitchFamily="2" charset="-122"/>
              </a:rPr>
              <a:t>0</a:t>
            </a:r>
            <a:r>
              <a:rPr lang="zh-CN" altLang="en-US" sz="2400">
                <a:latin typeface="宋体" panose="02010600030101010101" pitchFamily="2" charset="-122"/>
                <a:ea typeface="宋体" panose="02010600030101010101" pitchFamily="2" charset="-122"/>
                <a:cs typeface="宋体" panose="02010600030101010101" pitchFamily="2" charset="-122"/>
              </a:rPr>
              <a:t>=10 Ω,R</a:t>
            </a:r>
            <a:r>
              <a:rPr lang="zh-CN" altLang="en-US" sz="2400" baseline="-250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为一竖直固定光滑金属棒,总长为40 cm,阻值为20 Ω,其接入电路的阻值与对应棒长成正比.弹簧上端固定,滑片P固定在弹簧下端且与R1接触良好,滑片及弹簧的阻值、重力均不计.圆柱体M通过无伸缩的轻绳挂在弹簧下端,重为80 N,高为60 cm,底面积为100 cm</a:t>
            </a:r>
            <a:r>
              <a:rPr lang="zh-CN" altLang="en-US" sz="2400" baseline="30000">
                <a:latin typeface="宋体" panose="02010600030101010101" pitchFamily="2" charset="-122"/>
                <a:ea typeface="宋体" panose="02010600030101010101" pitchFamily="2" charset="-122"/>
                <a:cs typeface="宋体" panose="02010600030101010101" pitchFamily="2" charset="-122"/>
              </a:rPr>
              <a:t>2</a:t>
            </a:r>
            <a:r>
              <a:rPr lang="zh-CN" altLang="en-US" sz="2400">
                <a:latin typeface="宋体" panose="02010600030101010101" pitchFamily="2" charset="-122"/>
                <a:ea typeface="宋体" panose="02010600030101010101" pitchFamily="2" charset="-122"/>
                <a:cs typeface="宋体" panose="02010600030101010101" pitchFamily="2" charset="-122"/>
              </a:rPr>
              <a:t>.当水位处于最高位置A时,M刚好浸没在水中,此时滑片P恰在R</a:t>
            </a:r>
            <a:r>
              <a:rPr lang="zh-CN" altLang="en-US" sz="2400" baseline="-250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最上端;当水位降至最低位置B时,M的下表面刚好离开水面.已知弹簧所受拉力F与其伸长量ΔL的关系如图乙所示.闭合开关S,试问:</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546" name="2019HN-17.jpg" descr="id:2147493362;FounderCES"/>
          <p:cNvPicPr>
            <a:picLocks noChangeAspect="1"/>
          </p:cNvPicPr>
          <p:nvPr/>
        </p:nvPicPr>
        <p:blipFill>
          <a:blip r:embed="rId2"/>
          <a:stretch>
            <a:fillRect/>
          </a:stretch>
        </p:blipFill>
        <p:spPr>
          <a:xfrm>
            <a:off x="4037330" y="3935095"/>
            <a:ext cx="4812665" cy="2461260"/>
          </a:xfrm>
          <a:prstGeom prst="rect">
            <a:avLst/>
          </a:prstGeom>
        </p:spPr>
      </p:pic>
    </p:spTree>
  </p:cSld>
  <p:clrMapOvr>
    <a:masterClrMapping/>
  </p:clrMapOvr>
  <p:transition spd="med">
    <p:wipe dir="d"/>
  </p:transition>
  <p:timing/>
</p:sld>
</file>

<file path=ppt/slides/slide9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FF0000"/>
                </a:solidFill>
                <a:latin typeface="+mn-ea"/>
                <a:ea typeface="微软雅黑"/>
                <a:cs typeface="微软雅黑" panose="020b0503020204020204" charset="-122"/>
                <a:sym typeface="+mn-ea"/>
              </a:rPr>
              <a:t>力电热综合计算</a:t>
            </a:r>
            <a:endParaRPr lang="zh-CN" altLang="en-US" sz="2400" b="1" kern="0">
              <a:solidFill>
                <a:srgbClr val="FF0000"/>
              </a:solidFill>
              <a:latin typeface="+mn-ea"/>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3</a:t>
            </a:r>
            <a:r>
              <a:rPr lang="zh-CN" altLang="en-US">
                <a:solidFill>
                  <a:schemeClr val="bg1"/>
                </a:solidFill>
                <a:sym typeface="+mn-lt"/>
              </a:rPr>
              <a:t>  </a:t>
            </a:r>
            <a:endParaRPr lang="en-US" altLang="zh-CN">
              <a:solidFill>
                <a:schemeClr val="bg1"/>
              </a:solidFill>
              <a:sym typeface="+mn-lt"/>
            </a:endParaRPr>
          </a:p>
        </p:txBody>
      </p:sp>
      <p:sp>
        <p:nvSpPr>
          <p:cNvPr id="2" name="文本框 1"/>
          <p:cNvSpPr txBox="1"/>
          <p:nvPr/>
        </p:nvSpPr>
        <p:spPr>
          <a:xfrm>
            <a:off x="718185" y="1490345"/>
            <a:ext cx="10202545" cy="3928110"/>
          </a:xfrm>
          <a:prstGeom prst="rect">
            <a:avLst/>
          </a:prstGeom>
          <a:noFill/>
        </p:spPr>
        <p:txBody>
          <a:bodyPr wrap="square" rtlCol="0">
            <a:spAutoFit/>
          </a:bodyPr>
          <a:lstStyle/>
          <a:p>
            <a:pPr>
              <a:lnSpc>
                <a:spcPct val="13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(1)当水位下降时,金属棒接入电路的长度</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,电压表示数</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(两空均选填“增大”或“减小”)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(2)当水位处于位置A时,电压表的示数为多少?</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10" name="矩形 9"/>
          <p:cNvSpPr/>
          <p:nvPr/>
        </p:nvSpPr>
        <p:spPr>
          <a:xfrm>
            <a:off x="6433186" y="1490116"/>
            <a:ext cx="79502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减小</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4" name="矩形 3"/>
          <p:cNvSpPr/>
          <p:nvPr/>
        </p:nvSpPr>
        <p:spPr>
          <a:xfrm>
            <a:off x="9550401" y="1490116"/>
            <a:ext cx="79502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减小</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850265" y="3134360"/>
            <a:ext cx="10771505" cy="120586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9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FF0000"/>
                </a:solidFill>
                <a:latin typeface="+mn-ea"/>
                <a:ea typeface="微软雅黑"/>
                <a:cs typeface="微软雅黑" panose="020b0503020204020204" charset="-122"/>
                <a:sym typeface="+mn-ea"/>
              </a:rPr>
              <a:t>力电热综合计算</a:t>
            </a:r>
            <a:endParaRPr lang="zh-CN" altLang="en-US" sz="2400" b="1" kern="0">
              <a:solidFill>
                <a:srgbClr val="FF0000"/>
              </a:solidFill>
              <a:latin typeface="+mn-ea"/>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3</a:t>
            </a:r>
            <a:r>
              <a:rPr lang="zh-CN" altLang="en-US">
                <a:solidFill>
                  <a:schemeClr val="bg1"/>
                </a:solidFill>
                <a:sym typeface="+mn-lt"/>
              </a:rPr>
              <a:t>  </a:t>
            </a:r>
            <a:endParaRPr lang="en-US" altLang="zh-CN">
              <a:solidFill>
                <a:schemeClr val="bg1"/>
              </a:solidFill>
              <a:sym typeface="+mn-lt"/>
            </a:endParaRPr>
          </a:p>
        </p:txBody>
      </p:sp>
      <p:sp>
        <p:nvSpPr>
          <p:cNvPr id="2" name="文本框 1"/>
          <p:cNvSpPr txBox="1"/>
          <p:nvPr/>
        </p:nvSpPr>
        <p:spPr>
          <a:xfrm>
            <a:off x="574675" y="1029970"/>
            <a:ext cx="10202545" cy="1050290"/>
          </a:xfrm>
          <a:prstGeom prst="rect">
            <a:avLst/>
          </a:prstGeom>
          <a:noFill/>
        </p:spPr>
        <p:txBody>
          <a:bodyPr wrap="square" rtlCol="0">
            <a:spAutoFit/>
          </a:bodyPr>
          <a:lstStyle/>
          <a:p>
            <a:pPr>
              <a:lnSpc>
                <a:spcPct val="13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(3)水位由位置A降至B这一过程,弹簧的长度增加了多少?电压表的示数变化了多少?(已知ρ</a:t>
            </a:r>
            <a:r>
              <a:rPr lang="zh-CN" altLang="en-US" sz="2400" baseline="-25000">
                <a:latin typeface="宋体" panose="02010600030101010101" pitchFamily="2" charset="-122"/>
                <a:ea typeface="宋体" panose="02010600030101010101" pitchFamily="2" charset="-122"/>
                <a:cs typeface="宋体" panose="02010600030101010101" pitchFamily="2" charset="-122"/>
              </a:rPr>
              <a:t>水</a:t>
            </a:r>
            <a:r>
              <a:rPr lang="zh-CN" altLang="en-US" sz="2400">
                <a:latin typeface="宋体" panose="02010600030101010101" pitchFamily="2" charset="-122"/>
                <a:ea typeface="宋体" panose="02010600030101010101" pitchFamily="2" charset="-122"/>
                <a:cs typeface="宋体" panose="02010600030101010101" pitchFamily="2" charset="-122"/>
              </a:rPr>
              <a:t>=1.0×10</a:t>
            </a:r>
            <a:r>
              <a:rPr lang="zh-CN" altLang="en-US" sz="2400" baseline="30000">
                <a:latin typeface="宋体" panose="02010600030101010101" pitchFamily="2" charset="-122"/>
                <a:ea typeface="宋体" panose="02010600030101010101" pitchFamily="2" charset="-122"/>
                <a:cs typeface="宋体" panose="02010600030101010101" pitchFamily="2" charset="-122"/>
              </a:rPr>
              <a:t>3</a:t>
            </a:r>
            <a:r>
              <a:rPr lang="zh-CN" altLang="en-US" sz="2400">
                <a:latin typeface="宋体" panose="02010600030101010101" pitchFamily="2" charset="-122"/>
                <a:ea typeface="宋体" panose="02010600030101010101" pitchFamily="2" charset="-122"/>
                <a:cs typeface="宋体" panose="02010600030101010101" pitchFamily="2" charset="-122"/>
              </a:rPr>
              <a:t> kg/m</a:t>
            </a:r>
            <a:r>
              <a:rPr lang="zh-CN" altLang="en-US" sz="2400" baseline="30000">
                <a:latin typeface="宋体" panose="02010600030101010101" pitchFamily="2" charset="-122"/>
                <a:ea typeface="宋体" panose="02010600030101010101" pitchFamily="2" charset="-122"/>
                <a:cs typeface="宋体" panose="02010600030101010101" pitchFamily="2" charset="-122"/>
              </a:rPr>
              <a:t>3</a:t>
            </a:r>
            <a:r>
              <a:rPr lang="zh-CN" altLang="en-US" sz="2400">
                <a:latin typeface="宋体" panose="02010600030101010101" pitchFamily="2" charset="-122"/>
                <a:ea typeface="宋体" panose="02010600030101010101" pitchFamily="2" charset="-122"/>
                <a:cs typeface="宋体" panose="02010600030101010101" pitchFamily="2" charset="-122"/>
              </a:rPr>
              <a:t>,g取 10 N/kg)</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8" name="图片 7"/>
          <p:cNvPicPr>
            <a:picLocks noChangeAspect="1"/>
          </p:cNvPicPr>
          <p:nvPr/>
        </p:nvPicPr>
        <p:blipFill>
          <a:blip r:embed="rId2"/>
          <a:stretch>
            <a:fillRect/>
          </a:stretch>
        </p:blipFill>
        <p:spPr>
          <a:xfrm>
            <a:off x="785495" y="2080260"/>
            <a:ext cx="11130915" cy="351599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FF0000"/>
                </a:solidFill>
                <a:latin typeface="+mn-ea"/>
                <a:ea typeface="微软雅黑"/>
                <a:cs typeface="微软雅黑" panose="020b0503020204020204" charset="-122"/>
                <a:sym typeface="+mn-ea"/>
              </a:rPr>
              <a:t>力电热综合计算</a:t>
            </a:r>
            <a:endParaRPr lang="zh-CN" altLang="en-US" sz="2400" b="1" kern="0">
              <a:solidFill>
                <a:srgbClr val="FF0000"/>
              </a:solidFill>
              <a:latin typeface="+mn-ea"/>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 </a:t>
            </a:r>
            <a:r>
              <a:rPr lang="en-US" altLang="zh-CN">
                <a:solidFill>
                  <a:schemeClr val="bg1"/>
                </a:solidFill>
                <a:sym typeface="+mn-lt"/>
              </a:rPr>
              <a:t>3</a:t>
            </a:r>
            <a:r>
              <a:rPr lang="zh-CN" altLang="en-US">
                <a:solidFill>
                  <a:schemeClr val="bg1"/>
                </a:solidFill>
                <a:sym typeface="+mn-lt"/>
              </a:rPr>
              <a:t>  </a:t>
            </a:r>
            <a:endParaRPr lang="en-US" altLang="zh-CN">
              <a:solidFill>
                <a:schemeClr val="bg1"/>
              </a:solidFill>
              <a:sym typeface="+mn-lt"/>
            </a:endParaRPr>
          </a:p>
        </p:txBody>
      </p:sp>
      <p:pic>
        <p:nvPicPr>
          <p:cNvPr id="3" name="图片 2"/>
          <p:cNvPicPr>
            <a:picLocks noChangeAspect="1"/>
          </p:cNvPicPr>
          <p:nvPr/>
        </p:nvPicPr>
        <p:blipFill>
          <a:blip r:embed="rId2"/>
          <a:stretch>
            <a:fillRect/>
          </a:stretch>
        </p:blipFill>
        <p:spPr>
          <a:xfrm>
            <a:off x="1074420" y="1294130"/>
            <a:ext cx="11117580" cy="3692525"/>
          </a:xfrm>
          <a:prstGeom prst="rect">
            <a:avLst/>
          </a:prstGeom>
        </p:spPr>
      </p:pic>
    </p:spTree>
  </p:cSld>
  <p:clrMapOvr>
    <a:masterClrMapping/>
  </p:clrMapOvr>
  <p:transition spd="med">
    <p:wipe dir="d"/>
  </p:transition>
  <p:timing/>
</p:sld>
</file>

<file path=ppt/slides/slide9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FF0000"/>
                </a:solidFill>
                <a:latin typeface="+mn-ea"/>
                <a:ea typeface="微软雅黑"/>
                <a:cs typeface="微软雅黑" panose="020b0503020204020204" charset="-122"/>
                <a:sym typeface="+mn-ea"/>
              </a:rPr>
              <a:t>能量转换类效率的计算</a:t>
            </a:r>
            <a:endParaRPr lang="zh-CN" altLang="en-US" sz="2400" b="1" kern="0">
              <a:solidFill>
                <a:srgbClr val="FF0000"/>
              </a:solidFill>
              <a:latin typeface="+mn-ea"/>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命题角度 </a:t>
            </a:r>
            <a:endParaRPr lang="en-US" altLang="zh-CN">
              <a:solidFill>
                <a:schemeClr val="bg1"/>
              </a:solidFill>
              <a:sym typeface="+mn-lt"/>
            </a:endParaRPr>
          </a:p>
        </p:txBody>
      </p:sp>
      <p:sp>
        <p:nvSpPr>
          <p:cNvPr id="2" name="文本框 1"/>
          <p:cNvSpPr txBox="1"/>
          <p:nvPr/>
        </p:nvSpPr>
        <p:spPr>
          <a:xfrm>
            <a:off x="670560" y="929005"/>
            <a:ext cx="10202545" cy="5367020"/>
          </a:xfrm>
          <a:prstGeom prst="rect">
            <a:avLst/>
          </a:prstGeom>
          <a:noFill/>
        </p:spPr>
        <p:txBody>
          <a:bodyPr wrap="square" rtlCol="0">
            <a:spAutoFit/>
          </a:bodyPr>
          <a:lstStyle/>
          <a:p>
            <a:pPr>
              <a:lnSpc>
                <a:spcPct val="130000"/>
              </a:lnSpc>
              <a:spcBef>
                <a:spcPct val="0"/>
              </a:spcBef>
              <a:spcAft>
                <a:spcPct val="0"/>
              </a:spcAft>
            </a:pPr>
            <a:r>
              <a:rPr lang="zh-CN" altLang="en-US" sz="2400">
                <a:latin typeface="黑体" panose="02010609060101010101" pitchFamily="49" charset="-122"/>
                <a:ea typeface="黑体" panose="02010609060101010101" pitchFamily="49" charset="-122"/>
                <a:cs typeface="黑体" panose="02010609060101010101" pitchFamily="49" charset="-122"/>
              </a:rPr>
              <a:t>例1</a:t>
            </a:r>
            <a:r>
              <a:rPr lang="zh-CN" altLang="en-US" sz="2400">
                <a:latin typeface="宋体" panose="02010600030101010101" pitchFamily="2" charset="-122"/>
                <a:ea typeface="宋体" panose="02010600030101010101" pitchFamily="2" charset="-122"/>
                <a:cs typeface="宋体" panose="02010600030101010101" pitchFamily="2" charset="-122"/>
              </a:rPr>
              <a:t> [2020湖北天门]如图是多功能汤锅加热的测试电路图,</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使用时通过旋钮开关(虚线圆圈部分)可实现保温、慢炖、</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快炖三种功能的切换,且保温、慢炖、快炖状态的加热功率</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依次增大.已知四个发热电阻的阻值相等,测试电源电压为</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220 V,慢炖状态的功率为550 W.[c</a:t>
            </a:r>
            <a:r>
              <a:rPr lang="zh-CN" altLang="en-US" sz="2400" baseline="-25000">
                <a:latin typeface="宋体" panose="02010600030101010101" pitchFamily="2" charset="-122"/>
                <a:ea typeface="宋体" panose="02010600030101010101" pitchFamily="2" charset="-122"/>
                <a:cs typeface="宋体" panose="02010600030101010101" pitchFamily="2" charset="-122"/>
              </a:rPr>
              <a:t>水</a:t>
            </a:r>
            <a:r>
              <a:rPr lang="zh-CN" altLang="en-US" sz="2400">
                <a:latin typeface="宋体" panose="02010600030101010101" pitchFamily="2" charset="-122"/>
                <a:ea typeface="宋体" panose="02010600030101010101" pitchFamily="2" charset="-122"/>
                <a:cs typeface="宋体" panose="02010600030101010101" pitchFamily="2" charset="-122"/>
              </a:rPr>
              <a:t>=4.2×10</a:t>
            </a:r>
            <a:r>
              <a:rPr lang="zh-CN" altLang="en-US" sz="2400" baseline="30000">
                <a:latin typeface="宋体" panose="02010600030101010101" pitchFamily="2" charset="-122"/>
                <a:ea typeface="宋体" panose="02010600030101010101" pitchFamily="2" charset="-122"/>
                <a:cs typeface="宋体" panose="02010600030101010101" pitchFamily="2" charset="-122"/>
              </a:rPr>
              <a:t>3</a:t>
            </a:r>
            <a:r>
              <a:rPr lang="zh-CN" altLang="en-US" sz="2400">
                <a:latin typeface="宋体" panose="02010600030101010101" pitchFamily="2" charset="-122"/>
                <a:ea typeface="宋体" panose="02010600030101010101" pitchFamily="2" charset="-122"/>
                <a:cs typeface="宋体" panose="02010600030101010101" pitchFamily="2" charset="-122"/>
              </a:rPr>
              <a:t> J/(kg·℃)]</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求:(1)R</a:t>
            </a:r>
            <a:r>
              <a:rPr lang="zh-CN" altLang="en-US" sz="2400" baseline="-250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的阻值;</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550" name="中45L-WL-279.jpg" descr="id:2147493390;FounderCES"/>
          <p:cNvPicPr>
            <a:picLocks noChangeAspect="1"/>
          </p:cNvPicPr>
          <p:nvPr/>
        </p:nvPicPr>
        <p:blipFill>
          <a:blip r:embed="rId2"/>
          <a:stretch>
            <a:fillRect/>
          </a:stretch>
        </p:blipFill>
        <p:spPr>
          <a:xfrm>
            <a:off x="8707120" y="1240790"/>
            <a:ext cx="3025775" cy="2136140"/>
          </a:xfrm>
          <a:prstGeom prst="rect">
            <a:avLst/>
          </a:prstGeom>
        </p:spPr>
      </p:pic>
      <p:pic>
        <p:nvPicPr>
          <p:cNvPr id="3" name="图片 2"/>
          <p:cNvPicPr>
            <a:picLocks noChangeAspect="1"/>
          </p:cNvPicPr>
          <p:nvPr/>
        </p:nvPicPr>
        <p:blipFill>
          <a:blip r:embed="rId3"/>
          <a:stretch>
            <a:fillRect/>
          </a:stretch>
        </p:blipFill>
        <p:spPr>
          <a:xfrm>
            <a:off x="742315" y="4215765"/>
            <a:ext cx="11586210" cy="129667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FF0000"/>
                </a:solidFill>
                <a:latin typeface="+mn-ea"/>
                <a:ea typeface="微软雅黑"/>
                <a:cs typeface="微软雅黑" panose="020b0503020204020204" charset="-122"/>
                <a:sym typeface="+mn-ea"/>
              </a:rPr>
              <a:t>能量转换类效率的计算</a:t>
            </a:r>
            <a:endParaRPr lang="zh-CN" altLang="en-US" sz="2400" b="1" kern="0">
              <a:solidFill>
                <a:srgbClr val="FF0000"/>
              </a:solidFill>
              <a:latin typeface="+mn-ea"/>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命题角度 </a:t>
            </a:r>
            <a:endParaRPr lang="en-US" altLang="zh-CN">
              <a:solidFill>
                <a:schemeClr val="bg1"/>
              </a:solidFill>
              <a:sym typeface="+mn-lt"/>
            </a:endParaRPr>
          </a:p>
        </p:txBody>
      </p:sp>
      <p:sp>
        <p:nvSpPr>
          <p:cNvPr id="3" name="文本框 2"/>
          <p:cNvSpPr txBox="1"/>
          <p:nvPr/>
        </p:nvSpPr>
        <p:spPr>
          <a:xfrm>
            <a:off x="658495" y="742315"/>
            <a:ext cx="10202545" cy="2968625"/>
          </a:xfrm>
          <a:prstGeom prst="rect">
            <a:avLst/>
          </a:prstGeom>
          <a:noFill/>
        </p:spPr>
        <p:txBody>
          <a:bodyPr wrap="square" rtlCol="0">
            <a:spAutoFit/>
          </a:bodyPr>
          <a:lstStyle/>
          <a:p>
            <a:pPr>
              <a:lnSpc>
                <a:spcPct val="13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(2)保温状态的功率;</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(3)若把1.1 kg的水从20 ℃加热到100 ℃,快炖需要6 min 40 s,则加热的效率是多少?</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2"/>
          <a:stretch>
            <a:fillRect/>
          </a:stretch>
        </p:blipFill>
        <p:spPr>
          <a:xfrm>
            <a:off x="673735" y="1255395"/>
            <a:ext cx="10064750" cy="1525905"/>
          </a:xfrm>
          <a:prstGeom prst="rect">
            <a:avLst/>
          </a:prstGeom>
        </p:spPr>
      </p:pic>
      <p:pic>
        <p:nvPicPr>
          <p:cNvPr id="6" name="图片 5"/>
          <p:cNvPicPr>
            <a:picLocks noChangeAspect="1"/>
          </p:cNvPicPr>
          <p:nvPr/>
        </p:nvPicPr>
        <p:blipFill>
          <a:blip r:embed="rId3"/>
          <a:stretch>
            <a:fillRect/>
          </a:stretch>
        </p:blipFill>
        <p:spPr>
          <a:xfrm>
            <a:off x="982980" y="3710940"/>
            <a:ext cx="9554210" cy="319087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FF0000"/>
                </a:solidFill>
                <a:latin typeface="+mn-ea"/>
                <a:ea typeface="微软雅黑"/>
                <a:cs typeface="微软雅黑" panose="020b0503020204020204" charset="-122"/>
                <a:sym typeface="+mn-ea"/>
              </a:rPr>
              <a:t>能量转换类效率的计算</a:t>
            </a:r>
            <a:endParaRPr lang="zh-CN" altLang="en-US" sz="2400" b="1" kern="0">
              <a:solidFill>
                <a:srgbClr val="FF0000"/>
              </a:solidFill>
              <a:latin typeface="+mn-ea"/>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命题角度 </a:t>
            </a:r>
            <a:endParaRPr lang="en-US" altLang="zh-CN">
              <a:solidFill>
                <a:schemeClr val="bg1"/>
              </a:solidFill>
              <a:sym typeface="+mn-lt"/>
            </a:endParaRPr>
          </a:p>
        </p:txBody>
      </p:sp>
      <p:sp>
        <p:nvSpPr>
          <p:cNvPr id="2" name="文本框 1"/>
          <p:cNvSpPr txBox="1"/>
          <p:nvPr/>
        </p:nvSpPr>
        <p:spPr>
          <a:xfrm>
            <a:off x="658495" y="742315"/>
            <a:ext cx="10202545" cy="2489200"/>
          </a:xfrm>
          <a:prstGeom prst="rect">
            <a:avLst/>
          </a:prstGeom>
          <a:noFill/>
        </p:spPr>
        <p:txBody>
          <a:bodyPr wrap="square" rtlCol="0">
            <a:spAutoFit/>
          </a:bodyPr>
          <a:lstStyle/>
          <a:p>
            <a:pPr>
              <a:lnSpc>
                <a:spcPct val="130000"/>
              </a:lnSpc>
              <a:spcBef>
                <a:spcPct val="0"/>
              </a:spcBef>
              <a:spcAft>
                <a:spcPct val="0"/>
              </a:spcAft>
            </a:pPr>
            <a:r>
              <a:rPr lang="zh-CN" altLang="en-US" sz="2400">
                <a:latin typeface="黑体" panose="02010609060101010101" pitchFamily="49" charset="-122"/>
                <a:ea typeface="黑体" panose="02010609060101010101" pitchFamily="49" charset="-122"/>
                <a:cs typeface="黑体" panose="02010609060101010101" pitchFamily="49" charset="-122"/>
              </a:rPr>
              <a:t>例2</a:t>
            </a:r>
            <a:r>
              <a:rPr lang="zh-CN" altLang="en-US" sz="2400"/>
              <a:t> </a:t>
            </a:r>
            <a:r>
              <a:rPr lang="zh-CN" altLang="en-US" sz="2400">
                <a:latin typeface="宋体" panose="02010600030101010101" pitchFamily="2" charset="-122"/>
                <a:ea typeface="宋体" panose="02010600030101010101" pitchFamily="2" charset="-122"/>
                <a:cs typeface="宋体" panose="02010600030101010101" pitchFamily="2" charset="-122"/>
              </a:rPr>
              <a:t>风电是一种潜力巨大的新型能源,河南省风能资源丰富,很适合建设风力发电站,风电项目总规模已达225.2万千瓦,位居我国中部省份首位.火力发电的热电转化效率为40%,用风力发电产生的电能为效率为75%的电磁炉供电,将1.5 kg初温为20 ℃的水烧开,相当于节约多少煤?(当地大气压为1标准大气压,c</a:t>
            </a:r>
            <a:r>
              <a:rPr lang="zh-CN" altLang="en-US" sz="2400" baseline="-25000">
                <a:latin typeface="宋体" panose="02010600030101010101" pitchFamily="2" charset="-122"/>
                <a:ea typeface="宋体" panose="02010600030101010101" pitchFamily="2" charset="-122"/>
                <a:cs typeface="宋体" panose="02010600030101010101" pitchFamily="2" charset="-122"/>
              </a:rPr>
              <a:t>水</a:t>
            </a:r>
            <a:r>
              <a:rPr lang="zh-CN" altLang="en-US" sz="2400">
                <a:latin typeface="宋体" panose="02010600030101010101" pitchFamily="2" charset="-122"/>
                <a:ea typeface="宋体" panose="02010600030101010101" pitchFamily="2" charset="-122"/>
                <a:cs typeface="宋体" panose="02010600030101010101" pitchFamily="2" charset="-122"/>
              </a:rPr>
              <a:t>=4.2×10</a:t>
            </a:r>
            <a:r>
              <a:rPr lang="zh-CN" altLang="en-US" sz="2400" baseline="30000">
                <a:latin typeface="宋体" panose="02010600030101010101" pitchFamily="2" charset="-122"/>
                <a:ea typeface="宋体" panose="02010600030101010101" pitchFamily="2" charset="-122"/>
                <a:cs typeface="宋体" panose="02010600030101010101" pitchFamily="2" charset="-122"/>
              </a:rPr>
              <a:t>3</a:t>
            </a:r>
            <a:r>
              <a:rPr lang="zh-CN" altLang="en-US" sz="2400">
                <a:latin typeface="宋体" panose="02010600030101010101" pitchFamily="2" charset="-122"/>
                <a:ea typeface="宋体" panose="02010600030101010101" pitchFamily="2" charset="-122"/>
                <a:cs typeface="宋体" panose="02010600030101010101" pitchFamily="2" charset="-122"/>
              </a:rPr>
              <a:t> J/(kg·℃),煤的热值为3.0×10</a:t>
            </a:r>
            <a:r>
              <a:rPr lang="zh-CN" altLang="en-US" sz="2400" baseline="30000">
                <a:latin typeface="宋体" panose="02010600030101010101" pitchFamily="2" charset="-122"/>
                <a:ea typeface="宋体" panose="02010600030101010101" pitchFamily="2" charset="-122"/>
                <a:cs typeface="宋体" panose="02010600030101010101" pitchFamily="2" charset="-122"/>
              </a:rPr>
              <a:t>7</a:t>
            </a:r>
            <a:r>
              <a:rPr lang="zh-CN" altLang="en-US" sz="2400">
                <a:latin typeface="宋体" panose="02010600030101010101" pitchFamily="2" charset="-122"/>
                <a:ea typeface="宋体" panose="02010600030101010101" pitchFamily="2" charset="-122"/>
                <a:cs typeface="宋体" panose="02010600030101010101" pitchFamily="2" charset="-122"/>
              </a:rPr>
              <a:t> J/kg)</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2"/>
          <a:stretch>
            <a:fillRect/>
          </a:stretch>
        </p:blipFill>
        <p:spPr>
          <a:xfrm>
            <a:off x="711835" y="3155315"/>
            <a:ext cx="11015980" cy="290258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FF0000"/>
                </a:solidFill>
                <a:latin typeface="+mn-ea"/>
                <a:ea typeface="微软雅黑"/>
                <a:cs typeface="微软雅黑" panose="020b0503020204020204" charset="-122"/>
                <a:sym typeface="+mn-ea"/>
              </a:rPr>
              <a:t>能量转换类效率的计算</a:t>
            </a:r>
            <a:endParaRPr lang="zh-CN" altLang="en-US" sz="2400" b="1" kern="0">
              <a:solidFill>
                <a:srgbClr val="FF0000"/>
              </a:solidFill>
              <a:latin typeface="+mn-ea"/>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命题角度 </a:t>
            </a:r>
            <a:endParaRPr lang="en-US" altLang="zh-CN">
              <a:solidFill>
                <a:schemeClr val="bg1"/>
              </a:solidFill>
              <a:sym typeface="+mn-lt"/>
            </a:endParaRPr>
          </a:p>
        </p:txBody>
      </p:sp>
      <p:sp>
        <p:nvSpPr>
          <p:cNvPr id="2" name="文本框 1"/>
          <p:cNvSpPr txBox="1"/>
          <p:nvPr/>
        </p:nvSpPr>
        <p:spPr>
          <a:xfrm>
            <a:off x="658495" y="742315"/>
            <a:ext cx="10728960" cy="2306955"/>
          </a:xfrm>
          <a:prstGeom prst="rect">
            <a:avLst/>
          </a:prstGeom>
          <a:noFill/>
        </p:spPr>
        <p:txBody>
          <a:bodyPr wrap="square" rtlCol="0">
            <a:spAutoFit/>
          </a:bodyPr>
          <a:lstStyle/>
          <a:p>
            <a:pPr>
              <a:lnSpc>
                <a:spcPct val="150000"/>
              </a:lnSpc>
              <a:spcBef>
                <a:spcPct val="0"/>
              </a:spcBef>
              <a:spcAft>
                <a:spcPct val="0"/>
              </a:spcAft>
            </a:pPr>
            <a:r>
              <a:rPr lang="zh-CN" altLang="en-US" sz="2400">
                <a:latin typeface="黑体" panose="02010609060101010101" pitchFamily="49" charset="-122"/>
                <a:ea typeface="黑体" panose="02010609060101010101" pitchFamily="49" charset="-122"/>
                <a:cs typeface="黑体" panose="02010609060101010101" pitchFamily="49" charset="-122"/>
              </a:rPr>
              <a:t>例3</a:t>
            </a:r>
            <a:r>
              <a:rPr lang="zh-CN" altLang="en-US" sz="2400"/>
              <a:t> </a:t>
            </a:r>
            <a:r>
              <a:rPr lang="zh-CN" altLang="en-US" sz="2400">
                <a:latin typeface="宋体" panose="02010600030101010101" pitchFamily="2" charset="-122"/>
                <a:ea typeface="宋体" panose="02010600030101010101" pitchFamily="2" charset="-122"/>
                <a:cs typeface="宋体" panose="02010600030101010101" pitchFamily="2" charset="-122"/>
              </a:rPr>
              <a:t>某款电动汽车正常匀速行驶时的阻力为100 N,若电动汽车的蓄电池储存的电量与效率为75%的电磁炉将1.5 kg初温为20 ℃的水烧开消耗的电量相同,且蓄电池的能量转换效率为90%,电动机正常工作时,求电动汽车能正常匀速直线行驶的距离.[当地大气压为1标准大气压,c</a:t>
            </a:r>
            <a:r>
              <a:rPr lang="zh-CN" altLang="en-US" sz="2400" baseline="-25000">
                <a:latin typeface="宋体" panose="02010600030101010101" pitchFamily="2" charset="-122"/>
                <a:ea typeface="宋体" panose="02010600030101010101" pitchFamily="2" charset="-122"/>
                <a:cs typeface="宋体" panose="02010600030101010101" pitchFamily="2" charset="-122"/>
              </a:rPr>
              <a:t>水</a:t>
            </a:r>
            <a:r>
              <a:rPr lang="zh-CN" altLang="en-US" sz="2400">
                <a:latin typeface="宋体" panose="02010600030101010101" pitchFamily="2" charset="-122"/>
                <a:ea typeface="宋体" panose="02010600030101010101" pitchFamily="2" charset="-122"/>
                <a:cs typeface="宋体" panose="02010600030101010101" pitchFamily="2" charset="-122"/>
              </a:rPr>
              <a:t>=4.2×10</a:t>
            </a:r>
            <a:r>
              <a:rPr lang="zh-CN" altLang="en-US" sz="2400" baseline="30000">
                <a:latin typeface="宋体" panose="02010600030101010101" pitchFamily="2" charset="-122"/>
                <a:ea typeface="宋体" panose="02010600030101010101" pitchFamily="2" charset="-122"/>
                <a:cs typeface="宋体" panose="02010600030101010101" pitchFamily="2" charset="-122"/>
              </a:rPr>
              <a:t>3</a:t>
            </a:r>
            <a:r>
              <a:rPr lang="zh-CN" altLang="en-US" sz="2400">
                <a:latin typeface="宋体" panose="02010600030101010101" pitchFamily="2" charset="-122"/>
                <a:ea typeface="宋体" panose="02010600030101010101" pitchFamily="2" charset="-122"/>
                <a:cs typeface="宋体" panose="02010600030101010101" pitchFamily="2" charset="-122"/>
              </a:rPr>
              <a:t> J/(kg·℃)]</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2"/>
          <a:stretch>
            <a:fillRect/>
          </a:stretch>
        </p:blipFill>
        <p:spPr>
          <a:xfrm>
            <a:off x="939800" y="2905760"/>
            <a:ext cx="10166350" cy="379857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FF0000"/>
                </a:solidFill>
                <a:latin typeface="+mn-ea"/>
                <a:ea typeface="微软雅黑"/>
                <a:cs typeface="微软雅黑" panose="020b0503020204020204" charset="-122"/>
                <a:sym typeface="+mn-ea"/>
              </a:rPr>
              <a:t>能量转换类效率的计算</a:t>
            </a:r>
            <a:endParaRPr lang="zh-CN" altLang="en-US" sz="2400" b="1" kern="0">
              <a:solidFill>
                <a:srgbClr val="FF0000"/>
              </a:solidFill>
              <a:latin typeface="+mn-ea"/>
              <a:ea typeface="微软雅黑"/>
              <a:cs typeface="微软雅黑" panose="020b0503020204020204" charset="-122"/>
              <a:sym typeface="+mn-ea"/>
            </a:endParaRPr>
          </a:p>
        </p:txBody>
      </p:sp>
      <p:sp>
        <p:nvSpPr>
          <p:cNvPr id="7" name="文本框 6"/>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命题角度 </a:t>
            </a:r>
            <a:endParaRPr lang="en-US" altLang="zh-CN">
              <a:solidFill>
                <a:schemeClr val="bg1"/>
              </a:solidFill>
              <a:sym typeface="+mn-lt"/>
            </a:endParaRPr>
          </a:p>
        </p:txBody>
      </p:sp>
      <p:sp>
        <p:nvSpPr>
          <p:cNvPr id="3" name="圆角矩形 36"/>
          <p:cNvSpPr/>
          <p:nvPr/>
        </p:nvSpPr>
        <p:spPr>
          <a:xfrm>
            <a:off x="840740" y="1226185"/>
            <a:ext cx="10418445" cy="45231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455206" y="843922"/>
            <a:ext cx="1974499" cy="737235"/>
          </a:xfrm>
          <a:prstGeom prst="rect">
            <a:avLst/>
          </a:prstGeom>
          <a:solidFill>
            <a:schemeClr val="bg1"/>
          </a:solidFill>
        </p:spPr>
        <p:txBody>
          <a:bodyPr wrap="square">
            <a:spAutoFit/>
          </a:bodyPr>
          <a:lstStyle/>
          <a:p>
            <a:pPr algn="ctr">
              <a:lnSpc>
                <a:spcPct val="150000"/>
              </a:lnSpc>
            </a:pPr>
            <a:r>
              <a:rPr lang="zh-CN" altLang="en-US" sz="2800" b="1">
                <a:solidFill>
                  <a:srgbClr val="EE3028"/>
                </a:solidFill>
                <a:latin typeface="黑体" panose="02010609060101010101" pitchFamily="49" charset="-122"/>
                <a:ea typeface="黑体" panose="02010609060101010101" pitchFamily="49" charset="-122"/>
              </a:rPr>
              <a:t>提分技法</a:t>
            </a:r>
            <a:endParaRPr lang="zh-CN" altLang="en-US" sz="2800" b="1">
              <a:solidFill>
                <a:srgbClr val="EE3028"/>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stretch>
            <a:fillRect/>
          </a:stretch>
        </p:blipFill>
        <p:spPr>
          <a:xfrm>
            <a:off x="934720" y="1470025"/>
            <a:ext cx="10272395" cy="3987165"/>
          </a:xfrm>
          <a:prstGeom prst="rect">
            <a:avLst/>
          </a:prstGeom>
        </p:spPr>
      </p:pic>
      <p:pic>
        <p:nvPicPr>
          <p:cNvPr id="13" name="New picture" hidden="1"/>
          <p:cNvPicPr/>
          <p:nvPr/>
        </p:nvPicPr>
        <p:blipFill>
          <a:blip r:embed="rId3"/>
          <a:stretch>
            <a:fillRect/>
          </a:stretch>
        </p:blipFill>
        <p:spPr>
          <a:xfrm>
            <a:off x="12496800" y="12522200"/>
            <a:ext cx="393700" cy="304800"/>
          </a:xfrm>
          <a:prstGeom prst="cube">
            <a:avLst/>
          </a:prstGeom>
        </p:spPr>
      </p:pic>
    </p:spTree>
  </p:cSld>
  <p:clrMapOvr>
    <a:masterClrMapping/>
  </p:clrMapOvr>
  <p:transition spd="med">
    <p:wipe dir="d"/>
  </p:transition>
  <p:timing/>
</p:sld>
</file>

<file path=ppt/tags/tag1.xml><?xml version="1.0" encoding="utf-8"?>
<p:tagLst xmlns:p="http://schemas.openxmlformats.org/presentationml/2006/main">
  <p:tag name="KSO_WM_UNIT_TABLE_BEAUTIFY" val="smartTable{f7b6158a-3151-4e0c-b023-73d61150b369}"/>
</p:tagLst>
</file>

<file path=ppt/tags/tag10.xml><?xml version="1.0" encoding="utf-8"?>
<p:tagLst xmlns:p="http://schemas.openxmlformats.org/presentationml/2006/main">
  <p:tag name="KSO_WM_UNIT_TABLE_BEAUTIFY" val="smartTable{eece86d2-d5b7-405f-ad38-0bebda47f495}"/>
</p:tagLst>
</file>

<file path=ppt/tags/tag11.xml><?xml version="1.0" encoding="utf-8"?>
<p:tagLst xmlns:p="http://schemas.openxmlformats.org/presentationml/2006/main">
  <p:tag name="KSO_WM_UNIT_TABLE_BEAUTIFY" val="smartTable{dd32b337-03f9-4339-be89-7c44c99f8b85}"/>
</p:tagLst>
</file>

<file path=ppt/tags/tag12.xml><?xml version="1.0" encoding="utf-8"?>
<p:tagLst xmlns:p="http://schemas.openxmlformats.org/presentationml/2006/main">
  <p:tag name="KSO_WM_UNIT_TABLE_BEAUTIFY" val="smartTable{53ab7dbd-bde6-44e5-9486-f9d90a8b3e0a}"/>
</p:tagLst>
</file>

<file path=ppt/tags/tag13.xml><?xml version="1.0" encoding="utf-8"?>
<p:tagLst xmlns:p="http://schemas.openxmlformats.org/presentationml/2006/main">
  <p:tag name="KSO_WM_UNIT_TABLE_BEAUTIFY" val="smartTable{e7119212-0533-4b3f-8876-68453a9f9f1d}"/>
</p:tagLst>
</file>

<file path=ppt/tags/tag14.xml><?xml version="1.0" encoding="utf-8"?>
<p:tagLst xmlns:p="http://schemas.openxmlformats.org/presentationml/2006/main">
  <p:tag name="KSO_WM_UNIT_TABLE_BEAUTIFY" val="smartTable{49698a8b-616d-42d0-b668-fcc1826fba35}"/>
</p:tagLst>
</file>

<file path=ppt/tags/tag15.xml><?xml version="1.0" encoding="utf-8"?>
<p:tagLst xmlns:p="http://schemas.openxmlformats.org/presentationml/2006/main">
  <p:tag name="KSO_WM_UNIT_TABLE_BEAUTIFY" val="smartTable{41cc6537-6bf9-4437-adf7-0ec42eb03c4f}"/>
</p:tagLst>
</file>

<file path=ppt/tags/tag16.xml><?xml version="1.0" encoding="utf-8"?>
<p:tagLst xmlns:p="http://schemas.openxmlformats.org/presentationml/2006/main">
  <p:tag name="KSO_WM_UNIT_TABLE_BEAUTIFY" val="smartTable{41cc6537-6bf9-4437-adf7-0ec42eb03c4f}"/>
</p:tagLst>
</file>

<file path=ppt/tags/tag17.xml><?xml version="1.0" encoding="utf-8"?>
<p:tagLst xmlns:p="http://schemas.openxmlformats.org/presentationml/2006/main">
  <p:tag name="KSO_WM_UNIT_TABLE_BEAUTIFY" val="smartTable{caa1b2f2-63b4-45eb-95fa-84a53ed8ef91}"/>
</p:tagLst>
</file>

<file path=ppt/tags/tag18.xml><?xml version="1.0" encoding="utf-8"?>
<p:tagLst xmlns:p="http://schemas.openxmlformats.org/presentationml/2006/main">
  <p:tag name="KSO_WM_UNIT_TABLE_BEAUTIFY" val="smartTable{a6232586-ebf7-4776-9817-911e112c4a57}"/>
</p:tagLst>
</file>

<file path=ppt/tags/tag19.xml><?xml version="1.0" encoding="utf-8"?>
<p:tagLst xmlns:p="http://schemas.openxmlformats.org/presentationml/2006/main">
  <p:tag name="ARTICULATE_PROJECT_OPEN" val="0"/>
  <p:tag name="AS_NET" val="4.0.30319.42000"/>
  <p:tag name="AS_OS" val="Microsoft Windows NT 6.1.7601 Service Pack 1"/>
  <p:tag name="AS_RELEASE_DATE" val="2020.05.14"/>
  <p:tag name="AS_TITLE" val="Aspose.Slides for .NET 4.0 Client Profile"/>
  <p:tag name="AS_VERSION" val="20.5"/>
  <p:tag name="ISLIDE.GUIDESSETTING" val="{&quot;Id&quot;:&quot;GuidesStyle_Normal&quot;,&quot;Name&quot;:&quot;正常&quot;,&quot;HeaderHeight&quot;:15.0,&quot;FooterHeight&quot;:9.0,&quot;SideMargin&quot;:5.5,&quot;TopMargin&quot;:0.0,&quot;BottomMargin&quot;:0.0,&quot;IntervalMargin&quot;:1.5}"/>
  <p:tag name="ISPRING_RESOURCE_PATHS_HASH_PRESENTER" val="79344ea4aab3a8c51a92227a70fa2e8d10f17e"/>
</p:tagLst>
</file>

<file path=ppt/tags/tag2.xml><?xml version="1.0" encoding="utf-8"?>
<p:tagLst xmlns:p="http://schemas.openxmlformats.org/presentationml/2006/main">
  <p:tag name="KSO_WM_UNIT_TABLE_BEAUTIFY" val="smartTable{62ce43a2-85a2-407f-bb26-2a7fca191618}"/>
</p:tagLst>
</file>

<file path=ppt/tags/tag3.xml><?xml version="1.0" encoding="utf-8"?>
<p:tagLst xmlns:p="http://schemas.openxmlformats.org/presentationml/2006/main">
  <p:tag name="KSO_WM_UNIT_TABLE_BEAUTIFY" val="smartTable{df71eebd-ce5e-460b-9d02-52e3b156c067}"/>
</p:tagLst>
</file>

<file path=ppt/tags/tag4.xml><?xml version="1.0" encoding="utf-8"?>
<p:tagLst xmlns:p="http://schemas.openxmlformats.org/presentationml/2006/main">
  <p:tag name="KSO_WM_UNIT_TABLE_BEAUTIFY" val="smartTable{df71eebd-ce5e-460b-9d02-52e3b156c067}"/>
</p:tagLst>
</file>

<file path=ppt/tags/tag5.xml><?xml version="1.0" encoding="utf-8"?>
<p:tagLst xmlns:p="http://schemas.openxmlformats.org/presentationml/2006/main">
  <p:tag name="KSO_WM_UNIT_TABLE_BEAUTIFY" val="smartTable{df71eebd-ce5e-460b-9d02-52e3b156c067}"/>
</p:tagLst>
</file>

<file path=ppt/tags/tag6.xml><?xml version="1.0" encoding="utf-8"?>
<p:tagLst xmlns:p="http://schemas.openxmlformats.org/presentationml/2006/main">
  <p:tag name="KSO_WM_UNIT_TABLE_BEAUTIFY" val="smartTable{df71eebd-ce5e-460b-9d02-52e3b156c067}"/>
</p:tagLst>
</file>

<file path=ppt/tags/tag7.xml><?xml version="1.0" encoding="utf-8"?>
<p:tagLst xmlns:p="http://schemas.openxmlformats.org/presentationml/2006/main">
  <p:tag name="KSO_WM_UNIT_TABLE_BEAUTIFY" val="smartTable{df71eebd-ce5e-460b-9d02-52e3b156c067}"/>
</p:tagLst>
</file>

<file path=ppt/tags/tag8.xml><?xml version="1.0" encoding="utf-8"?>
<p:tagLst xmlns:p="http://schemas.openxmlformats.org/presentationml/2006/main">
  <p:tag name="KSO_WM_UNIT_TABLE_BEAUTIFY" val="smartTable{df71eebd-ce5e-460b-9d02-52e3b156c067}"/>
</p:tagLst>
</file>

<file path=ppt/tags/tag9.xml><?xml version="1.0" encoding="utf-8"?>
<p:tagLst xmlns:p="http://schemas.openxmlformats.org/presentationml/2006/main">
  <p:tag name="KSO_WM_UNIT_TABLE_BEAUTIFY" val="smartTable{c771314b-072b-4c63-a339-b73d6591e893}"/>
</p:tagLst>
</file>

<file path=ppt/theme/theme1.xml><?xml version="1.0" encoding="utf-8"?>
<a:theme xmlns:r="http://schemas.openxmlformats.org/officeDocument/2006/relationships" xmlns:a="http://schemas.openxmlformats.org/drawingml/2006/main" name="Office 主题">
  <a:themeElements>
    <a:clrScheme name="Office">
      <a:dk1>
        <a:srgbClr val="000000"/>
      </a:dk1>
      <a:lt1>
        <a:srgbClr val="FFFFFF"/>
      </a:lt1>
      <a:dk2>
        <a:srgbClr val="778495"/>
      </a:dk2>
      <a:lt2>
        <a:srgbClr val="F0F0F0"/>
      </a:lt2>
      <a:accent1>
        <a:srgbClr val="E60122"/>
      </a:accent1>
      <a:accent2>
        <a:srgbClr val="125C9E"/>
      </a:accent2>
      <a:accent3>
        <a:srgbClr val="F17737"/>
      </a:accent3>
      <a:accent4>
        <a:srgbClr val="CA3962"/>
      </a:accent4>
      <a:accent5>
        <a:srgbClr val="D15B1C"/>
      </a:accent5>
      <a:accent6>
        <a:srgbClr val="F02F4C"/>
      </a:accent6>
      <a:hlink>
        <a:srgbClr val="E60122"/>
      </a:hlink>
      <a:folHlink>
        <a:srgbClr val="BFBFBF"/>
      </a:folHlink>
    </a:clrScheme>
    <a:fontScheme name="at1gy054">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Slice</Template>
  <Company/>
  <PresentationFormat>宽屏</PresentationFormat>
  <Paragraphs>552</Paragraphs>
  <Slides>98</Slides>
  <Notes>0</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98</vt:i4>
      </vt:variant>
    </vt:vector>
  </HeadingPairs>
  <TitlesOfParts>
    <vt:vector baseType="lpstr" size="107">
      <vt:lpstr>Arial</vt:lpstr>
      <vt:lpstr>微软雅黑</vt:lpstr>
      <vt:lpstr>等线 Light</vt:lpstr>
      <vt:lpstr>等线</vt:lpstr>
      <vt:lpstr>宋体</vt:lpstr>
      <vt:lpstr>Times New Roman</vt:lpstr>
      <vt:lpstr>NEU-BZ-S92</vt:lpstr>
      <vt:lpstr>黑体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20.0500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2015-11-26T03:40:00Z</dcterms:created>
  <dcterms:modified xsi:type="dcterms:W3CDTF">2021-01-08T11:38:37Z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2052-11.1.0.10116</vt:lpwstr>
  </property>
</Properties>
</file>