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1"/>
  </p:notesMasterIdLst>
  <p:handoutMasterIdLst>
    <p:handoutMasterId r:id="rId22"/>
  </p:handoutMasterIdLst>
  <p:sldIdLst>
    <p:sldId id="509" r:id="rId3"/>
    <p:sldId id="574" r:id="rId4"/>
    <p:sldId id="300" r:id="rId5"/>
    <p:sldId id="682" r:id="rId6"/>
    <p:sldId id="683" r:id="rId7"/>
    <p:sldId id="661" r:id="rId8"/>
    <p:sldId id="686" r:id="rId9"/>
    <p:sldId id="687" r:id="rId10"/>
    <p:sldId id="684" r:id="rId11"/>
    <p:sldId id="688" r:id="rId12"/>
    <p:sldId id="689" r:id="rId13"/>
    <p:sldId id="690" r:id="rId14"/>
    <p:sldId id="691" r:id="rId15"/>
    <p:sldId id="692" r:id="rId16"/>
    <p:sldId id="693" r:id="rId17"/>
    <p:sldId id="260" r:id="rId18"/>
    <p:sldId id="503" r:id="rId19"/>
    <p:sldId id="276" r:id="rId20"/>
  </p:sldIdLst>
  <p:sldSz cx="12188825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7EE"/>
    <a:srgbClr val="FE970E"/>
    <a:srgbClr val="00A0E9"/>
    <a:srgbClr val="036EB8"/>
    <a:srgbClr val="F53009"/>
    <a:srgbClr val="FFBD68"/>
    <a:srgbClr val="00B050"/>
    <a:srgbClr val="00628E"/>
    <a:srgbClr val="C7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2498090" y="1431290"/>
            <a:ext cx="719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21.2 </a:t>
            </a:r>
            <a:r>
              <a:rPr 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电磁波的海洋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950" y="130810"/>
            <a:ext cx="3768090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第二十一章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&amp;pky300_sjzg_VCG41N500226778_sjzg_VCG41N500226778&amp;"/>
          <p:cNvPicPr>
            <a:picLocks noChangeAspect="1"/>
          </p:cNvPicPr>
          <p:nvPr/>
        </p:nvPicPr>
        <p:blipFill>
          <a:blip r:embed="rId3">
            <a:alphaModFix amt="80000"/>
          </a:blip>
          <a:srcRect r="204" b="960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电磁波是怎样传播的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0590" y="4324350"/>
            <a:ext cx="41109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光，就是一种电磁波！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10590" y="2000885"/>
            <a:ext cx="4013835" cy="5765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③</a:t>
            </a:r>
            <a:r>
              <a:rPr lang="zh-CN" altLang="en-US" sz="28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电磁波的传播速度</a:t>
            </a:r>
            <a:r>
              <a:rPr lang="en-US" altLang="zh-CN" sz="2800" i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c</a:t>
            </a:r>
            <a:endParaRPr lang="en-US" altLang="zh-CN" sz="2800" i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10590" y="2650490"/>
            <a:ext cx="6929438" cy="606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真空中：</a:t>
            </a:r>
            <a:r>
              <a:rPr lang="en-US" sz="2800" i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 </a:t>
            </a:r>
            <a:r>
              <a:rPr lang="en-US" sz="28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=2.997 924 58 ×10</a:t>
            </a:r>
            <a:r>
              <a:rPr lang="en-US" sz="2800" baseline="300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  </a:t>
            </a:r>
            <a:r>
              <a:rPr lang="en-US" sz="28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m/s      </a:t>
            </a:r>
            <a:endParaRPr lang="en-US" altLang="en-US" sz="280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10590" y="3329940"/>
            <a:ext cx="4013200" cy="571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空气中：接近真空光速</a:t>
            </a:r>
          </a:p>
        </p:txBody>
      </p:sp>
      <p:sp>
        <p:nvSpPr>
          <p:cNvPr id="13" name="文本框 2"/>
          <p:cNvSpPr txBox="1">
            <a:spLocks noChangeArrowheads="1"/>
          </p:cNvSpPr>
          <p:nvPr/>
        </p:nvSpPr>
        <p:spPr bwMode="auto">
          <a:xfrm>
            <a:off x="3040779" y="5119402"/>
            <a:ext cx="5904410" cy="1245345"/>
          </a:xfrm>
          <a:prstGeom prst="roundRect">
            <a:avLst/>
          </a:prstGeom>
          <a:solidFill>
            <a:srgbClr val="BDD7EE">
              <a:alpha val="66000"/>
            </a:srgbClr>
          </a:solidFill>
          <a:ln w="12700">
            <a:solidFill>
              <a:srgbClr val="036EB8"/>
            </a:solidFill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2800" b="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波长、频率、波速之间的关系：</a:t>
            </a:r>
            <a:r>
              <a:rPr lang="en-US" altLang="zh-CN" sz="2800" b="0" i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c=</a:t>
            </a:r>
            <a:r>
              <a:rPr lang="en-US" altLang="zh-CN" sz="2800" b="0" i="1" dirty="0" err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λf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电磁波是怎样传播的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82650" y="1818005"/>
            <a:ext cx="3284855" cy="714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电磁波家族及应用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4" name="矩形 4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Rectangle 2"/>
          <p:cNvSpPr txBox="1">
            <a:spLocks noChangeArrowheads="1"/>
          </p:cNvSpPr>
          <p:nvPr/>
        </p:nvSpPr>
        <p:spPr bwMode="auto">
          <a:xfrm>
            <a:off x="2503298" y="5801200"/>
            <a:ext cx="69294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latin typeface="Times New Roman" panose="02020603050405020304" charset="0"/>
                <a:ea typeface="+mn-ea"/>
                <a:cs typeface="Times New Roman" panose="02020603050405020304" charset="0"/>
              </a:rPr>
              <a:t>各种光和射线都是波长不同的电磁波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650" y="2413000"/>
            <a:ext cx="10171430" cy="2978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电磁波是怎样传播的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82650" y="1818005"/>
            <a:ext cx="3284855" cy="714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电磁波家族及应用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4" name="矩形 4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09955" y="3668395"/>
            <a:ext cx="41103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无线电波：广播、电视和移动通信等。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842582" y="1582956"/>
            <a:ext cx="5595620" cy="2531110"/>
            <a:chOff x="9710051" y="10011176"/>
            <a:chExt cx="4589338" cy="207593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9710051" y="10011176"/>
              <a:ext cx="2014997" cy="2075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5144" y="10363761"/>
              <a:ext cx="2434245" cy="1723346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5"/>
          <a:stretch>
            <a:fillRect/>
          </a:stretch>
        </p:blipFill>
        <p:spPr>
          <a:xfrm>
            <a:off x="6320790" y="4114165"/>
            <a:ext cx="1500505" cy="2012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785" y="4114165"/>
            <a:ext cx="1862455" cy="207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电磁波是怎样传播的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82650" y="1818005"/>
            <a:ext cx="3284855" cy="714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电磁波家族及应用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4" name="矩形 4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09955" y="3668395"/>
            <a:ext cx="41103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红外线：遥控、遥感等。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ECEDEF"/>
              </a:clrFrom>
              <a:clrTo>
                <a:srgbClr val="ECED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55" y="4451985"/>
            <a:ext cx="2432050" cy="1784985"/>
          </a:xfrm>
          <a:prstGeom prst="round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6"/>
          <a:stretch>
            <a:fillRect/>
          </a:stretch>
        </p:blipFill>
        <p:spPr>
          <a:xfrm>
            <a:off x="5867400" y="2184400"/>
            <a:ext cx="5400675" cy="4052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电磁波是怎样传播的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82650" y="1818005"/>
            <a:ext cx="3284855" cy="714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电磁波家族及应用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4" name="矩形 4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09955" y="3668395"/>
            <a:ext cx="41103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紫外线：杀菌、验钞等。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2" b="11031"/>
          <a:stretch>
            <a:fillRect/>
          </a:stretch>
        </p:blipFill>
        <p:spPr>
          <a:xfrm>
            <a:off x="6285865" y="1818005"/>
            <a:ext cx="4281805" cy="2219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1358" r="9041" b="8710"/>
          <a:stretch>
            <a:fillRect/>
          </a:stretch>
        </p:blipFill>
        <p:spPr>
          <a:xfrm>
            <a:off x="6285865" y="3978910"/>
            <a:ext cx="4281805" cy="2343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电磁波是怎样传播的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82650" y="1818005"/>
            <a:ext cx="3284855" cy="714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电磁波家族及应用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4" name="矩形 4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82650" y="2767330"/>
            <a:ext cx="141224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</a:rPr>
              <a:t>微波炉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882650" y="3391535"/>
            <a:ext cx="6074410" cy="12966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表面和内部同时加热（水分子共振）</a:t>
            </a:r>
          </a:p>
          <a:p>
            <a:pPr eaLnBrk="0" hangingPunct="0">
              <a:lnSpc>
                <a:spcPct val="14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将电磁波的能量转化为食物的内能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789976" y="2697970"/>
            <a:ext cx="3028950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6796873" y="2399600"/>
            <a:ext cx="1044575" cy="431800"/>
          </a:xfrm>
          <a:prstGeom prst="wedgeRectCallout">
            <a:avLst>
              <a:gd name="adj1" fmla="val 138148"/>
              <a:gd name="adj2" fmla="val 143014"/>
            </a:avLst>
          </a:prstGeom>
          <a:solidFill>
            <a:schemeClr val="bg1"/>
          </a:solidFill>
          <a:ln w="28575" cmpd="sng">
            <a:solidFill>
              <a:srgbClr val="0066CC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zh-CN" altLang="en-US" sz="2000" b="1"/>
              <a:t>风扇</a:t>
            </a: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9343842" y="2363627"/>
            <a:ext cx="1044575" cy="431800"/>
          </a:xfrm>
          <a:prstGeom prst="wedgeRectCallout">
            <a:avLst>
              <a:gd name="adj1" fmla="val 7296"/>
              <a:gd name="adj2" fmla="val 225366"/>
            </a:avLst>
          </a:prstGeom>
          <a:solidFill>
            <a:schemeClr val="bg1"/>
          </a:solidFill>
          <a:ln w="28575" cmpd="sng">
            <a:solidFill>
              <a:srgbClr val="0066CC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zh-CN" altLang="en-US" sz="2000" b="1"/>
              <a:t>波导管</a:t>
            </a: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10777112" y="2761578"/>
            <a:ext cx="1044575" cy="431800"/>
          </a:xfrm>
          <a:prstGeom prst="wedgeRectCallout">
            <a:avLst>
              <a:gd name="adj1" fmla="val -113069"/>
              <a:gd name="adj2" fmla="val 232722"/>
            </a:avLst>
          </a:prstGeom>
          <a:solidFill>
            <a:schemeClr val="bg1"/>
          </a:solidFill>
          <a:ln w="28575" cmpd="sng">
            <a:solidFill>
              <a:srgbClr val="0066CC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zh-CN" altLang="en-US" sz="2000" b="1"/>
              <a:t>磁控管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6421013" y="5181869"/>
            <a:ext cx="649288" cy="431800"/>
          </a:xfrm>
          <a:prstGeom prst="wedgeRectCallout">
            <a:avLst>
              <a:gd name="adj1" fmla="val 150491"/>
              <a:gd name="adj2" fmla="val -84190"/>
            </a:avLst>
          </a:prstGeom>
          <a:solidFill>
            <a:schemeClr val="bg1"/>
          </a:solidFill>
          <a:ln w="28575" cmpd="sng">
            <a:solidFill>
              <a:srgbClr val="0066CC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zh-CN" altLang="en-US" sz="2000" b="1"/>
              <a:t>门</a:t>
            </a: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8669073" y="5352350"/>
            <a:ext cx="1260475" cy="431800"/>
          </a:xfrm>
          <a:prstGeom prst="wedgeRectCallout">
            <a:avLst>
              <a:gd name="adj1" fmla="val -83500"/>
              <a:gd name="adj2" fmla="val -168750"/>
            </a:avLst>
          </a:prstGeom>
          <a:solidFill>
            <a:schemeClr val="bg1"/>
          </a:solidFill>
          <a:ln w="28575" cmpd="sng">
            <a:solidFill>
              <a:srgbClr val="0066CC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zh-CN" altLang="en-US" sz="2000" b="1"/>
              <a:t>屏蔽网</a:t>
            </a: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10228429" y="5089418"/>
            <a:ext cx="1260475" cy="431800"/>
          </a:xfrm>
          <a:prstGeom prst="wedgeRectCallout">
            <a:avLst>
              <a:gd name="adj1" fmla="val -93704"/>
              <a:gd name="adj2" fmla="val -190810"/>
            </a:avLst>
          </a:prstGeom>
          <a:solidFill>
            <a:schemeClr val="bg1"/>
          </a:solidFill>
          <a:ln w="28575" cmpd="sng">
            <a:solidFill>
              <a:srgbClr val="0066CC"/>
            </a:solidFill>
            <a:miter lim="800000"/>
          </a:ln>
          <a:effectLst/>
        </p:spPr>
        <p:txBody>
          <a:bodyPr/>
          <a:lstStyle/>
          <a:p>
            <a:pPr algn="ctr"/>
            <a:r>
              <a:rPr lang="zh-CN" altLang="en-US" sz="2000" b="1"/>
              <a:t>控制面板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609090" y="2322830"/>
            <a:ext cx="748030" cy="3119125"/>
          </a:xfrm>
          <a:prstGeom prst="roundRect">
            <a:avLst/>
          </a:prstGeom>
          <a:solidFill>
            <a:srgbClr val="036EB8"/>
          </a:solidFill>
          <a:ln>
            <a:solidFill>
              <a:srgbClr val="036EB8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+mn-ea"/>
              </a:rPr>
              <a:t>电磁波的海洋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32803" y="1416134"/>
            <a:ext cx="1081314" cy="578882"/>
          </a:xfrm>
          <a:prstGeom prst="round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产生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5521685" y="1411292"/>
            <a:ext cx="2402113" cy="583565"/>
          </a:xfrm>
          <a:prstGeom prst="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变化的电流</a:t>
            </a:r>
          </a:p>
        </p:txBody>
      </p:sp>
      <p:cxnSp>
        <p:nvCxnSpPr>
          <p:cNvPr id="21" name="直接连接符 20"/>
          <p:cNvCxnSpPr>
            <a:stCxn id="3" idx="3"/>
            <a:endCxn id="30" idx="1"/>
          </p:cNvCxnSpPr>
          <p:nvPr/>
        </p:nvCxnSpPr>
        <p:spPr>
          <a:xfrm flipV="1">
            <a:off x="4814117" y="1703670"/>
            <a:ext cx="708025" cy="1905"/>
          </a:xfrm>
          <a:prstGeom prst="lin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3743508" y="2591400"/>
            <a:ext cx="1081314" cy="578882"/>
          </a:xfrm>
          <a:prstGeom prst="round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传播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5561602" y="2587193"/>
            <a:ext cx="2402113" cy="583565"/>
          </a:xfrm>
          <a:prstGeom prst="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不需要介质</a:t>
            </a:r>
          </a:p>
        </p:txBody>
      </p:sp>
      <p:cxnSp>
        <p:nvCxnSpPr>
          <p:cNvPr id="42" name="直接连接符 41"/>
          <p:cNvCxnSpPr>
            <a:stCxn id="40" idx="3"/>
            <a:endCxn id="41" idx="1"/>
          </p:cNvCxnSpPr>
          <p:nvPr/>
        </p:nvCxnSpPr>
        <p:spPr>
          <a:xfrm flipV="1">
            <a:off x="4824822" y="2878936"/>
            <a:ext cx="736600" cy="1905"/>
          </a:xfrm>
          <a:prstGeom prst="lin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3745503" y="4285477"/>
            <a:ext cx="1081314" cy="578882"/>
          </a:xfrm>
          <a:prstGeom prst="round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描述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5975071" y="3516570"/>
            <a:ext cx="1386115" cy="521970"/>
          </a:xfrm>
          <a:prstGeom prst="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波长</a:t>
            </a:r>
            <a:r>
              <a:rPr lang="zh-CN" altLang="en-US" sz="2800" i="1" dirty="0"/>
              <a:t>λ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5975350" y="4314825"/>
            <a:ext cx="1415415" cy="521970"/>
          </a:xfrm>
          <a:prstGeom prst="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频率</a:t>
            </a:r>
            <a:r>
              <a:rPr lang="en-US" altLang="zh-CN" sz="2800" i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f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5975071" y="5186475"/>
            <a:ext cx="1429657" cy="521970"/>
          </a:xfrm>
          <a:prstGeom prst="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波速</a:t>
            </a:r>
            <a:r>
              <a:rPr lang="zh-CN" altLang="en-US" sz="2800" i="1" dirty="0"/>
              <a:t>c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3732803" y="5708605"/>
            <a:ext cx="1081314" cy="578882"/>
          </a:xfrm>
          <a:prstGeom prst="round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应用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2680970" y="1767840"/>
            <a:ext cx="932815" cy="4228465"/>
          </a:xfrm>
          <a:prstGeom prst="leftBrace">
            <a:avLst>
              <a:gd name="adj1" fmla="val 8333"/>
              <a:gd name="adj2" fmla="val 50367"/>
            </a:avLst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左大括号 4"/>
          <p:cNvSpPr/>
          <p:nvPr/>
        </p:nvSpPr>
        <p:spPr>
          <a:xfrm>
            <a:off x="4958715" y="3733800"/>
            <a:ext cx="932815" cy="1741170"/>
          </a:xfrm>
          <a:prstGeom prst="leftBrace">
            <a:avLst>
              <a:gd name="adj1" fmla="val 8333"/>
              <a:gd name="adj2" fmla="val 48431"/>
            </a:avLst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7" name="内容占位符 2"/>
          <p:cNvSpPr txBox="1"/>
          <p:nvPr>
            <p:custDataLst>
              <p:tags r:id="rId1"/>
            </p:custDataLst>
          </p:nvPr>
        </p:nvSpPr>
        <p:spPr bwMode="auto">
          <a:xfrm>
            <a:off x="1120140" y="1906905"/>
            <a:ext cx="8420735" cy="317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anose="05000000000000000000" pitchFamily="2" charset="2"/>
              <a:buChar char="u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b="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．下列关于电磁波的说法中正确的是（　　）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 b="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．光是一种电磁波	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 b="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．电磁波在空气中的传播速度约为</a:t>
            </a:r>
            <a:r>
              <a:rPr lang="en-US" altLang="zh-CN" sz="2800" b="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340m/s	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 b="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．电磁波的传播需要介质	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 b="0" ker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．电磁波的波长越长则频率越高</a:t>
            </a: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7584655" y="1935562"/>
            <a:ext cx="463588" cy="651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solidFill>
                  <a:srgbClr val="FF0000"/>
                </a:solidFill>
                <a:latin typeface="+mj-lt"/>
                <a:ea typeface="黑体" panose="02010600030101010101" pitchFamily="49" charset="-122"/>
                <a:cs typeface="宋体" panose="02010600030101010101" pitchFamily="2" charset="-122"/>
              </a:rPr>
              <a:t>A</a:t>
            </a:r>
            <a:endParaRPr lang="zh-CN" altLang="zh-CN" sz="2800" kern="100">
              <a:solidFill>
                <a:srgbClr val="FF0000"/>
              </a:solidFill>
              <a:latin typeface="+mj-lt"/>
              <a:ea typeface="黑体" panose="0201060003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633730" y="1207135"/>
            <a:ext cx="10078085" cy="1641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．如图为我国第一位航天英雄杨利伟在太空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宇宙飞船中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与家人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在北京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进行视频通话时的情境，对此过程，下列说法正确的是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　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1312545" y="2273935"/>
            <a:ext cx="80962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4" name="图片 13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8201025" y="3223260"/>
            <a:ext cx="3307080" cy="2335530"/>
          </a:xfrm>
          <a:prstGeom prst="rect">
            <a:avLst/>
          </a:prstGeom>
          <a:noFill/>
          <a:ln>
            <a:noFill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33730" y="2752725"/>
            <a:ext cx="7459980" cy="34499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33700" algn="l"/>
              </a:tabLst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．通话时声音通过声波传播，图像通过电磁波传播</a:t>
            </a:r>
          </a:p>
          <a:p>
            <a:pPr marL="0" marR="0" lvl="0" indent="2667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33700" algn="l"/>
              </a:tabLst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．通话时声音和图像都是通过光导纤维传播</a:t>
            </a:r>
          </a:p>
          <a:p>
            <a:pPr marL="0" marR="0" lvl="0" indent="2667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33700" algn="l"/>
              </a:tabLst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．通话时声音和图像都是通过电磁波传播</a:t>
            </a:r>
          </a:p>
          <a:p>
            <a:pPr marL="0" marR="0" lvl="0" indent="2667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33700" algn="l"/>
              </a:tabLst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．通话时声音和图像分别通过次声波和超声波传播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&amp;pky300_sjzg_VCG41N600671214_sjzg_VCG41N600671214&amp;"/>
          <p:cNvPicPr>
            <a:picLocks noChangeAspect="1"/>
          </p:cNvPicPr>
          <p:nvPr/>
        </p:nvPicPr>
        <p:blipFill>
          <a:blip r:embed="rId2">
            <a:alphaModFix amt="80000"/>
          </a:blip>
          <a:srcRect l="19984"/>
          <a:stretch>
            <a:fillRect/>
          </a:stretch>
        </p:blipFill>
        <p:spPr>
          <a:xfrm>
            <a:off x="0" y="-635"/>
            <a:ext cx="12188825" cy="68592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31820" y="4423410"/>
            <a:ext cx="530225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电视信号的传播依靠电磁波；移动电话依靠电磁波传递信息。电磁波是怎样产生和传播的？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电磁波是怎样产生的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710690"/>
            <a:ext cx="5872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演示：时断时续的电磁波能产生电流</a:t>
            </a:r>
          </a:p>
        </p:txBody>
      </p:sp>
      <p:pic>
        <p:nvPicPr>
          <p:cNvPr id="4" name="实验21-2时断时续的电流能够产生电磁波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6060" y="2530475"/>
            <a:ext cx="6434455" cy="3680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电磁波是怎样产生的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710690"/>
            <a:ext cx="5872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演示：时断时续的电磁波能产生电流</a:t>
            </a:r>
          </a:p>
        </p:txBody>
      </p:sp>
      <p:pic>
        <p:nvPicPr>
          <p:cNvPr id="36875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155" y="2672715"/>
            <a:ext cx="3104515" cy="2784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82650" y="3091180"/>
            <a:ext cx="609600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结论：</a:t>
            </a:r>
          </a:p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迅速变化的电流能在周围产生电磁波。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336965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电磁波是怎样产生的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2650" y="214249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木棍在水面上振动会产生水波</a:t>
            </a:r>
          </a:p>
        </p:txBody>
      </p:sp>
      <p:pic>
        <p:nvPicPr>
          <p:cNvPr id="5121" name="图片 696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285" y="1808480"/>
            <a:ext cx="2300605" cy="189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882650" y="278193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说话时声带的振动在空气中形成声波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82650" y="3706495"/>
            <a:ext cx="6096000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广播电台、电视台以及移动电话靠复杂的电子线路来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产生迅速变化的电流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，发出电磁波。</a:t>
            </a:r>
          </a:p>
        </p:txBody>
      </p:sp>
      <p:pic>
        <p:nvPicPr>
          <p:cNvPr id="15" name="图片 14" descr="&amp;pky9677033281_sjzg_VCG41N167227845&amp;"/>
          <p:cNvPicPr>
            <a:picLocks noChangeAspect="1"/>
          </p:cNvPicPr>
          <p:nvPr/>
        </p:nvPicPr>
        <p:blipFill>
          <a:blip r:embed="rId4"/>
          <a:srcRect l="44244" t="5139" b="15778"/>
          <a:stretch>
            <a:fillRect/>
          </a:stretch>
        </p:blipFill>
        <p:spPr>
          <a:xfrm>
            <a:off x="9293225" y="1808480"/>
            <a:ext cx="2155825" cy="1898650"/>
          </a:xfrm>
          <a:prstGeom prst="rect">
            <a:avLst/>
          </a:prstGeom>
        </p:spPr>
      </p:pic>
      <p:pic>
        <p:nvPicPr>
          <p:cNvPr id="16" name="图片 15" descr="5-32"/>
          <p:cNvPicPr>
            <a:picLocks noChangeAspect="1"/>
          </p:cNvPicPr>
          <p:nvPr/>
        </p:nvPicPr>
        <p:blipFill>
          <a:blip r:embed="rId5"/>
          <a:srcRect l="33167" t="15815" b="34649"/>
          <a:stretch>
            <a:fillRect/>
          </a:stretch>
        </p:blipFill>
        <p:spPr>
          <a:xfrm>
            <a:off x="6978650" y="3699510"/>
            <a:ext cx="4457065" cy="2440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电磁波是怎样传播的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94801" y="2048290"/>
            <a:ext cx="1880099" cy="578882"/>
          </a:xfrm>
          <a:prstGeom prst="roundRect">
            <a:avLst/>
          </a:prstGeom>
          <a:solidFill>
            <a:srgbClr val="BDD7EE"/>
          </a:solidFill>
          <a:ln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宋体" panose="02010600030101010101" pitchFamily="2" charset="-122"/>
              </a:rPr>
              <a:t>水面振动</a:t>
            </a: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276173" y="2039765"/>
            <a:ext cx="1880099" cy="578882"/>
          </a:xfrm>
          <a:prstGeom prst="roundRect">
            <a:avLst/>
          </a:prstGeom>
          <a:solidFill>
            <a:srgbClr val="BDD7EE"/>
          </a:solidFill>
          <a:ln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宋体" panose="02010600030101010101" pitchFamily="2" charset="-122"/>
              </a:rPr>
              <a:t>水波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3476205" y="3620470"/>
            <a:ext cx="1880099" cy="578882"/>
          </a:xfrm>
          <a:prstGeom prst="roundRect">
            <a:avLst/>
          </a:prstGeom>
          <a:solidFill>
            <a:srgbClr val="BDD7EE"/>
          </a:solidFill>
          <a:ln>
            <a:solidFill>
              <a:srgbClr val="FE970E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宋体" panose="02010600030101010101" pitchFamily="2" charset="-122"/>
              </a:rPr>
              <a:t>空气振动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108273" y="3620470"/>
            <a:ext cx="1880099" cy="578882"/>
          </a:xfrm>
          <a:prstGeom prst="roundRect">
            <a:avLst/>
          </a:prstGeom>
          <a:solidFill>
            <a:srgbClr val="BDD7EE"/>
          </a:solidFill>
          <a:ln>
            <a:solidFill>
              <a:srgbClr val="FE970E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宋体" panose="02010600030101010101" pitchFamily="2" charset="-122"/>
              </a:rPr>
              <a:t>声波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rcRect t="8017" r="4327"/>
          <a:stretch>
            <a:fillRect/>
          </a:stretch>
        </p:blipFill>
        <p:spPr>
          <a:xfrm>
            <a:off x="8604250" y="3061970"/>
            <a:ext cx="2165350" cy="162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直接箭头连接符 22"/>
          <p:cNvCxnSpPr>
            <a:stCxn id="16" idx="3"/>
          </p:cNvCxnSpPr>
          <p:nvPr/>
        </p:nvCxnSpPr>
        <p:spPr>
          <a:xfrm>
            <a:off x="2574900" y="2337731"/>
            <a:ext cx="674361" cy="0"/>
          </a:xfrm>
          <a:prstGeom prst="straightConnector1">
            <a:avLst/>
          </a:prstGeom>
          <a:solidFill>
            <a:srgbClr val="BDD7EE"/>
          </a:solidFill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7" idx="3"/>
          </p:cNvCxnSpPr>
          <p:nvPr/>
        </p:nvCxnSpPr>
        <p:spPr>
          <a:xfrm>
            <a:off x="5156272" y="2329206"/>
            <a:ext cx="615851" cy="0"/>
          </a:xfrm>
          <a:prstGeom prst="straightConnector1">
            <a:avLst/>
          </a:prstGeom>
          <a:solidFill>
            <a:srgbClr val="BDD7EE"/>
          </a:solidFill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18" idx="3"/>
          </p:cNvCxnSpPr>
          <p:nvPr/>
        </p:nvCxnSpPr>
        <p:spPr>
          <a:xfrm>
            <a:off x="5356304" y="3909911"/>
            <a:ext cx="725057" cy="0"/>
          </a:xfrm>
          <a:prstGeom prst="straightConnector1">
            <a:avLst/>
          </a:prstGeom>
          <a:ln w="38100">
            <a:solidFill>
              <a:srgbClr val="FE970E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20" idx="3"/>
          </p:cNvCxnSpPr>
          <p:nvPr/>
        </p:nvCxnSpPr>
        <p:spPr>
          <a:xfrm>
            <a:off x="7988372" y="3909911"/>
            <a:ext cx="615851" cy="0"/>
          </a:xfrm>
          <a:prstGeom prst="straightConnector1">
            <a:avLst/>
          </a:prstGeom>
          <a:ln w="38100">
            <a:solidFill>
              <a:srgbClr val="FE970E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 l="20644" r="6415" b="5020"/>
          <a:stretch>
            <a:fillRect/>
          </a:stretch>
        </p:blipFill>
        <p:spPr bwMode="auto">
          <a:xfrm>
            <a:off x="5772150" y="1790700"/>
            <a:ext cx="2216150" cy="139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5"/>
          <p:cNvSpPr>
            <a:spLocks noChangeArrowheads="1"/>
          </p:cNvSpPr>
          <p:nvPr/>
        </p:nvSpPr>
        <p:spPr bwMode="auto">
          <a:xfrm>
            <a:off x="596068" y="5175655"/>
            <a:ext cx="2842151" cy="593725"/>
          </a:xfrm>
          <a:prstGeom prst="roundRect">
            <a:avLst>
              <a:gd name="adj" fmla="val 16667"/>
            </a:avLst>
          </a:prstGeom>
          <a:solidFill>
            <a:srgbClr val="BDD7EE"/>
          </a:solidFill>
          <a:ln w="28575">
            <a:solidFill>
              <a:srgbClr val="036EB8"/>
            </a:solidFill>
            <a:rou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dirty="0">
                <a:latin typeface="+mn-ea"/>
                <a:ea typeface="+mn-ea"/>
              </a:rPr>
              <a:t>迅速变化的电流</a:t>
            </a:r>
          </a:p>
        </p:txBody>
      </p:sp>
      <p:pic>
        <p:nvPicPr>
          <p:cNvPr id="12290" name="Picture 2" descr="https://timgsa.baidu.com/timg?image&amp;quality=80&amp;size=b9999_10000&amp;sec=1595946039884&amp;di=6eaced635388608b29ca74ef8bd8be77&amp;imgtype=0&amp;src=http%3A%2F%2Fwww.edatop.com%2Fmwrf%2Fimg%2Fcnt%2Frf-gxh0dwdh3le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395" y="4632960"/>
            <a:ext cx="2533650" cy="169481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圆角矩形 35"/>
          <p:cNvSpPr/>
          <p:nvPr/>
        </p:nvSpPr>
        <p:spPr>
          <a:xfrm>
            <a:off x="3945729" y="5190498"/>
            <a:ext cx="1628056" cy="578882"/>
          </a:xfrm>
          <a:prstGeom prst="roundRect">
            <a:avLst/>
          </a:prstGeom>
          <a:solidFill>
            <a:srgbClr val="BDD7EE"/>
          </a:solidFill>
          <a:ln w="28575">
            <a:solidFill>
              <a:srgbClr val="036EB8"/>
            </a:solidFill>
            <a:rou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+mn-ea"/>
              </a:rPr>
              <a:t>电磁波</a:t>
            </a:r>
          </a:p>
        </p:txBody>
      </p:sp>
      <p:cxnSp>
        <p:nvCxnSpPr>
          <p:cNvPr id="37" name="直接箭头连接符 36"/>
          <p:cNvCxnSpPr>
            <a:stCxn id="35" idx="3"/>
            <a:endCxn id="36" idx="1"/>
          </p:cNvCxnSpPr>
          <p:nvPr/>
        </p:nvCxnSpPr>
        <p:spPr>
          <a:xfrm>
            <a:off x="3438219" y="5472518"/>
            <a:ext cx="507510" cy="7421"/>
          </a:xfrm>
          <a:prstGeom prst="straightConnector1">
            <a:avLst/>
          </a:prstGeom>
          <a:solidFill>
            <a:srgbClr val="BDD7EE"/>
          </a:solidFill>
          <a:ln w="28575">
            <a:solidFill>
              <a:srgbClr val="036EB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36" idx="3"/>
            <a:endCxn id="12290" idx="1"/>
          </p:cNvCxnSpPr>
          <p:nvPr/>
        </p:nvCxnSpPr>
        <p:spPr>
          <a:xfrm>
            <a:off x="5573785" y="5479939"/>
            <a:ext cx="507365" cy="635"/>
          </a:xfrm>
          <a:prstGeom prst="straightConnector1">
            <a:avLst/>
          </a:prstGeom>
          <a:solidFill>
            <a:srgbClr val="BDD7EE"/>
          </a:solidFill>
          <a:ln w="28575">
            <a:solidFill>
              <a:srgbClr val="036EB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电磁波是怎样传播的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82650" y="1818005"/>
            <a:ext cx="5824220" cy="714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演示：电磁波的传播需要介质吗？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4" name="矩形 4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4" name="实验21-3真空罩中的移动电话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0550" y="2767330"/>
            <a:ext cx="5928995" cy="3661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电磁波是怎样传播的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82650" y="1818005"/>
            <a:ext cx="5824220" cy="714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演示：电磁波的传播需要介质吗？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4" name="矩形 4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882650" y="2767330"/>
            <a:ext cx="900049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 象：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能看到手机提示灯闪烁，听不到钟罩中电铃发出的声音。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82650" y="4157980"/>
            <a:ext cx="900049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50"/>
              </a:spcBef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 论：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ts val="50"/>
              </a:spcBef>
            </a:pP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电磁波能在</a:t>
            </a:r>
            <a:r>
              <a:rPr lang="zh-CN" altLang="en-US" sz="28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真空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中传播，或者说电磁波传播</a:t>
            </a:r>
            <a:r>
              <a:rPr lang="zh-CN" altLang="en-US" sz="28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不需要介质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。声音不能在真空中传播。</a:t>
            </a:r>
            <a:endParaRPr lang="en-US" altLang="zh-CN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34900" y="300897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34900" y="4412327"/>
            <a:ext cx="295322" cy="210471"/>
            <a:chOff x="435463" y="1226414"/>
            <a:chExt cx="295380" cy="210512"/>
          </a:xfrm>
        </p:grpSpPr>
        <p:sp>
          <p:nvSpPr>
            <p:cNvPr id="17" name="矩形 1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1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电磁波是怎样传播的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82650" y="1818005"/>
            <a:ext cx="3284855" cy="714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电磁波的几个要素</a:t>
            </a:r>
          </a:p>
        </p:txBody>
      </p:sp>
      <p:sp>
        <p:nvSpPr>
          <p:cNvPr id="4" name="未知"/>
          <p:cNvSpPr/>
          <p:nvPr/>
        </p:nvSpPr>
        <p:spPr bwMode="auto">
          <a:xfrm>
            <a:off x="6177281" y="3086418"/>
            <a:ext cx="5184775" cy="684213"/>
          </a:xfrm>
          <a:custGeom>
            <a:avLst/>
            <a:gdLst/>
            <a:ahLst/>
            <a:cxnLst>
              <a:cxn ang="0">
                <a:pos x="200" y="1653"/>
              </a:cxn>
              <a:cxn ang="0">
                <a:pos x="600" y="1000"/>
              </a:cxn>
              <a:cxn ang="0">
                <a:pos x="1000" y="468"/>
              </a:cxn>
              <a:cxn ang="0">
                <a:pos x="1400" y="121"/>
              </a:cxn>
              <a:cxn ang="0">
                <a:pos x="1800" y="0"/>
              </a:cxn>
              <a:cxn ang="0">
                <a:pos x="2200" y="121"/>
              </a:cxn>
              <a:cxn ang="0">
                <a:pos x="2600" y="468"/>
              </a:cxn>
              <a:cxn ang="0">
                <a:pos x="3000" y="1000"/>
              </a:cxn>
              <a:cxn ang="0">
                <a:pos x="3400" y="1653"/>
              </a:cxn>
              <a:cxn ang="0">
                <a:pos x="3800" y="2347"/>
              </a:cxn>
              <a:cxn ang="0">
                <a:pos x="4200" y="3000"/>
              </a:cxn>
              <a:cxn ang="0">
                <a:pos x="4600" y="3532"/>
              </a:cxn>
              <a:cxn ang="0">
                <a:pos x="5000" y="3879"/>
              </a:cxn>
              <a:cxn ang="0">
                <a:pos x="5400" y="4000"/>
              </a:cxn>
              <a:cxn ang="0">
                <a:pos x="5800" y="3879"/>
              </a:cxn>
              <a:cxn ang="0">
                <a:pos x="6200" y="3532"/>
              </a:cxn>
              <a:cxn ang="0">
                <a:pos x="6600" y="3000"/>
              </a:cxn>
              <a:cxn ang="0">
                <a:pos x="7000" y="2348"/>
              </a:cxn>
              <a:cxn ang="0">
                <a:pos x="7400" y="1653"/>
              </a:cxn>
              <a:cxn ang="0">
                <a:pos x="7800" y="1000"/>
              </a:cxn>
              <a:cxn ang="0">
                <a:pos x="8200" y="468"/>
              </a:cxn>
              <a:cxn ang="0">
                <a:pos x="8600" y="121"/>
              </a:cxn>
              <a:cxn ang="0">
                <a:pos x="9000" y="0"/>
              </a:cxn>
              <a:cxn ang="0">
                <a:pos x="9400" y="120"/>
              </a:cxn>
              <a:cxn ang="0">
                <a:pos x="9800" y="468"/>
              </a:cxn>
              <a:cxn ang="0">
                <a:pos x="10200" y="1000"/>
              </a:cxn>
              <a:cxn ang="0">
                <a:pos x="10600" y="1652"/>
              </a:cxn>
              <a:cxn ang="0">
                <a:pos x="11000" y="2347"/>
              </a:cxn>
              <a:cxn ang="0">
                <a:pos x="11400" y="2999"/>
              </a:cxn>
              <a:cxn ang="0">
                <a:pos x="11800" y="3532"/>
              </a:cxn>
              <a:cxn ang="0">
                <a:pos x="12200" y="3879"/>
              </a:cxn>
              <a:cxn ang="0">
                <a:pos x="12600" y="4000"/>
              </a:cxn>
              <a:cxn ang="0">
                <a:pos x="13000" y="3880"/>
              </a:cxn>
              <a:cxn ang="0">
                <a:pos x="13400" y="3533"/>
              </a:cxn>
              <a:cxn ang="0">
                <a:pos x="13800" y="3001"/>
              </a:cxn>
              <a:cxn ang="0">
                <a:pos x="14200" y="2348"/>
              </a:cxn>
              <a:cxn ang="0">
                <a:pos x="14600" y="1653"/>
              </a:cxn>
              <a:cxn ang="0">
                <a:pos x="15000" y="1001"/>
              </a:cxn>
              <a:cxn ang="0">
                <a:pos x="15400" y="468"/>
              </a:cxn>
              <a:cxn ang="0">
                <a:pos x="15800" y="121"/>
              </a:cxn>
              <a:cxn ang="0">
                <a:pos x="16200" y="0"/>
              </a:cxn>
              <a:cxn ang="0">
                <a:pos x="16600" y="120"/>
              </a:cxn>
              <a:cxn ang="0">
                <a:pos x="17000" y="467"/>
              </a:cxn>
              <a:cxn ang="0">
                <a:pos x="17400" y="999"/>
              </a:cxn>
              <a:cxn ang="0">
                <a:pos x="17800" y="1652"/>
              </a:cxn>
              <a:cxn ang="0">
                <a:pos x="18200" y="2346"/>
              </a:cxn>
              <a:cxn ang="0">
                <a:pos x="18600" y="2999"/>
              </a:cxn>
              <a:cxn ang="0">
                <a:pos x="19000" y="3531"/>
              </a:cxn>
              <a:cxn ang="0">
                <a:pos x="19400" y="3879"/>
              </a:cxn>
              <a:cxn ang="0">
                <a:pos x="19800" y="4000"/>
              </a:cxn>
              <a:cxn ang="0">
                <a:pos x="20200" y="3880"/>
              </a:cxn>
              <a:cxn ang="0">
                <a:pos x="20600" y="3533"/>
              </a:cxn>
              <a:cxn ang="0">
                <a:pos x="21000" y="3001"/>
              </a:cxn>
              <a:cxn ang="0">
                <a:pos x="21400" y="2348"/>
              </a:cxn>
              <a:cxn ang="0">
                <a:pos x="21600" y="2001"/>
              </a:cxn>
            </a:cxnLst>
            <a:rect l="0" t="0" r="r" b="b"/>
            <a:pathLst>
              <a:path w="21633" h="4000">
                <a:moveTo>
                  <a:pt x="0" y="2000"/>
                </a:moveTo>
                <a:cubicBezTo>
                  <a:pt x="66" y="1883"/>
                  <a:pt x="133" y="1767"/>
                  <a:pt x="200" y="1653"/>
                </a:cubicBezTo>
                <a:cubicBezTo>
                  <a:pt x="267" y="1539"/>
                  <a:pt x="333" y="1425"/>
                  <a:pt x="400" y="1316"/>
                </a:cubicBezTo>
                <a:cubicBezTo>
                  <a:pt x="467" y="1207"/>
                  <a:pt x="533" y="1100"/>
                  <a:pt x="600" y="1000"/>
                </a:cubicBezTo>
                <a:cubicBezTo>
                  <a:pt x="667" y="900"/>
                  <a:pt x="733" y="803"/>
                  <a:pt x="800" y="714"/>
                </a:cubicBezTo>
                <a:cubicBezTo>
                  <a:pt x="867" y="625"/>
                  <a:pt x="933" y="542"/>
                  <a:pt x="1000" y="468"/>
                </a:cubicBezTo>
                <a:cubicBezTo>
                  <a:pt x="1067" y="394"/>
                  <a:pt x="1133" y="326"/>
                  <a:pt x="1200" y="268"/>
                </a:cubicBezTo>
                <a:cubicBezTo>
                  <a:pt x="1267" y="210"/>
                  <a:pt x="1333" y="161"/>
                  <a:pt x="1400" y="121"/>
                </a:cubicBezTo>
                <a:cubicBezTo>
                  <a:pt x="1467" y="81"/>
                  <a:pt x="1533" y="50"/>
                  <a:pt x="1600" y="30"/>
                </a:cubicBezTo>
                <a:cubicBezTo>
                  <a:pt x="1667" y="10"/>
                  <a:pt x="1733" y="0"/>
                  <a:pt x="1800" y="0"/>
                </a:cubicBezTo>
                <a:cubicBezTo>
                  <a:pt x="1867" y="0"/>
                  <a:pt x="1933" y="10"/>
                  <a:pt x="2000" y="30"/>
                </a:cubicBezTo>
                <a:cubicBezTo>
                  <a:pt x="2067" y="50"/>
                  <a:pt x="2133" y="81"/>
                  <a:pt x="2200" y="121"/>
                </a:cubicBezTo>
                <a:cubicBezTo>
                  <a:pt x="2267" y="161"/>
                  <a:pt x="2333" y="210"/>
                  <a:pt x="2400" y="268"/>
                </a:cubicBezTo>
                <a:cubicBezTo>
                  <a:pt x="2467" y="326"/>
                  <a:pt x="2533" y="394"/>
                  <a:pt x="2600" y="468"/>
                </a:cubicBezTo>
                <a:cubicBezTo>
                  <a:pt x="2667" y="542"/>
                  <a:pt x="2733" y="625"/>
                  <a:pt x="2800" y="714"/>
                </a:cubicBezTo>
                <a:cubicBezTo>
                  <a:pt x="2867" y="803"/>
                  <a:pt x="2933" y="900"/>
                  <a:pt x="3000" y="1000"/>
                </a:cubicBezTo>
                <a:cubicBezTo>
                  <a:pt x="3067" y="1100"/>
                  <a:pt x="3133" y="1207"/>
                  <a:pt x="3200" y="1316"/>
                </a:cubicBezTo>
                <a:cubicBezTo>
                  <a:pt x="3267" y="1425"/>
                  <a:pt x="3333" y="1539"/>
                  <a:pt x="3400" y="1653"/>
                </a:cubicBezTo>
                <a:cubicBezTo>
                  <a:pt x="3467" y="1767"/>
                  <a:pt x="3533" y="1884"/>
                  <a:pt x="3600" y="2000"/>
                </a:cubicBezTo>
                <a:cubicBezTo>
                  <a:pt x="3667" y="2116"/>
                  <a:pt x="3733" y="2233"/>
                  <a:pt x="3800" y="2347"/>
                </a:cubicBezTo>
                <a:cubicBezTo>
                  <a:pt x="3867" y="2461"/>
                  <a:pt x="3933" y="2575"/>
                  <a:pt x="4000" y="2684"/>
                </a:cubicBezTo>
                <a:cubicBezTo>
                  <a:pt x="4067" y="2793"/>
                  <a:pt x="4133" y="2900"/>
                  <a:pt x="4200" y="3000"/>
                </a:cubicBezTo>
                <a:cubicBezTo>
                  <a:pt x="4267" y="3100"/>
                  <a:pt x="4333" y="3196"/>
                  <a:pt x="4400" y="3285"/>
                </a:cubicBezTo>
                <a:cubicBezTo>
                  <a:pt x="4467" y="3374"/>
                  <a:pt x="4533" y="3458"/>
                  <a:pt x="4600" y="3532"/>
                </a:cubicBezTo>
                <a:cubicBezTo>
                  <a:pt x="4667" y="3606"/>
                  <a:pt x="4733" y="3674"/>
                  <a:pt x="4800" y="3732"/>
                </a:cubicBezTo>
                <a:cubicBezTo>
                  <a:pt x="4867" y="3790"/>
                  <a:pt x="4933" y="3839"/>
                  <a:pt x="5000" y="3879"/>
                </a:cubicBezTo>
                <a:cubicBezTo>
                  <a:pt x="5067" y="3919"/>
                  <a:pt x="5133" y="3950"/>
                  <a:pt x="5200" y="3970"/>
                </a:cubicBezTo>
                <a:cubicBezTo>
                  <a:pt x="5267" y="3990"/>
                  <a:pt x="5333" y="4000"/>
                  <a:pt x="5400" y="4000"/>
                </a:cubicBezTo>
                <a:cubicBezTo>
                  <a:pt x="5467" y="4000"/>
                  <a:pt x="5533" y="3990"/>
                  <a:pt x="5600" y="3970"/>
                </a:cubicBezTo>
                <a:cubicBezTo>
                  <a:pt x="5667" y="3950"/>
                  <a:pt x="5733" y="3919"/>
                  <a:pt x="5800" y="3879"/>
                </a:cubicBezTo>
                <a:cubicBezTo>
                  <a:pt x="5867" y="3839"/>
                  <a:pt x="5933" y="3790"/>
                  <a:pt x="6000" y="3732"/>
                </a:cubicBezTo>
                <a:cubicBezTo>
                  <a:pt x="6067" y="3674"/>
                  <a:pt x="6133" y="3606"/>
                  <a:pt x="6200" y="3532"/>
                </a:cubicBezTo>
                <a:cubicBezTo>
                  <a:pt x="6267" y="3458"/>
                  <a:pt x="6333" y="3375"/>
                  <a:pt x="6400" y="3286"/>
                </a:cubicBezTo>
                <a:cubicBezTo>
                  <a:pt x="6467" y="3197"/>
                  <a:pt x="6533" y="3100"/>
                  <a:pt x="6600" y="3000"/>
                </a:cubicBezTo>
                <a:cubicBezTo>
                  <a:pt x="6667" y="2900"/>
                  <a:pt x="6733" y="2793"/>
                  <a:pt x="6800" y="2684"/>
                </a:cubicBezTo>
                <a:cubicBezTo>
                  <a:pt x="6867" y="2575"/>
                  <a:pt x="6933" y="2462"/>
                  <a:pt x="7000" y="2348"/>
                </a:cubicBezTo>
                <a:cubicBezTo>
                  <a:pt x="7067" y="2234"/>
                  <a:pt x="7133" y="2116"/>
                  <a:pt x="7200" y="2000"/>
                </a:cubicBezTo>
                <a:cubicBezTo>
                  <a:pt x="7267" y="1884"/>
                  <a:pt x="7333" y="1767"/>
                  <a:pt x="7400" y="1653"/>
                </a:cubicBezTo>
                <a:cubicBezTo>
                  <a:pt x="7467" y="1539"/>
                  <a:pt x="7533" y="1425"/>
                  <a:pt x="7600" y="1316"/>
                </a:cubicBezTo>
                <a:cubicBezTo>
                  <a:pt x="7667" y="1207"/>
                  <a:pt x="7733" y="1100"/>
                  <a:pt x="7800" y="1000"/>
                </a:cubicBezTo>
                <a:cubicBezTo>
                  <a:pt x="7867" y="900"/>
                  <a:pt x="7933" y="804"/>
                  <a:pt x="8000" y="715"/>
                </a:cubicBezTo>
                <a:cubicBezTo>
                  <a:pt x="8067" y="626"/>
                  <a:pt x="8133" y="542"/>
                  <a:pt x="8200" y="468"/>
                </a:cubicBezTo>
                <a:cubicBezTo>
                  <a:pt x="8267" y="394"/>
                  <a:pt x="8333" y="326"/>
                  <a:pt x="8400" y="268"/>
                </a:cubicBezTo>
                <a:cubicBezTo>
                  <a:pt x="8467" y="210"/>
                  <a:pt x="8533" y="161"/>
                  <a:pt x="8600" y="121"/>
                </a:cubicBezTo>
                <a:cubicBezTo>
                  <a:pt x="8667" y="81"/>
                  <a:pt x="8733" y="50"/>
                  <a:pt x="8800" y="30"/>
                </a:cubicBezTo>
                <a:cubicBezTo>
                  <a:pt x="8867" y="10"/>
                  <a:pt x="8933" y="0"/>
                  <a:pt x="9000" y="0"/>
                </a:cubicBezTo>
                <a:cubicBezTo>
                  <a:pt x="9067" y="0"/>
                  <a:pt x="9133" y="10"/>
                  <a:pt x="9200" y="30"/>
                </a:cubicBezTo>
                <a:cubicBezTo>
                  <a:pt x="9267" y="50"/>
                  <a:pt x="9333" y="80"/>
                  <a:pt x="9400" y="120"/>
                </a:cubicBezTo>
                <a:cubicBezTo>
                  <a:pt x="9467" y="160"/>
                  <a:pt x="9533" y="210"/>
                  <a:pt x="9600" y="268"/>
                </a:cubicBezTo>
                <a:cubicBezTo>
                  <a:pt x="9667" y="326"/>
                  <a:pt x="9733" y="394"/>
                  <a:pt x="9800" y="468"/>
                </a:cubicBezTo>
                <a:cubicBezTo>
                  <a:pt x="9867" y="542"/>
                  <a:pt x="9933" y="625"/>
                  <a:pt x="10000" y="714"/>
                </a:cubicBezTo>
                <a:cubicBezTo>
                  <a:pt x="10067" y="803"/>
                  <a:pt x="10133" y="900"/>
                  <a:pt x="10200" y="1000"/>
                </a:cubicBezTo>
                <a:cubicBezTo>
                  <a:pt x="10267" y="1100"/>
                  <a:pt x="10333" y="1206"/>
                  <a:pt x="10400" y="1315"/>
                </a:cubicBezTo>
                <a:cubicBezTo>
                  <a:pt x="10467" y="1424"/>
                  <a:pt x="10533" y="1538"/>
                  <a:pt x="10600" y="1652"/>
                </a:cubicBezTo>
                <a:cubicBezTo>
                  <a:pt x="10667" y="1766"/>
                  <a:pt x="10733" y="1883"/>
                  <a:pt x="10800" y="1999"/>
                </a:cubicBezTo>
                <a:cubicBezTo>
                  <a:pt x="10867" y="2115"/>
                  <a:pt x="10933" y="2233"/>
                  <a:pt x="11000" y="2347"/>
                </a:cubicBezTo>
                <a:cubicBezTo>
                  <a:pt x="11067" y="2461"/>
                  <a:pt x="11133" y="2574"/>
                  <a:pt x="11200" y="2683"/>
                </a:cubicBezTo>
                <a:cubicBezTo>
                  <a:pt x="11267" y="2792"/>
                  <a:pt x="11333" y="2899"/>
                  <a:pt x="11400" y="2999"/>
                </a:cubicBezTo>
                <a:cubicBezTo>
                  <a:pt x="11467" y="3099"/>
                  <a:pt x="11533" y="3196"/>
                  <a:pt x="11600" y="3285"/>
                </a:cubicBezTo>
                <a:cubicBezTo>
                  <a:pt x="11667" y="3374"/>
                  <a:pt x="11733" y="3458"/>
                  <a:pt x="11800" y="3532"/>
                </a:cubicBezTo>
                <a:cubicBezTo>
                  <a:pt x="11867" y="3606"/>
                  <a:pt x="11933" y="3674"/>
                  <a:pt x="12000" y="3732"/>
                </a:cubicBezTo>
                <a:cubicBezTo>
                  <a:pt x="12067" y="3790"/>
                  <a:pt x="12133" y="3839"/>
                  <a:pt x="12200" y="3879"/>
                </a:cubicBezTo>
                <a:cubicBezTo>
                  <a:pt x="12267" y="3919"/>
                  <a:pt x="12333" y="3950"/>
                  <a:pt x="12400" y="3970"/>
                </a:cubicBezTo>
                <a:cubicBezTo>
                  <a:pt x="12467" y="3990"/>
                  <a:pt x="12533" y="4000"/>
                  <a:pt x="12600" y="4000"/>
                </a:cubicBezTo>
                <a:cubicBezTo>
                  <a:pt x="12667" y="4000"/>
                  <a:pt x="12733" y="3990"/>
                  <a:pt x="12800" y="3970"/>
                </a:cubicBezTo>
                <a:cubicBezTo>
                  <a:pt x="12867" y="3950"/>
                  <a:pt x="12933" y="3920"/>
                  <a:pt x="13000" y="3880"/>
                </a:cubicBezTo>
                <a:cubicBezTo>
                  <a:pt x="13067" y="3840"/>
                  <a:pt x="13133" y="3790"/>
                  <a:pt x="13200" y="3732"/>
                </a:cubicBezTo>
                <a:cubicBezTo>
                  <a:pt x="13267" y="3674"/>
                  <a:pt x="13333" y="3607"/>
                  <a:pt x="13400" y="3533"/>
                </a:cubicBezTo>
                <a:cubicBezTo>
                  <a:pt x="13467" y="3459"/>
                  <a:pt x="13533" y="3375"/>
                  <a:pt x="13600" y="3286"/>
                </a:cubicBezTo>
                <a:cubicBezTo>
                  <a:pt x="13667" y="3197"/>
                  <a:pt x="13733" y="3101"/>
                  <a:pt x="13800" y="3001"/>
                </a:cubicBezTo>
                <a:cubicBezTo>
                  <a:pt x="13867" y="2901"/>
                  <a:pt x="13933" y="2794"/>
                  <a:pt x="14000" y="2685"/>
                </a:cubicBezTo>
                <a:cubicBezTo>
                  <a:pt x="14067" y="2576"/>
                  <a:pt x="14133" y="2462"/>
                  <a:pt x="14200" y="2348"/>
                </a:cubicBezTo>
                <a:cubicBezTo>
                  <a:pt x="14267" y="2234"/>
                  <a:pt x="14333" y="2117"/>
                  <a:pt x="14400" y="2001"/>
                </a:cubicBezTo>
                <a:cubicBezTo>
                  <a:pt x="14467" y="1885"/>
                  <a:pt x="14533" y="1767"/>
                  <a:pt x="14600" y="1653"/>
                </a:cubicBezTo>
                <a:cubicBezTo>
                  <a:pt x="14667" y="1539"/>
                  <a:pt x="14733" y="1426"/>
                  <a:pt x="14800" y="1317"/>
                </a:cubicBezTo>
                <a:cubicBezTo>
                  <a:pt x="14867" y="1208"/>
                  <a:pt x="14933" y="1101"/>
                  <a:pt x="15000" y="1001"/>
                </a:cubicBezTo>
                <a:cubicBezTo>
                  <a:pt x="15067" y="901"/>
                  <a:pt x="15133" y="804"/>
                  <a:pt x="15200" y="715"/>
                </a:cubicBezTo>
                <a:cubicBezTo>
                  <a:pt x="15267" y="626"/>
                  <a:pt x="15333" y="542"/>
                  <a:pt x="15400" y="468"/>
                </a:cubicBezTo>
                <a:cubicBezTo>
                  <a:pt x="15467" y="394"/>
                  <a:pt x="15533" y="326"/>
                  <a:pt x="15600" y="268"/>
                </a:cubicBezTo>
                <a:cubicBezTo>
                  <a:pt x="15667" y="210"/>
                  <a:pt x="15733" y="161"/>
                  <a:pt x="15800" y="121"/>
                </a:cubicBezTo>
                <a:cubicBezTo>
                  <a:pt x="15867" y="81"/>
                  <a:pt x="15933" y="51"/>
                  <a:pt x="16000" y="31"/>
                </a:cubicBezTo>
                <a:cubicBezTo>
                  <a:pt x="16067" y="11"/>
                  <a:pt x="16133" y="0"/>
                  <a:pt x="16200" y="0"/>
                </a:cubicBezTo>
                <a:cubicBezTo>
                  <a:pt x="16267" y="0"/>
                  <a:pt x="16333" y="10"/>
                  <a:pt x="16400" y="30"/>
                </a:cubicBezTo>
                <a:cubicBezTo>
                  <a:pt x="16467" y="50"/>
                  <a:pt x="16533" y="80"/>
                  <a:pt x="16600" y="120"/>
                </a:cubicBezTo>
                <a:cubicBezTo>
                  <a:pt x="16667" y="160"/>
                  <a:pt x="16733" y="210"/>
                  <a:pt x="16800" y="268"/>
                </a:cubicBezTo>
                <a:cubicBezTo>
                  <a:pt x="16867" y="326"/>
                  <a:pt x="16933" y="393"/>
                  <a:pt x="17000" y="467"/>
                </a:cubicBezTo>
                <a:cubicBezTo>
                  <a:pt x="17067" y="541"/>
                  <a:pt x="17133" y="625"/>
                  <a:pt x="17200" y="714"/>
                </a:cubicBezTo>
                <a:cubicBezTo>
                  <a:pt x="17267" y="803"/>
                  <a:pt x="17333" y="899"/>
                  <a:pt x="17400" y="999"/>
                </a:cubicBezTo>
                <a:cubicBezTo>
                  <a:pt x="17467" y="1099"/>
                  <a:pt x="17533" y="1206"/>
                  <a:pt x="17600" y="1315"/>
                </a:cubicBezTo>
                <a:cubicBezTo>
                  <a:pt x="17667" y="1424"/>
                  <a:pt x="17733" y="1538"/>
                  <a:pt x="17800" y="1652"/>
                </a:cubicBezTo>
                <a:cubicBezTo>
                  <a:pt x="17867" y="1766"/>
                  <a:pt x="17933" y="1883"/>
                  <a:pt x="18000" y="1999"/>
                </a:cubicBezTo>
                <a:cubicBezTo>
                  <a:pt x="18067" y="2115"/>
                  <a:pt x="18133" y="2232"/>
                  <a:pt x="18200" y="2346"/>
                </a:cubicBezTo>
                <a:cubicBezTo>
                  <a:pt x="18267" y="2460"/>
                  <a:pt x="18333" y="2574"/>
                  <a:pt x="18400" y="2683"/>
                </a:cubicBezTo>
                <a:cubicBezTo>
                  <a:pt x="18467" y="2792"/>
                  <a:pt x="18533" y="2899"/>
                  <a:pt x="18600" y="2999"/>
                </a:cubicBezTo>
                <a:cubicBezTo>
                  <a:pt x="18667" y="3099"/>
                  <a:pt x="18733" y="3196"/>
                  <a:pt x="18800" y="3285"/>
                </a:cubicBezTo>
                <a:cubicBezTo>
                  <a:pt x="18867" y="3374"/>
                  <a:pt x="18933" y="3456"/>
                  <a:pt x="19000" y="3531"/>
                </a:cubicBezTo>
                <a:cubicBezTo>
                  <a:pt x="19067" y="3606"/>
                  <a:pt x="19133" y="3674"/>
                  <a:pt x="19200" y="3732"/>
                </a:cubicBezTo>
                <a:cubicBezTo>
                  <a:pt x="19267" y="3790"/>
                  <a:pt x="19333" y="3839"/>
                  <a:pt x="19400" y="3879"/>
                </a:cubicBezTo>
                <a:cubicBezTo>
                  <a:pt x="19467" y="3919"/>
                  <a:pt x="19533" y="3949"/>
                  <a:pt x="19600" y="3969"/>
                </a:cubicBezTo>
                <a:cubicBezTo>
                  <a:pt x="19667" y="3989"/>
                  <a:pt x="19733" y="4000"/>
                  <a:pt x="19800" y="4000"/>
                </a:cubicBezTo>
                <a:cubicBezTo>
                  <a:pt x="19867" y="4000"/>
                  <a:pt x="19933" y="3990"/>
                  <a:pt x="20000" y="3970"/>
                </a:cubicBezTo>
                <a:cubicBezTo>
                  <a:pt x="20067" y="3950"/>
                  <a:pt x="20133" y="3920"/>
                  <a:pt x="20200" y="3880"/>
                </a:cubicBezTo>
                <a:cubicBezTo>
                  <a:pt x="20267" y="3840"/>
                  <a:pt x="20333" y="3791"/>
                  <a:pt x="20400" y="3733"/>
                </a:cubicBezTo>
                <a:cubicBezTo>
                  <a:pt x="20467" y="3675"/>
                  <a:pt x="20533" y="3608"/>
                  <a:pt x="20600" y="3533"/>
                </a:cubicBezTo>
                <a:cubicBezTo>
                  <a:pt x="20667" y="3458"/>
                  <a:pt x="20733" y="3375"/>
                  <a:pt x="20800" y="3286"/>
                </a:cubicBezTo>
                <a:cubicBezTo>
                  <a:pt x="20867" y="3197"/>
                  <a:pt x="20933" y="3101"/>
                  <a:pt x="21000" y="3001"/>
                </a:cubicBezTo>
                <a:cubicBezTo>
                  <a:pt x="21067" y="2901"/>
                  <a:pt x="21133" y="2794"/>
                  <a:pt x="21200" y="2685"/>
                </a:cubicBezTo>
                <a:cubicBezTo>
                  <a:pt x="21267" y="2576"/>
                  <a:pt x="21333" y="2462"/>
                  <a:pt x="21400" y="2348"/>
                </a:cubicBezTo>
                <a:cubicBezTo>
                  <a:pt x="21467" y="2234"/>
                  <a:pt x="21567" y="2059"/>
                  <a:pt x="21600" y="2001"/>
                </a:cubicBezTo>
                <a:cubicBezTo>
                  <a:pt x="21633" y="1943"/>
                  <a:pt x="21616" y="1972"/>
                  <a:pt x="21600" y="2001"/>
                </a:cubicBezTo>
              </a:path>
            </a:pathLst>
          </a:custGeom>
          <a:noFill/>
          <a:ln w="28575" cmpd="sng">
            <a:solidFill>
              <a:srgbClr val="002EC2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1" name="Group 8"/>
          <p:cNvGrpSpPr/>
          <p:nvPr/>
        </p:nvGrpSpPr>
        <p:grpSpPr>
          <a:xfrm>
            <a:off x="8407718" y="2699068"/>
            <a:ext cx="1728787" cy="519113"/>
            <a:chOff x="0" y="0"/>
            <a:chExt cx="1089" cy="327"/>
          </a:xfrm>
        </p:grpSpPr>
        <p:sp>
          <p:nvSpPr>
            <p:cNvPr id="5" name="Line 9"/>
            <p:cNvSpPr>
              <a:spLocks noChangeShapeType="1"/>
            </p:cNvSpPr>
            <p:nvPr/>
          </p:nvSpPr>
          <p:spPr bwMode="auto">
            <a:xfrm flipH="1">
              <a:off x="0" y="55"/>
              <a:ext cx="0" cy="204"/>
            </a:xfrm>
            <a:prstGeom prst="line">
              <a:avLst/>
            </a:prstGeom>
            <a:noFill/>
            <a:ln w="19050" cmpd="sng">
              <a:solidFill>
                <a:srgbClr val="CC0000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>
              <a:off x="1089" y="77"/>
              <a:ext cx="0" cy="204"/>
            </a:xfrm>
            <a:prstGeom prst="line">
              <a:avLst/>
            </a:prstGeom>
            <a:noFill/>
            <a:ln w="19050" cmpd="sng">
              <a:solidFill>
                <a:srgbClr val="CC0000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>
              <a:off x="23" y="168"/>
              <a:ext cx="249" cy="0"/>
            </a:xfrm>
            <a:prstGeom prst="line">
              <a:avLst/>
            </a:prstGeom>
            <a:noFill/>
            <a:ln w="19050" cmpd="sng">
              <a:solidFill>
                <a:srgbClr val="CC0000"/>
              </a:solidFill>
              <a:rou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Line 12"/>
            <p:cNvSpPr>
              <a:spLocks noChangeShapeType="1"/>
            </p:cNvSpPr>
            <p:nvPr/>
          </p:nvSpPr>
          <p:spPr bwMode="auto">
            <a:xfrm>
              <a:off x="794" y="168"/>
              <a:ext cx="249" cy="0"/>
            </a:xfrm>
            <a:prstGeom prst="line">
              <a:avLst/>
            </a:prstGeom>
            <a:noFill/>
            <a:ln w="19050" cmpd="sng">
              <a:solidFill>
                <a:srgbClr val="CC0000"/>
              </a:solidFill>
              <a:rou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250" y="0"/>
              <a:ext cx="566" cy="32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2800" b="1"/>
                <a:t>波长</a:t>
              </a:r>
            </a:p>
          </p:txBody>
        </p:sp>
      </p:grpSp>
      <p:grpSp>
        <p:nvGrpSpPr>
          <p:cNvPr id="7" name="Group 8"/>
          <p:cNvGrpSpPr/>
          <p:nvPr/>
        </p:nvGrpSpPr>
        <p:grpSpPr>
          <a:xfrm>
            <a:off x="9264968" y="3613467"/>
            <a:ext cx="1728787" cy="519113"/>
            <a:chOff x="0" y="0"/>
            <a:chExt cx="1089" cy="327"/>
          </a:xfrm>
        </p:grpSpPr>
        <p:sp>
          <p:nvSpPr>
            <p:cNvPr id="15" name="Line 9"/>
            <p:cNvSpPr>
              <a:spLocks noChangeShapeType="1"/>
            </p:cNvSpPr>
            <p:nvPr/>
          </p:nvSpPr>
          <p:spPr bwMode="auto">
            <a:xfrm flipH="1">
              <a:off x="0" y="55"/>
              <a:ext cx="0" cy="204"/>
            </a:xfrm>
            <a:prstGeom prst="line">
              <a:avLst/>
            </a:prstGeom>
            <a:noFill/>
            <a:ln w="19050" cmpd="sng">
              <a:solidFill>
                <a:srgbClr val="CC0000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 flipH="1">
              <a:off x="1089" y="77"/>
              <a:ext cx="0" cy="204"/>
            </a:xfrm>
            <a:prstGeom prst="line">
              <a:avLst/>
            </a:prstGeom>
            <a:noFill/>
            <a:ln w="19050" cmpd="sng">
              <a:solidFill>
                <a:srgbClr val="CC0000"/>
              </a:solidFill>
              <a:rou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Line 11"/>
            <p:cNvSpPr>
              <a:spLocks noChangeShapeType="1"/>
            </p:cNvSpPr>
            <p:nvPr/>
          </p:nvSpPr>
          <p:spPr bwMode="auto">
            <a:xfrm flipH="1">
              <a:off x="23" y="168"/>
              <a:ext cx="249" cy="0"/>
            </a:xfrm>
            <a:prstGeom prst="line">
              <a:avLst/>
            </a:prstGeom>
            <a:noFill/>
            <a:ln w="19050" cmpd="sng">
              <a:solidFill>
                <a:srgbClr val="CC0000"/>
              </a:solidFill>
              <a:rou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794" y="168"/>
              <a:ext cx="249" cy="0"/>
            </a:xfrm>
            <a:prstGeom prst="line">
              <a:avLst/>
            </a:prstGeom>
            <a:noFill/>
            <a:ln w="19050" cmpd="sng">
              <a:solidFill>
                <a:srgbClr val="CC0000"/>
              </a:solidFill>
              <a:rou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Rectangle 13"/>
            <p:cNvSpPr>
              <a:spLocks noChangeArrowheads="1"/>
            </p:cNvSpPr>
            <p:nvPr/>
          </p:nvSpPr>
          <p:spPr bwMode="auto">
            <a:xfrm>
              <a:off x="250" y="0"/>
              <a:ext cx="566" cy="327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sz="2800" b="1"/>
                <a:t>波长</a:t>
              </a:r>
            </a:p>
          </p:txBody>
        </p:sp>
      </p:grpSp>
      <p:sp>
        <p:nvSpPr>
          <p:cNvPr id="40" name="AutoShape 25"/>
          <p:cNvSpPr>
            <a:spLocks noChangeArrowheads="1"/>
          </p:cNvSpPr>
          <p:nvPr/>
        </p:nvSpPr>
        <p:spPr bwMode="auto">
          <a:xfrm flipH="1">
            <a:off x="5019993" y="2578418"/>
            <a:ext cx="1066800" cy="576263"/>
          </a:xfrm>
          <a:prstGeom prst="wedgeRoundRectCallout">
            <a:avLst>
              <a:gd name="adj1" fmla="val -93602"/>
              <a:gd name="adj2" fmla="val 30713"/>
              <a:gd name="adj3" fmla="val 16667"/>
            </a:avLst>
          </a:prstGeom>
          <a:solidFill>
            <a:schemeClr val="bg1">
              <a:alpha val="50000"/>
            </a:schemeClr>
          </a:solidFill>
          <a:ln w="28575" cap="sq" cmpd="sng">
            <a:solidFill>
              <a:srgbClr val="FF9933"/>
            </a:solidFill>
            <a:miter lim="800000"/>
          </a:ln>
        </p:spPr>
        <p:txBody>
          <a:bodyPr/>
          <a:lstStyle/>
          <a:p>
            <a:pPr algn="ctr"/>
            <a:r>
              <a:rPr lang="zh-CN" altLang="en-US" sz="2800" b="1">
                <a:latin typeface="宋体" panose="02010600030101010101" pitchFamily="2" charset="-122"/>
              </a:rPr>
              <a:t>波峰</a:t>
            </a:r>
          </a:p>
        </p:txBody>
      </p:sp>
      <p:sp>
        <p:nvSpPr>
          <p:cNvPr id="41" name="AutoShape 25"/>
          <p:cNvSpPr>
            <a:spLocks noChangeArrowheads="1"/>
          </p:cNvSpPr>
          <p:nvPr/>
        </p:nvSpPr>
        <p:spPr bwMode="auto">
          <a:xfrm flipH="1">
            <a:off x="5262880" y="3624581"/>
            <a:ext cx="1008063" cy="576262"/>
          </a:xfrm>
          <a:prstGeom prst="wedgeRoundRectCallout">
            <a:avLst>
              <a:gd name="adj1" fmla="val -181185"/>
              <a:gd name="adj2" fmla="val -23833"/>
              <a:gd name="adj3" fmla="val 16667"/>
            </a:avLst>
          </a:prstGeom>
          <a:solidFill>
            <a:schemeClr val="bg1">
              <a:alpha val="50000"/>
            </a:schemeClr>
          </a:solidFill>
          <a:ln w="28575" cap="sq" cmpd="sng">
            <a:solidFill>
              <a:srgbClr val="FF9933"/>
            </a:solidFill>
            <a:miter lim="800000"/>
          </a:ln>
        </p:spPr>
        <p:txBody>
          <a:bodyPr/>
          <a:lstStyle/>
          <a:p>
            <a:pPr algn="ctr"/>
            <a:r>
              <a:rPr lang="zh-CN" altLang="en-US" sz="2800" b="1">
                <a:latin typeface="宋体" panose="02010600030101010101" pitchFamily="2" charset="-122"/>
              </a:rPr>
              <a:t>波谷</a:t>
            </a: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798195" y="2634615"/>
            <a:ext cx="4048125" cy="1770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波长</a:t>
            </a:r>
            <a:r>
              <a:rPr lang="en-US" altLang="zh-CN" sz="2800" i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λ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：邻近的两个波峰（或波谷）的距离。</a:t>
            </a:r>
            <a:endParaRPr 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单位：米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44" name="矩形 4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矩形 45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882650" y="4653915"/>
            <a:ext cx="9180830" cy="1641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Calibri" panose="020F0502020204030204" charset="0"/>
                <a:ea typeface="微软雅黑" panose="020B0503020204020204" pitchFamily="34" charset="-122"/>
                <a:cs typeface="微软雅黑" panose="020B0503020204020204" pitchFamily="34" charset="-122"/>
              </a:rPr>
              <a:t>②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频率</a:t>
            </a:r>
            <a:r>
              <a:rPr lang="en-US" altLang="zh-CN" sz="2800" i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：在</a:t>
            </a: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s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内有多少次波峰或波谷通过，波的频率就是多少。     </a:t>
            </a: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单位：赫兹（</a:t>
            </a: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Hz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 千赫（</a:t>
            </a: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kHz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 兆赫（</a:t>
            </a: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MHz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667</Words>
  <Application>Microsoft Office PowerPoint</Application>
  <PresentationFormat>自定义</PresentationFormat>
  <Paragraphs>123</Paragraphs>
  <Slides>18</Slides>
  <Notes>13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宋体</vt:lpstr>
      <vt:lpstr>微软雅黑</vt:lpstr>
      <vt:lpstr>Arial</vt:lpstr>
      <vt:lpstr>Calibri</vt:lpstr>
      <vt:lpstr>Times New Roman</vt:lpstr>
      <vt:lpstr>Office 主题</vt:lpstr>
      <vt:lpstr>2_正文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2021-05-20T00:39:00Z</dcterms:created>
  <dcterms:modified xsi:type="dcterms:W3CDTF">2025-02-06T12:34:53Z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