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0"/>
  </p:handoutMasterIdLst>
  <p:sldIdLst>
    <p:sldId id="317" r:id="rId3"/>
    <p:sldId id="258" r:id="rId4"/>
    <p:sldId id="293" r:id="rId6"/>
    <p:sldId id="323" r:id="rId7"/>
    <p:sldId id="315" r:id="rId8"/>
    <p:sldId id="263" r:id="rId9"/>
    <p:sldId id="295" r:id="rId10"/>
    <p:sldId id="308" r:id="rId11"/>
    <p:sldId id="337" r:id="rId12"/>
    <p:sldId id="318" r:id="rId13"/>
    <p:sldId id="319" r:id="rId14"/>
    <p:sldId id="324" r:id="rId15"/>
    <p:sldId id="321" r:id="rId16"/>
    <p:sldId id="310" r:id="rId17"/>
    <p:sldId id="325" r:id="rId18"/>
    <p:sldId id="29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C28"/>
    <a:srgbClr val="FDE11C"/>
    <a:srgbClr val="E97117"/>
    <a:srgbClr val="FF9900"/>
    <a:srgbClr val="177743"/>
    <a:srgbClr val="FF9B01"/>
    <a:srgbClr val="DE0023"/>
    <a:srgbClr val="1A804A"/>
    <a:srgbClr val="A7EA65"/>
    <a:srgbClr val="6DC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69" autoAdjust="0"/>
    <p:restoredTop sz="94614" autoAdjust="0"/>
  </p:normalViewPr>
  <p:slideViewPr>
    <p:cSldViewPr snapToGrid="0" showGuides="1">
      <p:cViewPr>
        <p:scale>
          <a:sx n="80" d="100"/>
          <a:sy n="80" d="100"/>
        </p:scale>
        <p:origin x="-408" y="-90"/>
      </p:cViewPr>
      <p:guideLst>
        <p:guide orient="horz" pos="716"/>
        <p:guide pos="383"/>
        <p:guide pos="3740"/>
        <p:guide orient="horz" pos="3124"/>
        <p:guide pos="3300"/>
        <p:guide pos="30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CC37E846-C89D-4742-8455-2264ABF165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7977C-932D-4410-8CF1-A9FC3AAB8F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742A-C417-4B3D-8AF9-DC82C9E4C5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235642"/>
            <a:ext cx="449943" cy="75600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 userDrawn="1"/>
        </p:nvPicPr>
        <p:blipFill rotWithShape="1">
          <a:blip r:embed="rId3" cstate="screen"/>
          <a:srcRect l="-1" r="-801"/>
          <a:stretch>
            <a:fillRect/>
          </a:stretch>
        </p:blipFill>
        <p:spPr>
          <a:xfrm>
            <a:off x="-540774" y="5527839"/>
            <a:ext cx="12965003" cy="133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A4AF5AE-2E0F-409A-8E23-AB5175A1EB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6BEB4C5C-6577-4D17-874D-74C56C5016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3" Type="http://schemas.openxmlformats.org/officeDocument/2006/relationships/slide" Target="slide6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slide" Target="slide8.xml"/><Relationship Id="rId3" Type="http://schemas.openxmlformats.org/officeDocument/2006/relationships/slide" Target="slide14.xml"/><Relationship Id="rId2" Type="http://schemas.openxmlformats.org/officeDocument/2006/relationships/slide" Target="slide13.xml"/><Relationship Id="rId1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5" Type="http://schemas.openxmlformats.org/officeDocument/2006/relationships/image" Target="../media/image5.png"/><Relationship Id="rId4" Type="http://schemas.openxmlformats.org/officeDocument/2006/relationships/slide" Target="slide6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12.xml"/><Relationship Id="rId4" Type="http://schemas.openxmlformats.org/officeDocument/2006/relationships/oleObject" Target="../embeddings/oleObject3.bin"/><Relationship Id="rId3" Type="http://schemas.openxmlformats.org/officeDocument/2006/relationships/oleObject" Target="../embeddings/oleObject2.bin"/><Relationship Id="rId2" Type="http://schemas.openxmlformats.org/officeDocument/2006/relationships/image" Target="../media/image6.wmf"/><Relationship Id="rId1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slide" Target="slide6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6"/>
          <p:cNvGrpSpPr/>
          <p:nvPr/>
        </p:nvGrpSpPr>
        <p:grpSpPr>
          <a:xfrm>
            <a:off x="285710" y="1523987"/>
            <a:ext cx="5524525" cy="5022768"/>
            <a:chOff x="214282" y="1142990"/>
            <a:chExt cx="4143394" cy="3767076"/>
          </a:xfrm>
        </p:grpSpPr>
        <p:sp>
          <p:nvSpPr>
            <p:cNvPr id="6" name="Oval 33"/>
            <p:cNvSpPr/>
            <p:nvPr/>
          </p:nvSpPr>
          <p:spPr>
            <a:xfrm>
              <a:off x="214282" y="1142990"/>
              <a:ext cx="3767076" cy="376707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微软雅黑" panose="020B0503020204020204" charset="-122"/>
              </a:endParaRPr>
            </a:p>
          </p:txBody>
        </p:sp>
        <p:grpSp>
          <p:nvGrpSpPr>
            <p:cNvPr id="7" name="Group 14"/>
            <p:cNvGrpSpPr/>
            <p:nvPr/>
          </p:nvGrpSpPr>
          <p:grpSpPr>
            <a:xfrm>
              <a:off x="1050011" y="1411003"/>
              <a:ext cx="2015686" cy="1660970"/>
              <a:chOff x="2606675" y="2208213"/>
              <a:chExt cx="1136651" cy="936626"/>
            </a:xfrm>
          </p:grpSpPr>
          <p:sp>
            <p:nvSpPr>
              <p:cNvPr id="22" name="Freeform 138"/>
              <p:cNvSpPr>
                <a:spLocks noEditPoints="1"/>
              </p:cNvSpPr>
              <p:nvPr/>
            </p:nvSpPr>
            <p:spPr bwMode="auto">
              <a:xfrm>
                <a:off x="2606675" y="2895601"/>
                <a:ext cx="561975" cy="249238"/>
              </a:xfrm>
              <a:custGeom>
                <a:avLst/>
                <a:gdLst/>
                <a:ahLst/>
                <a:cxnLst>
                  <a:cxn ang="0">
                    <a:pos x="354" y="97"/>
                  </a:cxn>
                  <a:cxn ang="0">
                    <a:pos x="353" y="97"/>
                  </a:cxn>
                  <a:cxn ang="0">
                    <a:pos x="339" y="97"/>
                  </a:cxn>
                  <a:cxn ang="0">
                    <a:pos x="341" y="53"/>
                  </a:cxn>
                  <a:cxn ang="0">
                    <a:pos x="341" y="53"/>
                  </a:cxn>
                  <a:cxn ang="0">
                    <a:pos x="341" y="52"/>
                  </a:cxn>
                  <a:cxn ang="0">
                    <a:pos x="343" y="48"/>
                  </a:cxn>
                  <a:cxn ang="0">
                    <a:pos x="347" y="45"/>
                  </a:cxn>
                  <a:cxn ang="0">
                    <a:pos x="349" y="45"/>
                  </a:cxn>
                  <a:cxn ang="0">
                    <a:pos x="353" y="44"/>
                  </a:cxn>
                  <a:cxn ang="0">
                    <a:pos x="353" y="44"/>
                  </a:cxn>
                  <a:cxn ang="0">
                    <a:pos x="354" y="44"/>
                  </a:cxn>
                  <a:cxn ang="0">
                    <a:pos x="354" y="44"/>
                  </a:cxn>
                  <a:cxn ang="0">
                    <a:pos x="354" y="44"/>
                  </a:cxn>
                  <a:cxn ang="0">
                    <a:pos x="354" y="3"/>
                  </a:cxn>
                  <a:cxn ang="0">
                    <a:pos x="144" y="1"/>
                  </a:cxn>
                  <a:cxn ang="0">
                    <a:pos x="144" y="1"/>
                  </a:cxn>
                  <a:cxn ang="0">
                    <a:pos x="2" y="0"/>
                  </a:cxn>
                  <a:cxn ang="0">
                    <a:pos x="0" y="157"/>
                  </a:cxn>
                  <a:cxn ang="0">
                    <a:pos x="353" y="157"/>
                  </a:cxn>
                  <a:cxn ang="0">
                    <a:pos x="354" y="97"/>
                  </a:cxn>
                  <a:cxn ang="0">
                    <a:pos x="59" y="117"/>
                  </a:cxn>
                  <a:cxn ang="0">
                    <a:pos x="34" y="116"/>
                  </a:cxn>
                  <a:cxn ang="0">
                    <a:pos x="34" y="82"/>
                  </a:cxn>
                  <a:cxn ang="0">
                    <a:pos x="60" y="82"/>
                  </a:cxn>
                  <a:cxn ang="0">
                    <a:pos x="59" y="117"/>
                  </a:cxn>
                  <a:cxn ang="0">
                    <a:pos x="60" y="62"/>
                  </a:cxn>
                  <a:cxn ang="0">
                    <a:pos x="34" y="62"/>
                  </a:cxn>
                  <a:cxn ang="0">
                    <a:pos x="36" y="28"/>
                  </a:cxn>
                  <a:cxn ang="0">
                    <a:pos x="60" y="28"/>
                  </a:cxn>
                  <a:cxn ang="0">
                    <a:pos x="60" y="62"/>
                  </a:cxn>
                  <a:cxn ang="0">
                    <a:pos x="111" y="117"/>
                  </a:cxn>
                  <a:cxn ang="0">
                    <a:pos x="87" y="117"/>
                  </a:cxn>
                  <a:cxn ang="0">
                    <a:pos x="87" y="82"/>
                  </a:cxn>
                  <a:cxn ang="0">
                    <a:pos x="112" y="82"/>
                  </a:cxn>
                  <a:cxn ang="0">
                    <a:pos x="111" y="117"/>
                  </a:cxn>
                  <a:cxn ang="0">
                    <a:pos x="112" y="63"/>
                  </a:cxn>
                  <a:cxn ang="0">
                    <a:pos x="87" y="63"/>
                  </a:cxn>
                  <a:cxn ang="0">
                    <a:pos x="88" y="28"/>
                  </a:cxn>
                  <a:cxn ang="0">
                    <a:pos x="112" y="28"/>
                  </a:cxn>
                  <a:cxn ang="0">
                    <a:pos x="112" y="63"/>
                  </a:cxn>
                  <a:cxn ang="0">
                    <a:pos x="191" y="96"/>
                  </a:cxn>
                  <a:cxn ang="0">
                    <a:pos x="167" y="94"/>
                  </a:cxn>
                  <a:cxn ang="0">
                    <a:pos x="168" y="11"/>
                  </a:cxn>
                  <a:cxn ang="0">
                    <a:pos x="191" y="11"/>
                  </a:cxn>
                  <a:cxn ang="0">
                    <a:pos x="191" y="96"/>
                  </a:cxn>
                  <a:cxn ang="0">
                    <a:pos x="235" y="96"/>
                  </a:cxn>
                  <a:cxn ang="0">
                    <a:pos x="212" y="96"/>
                  </a:cxn>
                  <a:cxn ang="0">
                    <a:pos x="213" y="12"/>
                  </a:cxn>
                  <a:cxn ang="0">
                    <a:pos x="236" y="12"/>
                  </a:cxn>
                  <a:cxn ang="0">
                    <a:pos x="235" y="96"/>
                  </a:cxn>
                  <a:cxn ang="0">
                    <a:pos x="280" y="97"/>
                  </a:cxn>
                  <a:cxn ang="0">
                    <a:pos x="256" y="96"/>
                  </a:cxn>
                  <a:cxn ang="0">
                    <a:pos x="257" y="12"/>
                  </a:cxn>
                  <a:cxn ang="0">
                    <a:pos x="280" y="12"/>
                  </a:cxn>
                  <a:cxn ang="0">
                    <a:pos x="280" y="97"/>
                  </a:cxn>
                  <a:cxn ang="0">
                    <a:pos x="324" y="97"/>
                  </a:cxn>
                  <a:cxn ang="0">
                    <a:pos x="301" y="97"/>
                  </a:cxn>
                  <a:cxn ang="0">
                    <a:pos x="302" y="13"/>
                  </a:cxn>
                  <a:cxn ang="0">
                    <a:pos x="325" y="13"/>
                  </a:cxn>
                  <a:cxn ang="0">
                    <a:pos x="324" y="97"/>
                  </a:cxn>
                </a:cxnLst>
                <a:rect l="0" t="0" r="r" b="b"/>
                <a:pathLst>
                  <a:path w="354" h="157">
                    <a:moveTo>
                      <a:pt x="354" y="97"/>
                    </a:moveTo>
                    <a:lnTo>
                      <a:pt x="353" y="97"/>
                    </a:lnTo>
                    <a:lnTo>
                      <a:pt x="339" y="97"/>
                    </a:lnTo>
                    <a:lnTo>
                      <a:pt x="341" y="53"/>
                    </a:lnTo>
                    <a:lnTo>
                      <a:pt x="341" y="53"/>
                    </a:lnTo>
                    <a:lnTo>
                      <a:pt x="341" y="52"/>
                    </a:lnTo>
                    <a:lnTo>
                      <a:pt x="343" y="48"/>
                    </a:lnTo>
                    <a:lnTo>
                      <a:pt x="347" y="45"/>
                    </a:lnTo>
                    <a:lnTo>
                      <a:pt x="349" y="45"/>
                    </a:lnTo>
                    <a:lnTo>
                      <a:pt x="353" y="44"/>
                    </a:lnTo>
                    <a:lnTo>
                      <a:pt x="353" y="44"/>
                    </a:lnTo>
                    <a:lnTo>
                      <a:pt x="354" y="44"/>
                    </a:lnTo>
                    <a:lnTo>
                      <a:pt x="354" y="44"/>
                    </a:lnTo>
                    <a:lnTo>
                      <a:pt x="354" y="44"/>
                    </a:lnTo>
                    <a:lnTo>
                      <a:pt x="354" y="3"/>
                    </a:lnTo>
                    <a:lnTo>
                      <a:pt x="144" y="1"/>
                    </a:lnTo>
                    <a:lnTo>
                      <a:pt x="144" y="1"/>
                    </a:lnTo>
                    <a:lnTo>
                      <a:pt x="2" y="0"/>
                    </a:lnTo>
                    <a:lnTo>
                      <a:pt x="0" y="157"/>
                    </a:lnTo>
                    <a:lnTo>
                      <a:pt x="353" y="157"/>
                    </a:lnTo>
                    <a:lnTo>
                      <a:pt x="354" y="97"/>
                    </a:lnTo>
                    <a:close/>
                    <a:moveTo>
                      <a:pt x="59" y="117"/>
                    </a:moveTo>
                    <a:lnTo>
                      <a:pt x="34" y="116"/>
                    </a:lnTo>
                    <a:lnTo>
                      <a:pt x="34" y="82"/>
                    </a:lnTo>
                    <a:lnTo>
                      <a:pt x="60" y="82"/>
                    </a:lnTo>
                    <a:lnTo>
                      <a:pt x="59" y="117"/>
                    </a:lnTo>
                    <a:close/>
                    <a:moveTo>
                      <a:pt x="60" y="62"/>
                    </a:moveTo>
                    <a:lnTo>
                      <a:pt x="34" y="62"/>
                    </a:lnTo>
                    <a:lnTo>
                      <a:pt x="36" y="28"/>
                    </a:lnTo>
                    <a:lnTo>
                      <a:pt x="60" y="28"/>
                    </a:lnTo>
                    <a:lnTo>
                      <a:pt x="60" y="62"/>
                    </a:lnTo>
                    <a:close/>
                    <a:moveTo>
                      <a:pt x="111" y="117"/>
                    </a:moveTo>
                    <a:lnTo>
                      <a:pt x="87" y="117"/>
                    </a:lnTo>
                    <a:lnTo>
                      <a:pt x="87" y="82"/>
                    </a:lnTo>
                    <a:lnTo>
                      <a:pt x="112" y="82"/>
                    </a:lnTo>
                    <a:lnTo>
                      <a:pt x="111" y="117"/>
                    </a:lnTo>
                    <a:close/>
                    <a:moveTo>
                      <a:pt x="112" y="63"/>
                    </a:moveTo>
                    <a:lnTo>
                      <a:pt x="87" y="63"/>
                    </a:lnTo>
                    <a:lnTo>
                      <a:pt x="88" y="28"/>
                    </a:lnTo>
                    <a:lnTo>
                      <a:pt x="112" y="28"/>
                    </a:lnTo>
                    <a:lnTo>
                      <a:pt x="112" y="63"/>
                    </a:lnTo>
                    <a:close/>
                    <a:moveTo>
                      <a:pt x="191" y="96"/>
                    </a:moveTo>
                    <a:lnTo>
                      <a:pt x="167" y="94"/>
                    </a:lnTo>
                    <a:lnTo>
                      <a:pt x="168" y="11"/>
                    </a:lnTo>
                    <a:lnTo>
                      <a:pt x="191" y="11"/>
                    </a:lnTo>
                    <a:lnTo>
                      <a:pt x="191" y="96"/>
                    </a:lnTo>
                    <a:close/>
                    <a:moveTo>
                      <a:pt x="235" y="96"/>
                    </a:moveTo>
                    <a:lnTo>
                      <a:pt x="212" y="96"/>
                    </a:lnTo>
                    <a:lnTo>
                      <a:pt x="213" y="12"/>
                    </a:lnTo>
                    <a:lnTo>
                      <a:pt x="236" y="12"/>
                    </a:lnTo>
                    <a:lnTo>
                      <a:pt x="235" y="96"/>
                    </a:lnTo>
                    <a:close/>
                    <a:moveTo>
                      <a:pt x="280" y="97"/>
                    </a:moveTo>
                    <a:lnTo>
                      <a:pt x="256" y="96"/>
                    </a:lnTo>
                    <a:lnTo>
                      <a:pt x="257" y="12"/>
                    </a:lnTo>
                    <a:lnTo>
                      <a:pt x="280" y="12"/>
                    </a:lnTo>
                    <a:lnTo>
                      <a:pt x="280" y="97"/>
                    </a:lnTo>
                    <a:close/>
                    <a:moveTo>
                      <a:pt x="324" y="97"/>
                    </a:moveTo>
                    <a:lnTo>
                      <a:pt x="301" y="97"/>
                    </a:lnTo>
                    <a:lnTo>
                      <a:pt x="302" y="13"/>
                    </a:lnTo>
                    <a:lnTo>
                      <a:pt x="325" y="13"/>
                    </a:lnTo>
                    <a:lnTo>
                      <a:pt x="324" y="97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23" name="Freeform 139"/>
              <p:cNvSpPr>
                <a:spLocks noEditPoints="1"/>
              </p:cNvSpPr>
              <p:nvPr/>
            </p:nvSpPr>
            <p:spPr bwMode="auto">
              <a:xfrm>
                <a:off x="2976563" y="2711451"/>
                <a:ext cx="193675" cy="112713"/>
              </a:xfrm>
              <a:custGeom>
                <a:avLst/>
                <a:gdLst/>
                <a:ahLst/>
                <a:cxnLst>
                  <a:cxn ang="0">
                    <a:pos x="113" y="70"/>
                  </a:cxn>
                  <a:cxn ang="0">
                    <a:pos x="114" y="11"/>
                  </a:cxn>
                  <a:cxn ang="0">
                    <a:pos x="114" y="8"/>
                  </a:cxn>
                  <a:cxn ang="0">
                    <a:pos x="119" y="3"/>
                  </a:cxn>
                  <a:cxn ang="0">
                    <a:pos x="121" y="3"/>
                  </a:cxn>
                  <a:cxn ang="0">
                    <a:pos x="122" y="3"/>
                  </a:cxn>
                  <a:cxn ang="0">
                    <a:pos x="122" y="1"/>
                  </a:cxn>
                  <a:cxn ang="0">
                    <a:pos x="0" y="69"/>
                  </a:cxn>
                  <a:cxn ang="0">
                    <a:pos x="14" y="11"/>
                  </a:cxn>
                  <a:cxn ang="0">
                    <a:pos x="14" y="9"/>
                  </a:cxn>
                  <a:cxn ang="0">
                    <a:pos x="17" y="3"/>
                  </a:cxn>
                  <a:cxn ang="0">
                    <a:pos x="21" y="2"/>
                  </a:cxn>
                  <a:cxn ang="0">
                    <a:pos x="24" y="2"/>
                  </a:cxn>
                  <a:cxn ang="0">
                    <a:pos x="27" y="6"/>
                  </a:cxn>
                  <a:cxn ang="0">
                    <a:pos x="29" y="11"/>
                  </a:cxn>
                  <a:cxn ang="0">
                    <a:pos x="46" y="70"/>
                  </a:cxn>
                  <a:cxn ang="0">
                    <a:pos x="47" y="11"/>
                  </a:cxn>
                  <a:cxn ang="0">
                    <a:pos x="48" y="6"/>
                  </a:cxn>
                  <a:cxn ang="0">
                    <a:pos x="52" y="3"/>
                  </a:cxn>
                  <a:cxn ang="0">
                    <a:pos x="55" y="2"/>
                  </a:cxn>
                  <a:cxn ang="0">
                    <a:pos x="59" y="4"/>
                  </a:cxn>
                  <a:cxn ang="0">
                    <a:pos x="62" y="10"/>
                  </a:cxn>
                  <a:cxn ang="0">
                    <a:pos x="62" y="70"/>
                  </a:cxn>
                  <a:cxn ang="0">
                    <a:pos x="122" y="71"/>
                  </a:cxn>
                  <a:cxn ang="0">
                    <a:pos x="122" y="71"/>
                  </a:cxn>
                  <a:cxn ang="0">
                    <a:pos x="80" y="11"/>
                  </a:cxn>
                  <a:cxn ang="0">
                    <a:pos x="80" y="10"/>
                  </a:cxn>
                  <a:cxn ang="0">
                    <a:pos x="83" y="4"/>
                  </a:cxn>
                  <a:cxn ang="0">
                    <a:pos x="88" y="3"/>
                  </a:cxn>
                  <a:cxn ang="0">
                    <a:pos x="90" y="3"/>
                  </a:cxn>
                  <a:cxn ang="0">
                    <a:pos x="94" y="8"/>
                  </a:cxn>
                  <a:cxn ang="0">
                    <a:pos x="96" y="11"/>
                  </a:cxn>
                  <a:cxn ang="0">
                    <a:pos x="80" y="70"/>
                  </a:cxn>
                </a:cxnLst>
                <a:rect l="0" t="0" r="r" b="b"/>
                <a:pathLst>
                  <a:path w="122" h="71">
                    <a:moveTo>
                      <a:pt x="122" y="71"/>
                    </a:moveTo>
                    <a:lnTo>
                      <a:pt x="113" y="70"/>
                    </a:lnTo>
                    <a:lnTo>
                      <a:pt x="114" y="11"/>
                    </a:lnTo>
                    <a:lnTo>
                      <a:pt x="114" y="11"/>
                    </a:lnTo>
                    <a:lnTo>
                      <a:pt x="114" y="10"/>
                    </a:lnTo>
                    <a:lnTo>
                      <a:pt x="114" y="8"/>
                    </a:lnTo>
                    <a:lnTo>
                      <a:pt x="116" y="4"/>
                    </a:lnTo>
                    <a:lnTo>
                      <a:pt x="119" y="3"/>
                    </a:lnTo>
                    <a:lnTo>
                      <a:pt x="121" y="3"/>
                    </a:lnTo>
                    <a:lnTo>
                      <a:pt x="121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2" y="3"/>
                    </a:lnTo>
                    <a:lnTo>
                      <a:pt x="122" y="1"/>
                    </a:lnTo>
                    <a:lnTo>
                      <a:pt x="0" y="0"/>
                    </a:lnTo>
                    <a:lnTo>
                      <a:pt x="0" y="69"/>
                    </a:lnTo>
                    <a:lnTo>
                      <a:pt x="13" y="69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7" y="3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29" y="70"/>
                    </a:lnTo>
                    <a:lnTo>
                      <a:pt x="46" y="70"/>
                    </a:lnTo>
                    <a:lnTo>
                      <a:pt x="47" y="11"/>
                    </a:lnTo>
                    <a:lnTo>
                      <a:pt x="47" y="11"/>
                    </a:lnTo>
                    <a:lnTo>
                      <a:pt x="47" y="10"/>
                    </a:lnTo>
                    <a:lnTo>
                      <a:pt x="48" y="6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7" y="3"/>
                    </a:lnTo>
                    <a:lnTo>
                      <a:pt x="59" y="4"/>
                    </a:lnTo>
                    <a:lnTo>
                      <a:pt x="62" y="6"/>
                    </a:lnTo>
                    <a:lnTo>
                      <a:pt x="62" y="10"/>
                    </a:lnTo>
                    <a:lnTo>
                      <a:pt x="62" y="11"/>
                    </a:lnTo>
                    <a:lnTo>
                      <a:pt x="62" y="70"/>
                    </a:lnTo>
                    <a:lnTo>
                      <a:pt x="54" y="70"/>
                    </a:lnTo>
                    <a:lnTo>
                      <a:pt x="122" y="71"/>
                    </a:lnTo>
                    <a:lnTo>
                      <a:pt x="122" y="71"/>
                    </a:lnTo>
                    <a:lnTo>
                      <a:pt x="122" y="71"/>
                    </a:lnTo>
                    <a:close/>
                    <a:moveTo>
                      <a:pt x="80" y="70"/>
                    </a:moveTo>
                    <a:lnTo>
                      <a:pt x="80" y="11"/>
                    </a:lnTo>
                    <a:lnTo>
                      <a:pt x="80" y="11"/>
                    </a:lnTo>
                    <a:lnTo>
                      <a:pt x="80" y="10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6" y="3"/>
                    </a:lnTo>
                    <a:lnTo>
                      <a:pt x="88" y="3"/>
                    </a:lnTo>
                    <a:lnTo>
                      <a:pt x="88" y="3"/>
                    </a:lnTo>
                    <a:lnTo>
                      <a:pt x="90" y="3"/>
                    </a:lnTo>
                    <a:lnTo>
                      <a:pt x="92" y="4"/>
                    </a:lnTo>
                    <a:lnTo>
                      <a:pt x="94" y="8"/>
                    </a:lnTo>
                    <a:lnTo>
                      <a:pt x="96" y="10"/>
                    </a:lnTo>
                    <a:lnTo>
                      <a:pt x="96" y="11"/>
                    </a:lnTo>
                    <a:lnTo>
                      <a:pt x="94" y="70"/>
                    </a:lnTo>
                    <a:lnTo>
                      <a:pt x="80" y="7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24" name="Freeform 140"/>
              <p:cNvSpPr/>
              <p:nvPr/>
            </p:nvSpPr>
            <p:spPr bwMode="auto">
              <a:xfrm>
                <a:off x="3141663" y="2224088"/>
                <a:ext cx="33338" cy="180975"/>
              </a:xfrm>
              <a:custGeom>
                <a:avLst/>
                <a:gdLst/>
                <a:ahLst/>
                <a:cxnLst>
                  <a:cxn ang="0">
                    <a:pos x="20" y="114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7" y="60"/>
                  </a:cxn>
                  <a:cxn ang="0">
                    <a:pos x="17" y="60"/>
                  </a:cxn>
                  <a:cxn ang="0">
                    <a:pos x="11" y="62"/>
                  </a:cxn>
                  <a:cxn ang="0">
                    <a:pos x="8" y="66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1" y="74"/>
                  </a:cxn>
                  <a:cxn ang="0">
                    <a:pos x="4" y="76"/>
                  </a:cxn>
                  <a:cxn ang="0">
                    <a:pos x="2" y="114"/>
                  </a:cxn>
                  <a:cxn ang="0">
                    <a:pos x="20" y="114"/>
                  </a:cxn>
                </a:cxnLst>
                <a:rect l="0" t="0" r="r" b="b"/>
                <a:pathLst>
                  <a:path w="21" h="114">
                    <a:moveTo>
                      <a:pt x="20" y="114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7" y="60"/>
                    </a:lnTo>
                    <a:lnTo>
                      <a:pt x="17" y="60"/>
                    </a:lnTo>
                    <a:lnTo>
                      <a:pt x="11" y="62"/>
                    </a:lnTo>
                    <a:lnTo>
                      <a:pt x="8" y="66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4" y="76"/>
                    </a:lnTo>
                    <a:lnTo>
                      <a:pt x="2" y="114"/>
                    </a:lnTo>
                    <a:lnTo>
                      <a:pt x="20" y="11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25" name="Freeform 141"/>
              <p:cNvSpPr>
                <a:spLocks noEditPoints="1"/>
              </p:cNvSpPr>
              <p:nvPr/>
            </p:nvSpPr>
            <p:spPr bwMode="auto">
              <a:xfrm>
                <a:off x="2978150" y="2438401"/>
                <a:ext cx="195263" cy="241300"/>
              </a:xfrm>
              <a:custGeom>
                <a:avLst/>
                <a:gdLst/>
                <a:ahLst/>
                <a:cxnLst>
                  <a:cxn ang="0">
                    <a:pos x="122" y="152"/>
                  </a:cxn>
                  <a:cxn ang="0">
                    <a:pos x="121" y="152"/>
                  </a:cxn>
                  <a:cxn ang="0">
                    <a:pos x="115" y="109"/>
                  </a:cxn>
                  <a:cxn ang="0">
                    <a:pos x="115" y="106"/>
                  </a:cxn>
                  <a:cxn ang="0">
                    <a:pos x="121" y="103"/>
                  </a:cxn>
                  <a:cxn ang="0">
                    <a:pos x="122" y="103"/>
                  </a:cxn>
                  <a:cxn ang="0">
                    <a:pos x="122" y="103"/>
                  </a:cxn>
                  <a:cxn ang="0">
                    <a:pos x="95" y="0"/>
                  </a:cxn>
                  <a:cxn ang="0">
                    <a:pos x="96" y="0"/>
                  </a:cxn>
                  <a:cxn ang="0">
                    <a:pos x="85" y="5"/>
                  </a:cxn>
                  <a:cxn ang="0">
                    <a:pos x="62" y="23"/>
                  </a:cxn>
                  <a:cxn ang="0">
                    <a:pos x="52" y="35"/>
                  </a:cxn>
                  <a:cxn ang="0">
                    <a:pos x="44" y="49"/>
                  </a:cxn>
                  <a:cxn ang="0">
                    <a:pos x="35" y="79"/>
                  </a:cxn>
                  <a:cxn ang="0">
                    <a:pos x="23" y="90"/>
                  </a:cxn>
                  <a:cxn ang="0">
                    <a:pos x="19" y="91"/>
                  </a:cxn>
                  <a:cxn ang="0">
                    <a:pos x="14" y="95"/>
                  </a:cxn>
                  <a:cxn ang="0">
                    <a:pos x="13" y="98"/>
                  </a:cxn>
                  <a:cxn ang="0">
                    <a:pos x="18" y="106"/>
                  </a:cxn>
                  <a:cxn ang="0">
                    <a:pos x="2" y="151"/>
                  </a:cxn>
                  <a:cxn ang="0">
                    <a:pos x="0" y="151"/>
                  </a:cxn>
                  <a:cxn ang="0">
                    <a:pos x="93" y="103"/>
                  </a:cxn>
                  <a:cxn ang="0">
                    <a:pos x="97" y="104"/>
                  </a:cxn>
                  <a:cxn ang="0">
                    <a:pos x="100" y="108"/>
                  </a:cxn>
                  <a:cxn ang="0">
                    <a:pos x="87" y="151"/>
                  </a:cxn>
                  <a:cxn ang="0">
                    <a:pos x="88" y="108"/>
                  </a:cxn>
                  <a:cxn ang="0">
                    <a:pos x="90" y="104"/>
                  </a:cxn>
                  <a:cxn ang="0">
                    <a:pos x="93" y="103"/>
                  </a:cxn>
                  <a:cxn ang="0">
                    <a:pos x="66" y="103"/>
                  </a:cxn>
                  <a:cxn ang="0">
                    <a:pos x="71" y="105"/>
                  </a:cxn>
                  <a:cxn ang="0">
                    <a:pos x="73" y="151"/>
                  </a:cxn>
                  <a:cxn ang="0">
                    <a:pos x="61" y="108"/>
                  </a:cxn>
                  <a:cxn ang="0">
                    <a:pos x="61" y="105"/>
                  </a:cxn>
                  <a:cxn ang="0">
                    <a:pos x="66" y="103"/>
                  </a:cxn>
                  <a:cxn ang="0">
                    <a:pos x="33" y="108"/>
                  </a:cxn>
                  <a:cxn ang="0">
                    <a:pos x="34" y="105"/>
                  </a:cxn>
                  <a:cxn ang="0">
                    <a:pos x="39" y="102"/>
                  </a:cxn>
                  <a:cxn ang="0">
                    <a:pos x="43" y="103"/>
                  </a:cxn>
                  <a:cxn ang="0">
                    <a:pos x="45" y="108"/>
                  </a:cxn>
                  <a:cxn ang="0">
                    <a:pos x="33" y="151"/>
                  </a:cxn>
                </a:cxnLst>
                <a:rect l="0" t="0" r="r" b="b"/>
                <a:pathLst>
                  <a:path w="123" h="152">
                    <a:moveTo>
                      <a:pt x="0" y="151"/>
                    </a:moveTo>
                    <a:lnTo>
                      <a:pt x="122" y="152"/>
                    </a:lnTo>
                    <a:lnTo>
                      <a:pt x="122" y="152"/>
                    </a:lnTo>
                    <a:lnTo>
                      <a:pt x="121" y="152"/>
                    </a:lnTo>
                    <a:lnTo>
                      <a:pt x="114" y="152"/>
                    </a:lnTo>
                    <a:lnTo>
                      <a:pt x="115" y="109"/>
                    </a:lnTo>
                    <a:lnTo>
                      <a:pt x="115" y="109"/>
                    </a:lnTo>
                    <a:lnTo>
                      <a:pt x="115" y="106"/>
                    </a:lnTo>
                    <a:lnTo>
                      <a:pt x="118" y="104"/>
                    </a:lnTo>
                    <a:lnTo>
                      <a:pt x="121" y="103"/>
                    </a:lnTo>
                    <a:lnTo>
                      <a:pt x="121" y="103"/>
                    </a:lnTo>
                    <a:lnTo>
                      <a:pt x="122" y="103"/>
                    </a:lnTo>
                    <a:lnTo>
                      <a:pt x="122" y="103"/>
                    </a:lnTo>
                    <a:lnTo>
                      <a:pt x="122" y="103"/>
                    </a:lnTo>
                    <a:lnTo>
                      <a:pt x="123" y="0"/>
                    </a:lnTo>
                    <a:lnTo>
                      <a:pt x="95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85" y="5"/>
                    </a:lnTo>
                    <a:lnTo>
                      <a:pt x="73" y="13"/>
                    </a:lnTo>
                    <a:lnTo>
                      <a:pt x="62" y="23"/>
                    </a:lnTo>
                    <a:lnTo>
                      <a:pt x="52" y="35"/>
                    </a:lnTo>
                    <a:lnTo>
                      <a:pt x="52" y="35"/>
                    </a:lnTo>
                    <a:lnTo>
                      <a:pt x="47" y="41"/>
                    </a:lnTo>
                    <a:lnTo>
                      <a:pt x="44" y="49"/>
                    </a:lnTo>
                    <a:lnTo>
                      <a:pt x="39" y="64"/>
                    </a:lnTo>
                    <a:lnTo>
                      <a:pt x="35" y="79"/>
                    </a:lnTo>
                    <a:lnTo>
                      <a:pt x="34" y="90"/>
                    </a:lnTo>
                    <a:lnTo>
                      <a:pt x="23" y="90"/>
                    </a:lnTo>
                    <a:lnTo>
                      <a:pt x="23" y="90"/>
                    </a:lnTo>
                    <a:lnTo>
                      <a:pt x="19" y="91"/>
                    </a:lnTo>
                    <a:lnTo>
                      <a:pt x="17" y="92"/>
                    </a:lnTo>
                    <a:lnTo>
                      <a:pt x="14" y="95"/>
                    </a:lnTo>
                    <a:lnTo>
                      <a:pt x="13" y="98"/>
                    </a:lnTo>
                    <a:lnTo>
                      <a:pt x="13" y="98"/>
                    </a:lnTo>
                    <a:lnTo>
                      <a:pt x="14" y="103"/>
                    </a:lnTo>
                    <a:lnTo>
                      <a:pt x="18" y="106"/>
                    </a:lnTo>
                    <a:lnTo>
                      <a:pt x="17" y="151"/>
                    </a:lnTo>
                    <a:lnTo>
                      <a:pt x="2" y="151"/>
                    </a:lnTo>
                    <a:lnTo>
                      <a:pt x="2" y="151"/>
                    </a:lnTo>
                    <a:lnTo>
                      <a:pt x="0" y="151"/>
                    </a:lnTo>
                    <a:lnTo>
                      <a:pt x="0" y="151"/>
                    </a:lnTo>
                    <a:close/>
                    <a:moveTo>
                      <a:pt x="93" y="103"/>
                    </a:moveTo>
                    <a:lnTo>
                      <a:pt x="93" y="103"/>
                    </a:lnTo>
                    <a:lnTo>
                      <a:pt x="97" y="104"/>
                    </a:lnTo>
                    <a:lnTo>
                      <a:pt x="99" y="106"/>
                    </a:lnTo>
                    <a:lnTo>
                      <a:pt x="100" y="108"/>
                    </a:lnTo>
                    <a:lnTo>
                      <a:pt x="99" y="152"/>
                    </a:lnTo>
                    <a:lnTo>
                      <a:pt x="87" y="151"/>
                    </a:lnTo>
                    <a:lnTo>
                      <a:pt x="88" y="108"/>
                    </a:lnTo>
                    <a:lnTo>
                      <a:pt x="88" y="108"/>
                    </a:lnTo>
                    <a:lnTo>
                      <a:pt x="88" y="106"/>
                    </a:lnTo>
                    <a:lnTo>
                      <a:pt x="90" y="104"/>
                    </a:lnTo>
                    <a:lnTo>
                      <a:pt x="93" y="103"/>
                    </a:lnTo>
                    <a:lnTo>
                      <a:pt x="93" y="103"/>
                    </a:lnTo>
                    <a:close/>
                    <a:moveTo>
                      <a:pt x="66" y="103"/>
                    </a:moveTo>
                    <a:lnTo>
                      <a:pt x="66" y="103"/>
                    </a:lnTo>
                    <a:lnTo>
                      <a:pt x="70" y="104"/>
                    </a:lnTo>
                    <a:lnTo>
                      <a:pt x="71" y="105"/>
                    </a:lnTo>
                    <a:lnTo>
                      <a:pt x="73" y="108"/>
                    </a:lnTo>
                    <a:lnTo>
                      <a:pt x="73" y="151"/>
                    </a:lnTo>
                    <a:lnTo>
                      <a:pt x="61" y="151"/>
                    </a:lnTo>
                    <a:lnTo>
                      <a:pt x="61" y="108"/>
                    </a:lnTo>
                    <a:lnTo>
                      <a:pt x="61" y="108"/>
                    </a:lnTo>
                    <a:lnTo>
                      <a:pt x="61" y="105"/>
                    </a:lnTo>
                    <a:lnTo>
                      <a:pt x="63" y="103"/>
                    </a:lnTo>
                    <a:lnTo>
                      <a:pt x="66" y="103"/>
                    </a:lnTo>
                    <a:lnTo>
                      <a:pt x="66" y="103"/>
                    </a:lnTo>
                    <a:close/>
                    <a:moveTo>
                      <a:pt x="33" y="108"/>
                    </a:moveTo>
                    <a:lnTo>
                      <a:pt x="33" y="108"/>
                    </a:lnTo>
                    <a:lnTo>
                      <a:pt x="34" y="105"/>
                    </a:lnTo>
                    <a:lnTo>
                      <a:pt x="35" y="103"/>
                    </a:lnTo>
                    <a:lnTo>
                      <a:pt x="39" y="102"/>
                    </a:lnTo>
                    <a:lnTo>
                      <a:pt x="39" y="102"/>
                    </a:lnTo>
                    <a:lnTo>
                      <a:pt x="43" y="103"/>
                    </a:lnTo>
                    <a:lnTo>
                      <a:pt x="44" y="105"/>
                    </a:lnTo>
                    <a:lnTo>
                      <a:pt x="45" y="108"/>
                    </a:lnTo>
                    <a:lnTo>
                      <a:pt x="45" y="151"/>
                    </a:lnTo>
                    <a:lnTo>
                      <a:pt x="33" y="151"/>
                    </a:lnTo>
                    <a:lnTo>
                      <a:pt x="33" y="108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26" name="Freeform 142"/>
              <p:cNvSpPr/>
              <p:nvPr/>
            </p:nvSpPr>
            <p:spPr bwMode="auto">
              <a:xfrm>
                <a:off x="3125788" y="2405063"/>
                <a:ext cx="47625" cy="333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7" y="7"/>
                  </a:cxn>
                  <a:cxn ang="0">
                    <a:pos x="7" y="7"/>
                  </a:cxn>
                  <a:cxn ang="0">
                    <a:pos x="5" y="9"/>
                  </a:cxn>
                  <a:cxn ang="0">
                    <a:pos x="3" y="11"/>
                  </a:cxn>
                  <a:cxn ang="0">
                    <a:pos x="2" y="13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2" y="21"/>
                  </a:cxn>
                  <a:cxn ang="0">
                    <a:pos x="30" y="21"/>
                  </a:cxn>
                  <a:cxn ang="0">
                    <a:pos x="30" y="0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5" y="9"/>
                    </a:lnTo>
                    <a:lnTo>
                      <a:pt x="3" y="11"/>
                    </a:lnTo>
                    <a:lnTo>
                      <a:pt x="2" y="13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30" y="2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27" name="Freeform 143"/>
              <p:cNvSpPr/>
              <p:nvPr/>
            </p:nvSpPr>
            <p:spPr bwMode="auto">
              <a:xfrm>
                <a:off x="3170238" y="2713038"/>
                <a:ext cx="193675" cy="111125"/>
              </a:xfrm>
              <a:custGeom>
                <a:avLst/>
                <a:gdLst/>
                <a:ahLst/>
                <a:cxnLst>
                  <a:cxn ang="0">
                    <a:pos x="106" y="12"/>
                  </a:cxn>
                  <a:cxn ang="0">
                    <a:pos x="106" y="70"/>
                  </a:cxn>
                  <a:cxn ang="0">
                    <a:pos x="119" y="70"/>
                  </a:cxn>
                  <a:cxn ang="0">
                    <a:pos x="121" y="2"/>
                  </a:cxn>
                  <a:cxn ang="0">
                    <a:pos x="121" y="2"/>
                  </a:cxn>
                  <a:cxn ang="0">
                    <a:pos x="122" y="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4" y="4"/>
                  </a:cxn>
                  <a:cxn ang="0">
                    <a:pos x="6" y="7"/>
                  </a:cxn>
                  <a:cxn ang="0">
                    <a:pos x="6" y="11"/>
                  </a:cxn>
                  <a:cxn ang="0">
                    <a:pos x="6" y="70"/>
                  </a:cxn>
                  <a:cxn ang="0">
                    <a:pos x="25" y="70"/>
                  </a:cxn>
                  <a:cxn ang="0">
                    <a:pos x="25" y="11"/>
                  </a:cxn>
                  <a:cxn ang="0">
                    <a:pos x="25" y="11"/>
                  </a:cxn>
                  <a:cxn ang="0">
                    <a:pos x="25" y="10"/>
                  </a:cxn>
                  <a:cxn ang="0">
                    <a:pos x="26" y="7"/>
                  </a:cxn>
                  <a:cxn ang="0">
                    <a:pos x="28" y="3"/>
                  </a:cxn>
                  <a:cxn ang="0">
                    <a:pos x="29" y="3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5" y="3"/>
                  </a:cxn>
                  <a:cxn ang="0">
                    <a:pos x="37" y="4"/>
                  </a:cxn>
                  <a:cxn ang="0">
                    <a:pos x="39" y="7"/>
                  </a:cxn>
                  <a:cxn ang="0">
                    <a:pos x="39" y="10"/>
                  </a:cxn>
                  <a:cxn ang="0">
                    <a:pos x="40" y="11"/>
                  </a:cxn>
                  <a:cxn ang="0">
                    <a:pos x="39" y="70"/>
                  </a:cxn>
                  <a:cxn ang="0">
                    <a:pos x="58" y="70"/>
                  </a:cxn>
                  <a:cxn ang="0">
                    <a:pos x="58" y="11"/>
                  </a:cxn>
                  <a:cxn ang="0">
                    <a:pos x="58" y="11"/>
                  </a:cxn>
                  <a:cxn ang="0">
                    <a:pos x="59" y="10"/>
                  </a:cxn>
                  <a:cxn ang="0">
                    <a:pos x="59" y="7"/>
                  </a:cxn>
                  <a:cxn ang="0">
                    <a:pos x="61" y="4"/>
                  </a:cxn>
                  <a:cxn ang="0">
                    <a:pos x="64" y="3"/>
                  </a:cxn>
                  <a:cxn ang="0">
                    <a:pos x="66" y="3"/>
                  </a:cxn>
                  <a:cxn ang="0">
                    <a:pos x="66" y="3"/>
                  </a:cxn>
                  <a:cxn ang="0">
                    <a:pos x="68" y="3"/>
                  </a:cxn>
                  <a:cxn ang="0">
                    <a:pos x="70" y="4"/>
                  </a:cxn>
                  <a:cxn ang="0">
                    <a:pos x="72" y="7"/>
                  </a:cxn>
                  <a:cxn ang="0">
                    <a:pos x="73" y="10"/>
                  </a:cxn>
                  <a:cxn ang="0">
                    <a:pos x="73" y="11"/>
                  </a:cxn>
                  <a:cxn ang="0">
                    <a:pos x="72" y="70"/>
                  </a:cxn>
                  <a:cxn ang="0">
                    <a:pos x="91" y="70"/>
                  </a:cxn>
                  <a:cxn ang="0">
                    <a:pos x="92" y="11"/>
                  </a:cxn>
                  <a:cxn ang="0">
                    <a:pos x="92" y="11"/>
                  </a:cxn>
                  <a:cxn ang="0">
                    <a:pos x="92" y="10"/>
                  </a:cxn>
                  <a:cxn ang="0">
                    <a:pos x="93" y="8"/>
                  </a:cxn>
                  <a:cxn ang="0">
                    <a:pos x="94" y="4"/>
                  </a:cxn>
                  <a:cxn ang="0">
                    <a:pos x="96" y="3"/>
                  </a:cxn>
                  <a:cxn ang="0">
                    <a:pos x="99" y="3"/>
                  </a:cxn>
                  <a:cxn ang="0">
                    <a:pos x="99" y="3"/>
                  </a:cxn>
                  <a:cxn ang="0">
                    <a:pos x="102" y="3"/>
                  </a:cxn>
                  <a:cxn ang="0">
                    <a:pos x="104" y="4"/>
                  </a:cxn>
                  <a:cxn ang="0">
                    <a:pos x="106" y="8"/>
                  </a:cxn>
                  <a:cxn ang="0">
                    <a:pos x="106" y="10"/>
                  </a:cxn>
                  <a:cxn ang="0">
                    <a:pos x="106" y="12"/>
                  </a:cxn>
                  <a:cxn ang="0">
                    <a:pos x="106" y="12"/>
                  </a:cxn>
                </a:cxnLst>
                <a:rect l="0" t="0" r="r" b="b"/>
                <a:pathLst>
                  <a:path w="122" h="70">
                    <a:moveTo>
                      <a:pt x="106" y="12"/>
                    </a:moveTo>
                    <a:lnTo>
                      <a:pt x="106" y="70"/>
                    </a:lnTo>
                    <a:lnTo>
                      <a:pt x="119" y="70"/>
                    </a:lnTo>
                    <a:lnTo>
                      <a:pt x="121" y="2"/>
                    </a:lnTo>
                    <a:lnTo>
                      <a:pt x="121" y="2"/>
                    </a:lnTo>
                    <a:lnTo>
                      <a:pt x="122" y="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6" y="7"/>
                    </a:lnTo>
                    <a:lnTo>
                      <a:pt x="6" y="11"/>
                    </a:lnTo>
                    <a:lnTo>
                      <a:pt x="6" y="70"/>
                    </a:lnTo>
                    <a:lnTo>
                      <a:pt x="25" y="70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5" y="10"/>
                    </a:lnTo>
                    <a:lnTo>
                      <a:pt x="26" y="7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5" y="3"/>
                    </a:lnTo>
                    <a:lnTo>
                      <a:pt x="37" y="4"/>
                    </a:lnTo>
                    <a:lnTo>
                      <a:pt x="39" y="7"/>
                    </a:lnTo>
                    <a:lnTo>
                      <a:pt x="39" y="10"/>
                    </a:lnTo>
                    <a:lnTo>
                      <a:pt x="40" y="11"/>
                    </a:lnTo>
                    <a:lnTo>
                      <a:pt x="39" y="70"/>
                    </a:lnTo>
                    <a:lnTo>
                      <a:pt x="58" y="70"/>
                    </a:lnTo>
                    <a:lnTo>
                      <a:pt x="58" y="11"/>
                    </a:lnTo>
                    <a:lnTo>
                      <a:pt x="58" y="11"/>
                    </a:lnTo>
                    <a:lnTo>
                      <a:pt x="59" y="10"/>
                    </a:lnTo>
                    <a:lnTo>
                      <a:pt x="59" y="7"/>
                    </a:lnTo>
                    <a:lnTo>
                      <a:pt x="61" y="4"/>
                    </a:lnTo>
                    <a:lnTo>
                      <a:pt x="64" y="3"/>
                    </a:lnTo>
                    <a:lnTo>
                      <a:pt x="66" y="3"/>
                    </a:lnTo>
                    <a:lnTo>
                      <a:pt x="66" y="3"/>
                    </a:lnTo>
                    <a:lnTo>
                      <a:pt x="68" y="3"/>
                    </a:lnTo>
                    <a:lnTo>
                      <a:pt x="70" y="4"/>
                    </a:lnTo>
                    <a:lnTo>
                      <a:pt x="72" y="7"/>
                    </a:lnTo>
                    <a:lnTo>
                      <a:pt x="73" y="10"/>
                    </a:lnTo>
                    <a:lnTo>
                      <a:pt x="73" y="11"/>
                    </a:lnTo>
                    <a:lnTo>
                      <a:pt x="72" y="70"/>
                    </a:lnTo>
                    <a:lnTo>
                      <a:pt x="91" y="70"/>
                    </a:lnTo>
                    <a:lnTo>
                      <a:pt x="92" y="11"/>
                    </a:lnTo>
                    <a:lnTo>
                      <a:pt x="92" y="11"/>
                    </a:lnTo>
                    <a:lnTo>
                      <a:pt x="92" y="10"/>
                    </a:lnTo>
                    <a:lnTo>
                      <a:pt x="93" y="8"/>
                    </a:lnTo>
                    <a:lnTo>
                      <a:pt x="94" y="4"/>
                    </a:lnTo>
                    <a:lnTo>
                      <a:pt x="96" y="3"/>
                    </a:lnTo>
                    <a:lnTo>
                      <a:pt x="99" y="3"/>
                    </a:lnTo>
                    <a:lnTo>
                      <a:pt x="99" y="3"/>
                    </a:lnTo>
                    <a:lnTo>
                      <a:pt x="102" y="3"/>
                    </a:lnTo>
                    <a:lnTo>
                      <a:pt x="104" y="4"/>
                    </a:lnTo>
                    <a:lnTo>
                      <a:pt x="106" y="8"/>
                    </a:lnTo>
                    <a:lnTo>
                      <a:pt x="106" y="10"/>
                    </a:lnTo>
                    <a:lnTo>
                      <a:pt x="106" y="12"/>
                    </a:lnTo>
                    <a:lnTo>
                      <a:pt x="106" y="1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28" name="Freeform 144"/>
              <p:cNvSpPr/>
              <p:nvPr/>
            </p:nvSpPr>
            <p:spPr bwMode="auto">
              <a:xfrm>
                <a:off x="3173413" y="2224088"/>
                <a:ext cx="31750" cy="180975"/>
              </a:xfrm>
              <a:custGeom>
                <a:avLst/>
                <a:gdLst/>
                <a:ahLst/>
                <a:cxnLst>
                  <a:cxn ang="0">
                    <a:pos x="15" y="114"/>
                  </a:cxn>
                  <a:cxn ang="0">
                    <a:pos x="17" y="78"/>
                  </a:cxn>
                  <a:cxn ang="0">
                    <a:pos x="17" y="78"/>
                  </a:cxn>
                  <a:cxn ang="0">
                    <a:pos x="19" y="75"/>
                  </a:cxn>
                  <a:cxn ang="0">
                    <a:pos x="20" y="72"/>
                  </a:cxn>
                  <a:cxn ang="0">
                    <a:pos x="20" y="72"/>
                  </a:cxn>
                  <a:cxn ang="0">
                    <a:pos x="19" y="70"/>
                  </a:cxn>
                  <a:cxn ang="0">
                    <a:pos x="18" y="68"/>
                  </a:cxn>
                  <a:cxn ang="0">
                    <a:pos x="15" y="67"/>
                  </a:cxn>
                  <a:cxn ang="0">
                    <a:pos x="13" y="67"/>
                  </a:cxn>
                  <a:cxn ang="0">
                    <a:pos x="12" y="67"/>
                  </a:cxn>
                  <a:cxn ang="0">
                    <a:pos x="12" y="67"/>
                  </a:cxn>
                  <a:cxn ang="0">
                    <a:pos x="9" y="62"/>
                  </a:cxn>
                  <a:cxn ang="0">
                    <a:pos x="3" y="60"/>
                  </a:cxn>
                  <a:cxn ang="0">
                    <a:pos x="4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14"/>
                  </a:cxn>
                  <a:cxn ang="0">
                    <a:pos x="15" y="114"/>
                  </a:cxn>
                </a:cxnLst>
                <a:rect l="0" t="0" r="r" b="b"/>
                <a:pathLst>
                  <a:path w="20" h="114">
                    <a:moveTo>
                      <a:pt x="15" y="114"/>
                    </a:moveTo>
                    <a:lnTo>
                      <a:pt x="17" y="78"/>
                    </a:lnTo>
                    <a:lnTo>
                      <a:pt x="17" y="78"/>
                    </a:lnTo>
                    <a:lnTo>
                      <a:pt x="19" y="75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19" y="70"/>
                    </a:lnTo>
                    <a:lnTo>
                      <a:pt x="18" y="68"/>
                    </a:lnTo>
                    <a:lnTo>
                      <a:pt x="15" y="67"/>
                    </a:lnTo>
                    <a:lnTo>
                      <a:pt x="13" y="67"/>
                    </a:lnTo>
                    <a:lnTo>
                      <a:pt x="12" y="67"/>
                    </a:lnTo>
                    <a:lnTo>
                      <a:pt x="12" y="67"/>
                    </a:lnTo>
                    <a:lnTo>
                      <a:pt x="9" y="62"/>
                    </a:lnTo>
                    <a:lnTo>
                      <a:pt x="3" y="60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14"/>
                    </a:lnTo>
                    <a:lnTo>
                      <a:pt x="15" y="114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29" name="Freeform 145"/>
              <p:cNvSpPr/>
              <p:nvPr/>
            </p:nvSpPr>
            <p:spPr bwMode="auto">
              <a:xfrm>
                <a:off x="3173413" y="2405063"/>
                <a:ext cx="42863" cy="33338"/>
              </a:xfrm>
              <a:custGeom>
                <a:avLst/>
                <a:gdLst/>
                <a:ahLst/>
                <a:cxnLst>
                  <a:cxn ang="0">
                    <a:pos x="27" y="16"/>
                  </a:cxn>
                  <a:cxn ang="0">
                    <a:pos x="27" y="16"/>
                  </a:cxn>
                  <a:cxn ang="0">
                    <a:pos x="27" y="14"/>
                  </a:cxn>
                  <a:cxn ang="0">
                    <a:pos x="26" y="11"/>
                  </a:cxn>
                  <a:cxn ang="0">
                    <a:pos x="24" y="10"/>
                  </a:cxn>
                  <a:cxn ang="0">
                    <a:pos x="22" y="9"/>
                  </a:cxn>
                  <a:cxn ang="0">
                    <a:pos x="22" y="1"/>
                  </a:cxn>
                  <a:cxn ang="0">
                    <a:pos x="15" y="1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0" y="21"/>
                  </a:cxn>
                  <a:cxn ang="0">
                    <a:pos x="26" y="21"/>
                  </a:cxn>
                  <a:cxn ang="0">
                    <a:pos x="26" y="21"/>
                  </a:cxn>
                  <a:cxn ang="0">
                    <a:pos x="27" y="18"/>
                  </a:cxn>
                  <a:cxn ang="0">
                    <a:pos x="27" y="16"/>
                  </a:cxn>
                  <a:cxn ang="0">
                    <a:pos x="27" y="16"/>
                  </a:cxn>
                </a:cxnLst>
                <a:rect l="0" t="0" r="r" b="b"/>
                <a:pathLst>
                  <a:path w="27" h="21">
                    <a:moveTo>
                      <a:pt x="27" y="16"/>
                    </a:moveTo>
                    <a:lnTo>
                      <a:pt x="27" y="16"/>
                    </a:lnTo>
                    <a:lnTo>
                      <a:pt x="27" y="14"/>
                    </a:lnTo>
                    <a:lnTo>
                      <a:pt x="26" y="11"/>
                    </a:lnTo>
                    <a:lnTo>
                      <a:pt x="24" y="10"/>
                    </a:lnTo>
                    <a:lnTo>
                      <a:pt x="22" y="9"/>
                    </a:lnTo>
                    <a:lnTo>
                      <a:pt x="22" y="1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30" name="Freeform 146"/>
              <p:cNvSpPr>
                <a:spLocks noEditPoints="1"/>
              </p:cNvSpPr>
              <p:nvPr/>
            </p:nvSpPr>
            <p:spPr bwMode="auto">
              <a:xfrm>
                <a:off x="3171825" y="2438401"/>
                <a:ext cx="168275" cy="242888"/>
              </a:xfrm>
              <a:custGeom>
                <a:avLst/>
                <a:gdLst/>
                <a:ahLst/>
                <a:cxnLst>
                  <a:cxn ang="0">
                    <a:pos x="87" y="152"/>
                  </a:cxn>
                  <a:cxn ang="0">
                    <a:pos x="103" y="108"/>
                  </a:cxn>
                  <a:cxn ang="0">
                    <a:pos x="105" y="105"/>
                  </a:cxn>
                  <a:cxn ang="0">
                    <a:pos x="106" y="101"/>
                  </a:cxn>
                  <a:cxn ang="0">
                    <a:pos x="104" y="94"/>
                  </a:cxn>
                  <a:cxn ang="0">
                    <a:pos x="98" y="92"/>
                  </a:cxn>
                  <a:cxn ang="0">
                    <a:pos x="87" y="92"/>
                  </a:cxn>
                  <a:cxn ang="0">
                    <a:pos x="82" y="65"/>
                  </a:cxn>
                  <a:cxn ang="0">
                    <a:pos x="73" y="42"/>
                  </a:cxn>
                  <a:cxn ang="0">
                    <a:pos x="70" y="36"/>
                  </a:cxn>
                  <a:cxn ang="0">
                    <a:pos x="49" y="14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103"/>
                  </a:cxn>
                  <a:cxn ang="0">
                    <a:pos x="3" y="104"/>
                  </a:cxn>
                  <a:cxn ang="0">
                    <a:pos x="5" y="109"/>
                  </a:cxn>
                  <a:cxn ang="0">
                    <a:pos x="0" y="152"/>
                  </a:cxn>
                  <a:cxn ang="0">
                    <a:pos x="47" y="152"/>
                  </a:cxn>
                  <a:cxn ang="0">
                    <a:pos x="47" y="109"/>
                  </a:cxn>
                  <a:cxn ang="0">
                    <a:pos x="50" y="104"/>
                  </a:cxn>
                  <a:cxn ang="0">
                    <a:pos x="54" y="104"/>
                  </a:cxn>
                  <a:cxn ang="0">
                    <a:pos x="59" y="106"/>
                  </a:cxn>
                  <a:cxn ang="0">
                    <a:pos x="59" y="152"/>
                  </a:cxn>
                  <a:cxn ang="0">
                    <a:pos x="75" y="109"/>
                  </a:cxn>
                  <a:cxn ang="0">
                    <a:pos x="76" y="107"/>
                  </a:cxn>
                  <a:cxn ang="0">
                    <a:pos x="81" y="104"/>
                  </a:cxn>
                  <a:cxn ang="0">
                    <a:pos x="84" y="105"/>
                  </a:cxn>
                  <a:cxn ang="0">
                    <a:pos x="87" y="109"/>
                  </a:cxn>
                  <a:cxn ang="0">
                    <a:pos x="32" y="152"/>
                  </a:cxn>
                  <a:cxn ang="0">
                    <a:pos x="21" y="109"/>
                  </a:cxn>
                  <a:cxn ang="0">
                    <a:pos x="21" y="106"/>
                  </a:cxn>
                  <a:cxn ang="0">
                    <a:pos x="26" y="103"/>
                  </a:cxn>
                  <a:cxn ang="0">
                    <a:pos x="30" y="104"/>
                  </a:cxn>
                  <a:cxn ang="0">
                    <a:pos x="33" y="109"/>
                  </a:cxn>
                </a:cxnLst>
                <a:rect l="0" t="0" r="r" b="b"/>
                <a:pathLst>
                  <a:path w="105" h="153">
                    <a:moveTo>
                      <a:pt x="87" y="109"/>
                    </a:moveTo>
                    <a:lnTo>
                      <a:pt x="87" y="152"/>
                    </a:lnTo>
                    <a:lnTo>
                      <a:pt x="102" y="153"/>
                    </a:lnTo>
                    <a:lnTo>
                      <a:pt x="103" y="108"/>
                    </a:lnTo>
                    <a:lnTo>
                      <a:pt x="103" y="108"/>
                    </a:lnTo>
                    <a:lnTo>
                      <a:pt x="105" y="105"/>
                    </a:lnTo>
                    <a:lnTo>
                      <a:pt x="106" y="101"/>
                    </a:lnTo>
                    <a:lnTo>
                      <a:pt x="106" y="101"/>
                    </a:lnTo>
                    <a:lnTo>
                      <a:pt x="106" y="97"/>
                    </a:lnTo>
                    <a:lnTo>
                      <a:pt x="104" y="94"/>
                    </a:lnTo>
                    <a:lnTo>
                      <a:pt x="101" y="93"/>
                    </a:lnTo>
                    <a:lnTo>
                      <a:pt x="98" y="92"/>
                    </a:lnTo>
                    <a:lnTo>
                      <a:pt x="87" y="92"/>
                    </a:lnTo>
                    <a:lnTo>
                      <a:pt x="87" y="92"/>
                    </a:lnTo>
                    <a:lnTo>
                      <a:pt x="84" y="80"/>
                    </a:lnTo>
                    <a:lnTo>
                      <a:pt x="82" y="65"/>
                    </a:lnTo>
                    <a:lnTo>
                      <a:pt x="77" y="50"/>
                    </a:lnTo>
                    <a:lnTo>
                      <a:pt x="73" y="42"/>
                    </a:lnTo>
                    <a:lnTo>
                      <a:pt x="70" y="36"/>
                    </a:lnTo>
                    <a:lnTo>
                      <a:pt x="70" y="36"/>
                    </a:lnTo>
                    <a:lnTo>
                      <a:pt x="60" y="24"/>
                    </a:lnTo>
                    <a:lnTo>
                      <a:pt x="49" y="14"/>
                    </a:lnTo>
                    <a:lnTo>
                      <a:pt x="38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" y="0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3" y="104"/>
                    </a:lnTo>
                    <a:lnTo>
                      <a:pt x="4" y="106"/>
                    </a:lnTo>
                    <a:lnTo>
                      <a:pt x="5" y="109"/>
                    </a:lnTo>
                    <a:lnTo>
                      <a:pt x="4" y="152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47" y="152"/>
                    </a:lnTo>
                    <a:lnTo>
                      <a:pt x="47" y="109"/>
                    </a:lnTo>
                    <a:lnTo>
                      <a:pt x="47" y="109"/>
                    </a:lnTo>
                    <a:lnTo>
                      <a:pt x="48" y="106"/>
                    </a:lnTo>
                    <a:lnTo>
                      <a:pt x="50" y="104"/>
                    </a:lnTo>
                    <a:lnTo>
                      <a:pt x="54" y="104"/>
                    </a:lnTo>
                    <a:lnTo>
                      <a:pt x="54" y="104"/>
                    </a:lnTo>
                    <a:lnTo>
                      <a:pt x="57" y="105"/>
                    </a:lnTo>
                    <a:lnTo>
                      <a:pt x="59" y="106"/>
                    </a:lnTo>
                    <a:lnTo>
                      <a:pt x="59" y="109"/>
                    </a:lnTo>
                    <a:lnTo>
                      <a:pt x="59" y="152"/>
                    </a:lnTo>
                    <a:lnTo>
                      <a:pt x="75" y="152"/>
                    </a:lnTo>
                    <a:lnTo>
                      <a:pt x="75" y="109"/>
                    </a:lnTo>
                    <a:lnTo>
                      <a:pt x="75" y="109"/>
                    </a:lnTo>
                    <a:lnTo>
                      <a:pt x="76" y="107"/>
                    </a:lnTo>
                    <a:lnTo>
                      <a:pt x="77" y="105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4" y="105"/>
                    </a:lnTo>
                    <a:lnTo>
                      <a:pt x="87" y="107"/>
                    </a:lnTo>
                    <a:lnTo>
                      <a:pt x="87" y="109"/>
                    </a:lnTo>
                    <a:lnTo>
                      <a:pt x="87" y="109"/>
                    </a:lnTo>
                    <a:close/>
                    <a:moveTo>
                      <a:pt x="32" y="152"/>
                    </a:moveTo>
                    <a:lnTo>
                      <a:pt x="20" y="152"/>
                    </a:lnTo>
                    <a:lnTo>
                      <a:pt x="21" y="109"/>
                    </a:lnTo>
                    <a:lnTo>
                      <a:pt x="21" y="109"/>
                    </a:lnTo>
                    <a:lnTo>
                      <a:pt x="21" y="106"/>
                    </a:lnTo>
                    <a:lnTo>
                      <a:pt x="23" y="104"/>
                    </a:lnTo>
                    <a:lnTo>
                      <a:pt x="26" y="103"/>
                    </a:lnTo>
                    <a:lnTo>
                      <a:pt x="26" y="103"/>
                    </a:lnTo>
                    <a:lnTo>
                      <a:pt x="30" y="104"/>
                    </a:lnTo>
                    <a:lnTo>
                      <a:pt x="32" y="106"/>
                    </a:lnTo>
                    <a:lnTo>
                      <a:pt x="33" y="109"/>
                    </a:lnTo>
                    <a:lnTo>
                      <a:pt x="32" y="15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31" name="Freeform 147"/>
              <p:cNvSpPr>
                <a:spLocks noEditPoints="1"/>
              </p:cNvSpPr>
              <p:nvPr/>
            </p:nvSpPr>
            <p:spPr bwMode="auto">
              <a:xfrm>
                <a:off x="3167063" y="2900363"/>
                <a:ext cx="558800" cy="244475"/>
              </a:xfrm>
              <a:custGeom>
                <a:avLst/>
                <a:gdLst/>
                <a:ahLst/>
                <a:cxnLst>
                  <a:cxn ang="0">
                    <a:pos x="352" y="5"/>
                  </a:cxn>
                  <a:cxn ang="0">
                    <a:pos x="1" y="0"/>
                  </a:cxn>
                  <a:cxn ang="0">
                    <a:pos x="1" y="41"/>
                  </a:cxn>
                  <a:cxn ang="0">
                    <a:pos x="1" y="41"/>
                  </a:cxn>
                  <a:cxn ang="0">
                    <a:pos x="4" y="42"/>
                  </a:cxn>
                  <a:cxn ang="0">
                    <a:pos x="6" y="43"/>
                  </a:cxn>
                  <a:cxn ang="0">
                    <a:pos x="10" y="45"/>
                  </a:cxn>
                  <a:cxn ang="0">
                    <a:pos x="12" y="49"/>
                  </a:cxn>
                  <a:cxn ang="0">
                    <a:pos x="12" y="50"/>
                  </a:cxn>
                  <a:cxn ang="0">
                    <a:pos x="12" y="94"/>
                  </a:cxn>
                  <a:cxn ang="0">
                    <a:pos x="1" y="94"/>
                  </a:cxn>
                  <a:cxn ang="0">
                    <a:pos x="0" y="154"/>
                  </a:cxn>
                  <a:cxn ang="0">
                    <a:pos x="350" y="154"/>
                  </a:cxn>
                  <a:cxn ang="0">
                    <a:pos x="352" y="5"/>
                  </a:cxn>
                  <a:cxn ang="0">
                    <a:pos x="50" y="95"/>
                  </a:cxn>
                  <a:cxn ang="0">
                    <a:pos x="27" y="94"/>
                  </a:cxn>
                  <a:cxn ang="0">
                    <a:pos x="28" y="10"/>
                  </a:cxn>
                  <a:cxn ang="0">
                    <a:pos x="51" y="10"/>
                  </a:cxn>
                  <a:cxn ang="0">
                    <a:pos x="50" y="95"/>
                  </a:cxn>
                  <a:cxn ang="0">
                    <a:pos x="95" y="95"/>
                  </a:cxn>
                  <a:cxn ang="0">
                    <a:pos x="72" y="95"/>
                  </a:cxn>
                  <a:cxn ang="0">
                    <a:pos x="72" y="11"/>
                  </a:cxn>
                  <a:cxn ang="0">
                    <a:pos x="96" y="11"/>
                  </a:cxn>
                  <a:cxn ang="0">
                    <a:pos x="95" y="95"/>
                  </a:cxn>
                  <a:cxn ang="0">
                    <a:pos x="139" y="96"/>
                  </a:cxn>
                  <a:cxn ang="0">
                    <a:pos x="116" y="95"/>
                  </a:cxn>
                  <a:cxn ang="0">
                    <a:pos x="117" y="11"/>
                  </a:cxn>
                  <a:cxn ang="0">
                    <a:pos x="140" y="11"/>
                  </a:cxn>
                  <a:cxn ang="0">
                    <a:pos x="139" y="96"/>
                  </a:cxn>
                  <a:cxn ang="0">
                    <a:pos x="184" y="96"/>
                  </a:cxn>
                  <a:cxn ang="0">
                    <a:pos x="161" y="96"/>
                  </a:cxn>
                  <a:cxn ang="0">
                    <a:pos x="161" y="12"/>
                  </a:cxn>
                  <a:cxn ang="0">
                    <a:pos x="185" y="12"/>
                  </a:cxn>
                  <a:cxn ang="0">
                    <a:pos x="184" y="96"/>
                  </a:cxn>
                  <a:cxn ang="0">
                    <a:pos x="260" y="120"/>
                  </a:cxn>
                  <a:cxn ang="0">
                    <a:pos x="236" y="120"/>
                  </a:cxn>
                  <a:cxn ang="0">
                    <a:pos x="236" y="85"/>
                  </a:cxn>
                  <a:cxn ang="0">
                    <a:pos x="261" y="85"/>
                  </a:cxn>
                  <a:cxn ang="0">
                    <a:pos x="260" y="120"/>
                  </a:cxn>
                  <a:cxn ang="0">
                    <a:pos x="261" y="65"/>
                  </a:cxn>
                  <a:cxn ang="0">
                    <a:pos x="237" y="64"/>
                  </a:cxn>
                  <a:cxn ang="0">
                    <a:pos x="237" y="30"/>
                  </a:cxn>
                  <a:cxn ang="0">
                    <a:pos x="261" y="30"/>
                  </a:cxn>
                  <a:cxn ang="0">
                    <a:pos x="261" y="65"/>
                  </a:cxn>
                  <a:cxn ang="0">
                    <a:pos x="314" y="120"/>
                  </a:cxn>
                  <a:cxn ang="0">
                    <a:pos x="288" y="120"/>
                  </a:cxn>
                  <a:cxn ang="0">
                    <a:pos x="289" y="85"/>
                  </a:cxn>
                  <a:cxn ang="0">
                    <a:pos x="314" y="86"/>
                  </a:cxn>
                  <a:cxn ang="0">
                    <a:pos x="314" y="120"/>
                  </a:cxn>
                  <a:cxn ang="0">
                    <a:pos x="289" y="65"/>
                  </a:cxn>
                  <a:cxn ang="0">
                    <a:pos x="289" y="30"/>
                  </a:cxn>
                  <a:cxn ang="0">
                    <a:pos x="314" y="30"/>
                  </a:cxn>
                  <a:cxn ang="0">
                    <a:pos x="314" y="65"/>
                  </a:cxn>
                  <a:cxn ang="0">
                    <a:pos x="289" y="65"/>
                  </a:cxn>
                </a:cxnLst>
                <a:rect l="0" t="0" r="r" b="b"/>
                <a:pathLst>
                  <a:path w="352" h="154">
                    <a:moveTo>
                      <a:pt x="352" y="5"/>
                    </a:moveTo>
                    <a:lnTo>
                      <a:pt x="1" y="0"/>
                    </a:lnTo>
                    <a:lnTo>
                      <a:pt x="1" y="41"/>
                    </a:lnTo>
                    <a:lnTo>
                      <a:pt x="1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5"/>
                    </a:lnTo>
                    <a:lnTo>
                      <a:pt x="12" y="49"/>
                    </a:lnTo>
                    <a:lnTo>
                      <a:pt x="12" y="50"/>
                    </a:lnTo>
                    <a:lnTo>
                      <a:pt x="12" y="94"/>
                    </a:lnTo>
                    <a:lnTo>
                      <a:pt x="1" y="94"/>
                    </a:lnTo>
                    <a:lnTo>
                      <a:pt x="0" y="154"/>
                    </a:lnTo>
                    <a:lnTo>
                      <a:pt x="350" y="154"/>
                    </a:lnTo>
                    <a:lnTo>
                      <a:pt x="352" y="5"/>
                    </a:lnTo>
                    <a:close/>
                    <a:moveTo>
                      <a:pt x="50" y="95"/>
                    </a:moveTo>
                    <a:lnTo>
                      <a:pt x="27" y="94"/>
                    </a:lnTo>
                    <a:lnTo>
                      <a:pt x="28" y="10"/>
                    </a:lnTo>
                    <a:lnTo>
                      <a:pt x="51" y="10"/>
                    </a:lnTo>
                    <a:lnTo>
                      <a:pt x="50" y="95"/>
                    </a:lnTo>
                    <a:close/>
                    <a:moveTo>
                      <a:pt x="95" y="95"/>
                    </a:moveTo>
                    <a:lnTo>
                      <a:pt x="72" y="95"/>
                    </a:lnTo>
                    <a:lnTo>
                      <a:pt x="72" y="11"/>
                    </a:lnTo>
                    <a:lnTo>
                      <a:pt x="96" y="11"/>
                    </a:lnTo>
                    <a:lnTo>
                      <a:pt x="95" y="95"/>
                    </a:lnTo>
                    <a:close/>
                    <a:moveTo>
                      <a:pt x="139" y="96"/>
                    </a:moveTo>
                    <a:lnTo>
                      <a:pt x="116" y="95"/>
                    </a:lnTo>
                    <a:lnTo>
                      <a:pt x="117" y="11"/>
                    </a:lnTo>
                    <a:lnTo>
                      <a:pt x="140" y="11"/>
                    </a:lnTo>
                    <a:lnTo>
                      <a:pt x="139" y="96"/>
                    </a:lnTo>
                    <a:close/>
                    <a:moveTo>
                      <a:pt x="184" y="96"/>
                    </a:moveTo>
                    <a:lnTo>
                      <a:pt x="161" y="96"/>
                    </a:lnTo>
                    <a:lnTo>
                      <a:pt x="161" y="12"/>
                    </a:lnTo>
                    <a:lnTo>
                      <a:pt x="185" y="12"/>
                    </a:lnTo>
                    <a:lnTo>
                      <a:pt x="184" y="96"/>
                    </a:lnTo>
                    <a:close/>
                    <a:moveTo>
                      <a:pt x="260" y="120"/>
                    </a:moveTo>
                    <a:lnTo>
                      <a:pt x="236" y="120"/>
                    </a:lnTo>
                    <a:lnTo>
                      <a:pt x="236" y="85"/>
                    </a:lnTo>
                    <a:lnTo>
                      <a:pt x="261" y="85"/>
                    </a:lnTo>
                    <a:lnTo>
                      <a:pt x="260" y="120"/>
                    </a:lnTo>
                    <a:close/>
                    <a:moveTo>
                      <a:pt x="261" y="65"/>
                    </a:moveTo>
                    <a:lnTo>
                      <a:pt x="237" y="64"/>
                    </a:lnTo>
                    <a:lnTo>
                      <a:pt x="237" y="30"/>
                    </a:lnTo>
                    <a:lnTo>
                      <a:pt x="261" y="30"/>
                    </a:lnTo>
                    <a:lnTo>
                      <a:pt x="261" y="65"/>
                    </a:lnTo>
                    <a:close/>
                    <a:moveTo>
                      <a:pt x="314" y="120"/>
                    </a:moveTo>
                    <a:lnTo>
                      <a:pt x="288" y="120"/>
                    </a:lnTo>
                    <a:lnTo>
                      <a:pt x="289" y="85"/>
                    </a:lnTo>
                    <a:lnTo>
                      <a:pt x="314" y="86"/>
                    </a:lnTo>
                    <a:lnTo>
                      <a:pt x="314" y="120"/>
                    </a:lnTo>
                    <a:close/>
                    <a:moveTo>
                      <a:pt x="289" y="65"/>
                    </a:moveTo>
                    <a:lnTo>
                      <a:pt x="289" y="30"/>
                    </a:lnTo>
                    <a:lnTo>
                      <a:pt x="314" y="30"/>
                    </a:lnTo>
                    <a:lnTo>
                      <a:pt x="314" y="65"/>
                    </a:lnTo>
                    <a:lnTo>
                      <a:pt x="289" y="6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32" name="Freeform 148"/>
              <p:cNvSpPr/>
              <p:nvPr/>
            </p:nvSpPr>
            <p:spPr bwMode="auto">
              <a:xfrm>
                <a:off x="3168650" y="2824163"/>
                <a:ext cx="557213" cy="84138"/>
              </a:xfrm>
              <a:custGeom>
                <a:avLst/>
                <a:gdLst/>
                <a:ahLst/>
                <a:cxnLst>
                  <a:cxn ang="0">
                    <a:pos x="351" y="52"/>
                  </a:cxn>
                  <a:cxn ang="0">
                    <a:pos x="208" y="51"/>
                  </a:cxn>
                  <a:cxn ang="0">
                    <a:pos x="209" y="21"/>
                  </a:cxn>
                  <a:cxn ang="0">
                    <a:pos x="142" y="20"/>
                  </a:cxn>
                  <a:cxn ang="0">
                    <a:pos x="144" y="1"/>
                  </a:cxn>
                  <a:cxn ang="0">
                    <a:pos x="120" y="1"/>
                  </a:cxn>
                  <a:cxn ang="0">
                    <a:pos x="120" y="0"/>
                  </a:cxn>
                  <a:cxn ang="0">
                    <a:pos x="107" y="0"/>
                  </a:cxn>
                  <a:cxn ang="0">
                    <a:pos x="107" y="1"/>
                  </a:cxn>
                  <a:cxn ang="0">
                    <a:pos x="92" y="0"/>
                  </a:cxn>
                  <a:cxn ang="0">
                    <a:pos x="92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59" y="0"/>
                  </a:cxn>
                  <a:cxn ang="0">
                    <a:pos x="59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" y="0"/>
                  </a:cxn>
                  <a:cxn ang="0">
                    <a:pos x="0" y="48"/>
                  </a:cxn>
                  <a:cxn ang="0">
                    <a:pos x="351" y="53"/>
                  </a:cxn>
                  <a:cxn ang="0">
                    <a:pos x="351" y="52"/>
                  </a:cxn>
                </a:cxnLst>
                <a:rect l="0" t="0" r="r" b="b"/>
                <a:pathLst>
                  <a:path w="351" h="52">
                    <a:moveTo>
                      <a:pt x="351" y="52"/>
                    </a:moveTo>
                    <a:lnTo>
                      <a:pt x="208" y="51"/>
                    </a:lnTo>
                    <a:lnTo>
                      <a:pt x="209" y="21"/>
                    </a:lnTo>
                    <a:lnTo>
                      <a:pt x="142" y="20"/>
                    </a:lnTo>
                    <a:lnTo>
                      <a:pt x="144" y="1"/>
                    </a:lnTo>
                    <a:lnTo>
                      <a:pt x="120" y="1"/>
                    </a:lnTo>
                    <a:lnTo>
                      <a:pt x="120" y="0"/>
                    </a:lnTo>
                    <a:lnTo>
                      <a:pt x="107" y="0"/>
                    </a:lnTo>
                    <a:lnTo>
                      <a:pt x="107" y="1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0" y="48"/>
                    </a:lnTo>
                    <a:lnTo>
                      <a:pt x="351" y="53"/>
                    </a:lnTo>
                    <a:lnTo>
                      <a:pt x="351" y="52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33" name="Freeform 149"/>
              <p:cNvSpPr/>
              <p:nvPr/>
            </p:nvSpPr>
            <p:spPr bwMode="auto">
              <a:xfrm>
                <a:off x="2835275" y="2820988"/>
                <a:ext cx="334963" cy="79375"/>
              </a:xfrm>
              <a:custGeom>
                <a:avLst/>
                <a:gdLst/>
                <a:ahLst/>
                <a:cxnLst>
                  <a:cxn ang="0">
                    <a:pos x="211" y="1"/>
                  </a:cxn>
                  <a:cxn ang="0">
                    <a:pos x="143" y="1"/>
                  </a:cxn>
                  <a:cxn ang="0">
                    <a:pos x="136" y="1"/>
                  </a:cxn>
                  <a:cxn ang="0">
                    <a:pos x="136" y="1"/>
                  </a:cxn>
                  <a:cxn ang="0">
                    <a:pos x="118" y="0"/>
                  </a:cxn>
                  <a:cxn ang="0">
                    <a:pos x="118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0"/>
                  </a:cxn>
                  <a:cxn ang="0">
                    <a:pos x="89" y="1"/>
                  </a:cxn>
                  <a:cxn ang="0">
                    <a:pos x="66" y="0"/>
                  </a:cxn>
                  <a:cxn ang="0">
                    <a:pos x="66" y="19"/>
                  </a:cxn>
                  <a:cxn ang="0">
                    <a:pos x="0" y="19"/>
                  </a:cxn>
                  <a:cxn ang="0">
                    <a:pos x="0" y="47"/>
                  </a:cxn>
                  <a:cxn ang="0">
                    <a:pos x="211" y="50"/>
                  </a:cxn>
                  <a:cxn ang="0">
                    <a:pos x="211" y="1"/>
                  </a:cxn>
                </a:cxnLst>
                <a:rect l="0" t="0" r="r" b="b"/>
                <a:pathLst>
                  <a:path w="211" h="50">
                    <a:moveTo>
                      <a:pt x="211" y="1"/>
                    </a:moveTo>
                    <a:lnTo>
                      <a:pt x="143" y="1"/>
                    </a:lnTo>
                    <a:lnTo>
                      <a:pt x="136" y="1"/>
                    </a:lnTo>
                    <a:lnTo>
                      <a:pt x="136" y="1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89" y="0"/>
                    </a:lnTo>
                    <a:lnTo>
                      <a:pt x="89" y="1"/>
                    </a:lnTo>
                    <a:lnTo>
                      <a:pt x="66" y="0"/>
                    </a:lnTo>
                    <a:lnTo>
                      <a:pt x="66" y="19"/>
                    </a:lnTo>
                    <a:lnTo>
                      <a:pt x="0" y="19"/>
                    </a:lnTo>
                    <a:lnTo>
                      <a:pt x="0" y="47"/>
                    </a:lnTo>
                    <a:lnTo>
                      <a:pt x="211" y="50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34" name="Freeform 150"/>
              <p:cNvSpPr/>
              <p:nvPr/>
            </p:nvSpPr>
            <p:spPr bwMode="auto">
              <a:xfrm>
                <a:off x="2963863" y="2676526"/>
                <a:ext cx="207963" cy="36513"/>
              </a:xfrm>
              <a:custGeom>
                <a:avLst/>
                <a:gdLst/>
                <a:ahLst/>
                <a:cxnLst>
                  <a:cxn ang="0">
                    <a:pos x="131" y="1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3" y="4"/>
                  </a:cxn>
                  <a:cxn ang="0">
                    <a:pos x="1" y="8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3" y="17"/>
                  </a:cxn>
                  <a:cxn ang="0">
                    <a:pos x="5" y="21"/>
                  </a:cxn>
                  <a:cxn ang="0">
                    <a:pos x="8" y="22"/>
                  </a:cxn>
                  <a:cxn ang="0">
                    <a:pos x="8" y="22"/>
                  </a:cxn>
                  <a:cxn ang="0">
                    <a:pos x="130" y="23"/>
                  </a:cxn>
                  <a:cxn ang="0">
                    <a:pos x="131" y="1"/>
                  </a:cxn>
                </a:cxnLst>
                <a:rect l="0" t="0" r="r" b="b"/>
                <a:pathLst>
                  <a:path w="131" h="23">
                    <a:moveTo>
                      <a:pt x="131" y="1"/>
                    </a:moveTo>
                    <a:lnTo>
                      <a:pt x="9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3" y="17"/>
                    </a:lnTo>
                    <a:lnTo>
                      <a:pt x="5" y="21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30" y="23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35" name="Freeform 151"/>
              <p:cNvSpPr/>
              <p:nvPr/>
            </p:nvSpPr>
            <p:spPr bwMode="auto">
              <a:xfrm>
                <a:off x="3170238" y="2678113"/>
                <a:ext cx="203200" cy="36513"/>
              </a:xfrm>
              <a:custGeom>
                <a:avLst/>
                <a:gdLst/>
                <a:ahLst/>
                <a:cxnLst>
                  <a:cxn ang="0">
                    <a:pos x="128" y="13"/>
                  </a:cxn>
                  <a:cxn ang="0">
                    <a:pos x="128" y="13"/>
                  </a:cxn>
                  <a:cxn ang="0">
                    <a:pos x="128" y="9"/>
                  </a:cxn>
                  <a:cxn ang="0">
                    <a:pos x="126" y="5"/>
                  </a:cxn>
                  <a:cxn ang="0">
                    <a:pos x="122" y="3"/>
                  </a:cxn>
                  <a:cxn ang="0">
                    <a:pos x="118" y="2"/>
                  </a:cxn>
                  <a:cxn ang="0">
                    <a:pos x="103" y="2"/>
                  </a:cxn>
                  <a:cxn ang="0">
                    <a:pos x="103" y="2"/>
                  </a:cxn>
                  <a:cxn ang="0">
                    <a:pos x="88" y="1"/>
                  </a:cxn>
                  <a:cxn ang="0">
                    <a:pos x="88" y="2"/>
                  </a:cxn>
                  <a:cxn ang="0">
                    <a:pos x="76" y="1"/>
                  </a:cxn>
                  <a:cxn ang="0">
                    <a:pos x="76" y="1"/>
                  </a:cxn>
                  <a:cxn ang="0">
                    <a:pos x="60" y="1"/>
                  </a:cxn>
                  <a:cxn ang="0">
                    <a:pos x="60" y="1"/>
                  </a:cxn>
                  <a:cxn ang="0">
                    <a:pos x="48" y="1"/>
                  </a:cxn>
                  <a:cxn ang="0">
                    <a:pos x="48" y="1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122" y="23"/>
                  </a:cxn>
                  <a:cxn ang="0">
                    <a:pos x="122" y="23"/>
                  </a:cxn>
                  <a:cxn ang="0">
                    <a:pos x="124" y="22"/>
                  </a:cxn>
                  <a:cxn ang="0">
                    <a:pos x="127" y="20"/>
                  </a:cxn>
                  <a:cxn ang="0">
                    <a:pos x="128" y="16"/>
                  </a:cxn>
                  <a:cxn ang="0">
                    <a:pos x="128" y="13"/>
                  </a:cxn>
                  <a:cxn ang="0">
                    <a:pos x="128" y="13"/>
                  </a:cxn>
                </a:cxnLst>
                <a:rect l="0" t="0" r="r" b="b"/>
                <a:pathLst>
                  <a:path w="128" h="23">
                    <a:moveTo>
                      <a:pt x="128" y="13"/>
                    </a:moveTo>
                    <a:lnTo>
                      <a:pt x="128" y="13"/>
                    </a:lnTo>
                    <a:lnTo>
                      <a:pt x="128" y="9"/>
                    </a:lnTo>
                    <a:lnTo>
                      <a:pt x="126" y="5"/>
                    </a:lnTo>
                    <a:lnTo>
                      <a:pt x="122" y="3"/>
                    </a:lnTo>
                    <a:lnTo>
                      <a:pt x="118" y="2"/>
                    </a:lnTo>
                    <a:lnTo>
                      <a:pt x="103" y="2"/>
                    </a:lnTo>
                    <a:lnTo>
                      <a:pt x="103" y="2"/>
                    </a:lnTo>
                    <a:lnTo>
                      <a:pt x="88" y="1"/>
                    </a:lnTo>
                    <a:lnTo>
                      <a:pt x="88" y="2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60" y="1"/>
                    </a:lnTo>
                    <a:lnTo>
                      <a:pt x="60" y="1"/>
                    </a:lnTo>
                    <a:lnTo>
                      <a:pt x="48" y="1"/>
                    </a:lnTo>
                    <a:lnTo>
                      <a:pt x="48" y="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122" y="23"/>
                    </a:lnTo>
                    <a:lnTo>
                      <a:pt x="122" y="23"/>
                    </a:lnTo>
                    <a:lnTo>
                      <a:pt x="124" y="22"/>
                    </a:lnTo>
                    <a:lnTo>
                      <a:pt x="127" y="20"/>
                    </a:lnTo>
                    <a:lnTo>
                      <a:pt x="128" y="16"/>
                    </a:lnTo>
                    <a:lnTo>
                      <a:pt x="128" y="13"/>
                    </a:lnTo>
                    <a:lnTo>
                      <a:pt x="128" y="13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36" name="Freeform 316"/>
              <p:cNvSpPr/>
              <p:nvPr/>
            </p:nvSpPr>
            <p:spPr bwMode="auto">
              <a:xfrm>
                <a:off x="2654300" y="2501901"/>
                <a:ext cx="141288" cy="68263"/>
              </a:xfrm>
              <a:custGeom>
                <a:avLst/>
                <a:gdLst/>
                <a:ahLst/>
                <a:cxnLst>
                  <a:cxn ang="0">
                    <a:pos x="89" y="30"/>
                  </a:cxn>
                  <a:cxn ang="0">
                    <a:pos x="89" y="30"/>
                  </a:cxn>
                  <a:cxn ang="0">
                    <a:pos x="88" y="25"/>
                  </a:cxn>
                  <a:cxn ang="0">
                    <a:pos x="85" y="21"/>
                  </a:cxn>
                  <a:cxn ang="0">
                    <a:pos x="80" y="18"/>
                  </a:cxn>
                  <a:cxn ang="0">
                    <a:pos x="75" y="17"/>
                  </a:cxn>
                  <a:cxn ang="0">
                    <a:pos x="75" y="17"/>
                  </a:cxn>
                  <a:cxn ang="0">
                    <a:pos x="72" y="12"/>
                  </a:cxn>
                  <a:cxn ang="0">
                    <a:pos x="69" y="8"/>
                  </a:cxn>
                  <a:cxn ang="0">
                    <a:pos x="64" y="6"/>
                  </a:cxn>
                  <a:cxn ang="0">
                    <a:pos x="57" y="5"/>
                  </a:cxn>
                  <a:cxn ang="0">
                    <a:pos x="57" y="5"/>
                  </a:cxn>
                  <a:cxn ang="0">
                    <a:pos x="52" y="6"/>
                  </a:cxn>
                  <a:cxn ang="0">
                    <a:pos x="46" y="8"/>
                  </a:cxn>
                  <a:cxn ang="0">
                    <a:pos x="46" y="8"/>
                  </a:cxn>
                  <a:cxn ang="0">
                    <a:pos x="44" y="5"/>
                  </a:cxn>
                  <a:cxn ang="0">
                    <a:pos x="41" y="2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25" y="1"/>
                  </a:cxn>
                  <a:cxn ang="0">
                    <a:pos x="20" y="5"/>
                  </a:cxn>
                  <a:cxn ang="0">
                    <a:pos x="15" y="8"/>
                  </a:cxn>
                  <a:cxn ang="0">
                    <a:pos x="14" y="11"/>
                  </a:cxn>
                  <a:cxn ang="0">
                    <a:pos x="14" y="13"/>
                  </a:cxn>
                  <a:cxn ang="0">
                    <a:pos x="14" y="13"/>
                  </a:cxn>
                  <a:cxn ang="0">
                    <a:pos x="15" y="17"/>
                  </a:cxn>
                  <a:cxn ang="0">
                    <a:pos x="15" y="17"/>
                  </a:cxn>
                  <a:cxn ang="0">
                    <a:pos x="9" y="18"/>
                  </a:cxn>
                  <a:cxn ang="0">
                    <a:pos x="4" y="21"/>
                  </a:cxn>
                  <a:cxn ang="0">
                    <a:pos x="1" y="25"/>
                  </a:cxn>
                  <a:cxn ang="0">
                    <a:pos x="0" y="30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3" y="39"/>
                  </a:cxn>
                  <a:cxn ang="0">
                    <a:pos x="9" y="42"/>
                  </a:cxn>
                  <a:cxn ang="0">
                    <a:pos x="14" y="43"/>
                  </a:cxn>
                  <a:cxn ang="0">
                    <a:pos x="14" y="43"/>
                  </a:cxn>
                  <a:cxn ang="0">
                    <a:pos x="15" y="43"/>
                  </a:cxn>
                  <a:cxn ang="0">
                    <a:pos x="15" y="43"/>
                  </a:cxn>
                  <a:cxn ang="0">
                    <a:pos x="17" y="43"/>
                  </a:cxn>
                  <a:cxn ang="0">
                    <a:pos x="17" y="43"/>
                  </a:cxn>
                  <a:cxn ang="0">
                    <a:pos x="18" y="43"/>
                  </a:cxn>
                  <a:cxn ang="0">
                    <a:pos x="74" y="43"/>
                  </a:cxn>
                  <a:cxn ang="0">
                    <a:pos x="74" y="43"/>
                  </a:cxn>
                  <a:cxn ang="0">
                    <a:pos x="74" y="43"/>
                  </a:cxn>
                  <a:cxn ang="0">
                    <a:pos x="80" y="42"/>
                  </a:cxn>
                  <a:cxn ang="0">
                    <a:pos x="85" y="39"/>
                  </a:cxn>
                  <a:cxn ang="0">
                    <a:pos x="88" y="35"/>
                  </a:cxn>
                  <a:cxn ang="0">
                    <a:pos x="89" y="30"/>
                  </a:cxn>
                  <a:cxn ang="0">
                    <a:pos x="89" y="30"/>
                  </a:cxn>
                </a:cxnLst>
                <a:rect l="0" t="0" r="r" b="b"/>
                <a:pathLst>
                  <a:path w="89" h="43">
                    <a:moveTo>
                      <a:pt x="89" y="30"/>
                    </a:moveTo>
                    <a:lnTo>
                      <a:pt x="89" y="30"/>
                    </a:lnTo>
                    <a:lnTo>
                      <a:pt x="88" y="25"/>
                    </a:lnTo>
                    <a:lnTo>
                      <a:pt x="85" y="21"/>
                    </a:lnTo>
                    <a:lnTo>
                      <a:pt x="80" y="18"/>
                    </a:lnTo>
                    <a:lnTo>
                      <a:pt x="75" y="17"/>
                    </a:lnTo>
                    <a:lnTo>
                      <a:pt x="75" y="17"/>
                    </a:lnTo>
                    <a:lnTo>
                      <a:pt x="72" y="12"/>
                    </a:lnTo>
                    <a:lnTo>
                      <a:pt x="69" y="8"/>
                    </a:lnTo>
                    <a:lnTo>
                      <a:pt x="64" y="6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2" y="6"/>
                    </a:lnTo>
                    <a:lnTo>
                      <a:pt x="46" y="8"/>
                    </a:lnTo>
                    <a:lnTo>
                      <a:pt x="46" y="8"/>
                    </a:lnTo>
                    <a:lnTo>
                      <a:pt x="44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5" y="1"/>
                    </a:lnTo>
                    <a:lnTo>
                      <a:pt x="20" y="5"/>
                    </a:lnTo>
                    <a:lnTo>
                      <a:pt x="15" y="8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4" y="13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9" y="18"/>
                    </a:lnTo>
                    <a:lnTo>
                      <a:pt x="4" y="21"/>
                    </a:lnTo>
                    <a:lnTo>
                      <a:pt x="1" y="25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39"/>
                    </a:lnTo>
                    <a:lnTo>
                      <a:pt x="9" y="42"/>
                    </a:lnTo>
                    <a:lnTo>
                      <a:pt x="14" y="43"/>
                    </a:lnTo>
                    <a:lnTo>
                      <a:pt x="14" y="43"/>
                    </a:lnTo>
                    <a:lnTo>
                      <a:pt x="15" y="43"/>
                    </a:lnTo>
                    <a:lnTo>
                      <a:pt x="15" y="4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8" y="43"/>
                    </a:lnTo>
                    <a:lnTo>
                      <a:pt x="74" y="43"/>
                    </a:lnTo>
                    <a:lnTo>
                      <a:pt x="74" y="43"/>
                    </a:lnTo>
                    <a:lnTo>
                      <a:pt x="74" y="43"/>
                    </a:lnTo>
                    <a:lnTo>
                      <a:pt x="80" y="42"/>
                    </a:lnTo>
                    <a:lnTo>
                      <a:pt x="85" y="39"/>
                    </a:lnTo>
                    <a:lnTo>
                      <a:pt x="88" y="35"/>
                    </a:lnTo>
                    <a:lnTo>
                      <a:pt x="89" y="30"/>
                    </a:lnTo>
                    <a:lnTo>
                      <a:pt x="89" y="3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37" name="Freeform 317"/>
              <p:cNvSpPr/>
              <p:nvPr/>
            </p:nvSpPr>
            <p:spPr bwMode="auto">
              <a:xfrm>
                <a:off x="3459163" y="2374901"/>
                <a:ext cx="284163" cy="136525"/>
              </a:xfrm>
              <a:custGeom>
                <a:avLst/>
                <a:gdLst/>
                <a:ahLst/>
                <a:cxnLst>
                  <a:cxn ang="0">
                    <a:pos x="179" y="59"/>
                  </a:cxn>
                  <a:cxn ang="0">
                    <a:pos x="177" y="49"/>
                  </a:cxn>
                  <a:cxn ang="0">
                    <a:pos x="170" y="42"/>
                  </a:cxn>
                  <a:cxn ang="0">
                    <a:pos x="160" y="36"/>
                  </a:cxn>
                  <a:cxn ang="0">
                    <a:pos x="148" y="33"/>
                  </a:cxn>
                  <a:cxn ang="0">
                    <a:pos x="147" y="29"/>
                  </a:cxn>
                  <a:cxn ang="0">
                    <a:pos x="143" y="20"/>
                  </a:cxn>
                  <a:cxn ang="0">
                    <a:pos x="133" y="13"/>
                  </a:cxn>
                  <a:cxn ang="0">
                    <a:pos x="122" y="9"/>
                  </a:cxn>
                  <a:cxn ang="0">
                    <a:pos x="115" y="9"/>
                  </a:cxn>
                  <a:cxn ang="0">
                    <a:pos x="103" y="10"/>
                  </a:cxn>
                  <a:cxn ang="0">
                    <a:pos x="93" y="14"/>
                  </a:cxn>
                  <a:cxn ang="0">
                    <a:pos x="88" y="9"/>
                  </a:cxn>
                  <a:cxn ang="0">
                    <a:pos x="72" y="1"/>
                  </a:cxn>
                  <a:cxn ang="0">
                    <a:pos x="64" y="0"/>
                  </a:cxn>
                  <a:cxn ang="0">
                    <a:pos x="51" y="2"/>
                  </a:cxn>
                  <a:cxn ang="0">
                    <a:pos x="40" y="8"/>
                  </a:cxn>
                  <a:cxn ang="0">
                    <a:pos x="33" y="17"/>
                  </a:cxn>
                  <a:cxn ang="0">
                    <a:pos x="30" y="26"/>
                  </a:cxn>
                  <a:cxn ang="0">
                    <a:pos x="31" y="33"/>
                  </a:cxn>
                  <a:cxn ang="0">
                    <a:pos x="24" y="34"/>
                  </a:cxn>
                  <a:cxn ang="0">
                    <a:pos x="13" y="39"/>
                  </a:cxn>
                  <a:cxn ang="0">
                    <a:pos x="6" y="45"/>
                  </a:cxn>
                  <a:cxn ang="0">
                    <a:pos x="1" y="54"/>
                  </a:cxn>
                  <a:cxn ang="0">
                    <a:pos x="0" y="59"/>
                  </a:cxn>
                  <a:cxn ang="0">
                    <a:pos x="2" y="69"/>
                  </a:cxn>
                  <a:cxn ang="0">
                    <a:pos x="9" y="77"/>
                  </a:cxn>
                  <a:cxn ang="0">
                    <a:pos x="19" y="82"/>
                  </a:cxn>
                  <a:cxn ang="0">
                    <a:pos x="30" y="86"/>
                  </a:cxn>
                  <a:cxn ang="0">
                    <a:pos x="32" y="86"/>
                  </a:cxn>
                  <a:cxn ang="0">
                    <a:pos x="34" y="86"/>
                  </a:cxn>
                  <a:cxn ang="0">
                    <a:pos x="35" y="86"/>
                  </a:cxn>
                  <a:cxn ang="0">
                    <a:pos x="147" y="86"/>
                  </a:cxn>
                  <a:cxn ang="0">
                    <a:pos x="154" y="85"/>
                  </a:cxn>
                  <a:cxn ang="0">
                    <a:pos x="165" y="80"/>
                  </a:cxn>
                  <a:cxn ang="0">
                    <a:pos x="173" y="74"/>
                  </a:cxn>
                  <a:cxn ang="0">
                    <a:pos x="178" y="65"/>
                  </a:cxn>
                  <a:cxn ang="0">
                    <a:pos x="179" y="59"/>
                  </a:cxn>
                </a:cxnLst>
                <a:rect l="0" t="0" r="r" b="b"/>
                <a:pathLst>
                  <a:path w="179" h="86">
                    <a:moveTo>
                      <a:pt x="179" y="59"/>
                    </a:moveTo>
                    <a:lnTo>
                      <a:pt x="179" y="59"/>
                    </a:lnTo>
                    <a:lnTo>
                      <a:pt x="178" y="54"/>
                    </a:lnTo>
                    <a:lnTo>
                      <a:pt x="177" y="49"/>
                    </a:lnTo>
                    <a:lnTo>
                      <a:pt x="173" y="45"/>
                    </a:lnTo>
                    <a:lnTo>
                      <a:pt x="170" y="42"/>
                    </a:lnTo>
                    <a:lnTo>
                      <a:pt x="166" y="39"/>
                    </a:lnTo>
                    <a:lnTo>
                      <a:pt x="160" y="36"/>
                    </a:lnTo>
                    <a:lnTo>
                      <a:pt x="155" y="34"/>
                    </a:lnTo>
                    <a:lnTo>
                      <a:pt x="148" y="33"/>
                    </a:lnTo>
                    <a:lnTo>
                      <a:pt x="148" y="33"/>
                    </a:lnTo>
                    <a:lnTo>
                      <a:pt x="147" y="29"/>
                    </a:lnTo>
                    <a:lnTo>
                      <a:pt x="145" y="23"/>
                    </a:lnTo>
                    <a:lnTo>
                      <a:pt x="143" y="20"/>
                    </a:lnTo>
                    <a:lnTo>
                      <a:pt x="138" y="15"/>
                    </a:lnTo>
                    <a:lnTo>
                      <a:pt x="133" y="13"/>
                    </a:lnTo>
                    <a:lnTo>
                      <a:pt x="127" y="10"/>
                    </a:lnTo>
                    <a:lnTo>
                      <a:pt x="122" y="9"/>
                    </a:lnTo>
                    <a:lnTo>
                      <a:pt x="115" y="9"/>
                    </a:lnTo>
                    <a:lnTo>
                      <a:pt x="115" y="9"/>
                    </a:lnTo>
                    <a:lnTo>
                      <a:pt x="109" y="9"/>
                    </a:lnTo>
                    <a:lnTo>
                      <a:pt x="103" y="10"/>
                    </a:lnTo>
                    <a:lnTo>
                      <a:pt x="98" y="12"/>
                    </a:lnTo>
                    <a:lnTo>
                      <a:pt x="93" y="14"/>
                    </a:lnTo>
                    <a:lnTo>
                      <a:pt x="93" y="14"/>
                    </a:lnTo>
                    <a:lnTo>
                      <a:pt x="88" y="9"/>
                    </a:lnTo>
                    <a:lnTo>
                      <a:pt x="81" y="5"/>
                    </a:lnTo>
                    <a:lnTo>
                      <a:pt x="72" y="1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57" y="1"/>
                    </a:lnTo>
                    <a:lnTo>
                      <a:pt x="51" y="2"/>
                    </a:lnTo>
                    <a:lnTo>
                      <a:pt x="45" y="5"/>
                    </a:lnTo>
                    <a:lnTo>
                      <a:pt x="40" y="8"/>
                    </a:lnTo>
                    <a:lnTo>
                      <a:pt x="35" y="12"/>
                    </a:lnTo>
                    <a:lnTo>
                      <a:pt x="33" y="17"/>
                    </a:lnTo>
                    <a:lnTo>
                      <a:pt x="31" y="21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1" y="33"/>
                    </a:lnTo>
                    <a:lnTo>
                      <a:pt x="31" y="33"/>
                    </a:lnTo>
                    <a:lnTo>
                      <a:pt x="24" y="34"/>
                    </a:lnTo>
                    <a:lnTo>
                      <a:pt x="19" y="36"/>
                    </a:lnTo>
                    <a:lnTo>
                      <a:pt x="13" y="39"/>
                    </a:lnTo>
                    <a:lnTo>
                      <a:pt x="9" y="42"/>
                    </a:lnTo>
                    <a:lnTo>
                      <a:pt x="6" y="45"/>
                    </a:lnTo>
                    <a:lnTo>
                      <a:pt x="2" y="49"/>
                    </a:lnTo>
                    <a:lnTo>
                      <a:pt x="1" y="54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" y="65"/>
                    </a:lnTo>
                    <a:lnTo>
                      <a:pt x="2" y="69"/>
                    </a:lnTo>
                    <a:lnTo>
                      <a:pt x="6" y="74"/>
                    </a:lnTo>
                    <a:lnTo>
                      <a:pt x="9" y="77"/>
                    </a:lnTo>
                    <a:lnTo>
                      <a:pt x="13" y="80"/>
                    </a:lnTo>
                    <a:lnTo>
                      <a:pt x="19" y="82"/>
                    </a:lnTo>
                    <a:lnTo>
                      <a:pt x="24" y="85"/>
                    </a:lnTo>
                    <a:lnTo>
                      <a:pt x="30" y="86"/>
                    </a:lnTo>
                    <a:lnTo>
                      <a:pt x="30" y="86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5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47" y="86"/>
                    </a:lnTo>
                    <a:lnTo>
                      <a:pt x="154" y="85"/>
                    </a:lnTo>
                    <a:lnTo>
                      <a:pt x="160" y="82"/>
                    </a:lnTo>
                    <a:lnTo>
                      <a:pt x="165" y="80"/>
                    </a:lnTo>
                    <a:lnTo>
                      <a:pt x="170" y="77"/>
                    </a:lnTo>
                    <a:lnTo>
                      <a:pt x="173" y="74"/>
                    </a:lnTo>
                    <a:lnTo>
                      <a:pt x="177" y="69"/>
                    </a:lnTo>
                    <a:lnTo>
                      <a:pt x="178" y="65"/>
                    </a:lnTo>
                    <a:lnTo>
                      <a:pt x="179" y="59"/>
                    </a:lnTo>
                    <a:lnTo>
                      <a:pt x="179" y="5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38" name="Freeform 318"/>
              <p:cNvSpPr/>
              <p:nvPr/>
            </p:nvSpPr>
            <p:spPr bwMode="auto">
              <a:xfrm>
                <a:off x="3227388" y="2208213"/>
                <a:ext cx="157163" cy="74613"/>
              </a:xfrm>
              <a:custGeom>
                <a:avLst/>
                <a:gdLst/>
                <a:ahLst/>
                <a:cxnLst>
                  <a:cxn ang="0">
                    <a:pos x="99" y="33"/>
                  </a:cxn>
                  <a:cxn ang="0">
                    <a:pos x="99" y="33"/>
                  </a:cxn>
                  <a:cxn ang="0">
                    <a:pos x="99" y="29"/>
                  </a:cxn>
                  <a:cxn ang="0">
                    <a:pos x="98" y="27"/>
                  </a:cxn>
                  <a:cxn ang="0">
                    <a:pos x="93" y="23"/>
                  </a:cxn>
                  <a:cxn ang="0">
                    <a:pos x="89" y="20"/>
                  </a:cxn>
                  <a:cxn ang="0">
                    <a:pos x="82" y="18"/>
                  </a:cxn>
                  <a:cxn ang="0">
                    <a:pos x="82" y="18"/>
                  </a:cxn>
                  <a:cxn ang="0">
                    <a:pos x="81" y="15"/>
                  </a:cxn>
                  <a:cxn ang="0">
                    <a:pos x="80" y="13"/>
                  </a:cxn>
                  <a:cxn ang="0">
                    <a:pos x="76" y="9"/>
                  </a:cxn>
                  <a:cxn ang="0">
                    <a:pos x="70" y="5"/>
                  </a:cxn>
                  <a:cxn ang="0">
                    <a:pos x="64" y="4"/>
                  </a:cxn>
                  <a:cxn ang="0">
                    <a:pos x="64" y="4"/>
                  </a:cxn>
                  <a:cxn ang="0">
                    <a:pos x="57" y="5"/>
                  </a:cxn>
                  <a:cxn ang="0">
                    <a:pos x="52" y="7"/>
                  </a:cxn>
                  <a:cxn ang="0">
                    <a:pos x="52" y="7"/>
                  </a:cxn>
                  <a:cxn ang="0">
                    <a:pos x="48" y="4"/>
                  </a:cxn>
                  <a:cxn ang="0">
                    <a:pos x="45" y="2"/>
                  </a:cxn>
                  <a:cxn ang="0">
                    <a:pos x="40" y="1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28" y="1"/>
                  </a:cxn>
                  <a:cxn ang="0">
                    <a:pos x="22" y="4"/>
                  </a:cxn>
                  <a:cxn ang="0">
                    <a:pos x="18" y="9"/>
                  </a:cxn>
                  <a:cxn ang="0">
                    <a:pos x="17" y="12"/>
                  </a:cxn>
                  <a:cxn ang="0">
                    <a:pos x="17" y="14"/>
                  </a:cxn>
                  <a:cxn ang="0">
                    <a:pos x="17" y="14"/>
                  </a:cxn>
                  <a:cxn ang="0">
                    <a:pos x="17" y="18"/>
                  </a:cxn>
                  <a:cxn ang="0">
                    <a:pos x="17" y="18"/>
                  </a:cxn>
                  <a:cxn ang="0">
                    <a:pos x="10" y="20"/>
                  </a:cxn>
                  <a:cxn ang="0">
                    <a:pos x="4" y="23"/>
                  </a:cxn>
                  <a:cxn ang="0">
                    <a:pos x="1" y="27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" y="43"/>
                  </a:cxn>
                  <a:cxn ang="0">
                    <a:pos x="10" y="46"/>
                  </a:cxn>
                  <a:cxn ang="0">
                    <a:pos x="17" y="47"/>
                  </a:cxn>
                  <a:cxn ang="0">
                    <a:pos x="17" y="47"/>
                  </a:cxn>
                  <a:cxn ang="0">
                    <a:pos x="18" y="47"/>
                  </a:cxn>
                  <a:cxn ang="0">
                    <a:pos x="18" y="47"/>
                  </a:cxn>
                  <a:cxn ang="0">
                    <a:pos x="19" y="47"/>
                  </a:cxn>
                  <a:cxn ang="0">
                    <a:pos x="19" y="47"/>
                  </a:cxn>
                  <a:cxn ang="0">
                    <a:pos x="20" y="47"/>
                  </a:cxn>
                  <a:cxn ang="0">
                    <a:pos x="81" y="47"/>
                  </a:cxn>
                  <a:cxn ang="0">
                    <a:pos x="81" y="47"/>
                  </a:cxn>
                  <a:cxn ang="0">
                    <a:pos x="81" y="47"/>
                  </a:cxn>
                  <a:cxn ang="0">
                    <a:pos x="88" y="46"/>
                  </a:cxn>
                  <a:cxn ang="0">
                    <a:pos x="93" y="43"/>
                  </a:cxn>
                  <a:cxn ang="0">
                    <a:pos x="98" y="38"/>
                  </a:cxn>
                  <a:cxn ang="0">
                    <a:pos x="98" y="35"/>
                  </a:cxn>
                  <a:cxn ang="0">
                    <a:pos x="99" y="33"/>
                  </a:cxn>
                  <a:cxn ang="0">
                    <a:pos x="99" y="33"/>
                  </a:cxn>
                </a:cxnLst>
                <a:rect l="0" t="0" r="r" b="b"/>
                <a:pathLst>
                  <a:path w="99" h="47">
                    <a:moveTo>
                      <a:pt x="99" y="33"/>
                    </a:moveTo>
                    <a:lnTo>
                      <a:pt x="99" y="33"/>
                    </a:lnTo>
                    <a:lnTo>
                      <a:pt x="99" y="29"/>
                    </a:lnTo>
                    <a:lnTo>
                      <a:pt x="98" y="27"/>
                    </a:lnTo>
                    <a:lnTo>
                      <a:pt x="93" y="23"/>
                    </a:lnTo>
                    <a:lnTo>
                      <a:pt x="89" y="20"/>
                    </a:lnTo>
                    <a:lnTo>
                      <a:pt x="82" y="18"/>
                    </a:lnTo>
                    <a:lnTo>
                      <a:pt x="82" y="18"/>
                    </a:lnTo>
                    <a:lnTo>
                      <a:pt x="81" y="15"/>
                    </a:lnTo>
                    <a:lnTo>
                      <a:pt x="80" y="13"/>
                    </a:lnTo>
                    <a:lnTo>
                      <a:pt x="76" y="9"/>
                    </a:lnTo>
                    <a:lnTo>
                      <a:pt x="70" y="5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57" y="5"/>
                    </a:lnTo>
                    <a:lnTo>
                      <a:pt x="52" y="7"/>
                    </a:lnTo>
                    <a:lnTo>
                      <a:pt x="52" y="7"/>
                    </a:lnTo>
                    <a:lnTo>
                      <a:pt x="48" y="4"/>
                    </a:lnTo>
                    <a:lnTo>
                      <a:pt x="45" y="2"/>
                    </a:lnTo>
                    <a:lnTo>
                      <a:pt x="40" y="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1"/>
                    </a:lnTo>
                    <a:lnTo>
                      <a:pt x="22" y="4"/>
                    </a:lnTo>
                    <a:lnTo>
                      <a:pt x="18" y="9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0" y="20"/>
                    </a:lnTo>
                    <a:lnTo>
                      <a:pt x="4" y="23"/>
                    </a:lnTo>
                    <a:lnTo>
                      <a:pt x="1" y="27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" y="43"/>
                    </a:lnTo>
                    <a:lnTo>
                      <a:pt x="10" y="46"/>
                    </a:lnTo>
                    <a:lnTo>
                      <a:pt x="17" y="47"/>
                    </a:lnTo>
                    <a:lnTo>
                      <a:pt x="17" y="47"/>
                    </a:lnTo>
                    <a:lnTo>
                      <a:pt x="18" y="47"/>
                    </a:lnTo>
                    <a:lnTo>
                      <a:pt x="18" y="47"/>
                    </a:lnTo>
                    <a:lnTo>
                      <a:pt x="19" y="47"/>
                    </a:lnTo>
                    <a:lnTo>
                      <a:pt x="19" y="47"/>
                    </a:lnTo>
                    <a:lnTo>
                      <a:pt x="20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8" y="46"/>
                    </a:lnTo>
                    <a:lnTo>
                      <a:pt x="93" y="43"/>
                    </a:lnTo>
                    <a:lnTo>
                      <a:pt x="98" y="38"/>
                    </a:lnTo>
                    <a:lnTo>
                      <a:pt x="98" y="35"/>
                    </a:lnTo>
                    <a:lnTo>
                      <a:pt x="99" y="33"/>
                    </a:lnTo>
                    <a:lnTo>
                      <a:pt x="99" y="3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</p:grpSp>
        <p:grpSp>
          <p:nvGrpSpPr>
            <p:cNvPr id="8" name="Group 97"/>
            <p:cNvGrpSpPr/>
            <p:nvPr/>
          </p:nvGrpSpPr>
          <p:grpSpPr>
            <a:xfrm>
              <a:off x="2857488" y="1285866"/>
              <a:ext cx="1500188" cy="439738"/>
              <a:chOff x="3000364" y="1000114"/>
              <a:chExt cx="1500188" cy="439738"/>
            </a:xfrm>
            <a:solidFill>
              <a:schemeClr val="accent4"/>
            </a:solidFill>
          </p:grpSpPr>
          <p:sp>
            <p:nvSpPr>
              <p:cNvPr id="9" name="Freeform 298"/>
              <p:cNvSpPr/>
              <p:nvPr/>
            </p:nvSpPr>
            <p:spPr bwMode="auto">
              <a:xfrm>
                <a:off x="4200514" y="1000114"/>
                <a:ext cx="300038" cy="266700"/>
              </a:xfrm>
              <a:custGeom>
                <a:avLst/>
                <a:gdLst/>
                <a:ahLst/>
                <a:cxnLst>
                  <a:cxn ang="0">
                    <a:pos x="186" y="97"/>
                  </a:cxn>
                  <a:cxn ang="0">
                    <a:pos x="186" y="97"/>
                  </a:cxn>
                  <a:cxn ang="0">
                    <a:pos x="183" y="94"/>
                  </a:cxn>
                  <a:cxn ang="0">
                    <a:pos x="178" y="92"/>
                  </a:cxn>
                  <a:cxn ang="0">
                    <a:pos x="161" y="88"/>
                  </a:cxn>
                  <a:cxn ang="0">
                    <a:pos x="130" y="81"/>
                  </a:cxn>
                  <a:cxn ang="0">
                    <a:pos x="90" y="4"/>
                  </a:cxn>
                  <a:cxn ang="0">
                    <a:pos x="75" y="0"/>
                  </a:cxn>
                  <a:cxn ang="0">
                    <a:pos x="83" y="72"/>
                  </a:cxn>
                  <a:cxn ang="0">
                    <a:pos x="43" y="64"/>
                  </a:cxn>
                  <a:cxn ang="0">
                    <a:pos x="26" y="32"/>
                  </a:cxn>
                  <a:cxn ang="0">
                    <a:pos x="18" y="31"/>
                  </a:cxn>
                  <a:cxn ang="0">
                    <a:pos x="18" y="34"/>
                  </a:cxn>
                  <a:cxn ang="0">
                    <a:pos x="16" y="33"/>
                  </a:cxn>
                  <a:cxn ang="0">
                    <a:pos x="19" y="69"/>
                  </a:cxn>
                  <a:cxn ang="0">
                    <a:pos x="19" y="75"/>
                  </a:cxn>
                  <a:cxn ang="0">
                    <a:pos x="17" y="80"/>
                  </a:cxn>
                  <a:cxn ang="0">
                    <a:pos x="0" y="111"/>
                  </a:cxn>
                  <a:cxn ang="0">
                    <a:pos x="2" y="112"/>
                  </a:cxn>
                  <a:cxn ang="0">
                    <a:pos x="0" y="114"/>
                  </a:cxn>
                  <a:cxn ang="0">
                    <a:pos x="9" y="117"/>
                  </a:cxn>
                  <a:cxn ang="0">
                    <a:pos x="38" y="95"/>
                  </a:cxn>
                  <a:cxn ang="0">
                    <a:pos x="77" y="102"/>
                  </a:cxn>
                  <a:cxn ang="0">
                    <a:pos x="41" y="165"/>
                  </a:cxn>
                  <a:cxn ang="0">
                    <a:pos x="57" y="168"/>
                  </a:cxn>
                  <a:cxn ang="0">
                    <a:pos x="124" y="111"/>
                  </a:cxn>
                  <a:cxn ang="0">
                    <a:pos x="155" y="118"/>
                  </a:cxn>
                  <a:cxn ang="0">
                    <a:pos x="173" y="121"/>
                  </a:cxn>
                  <a:cxn ang="0">
                    <a:pos x="173" y="121"/>
                  </a:cxn>
                  <a:cxn ang="0">
                    <a:pos x="177" y="121"/>
                  </a:cxn>
                  <a:cxn ang="0">
                    <a:pos x="181" y="119"/>
                  </a:cxn>
                  <a:cxn ang="0">
                    <a:pos x="181" y="119"/>
                  </a:cxn>
                  <a:cxn ang="0">
                    <a:pos x="186" y="115"/>
                  </a:cxn>
                  <a:cxn ang="0">
                    <a:pos x="188" y="112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9"/>
                  </a:cxn>
                  <a:cxn ang="0">
                    <a:pos x="189" y="106"/>
                  </a:cxn>
                  <a:cxn ang="0">
                    <a:pos x="189" y="102"/>
                  </a:cxn>
                  <a:cxn ang="0">
                    <a:pos x="186" y="97"/>
                  </a:cxn>
                  <a:cxn ang="0">
                    <a:pos x="186" y="97"/>
                  </a:cxn>
                </a:cxnLst>
                <a:rect l="0" t="0" r="r" b="b"/>
                <a:pathLst>
                  <a:path w="189" h="168">
                    <a:moveTo>
                      <a:pt x="186" y="97"/>
                    </a:moveTo>
                    <a:lnTo>
                      <a:pt x="186" y="97"/>
                    </a:lnTo>
                    <a:lnTo>
                      <a:pt x="183" y="94"/>
                    </a:lnTo>
                    <a:lnTo>
                      <a:pt x="178" y="92"/>
                    </a:lnTo>
                    <a:lnTo>
                      <a:pt x="161" y="88"/>
                    </a:lnTo>
                    <a:lnTo>
                      <a:pt x="130" y="81"/>
                    </a:lnTo>
                    <a:lnTo>
                      <a:pt x="90" y="4"/>
                    </a:lnTo>
                    <a:lnTo>
                      <a:pt x="75" y="0"/>
                    </a:lnTo>
                    <a:lnTo>
                      <a:pt x="83" y="72"/>
                    </a:lnTo>
                    <a:lnTo>
                      <a:pt x="43" y="64"/>
                    </a:lnTo>
                    <a:lnTo>
                      <a:pt x="26" y="32"/>
                    </a:lnTo>
                    <a:lnTo>
                      <a:pt x="18" y="31"/>
                    </a:lnTo>
                    <a:lnTo>
                      <a:pt x="18" y="34"/>
                    </a:lnTo>
                    <a:lnTo>
                      <a:pt x="16" y="33"/>
                    </a:lnTo>
                    <a:lnTo>
                      <a:pt x="19" y="69"/>
                    </a:lnTo>
                    <a:lnTo>
                      <a:pt x="19" y="75"/>
                    </a:lnTo>
                    <a:lnTo>
                      <a:pt x="17" y="80"/>
                    </a:lnTo>
                    <a:lnTo>
                      <a:pt x="0" y="111"/>
                    </a:lnTo>
                    <a:lnTo>
                      <a:pt x="2" y="112"/>
                    </a:lnTo>
                    <a:lnTo>
                      <a:pt x="0" y="114"/>
                    </a:lnTo>
                    <a:lnTo>
                      <a:pt x="9" y="117"/>
                    </a:lnTo>
                    <a:lnTo>
                      <a:pt x="38" y="95"/>
                    </a:lnTo>
                    <a:lnTo>
                      <a:pt x="77" y="102"/>
                    </a:lnTo>
                    <a:lnTo>
                      <a:pt x="41" y="165"/>
                    </a:lnTo>
                    <a:lnTo>
                      <a:pt x="57" y="168"/>
                    </a:lnTo>
                    <a:lnTo>
                      <a:pt x="124" y="111"/>
                    </a:lnTo>
                    <a:lnTo>
                      <a:pt x="155" y="118"/>
                    </a:lnTo>
                    <a:lnTo>
                      <a:pt x="173" y="121"/>
                    </a:lnTo>
                    <a:lnTo>
                      <a:pt x="173" y="121"/>
                    </a:lnTo>
                    <a:lnTo>
                      <a:pt x="177" y="121"/>
                    </a:lnTo>
                    <a:lnTo>
                      <a:pt x="181" y="119"/>
                    </a:lnTo>
                    <a:lnTo>
                      <a:pt x="181" y="119"/>
                    </a:lnTo>
                    <a:lnTo>
                      <a:pt x="186" y="115"/>
                    </a:lnTo>
                    <a:lnTo>
                      <a:pt x="188" y="112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9"/>
                    </a:lnTo>
                    <a:lnTo>
                      <a:pt x="189" y="106"/>
                    </a:lnTo>
                    <a:lnTo>
                      <a:pt x="189" y="102"/>
                    </a:lnTo>
                    <a:lnTo>
                      <a:pt x="186" y="97"/>
                    </a:lnTo>
                    <a:lnTo>
                      <a:pt x="186" y="9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10" name="Freeform 299"/>
              <p:cNvSpPr/>
              <p:nvPr/>
            </p:nvSpPr>
            <p:spPr bwMode="auto">
              <a:xfrm>
                <a:off x="3376602" y="1177914"/>
                <a:ext cx="53975" cy="30163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9"/>
                  </a:cxn>
                  <a:cxn ang="0">
                    <a:pos x="3" y="19"/>
                  </a:cxn>
                  <a:cxn ang="0">
                    <a:pos x="34" y="7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0" y="12"/>
                  </a:cxn>
                  <a:cxn ang="0">
                    <a:pos x="0" y="12"/>
                  </a:cxn>
                </a:cxnLst>
                <a:rect l="0" t="0" r="r" b="b"/>
                <a:pathLst>
                  <a:path w="34" h="19">
                    <a:moveTo>
                      <a:pt x="0" y="12"/>
                    </a:moveTo>
                    <a:lnTo>
                      <a:pt x="3" y="19"/>
                    </a:lnTo>
                    <a:lnTo>
                      <a:pt x="3" y="19"/>
                    </a:lnTo>
                    <a:lnTo>
                      <a:pt x="34" y="7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11" name="Freeform 300"/>
              <p:cNvSpPr/>
              <p:nvPr/>
            </p:nvSpPr>
            <p:spPr bwMode="auto">
              <a:xfrm>
                <a:off x="3276589" y="1220776"/>
                <a:ext cx="53975" cy="3175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0"/>
                  </a:cxn>
                  <a:cxn ang="0">
                    <a:pos x="3" y="20"/>
                  </a:cxn>
                  <a:cxn ang="0">
                    <a:pos x="34" y="6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0" y="15"/>
                  </a:cxn>
                  <a:cxn ang="0">
                    <a:pos x="0" y="15"/>
                  </a:cxn>
                </a:cxnLst>
                <a:rect l="0" t="0" r="r" b="b"/>
                <a:pathLst>
                  <a:path w="34" h="20">
                    <a:moveTo>
                      <a:pt x="0" y="15"/>
                    </a:moveTo>
                    <a:lnTo>
                      <a:pt x="3" y="20"/>
                    </a:lnTo>
                    <a:lnTo>
                      <a:pt x="3" y="20"/>
                    </a:lnTo>
                    <a:lnTo>
                      <a:pt x="34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0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12" name="Freeform 301"/>
              <p:cNvSpPr/>
              <p:nvPr/>
            </p:nvSpPr>
            <p:spPr bwMode="auto">
              <a:xfrm>
                <a:off x="3178164" y="1269989"/>
                <a:ext cx="53975" cy="38100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24"/>
                  </a:cxn>
                  <a:cxn ang="0">
                    <a:pos x="5" y="24"/>
                  </a:cxn>
                  <a:cxn ang="0">
                    <a:pos x="34" y="6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0" y="18"/>
                  </a:cxn>
                  <a:cxn ang="0">
                    <a:pos x="0" y="18"/>
                  </a:cxn>
                </a:cxnLst>
                <a:rect l="0" t="0" r="r" b="b"/>
                <a:pathLst>
                  <a:path w="34" h="24">
                    <a:moveTo>
                      <a:pt x="0" y="18"/>
                    </a:moveTo>
                    <a:lnTo>
                      <a:pt x="5" y="24"/>
                    </a:lnTo>
                    <a:lnTo>
                      <a:pt x="5" y="24"/>
                    </a:lnTo>
                    <a:lnTo>
                      <a:pt x="34" y="6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13" name="Freeform 302"/>
              <p:cNvSpPr/>
              <p:nvPr/>
            </p:nvSpPr>
            <p:spPr bwMode="auto">
              <a:xfrm>
                <a:off x="3000364" y="1393814"/>
                <a:ext cx="49213" cy="46038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5" y="29"/>
                  </a:cxn>
                  <a:cxn ang="0">
                    <a:pos x="5" y="29"/>
                  </a:cxn>
                  <a:cxn ang="0">
                    <a:pos x="31" y="6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0" y="23"/>
                  </a:cxn>
                  <a:cxn ang="0">
                    <a:pos x="0" y="23"/>
                  </a:cxn>
                </a:cxnLst>
                <a:rect l="0" t="0" r="r" b="b"/>
                <a:pathLst>
                  <a:path w="31" h="28">
                    <a:moveTo>
                      <a:pt x="0" y="23"/>
                    </a:moveTo>
                    <a:lnTo>
                      <a:pt x="5" y="29"/>
                    </a:lnTo>
                    <a:lnTo>
                      <a:pt x="5" y="29"/>
                    </a:lnTo>
                    <a:lnTo>
                      <a:pt x="31" y="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14" name="Freeform 303"/>
              <p:cNvSpPr/>
              <p:nvPr/>
            </p:nvSpPr>
            <p:spPr bwMode="auto">
              <a:xfrm>
                <a:off x="3086089" y="1328726"/>
                <a:ext cx="50800" cy="3968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32" y="5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0" y="19"/>
                  </a:cxn>
                  <a:cxn ang="0">
                    <a:pos x="0" y="19"/>
                  </a:cxn>
                </a:cxnLst>
                <a:rect l="0" t="0" r="r" b="b"/>
                <a:pathLst>
                  <a:path w="32" h="25">
                    <a:moveTo>
                      <a:pt x="0" y="19"/>
                    </a:moveTo>
                    <a:lnTo>
                      <a:pt x="4" y="25"/>
                    </a:lnTo>
                    <a:lnTo>
                      <a:pt x="4" y="25"/>
                    </a:lnTo>
                    <a:lnTo>
                      <a:pt x="32" y="5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15" name="Freeform 304"/>
              <p:cNvSpPr/>
              <p:nvPr/>
            </p:nvSpPr>
            <p:spPr bwMode="auto">
              <a:xfrm>
                <a:off x="3805227" y="1087426"/>
                <a:ext cx="55563" cy="15875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1" y="10"/>
                  </a:cxn>
                  <a:cxn ang="0">
                    <a:pos x="35" y="7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0" y="3"/>
                  </a:cxn>
                  <a:cxn ang="0">
                    <a:pos x="1" y="10"/>
                  </a:cxn>
                </a:cxnLst>
                <a:rect l="0" t="0" r="r" b="b"/>
                <a:pathLst>
                  <a:path w="35" h="10">
                    <a:moveTo>
                      <a:pt x="1" y="10"/>
                    </a:moveTo>
                    <a:lnTo>
                      <a:pt x="1" y="10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0" y="3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16" name="Freeform 305"/>
              <p:cNvSpPr/>
              <p:nvPr/>
            </p:nvSpPr>
            <p:spPr bwMode="auto">
              <a:xfrm>
                <a:off x="4027477" y="1084251"/>
                <a:ext cx="55563" cy="1428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35" y="9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35" h="9">
                    <a:moveTo>
                      <a:pt x="0" y="8"/>
                    </a:moveTo>
                    <a:lnTo>
                      <a:pt x="0" y="8"/>
                    </a:lnTo>
                    <a:lnTo>
                      <a:pt x="35" y="9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17" name="Freeform 306"/>
              <p:cNvSpPr/>
              <p:nvPr/>
            </p:nvSpPr>
            <p:spPr bwMode="auto">
              <a:xfrm>
                <a:off x="3914764" y="1084251"/>
                <a:ext cx="57150" cy="12700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" y="8"/>
                  </a:cxn>
                  <a:cxn ang="0">
                    <a:pos x="36" y="7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0" y="0"/>
                  </a:cxn>
                  <a:cxn ang="0">
                    <a:pos x="2" y="8"/>
                  </a:cxn>
                </a:cxnLst>
                <a:rect l="0" t="0" r="r" b="b"/>
                <a:pathLst>
                  <a:path w="36" h="8">
                    <a:moveTo>
                      <a:pt x="2" y="8"/>
                    </a:moveTo>
                    <a:lnTo>
                      <a:pt x="2" y="8"/>
                    </a:lnTo>
                    <a:lnTo>
                      <a:pt x="36" y="7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18" name="Freeform 307"/>
              <p:cNvSpPr/>
              <p:nvPr/>
            </p:nvSpPr>
            <p:spPr bwMode="auto">
              <a:xfrm>
                <a:off x="4137014" y="1092189"/>
                <a:ext cx="55563" cy="20638"/>
              </a:xfrm>
              <a:custGeom>
                <a:avLst/>
                <a:gdLst/>
                <a:ahLst/>
                <a:cxnLst>
                  <a:cxn ang="0">
                    <a:pos x="35" y="5"/>
                  </a:cxn>
                  <a:cxn ang="0">
                    <a:pos x="35" y="5"/>
                  </a:cxn>
                  <a:cxn ang="0">
                    <a:pos x="26" y="4"/>
                  </a:cxn>
                  <a:cxn ang="0">
                    <a:pos x="1" y="0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25" y="10"/>
                  </a:cxn>
                  <a:cxn ang="0">
                    <a:pos x="34" y="13"/>
                  </a:cxn>
                  <a:cxn ang="0">
                    <a:pos x="35" y="5"/>
                  </a:cxn>
                </a:cxnLst>
                <a:rect l="0" t="0" r="r" b="b"/>
                <a:pathLst>
                  <a:path w="35" h="13">
                    <a:moveTo>
                      <a:pt x="35" y="5"/>
                    </a:moveTo>
                    <a:lnTo>
                      <a:pt x="35" y="5"/>
                    </a:lnTo>
                    <a:lnTo>
                      <a:pt x="26" y="4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5" y="10"/>
                    </a:lnTo>
                    <a:lnTo>
                      <a:pt x="34" y="13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19" name="Freeform 308"/>
              <p:cNvSpPr/>
              <p:nvPr/>
            </p:nvSpPr>
            <p:spPr bwMode="auto">
              <a:xfrm>
                <a:off x="3695689" y="1098539"/>
                <a:ext cx="55563" cy="19050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" y="12"/>
                  </a:cxn>
                  <a:cxn ang="0">
                    <a:pos x="35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5"/>
                  </a:cxn>
                  <a:cxn ang="0">
                    <a:pos x="1" y="12"/>
                  </a:cxn>
                </a:cxnLst>
                <a:rect l="0" t="0" r="r" b="b"/>
                <a:pathLst>
                  <a:path w="35" h="12">
                    <a:moveTo>
                      <a:pt x="1" y="12"/>
                    </a:moveTo>
                    <a:lnTo>
                      <a:pt x="1" y="12"/>
                    </a:lnTo>
                    <a:lnTo>
                      <a:pt x="35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5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20" name="Freeform 309"/>
              <p:cNvSpPr/>
              <p:nvPr/>
            </p:nvSpPr>
            <p:spPr bwMode="auto">
              <a:xfrm>
                <a:off x="3587739" y="1117589"/>
                <a:ext cx="55563" cy="222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35" y="6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35" h="14">
                    <a:moveTo>
                      <a:pt x="0" y="7"/>
                    </a:moveTo>
                    <a:lnTo>
                      <a:pt x="1" y="14"/>
                    </a:lnTo>
                    <a:lnTo>
                      <a:pt x="1" y="14"/>
                    </a:lnTo>
                    <a:lnTo>
                      <a:pt x="35" y="6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  <p:sp>
            <p:nvSpPr>
              <p:cNvPr id="21" name="Freeform 310"/>
              <p:cNvSpPr/>
              <p:nvPr/>
            </p:nvSpPr>
            <p:spPr bwMode="auto">
              <a:xfrm>
                <a:off x="3479789" y="1142989"/>
                <a:ext cx="57150" cy="269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36" y="7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36" h="17">
                    <a:moveTo>
                      <a:pt x="0" y="10"/>
                    </a:moveTo>
                    <a:lnTo>
                      <a:pt x="2" y="17"/>
                    </a:lnTo>
                    <a:lnTo>
                      <a:pt x="2" y="17"/>
                    </a:lnTo>
                    <a:lnTo>
                      <a:pt x="36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latin typeface="微软雅黑" panose="020B0503020204020204" charset="-122"/>
                </a:endParaRPr>
              </a:p>
            </p:txBody>
          </p:sp>
        </p:grpSp>
      </p:grpSp>
      <p:sp>
        <p:nvSpPr>
          <p:cNvPr id="39" name="Rectangle 32"/>
          <p:cNvSpPr/>
          <p:nvPr/>
        </p:nvSpPr>
        <p:spPr>
          <a:xfrm>
            <a:off x="0" y="4095755"/>
            <a:ext cx="12192000" cy="2762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微软雅黑" panose="020B050302020402020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911916" y="1642230"/>
            <a:ext cx="7098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b="1" kern="8000" spc="1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物 理</a:t>
            </a:r>
            <a:endParaRPr lang="zh-CN" altLang="en-US" sz="11500" b="1" kern="8000" spc="1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922423" y="5311888"/>
            <a:ext cx="5050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人教</a:t>
            </a:r>
            <a:r>
              <a: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˙</a:t>
            </a:r>
            <a:r>
              <a:rPr lang="zh-CN" altLang="en-US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九年级（全一册）</a:t>
            </a:r>
            <a:endParaRPr lang="zh-CN" altLang="en-US" sz="3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54231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讲授新课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68830" y="514727"/>
            <a:ext cx="4240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（安全用电原则）</a:t>
            </a:r>
            <a:endParaRPr lang="zh-CN" altLang="en-US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34155" y="1478915"/>
            <a:ext cx="28308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安全用电原则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05890" y="1160780"/>
            <a:ext cx="9580880" cy="4386580"/>
          </a:xfrm>
          <a:prstGeom prst="rect">
            <a:avLst/>
          </a:prstGeom>
          <a:noFill/>
          <a:ln w="25400">
            <a:solidFill>
              <a:srgbClr val="E971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fa8fcfda-d0aa-4e8a-8a75-4a2f9b563cdb"/>
          <p:cNvPicPr>
            <a:picLocks noChangeAspect="1"/>
          </p:cNvPicPr>
          <p:nvPr/>
        </p:nvPicPr>
        <p:blipFill>
          <a:blip r:embed="rId1"/>
          <a:srcRect r="42407"/>
          <a:stretch>
            <a:fillRect/>
          </a:stretch>
        </p:blipFill>
        <p:spPr>
          <a:xfrm>
            <a:off x="326390" y="2503170"/>
            <a:ext cx="3697605" cy="35718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rot="20100000">
            <a:off x="2590165" y="3515360"/>
            <a:ext cx="132524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3800" b="1">
                <a:solidFill>
                  <a:srgbClr val="E97117"/>
                </a:solidFill>
                <a:latin typeface="微软雅黑" panose="020B0503020204020204" charset="-122"/>
                <a:ea typeface="微软雅黑" panose="020B0503020204020204" charset="-122"/>
              </a:rPr>
              <a:t>×</a:t>
            </a:r>
            <a:endParaRPr lang="zh-CN" altLang="en-US" sz="13800" b="1">
              <a:solidFill>
                <a:srgbClr val="E9711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38600" y="2035810"/>
            <a:ext cx="674560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不接触低压带电体，不靠近高压带电体；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更换灯泡、搬动电器前应断开电源开关；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不弄湿用电器，不损坏绝缘层；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保险装置、插座、导线、家用电器等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达到使用寿命应及时更换。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33575" y="1013460"/>
            <a:ext cx="135255" cy="704850"/>
          </a:xfrm>
          <a:prstGeom prst="rect">
            <a:avLst/>
          </a:prstGeom>
          <a:solidFill>
            <a:srgbClr val="E97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84400" y="1013460"/>
            <a:ext cx="156210" cy="704850"/>
          </a:xfrm>
          <a:prstGeom prst="rect">
            <a:avLst/>
          </a:prstGeom>
          <a:solidFill>
            <a:srgbClr val="E97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15" y="5307926"/>
            <a:ext cx="1269841" cy="380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06729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讲授新课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68830" y="514727"/>
            <a:ext cx="4240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（注意防雷）</a:t>
            </a:r>
            <a:endParaRPr lang="zh-CN" altLang="en-US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4665" y="3183255"/>
            <a:ext cx="10809605" cy="22320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雷电注意事项</a:t>
            </a:r>
            <a:endParaRPr lang="zh-CN" altLang="en-US" sz="28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雷雨时，在开阔地行走时，不要举着雨伞或肩扛常的金属物。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在山区旅游时，遇雷雨躲入旅游车厢内最安全，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但进入车厢不要接触金属部分。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 descr="cf74569b8d1c093119de1a62d0900092"/>
          <p:cNvPicPr>
            <a:picLocks noChangeAspect="1"/>
          </p:cNvPicPr>
          <p:nvPr/>
        </p:nvPicPr>
        <p:blipFill>
          <a:blip r:embed="rId1"/>
          <a:srcRect l="10531" r="44697" b="27782"/>
          <a:stretch>
            <a:fillRect/>
          </a:stretch>
        </p:blipFill>
        <p:spPr>
          <a:xfrm>
            <a:off x="7909560" y="1125855"/>
            <a:ext cx="1784350" cy="1799590"/>
          </a:xfrm>
          <a:prstGeom prst="ellipse">
            <a:avLst/>
          </a:prstGeom>
        </p:spPr>
      </p:pic>
      <p:pic>
        <p:nvPicPr>
          <p:cNvPr id="15" name="图片 14" descr="e26b6382c877570d08074c5fabc9e3b7"/>
          <p:cNvPicPr>
            <a:picLocks noChangeAspect="1"/>
          </p:cNvPicPr>
          <p:nvPr/>
        </p:nvPicPr>
        <p:blipFill>
          <a:blip r:embed="rId2"/>
          <a:srcRect l="48387" t="988" r="570" b="9023"/>
          <a:stretch>
            <a:fillRect/>
          </a:stretch>
        </p:blipFill>
        <p:spPr>
          <a:xfrm>
            <a:off x="1628775" y="1125855"/>
            <a:ext cx="1815465" cy="1799590"/>
          </a:xfrm>
          <a:prstGeom prst="ellipse">
            <a:avLst/>
          </a:prstGeom>
        </p:spPr>
      </p:pic>
      <p:pic>
        <p:nvPicPr>
          <p:cNvPr id="16" name="图片 15" descr="5525a6a38b0e98008fd2e24220e234dd"/>
          <p:cNvPicPr>
            <a:picLocks noChangeAspect="1"/>
          </p:cNvPicPr>
          <p:nvPr/>
        </p:nvPicPr>
        <p:blipFill>
          <a:blip r:embed="rId3"/>
          <a:srcRect l="18819" r="14926"/>
          <a:stretch>
            <a:fillRect/>
          </a:stretch>
        </p:blipFill>
        <p:spPr>
          <a:xfrm>
            <a:off x="4780915" y="1125855"/>
            <a:ext cx="1791970" cy="180594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71103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讲授新课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68830" y="514727"/>
            <a:ext cx="4240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注意防雷</a:t>
            </a:r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</a:t>
            </a:r>
            <a:endParaRPr lang="zh-CN" altLang="en-US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 descr="2d4301ae07ac857e14d72dd29bcb9f2f"/>
          <p:cNvPicPr>
            <a:picLocks noChangeAspect="1"/>
          </p:cNvPicPr>
          <p:nvPr/>
        </p:nvPicPr>
        <p:blipFill>
          <a:blip r:embed="rId1"/>
          <a:srcRect t="8438" b="14534"/>
          <a:stretch>
            <a:fillRect/>
          </a:stretch>
        </p:blipFill>
        <p:spPr>
          <a:xfrm>
            <a:off x="494665" y="2345690"/>
            <a:ext cx="5693410" cy="3153410"/>
          </a:xfrm>
          <a:prstGeom prst="rect">
            <a:avLst/>
          </a:prstGeom>
        </p:spPr>
      </p:pic>
      <p:pic>
        <p:nvPicPr>
          <p:cNvPr id="10" name="图片 9" descr="b9dd399b2773ba9fcaf7715ddfdf4ba7"/>
          <p:cNvPicPr>
            <a:picLocks noChangeAspect="1"/>
          </p:cNvPicPr>
          <p:nvPr/>
        </p:nvPicPr>
        <p:blipFill>
          <a:blip r:embed="rId2"/>
          <a:srcRect l="7336" t="17936" r="12904" b="14384"/>
          <a:stretch>
            <a:fillRect/>
          </a:stretch>
        </p:blipFill>
        <p:spPr>
          <a:xfrm>
            <a:off x="6284595" y="2345055"/>
            <a:ext cx="5574665" cy="315404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7853045" y="2506345"/>
            <a:ext cx="417830" cy="452755"/>
          </a:xfrm>
          <a:prstGeom prst="roundRect">
            <a:avLst/>
          </a:prstGeom>
          <a:noFill/>
          <a:ln>
            <a:solidFill>
              <a:srgbClr val="E971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62400" y="1252220"/>
            <a:ext cx="4777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微软雅黑" panose="020B0503020204020204" charset="-122"/>
                <a:ea typeface="微软雅黑" panose="020B0503020204020204" charset="-122"/>
              </a:rPr>
              <a:t>避雷针、避雷导线</a:t>
            </a:r>
            <a:endParaRPr lang="zh-CN" altLang="en-US" sz="4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65" y="5335231"/>
            <a:ext cx="1269841" cy="380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课堂小结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095" y="5226011"/>
            <a:ext cx="1269841" cy="38095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3865" y="4935220"/>
            <a:ext cx="4757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注意防雷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避雷针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690" y="1158240"/>
            <a:ext cx="3726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电压越高越危险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0060" y="1626870"/>
            <a:ext cx="564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不高于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的电压是安全电压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4030" y="2505710"/>
            <a:ext cx="4107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常见几种触电事故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0700" y="3027045"/>
            <a:ext cx="9060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双线触电、单线触电、高压电弧触电、跨步电压触电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7830" y="3908425"/>
            <a:ext cx="3392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安全用电原则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58290" y="1626870"/>
            <a:ext cx="1080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36V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35305" y="3531235"/>
            <a:ext cx="8489315" cy="0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2" grpId="0"/>
      <p:bldP spid="3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82979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课题练习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2600" y="840105"/>
            <a:ext cx="10965180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“以人为本，创建平安和谐校园”是构建和谐社会的重要组成部分，同学们在日常生活中必须注意安全，珍惜生命，下列关于安全方面的说法，正确的是(　)。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2852420"/>
            <a:ext cx="106883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使用三线插头的家用电器在两线插孔的插排上使用同样安全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B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雷雨天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人在高处打伞行走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一定不会被雷击中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C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如果发生触电事故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首先应立即切断电源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然后尽快联系医务人员进行抢救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D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学校新增了两个微机室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只要换额定电流较大的保险丝即可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09595" y="2038350"/>
            <a:ext cx="452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8605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课题练习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8160" y="1337310"/>
            <a:ext cx="1110742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下图是山东捐助灾区的简易住房示意图，请你应用所学物理知识，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 对该房的整体结构、选用材料或其他方面谈谈自己的设计建议。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-21474822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325" y="3142615"/>
            <a:ext cx="3518535" cy="1896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754245" y="2928620"/>
            <a:ext cx="6250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1.___________________________________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18735" y="2894330"/>
            <a:ext cx="5679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房屋的墙体采用保温性能好的材料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;</a:t>
            </a:r>
            <a:endParaRPr lang="en-US" alt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77105" y="3948430"/>
            <a:ext cx="6250305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2.___________________________________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________________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45405" y="3931920"/>
            <a:ext cx="5679440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房屋的结构材料应选用高强度、低密度的材料</a:t>
            </a:r>
            <a:endParaRPr lang="en-US" alt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15" y="5226011"/>
            <a:ext cx="1269841" cy="380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89337" y="45308"/>
            <a:ext cx="10213326" cy="6825439"/>
            <a:chOff x="989337" y="45308"/>
            <a:chExt cx="10213326" cy="682543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989337" y="45308"/>
              <a:ext cx="10213326" cy="682543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461729" y="2785626"/>
              <a:ext cx="77714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7200" b="1" spc="-1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谢谢</a:t>
              </a:r>
              <a:r>
                <a:rPr lang="zh-CN" altLang="en-US" sz="7200" b="1" spc="-15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观看</a:t>
              </a:r>
              <a:endParaRPr lang="zh-CN" altLang="en-US" sz="7200" b="1" spc="-1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89337" y="30794"/>
            <a:ext cx="10213326" cy="6825439"/>
            <a:chOff x="989337" y="30794"/>
            <a:chExt cx="10213326" cy="682543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989337" y="30794"/>
              <a:ext cx="10213326" cy="682543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2943675" y="2381176"/>
              <a:ext cx="6285186" cy="175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第十九章 生活用电</a:t>
              </a:r>
              <a:endParaRPr lang="en-US" altLang="zh-CN" sz="3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</a:t>
              </a:r>
              <a:r>
                <a:rPr lang="en-US" altLang="zh-CN" sz="36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zh-CN" altLang="en-US" sz="36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节 安全用电</a:t>
              </a:r>
              <a:endPara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课前准备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1" name="TextBox 17"/>
          <p:cNvSpPr txBox="1"/>
          <p:nvPr/>
        </p:nvSpPr>
        <p:spPr>
          <a:xfrm>
            <a:off x="2944506" y="2071797"/>
            <a:ext cx="6523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spc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教学分析</a:t>
            </a:r>
            <a:endParaRPr lang="id-ID" sz="7200" b="1" spc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624330" y="2209165"/>
            <a:ext cx="49060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1.知道电压越高越危险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8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2.了解常见的几种触电事故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8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3.知道安全用电原则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8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31064" y="1189850"/>
            <a:ext cx="2430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学习目标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课前准备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1" name="TextBox 17"/>
          <p:cNvSpPr txBox="1"/>
          <p:nvPr/>
        </p:nvSpPr>
        <p:spPr>
          <a:xfrm>
            <a:off x="2581925" y="2071797"/>
            <a:ext cx="702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spc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教学分析</a:t>
            </a:r>
            <a:endParaRPr lang="id-ID" sz="2400" b="1" spc="1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1207770" y="1573530"/>
            <a:ext cx="57499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4000" b="1" dirty="0">
                <a:latin typeface="微软雅黑" panose="020B0503020204020204" charset="-122"/>
                <a:ea typeface="微软雅黑" panose="020B0503020204020204" charset="-122"/>
              </a:rPr>
              <a:t>学习重点  </a:t>
            </a: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知道安全用电原则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61415" y="3474085"/>
            <a:ext cx="7112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4000" b="1" dirty="0" smtClean="0"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r>
              <a:rPr lang="zh-CN" altLang="zh-CN" sz="4000" b="1" dirty="0">
                <a:latin typeface="微软雅黑" panose="020B0503020204020204" charset="-122"/>
                <a:ea typeface="微软雅黑" panose="020B0503020204020204" charset="-122"/>
              </a:rPr>
              <a:t>难点  </a:t>
            </a: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了解常见的几种触电事故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235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课前准备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63625" y="1357630"/>
            <a:ext cx="10659745" cy="207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zh-CN" sz="3600" b="1" dirty="0" smtClean="0">
                <a:latin typeface="微软雅黑" panose="020B0503020204020204" charset="-122"/>
                <a:ea typeface="微软雅黑" panose="020B0503020204020204" charset="-122"/>
              </a:rPr>
              <a:t>学习方法</a:t>
            </a: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本节课教学采用对话讨论的形式讲述“安全用电”的</a:t>
            </a:r>
            <a:endParaRPr lang="en-US" altLang="zh-CN" sz="28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                    有关知识，并通过视频介绍触电事故发生的原因，</a:t>
            </a:r>
            <a:endParaRPr lang="en-US" altLang="zh-CN" sz="28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                    以及家庭用电安全的有关事项</a:t>
            </a: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43212" y="3985806"/>
            <a:ext cx="10132067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600" b="1" dirty="0" smtClean="0">
                <a:latin typeface="微软雅黑" panose="020B0503020204020204" charset="-122"/>
                <a:ea typeface="微软雅黑" panose="020B0503020204020204" charset="-122"/>
              </a:rPr>
              <a:t>学具准备</a:t>
            </a: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  家庭电路示教板、多媒体、安全用电视频课件、</a:t>
            </a:r>
            <a:endParaRPr lang="zh-CN" altLang="zh-CN" sz="28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indent="2042795">
              <a:lnSpc>
                <a:spcPct val="150000"/>
              </a:lnSpc>
            </a:pP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搜集身边触电事故的实例。</a:t>
            </a: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18827" y="406299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教学内容</a:t>
            </a:r>
            <a:endParaRPr lang="zh-CN" altLang="en-US" sz="2800" b="1" spc="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1639410" y="2056921"/>
            <a:ext cx="1250951" cy="1155700"/>
            <a:chOff x="990159" y="1862891"/>
            <a:chExt cx="1250951" cy="1155700"/>
          </a:xfrm>
        </p:grpSpPr>
        <p:sp>
          <p:nvSpPr>
            <p:cNvPr id="77" name="Freeform 6"/>
            <p:cNvSpPr/>
            <p:nvPr/>
          </p:nvSpPr>
          <p:spPr bwMode="auto">
            <a:xfrm rot="1800000">
              <a:off x="990159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85500" y="1950144"/>
              <a:ext cx="1060270" cy="981196"/>
              <a:chOff x="1085500" y="1950144"/>
              <a:chExt cx="1060270" cy="981196"/>
            </a:xfrm>
          </p:grpSpPr>
          <p:sp>
            <p:nvSpPr>
              <p:cNvPr id="79" name="Freeform 7"/>
              <p:cNvSpPr/>
              <p:nvPr/>
            </p:nvSpPr>
            <p:spPr bwMode="auto">
              <a:xfrm rot="1800000">
                <a:off x="1085500" y="1950144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0" name="TextBox 50"/>
              <p:cNvSpPr txBox="1"/>
              <p:nvPr/>
            </p:nvSpPr>
            <p:spPr>
              <a:xfrm>
                <a:off x="1337363" y="1957671"/>
                <a:ext cx="556544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4000" dirty="0">
                    <a:solidFill>
                      <a:schemeClr val="bg1"/>
                    </a:solidFill>
                    <a:latin typeface="Agency FB" panose="020B0503020202020204" pitchFamily="34" charset="0"/>
                    <a:ea typeface="微软雅黑" panose="020B0503020204020204" charset="-122"/>
                  </a:rPr>
                  <a:t>01</a:t>
                </a:r>
                <a:endParaRPr lang="en-US" altLang="zh-CN" sz="40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82" name="TextBox 43"/>
          <p:cNvSpPr txBox="1"/>
          <p:nvPr/>
        </p:nvSpPr>
        <p:spPr>
          <a:xfrm>
            <a:off x="3148357" y="2165447"/>
            <a:ext cx="22395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4000" spc="300" dirty="0" smtClean="0">
                <a:solidFill>
                  <a:schemeClr val="bg2">
                    <a:lumMod val="10000"/>
                  </a:schemeClr>
                </a:solidFill>
                <a:hlinkClick r:id="rId1" action="ppaction://hlinksldjump"/>
              </a:rPr>
              <a:t>导入新课</a:t>
            </a:r>
            <a:endParaRPr lang="zh-CN" altLang="en-US" sz="4000" spc="3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661445" y="3624464"/>
            <a:ext cx="1250951" cy="1155700"/>
            <a:chOff x="990159" y="3430434"/>
            <a:chExt cx="1250951" cy="1155700"/>
          </a:xfrm>
        </p:grpSpPr>
        <p:sp>
          <p:nvSpPr>
            <p:cNvPr id="84" name="Freeform 6"/>
            <p:cNvSpPr/>
            <p:nvPr/>
          </p:nvSpPr>
          <p:spPr bwMode="auto">
            <a:xfrm rot="1800000">
              <a:off x="990159" y="3430434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1085500" y="3517686"/>
              <a:ext cx="1060270" cy="981196"/>
              <a:chOff x="1085500" y="3517686"/>
              <a:chExt cx="1060270" cy="981196"/>
            </a:xfrm>
          </p:grpSpPr>
          <p:sp>
            <p:nvSpPr>
              <p:cNvPr id="86" name="Freeform 7"/>
              <p:cNvSpPr/>
              <p:nvPr/>
            </p:nvSpPr>
            <p:spPr bwMode="auto">
              <a:xfrm rot="1800000">
                <a:off x="1085500" y="3517686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7" name="TextBox 50"/>
              <p:cNvSpPr txBox="1"/>
              <p:nvPr/>
            </p:nvSpPr>
            <p:spPr>
              <a:xfrm>
                <a:off x="1337363" y="3529991"/>
                <a:ext cx="556544" cy="8022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4000" dirty="0" smtClean="0">
                    <a:solidFill>
                      <a:schemeClr val="bg1"/>
                    </a:solidFill>
                    <a:latin typeface="Agency FB" panose="020B0503020202020204" pitchFamily="34" charset="0"/>
                    <a:ea typeface="微软雅黑" panose="020B0503020204020204" charset="-122"/>
                  </a:rPr>
                  <a:t>03</a:t>
                </a:r>
                <a:endParaRPr lang="en-US" altLang="zh-CN" sz="40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89" name="TextBox 43"/>
          <p:cNvSpPr txBox="1"/>
          <p:nvPr/>
        </p:nvSpPr>
        <p:spPr>
          <a:xfrm>
            <a:off x="3170392" y="3700740"/>
            <a:ext cx="22395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4000" dirty="0" smtClean="0">
                <a:solidFill>
                  <a:schemeClr val="bg2">
                    <a:lumMod val="10000"/>
                  </a:schemeClr>
                </a:solidFill>
                <a:hlinkClick r:id="rId2" action="ppaction://hlinksldjump"/>
              </a:rPr>
              <a:t>课堂小结</a:t>
            </a:r>
            <a:endParaRPr lang="zh-CN" altLang="en-US" sz="40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6618536" y="2056921"/>
            <a:ext cx="1250951" cy="1155700"/>
            <a:chOff x="6485268" y="1862891"/>
            <a:chExt cx="1250951" cy="1155700"/>
          </a:xfrm>
        </p:grpSpPr>
        <p:sp>
          <p:nvSpPr>
            <p:cNvPr id="91" name="Freeform 6"/>
            <p:cNvSpPr/>
            <p:nvPr/>
          </p:nvSpPr>
          <p:spPr bwMode="auto">
            <a:xfrm rot="1800000">
              <a:off x="6485268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92" name="Freeform 7"/>
            <p:cNvSpPr/>
            <p:nvPr/>
          </p:nvSpPr>
          <p:spPr bwMode="auto">
            <a:xfrm rot="1800000">
              <a:off x="6580609" y="1950144"/>
              <a:ext cx="1060270" cy="981196"/>
            </a:xfrm>
            <a:custGeom>
              <a:avLst/>
              <a:gdLst>
                <a:gd name="T0" fmla="*/ 1297 w 2136"/>
                <a:gd name="T1" fmla="*/ 1868 h 1968"/>
                <a:gd name="T2" fmla="*/ 1068 w 2136"/>
                <a:gd name="T3" fmla="*/ 1815 h 1968"/>
                <a:gd name="T4" fmla="*/ 839 w 2136"/>
                <a:gd name="T5" fmla="*/ 1868 h 1968"/>
                <a:gd name="T6" fmla="*/ 415 w 2136"/>
                <a:gd name="T7" fmla="*/ 1620 h 1968"/>
                <a:gd name="T8" fmla="*/ 347 w 2136"/>
                <a:gd name="T9" fmla="*/ 1399 h 1968"/>
                <a:gd name="T10" fmla="*/ 189 w 2136"/>
                <a:gd name="T11" fmla="*/ 1229 h 1968"/>
                <a:gd name="T12" fmla="*/ 189 w 2136"/>
                <a:gd name="T13" fmla="*/ 736 h 1968"/>
                <a:gd name="T14" fmla="*/ 347 w 2136"/>
                <a:gd name="T15" fmla="*/ 566 h 1968"/>
                <a:gd name="T16" fmla="*/ 415 w 2136"/>
                <a:gd name="T17" fmla="*/ 345 h 1968"/>
                <a:gd name="T18" fmla="*/ 844 w 2136"/>
                <a:gd name="T19" fmla="*/ 99 h 1968"/>
                <a:gd name="T20" fmla="*/ 1068 w 2136"/>
                <a:gd name="T21" fmla="*/ 150 h 1968"/>
                <a:gd name="T22" fmla="*/ 1293 w 2136"/>
                <a:gd name="T23" fmla="*/ 98 h 1968"/>
                <a:gd name="T24" fmla="*/ 1580 w 2136"/>
                <a:gd name="T25" fmla="*/ 102 h 1968"/>
                <a:gd name="T26" fmla="*/ 1721 w 2136"/>
                <a:gd name="T27" fmla="*/ 345 h 1968"/>
                <a:gd name="T28" fmla="*/ 1789 w 2136"/>
                <a:gd name="T29" fmla="*/ 566 h 1968"/>
                <a:gd name="T30" fmla="*/ 1947 w 2136"/>
                <a:gd name="T31" fmla="*/ 736 h 1968"/>
                <a:gd name="T32" fmla="*/ 1948 w 2136"/>
                <a:gd name="T33" fmla="*/ 1228 h 1968"/>
                <a:gd name="T34" fmla="*/ 1789 w 2136"/>
                <a:gd name="T35" fmla="*/ 1399 h 1968"/>
                <a:gd name="T36" fmla="*/ 1721 w 2136"/>
                <a:gd name="T37" fmla="*/ 1621 h 1968"/>
                <a:gd name="T38" fmla="*/ 1297 w 2136"/>
                <a:gd name="T39" fmla="*/ 18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6" h="1968">
                  <a:moveTo>
                    <a:pt x="1297" y="1868"/>
                  </a:moveTo>
                  <a:cubicBezTo>
                    <a:pt x="1228" y="1834"/>
                    <a:pt x="1150" y="1815"/>
                    <a:pt x="1068" y="1815"/>
                  </a:cubicBezTo>
                  <a:cubicBezTo>
                    <a:pt x="986" y="1815"/>
                    <a:pt x="908" y="1834"/>
                    <a:pt x="839" y="1868"/>
                  </a:cubicBezTo>
                  <a:cubicBezTo>
                    <a:pt x="636" y="1968"/>
                    <a:pt x="431" y="1843"/>
                    <a:pt x="415" y="1620"/>
                  </a:cubicBezTo>
                  <a:cubicBezTo>
                    <a:pt x="409" y="1544"/>
                    <a:pt x="387" y="1469"/>
                    <a:pt x="347" y="1399"/>
                  </a:cubicBezTo>
                  <a:cubicBezTo>
                    <a:pt x="306" y="1329"/>
                    <a:pt x="252" y="1271"/>
                    <a:pt x="189" y="1229"/>
                  </a:cubicBezTo>
                  <a:cubicBezTo>
                    <a:pt x="0" y="1101"/>
                    <a:pt x="1" y="863"/>
                    <a:pt x="189" y="736"/>
                  </a:cubicBezTo>
                  <a:cubicBezTo>
                    <a:pt x="252" y="693"/>
                    <a:pt x="306" y="636"/>
                    <a:pt x="347" y="566"/>
                  </a:cubicBezTo>
                  <a:cubicBezTo>
                    <a:pt x="387" y="496"/>
                    <a:pt x="409" y="420"/>
                    <a:pt x="415" y="345"/>
                  </a:cubicBezTo>
                  <a:cubicBezTo>
                    <a:pt x="431" y="114"/>
                    <a:pt x="638" y="0"/>
                    <a:pt x="844" y="99"/>
                  </a:cubicBezTo>
                  <a:cubicBezTo>
                    <a:pt x="912" y="131"/>
                    <a:pt x="988" y="150"/>
                    <a:pt x="1068" y="150"/>
                  </a:cubicBezTo>
                  <a:cubicBezTo>
                    <a:pt x="1149" y="150"/>
                    <a:pt x="1225" y="131"/>
                    <a:pt x="1293" y="98"/>
                  </a:cubicBezTo>
                  <a:cubicBezTo>
                    <a:pt x="1397" y="48"/>
                    <a:pt x="1501" y="54"/>
                    <a:pt x="1580" y="102"/>
                  </a:cubicBezTo>
                  <a:cubicBezTo>
                    <a:pt x="1658" y="148"/>
                    <a:pt x="1713" y="235"/>
                    <a:pt x="1721" y="345"/>
                  </a:cubicBezTo>
                  <a:cubicBezTo>
                    <a:pt x="1726" y="420"/>
                    <a:pt x="1748" y="496"/>
                    <a:pt x="1789" y="566"/>
                  </a:cubicBezTo>
                  <a:cubicBezTo>
                    <a:pt x="1829" y="636"/>
                    <a:pt x="1884" y="693"/>
                    <a:pt x="1947" y="736"/>
                  </a:cubicBezTo>
                  <a:cubicBezTo>
                    <a:pt x="2132" y="862"/>
                    <a:pt x="2136" y="1102"/>
                    <a:pt x="1948" y="1228"/>
                  </a:cubicBezTo>
                  <a:cubicBezTo>
                    <a:pt x="1885" y="1270"/>
                    <a:pt x="1829" y="1328"/>
                    <a:pt x="1789" y="1399"/>
                  </a:cubicBezTo>
                  <a:cubicBezTo>
                    <a:pt x="1748" y="1469"/>
                    <a:pt x="1726" y="1545"/>
                    <a:pt x="1721" y="1621"/>
                  </a:cubicBezTo>
                  <a:cubicBezTo>
                    <a:pt x="1705" y="1843"/>
                    <a:pt x="1499" y="1968"/>
                    <a:pt x="1297" y="18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3" name="TextBox 50"/>
            <p:cNvSpPr txBox="1"/>
            <p:nvPr/>
          </p:nvSpPr>
          <p:spPr>
            <a:xfrm>
              <a:off x="6828326" y="1949984"/>
              <a:ext cx="556544" cy="8022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dirty="0" smtClean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02</a:t>
              </a:r>
              <a:endParaRPr lang="en-US" altLang="zh-CN" sz="40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6618536" y="3624464"/>
            <a:ext cx="1250951" cy="1155700"/>
            <a:chOff x="6485268" y="3430434"/>
            <a:chExt cx="1250951" cy="1155700"/>
          </a:xfrm>
        </p:grpSpPr>
        <p:sp>
          <p:nvSpPr>
            <p:cNvPr id="97" name="Freeform 6"/>
            <p:cNvSpPr/>
            <p:nvPr/>
          </p:nvSpPr>
          <p:spPr bwMode="auto">
            <a:xfrm rot="1800000">
              <a:off x="6485268" y="3430434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98" name="Freeform 7"/>
            <p:cNvSpPr/>
            <p:nvPr/>
          </p:nvSpPr>
          <p:spPr bwMode="auto">
            <a:xfrm rot="1800000">
              <a:off x="6580609" y="3517686"/>
              <a:ext cx="1060270" cy="981196"/>
            </a:xfrm>
            <a:custGeom>
              <a:avLst/>
              <a:gdLst>
                <a:gd name="T0" fmla="*/ 1297 w 2136"/>
                <a:gd name="T1" fmla="*/ 1868 h 1968"/>
                <a:gd name="T2" fmla="*/ 1068 w 2136"/>
                <a:gd name="T3" fmla="*/ 1815 h 1968"/>
                <a:gd name="T4" fmla="*/ 839 w 2136"/>
                <a:gd name="T5" fmla="*/ 1868 h 1968"/>
                <a:gd name="T6" fmla="*/ 415 w 2136"/>
                <a:gd name="T7" fmla="*/ 1620 h 1968"/>
                <a:gd name="T8" fmla="*/ 347 w 2136"/>
                <a:gd name="T9" fmla="*/ 1399 h 1968"/>
                <a:gd name="T10" fmla="*/ 189 w 2136"/>
                <a:gd name="T11" fmla="*/ 1229 h 1968"/>
                <a:gd name="T12" fmla="*/ 189 w 2136"/>
                <a:gd name="T13" fmla="*/ 736 h 1968"/>
                <a:gd name="T14" fmla="*/ 347 w 2136"/>
                <a:gd name="T15" fmla="*/ 566 h 1968"/>
                <a:gd name="T16" fmla="*/ 415 w 2136"/>
                <a:gd name="T17" fmla="*/ 345 h 1968"/>
                <a:gd name="T18" fmla="*/ 844 w 2136"/>
                <a:gd name="T19" fmla="*/ 99 h 1968"/>
                <a:gd name="T20" fmla="*/ 1068 w 2136"/>
                <a:gd name="T21" fmla="*/ 150 h 1968"/>
                <a:gd name="T22" fmla="*/ 1293 w 2136"/>
                <a:gd name="T23" fmla="*/ 98 h 1968"/>
                <a:gd name="T24" fmla="*/ 1580 w 2136"/>
                <a:gd name="T25" fmla="*/ 102 h 1968"/>
                <a:gd name="T26" fmla="*/ 1721 w 2136"/>
                <a:gd name="T27" fmla="*/ 345 h 1968"/>
                <a:gd name="T28" fmla="*/ 1789 w 2136"/>
                <a:gd name="T29" fmla="*/ 566 h 1968"/>
                <a:gd name="T30" fmla="*/ 1947 w 2136"/>
                <a:gd name="T31" fmla="*/ 736 h 1968"/>
                <a:gd name="T32" fmla="*/ 1948 w 2136"/>
                <a:gd name="T33" fmla="*/ 1228 h 1968"/>
                <a:gd name="T34" fmla="*/ 1789 w 2136"/>
                <a:gd name="T35" fmla="*/ 1399 h 1968"/>
                <a:gd name="T36" fmla="*/ 1721 w 2136"/>
                <a:gd name="T37" fmla="*/ 1621 h 1968"/>
                <a:gd name="T38" fmla="*/ 1297 w 2136"/>
                <a:gd name="T39" fmla="*/ 18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6" h="1968">
                  <a:moveTo>
                    <a:pt x="1297" y="1868"/>
                  </a:moveTo>
                  <a:cubicBezTo>
                    <a:pt x="1228" y="1834"/>
                    <a:pt x="1150" y="1815"/>
                    <a:pt x="1068" y="1815"/>
                  </a:cubicBezTo>
                  <a:cubicBezTo>
                    <a:pt x="986" y="1815"/>
                    <a:pt x="908" y="1834"/>
                    <a:pt x="839" y="1868"/>
                  </a:cubicBezTo>
                  <a:cubicBezTo>
                    <a:pt x="636" y="1968"/>
                    <a:pt x="431" y="1843"/>
                    <a:pt x="415" y="1620"/>
                  </a:cubicBezTo>
                  <a:cubicBezTo>
                    <a:pt x="409" y="1544"/>
                    <a:pt x="387" y="1469"/>
                    <a:pt x="347" y="1399"/>
                  </a:cubicBezTo>
                  <a:cubicBezTo>
                    <a:pt x="306" y="1329"/>
                    <a:pt x="252" y="1271"/>
                    <a:pt x="189" y="1229"/>
                  </a:cubicBezTo>
                  <a:cubicBezTo>
                    <a:pt x="0" y="1101"/>
                    <a:pt x="1" y="863"/>
                    <a:pt x="189" y="736"/>
                  </a:cubicBezTo>
                  <a:cubicBezTo>
                    <a:pt x="252" y="693"/>
                    <a:pt x="306" y="636"/>
                    <a:pt x="347" y="566"/>
                  </a:cubicBezTo>
                  <a:cubicBezTo>
                    <a:pt x="387" y="496"/>
                    <a:pt x="409" y="420"/>
                    <a:pt x="415" y="345"/>
                  </a:cubicBezTo>
                  <a:cubicBezTo>
                    <a:pt x="431" y="114"/>
                    <a:pt x="638" y="0"/>
                    <a:pt x="844" y="99"/>
                  </a:cubicBezTo>
                  <a:cubicBezTo>
                    <a:pt x="912" y="131"/>
                    <a:pt x="988" y="150"/>
                    <a:pt x="1068" y="150"/>
                  </a:cubicBezTo>
                  <a:cubicBezTo>
                    <a:pt x="1149" y="150"/>
                    <a:pt x="1225" y="131"/>
                    <a:pt x="1293" y="98"/>
                  </a:cubicBezTo>
                  <a:cubicBezTo>
                    <a:pt x="1397" y="48"/>
                    <a:pt x="1501" y="54"/>
                    <a:pt x="1580" y="102"/>
                  </a:cubicBezTo>
                  <a:cubicBezTo>
                    <a:pt x="1658" y="148"/>
                    <a:pt x="1713" y="235"/>
                    <a:pt x="1721" y="345"/>
                  </a:cubicBezTo>
                  <a:cubicBezTo>
                    <a:pt x="1726" y="420"/>
                    <a:pt x="1748" y="496"/>
                    <a:pt x="1789" y="566"/>
                  </a:cubicBezTo>
                  <a:cubicBezTo>
                    <a:pt x="1829" y="636"/>
                    <a:pt x="1884" y="693"/>
                    <a:pt x="1947" y="736"/>
                  </a:cubicBezTo>
                  <a:cubicBezTo>
                    <a:pt x="2132" y="862"/>
                    <a:pt x="2136" y="1102"/>
                    <a:pt x="1948" y="1228"/>
                  </a:cubicBezTo>
                  <a:cubicBezTo>
                    <a:pt x="1885" y="1270"/>
                    <a:pt x="1829" y="1328"/>
                    <a:pt x="1789" y="1399"/>
                  </a:cubicBezTo>
                  <a:cubicBezTo>
                    <a:pt x="1748" y="1469"/>
                    <a:pt x="1726" y="1545"/>
                    <a:pt x="1721" y="1621"/>
                  </a:cubicBezTo>
                  <a:cubicBezTo>
                    <a:pt x="1705" y="1843"/>
                    <a:pt x="1499" y="1968"/>
                    <a:pt x="1297" y="18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9" name="TextBox 50"/>
            <p:cNvSpPr txBox="1"/>
            <p:nvPr/>
          </p:nvSpPr>
          <p:spPr>
            <a:xfrm>
              <a:off x="6832471" y="3519459"/>
              <a:ext cx="556544" cy="8022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charset="-122"/>
                </a:rPr>
                <a:t>04</a:t>
              </a:r>
              <a:endParaRPr lang="en-US" altLang="zh-CN" sz="40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101" name="TextBox 43"/>
          <p:cNvSpPr txBox="1"/>
          <p:nvPr/>
        </p:nvSpPr>
        <p:spPr>
          <a:xfrm>
            <a:off x="8080674" y="3700740"/>
            <a:ext cx="22395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4000" dirty="0" smtClean="0">
                <a:solidFill>
                  <a:schemeClr val="bg2">
                    <a:lumMod val="10000"/>
                  </a:schemeClr>
                </a:solidFill>
                <a:hlinkClick r:id="rId3" action="ppaction://hlinksldjump"/>
              </a:rPr>
              <a:t>课题练习</a:t>
            </a:r>
            <a:endParaRPr lang="zh-CN" altLang="en-US" sz="4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4892542" y="1535247"/>
            <a:ext cx="1285461" cy="57583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90372" y="1630569"/>
            <a:ext cx="967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点我喔</a:t>
            </a:r>
            <a:endParaRPr lang="zh-CN" altLang="en-US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11977" y="2166143"/>
            <a:ext cx="3091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hlinkClick r:id="rId4" action="ppaction://hlinksldjump"/>
              </a:rPr>
              <a:t>讲授新课</a:t>
            </a:r>
            <a:endParaRPr lang="zh-CN" altLang="en-US" sz="4000" b="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0480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spc="300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导入新课</a:t>
            </a:r>
            <a:endParaRPr lang="zh-CN" altLang="en-US" sz="2800" b="1" spc="3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892" y="3849135"/>
            <a:ext cx="666968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 smtClean="0">
              <a:solidFill>
                <a:srgbClr val="E97117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51807" y="3203080"/>
            <a:ext cx="954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子</a:t>
            </a:r>
            <a:endParaRPr lang="zh-CN" altLang="en-US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" name="1418b9a8-f39e-4211-93c0-f7b24487a1cf2_0_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2730" y="1137285"/>
            <a:ext cx="8828405" cy="4973955"/>
          </a:xfrm>
          <a:prstGeom prst="rect">
            <a:avLst/>
          </a:prstGeom>
        </p:spPr>
      </p:pic>
      <p:pic>
        <p:nvPicPr>
          <p:cNvPr id="14" name="图片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710" y="5620346"/>
            <a:ext cx="1269841" cy="38095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641965" y="5039360"/>
            <a:ext cx="1148080" cy="459740"/>
            <a:chOff x="5223" y="592"/>
            <a:chExt cx="1808" cy="724"/>
          </a:xfrm>
        </p:grpSpPr>
        <p:sp>
          <p:nvSpPr>
            <p:cNvPr id="4" name="圆角矩形 3"/>
            <p:cNvSpPr/>
            <p:nvPr/>
          </p:nvSpPr>
          <p:spPr>
            <a:xfrm>
              <a:off x="5298" y="613"/>
              <a:ext cx="1650" cy="685"/>
            </a:xfrm>
            <a:prstGeom prst="roundRect">
              <a:avLst/>
            </a:prstGeom>
            <a:solidFill>
              <a:srgbClr val="1777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223" y="592"/>
              <a:ext cx="180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下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hlinkClick r:id="rId6" action="ppaction://hlinksldjump"/>
                </a:rPr>
                <a:t>一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页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71103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讲授新课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68830" y="514727"/>
            <a:ext cx="4240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电压越高越危险</a:t>
            </a:r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</a:t>
            </a:r>
            <a:endParaRPr lang="zh-CN" altLang="en-US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1170" y="1083945"/>
            <a:ext cx="5678805" cy="112458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通常情况下人体的电阻多大？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2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在皮肤潮湿时，人体电阻多大？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4525" y="2597785"/>
            <a:ext cx="4999990" cy="6076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我们家庭电路的电压是多少？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4840" y="3636645"/>
            <a:ext cx="4999990" cy="6076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工厂用的动力电压是多少？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6270" y="4699635"/>
            <a:ext cx="4999990" cy="6076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高压输电线电路电压是多少？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849904" y="1086485"/>
            <a:ext cx="6143781" cy="1124585"/>
            <a:chOff x="9363" y="5326"/>
            <a:chExt cx="11769" cy="1771"/>
          </a:xfrm>
        </p:grpSpPr>
        <p:sp>
          <p:nvSpPr>
            <p:cNvPr id="10" name="文本框 9"/>
            <p:cNvSpPr txBox="1"/>
            <p:nvPr/>
          </p:nvSpPr>
          <p:spPr>
            <a:xfrm>
              <a:off x="9363" y="5326"/>
              <a:ext cx="11769" cy="177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通常情况下</a:t>
              </a:r>
              <a:r>
                <a:rPr lang="en-US" altLang="zh-CN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,</a:t>
              </a:r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人体电阻</a:t>
              </a:r>
              <a:r>
                <a:rPr lang="en-US" altLang="zh-CN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:</a:t>
              </a:r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约为</a:t>
              </a:r>
              <a:r>
                <a:rPr lang="en-US" altLang="zh-CN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10</a:t>
              </a:r>
              <a:r>
                <a:rPr lang="en-US" altLang="zh-CN" sz="2800" baseline="30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      </a:t>
              </a:r>
              <a:r>
                <a:rPr lang="en-US" altLang="zh-CN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~</a:t>
              </a:r>
              <a:r>
                <a:rPr lang="en-US" altLang="zh-CN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10</a:t>
              </a:r>
              <a:r>
                <a:rPr lang="en-US" altLang="zh-CN" sz="2800" baseline="30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    </a:t>
              </a:r>
              <a:endParaRPr lang="en-US" altLang="zh-CN" sz="280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皮肤潮湿时</a:t>
              </a:r>
              <a:r>
                <a:rPr lang="en-US" altLang="zh-CN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,</a:t>
              </a:r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人体电阻</a:t>
              </a:r>
              <a:r>
                <a:rPr lang="en-US" altLang="zh-CN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:</a:t>
              </a:r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约为</a:t>
              </a:r>
              <a:r>
                <a:rPr lang="en-US" altLang="zh-CN"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10</a:t>
              </a:r>
              <a:r>
                <a:rPr lang="en-US" altLang="zh-CN" sz="2800" baseline="30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endParaRPr lang="en-US" altLang="zh-CN" sz="280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aphicFrame>
          <p:nvGraphicFramePr>
            <p:cNvPr id="11" name="对象 10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18445" y="5478"/>
            <a:ext cx="652" cy="6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" r:id="rId1" imgW="165100" imgH="165100" progId="Equation.KSEE3">
                    <p:embed/>
                  </p:oleObj>
                </mc:Choice>
                <mc:Fallback>
                  <p:oleObj name="" r:id="rId1" imgW="165100" imgH="165100" progId="Equation.KSEE3">
                    <p:embed/>
                    <p:pic>
                      <p:nvPicPr>
                        <p:cNvPr id="0" name="图片 1024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18445" y="5478"/>
                          <a:ext cx="652" cy="6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对象 1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1774805" y="1160145"/>
          <a:ext cx="365125" cy="445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3" imgW="165100" imgH="165100" progId="Equation.KSEE3">
                  <p:embed/>
                </p:oleObj>
              </mc:Choice>
              <mc:Fallback>
                <p:oleObj name="" r:id="rId3" imgW="165100" imgH="165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774805" y="1160145"/>
                        <a:ext cx="365125" cy="445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文本框 21"/>
          <p:cNvSpPr txBox="1"/>
          <p:nvPr/>
        </p:nvSpPr>
        <p:spPr>
          <a:xfrm>
            <a:off x="5849620" y="2597785"/>
            <a:ext cx="5156835" cy="6076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家庭电路电压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220V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25" name="对象 2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590989" y="1726565"/>
          <a:ext cx="340364" cy="415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" name="" r:id="rId4" imgW="165100" imgH="165100" progId="Equation.KSEE3">
                  <p:embed/>
                </p:oleObj>
              </mc:Choice>
              <mc:Fallback>
                <p:oleObj name="" r:id="rId4" imgW="165100" imgH="165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590989" y="1726565"/>
                        <a:ext cx="340364" cy="415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5857875" y="3636645"/>
            <a:ext cx="5156835" cy="6076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>
              <a:lnSpc>
                <a:spcPct val="120000"/>
              </a:lnSpc>
            </a:pPr>
            <a:r>
              <a:rPr 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工厂用的动力电路电压是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380V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837555" y="4672965"/>
            <a:ext cx="5897245" cy="6076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高压输电线路的电压高达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10~500kV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H="1">
            <a:off x="5748020" y="1080770"/>
            <a:ext cx="12065" cy="4667250"/>
          </a:xfrm>
          <a:prstGeom prst="line">
            <a:avLst/>
          </a:prstGeom>
          <a:ln w="34925">
            <a:solidFill>
              <a:srgbClr val="E971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663565" y="2082800"/>
            <a:ext cx="4483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E9711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（不高于36V的电压是安全电压）</a:t>
            </a:r>
            <a:endParaRPr lang="zh-CN" altLang="en-US" sz="2400">
              <a:solidFill>
                <a:srgbClr val="E9711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2" grpId="0"/>
      <p:bldP spid="6" grpId="0"/>
      <p:bldP spid="27" grpId="0"/>
      <p:bldP spid="8" grpId="0"/>
      <p:bldP spid="2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304003"/>
          <p:cNvPicPr>
            <a:picLocks noChangeAspect="1"/>
          </p:cNvPicPr>
          <p:nvPr/>
        </p:nvPicPr>
        <p:blipFill>
          <a:blip r:embed="rId1"/>
          <a:srcRect l="10756" r="12354"/>
          <a:stretch>
            <a:fillRect/>
          </a:stretch>
        </p:blipFill>
        <p:spPr>
          <a:xfrm>
            <a:off x="6287135" y="1268095"/>
            <a:ext cx="2628265" cy="3100070"/>
          </a:xfrm>
          <a:prstGeom prst="rect">
            <a:avLst/>
          </a:prstGeom>
        </p:spPr>
      </p:pic>
      <p:pic>
        <p:nvPicPr>
          <p:cNvPr id="7" name="图片 6" descr="11404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385" y="2595245"/>
            <a:ext cx="2699385" cy="27616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1508" y="388997"/>
            <a:ext cx="211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讲授新课</a:t>
            </a:r>
            <a:endParaRPr lang="zh-CN" altLang="en-US" sz="2800" b="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75485" y="514727"/>
            <a:ext cx="4240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常见的触电事故</a:t>
            </a:r>
            <a:r>
              <a:rPr lang="zh-CN" altLang="en-US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</a:t>
            </a:r>
            <a:endParaRPr lang="zh-CN" altLang="en-US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descr="11304002"/>
          <p:cNvPicPr>
            <a:picLocks noChangeAspect="1"/>
          </p:cNvPicPr>
          <p:nvPr/>
        </p:nvPicPr>
        <p:blipFill>
          <a:blip r:embed="rId3"/>
          <a:srcRect l="14642" r="15377" b="9022"/>
          <a:stretch>
            <a:fillRect/>
          </a:stretch>
        </p:blipFill>
        <p:spPr>
          <a:xfrm>
            <a:off x="242570" y="1497965"/>
            <a:ext cx="2600960" cy="3108960"/>
          </a:xfrm>
          <a:prstGeom prst="rect">
            <a:avLst/>
          </a:prstGeom>
          <a:ln w="22225">
            <a:noFill/>
          </a:ln>
        </p:spPr>
      </p:pic>
      <p:pic>
        <p:nvPicPr>
          <p:cNvPr id="6" name="图片 5" descr="114040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95" y="2595245"/>
            <a:ext cx="2743835" cy="310959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74395" y="4890770"/>
            <a:ext cx="1469390" cy="475615"/>
            <a:chOff x="7829" y="1581"/>
            <a:chExt cx="2314" cy="749"/>
          </a:xfrm>
        </p:grpSpPr>
        <p:sp>
          <p:nvSpPr>
            <p:cNvPr id="8" name="圆角矩形 7"/>
            <p:cNvSpPr/>
            <p:nvPr/>
          </p:nvSpPr>
          <p:spPr>
            <a:xfrm>
              <a:off x="7829" y="1581"/>
              <a:ext cx="2314" cy="749"/>
            </a:xfrm>
            <a:prstGeom prst="roundRect">
              <a:avLst/>
            </a:prstGeom>
            <a:solidFill>
              <a:srgbClr val="E971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829" y="1605"/>
              <a:ext cx="231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双线触电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61290" y="1026795"/>
            <a:ext cx="2896235" cy="3580765"/>
          </a:xfrm>
          <a:prstGeom prst="rect">
            <a:avLst/>
          </a:prstGeom>
          <a:noFill/>
          <a:ln w="28575">
            <a:solidFill>
              <a:srgbClr val="E971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50235" y="2468880"/>
            <a:ext cx="2896235" cy="3361690"/>
          </a:xfrm>
          <a:prstGeom prst="rect">
            <a:avLst/>
          </a:prstGeom>
          <a:noFill/>
          <a:ln w="28575">
            <a:solidFill>
              <a:srgbClr val="FEBC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494405" y="1816100"/>
            <a:ext cx="2021205" cy="475615"/>
          </a:xfrm>
          <a:prstGeom prst="roundRect">
            <a:avLst/>
          </a:prstGeom>
          <a:solidFill>
            <a:srgbClr val="FEB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95675" y="1795780"/>
            <a:ext cx="2205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高压电弧触电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53150" y="1027430"/>
            <a:ext cx="2896235" cy="3580765"/>
          </a:xfrm>
          <a:prstGeom prst="rect">
            <a:avLst/>
          </a:prstGeom>
          <a:noFill/>
          <a:ln w="28575">
            <a:solidFill>
              <a:srgbClr val="E971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866890" y="4890770"/>
            <a:ext cx="1469390" cy="475615"/>
            <a:chOff x="7829" y="1581"/>
            <a:chExt cx="2314" cy="749"/>
          </a:xfrm>
        </p:grpSpPr>
        <p:sp>
          <p:nvSpPr>
            <p:cNvPr id="18" name="圆角矩形 17"/>
            <p:cNvSpPr/>
            <p:nvPr/>
          </p:nvSpPr>
          <p:spPr>
            <a:xfrm>
              <a:off x="7829" y="1581"/>
              <a:ext cx="2314" cy="749"/>
            </a:xfrm>
            <a:prstGeom prst="roundRect">
              <a:avLst/>
            </a:prstGeom>
            <a:solidFill>
              <a:srgbClr val="E971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829" y="1605"/>
              <a:ext cx="231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单线触电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9135745" y="2469515"/>
            <a:ext cx="2896235" cy="3361690"/>
          </a:xfrm>
          <a:prstGeom prst="rect">
            <a:avLst/>
          </a:prstGeom>
          <a:noFill/>
          <a:ln w="28575">
            <a:solidFill>
              <a:srgbClr val="FEBC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9388475" y="1816100"/>
            <a:ext cx="2021205" cy="475615"/>
          </a:xfrm>
          <a:prstGeom prst="roundRect">
            <a:avLst/>
          </a:prstGeom>
          <a:solidFill>
            <a:srgbClr val="FEB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376410" y="1816100"/>
            <a:ext cx="2205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跨步电压触电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949" y="5612990"/>
            <a:ext cx="1269841" cy="380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5" grpId="0" animBg="1"/>
      <p:bldP spid="13" grpId="0" animBg="1"/>
      <p:bldP spid="14" grpId="0" animBg="1"/>
      <p:bldP spid="23" grpId="0"/>
      <p:bldP spid="22" grpId="0" animBg="1"/>
      <p:bldP spid="20" grpId="0" animBg="1"/>
    </p:bldLst>
  </p:timing>
</p:sld>
</file>

<file path=ppt/tags/tag1.xml><?xml version="1.0" encoding="utf-8"?>
<p:tagLst xmlns:p="http://schemas.openxmlformats.org/presentationml/2006/main">
  <p:tag name="KSO_WM_DOC_GUID" val="{3e51ec63-fd45-43a2-b346-6037026548c4}"/>
</p:tagLst>
</file>

<file path=ppt/theme/theme1.xml><?xml version="1.0" encoding="utf-8"?>
<a:theme xmlns:a="http://schemas.openxmlformats.org/drawingml/2006/main" name="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0000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1230</Words>
  <Application>WPS 演示</Application>
  <PresentationFormat>自定义</PresentationFormat>
  <Paragraphs>177</Paragraphs>
  <Slides>16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黑体</vt:lpstr>
      <vt:lpstr>Agency FB</vt:lpstr>
      <vt:lpstr>Malgun Gothic</vt:lpstr>
      <vt:lpstr>幼圆</vt:lpstr>
      <vt:lpstr>微软雅黑 Light</vt:lpstr>
      <vt:lpstr>Arial Unicode MS</vt:lpstr>
      <vt:lpstr>Office 主题​​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1.10信息化教师说课05PPT</dc:title>
  <dc:creator>Administrator</dc:creator>
  <cp:lastModifiedBy>Administrator</cp:lastModifiedBy>
  <cp:revision>321</cp:revision>
  <dcterms:created xsi:type="dcterms:W3CDTF">2018-01-10T07:31:00Z</dcterms:created>
  <dcterms:modified xsi:type="dcterms:W3CDTF">2019-09-03T07:10:12Z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