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684"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288054-51CC-40EC-B3E7-6095A42702A4}" type="datetimeFigureOut">
              <a:rPr lang="zh-CN" altLang="en-US" smtClean="0"/>
              <a:t>2021/3/14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F61EA1-C864-455C-A732-72EC7555460B}" type="slidenum">
              <a:rPr lang="zh-CN" altLang="en-US" smtClean="0"/>
              <a:t>‹#›</a:t>
            </a:fld>
            <a:endParaRPr lang="zh-CN" altLang="en-US"/>
          </a:p>
        </p:txBody>
      </p:sp>
    </p:spTree>
    <p:extLst>
      <p:ext uri="{BB962C8B-B14F-4D97-AF65-F5344CB8AC3E}">
        <p14:creationId xmlns:p14="http://schemas.microsoft.com/office/powerpoint/2010/main" val="135643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noTextEdit="1"/>
          </p:cNvSpPr>
          <p:nvPr>
            <p:ph type="sldImg" idx="4294967295"/>
          </p:nvPr>
        </p:nvSpPr>
        <p:spPr>
          <a:xfrm>
            <a:off x="381000" y="685800"/>
            <a:ext cx="6096000" cy="3429000"/>
          </a:xfrm>
          <a:prstGeom prst="rect">
            <a:avLst/>
          </a:prstGeom>
          <a:noFill/>
          <a:ln w="12700">
            <a:solidFill>
              <a:prstClr val="black"/>
            </a:solidFill>
            <a:miter lim="800000"/>
          </a:ln>
        </p:spPr>
      </p:sp>
      <p:sp>
        <p:nvSpPr>
          <p:cNvPr id="8194" name="备注占位符 2"/>
          <p:cNvSpPr>
            <a:spLocks noGrp="1"/>
          </p:cNvSpPr>
          <p:nvPr>
            <p:ph type="body" idx="4294967295"/>
          </p:nvPr>
        </p:nvSpPr>
        <p:spPr>
          <a:xfrm>
            <a:off x="685800" y="4343400"/>
            <a:ext cx="5486400" cy="4114800"/>
          </a:xfrm>
          <a:prstGeom prst="rect">
            <a:avLst/>
          </a:prstGeom>
          <a:noFill/>
          <a:ln>
            <a:noFill/>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5pPr>
          </a:lstStyle>
          <a:p>
            <a:pPr lvl="0"/>
            <a:endParaRPr lang="zh-CN" altLang="en-US"/>
          </a:p>
        </p:txBody>
      </p:sp>
      <p:sp>
        <p:nvSpPr>
          <p:cNvPr id="8195" name="灯片编号占位符 3"/>
          <p:cNvSpPr>
            <a:spLocks noGrp="1"/>
          </p:cNvSpPr>
          <p:nvPr>
            <p:ph type="sldNum"/>
          </p:nvPr>
        </p:nvSpPr>
        <p:spPr>
          <a:xfrm>
            <a:off x="3884613" y="8685213"/>
            <a:ext cx="2971800" cy="457200"/>
          </a:xfrm>
          <a:prstGeom prst="rect">
            <a:avLst/>
          </a:prstGeom>
          <a:noFill/>
          <a:ln>
            <a:noFill/>
            <a:miter lim="800000"/>
          </a:ln>
        </p:spPr>
        <p:txBody>
          <a:bodyPr vert="horz" wrap="square" lIns="91440" tIns="45720" rIns="91440" bIns="45720"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r"/>
            <a:fld id="{4130B8EC-4B75-4A3B-9756-76E28864A050}" type="slidenum">
              <a:rPr sz="1200">
                <a:solidFill>
                  <a:prstClr val="black"/>
                </a:solidFill>
              </a:rPr>
              <a:pPr algn="r"/>
              <a:t>4</a:t>
            </a:fld>
            <a:endParaRPr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noTextEdit="1"/>
          </p:cNvSpPr>
          <p:nvPr>
            <p:ph type="sldImg" idx="4294967295"/>
          </p:nvPr>
        </p:nvSpPr>
        <p:spPr>
          <a:xfrm>
            <a:off x="381000" y="685800"/>
            <a:ext cx="6096000" cy="3429000"/>
          </a:xfrm>
          <a:prstGeom prst="rect">
            <a:avLst/>
          </a:prstGeom>
          <a:noFill/>
          <a:ln w="12700">
            <a:solidFill>
              <a:prstClr val="black"/>
            </a:solidFill>
            <a:miter lim="800000"/>
          </a:ln>
        </p:spPr>
      </p:sp>
      <p:sp>
        <p:nvSpPr>
          <p:cNvPr id="10242" name="备注占位符 2"/>
          <p:cNvSpPr>
            <a:spLocks noGrp="1"/>
          </p:cNvSpPr>
          <p:nvPr>
            <p:ph type="body" idx="4294967295"/>
          </p:nvPr>
        </p:nvSpPr>
        <p:spPr>
          <a:xfrm>
            <a:off x="685800" y="4343400"/>
            <a:ext cx="5486400" cy="4114800"/>
          </a:xfrm>
          <a:prstGeom prst="rect">
            <a:avLst/>
          </a:prstGeom>
          <a:noFill/>
          <a:ln>
            <a:noFill/>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5pPr>
          </a:lstStyle>
          <a:p>
            <a:pPr lvl="0"/>
            <a:endParaRPr lang="zh-CN" altLang="en-US"/>
          </a:p>
        </p:txBody>
      </p:sp>
      <p:sp>
        <p:nvSpPr>
          <p:cNvPr id="10243" name="灯片编号占位符 3"/>
          <p:cNvSpPr>
            <a:spLocks noGrp="1"/>
          </p:cNvSpPr>
          <p:nvPr>
            <p:ph type="sldNum"/>
          </p:nvPr>
        </p:nvSpPr>
        <p:spPr>
          <a:xfrm>
            <a:off x="3884613" y="8685213"/>
            <a:ext cx="2971800" cy="457200"/>
          </a:xfrm>
          <a:prstGeom prst="rect">
            <a:avLst/>
          </a:prstGeom>
          <a:noFill/>
          <a:ln>
            <a:noFill/>
            <a:miter lim="800000"/>
          </a:ln>
        </p:spPr>
        <p:txBody>
          <a:bodyPr vert="horz" wrap="square" lIns="91440" tIns="45720" rIns="91440" bIns="45720"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r"/>
            <a:fld id="{0390E0FE-FC4F-436C-9020-24CC1127C318}" type="slidenum">
              <a:rPr sz="1200">
                <a:solidFill>
                  <a:prstClr val="black"/>
                </a:solidFill>
              </a:rPr>
              <a:pPr algn="r"/>
              <a:t>5</a:t>
            </a:fld>
            <a:endParaRPr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TextEdit="1"/>
          </p:cNvSpPr>
          <p:nvPr>
            <p:ph type="sldImg" idx="4294967295"/>
          </p:nvPr>
        </p:nvSpPr>
        <p:spPr>
          <a:xfrm>
            <a:off x="381000" y="685800"/>
            <a:ext cx="6096000" cy="3429000"/>
          </a:xfrm>
          <a:prstGeom prst="rect">
            <a:avLst/>
          </a:prstGeom>
          <a:noFill/>
          <a:ln w="12700">
            <a:solidFill>
              <a:prstClr val="black"/>
            </a:solidFill>
            <a:miter lim="800000"/>
          </a:ln>
        </p:spPr>
      </p:sp>
      <p:sp>
        <p:nvSpPr>
          <p:cNvPr id="12290" name="备注占位符 2"/>
          <p:cNvSpPr>
            <a:spLocks noGrp="1"/>
          </p:cNvSpPr>
          <p:nvPr>
            <p:ph type="body" idx="4294967295"/>
          </p:nvPr>
        </p:nvSpPr>
        <p:spPr>
          <a:xfrm>
            <a:off x="685800" y="4343400"/>
            <a:ext cx="5486400" cy="4114800"/>
          </a:xfrm>
          <a:prstGeom prst="rect">
            <a:avLst/>
          </a:prstGeom>
          <a:noFill/>
          <a:ln>
            <a:noFill/>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5pPr>
          </a:lstStyle>
          <a:p>
            <a:pPr lvl="0"/>
            <a:endParaRPr lang="zh-CN" altLang="en-US"/>
          </a:p>
        </p:txBody>
      </p:sp>
      <p:sp>
        <p:nvSpPr>
          <p:cNvPr id="12291" name="灯片编号占位符 3"/>
          <p:cNvSpPr>
            <a:spLocks noGrp="1"/>
          </p:cNvSpPr>
          <p:nvPr>
            <p:ph type="sldNum"/>
          </p:nvPr>
        </p:nvSpPr>
        <p:spPr>
          <a:xfrm>
            <a:off x="3884613" y="8685213"/>
            <a:ext cx="2971800" cy="457200"/>
          </a:xfrm>
          <a:prstGeom prst="rect">
            <a:avLst/>
          </a:prstGeom>
          <a:noFill/>
          <a:ln>
            <a:noFill/>
            <a:miter lim="800000"/>
          </a:ln>
        </p:spPr>
        <p:txBody>
          <a:bodyPr vert="horz" wrap="square" lIns="91440" tIns="45720" rIns="91440" bIns="45720"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r"/>
            <a:fld id="{A4321438-FCFF-4F03-A3C5-91F29C9C5BB9}" type="slidenum">
              <a:rPr sz="1200">
                <a:solidFill>
                  <a:prstClr val="black"/>
                </a:solidFill>
              </a:rPr>
              <a:pPr algn="r"/>
              <a:t>6</a:t>
            </a:fld>
            <a:endParaRPr sz="120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noTextEdit="1"/>
          </p:cNvSpPr>
          <p:nvPr>
            <p:ph type="sldImg" idx="4294967295"/>
          </p:nvPr>
        </p:nvSpPr>
        <p:spPr>
          <a:xfrm>
            <a:off x="381000" y="685800"/>
            <a:ext cx="6096000" cy="3429000"/>
          </a:xfrm>
          <a:prstGeom prst="rect">
            <a:avLst/>
          </a:prstGeom>
          <a:noFill/>
          <a:ln w="12700">
            <a:solidFill>
              <a:prstClr val="black"/>
            </a:solidFill>
            <a:miter lim="800000"/>
          </a:ln>
        </p:spPr>
      </p:sp>
      <p:sp>
        <p:nvSpPr>
          <p:cNvPr id="14338" name="备注占位符 2"/>
          <p:cNvSpPr>
            <a:spLocks noGrp="1"/>
          </p:cNvSpPr>
          <p:nvPr>
            <p:ph type="body" idx="4294967295"/>
          </p:nvPr>
        </p:nvSpPr>
        <p:spPr>
          <a:xfrm>
            <a:off x="685800" y="4343400"/>
            <a:ext cx="5486400" cy="4114800"/>
          </a:xfrm>
          <a:prstGeom prst="rect">
            <a:avLst/>
          </a:prstGeom>
          <a:noFill/>
          <a:ln>
            <a:noFill/>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5pPr>
          </a:lstStyle>
          <a:p>
            <a:pPr lvl="0"/>
            <a:endParaRPr lang="zh-CN" altLang="en-US"/>
          </a:p>
        </p:txBody>
      </p:sp>
      <p:sp>
        <p:nvSpPr>
          <p:cNvPr id="14339" name="灯片编号占位符 3"/>
          <p:cNvSpPr>
            <a:spLocks noGrp="1"/>
          </p:cNvSpPr>
          <p:nvPr>
            <p:ph type="sldNum"/>
          </p:nvPr>
        </p:nvSpPr>
        <p:spPr>
          <a:xfrm>
            <a:off x="3884613" y="8685213"/>
            <a:ext cx="2971800" cy="457200"/>
          </a:xfrm>
          <a:prstGeom prst="rect">
            <a:avLst/>
          </a:prstGeom>
          <a:noFill/>
          <a:ln>
            <a:noFill/>
            <a:miter lim="800000"/>
          </a:ln>
        </p:spPr>
        <p:txBody>
          <a:bodyPr vert="horz" wrap="square" lIns="91440" tIns="45720" rIns="91440" bIns="45720"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r"/>
            <a:fld id="{8F3A6E8B-B9CE-4646-8511-9746C705DC20}" type="slidenum">
              <a:rPr sz="1200">
                <a:solidFill>
                  <a:prstClr val="black"/>
                </a:solidFill>
              </a:rPr>
              <a:pPr algn="r"/>
              <a:t>7</a:t>
            </a:fld>
            <a:endParaRPr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idx="4294967295"/>
          </p:nvPr>
        </p:nvSpPr>
        <p:spPr>
          <a:xfrm>
            <a:off x="381000" y="685800"/>
            <a:ext cx="6096000" cy="3429000"/>
          </a:xfrm>
          <a:prstGeom prst="rect">
            <a:avLst/>
          </a:prstGeom>
          <a:noFill/>
          <a:ln w="12700">
            <a:solidFill>
              <a:prstClr val="black"/>
            </a:solidFill>
            <a:miter lim="800000"/>
          </a:ln>
        </p:spPr>
      </p:sp>
      <p:sp>
        <p:nvSpPr>
          <p:cNvPr id="16386" name="备注占位符 2"/>
          <p:cNvSpPr>
            <a:spLocks noGrp="1"/>
          </p:cNvSpPr>
          <p:nvPr>
            <p:ph type="body" idx="4294967295"/>
          </p:nvPr>
        </p:nvSpPr>
        <p:spPr>
          <a:xfrm>
            <a:off x="685800" y="4343400"/>
            <a:ext cx="5486400" cy="4114800"/>
          </a:xfrm>
          <a:prstGeom prst="rect">
            <a:avLst/>
          </a:prstGeom>
          <a:noFill/>
          <a:ln>
            <a:noFill/>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5pPr>
          </a:lstStyle>
          <a:p>
            <a:pPr lvl="0"/>
            <a:endParaRPr lang="zh-CN" altLang="en-US"/>
          </a:p>
        </p:txBody>
      </p:sp>
      <p:sp>
        <p:nvSpPr>
          <p:cNvPr id="16387" name="灯片编号占位符 3"/>
          <p:cNvSpPr>
            <a:spLocks noGrp="1"/>
          </p:cNvSpPr>
          <p:nvPr>
            <p:ph type="sldNum"/>
          </p:nvPr>
        </p:nvSpPr>
        <p:spPr>
          <a:xfrm>
            <a:off x="3884613" y="8685213"/>
            <a:ext cx="2971800" cy="457200"/>
          </a:xfrm>
          <a:prstGeom prst="rect">
            <a:avLst/>
          </a:prstGeom>
          <a:noFill/>
          <a:ln>
            <a:noFill/>
            <a:miter lim="800000"/>
          </a:ln>
        </p:spPr>
        <p:txBody>
          <a:bodyPr vert="horz" wrap="square" lIns="91440" tIns="45720" rIns="91440" bIns="45720"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r"/>
            <a:fld id="{60D0B3F4-2909-4CAB-A4C8-5A8C5F3DAB69}" type="slidenum">
              <a:rPr sz="1200">
                <a:solidFill>
                  <a:prstClr val="black"/>
                </a:solidFill>
              </a:rPr>
              <a:pPr algn="r"/>
              <a:t>8</a:t>
            </a:fld>
            <a:endParaRPr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TextEdit="1"/>
          </p:cNvSpPr>
          <p:nvPr>
            <p:ph type="sldImg" idx="4294967295"/>
          </p:nvPr>
        </p:nvSpPr>
        <p:spPr>
          <a:xfrm>
            <a:off x="381000" y="685800"/>
            <a:ext cx="6096000" cy="3429000"/>
          </a:xfrm>
          <a:prstGeom prst="rect">
            <a:avLst/>
          </a:prstGeom>
          <a:noFill/>
          <a:ln w="12700">
            <a:solidFill>
              <a:prstClr val="black"/>
            </a:solidFill>
            <a:miter lim="800000"/>
          </a:ln>
        </p:spPr>
      </p:sp>
      <p:sp>
        <p:nvSpPr>
          <p:cNvPr id="18434" name="备注占位符 2"/>
          <p:cNvSpPr>
            <a:spLocks noGrp="1"/>
          </p:cNvSpPr>
          <p:nvPr>
            <p:ph type="body" idx="4294967295"/>
          </p:nvPr>
        </p:nvSpPr>
        <p:spPr>
          <a:xfrm>
            <a:off x="685800" y="4343400"/>
            <a:ext cx="5486400" cy="4114800"/>
          </a:xfrm>
          <a:prstGeom prst="rect">
            <a:avLst/>
          </a:prstGeom>
          <a:noFill/>
          <a:ln>
            <a:noFill/>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5pPr>
          </a:lstStyle>
          <a:p>
            <a:pPr lvl="0"/>
            <a:endParaRPr lang="zh-CN" altLang="en-US"/>
          </a:p>
        </p:txBody>
      </p:sp>
      <p:sp>
        <p:nvSpPr>
          <p:cNvPr id="18435" name="灯片编号占位符 3"/>
          <p:cNvSpPr>
            <a:spLocks noGrp="1"/>
          </p:cNvSpPr>
          <p:nvPr>
            <p:ph type="sldNum"/>
          </p:nvPr>
        </p:nvSpPr>
        <p:spPr>
          <a:xfrm>
            <a:off x="3884613" y="8685213"/>
            <a:ext cx="2971800" cy="457200"/>
          </a:xfrm>
          <a:prstGeom prst="rect">
            <a:avLst/>
          </a:prstGeom>
          <a:noFill/>
          <a:ln>
            <a:noFill/>
            <a:miter lim="800000"/>
          </a:ln>
        </p:spPr>
        <p:txBody>
          <a:bodyPr vert="horz" wrap="square" lIns="91440" tIns="45720" rIns="91440" bIns="45720"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r"/>
            <a:fld id="{60FE861C-5632-4D9F-AB7A-B8D337B8011E}" type="slidenum">
              <a:rPr sz="1200">
                <a:solidFill>
                  <a:prstClr val="black"/>
                </a:solidFill>
              </a:rPr>
              <a:pPr algn="r"/>
              <a:t>9</a:t>
            </a:fld>
            <a:endParaRPr sz="12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idx="4294967295"/>
          </p:nvPr>
        </p:nvSpPr>
        <p:spPr>
          <a:xfrm>
            <a:off x="381000" y="685800"/>
            <a:ext cx="6096000" cy="3429000"/>
          </a:xfrm>
          <a:prstGeom prst="rect">
            <a:avLst/>
          </a:prstGeom>
          <a:noFill/>
          <a:ln w="12700">
            <a:solidFill>
              <a:prstClr val="black"/>
            </a:solidFill>
            <a:miter lim="800000"/>
          </a:ln>
        </p:spPr>
      </p:sp>
      <p:sp>
        <p:nvSpPr>
          <p:cNvPr id="20482" name="备注占位符 2"/>
          <p:cNvSpPr>
            <a:spLocks noGrp="1"/>
          </p:cNvSpPr>
          <p:nvPr>
            <p:ph type="body" idx="4294967295"/>
          </p:nvPr>
        </p:nvSpPr>
        <p:spPr>
          <a:xfrm>
            <a:off x="685800" y="4343400"/>
            <a:ext cx="5486400" cy="4114800"/>
          </a:xfrm>
          <a:prstGeom prst="rect">
            <a:avLst/>
          </a:prstGeom>
          <a:noFill/>
          <a:ln>
            <a:noFill/>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5pPr>
          </a:lstStyle>
          <a:p>
            <a:pPr lvl="0"/>
            <a:endParaRPr lang="zh-CN" altLang="en-US"/>
          </a:p>
        </p:txBody>
      </p:sp>
      <p:sp>
        <p:nvSpPr>
          <p:cNvPr id="20483" name="灯片编号占位符 3"/>
          <p:cNvSpPr>
            <a:spLocks noGrp="1"/>
          </p:cNvSpPr>
          <p:nvPr>
            <p:ph type="sldNum"/>
          </p:nvPr>
        </p:nvSpPr>
        <p:spPr>
          <a:xfrm>
            <a:off x="3884613" y="8685213"/>
            <a:ext cx="2971800" cy="457200"/>
          </a:xfrm>
          <a:prstGeom prst="rect">
            <a:avLst/>
          </a:prstGeom>
          <a:noFill/>
          <a:ln>
            <a:noFill/>
            <a:miter lim="800000"/>
          </a:ln>
        </p:spPr>
        <p:txBody>
          <a:bodyPr vert="horz" wrap="square" lIns="91440" tIns="45720" rIns="91440" bIns="45720"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r"/>
            <a:fld id="{730FD94F-BDB1-4E7B-B9F6-518B5CDEE427}" type="slidenum">
              <a:rPr sz="1200">
                <a:solidFill>
                  <a:prstClr val="black"/>
                </a:solidFill>
              </a:rPr>
              <a:pPr algn="r"/>
              <a:t>10</a:t>
            </a:fld>
            <a:endParaRPr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86603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2021/3/14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2021/3/14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2021/3/14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2021/3/14</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842197"/>
      </p:ext>
    </p:extLst>
  </p:cSld>
  <p:clrMap bg1="lt1" tx1="dk1" bg2="lt2" tx2="dk2" accent1="accent1" accent2="accent2" accent3="accent3" accent4="accent4" accent5="accent5" accent6="accent6" hlink="hlink" folHlink="folHlink"/>
  <p:sldLayoutIdLst>
    <p:sldLayoutId id="2147483661" r:id="rId1"/>
  </p:sldLayoutIdLst>
  <p:transition/>
  <p:txStyles>
    <p:titleStyle>
      <a:lvl1pPr marL="0" indent="0" algn="ctr" defTabSz="914400" rtl="0" eaLnBrk="0" fontAlgn="base" hangingPunct="0">
        <a:lnSpc>
          <a:spcPct val="100000"/>
        </a:lnSpc>
        <a:spcBef>
          <a:spcPct val="0"/>
        </a:spcBef>
        <a:spcAft>
          <a:spcPct val="0"/>
        </a:spcAft>
        <a:buClrTx/>
        <a:buSzTx/>
        <a:buFontTx/>
        <a:buNone/>
        <a:defRPr sz="4400" kern="1200">
          <a:solidFill>
            <a:schemeClr val="tx1"/>
          </a:solidFill>
          <a:latin typeface="Calibri" pitchFamily="34" charset="0"/>
          <a:ea typeface="宋体" pitchFamily="2" charset="-122"/>
          <a:cs typeface="+mj-cs"/>
        </a:defRPr>
      </a:lvl1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sz="3200" kern="120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sz="2800" kern="120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sz="2400" kern="120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sz="2000" kern="120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slide" Target="slide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9.emf"/><Relationship Id="rId4" Type="http://schemas.openxmlformats.org/officeDocument/2006/relationships/oleObject" Target="../embeddings/Microsoft_Word_97_-_2003___3.doc"/></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20.emf"/><Relationship Id="rId4" Type="http://schemas.openxmlformats.org/officeDocument/2006/relationships/oleObject" Target="../embeddings/Microsoft_Word_97_-_2003___4.doc"/></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23.emf"/><Relationship Id="rId4" Type="http://schemas.openxmlformats.org/officeDocument/2006/relationships/oleObject" Target="../embeddings/Microsoft_Word_97_-_2003___5.doc"/></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slide" Target="slide3.xml"/><Relationship Id="rId4" Type="http://schemas.openxmlformats.org/officeDocument/2006/relationships/image" Target="../media/image3.png"/><Relationship Id="rId9" Type="http://schemas.openxmlformats.org/officeDocument/2006/relationships/slide" Target="slide3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4.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7.png"/><Relationship Id="rId2" Type="http://schemas.openxmlformats.org/officeDocument/2006/relationships/slide" Target="slide32.xml"/><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slide" Target="slide35.xml"/><Relationship Id="rId4" Type="http://schemas.openxmlformats.org/officeDocument/2006/relationships/slide" Target="slide33.xml"/></Relationships>
</file>

<file path=ppt/slides/_rels/slide3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oleObject" Target="../embeddings/oleObject6.bin"/><Relationship Id="rId7" Type="http://schemas.openxmlformats.org/officeDocument/2006/relationships/oleObject" Target="../embeddings/Microsoft_Word_97_-_2003___7.doc"/><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32.emf"/><Relationship Id="rId4" Type="http://schemas.openxmlformats.org/officeDocument/2006/relationships/oleObject" Target="../embeddings/Microsoft_Word_97_-_2003___6.doc"/></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1.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oleObject" Target="../embeddings/Microsoft_Word_97_-_2003___1.doc"/><Relationship Id="rId3" Type="http://schemas.openxmlformats.org/officeDocument/2006/relationships/notesSlide" Target="../notesSlides/notesSlide4.xml"/><Relationship Id="rId7"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notesSlide" Target="../notesSlides/notesSlide6.xml"/><Relationship Id="rId7" Type="http://schemas.openxmlformats.org/officeDocument/2006/relationships/oleObject" Target="../embeddings/Microsoft_Word_97_-_2003___2.doc"/><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7.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文本框 6"/>
          <p:cNvSpPr/>
          <p:nvPr/>
        </p:nvSpPr>
        <p:spPr>
          <a:xfrm>
            <a:off x="1474788" y="1690688"/>
            <a:ext cx="6157912" cy="923330"/>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lnSpc>
                <a:spcPct val="150000"/>
              </a:lnSpc>
            </a:pPr>
            <a:r>
              <a:rPr sz="3600" b="1" kern="0" dirty="0">
                <a:solidFill>
                  <a:srgbClr val="0070C0"/>
                </a:solidFill>
                <a:latin typeface="Times New Roman" pitchFamily="18" charset="0"/>
                <a:ea typeface="黑体" pitchFamily="49" charset="-122"/>
                <a:sym typeface="Times New Roman" pitchFamily="18" charset="0"/>
              </a:rPr>
              <a:t>第</a:t>
            </a:r>
            <a:r>
              <a:rPr lang="en-US" altLang="zh-CN" sz="3600" b="1" kern="0" dirty="0">
                <a:solidFill>
                  <a:srgbClr val="0070C0"/>
                </a:solidFill>
                <a:latin typeface="Times New Roman" pitchFamily="18" charset="0"/>
                <a:ea typeface="黑体" pitchFamily="49" charset="-122"/>
                <a:sym typeface="Times New Roman" pitchFamily="18" charset="0"/>
              </a:rPr>
              <a:t>10</a:t>
            </a:r>
            <a:r>
              <a:rPr sz="3600" b="1" kern="0" dirty="0" smtClean="0">
                <a:solidFill>
                  <a:srgbClr val="0070C0"/>
                </a:solidFill>
                <a:latin typeface="Times New Roman" pitchFamily="18" charset="0"/>
                <a:ea typeface="黑体" pitchFamily="49" charset="-122"/>
                <a:sym typeface="Times New Roman" pitchFamily="18" charset="0"/>
              </a:rPr>
              <a:t>课时 压力与压强</a:t>
            </a:r>
            <a:endParaRPr sz="3600" b="1" kern="0" dirty="0">
              <a:solidFill>
                <a:srgbClr val="0070C0"/>
              </a:solidFill>
              <a:latin typeface="Times New Roman" pitchFamily="18" charset="0"/>
              <a:ea typeface="黑体" pitchFamily="49" charset="-122"/>
              <a:sym typeface="Times New Roman" pitchFamily="18" charset="0"/>
            </a:endParaRPr>
          </a:p>
        </p:txBody>
      </p:sp>
      <p:sp>
        <p:nvSpPr>
          <p:cNvPr id="4098" name="Text Box 22"/>
          <p:cNvSpPr txBox="1">
            <a:spLocks noChangeArrowheads="1"/>
          </p:cNvSpPr>
          <p:nvPr/>
        </p:nvSpPr>
        <p:spPr bwMode="auto">
          <a:xfrm>
            <a:off x="6227763" y="411163"/>
            <a:ext cx="244951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539750" indent="-53975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742950" indent="-28575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1143000" indent="-22860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600200" indent="-22860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2057400" indent="-22860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lang="zh-CN" altLang="en-US">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lang="zh-CN" altLang="en-US">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lang="zh-CN" altLang="en-US">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lang="zh-CN" altLang="en-US">
                <a:solidFill>
                  <a:schemeClr val="tx1"/>
                </a:solidFill>
                <a:latin typeface="Calibri" pitchFamily="34" charset="0"/>
                <a:ea typeface="宋体" pitchFamily="2" charset="-122"/>
              </a:defRPr>
            </a:lvl9pPr>
          </a:lstStyle>
          <a:p>
            <a:pPr marL="540385" indent="-540385" algn="ctr">
              <a:lnSpc>
                <a:spcPct val="150000"/>
              </a:lnSpc>
            </a:pPr>
            <a:r>
              <a:rPr sz="3000" b="1" kern="0">
                <a:solidFill>
                  <a:srgbClr val="7030A0"/>
                </a:solidFill>
                <a:latin typeface="宋体" pitchFamily="2" charset="-122"/>
              </a:rPr>
              <a:t>基础梳理篇</a:t>
            </a:r>
            <a:endParaRPr altLang="zh-CN" sz="3000" b="1" kern="0">
              <a:solidFill>
                <a:srgbClr val="7030A0"/>
              </a:solidFill>
              <a:latin typeface="宋体" pitchFamily="2" charset="-122"/>
            </a:endParaRPr>
          </a:p>
        </p:txBody>
      </p:sp>
    </p:spTree>
    <p:extLst>
      <p:ext uri="{BB962C8B-B14F-4D97-AF65-F5344CB8AC3E}">
        <p14:creationId xmlns:p14="http://schemas.microsoft.com/office/powerpoint/2010/main" val="37719252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组合 2"/>
          <p:cNvGrpSpPr/>
          <p:nvPr/>
        </p:nvGrpSpPr>
        <p:grpSpPr>
          <a:xfrm>
            <a:off x="2517775" y="195263"/>
            <a:ext cx="4235450" cy="2008187"/>
            <a:chOff x="1847662" y="1504750"/>
            <a:chExt cx="5448676" cy="2584754"/>
          </a:xfrm>
        </p:grpSpPr>
        <p:grpSp>
          <p:nvGrpSpPr>
            <p:cNvPr id="19458" name="组合 2"/>
            <p:cNvGrpSpPr>
              <a:grpSpLocks noGrp="1" noChangeAspect="1"/>
            </p:cNvGrpSpPr>
            <p:nvPr/>
          </p:nvGrpSpPr>
          <p:grpSpPr>
            <a:xfrm>
              <a:off x="1531891" y="1379981"/>
              <a:ext cx="2667917" cy="2596667"/>
              <a:chOff x="3295850" y="1908877"/>
              <a:chExt cx="3738030" cy="4660916"/>
            </a:xfrm>
          </p:grpSpPr>
        </p:grpSp>
        <p:sp>
          <p:nvSpPr>
            <p:cNvPr id="19459" name="圆角矩形 4"/>
            <p:cNvSpPr/>
            <p:nvPr/>
          </p:nvSpPr>
          <p:spPr>
            <a:xfrm>
              <a:off x="3321077" y="1888926"/>
              <a:ext cx="4147992" cy="1004251"/>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nvGrpSpPr>
            <p:cNvPr id="19460" name="组合 4"/>
            <p:cNvGrpSpPr/>
            <p:nvPr/>
          </p:nvGrpSpPr>
          <p:grpSpPr>
            <a:xfrm>
              <a:off x="3471676" y="2283134"/>
              <a:ext cx="118508" cy="118509"/>
              <a:chOff x="4486616" y="3001075"/>
              <a:chExt cx="274695" cy="274699"/>
            </a:xfrm>
          </p:grpSpPr>
          <p:sp>
            <p:nvSpPr>
              <p:cNvPr id="19461" name="椭圆 25"/>
              <p:cNvSpPr/>
              <p:nvPr/>
            </p:nvSpPr>
            <p:spPr>
              <a:xfrm rot="16200000">
                <a:off x="4485528" y="3001392"/>
                <a:ext cx="274702" cy="274561"/>
              </a:xfrm>
              <a:prstGeom prst="ellipse">
                <a:avLst/>
              </a:prstGeom>
              <a:gradFill rotWithShape="1">
                <a:gsLst>
                  <a:gs pos="0">
                    <a:srgbClr val="FFFFFF"/>
                  </a:gs>
                  <a:gs pos="17000">
                    <a:srgbClr val="A6A6A6"/>
                  </a:gs>
                  <a:gs pos="35001">
                    <a:srgbClr val="F2F2F2"/>
                  </a:gs>
                  <a:gs pos="55000">
                    <a:srgbClr val="A6A6A6"/>
                  </a:gs>
                  <a:gs pos="75000">
                    <a:srgbClr val="F2F2F2"/>
                  </a:gs>
                  <a:gs pos="100000">
                    <a:srgbClr val="A6A6A6"/>
                  </a:gs>
                </a:gsLst>
                <a:lin ang="2700000" scaled="1"/>
              </a:gradFill>
              <a:ln w="25400">
                <a:noFill/>
                <a:miter lim="800000"/>
              </a:ln>
              <a:effectLst>
                <a:outerShdw blurRad="12700" dist="12700" dir="2700000" algn="tl">
                  <a:srgbClr val="000000">
                    <a:alpha val="39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19462" name="椭圆 26"/>
              <p:cNvSpPr/>
              <p:nvPr/>
            </p:nvSpPr>
            <p:spPr>
              <a:xfrm>
                <a:off x="4387220" y="2759656"/>
                <a:ext cx="466047" cy="49102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grpSp>
          <p:nvGrpSpPr>
            <p:cNvPr id="19463" name="组合 5"/>
            <p:cNvGrpSpPr/>
            <p:nvPr/>
          </p:nvGrpSpPr>
          <p:grpSpPr>
            <a:xfrm>
              <a:off x="3172171" y="2283134"/>
              <a:ext cx="118508" cy="118509"/>
              <a:chOff x="4486616" y="3001075"/>
              <a:chExt cx="274695" cy="274699"/>
            </a:xfrm>
          </p:grpSpPr>
          <p:sp>
            <p:nvSpPr>
              <p:cNvPr id="19464" name="椭圆 23"/>
              <p:cNvSpPr/>
              <p:nvPr/>
            </p:nvSpPr>
            <p:spPr>
              <a:xfrm rot="16200000">
                <a:off x="4488632" y="3001392"/>
                <a:ext cx="274702" cy="274561"/>
              </a:xfrm>
              <a:prstGeom prst="ellipse">
                <a:avLst/>
              </a:prstGeom>
              <a:gradFill rotWithShape="1">
                <a:gsLst>
                  <a:gs pos="0">
                    <a:srgbClr val="FFFFFF"/>
                  </a:gs>
                  <a:gs pos="17000">
                    <a:srgbClr val="A6A6A6"/>
                  </a:gs>
                  <a:gs pos="35001">
                    <a:srgbClr val="F2F2F2"/>
                  </a:gs>
                  <a:gs pos="55000">
                    <a:srgbClr val="A6A6A6"/>
                  </a:gs>
                  <a:gs pos="75000">
                    <a:srgbClr val="F2F2F2"/>
                  </a:gs>
                  <a:gs pos="100000">
                    <a:srgbClr val="A6A6A6"/>
                  </a:gs>
                </a:gsLst>
                <a:lin ang="2700000" scaled="1"/>
              </a:gradFill>
              <a:ln w="25400">
                <a:noFill/>
                <a:miter lim="800000"/>
              </a:ln>
              <a:effectLst>
                <a:outerShdw blurRad="12700" dist="12700" dir="2700000" algn="tl">
                  <a:srgbClr val="000000">
                    <a:alpha val="39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19465" name="椭圆 24"/>
              <p:cNvSpPr/>
              <p:nvPr/>
            </p:nvSpPr>
            <p:spPr>
              <a:xfrm>
                <a:off x="4387220" y="2759656"/>
                <a:ext cx="466047" cy="49102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grpSp>
          <p:nvGrpSpPr>
            <p:cNvPr id="19466" name="组合 6"/>
            <p:cNvGrpSpPr>
              <a:grpSpLocks noGrp="1" noChangeAspect="1"/>
            </p:cNvGrpSpPr>
            <p:nvPr/>
          </p:nvGrpSpPr>
          <p:grpSpPr>
            <a:xfrm>
              <a:off x="3202082" y="2161737"/>
              <a:ext cx="361529" cy="235113"/>
              <a:chOff x="4318304" y="3089060"/>
              <a:chExt cx="384317" cy="61430"/>
            </a:xfrm>
          </p:grpSpPr>
        </p:grpSp>
        <p:sp>
          <p:nvSpPr>
            <p:cNvPr id="19467" name="文本框 16"/>
            <p:cNvSpPr/>
            <p:nvPr/>
          </p:nvSpPr>
          <p:spPr>
            <a:xfrm>
              <a:off x="3960320" y="2044671"/>
              <a:ext cx="2919972" cy="653268"/>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r>
                <a:rPr sz="2700" b="1" kern="0">
                  <a:solidFill>
                    <a:prstClr val="white"/>
                  </a:solidFill>
                  <a:latin typeface="黑体" pitchFamily="49" charset="-122"/>
                  <a:ea typeface="黑体" pitchFamily="49" charset="-122"/>
                </a:rPr>
                <a:t>重点突破</a:t>
              </a:r>
            </a:p>
          </p:txBody>
        </p:sp>
        <p:grpSp>
          <p:nvGrpSpPr>
            <p:cNvPr id="19468" name="组合 9"/>
            <p:cNvGrpSpPr>
              <a:grpSpLocks noGrp="1" noChangeAspect="1"/>
            </p:cNvGrpSpPr>
            <p:nvPr/>
          </p:nvGrpSpPr>
          <p:grpSpPr>
            <a:xfrm>
              <a:off x="2292908" y="2072845"/>
              <a:ext cx="647360" cy="550720"/>
              <a:chOff x="3108756" y="2110160"/>
              <a:chExt cx="745081" cy="698920"/>
            </a:xfrm>
          </p:grpSpPr>
        </p:grpSp>
        <p:grpSp>
          <p:nvGrpSpPr>
            <p:cNvPr id="19469" name="组合 9"/>
            <p:cNvGrpSpPr/>
            <p:nvPr/>
          </p:nvGrpSpPr>
          <p:grpSpPr>
            <a:xfrm>
              <a:off x="3709827" y="2081394"/>
              <a:ext cx="663073" cy="571160"/>
              <a:chOff x="4946438" y="2775191"/>
              <a:chExt cx="884098" cy="761546"/>
            </a:xfrm>
          </p:grpSpPr>
          <p:sp>
            <p:nvSpPr>
              <p:cNvPr id="19470" name="椭圆 11"/>
              <p:cNvSpPr/>
              <p:nvPr/>
            </p:nvSpPr>
            <p:spPr>
              <a:xfrm>
                <a:off x="4990474" y="2774608"/>
                <a:ext cx="743374" cy="7437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19471" name="文本框 28"/>
              <p:cNvSpPr/>
              <p:nvPr/>
            </p:nvSpPr>
            <p:spPr>
              <a:xfrm>
                <a:off x="4946438" y="2824081"/>
                <a:ext cx="884098" cy="712656"/>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r>
                  <a:rPr lang="en-US" altLang="zh-CN" sz="2100" b="1" kern="0">
                    <a:solidFill>
                      <a:srgbClr val="FFB850"/>
                    </a:solidFill>
                    <a:latin typeface="Impact" pitchFamily="34" charset="0"/>
                  </a:rPr>
                  <a:t>02</a:t>
                </a:r>
                <a:endParaRPr sz="2100" b="1" kern="0">
                  <a:solidFill>
                    <a:srgbClr val="FFB850"/>
                  </a:solidFill>
                  <a:latin typeface="Impact" pitchFamily="34" charset="0"/>
                </a:endParaRPr>
              </a:p>
            </p:txBody>
          </p:sp>
        </p:grpSp>
      </p:grpSp>
      <p:sp>
        <p:nvSpPr>
          <p:cNvPr id="19472" name="矩形 1">
            <a:hlinkClick r:id="rId3" action="ppaction://hlinksldjump"/>
          </p:cNvPr>
          <p:cNvSpPr/>
          <p:nvPr/>
        </p:nvSpPr>
        <p:spPr>
          <a:xfrm>
            <a:off x="1471613" y="1563688"/>
            <a:ext cx="6326187" cy="461962"/>
          </a:xfrm>
          <a:prstGeom prst="rect">
            <a:avLst/>
          </a:prstGeom>
          <a:solidFill>
            <a:srgbClr val="E56666"/>
          </a:solid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lang="en-US" altLang="zh-CN" sz="2400" b="1" kern="0">
                <a:solidFill>
                  <a:prstClr val="white"/>
                </a:solidFill>
                <a:latin typeface="隶书" pitchFamily="49" charset="-122"/>
                <a:ea typeface="隶书" pitchFamily="49" charset="-122"/>
              </a:rPr>
              <a:t>·1 </a:t>
            </a:r>
            <a:r>
              <a:rPr sz="2400" b="1" kern="0">
                <a:solidFill>
                  <a:prstClr val="white"/>
                </a:solidFill>
                <a:latin typeface="隶书" pitchFamily="49" charset="-122"/>
                <a:ea typeface="隶书" pitchFamily="49" charset="-122"/>
              </a:rPr>
              <a:t>固体压强计算</a:t>
            </a:r>
            <a:r>
              <a:rPr lang="en-US" altLang="zh-CN" sz="2400" b="1" kern="0">
                <a:solidFill>
                  <a:prstClr val="white"/>
                </a:solidFill>
                <a:latin typeface="隶书" pitchFamily="49" charset="-122"/>
                <a:ea typeface="隶书" pitchFamily="49" charset="-122"/>
              </a:rPr>
              <a:t>[</a:t>
            </a:r>
            <a:r>
              <a:rPr sz="2400" b="1" kern="0">
                <a:solidFill>
                  <a:prstClr val="white"/>
                </a:solidFill>
                <a:latin typeface="隶书" pitchFamily="49" charset="-122"/>
                <a:ea typeface="隶书" pitchFamily="49" charset="-122"/>
              </a:rPr>
              <a:t>高频考点</a:t>
            </a:r>
            <a:r>
              <a:rPr lang="en-US" altLang="zh-CN" sz="2400" b="1" kern="0">
                <a:solidFill>
                  <a:prstClr val="white"/>
                </a:solidFill>
                <a:latin typeface="隶书" pitchFamily="49" charset="-122"/>
                <a:ea typeface="隶书" pitchFamily="49" charset="-122"/>
              </a:rPr>
              <a:t>]</a:t>
            </a:r>
            <a:endParaRPr sz="2400" b="1" kern="0">
              <a:solidFill>
                <a:prstClr val="white"/>
              </a:solidFill>
              <a:latin typeface="隶书" pitchFamily="49" charset="-122"/>
              <a:ea typeface="隶书" pitchFamily="49" charset="-122"/>
            </a:endParaRPr>
          </a:p>
        </p:txBody>
      </p:sp>
      <p:sp>
        <p:nvSpPr>
          <p:cNvPr id="19473" name="矩形 2">
            <a:hlinkClick r:id="rId4" action="ppaction://hlinksldjump"/>
          </p:cNvPr>
          <p:cNvSpPr/>
          <p:nvPr/>
        </p:nvSpPr>
        <p:spPr>
          <a:xfrm>
            <a:off x="1485900" y="2305050"/>
            <a:ext cx="6326188" cy="461963"/>
          </a:xfrm>
          <a:prstGeom prst="rect">
            <a:avLst/>
          </a:prstGeom>
          <a:solidFill>
            <a:srgbClr val="00B7CA"/>
          </a:solid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lang="en-US" altLang="zh-CN" sz="2400" b="1" kern="0">
                <a:solidFill>
                  <a:prstClr val="white"/>
                </a:solidFill>
                <a:latin typeface="隶书" pitchFamily="49" charset="-122"/>
                <a:ea typeface="隶书" pitchFamily="49" charset="-122"/>
              </a:rPr>
              <a:t>·2 </a:t>
            </a:r>
            <a:r>
              <a:rPr sz="2400" b="1" kern="0">
                <a:solidFill>
                  <a:prstClr val="white"/>
                </a:solidFill>
                <a:latin typeface="隶书" pitchFamily="49" charset="-122"/>
                <a:ea typeface="隶书" pitchFamily="49" charset="-122"/>
              </a:rPr>
              <a:t>实验：探究压力作用效果与哪些因素有关</a:t>
            </a:r>
          </a:p>
        </p:txBody>
      </p:sp>
      <p:pic>
        <p:nvPicPr>
          <p:cNvPr id="19474" name="Picture 7" descr="C:\Users\Administrator\Desktop\习题课件\返回框.png">
            <a:hlinkClick r:id="rId5" action="ppaction://hlinksldjump"/>
          </p:cNvPr>
          <p:cNvPicPr>
            <a:picLocks noChangeAspect="1"/>
          </p:cNvPicPr>
          <p:nvPr/>
        </p:nvPicPr>
        <p:blipFill>
          <a:blip r:embed="rId6"/>
          <a:stretch>
            <a:fillRect/>
          </a:stretch>
        </p:blipFill>
        <p:spPr>
          <a:xfrm>
            <a:off x="8172450" y="4146550"/>
            <a:ext cx="669925" cy="669925"/>
          </a:xfrm>
          <a:prstGeom prst="rect">
            <a:avLst/>
          </a:prstGeom>
          <a:noFill/>
          <a:ln>
            <a:noFill/>
            <a:miter lim="800000"/>
          </a:ln>
        </p:spPr>
      </p:pic>
    </p:spTree>
    <p:extLst>
      <p:ext uri="{BB962C8B-B14F-4D97-AF65-F5344CB8AC3E}">
        <p14:creationId xmlns:p14="http://schemas.microsoft.com/office/powerpoint/2010/main" val="39334354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72"/>
                                        </p:tgtEl>
                                        <p:attrNameLst>
                                          <p:attrName>style.visibility</p:attrName>
                                        </p:attrNameLst>
                                      </p:cBhvr>
                                      <p:to>
                                        <p:strVal val="visible"/>
                                      </p:to>
                                    </p:set>
                                    <p:anim calcmode="lin" valueType="num">
                                      <p:cBhvr additive="base">
                                        <p:cTn id="7" dur="500" fill="hold"/>
                                        <p:tgtEl>
                                          <p:spTgt spid="19472"/>
                                        </p:tgtEl>
                                        <p:attrNameLst>
                                          <p:attrName>ppt_x</p:attrName>
                                        </p:attrNameLst>
                                      </p:cBhvr>
                                      <p:tavLst>
                                        <p:tav tm="0">
                                          <p:val>
                                            <p:strVal val="#ppt_x"/>
                                          </p:val>
                                        </p:tav>
                                        <p:tav tm="100000">
                                          <p:val>
                                            <p:strVal val="#ppt_x"/>
                                          </p:val>
                                        </p:tav>
                                      </p:tavLst>
                                    </p:anim>
                                    <p:anim calcmode="lin" valueType="num">
                                      <p:cBhvr additive="base">
                                        <p:cTn id="8" dur="500" fill="hold"/>
                                        <p:tgtEl>
                                          <p:spTgt spid="194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73"/>
                                        </p:tgtEl>
                                        <p:attrNameLst>
                                          <p:attrName>style.visibility</p:attrName>
                                        </p:attrNameLst>
                                      </p:cBhvr>
                                      <p:to>
                                        <p:strVal val="visible"/>
                                      </p:to>
                                    </p:set>
                                    <p:anim calcmode="lin" valueType="num">
                                      <p:cBhvr additive="base">
                                        <p:cTn id="13" dur="500" fill="hold"/>
                                        <p:tgtEl>
                                          <p:spTgt spid="19473"/>
                                        </p:tgtEl>
                                        <p:attrNameLst>
                                          <p:attrName>ppt_x</p:attrName>
                                        </p:attrNameLst>
                                      </p:cBhvr>
                                      <p:tavLst>
                                        <p:tav tm="0">
                                          <p:val>
                                            <p:strVal val="#ppt_x"/>
                                          </p:val>
                                        </p:tav>
                                        <p:tav tm="100000">
                                          <p:val>
                                            <p:strVal val="#ppt_x"/>
                                          </p:val>
                                        </p:tav>
                                      </p:tavLst>
                                    </p:anim>
                                    <p:anim calcmode="lin" valueType="num">
                                      <p:cBhvr additive="base">
                                        <p:cTn id="14" dur="500" fill="hold"/>
                                        <p:tgtEl>
                                          <p:spTgt spid="194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2" grpId="0" animBg="1"/>
      <p:bldP spid="194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22"/>
          <p:cNvSpPr txBox="1">
            <a:spLocks noChangeArrowheads="1"/>
          </p:cNvSpPr>
          <p:nvPr/>
        </p:nvSpPr>
        <p:spPr bwMode="auto">
          <a:xfrm>
            <a:off x="468313" y="1058863"/>
            <a:ext cx="8115300"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539750" indent="-53975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742950" indent="-28575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1143000" indent="-22860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600200" indent="-22860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2057400" indent="-22860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lang="zh-CN" altLang="en-US">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lang="zh-CN" altLang="en-US">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lang="zh-CN" altLang="en-US">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lang="zh-CN" altLang="en-US">
                <a:solidFill>
                  <a:schemeClr val="tx1"/>
                </a:solidFill>
                <a:latin typeface="Calibri" pitchFamily="34" charset="0"/>
                <a:ea typeface="宋体" pitchFamily="2" charset="-122"/>
              </a:defRPr>
            </a:lvl9pPr>
          </a:lstStyle>
          <a:p>
            <a:pPr marL="357505" indent="-354965" algn="just">
              <a:lnSpc>
                <a:spcPct val="150000"/>
              </a:lnSpc>
            </a:pPr>
            <a:r>
              <a:rPr altLang="zh-CN" sz="2400" b="1" kern="0">
                <a:solidFill>
                  <a:prstClr val="black"/>
                </a:solidFill>
                <a:latin typeface="Times New Roman"/>
              </a:rPr>
              <a:t>【典例</a:t>
            </a:r>
            <a:r>
              <a:rPr lang="en-US" altLang="zh-CN" sz="2400" b="1" kern="0">
                <a:solidFill>
                  <a:prstClr val="black"/>
                </a:solidFill>
                <a:latin typeface="Times New Roman"/>
              </a:rPr>
              <a:t>1</a:t>
            </a:r>
            <a:r>
              <a:rPr altLang="zh-CN" sz="2400" b="1" kern="0">
                <a:solidFill>
                  <a:prstClr val="black"/>
                </a:solidFill>
                <a:latin typeface="Times New Roman"/>
              </a:rPr>
              <a:t>】【</a:t>
            </a:r>
            <a:r>
              <a:rPr lang="en-US" altLang="zh-CN" sz="2400" b="1" kern="0">
                <a:solidFill>
                  <a:prstClr val="black"/>
                </a:solidFill>
                <a:latin typeface="Times New Roman"/>
              </a:rPr>
              <a:t>2019·</a:t>
            </a:r>
            <a:r>
              <a:rPr altLang="zh-CN" sz="2400" b="1" kern="0">
                <a:solidFill>
                  <a:prstClr val="black"/>
                </a:solidFill>
                <a:latin typeface="Times New Roman"/>
              </a:rPr>
              <a:t>南京】一位同学的重力为</a:t>
            </a:r>
            <a:r>
              <a:rPr lang="en-US" altLang="zh-CN" sz="2400" b="1" kern="0">
                <a:solidFill>
                  <a:prstClr val="black"/>
                </a:solidFill>
                <a:latin typeface="Times New Roman"/>
              </a:rPr>
              <a:t>600 N</a:t>
            </a:r>
            <a:r>
              <a:rPr altLang="zh-CN" sz="2400" b="1" kern="0">
                <a:solidFill>
                  <a:prstClr val="black"/>
                </a:solidFill>
                <a:latin typeface="Times New Roman"/>
              </a:rPr>
              <a:t>，自然站立在水平面上，对地面压力为</a:t>
            </a:r>
            <a:r>
              <a:rPr lang="en-US" altLang="zh-CN" sz="2400" b="1" kern="0">
                <a:solidFill>
                  <a:prstClr val="black"/>
                </a:solidFill>
                <a:latin typeface="Times New Roman"/>
              </a:rPr>
              <a:t>________N</a:t>
            </a:r>
            <a:r>
              <a:rPr altLang="zh-CN" sz="2400" b="1" kern="0">
                <a:solidFill>
                  <a:prstClr val="black"/>
                </a:solidFill>
                <a:latin typeface="Times New Roman"/>
              </a:rPr>
              <a:t>，双脚站立对地面的压强比行走时</a:t>
            </a:r>
            <a:r>
              <a:rPr lang="en-US" altLang="zh-CN" sz="2400" b="1" kern="0">
                <a:solidFill>
                  <a:prstClr val="black"/>
                </a:solidFill>
                <a:latin typeface="Times New Roman"/>
              </a:rPr>
              <a:t>________</a:t>
            </a:r>
            <a:r>
              <a:rPr altLang="zh-CN" sz="2400" b="1" kern="0">
                <a:solidFill>
                  <a:prstClr val="black"/>
                </a:solidFill>
                <a:latin typeface="Times New Roman"/>
              </a:rPr>
              <a:t>；某沼泽地能承受的最大压强为</a:t>
            </a:r>
            <a:r>
              <a:rPr lang="en-US" altLang="zh-CN" sz="2400" b="1" kern="0">
                <a:solidFill>
                  <a:prstClr val="black"/>
                </a:solidFill>
                <a:latin typeface="Times New Roman"/>
              </a:rPr>
              <a:t>2×10</a:t>
            </a:r>
            <a:r>
              <a:rPr lang="en-US" altLang="zh-CN" sz="2400" b="1" kern="0" baseline="30000">
                <a:solidFill>
                  <a:prstClr val="black"/>
                </a:solidFill>
                <a:latin typeface="Times New Roman"/>
              </a:rPr>
              <a:t>4</a:t>
            </a:r>
            <a:r>
              <a:rPr lang="en-US" altLang="zh-CN" sz="2400" b="1" kern="0">
                <a:solidFill>
                  <a:prstClr val="black"/>
                </a:solidFill>
                <a:latin typeface="Times New Roman"/>
              </a:rPr>
              <a:t> Pa</a:t>
            </a:r>
            <a:r>
              <a:rPr altLang="zh-CN" sz="2400" b="1" kern="0">
                <a:solidFill>
                  <a:prstClr val="black"/>
                </a:solidFill>
                <a:latin typeface="Times New Roman"/>
              </a:rPr>
              <a:t>，这位同学与沼泽地的接触面积至少为</a:t>
            </a:r>
            <a:r>
              <a:rPr lang="en-US" altLang="zh-CN" sz="2400" b="1" kern="0">
                <a:solidFill>
                  <a:prstClr val="black"/>
                </a:solidFill>
                <a:latin typeface="Times New Roman"/>
              </a:rPr>
              <a:t>________m</a:t>
            </a:r>
            <a:r>
              <a:rPr lang="en-US" altLang="zh-CN" sz="2400" b="1" kern="0" baseline="30000">
                <a:solidFill>
                  <a:prstClr val="black"/>
                </a:solidFill>
                <a:latin typeface="Times New Roman"/>
              </a:rPr>
              <a:t>2</a:t>
            </a:r>
            <a:r>
              <a:rPr altLang="zh-CN" sz="2400" b="1" kern="0">
                <a:solidFill>
                  <a:prstClr val="black"/>
                </a:solidFill>
                <a:latin typeface="Times New Roman"/>
              </a:rPr>
              <a:t>才不会陷入沼泽。</a:t>
            </a:r>
            <a:endParaRPr altLang="zh-CN" sz="1000" kern="0">
              <a:solidFill>
                <a:prstClr val="black"/>
              </a:solidFill>
              <a:latin typeface="宋体" pitchFamily="2" charset="-122"/>
            </a:endParaRPr>
          </a:p>
        </p:txBody>
      </p:sp>
      <p:sp>
        <p:nvSpPr>
          <p:cNvPr id="21506" name="矩形 15"/>
          <p:cNvSpPr>
            <a:spLocks noChangeArrowheads="1"/>
          </p:cNvSpPr>
          <p:nvPr/>
        </p:nvSpPr>
        <p:spPr bwMode="auto">
          <a:xfrm>
            <a:off x="539750" y="614363"/>
            <a:ext cx="698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sz="2400" b="1" kern="0">
                <a:solidFill>
                  <a:srgbClr val="E46C0A"/>
                </a:solidFill>
                <a:latin typeface="Times New Roman" pitchFamily="18" charset="0"/>
              </a:rPr>
              <a:t>重点</a:t>
            </a:r>
            <a:r>
              <a:rPr lang="en-US" altLang="zh-CN" sz="2400" b="1" kern="0">
                <a:solidFill>
                  <a:srgbClr val="E46C0A"/>
                </a:solidFill>
                <a:latin typeface="Times New Roman" pitchFamily="18" charset="0"/>
              </a:rPr>
              <a:t>1     </a:t>
            </a:r>
            <a:r>
              <a:rPr sz="2400" b="1" kern="0">
                <a:solidFill>
                  <a:srgbClr val="E46C0A"/>
                </a:solidFill>
                <a:latin typeface="Times New Roman" pitchFamily="18" charset="0"/>
              </a:rPr>
              <a:t>固体压强计算</a:t>
            </a:r>
            <a:r>
              <a:rPr lang="en-US" altLang="zh-CN" sz="2400" b="1" kern="0">
                <a:solidFill>
                  <a:srgbClr val="953735"/>
                </a:solidFill>
                <a:latin typeface="Times New Roman" pitchFamily="18" charset="0"/>
              </a:rPr>
              <a:t>【</a:t>
            </a:r>
            <a:r>
              <a:rPr sz="2400" b="1" kern="0">
                <a:solidFill>
                  <a:srgbClr val="953735"/>
                </a:solidFill>
                <a:latin typeface="Times New Roman" pitchFamily="18" charset="0"/>
              </a:rPr>
              <a:t>高频考点</a:t>
            </a:r>
            <a:r>
              <a:rPr lang="en-US" altLang="zh-CN" sz="2400" b="1" kern="0">
                <a:solidFill>
                  <a:srgbClr val="953735"/>
                </a:solidFill>
                <a:latin typeface="Times New Roman" pitchFamily="18" charset="0"/>
              </a:rPr>
              <a:t>】</a:t>
            </a:r>
            <a:endParaRPr sz="2400" b="1" kern="0">
              <a:solidFill>
                <a:srgbClr val="953735"/>
              </a:solidFill>
              <a:latin typeface="Times New Roman" pitchFamily="18" charset="0"/>
            </a:endParaRPr>
          </a:p>
        </p:txBody>
      </p:sp>
      <p:sp>
        <p:nvSpPr>
          <p:cNvPr id="21507" name="矩形 5"/>
          <p:cNvSpPr/>
          <p:nvPr/>
        </p:nvSpPr>
        <p:spPr>
          <a:xfrm>
            <a:off x="5221288" y="1716088"/>
            <a:ext cx="646112" cy="461962"/>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lang="en-US" altLang="zh-CN" sz="2400" b="1" kern="0">
                <a:solidFill>
                  <a:srgbClr val="C00000"/>
                </a:solidFill>
                <a:latin typeface="Times New Roman" pitchFamily="18" charset="0"/>
              </a:rPr>
              <a:t>600</a:t>
            </a:r>
            <a:endParaRPr kern="0">
              <a:solidFill>
                <a:prstClr val="black"/>
              </a:solidFill>
            </a:endParaRPr>
          </a:p>
        </p:txBody>
      </p:sp>
      <p:sp>
        <p:nvSpPr>
          <p:cNvPr id="21508" name="矩形 6"/>
          <p:cNvSpPr/>
          <p:nvPr/>
        </p:nvSpPr>
        <p:spPr>
          <a:xfrm>
            <a:off x="3933825" y="2224088"/>
            <a:ext cx="493713" cy="461962"/>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小</a:t>
            </a:r>
            <a:endParaRPr kern="0">
              <a:solidFill>
                <a:prstClr val="black"/>
              </a:solidFill>
            </a:endParaRPr>
          </a:p>
        </p:txBody>
      </p:sp>
      <p:sp>
        <p:nvSpPr>
          <p:cNvPr id="21509" name="矩形 7"/>
          <p:cNvSpPr/>
          <p:nvPr/>
        </p:nvSpPr>
        <p:spPr>
          <a:xfrm>
            <a:off x="1258888" y="3355975"/>
            <a:ext cx="723900" cy="460375"/>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lang="en-US" altLang="zh-CN" sz="2400" b="1" kern="0">
                <a:solidFill>
                  <a:srgbClr val="C00000"/>
                </a:solidFill>
                <a:latin typeface="Times New Roman" pitchFamily="18" charset="0"/>
              </a:rPr>
              <a:t>0.03</a:t>
            </a:r>
            <a:endParaRPr kern="0">
              <a:solidFill>
                <a:prstClr val="black"/>
              </a:solidFill>
            </a:endParaRPr>
          </a:p>
        </p:txBody>
      </p:sp>
    </p:spTree>
    <p:extLst>
      <p:ext uri="{BB962C8B-B14F-4D97-AF65-F5344CB8AC3E}">
        <p14:creationId xmlns:p14="http://schemas.microsoft.com/office/powerpoint/2010/main" val="37208603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wipe(left)">
                                      <p:cBhvr>
                                        <p:cTn id="7" dur="500" fill="hold"/>
                                        <p:tgtEl>
                                          <p:spTgt spid="2150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8"/>
                                        </p:tgtEl>
                                        <p:attrNameLst>
                                          <p:attrName>style.visibility</p:attrName>
                                        </p:attrNameLst>
                                      </p:cBhvr>
                                      <p:to>
                                        <p:strVal val="visible"/>
                                      </p:to>
                                    </p:set>
                                    <p:animEffect transition="in" filter="wipe(left)">
                                      <p:cBhvr>
                                        <p:cTn id="12" dur="500" fill="hold"/>
                                        <p:tgtEl>
                                          <p:spTgt spid="21508"/>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09"/>
                                        </p:tgtEl>
                                        <p:attrNameLst>
                                          <p:attrName>style.visibility</p:attrName>
                                        </p:attrNameLst>
                                      </p:cBhvr>
                                      <p:to>
                                        <p:strVal val="visible"/>
                                      </p:to>
                                    </p:set>
                                    <p:animEffect transition="in" filter="wipe(left)">
                                      <p:cBhvr>
                                        <p:cTn id="17" dur="500" fill="hold"/>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p:bldP spid="2150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矩形 3"/>
          <p:cNvSpPr>
            <a:spLocks noChangeArrowheads="1"/>
          </p:cNvSpPr>
          <p:nvPr/>
        </p:nvSpPr>
        <p:spPr bwMode="auto">
          <a:xfrm>
            <a:off x="360363" y="717550"/>
            <a:ext cx="8459788"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altLang="zh-CN" sz="2400" b="1" kern="0">
                <a:solidFill>
                  <a:prstClr val="black"/>
                </a:solidFill>
                <a:latin typeface="Times New Roman"/>
              </a:rPr>
              <a:t>【典例</a:t>
            </a:r>
            <a:r>
              <a:rPr lang="en-US" altLang="zh-CN" sz="2400" b="1" kern="0">
                <a:solidFill>
                  <a:prstClr val="black"/>
                </a:solidFill>
                <a:latin typeface="Times New Roman"/>
              </a:rPr>
              <a:t>2</a:t>
            </a:r>
            <a:r>
              <a:rPr altLang="zh-CN" sz="2400" b="1" kern="0">
                <a:solidFill>
                  <a:prstClr val="black"/>
                </a:solidFill>
                <a:latin typeface="Times New Roman"/>
              </a:rPr>
              <a:t>】</a:t>
            </a:r>
            <a:r>
              <a:rPr lang="en-US" altLang="zh-CN" sz="2400" b="1" kern="0">
                <a:solidFill>
                  <a:prstClr val="black"/>
                </a:solidFill>
                <a:latin typeface="Times New Roman"/>
              </a:rPr>
              <a:t>“</a:t>
            </a:r>
            <a:r>
              <a:rPr altLang="zh-CN" sz="2400" b="1" kern="0">
                <a:solidFill>
                  <a:prstClr val="black"/>
                </a:solidFill>
                <a:latin typeface="Times New Roman"/>
              </a:rPr>
              <a:t>保护环境，绿色出行</a:t>
            </a:r>
            <a:r>
              <a:rPr lang="en-US" altLang="zh-CN" sz="2400" b="1" kern="0">
                <a:solidFill>
                  <a:prstClr val="black"/>
                </a:solidFill>
                <a:latin typeface="Times New Roman"/>
              </a:rPr>
              <a:t>”</a:t>
            </a:r>
            <a:r>
              <a:rPr altLang="zh-CN" sz="2400" b="1" kern="0">
                <a:solidFill>
                  <a:prstClr val="black"/>
                </a:solidFill>
                <a:latin typeface="Times New Roman"/>
              </a:rPr>
              <a:t>已成为人们的一种共识。如图</a:t>
            </a:r>
            <a:r>
              <a:rPr lang="en-US" altLang="zh-CN" sz="2400" b="1" kern="0">
                <a:solidFill>
                  <a:prstClr val="black"/>
                </a:solidFill>
                <a:latin typeface="Times New Roman"/>
              </a:rPr>
              <a:t>1</a:t>
            </a:r>
            <a:r>
              <a:rPr altLang="zh-CN" sz="2400" b="1" kern="0">
                <a:solidFill>
                  <a:prstClr val="black"/>
                </a:solidFill>
                <a:latin typeface="Times New Roman"/>
              </a:rPr>
              <a:t>所示是比较流行的共享电动自行车，该车整车质量为</a:t>
            </a:r>
            <a:r>
              <a:rPr lang="en-US" altLang="zh-CN" sz="2400" b="1" kern="0">
                <a:solidFill>
                  <a:prstClr val="black"/>
                </a:solidFill>
                <a:latin typeface="Times New Roman"/>
              </a:rPr>
              <a:t>35 kg</a:t>
            </a:r>
            <a:r>
              <a:rPr altLang="zh-CN" sz="2400" b="1" kern="0">
                <a:solidFill>
                  <a:prstClr val="black"/>
                </a:solidFill>
                <a:latin typeface="Times New Roman"/>
              </a:rPr>
              <a:t>，轮与地面的总接触面积为</a:t>
            </a:r>
            <a:r>
              <a:rPr lang="en-US" altLang="zh-CN" sz="2400" b="1" kern="0">
                <a:solidFill>
                  <a:prstClr val="black"/>
                </a:solidFill>
                <a:latin typeface="Times New Roman"/>
              </a:rPr>
              <a:t>100 cm</a:t>
            </a:r>
            <a:r>
              <a:rPr lang="en-US" altLang="zh-CN" sz="2400" b="1" kern="0" baseline="30000">
                <a:solidFill>
                  <a:prstClr val="black"/>
                </a:solidFill>
                <a:latin typeface="Times New Roman"/>
              </a:rPr>
              <a:t>2</a:t>
            </a:r>
            <a:r>
              <a:rPr altLang="zh-CN" sz="2400" b="1" kern="0">
                <a:solidFill>
                  <a:prstClr val="black"/>
                </a:solidFill>
                <a:latin typeface="Times New Roman"/>
              </a:rPr>
              <a:t>。</a:t>
            </a:r>
            <a:endParaRPr lang="en-US" altLang="zh-CN" sz="2400" b="1" kern="0">
              <a:solidFill>
                <a:prstClr val="black"/>
              </a:solidFill>
              <a:latin typeface="Times New Roman"/>
            </a:endParaRPr>
          </a:p>
          <a:p>
            <a:pPr marL="357505" indent="-354965" algn="just">
              <a:lnSpc>
                <a:spcPct val="150000"/>
              </a:lnSpc>
            </a:pPr>
            <a:r>
              <a:rPr lang="en-US" altLang="zh-CN" sz="2400" b="1" kern="0">
                <a:solidFill>
                  <a:prstClr val="black"/>
                </a:solidFill>
                <a:latin typeface="Times New Roman"/>
              </a:rPr>
              <a:t>	</a:t>
            </a:r>
            <a:r>
              <a:rPr altLang="zh-CN" sz="2400" b="1" kern="0">
                <a:solidFill>
                  <a:prstClr val="black"/>
                </a:solidFill>
                <a:latin typeface="Times New Roman"/>
              </a:rPr>
              <a:t>质量为</a:t>
            </a:r>
            <a:r>
              <a:rPr lang="en-US" altLang="zh-CN" sz="2400" b="1" kern="0">
                <a:solidFill>
                  <a:prstClr val="black"/>
                </a:solidFill>
                <a:latin typeface="Times New Roman"/>
              </a:rPr>
              <a:t>45 kg</a:t>
            </a:r>
            <a:r>
              <a:rPr altLang="zh-CN" sz="2400" b="1" kern="0">
                <a:solidFill>
                  <a:prstClr val="black"/>
                </a:solidFill>
                <a:latin typeface="Times New Roman"/>
              </a:rPr>
              <a:t>的晓丽在水平路面匀速</a:t>
            </a:r>
            <a:endParaRPr lang="en-US" altLang="zh-CN" sz="2400" b="1" kern="0">
              <a:solidFill>
                <a:prstClr val="black"/>
              </a:solidFill>
              <a:latin typeface="Times New Roman"/>
            </a:endParaRPr>
          </a:p>
          <a:p>
            <a:pPr marL="357505" indent="-354965" algn="just">
              <a:lnSpc>
                <a:spcPct val="150000"/>
              </a:lnSpc>
            </a:pPr>
            <a:r>
              <a:rPr lang="en-US" altLang="zh-CN" sz="2400" b="1" kern="0">
                <a:solidFill>
                  <a:prstClr val="black"/>
                </a:solidFill>
                <a:latin typeface="Times New Roman"/>
              </a:rPr>
              <a:t>	</a:t>
            </a:r>
            <a:r>
              <a:rPr altLang="zh-CN" sz="2400" b="1" kern="0">
                <a:solidFill>
                  <a:prstClr val="black"/>
                </a:solidFill>
                <a:latin typeface="Times New Roman"/>
              </a:rPr>
              <a:t>骑行</a:t>
            </a:r>
            <a:r>
              <a:rPr lang="en-US" altLang="zh-CN" sz="2400" b="1" kern="0">
                <a:solidFill>
                  <a:prstClr val="black"/>
                </a:solidFill>
                <a:latin typeface="Times New Roman"/>
              </a:rPr>
              <a:t>9 km</a:t>
            </a:r>
            <a:r>
              <a:rPr altLang="zh-CN" sz="2400" b="1" kern="0">
                <a:solidFill>
                  <a:prstClr val="black"/>
                </a:solidFill>
                <a:latin typeface="Times New Roman"/>
              </a:rPr>
              <a:t>用了</a:t>
            </a:r>
            <a:r>
              <a:rPr lang="en-US" altLang="zh-CN" sz="2400" b="1" kern="0">
                <a:solidFill>
                  <a:prstClr val="black"/>
                </a:solidFill>
                <a:latin typeface="Times New Roman"/>
              </a:rPr>
              <a:t>30 min</a:t>
            </a:r>
            <a:r>
              <a:rPr altLang="zh-CN" sz="2400" b="1" kern="0">
                <a:solidFill>
                  <a:prstClr val="black"/>
                </a:solidFill>
                <a:latin typeface="Times New Roman"/>
              </a:rPr>
              <a:t>。</a:t>
            </a:r>
            <a:r>
              <a:rPr lang="en-US" altLang="zh-CN" sz="2400" b="1" kern="0">
                <a:solidFill>
                  <a:prstClr val="black"/>
                </a:solidFill>
                <a:latin typeface="Times New Roman"/>
              </a:rPr>
              <a:t>(</a:t>
            </a:r>
            <a:r>
              <a:rPr lang="en-US" altLang="zh-CN" sz="2400" b="1" i="1" kern="0">
                <a:solidFill>
                  <a:prstClr val="black"/>
                </a:solidFill>
                <a:latin typeface="Times New Roman"/>
              </a:rPr>
              <a:t>g</a:t>
            </a:r>
            <a:r>
              <a:rPr altLang="zh-CN" sz="2400" b="1" kern="0">
                <a:solidFill>
                  <a:prstClr val="black"/>
                </a:solidFill>
                <a:latin typeface="Times New Roman"/>
              </a:rPr>
              <a:t>取</a:t>
            </a:r>
            <a:r>
              <a:rPr lang="en-US" altLang="zh-CN" sz="2400" b="1" kern="0">
                <a:solidFill>
                  <a:prstClr val="black"/>
                </a:solidFill>
                <a:latin typeface="Times New Roman"/>
              </a:rPr>
              <a:t>10 N/kg)</a:t>
            </a:r>
            <a:r>
              <a:rPr altLang="zh-CN" sz="2400" b="1" kern="0">
                <a:solidFill>
                  <a:prstClr val="black"/>
                </a:solidFill>
                <a:latin typeface="Times New Roman"/>
              </a:rPr>
              <a:t>求</a:t>
            </a:r>
            <a:endParaRPr altLang="zh-CN" sz="1000" kern="0">
              <a:solidFill>
                <a:prstClr val="black"/>
              </a:solidFill>
              <a:latin typeface="宋体" pitchFamily="2" charset="-122"/>
            </a:endParaRPr>
          </a:p>
        </p:txBody>
      </p:sp>
      <p:pic>
        <p:nvPicPr>
          <p:cNvPr id="22530" name="Picture 5"/>
          <p:cNvPicPr>
            <a:picLocks noChangeAspect="1"/>
          </p:cNvPicPr>
          <p:nvPr/>
        </p:nvPicPr>
        <p:blipFill>
          <a:blip r:embed="rId2">
            <a:clrChange>
              <a:clrFrom>
                <a:srgbClr val="FFFFFF"/>
              </a:clrFrom>
              <a:clrTo>
                <a:srgbClr val="FFFFFF">
                  <a:alpha val="0"/>
                </a:srgbClr>
              </a:clrTo>
            </a:clrChange>
          </a:blip>
          <a:stretch>
            <a:fillRect/>
          </a:stretch>
        </p:blipFill>
        <p:spPr>
          <a:xfrm>
            <a:off x="5576888" y="1811338"/>
            <a:ext cx="3243262" cy="2416175"/>
          </a:xfrm>
          <a:prstGeom prst="rect">
            <a:avLst/>
          </a:prstGeom>
          <a:noFill/>
          <a:ln>
            <a:noFill/>
            <a:miter lim="800000"/>
          </a:ln>
        </p:spPr>
      </p:pic>
    </p:spTree>
    <p:extLst>
      <p:ext uri="{BB962C8B-B14F-4D97-AF65-F5344CB8AC3E}">
        <p14:creationId xmlns:p14="http://schemas.microsoft.com/office/powerpoint/2010/main" val="325758481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矩形 3"/>
          <p:cNvSpPr>
            <a:spLocks noChangeArrowheads="1"/>
          </p:cNvSpPr>
          <p:nvPr/>
        </p:nvSpPr>
        <p:spPr bwMode="auto">
          <a:xfrm>
            <a:off x="360363" y="717550"/>
            <a:ext cx="84597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(1)</a:t>
            </a:r>
            <a:r>
              <a:rPr altLang="zh-CN" sz="2400" b="1" kern="0">
                <a:solidFill>
                  <a:prstClr val="black"/>
                </a:solidFill>
                <a:latin typeface="Times New Roman"/>
              </a:rPr>
              <a:t>晓丽骑行的速度是多少？</a:t>
            </a:r>
            <a:endParaRPr lang="en-US" altLang="zh-CN" sz="2400" b="1" kern="0">
              <a:solidFill>
                <a:prstClr val="black"/>
              </a:solidFill>
              <a:latin typeface="Times New Roman"/>
            </a:endParaRPr>
          </a:p>
        </p:txBody>
      </p:sp>
      <p:graphicFrame>
        <p:nvGraphicFramePr>
          <p:cNvPr id="23554" name="对象 1"/>
          <p:cNvGraphicFramePr>
            <a:graphicFrameLocks noChangeAspect="1"/>
          </p:cNvGraphicFramePr>
          <p:nvPr/>
        </p:nvGraphicFramePr>
        <p:xfrm>
          <a:off x="1154113" y="1563688"/>
          <a:ext cx="7162800" cy="2628900"/>
        </p:xfrm>
        <a:graphic>
          <a:graphicData uri="http://schemas.openxmlformats.org/presentationml/2006/ole">
            <mc:AlternateContent xmlns:mc="http://schemas.openxmlformats.org/markup-compatibility/2006">
              <mc:Choice xmlns:v="urn:schemas-microsoft-com:vml" Requires="v">
                <p:oleObj spid="_x0000_s9218" r:id="rId4" imgW="7162800" imgH="2628900" progId="Word.Document.8">
                  <p:embed/>
                </p:oleObj>
              </mc:Choice>
              <mc:Fallback>
                <p:oleObj r:id="rId4" imgW="7162800" imgH="2628900" progId="Word.Document.8">
                  <p:embed/>
                  <p:pic>
                    <p:nvPicPr>
                      <p:cNvPr id="0" name=""/>
                      <p:cNvPicPr/>
                      <p:nvPr/>
                    </p:nvPicPr>
                    <p:blipFill>
                      <a:blip r:embed="rId5"/>
                      <a:stretch>
                        <a:fillRect/>
                      </a:stretch>
                    </p:blipFill>
                    <p:spPr>
                      <a:xfrm>
                        <a:off x="1154113" y="1563688"/>
                        <a:ext cx="7162800" cy="2628900"/>
                      </a:xfrm>
                      <a:prstGeom prst="rect">
                        <a:avLst/>
                      </a:prstGeom>
                      <a:noFill/>
                      <a:ln w="38100">
                        <a:noFill/>
                        <a:miter lim="800000"/>
                      </a:ln>
                    </p:spPr>
                  </p:pic>
                </p:oleObj>
              </mc:Fallback>
            </mc:AlternateContent>
          </a:graphicData>
        </a:graphic>
      </p:graphicFrame>
    </p:spTree>
    <p:extLst>
      <p:ext uri="{BB962C8B-B14F-4D97-AF65-F5344CB8AC3E}">
        <p14:creationId xmlns:p14="http://schemas.microsoft.com/office/powerpoint/2010/main" val="36552232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left)">
                                      <p:cBhvr>
                                        <p:cTn id="7" dur="500" fill="hold"/>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矩形 3"/>
          <p:cNvSpPr>
            <a:spLocks noChangeArrowheads="1"/>
          </p:cNvSpPr>
          <p:nvPr/>
        </p:nvSpPr>
        <p:spPr bwMode="auto">
          <a:xfrm>
            <a:off x="360363" y="717550"/>
            <a:ext cx="84597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(2)</a:t>
            </a:r>
            <a:r>
              <a:rPr altLang="zh-CN" sz="2400" b="1" kern="0">
                <a:solidFill>
                  <a:prstClr val="black"/>
                </a:solidFill>
                <a:latin typeface="Times New Roman"/>
              </a:rPr>
              <a:t>晓丽骑行时电动自行车对路面的压强是多少？</a:t>
            </a:r>
            <a:endParaRPr altLang="zh-CN" sz="1000" kern="0">
              <a:solidFill>
                <a:prstClr val="black"/>
              </a:solidFill>
              <a:latin typeface="宋体" pitchFamily="2" charset="-122"/>
            </a:endParaRPr>
          </a:p>
        </p:txBody>
      </p:sp>
      <p:sp>
        <p:nvSpPr>
          <p:cNvPr id="24578" name="矩形 4"/>
          <p:cNvSpPr>
            <a:spLocks noChangeArrowheads="1"/>
          </p:cNvSpPr>
          <p:nvPr/>
        </p:nvSpPr>
        <p:spPr bwMode="auto">
          <a:xfrm>
            <a:off x="755650" y="1563688"/>
            <a:ext cx="7488238"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srgbClr val="00B050"/>
                </a:solidFill>
                <a:latin typeface="Times New Roman" pitchFamily="18" charset="0"/>
              </a:rPr>
              <a:t>【</a:t>
            </a:r>
            <a:r>
              <a:rPr sz="2400" b="1" kern="0">
                <a:solidFill>
                  <a:srgbClr val="00B050"/>
                </a:solidFill>
                <a:latin typeface="Times New Roman" pitchFamily="18" charset="0"/>
              </a:rPr>
              <a:t>方法点拨</a:t>
            </a:r>
            <a:r>
              <a:rPr lang="en-US" altLang="zh-CN" sz="2400" b="1" kern="0">
                <a:solidFill>
                  <a:srgbClr val="00B050"/>
                </a:solidFill>
                <a:latin typeface="Times New Roman" pitchFamily="18" charset="0"/>
              </a:rPr>
              <a:t>】</a:t>
            </a:r>
            <a:r>
              <a:rPr altLang="zh-CN" sz="2400" b="1" kern="0">
                <a:solidFill>
                  <a:srgbClr val="C00000"/>
                </a:solidFill>
                <a:latin typeface="Times New Roman"/>
              </a:rPr>
              <a:t>计算压强的公式应用时应注意各物理量必须统一成国际单位，即</a:t>
            </a:r>
            <a:r>
              <a:rPr lang="en-US" altLang="zh-CN" sz="2400" b="1" i="1" kern="0">
                <a:solidFill>
                  <a:srgbClr val="C00000"/>
                </a:solidFill>
                <a:latin typeface="Times New Roman"/>
              </a:rPr>
              <a:t>F</a:t>
            </a:r>
            <a:r>
              <a:rPr altLang="zh-CN" sz="2400" b="1" kern="0">
                <a:solidFill>
                  <a:srgbClr val="C00000"/>
                </a:solidFill>
                <a:latin typeface="Times New Roman"/>
              </a:rPr>
              <a:t>的单位为</a:t>
            </a:r>
            <a:r>
              <a:rPr lang="en-US" altLang="zh-CN" sz="2400" b="1" kern="0">
                <a:solidFill>
                  <a:srgbClr val="C00000"/>
                </a:solidFill>
                <a:latin typeface="Times New Roman"/>
              </a:rPr>
              <a:t>N</a:t>
            </a:r>
            <a:r>
              <a:rPr altLang="zh-CN" sz="2400" b="1" kern="0">
                <a:solidFill>
                  <a:srgbClr val="C00000"/>
                </a:solidFill>
                <a:latin typeface="Times New Roman"/>
              </a:rPr>
              <a:t>，受力面积</a:t>
            </a:r>
            <a:r>
              <a:rPr lang="en-US" altLang="zh-CN" sz="2400" b="1" i="1" kern="0">
                <a:solidFill>
                  <a:srgbClr val="C00000"/>
                </a:solidFill>
                <a:latin typeface="Times New Roman"/>
              </a:rPr>
              <a:t>S</a:t>
            </a:r>
            <a:r>
              <a:rPr altLang="zh-CN" sz="2400" b="1" kern="0">
                <a:solidFill>
                  <a:srgbClr val="C00000"/>
                </a:solidFill>
                <a:latin typeface="Times New Roman"/>
              </a:rPr>
              <a:t>的单位应为</a:t>
            </a:r>
            <a:r>
              <a:rPr lang="en-US" altLang="zh-CN" sz="2400" b="1" kern="0">
                <a:solidFill>
                  <a:srgbClr val="C00000"/>
                </a:solidFill>
                <a:latin typeface="Times New Roman"/>
              </a:rPr>
              <a:t>m</a:t>
            </a:r>
            <a:r>
              <a:rPr lang="en-US" altLang="zh-CN" sz="2400" b="1" kern="0" baseline="30000">
                <a:solidFill>
                  <a:srgbClr val="C00000"/>
                </a:solidFill>
                <a:latin typeface="Times New Roman"/>
              </a:rPr>
              <a:t>2</a:t>
            </a:r>
            <a:r>
              <a:rPr altLang="zh-CN" sz="2400" b="1" kern="0">
                <a:solidFill>
                  <a:srgbClr val="C00000"/>
                </a:solidFill>
                <a:latin typeface="Times New Roman"/>
              </a:rPr>
              <a:t>。另外，需要注意受力面积</a:t>
            </a:r>
            <a:r>
              <a:rPr lang="en-US" altLang="zh-CN" sz="2400" b="1" i="1" kern="0">
                <a:solidFill>
                  <a:srgbClr val="C00000"/>
                </a:solidFill>
                <a:latin typeface="Times New Roman"/>
              </a:rPr>
              <a:t>S</a:t>
            </a:r>
            <a:r>
              <a:rPr altLang="zh-CN" sz="2400" b="1" kern="0">
                <a:solidFill>
                  <a:srgbClr val="C00000"/>
                </a:solidFill>
                <a:latin typeface="Times New Roman"/>
              </a:rPr>
              <a:t>是指物体受压部分的面积。</a:t>
            </a:r>
            <a:r>
              <a:rPr lang="en-US" altLang="zh-CN" sz="2400" b="1" kern="0">
                <a:solidFill>
                  <a:srgbClr val="C00000"/>
                </a:solidFill>
                <a:latin typeface="Times New Roman"/>
              </a:rPr>
              <a:t>  </a:t>
            </a:r>
            <a:endParaRPr altLang="zh-CN" sz="1000" kern="0">
              <a:solidFill>
                <a:srgbClr val="C00000"/>
              </a:solidFill>
              <a:latin typeface="宋体" pitchFamily="2" charset="-122"/>
            </a:endParaRPr>
          </a:p>
        </p:txBody>
      </p:sp>
    </p:spTree>
    <p:extLst>
      <p:ext uri="{BB962C8B-B14F-4D97-AF65-F5344CB8AC3E}">
        <p14:creationId xmlns:p14="http://schemas.microsoft.com/office/powerpoint/2010/main" val="15120001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wipe(left)">
                                      <p:cBhvr>
                                        <p:cTn id="7" dur="500" fill="hold"/>
                                        <p:tgtEl>
                                          <p:spTgt spid="245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1" name="对象 1"/>
          <p:cNvGraphicFramePr>
            <a:graphicFrameLocks noChangeAspect="1"/>
          </p:cNvGraphicFramePr>
          <p:nvPr/>
        </p:nvGraphicFramePr>
        <p:xfrm>
          <a:off x="831850" y="833438"/>
          <a:ext cx="7480300" cy="3683000"/>
        </p:xfrm>
        <a:graphic>
          <a:graphicData uri="http://schemas.openxmlformats.org/presentationml/2006/ole">
            <mc:AlternateContent xmlns:mc="http://schemas.openxmlformats.org/markup-compatibility/2006">
              <mc:Choice xmlns:v="urn:schemas-microsoft-com:vml" Requires="v">
                <p:oleObj spid="_x0000_s10242" r:id="rId4" imgW="7480300" imgH="3683000" progId="Word.Document.8">
                  <p:embed/>
                </p:oleObj>
              </mc:Choice>
              <mc:Fallback>
                <p:oleObj r:id="rId4" imgW="7480300" imgH="3683000" progId="Word.Document.8">
                  <p:embed/>
                  <p:pic>
                    <p:nvPicPr>
                      <p:cNvPr id="0" name=""/>
                      <p:cNvPicPr/>
                      <p:nvPr/>
                    </p:nvPicPr>
                    <p:blipFill>
                      <a:blip r:embed="rId5"/>
                      <a:stretch>
                        <a:fillRect/>
                      </a:stretch>
                    </p:blipFill>
                    <p:spPr>
                      <a:xfrm>
                        <a:off x="831850" y="833438"/>
                        <a:ext cx="7480300" cy="3683000"/>
                      </a:xfrm>
                      <a:prstGeom prst="rect">
                        <a:avLst/>
                      </a:prstGeom>
                      <a:noFill/>
                      <a:ln w="38100">
                        <a:noFill/>
                        <a:miter lim="800000"/>
                      </a:ln>
                    </p:spPr>
                  </p:pic>
                </p:oleObj>
              </mc:Fallback>
            </mc:AlternateContent>
          </a:graphicData>
        </a:graphic>
      </p:graphicFrame>
    </p:spTree>
    <p:extLst>
      <p:ext uri="{BB962C8B-B14F-4D97-AF65-F5344CB8AC3E}">
        <p14:creationId xmlns:p14="http://schemas.microsoft.com/office/powerpoint/2010/main" val="1087607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5601"/>
                                        </p:tgtEl>
                                        <p:attrNameLst>
                                          <p:attrName>style.visibility</p:attrName>
                                        </p:attrNameLst>
                                      </p:cBhvr>
                                      <p:to>
                                        <p:strVal val="visible"/>
                                      </p:to>
                                    </p:set>
                                    <p:animEffect transition="in" filter="wipe(left)">
                                      <p:cBhvr>
                                        <p:cTn id="7" dur="500" fill="hold"/>
                                        <p:tgtEl>
                                          <p:spTgt spid="25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矩形 3"/>
          <p:cNvSpPr>
            <a:spLocks noChangeArrowheads="1"/>
          </p:cNvSpPr>
          <p:nvPr/>
        </p:nvSpPr>
        <p:spPr bwMode="auto">
          <a:xfrm>
            <a:off x="360363" y="717550"/>
            <a:ext cx="8459788"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altLang="zh-CN" sz="2400" b="1" kern="0">
                <a:solidFill>
                  <a:prstClr val="black"/>
                </a:solidFill>
                <a:latin typeface="Times New Roman"/>
              </a:rPr>
              <a:t>【典例</a:t>
            </a:r>
            <a:r>
              <a:rPr lang="en-US" altLang="zh-CN" sz="2400" b="1" kern="0">
                <a:solidFill>
                  <a:prstClr val="black"/>
                </a:solidFill>
                <a:latin typeface="Times New Roman"/>
              </a:rPr>
              <a:t>3</a:t>
            </a:r>
            <a:r>
              <a:rPr altLang="zh-CN" sz="2400" b="1" kern="0">
                <a:solidFill>
                  <a:prstClr val="black"/>
                </a:solidFill>
                <a:latin typeface="Times New Roman"/>
              </a:rPr>
              <a:t>】如图</a:t>
            </a:r>
            <a:r>
              <a:rPr lang="en-US" altLang="zh-CN" sz="2400" b="1" kern="0">
                <a:solidFill>
                  <a:prstClr val="black"/>
                </a:solidFill>
                <a:latin typeface="Times New Roman"/>
              </a:rPr>
              <a:t>2</a:t>
            </a:r>
            <a:r>
              <a:rPr altLang="zh-CN" sz="2400" b="1" kern="0">
                <a:solidFill>
                  <a:prstClr val="black"/>
                </a:solidFill>
                <a:latin typeface="Times New Roman"/>
              </a:rPr>
              <a:t>所示，实心正方体</a:t>
            </a:r>
            <a:r>
              <a:rPr lang="en-US" altLang="zh-CN" sz="2400" b="1" i="1" kern="0">
                <a:solidFill>
                  <a:prstClr val="black"/>
                </a:solidFill>
                <a:latin typeface="Times New Roman"/>
              </a:rPr>
              <a:t>A</a:t>
            </a:r>
            <a:r>
              <a:rPr altLang="zh-CN" sz="2400" b="1" kern="0">
                <a:solidFill>
                  <a:prstClr val="black"/>
                </a:solidFill>
                <a:latin typeface="Times New Roman"/>
              </a:rPr>
              <a:t>、</a:t>
            </a:r>
            <a:r>
              <a:rPr lang="en-US" altLang="zh-CN" sz="2400" b="1" i="1" kern="0">
                <a:solidFill>
                  <a:prstClr val="black"/>
                </a:solidFill>
                <a:latin typeface="Times New Roman"/>
              </a:rPr>
              <a:t>B</a:t>
            </a:r>
            <a:r>
              <a:rPr altLang="zh-CN" sz="2400" b="1" kern="0">
                <a:solidFill>
                  <a:prstClr val="black"/>
                </a:solidFill>
                <a:latin typeface="Times New Roman"/>
              </a:rPr>
              <a:t>的材质与表面粗糙程度相同，</a:t>
            </a:r>
            <a:r>
              <a:rPr lang="en-US" altLang="zh-CN" sz="2400" b="1" i="1" kern="0">
                <a:solidFill>
                  <a:prstClr val="black"/>
                </a:solidFill>
                <a:latin typeface="Times New Roman"/>
              </a:rPr>
              <a:t>m</a:t>
            </a:r>
            <a:r>
              <a:rPr lang="en-US" altLang="zh-CN" sz="2400" b="1" i="1" kern="0" baseline="-25000">
                <a:solidFill>
                  <a:prstClr val="black"/>
                </a:solidFill>
                <a:latin typeface="Times New Roman"/>
              </a:rPr>
              <a:t>A</a:t>
            </a:r>
            <a:r>
              <a:rPr altLang="zh-CN" sz="2400" b="1" kern="0">
                <a:solidFill>
                  <a:prstClr val="black"/>
                </a:solidFill>
                <a:latin typeface="宋体" pitchFamily="2" charset="-122"/>
              </a:rPr>
              <a:t>∶</a:t>
            </a:r>
            <a:r>
              <a:rPr lang="en-US" altLang="zh-CN" sz="2400" b="1" i="1" kern="0">
                <a:solidFill>
                  <a:prstClr val="black"/>
                </a:solidFill>
                <a:latin typeface="Times New Roman"/>
              </a:rPr>
              <a:t>m</a:t>
            </a:r>
            <a:r>
              <a:rPr lang="en-US" altLang="zh-CN" sz="2400" b="1" i="1" kern="0" baseline="-25000">
                <a:solidFill>
                  <a:prstClr val="black"/>
                </a:solidFill>
                <a:latin typeface="Times New Roman"/>
              </a:rPr>
              <a:t>B</a:t>
            </a:r>
            <a:r>
              <a:rPr altLang="zh-CN" sz="2400" b="1" kern="0">
                <a:solidFill>
                  <a:prstClr val="black"/>
                </a:solidFill>
                <a:latin typeface="Times New Roman"/>
              </a:rPr>
              <a:t>＝</a:t>
            </a:r>
            <a:r>
              <a:rPr lang="en-US" altLang="zh-CN" sz="2400" b="1" kern="0">
                <a:solidFill>
                  <a:prstClr val="black"/>
                </a:solidFill>
                <a:latin typeface="Times New Roman"/>
              </a:rPr>
              <a:t>1</a:t>
            </a:r>
            <a:r>
              <a:rPr altLang="zh-CN" sz="2400" b="1" kern="0">
                <a:solidFill>
                  <a:prstClr val="black"/>
                </a:solidFill>
                <a:latin typeface="宋体" pitchFamily="2" charset="-122"/>
              </a:rPr>
              <a:t>∶</a:t>
            </a:r>
            <a:r>
              <a:rPr lang="en-US" altLang="zh-CN" sz="2400" b="1" kern="0">
                <a:solidFill>
                  <a:prstClr val="black"/>
                </a:solidFill>
                <a:latin typeface="Times New Roman"/>
              </a:rPr>
              <a:t>8</a:t>
            </a:r>
            <a:r>
              <a:rPr altLang="zh-CN" sz="2400" b="1" kern="0">
                <a:solidFill>
                  <a:prstClr val="black"/>
                </a:solidFill>
                <a:latin typeface="Times New Roman"/>
              </a:rPr>
              <a:t>，</a:t>
            </a:r>
            <a:r>
              <a:rPr lang="en-US" altLang="zh-CN" sz="2400" b="1" i="1" kern="0">
                <a:solidFill>
                  <a:prstClr val="black"/>
                </a:solidFill>
                <a:latin typeface="Times New Roman"/>
              </a:rPr>
              <a:t>A</a:t>
            </a:r>
            <a:r>
              <a:rPr altLang="zh-CN" sz="2400" b="1" kern="0">
                <a:solidFill>
                  <a:prstClr val="black"/>
                </a:solidFill>
                <a:latin typeface="Times New Roman"/>
              </a:rPr>
              <a:t>、</a:t>
            </a:r>
            <a:r>
              <a:rPr lang="en-US" altLang="zh-CN" sz="2400" b="1" i="1" kern="0">
                <a:solidFill>
                  <a:prstClr val="black"/>
                </a:solidFill>
                <a:latin typeface="Times New Roman"/>
              </a:rPr>
              <a:t>B</a:t>
            </a:r>
            <a:r>
              <a:rPr altLang="zh-CN" sz="2400" b="1" kern="0">
                <a:solidFill>
                  <a:prstClr val="black"/>
                </a:solidFill>
                <a:latin typeface="Times New Roman"/>
              </a:rPr>
              <a:t>叠放于水平地面，在水平推力</a:t>
            </a:r>
            <a:r>
              <a:rPr lang="en-US" altLang="zh-CN" sz="2400" b="1" i="1" kern="0">
                <a:solidFill>
                  <a:prstClr val="black"/>
                </a:solidFill>
                <a:latin typeface="Times New Roman"/>
              </a:rPr>
              <a:t>F</a:t>
            </a:r>
            <a:r>
              <a:rPr altLang="zh-CN" sz="2400" b="1" kern="0">
                <a:solidFill>
                  <a:prstClr val="black"/>
                </a:solidFill>
                <a:latin typeface="Times New Roman"/>
              </a:rPr>
              <a:t>的作用下一起向右做匀速直线运动，甲、乙两种情况对地面的压强</a:t>
            </a:r>
            <a:r>
              <a:rPr lang="en-US" altLang="zh-CN" sz="2400" b="1" i="1" kern="0">
                <a:solidFill>
                  <a:prstClr val="black"/>
                </a:solidFill>
                <a:latin typeface="Times New Roman"/>
              </a:rPr>
              <a:t>p</a:t>
            </a:r>
            <a:r>
              <a:rPr altLang="zh-CN" sz="2400" b="1" kern="0" baseline="-25000">
                <a:solidFill>
                  <a:prstClr val="black"/>
                </a:solidFill>
                <a:latin typeface="Times New Roman"/>
              </a:rPr>
              <a:t>甲</a:t>
            </a:r>
            <a:r>
              <a:rPr altLang="zh-CN" sz="2400" b="1" kern="0">
                <a:solidFill>
                  <a:prstClr val="black"/>
                </a:solidFill>
                <a:latin typeface="宋体" pitchFamily="2" charset="-122"/>
              </a:rPr>
              <a:t>∶</a:t>
            </a:r>
            <a:r>
              <a:rPr lang="en-US" altLang="zh-CN" sz="2400" b="1" i="1" kern="0">
                <a:solidFill>
                  <a:prstClr val="black"/>
                </a:solidFill>
                <a:latin typeface="Times New Roman"/>
              </a:rPr>
              <a:t>p</a:t>
            </a:r>
            <a:r>
              <a:rPr altLang="zh-CN" sz="2400" b="1" kern="0" baseline="-25000">
                <a:solidFill>
                  <a:prstClr val="black"/>
                </a:solidFill>
                <a:latin typeface="Times New Roman"/>
              </a:rPr>
              <a:t>乙</a:t>
            </a:r>
            <a:r>
              <a:rPr altLang="zh-CN" sz="2400" b="1" kern="0">
                <a:solidFill>
                  <a:prstClr val="black"/>
                </a:solidFill>
                <a:latin typeface="Times New Roman"/>
              </a:rPr>
              <a:t>＝</a:t>
            </a:r>
            <a:r>
              <a:rPr lang="en-US" altLang="zh-CN" sz="2400" b="1" kern="0">
                <a:solidFill>
                  <a:prstClr val="black"/>
                </a:solidFill>
                <a:latin typeface="Times New Roman"/>
              </a:rPr>
              <a:t>________</a:t>
            </a:r>
            <a:r>
              <a:rPr altLang="zh-CN" sz="2400" b="1" kern="0">
                <a:solidFill>
                  <a:prstClr val="black"/>
                </a:solidFill>
                <a:latin typeface="Times New Roman"/>
              </a:rPr>
              <a:t>，</a:t>
            </a:r>
            <a:endParaRPr lang="en-US" altLang="zh-CN" sz="2400" b="1" kern="0">
              <a:solidFill>
                <a:prstClr val="black"/>
              </a:solidFill>
              <a:latin typeface="Times New Roman"/>
            </a:endParaRPr>
          </a:p>
          <a:p>
            <a:pPr marL="357505" indent="-354965" algn="just">
              <a:lnSpc>
                <a:spcPct val="150000"/>
              </a:lnSpc>
            </a:pPr>
            <a:r>
              <a:rPr lang="en-US" altLang="zh-CN" sz="2400" b="1" kern="0">
                <a:solidFill>
                  <a:prstClr val="black"/>
                </a:solidFill>
                <a:latin typeface="Times New Roman"/>
              </a:rPr>
              <a:t>	</a:t>
            </a:r>
            <a:r>
              <a:rPr altLang="zh-CN" sz="2400" b="1" kern="0">
                <a:solidFill>
                  <a:prstClr val="black"/>
                </a:solidFill>
                <a:latin typeface="Times New Roman"/>
              </a:rPr>
              <a:t>水平推力</a:t>
            </a:r>
            <a:r>
              <a:rPr lang="en-US" altLang="zh-CN" sz="2400" b="1" i="1" kern="0">
                <a:solidFill>
                  <a:prstClr val="black"/>
                </a:solidFill>
                <a:latin typeface="Times New Roman"/>
              </a:rPr>
              <a:t>F</a:t>
            </a:r>
            <a:r>
              <a:rPr altLang="zh-CN" sz="2400" b="1" kern="0" baseline="-25000">
                <a:solidFill>
                  <a:prstClr val="black"/>
                </a:solidFill>
                <a:latin typeface="Times New Roman"/>
              </a:rPr>
              <a:t>甲</a:t>
            </a:r>
            <a:r>
              <a:rPr altLang="zh-CN" sz="2400" b="1" kern="0">
                <a:solidFill>
                  <a:prstClr val="black"/>
                </a:solidFill>
                <a:latin typeface="宋体" pitchFamily="2" charset="-122"/>
              </a:rPr>
              <a:t>∶</a:t>
            </a:r>
            <a:r>
              <a:rPr lang="en-US" altLang="zh-CN" sz="2400" b="1" i="1" kern="0">
                <a:solidFill>
                  <a:prstClr val="black"/>
                </a:solidFill>
                <a:latin typeface="Times New Roman"/>
              </a:rPr>
              <a:t>F</a:t>
            </a:r>
            <a:r>
              <a:rPr altLang="zh-CN" sz="2400" b="1" kern="0" baseline="-25000">
                <a:solidFill>
                  <a:prstClr val="black"/>
                </a:solidFill>
                <a:latin typeface="Times New Roman"/>
              </a:rPr>
              <a:t>乙</a:t>
            </a:r>
            <a:r>
              <a:rPr altLang="zh-CN" sz="2400" b="1" kern="0">
                <a:solidFill>
                  <a:prstClr val="black"/>
                </a:solidFill>
                <a:latin typeface="Times New Roman"/>
              </a:rPr>
              <a:t>＝</a:t>
            </a:r>
            <a:r>
              <a:rPr lang="en-US" altLang="zh-CN" sz="2400" b="1" kern="0">
                <a:solidFill>
                  <a:prstClr val="black"/>
                </a:solidFill>
                <a:latin typeface="Times New Roman"/>
              </a:rPr>
              <a:t>________</a:t>
            </a:r>
            <a:r>
              <a:rPr altLang="zh-CN" sz="2400" b="1" kern="0">
                <a:solidFill>
                  <a:prstClr val="black"/>
                </a:solidFill>
                <a:latin typeface="Times New Roman"/>
              </a:rPr>
              <a:t>。</a:t>
            </a:r>
            <a:r>
              <a:rPr lang="en-US" altLang="zh-CN" sz="2400" b="1" kern="0">
                <a:solidFill>
                  <a:prstClr val="black"/>
                </a:solidFill>
                <a:latin typeface="Times New Roman"/>
              </a:rPr>
              <a:t> </a:t>
            </a:r>
            <a:endParaRPr altLang="zh-CN" sz="1000" kern="0">
              <a:solidFill>
                <a:prstClr val="black"/>
              </a:solidFill>
              <a:latin typeface="宋体" pitchFamily="2" charset="-122"/>
            </a:endParaRPr>
          </a:p>
        </p:txBody>
      </p:sp>
      <p:sp>
        <p:nvSpPr>
          <p:cNvPr id="26626" name="矩形 2"/>
          <p:cNvSpPr/>
          <p:nvPr/>
        </p:nvSpPr>
        <p:spPr>
          <a:xfrm>
            <a:off x="3914775" y="2474913"/>
            <a:ext cx="801688" cy="460375"/>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lang="en-US" altLang="zh-CN" sz="2400" b="1" kern="0">
                <a:solidFill>
                  <a:srgbClr val="C00000"/>
                </a:solidFill>
                <a:latin typeface="Times New Roman" pitchFamily="18" charset="0"/>
              </a:rPr>
              <a:t>4</a:t>
            </a:r>
            <a:r>
              <a:rPr altLang="zh-CN" sz="2400" b="1" kern="0">
                <a:solidFill>
                  <a:srgbClr val="C00000"/>
                </a:solidFill>
              </a:rPr>
              <a:t>∶</a:t>
            </a:r>
            <a:r>
              <a:rPr lang="en-US" altLang="zh-CN" sz="2400" b="1" kern="0">
                <a:solidFill>
                  <a:srgbClr val="C00000"/>
                </a:solidFill>
                <a:latin typeface="Times New Roman" pitchFamily="18" charset="0"/>
              </a:rPr>
              <a:t>1</a:t>
            </a:r>
            <a:endParaRPr kern="0">
              <a:solidFill>
                <a:prstClr val="black"/>
              </a:solidFill>
            </a:endParaRPr>
          </a:p>
        </p:txBody>
      </p:sp>
      <p:pic>
        <p:nvPicPr>
          <p:cNvPr id="26627" name="Picture 2"/>
          <p:cNvPicPr>
            <a:picLocks noChangeAspect="1"/>
          </p:cNvPicPr>
          <p:nvPr/>
        </p:nvPicPr>
        <p:blipFill>
          <a:blip r:embed="rId2">
            <a:clrChange>
              <a:clrFrom>
                <a:srgbClr val="FFFFFF"/>
              </a:clrFrom>
              <a:clrTo>
                <a:srgbClr val="FFFFFF">
                  <a:alpha val="0"/>
                </a:srgbClr>
              </a:clrTo>
            </a:clrChange>
          </a:blip>
          <a:stretch>
            <a:fillRect/>
          </a:stretch>
        </p:blipFill>
        <p:spPr>
          <a:xfrm>
            <a:off x="5003800" y="2179638"/>
            <a:ext cx="3692525" cy="1905000"/>
          </a:xfrm>
          <a:prstGeom prst="rect">
            <a:avLst/>
          </a:prstGeom>
          <a:noFill/>
          <a:ln>
            <a:noFill/>
            <a:miter lim="800000"/>
          </a:ln>
        </p:spPr>
      </p:pic>
      <p:sp>
        <p:nvSpPr>
          <p:cNvPr id="26628" name="矩形 4"/>
          <p:cNvSpPr>
            <a:spLocks noChangeArrowheads="1"/>
          </p:cNvSpPr>
          <p:nvPr/>
        </p:nvSpPr>
        <p:spPr bwMode="auto">
          <a:xfrm>
            <a:off x="3770313" y="2871788"/>
            <a:ext cx="8016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lang="en-US" altLang="zh-CN" sz="2400" b="1" kern="0">
                <a:solidFill>
                  <a:srgbClr val="C00000"/>
                </a:solidFill>
                <a:latin typeface="Times New Roman"/>
              </a:rPr>
              <a:t>1</a:t>
            </a:r>
            <a:r>
              <a:rPr altLang="zh-CN" sz="2400" b="1" kern="0">
                <a:solidFill>
                  <a:srgbClr val="C00000"/>
                </a:solidFill>
                <a:latin typeface="宋体" pitchFamily="2" charset="-122"/>
              </a:rPr>
              <a:t>∶</a:t>
            </a:r>
            <a:r>
              <a:rPr lang="en-US" altLang="zh-CN" sz="2400" b="1" kern="0">
                <a:solidFill>
                  <a:srgbClr val="C00000"/>
                </a:solidFill>
                <a:latin typeface="Times New Roman"/>
              </a:rPr>
              <a:t>1</a:t>
            </a:r>
            <a:endParaRPr altLang="zh-CN" sz="1000" kern="0">
              <a:solidFill>
                <a:prstClr val="black"/>
              </a:solidFill>
              <a:latin typeface="宋体" pitchFamily="2" charset="-122"/>
            </a:endParaRPr>
          </a:p>
        </p:txBody>
      </p:sp>
    </p:spTree>
    <p:extLst>
      <p:ext uri="{BB962C8B-B14F-4D97-AF65-F5344CB8AC3E}">
        <p14:creationId xmlns:p14="http://schemas.microsoft.com/office/powerpoint/2010/main" val="41553461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ipe(left)">
                                      <p:cBhvr>
                                        <p:cTn id="7" dur="500" fill="hold"/>
                                        <p:tgtEl>
                                          <p:spTgt spid="2662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wipe(left)">
                                      <p:cBhvr>
                                        <p:cTn id="12" dur="500" fill="hold"/>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矩形 3"/>
          <p:cNvSpPr/>
          <p:nvPr/>
        </p:nvSpPr>
        <p:spPr>
          <a:xfrm>
            <a:off x="360363" y="546100"/>
            <a:ext cx="8459787" cy="3970338"/>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indent="-354012" algn="just">
              <a:lnSpc>
                <a:spcPct val="150000"/>
              </a:lnSpc>
            </a:pPr>
            <a:r>
              <a:rPr altLang="zh-CN" sz="2400" b="1" kern="0">
                <a:solidFill>
                  <a:prstClr val="black"/>
                </a:solidFill>
                <a:latin typeface="Times New Roman" pitchFamily="18" charset="0"/>
              </a:rPr>
              <a:t>【典例</a:t>
            </a:r>
            <a:r>
              <a:rPr lang="en-US" altLang="zh-CN" sz="2400" b="1" kern="0">
                <a:solidFill>
                  <a:prstClr val="black"/>
                </a:solidFill>
                <a:latin typeface="Times New Roman" pitchFamily="18" charset="0"/>
              </a:rPr>
              <a:t>4</a:t>
            </a:r>
            <a:r>
              <a:rPr altLang="zh-CN" sz="2400" b="1" kern="0">
                <a:solidFill>
                  <a:prstClr val="black"/>
                </a:solidFill>
                <a:latin typeface="Times New Roman" pitchFamily="18" charset="0"/>
              </a:rPr>
              <a:t>】如图</a:t>
            </a:r>
            <a:r>
              <a:rPr lang="en-US" altLang="zh-CN" sz="2400" b="1" kern="0">
                <a:solidFill>
                  <a:prstClr val="black"/>
                </a:solidFill>
                <a:latin typeface="Times New Roman" pitchFamily="18" charset="0"/>
              </a:rPr>
              <a:t>3</a:t>
            </a:r>
            <a:r>
              <a:rPr altLang="zh-CN" sz="2400" b="1" kern="0">
                <a:solidFill>
                  <a:prstClr val="black"/>
                </a:solidFill>
                <a:latin typeface="Times New Roman" pitchFamily="18" charset="0"/>
              </a:rPr>
              <a:t>所示，有三个实心圆柱体甲、乙、丙，放在水平地面上，其中甲、乙高度相同，乙、丙的底面积相同，三者对地面的压强相等，下列判断正确的是</a:t>
            </a:r>
            <a:r>
              <a:rPr lang="en-US" altLang="zh-CN" sz="2400" b="1" kern="0">
                <a:solidFill>
                  <a:prstClr val="black"/>
                </a:solidFill>
                <a:latin typeface="Times New Roman" pitchFamily="18" charset="0"/>
              </a:rPr>
              <a:t>(</a:t>
            </a:r>
            <a:r>
              <a:rPr altLang="zh-CN" sz="2400" b="1" kern="0">
                <a:solidFill>
                  <a:prstClr val="black"/>
                </a:solidFill>
                <a:latin typeface="Times New Roman" pitchFamily="18" charset="0"/>
              </a:rPr>
              <a:t>　　</a:t>
            </a:r>
            <a:r>
              <a:rPr lang="en-US" altLang="zh-CN" sz="2400" b="1" kern="0">
                <a:solidFill>
                  <a:prstClr val="black"/>
                </a:solidFill>
                <a:latin typeface="Times New Roman" pitchFamily="18" charset="0"/>
              </a:rPr>
              <a:t>)</a:t>
            </a:r>
            <a:endParaRPr altLang="zh-CN" sz="1000" kern="0">
              <a:solidFill>
                <a:prstClr val="black"/>
              </a:solidFill>
              <a:latin typeface="宋体" pitchFamily="2" charset="-122"/>
            </a:endParaRPr>
          </a:p>
          <a:p>
            <a:pPr marL="357188" indent="-354012" algn="just">
              <a:lnSpc>
                <a:spcPct val="150000"/>
              </a:lnSpc>
            </a:pPr>
            <a:r>
              <a:rPr lang="en-US" altLang="zh-CN" sz="2400" b="1" kern="0">
                <a:solidFill>
                  <a:prstClr val="black"/>
                </a:solidFill>
                <a:latin typeface="Times New Roman" pitchFamily="18" charset="0"/>
              </a:rPr>
              <a:t>A</a:t>
            </a:r>
            <a:r>
              <a:rPr altLang="zh-CN" sz="2400" b="1" kern="0">
                <a:solidFill>
                  <a:prstClr val="black"/>
                </a:solidFill>
                <a:latin typeface="Times New Roman" pitchFamily="18" charset="0"/>
              </a:rPr>
              <a:t>．</a:t>
            </a:r>
            <a:r>
              <a:rPr lang="en-US" altLang="zh-CN" sz="2400" b="1" i="1" kern="0">
                <a:solidFill>
                  <a:prstClr val="black"/>
                </a:solidFill>
                <a:latin typeface="Times New Roman" pitchFamily="18" charset="0"/>
              </a:rPr>
              <a:t>ρ</a:t>
            </a:r>
            <a:r>
              <a:rPr altLang="zh-CN" sz="2400" b="1" kern="0" baseline="-25000">
                <a:solidFill>
                  <a:prstClr val="black"/>
                </a:solidFill>
                <a:latin typeface="Times New Roman" pitchFamily="18" charset="0"/>
              </a:rPr>
              <a:t>甲</a:t>
            </a:r>
            <a:r>
              <a:rPr altLang="zh-CN" sz="2400" b="1" kern="0">
                <a:solidFill>
                  <a:prstClr val="black"/>
                </a:solidFill>
                <a:latin typeface="Times New Roman" pitchFamily="18" charset="0"/>
              </a:rPr>
              <a:t>＝</a:t>
            </a:r>
            <a:r>
              <a:rPr lang="en-US" altLang="zh-CN" sz="2400" b="1" i="1" kern="0">
                <a:solidFill>
                  <a:prstClr val="black"/>
                </a:solidFill>
                <a:latin typeface="Times New Roman" pitchFamily="18" charset="0"/>
              </a:rPr>
              <a:t>ρ</a:t>
            </a:r>
            <a:r>
              <a:rPr altLang="zh-CN" sz="2400" b="1" kern="0" baseline="-25000">
                <a:solidFill>
                  <a:prstClr val="black"/>
                </a:solidFill>
                <a:latin typeface="Times New Roman" pitchFamily="18" charset="0"/>
              </a:rPr>
              <a:t>乙</a:t>
            </a:r>
            <a:r>
              <a:rPr altLang="zh-CN" sz="2400" b="1" kern="0">
                <a:solidFill>
                  <a:prstClr val="black"/>
                </a:solidFill>
                <a:latin typeface="Times New Roman" pitchFamily="18" charset="0"/>
              </a:rPr>
              <a:t>＞</a:t>
            </a:r>
            <a:r>
              <a:rPr altLang="zh-CN" sz="2400" b="1" kern="0">
                <a:solidFill>
                  <a:prstClr val="black"/>
                </a:solidFill>
                <a:latin typeface="宋体" pitchFamily="2" charset="-122"/>
              </a:rPr>
              <a:t> </a:t>
            </a:r>
            <a:r>
              <a:rPr lang="en-US" altLang="zh-CN" sz="2400" b="1" i="1" kern="0">
                <a:solidFill>
                  <a:prstClr val="black"/>
                </a:solidFill>
                <a:latin typeface="宋体" pitchFamily="2" charset="-122"/>
              </a:rPr>
              <a:t>ρ</a:t>
            </a:r>
            <a:r>
              <a:rPr altLang="zh-CN" sz="2400" b="1" kern="0" baseline="-25000">
                <a:solidFill>
                  <a:prstClr val="black"/>
                </a:solidFill>
                <a:latin typeface="Times New Roman" pitchFamily="18" charset="0"/>
              </a:rPr>
              <a:t>丙</a:t>
            </a:r>
            <a:r>
              <a:rPr altLang="zh-CN" sz="2400" b="1" kern="0">
                <a:solidFill>
                  <a:prstClr val="black"/>
                </a:solidFill>
                <a:latin typeface="Times New Roman" pitchFamily="18" charset="0"/>
              </a:rPr>
              <a:t>　　　　</a:t>
            </a:r>
            <a:endParaRPr lang="en-US" altLang="zh-CN" sz="2400" b="1" kern="0">
              <a:solidFill>
                <a:prstClr val="black"/>
              </a:solidFill>
              <a:latin typeface="Times New Roman" pitchFamily="18" charset="0"/>
            </a:endParaRPr>
          </a:p>
          <a:p>
            <a:pPr marL="357188" indent="-354012" algn="just">
              <a:lnSpc>
                <a:spcPct val="150000"/>
              </a:lnSpc>
            </a:pPr>
            <a:r>
              <a:rPr lang="en-US" altLang="zh-CN" sz="2400" b="1" kern="0">
                <a:solidFill>
                  <a:prstClr val="black"/>
                </a:solidFill>
                <a:latin typeface="Times New Roman" pitchFamily="18" charset="0"/>
              </a:rPr>
              <a:t>B</a:t>
            </a:r>
            <a:r>
              <a:rPr altLang="zh-CN" sz="2400" b="1" kern="0">
                <a:solidFill>
                  <a:prstClr val="black"/>
                </a:solidFill>
                <a:latin typeface="Times New Roman" pitchFamily="18" charset="0"/>
              </a:rPr>
              <a:t>．</a:t>
            </a:r>
            <a:r>
              <a:rPr lang="en-US" altLang="zh-CN" sz="2400" b="1" i="1" kern="0">
                <a:solidFill>
                  <a:prstClr val="black"/>
                </a:solidFill>
                <a:latin typeface="Times New Roman" pitchFamily="18" charset="0"/>
              </a:rPr>
              <a:t>ρ</a:t>
            </a:r>
            <a:r>
              <a:rPr altLang="zh-CN" sz="2400" b="1" kern="0" baseline="-25000">
                <a:solidFill>
                  <a:prstClr val="black"/>
                </a:solidFill>
                <a:latin typeface="Times New Roman" pitchFamily="18" charset="0"/>
              </a:rPr>
              <a:t>甲</a:t>
            </a:r>
            <a:r>
              <a:rPr altLang="zh-CN" sz="2400" b="1" kern="0">
                <a:solidFill>
                  <a:prstClr val="black"/>
                </a:solidFill>
                <a:latin typeface="Times New Roman" pitchFamily="18" charset="0"/>
              </a:rPr>
              <a:t>＝</a:t>
            </a:r>
            <a:r>
              <a:rPr lang="en-US" altLang="zh-CN" sz="2400" b="1" i="1" kern="0">
                <a:solidFill>
                  <a:prstClr val="black"/>
                </a:solidFill>
                <a:latin typeface="Times New Roman" pitchFamily="18" charset="0"/>
              </a:rPr>
              <a:t>ρ</a:t>
            </a:r>
            <a:r>
              <a:rPr altLang="zh-CN" sz="2400" b="1" kern="0" baseline="-25000">
                <a:solidFill>
                  <a:prstClr val="black"/>
                </a:solidFill>
                <a:latin typeface="Times New Roman" pitchFamily="18" charset="0"/>
              </a:rPr>
              <a:t>乙</a:t>
            </a:r>
            <a:r>
              <a:rPr altLang="zh-CN" sz="2400" b="1" kern="0">
                <a:solidFill>
                  <a:prstClr val="black"/>
                </a:solidFill>
                <a:latin typeface="Times New Roman" pitchFamily="18" charset="0"/>
              </a:rPr>
              <a:t>＝</a:t>
            </a:r>
            <a:r>
              <a:rPr lang="en-US" altLang="zh-CN" sz="2400" b="1" i="1" kern="0">
                <a:solidFill>
                  <a:prstClr val="black"/>
                </a:solidFill>
                <a:latin typeface="Times New Roman" pitchFamily="18" charset="0"/>
              </a:rPr>
              <a:t>ρ</a:t>
            </a:r>
            <a:r>
              <a:rPr altLang="zh-CN" sz="2400" b="1" kern="0" baseline="-25000">
                <a:solidFill>
                  <a:prstClr val="black"/>
                </a:solidFill>
                <a:latin typeface="Times New Roman" pitchFamily="18" charset="0"/>
              </a:rPr>
              <a:t>丙</a:t>
            </a:r>
            <a:endParaRPr altLang="zh-CN" sz="1000" kern="0">
              <a:solidFill>
                <a:prstClr val="black"/>
              </a:solidFill>
              <a:latin typeface="宋体" pitchFamily="2" charset="-122"/>
            </a:endParaRPr>
          </a:p>
          <a:p>
            <a:pPr marL="357188" indent="-354012" algn="just">
              <a:lnSpc>
                <a:spcPct val="150000"/>
              </a:lnSpc>
            </a:pPr>
            <a:r>
              <a:rPr lang="en-US" altLang="zh-CN" sz="2400" b="1" kern="0">
                <a:solidFill>
                  <a:prstClr val="black"/>
                </a:solidFill>
                <a:latin typeface="Times New Roman" pitchFamily="18" charset="0"/>
              </a:rPr>
              <a:t>C</a:t>
            </a:r>
            <a:r>
              <a:rPr altLang="zh-CN" sz="2400" b="1" kern="0">
                <a:solidFill>
                  <a:prstClr val="black"/>
                </a:solidFill>
                <a:latin typeface="Times New Roman" pitchFamily="18" charset="0"/>
              </a:rPr>
              <a:t>．</a:t>
            </a:r>
            <a:r>
              <a:rPr lang="en-US" altLang="zh-CN" sz="2400" b="1" i="1" kern="0">
                <a:solidFill>
                  <a:prstClr val="black"/>
                </a:solidFill>
                <a:latin typeface="Times New Roman" pitchFamily="18" charset="0"/>
              </a:rPr>
              <a:t>m</a:t>
            </a:r>
            <a:r>
              <a:rPr altLang="zh-CN" sz="2400" b="1" kern="0" baseline="-25000">
                <a:solidFill>
                  <a:prstClr val="black"/>
                </a:solidFill>
                <a:latin typeface="Times New Roman" pitchFamily="18" charset="0"/>
              </a:rPr>
              <a:t>甲</a:t>
            </a:r>
            <a:r>
              <a:rPr altLang="zh-CN" sz="2400" b="1" kern="0">
                <a:solidFill>
                  <a:prstClr val="black"/>
                </a:solidFill>
                <a:latin typeface="Times New Roman" pitchFamily="18" charset="0"/>
              </a:rPr>
              <a:t>＝</a:t>
            </a:r>
            <a:r>
              <a:rPr lang="en-US" altLang="zh-CN" sz="2400" b="1" i="1" kern="0">
                <a:solidFill>
                  <a:prstClr val="black"/>
                </a:solidFill>
                <a:latin typeface="Times New Roman" pitchFamily="18" charset="0"/>
              </a:rPr>
              <a:t>m</a:t>
            </a:r>
            <a:r>
              <a:rPr altLang="zh-CN" sz="2400" b="1" kern="0" baseline="-25000">
                <a:solidFill>
                  <a:prstClr val="black"/>
                </a:solidFill>
                <a:latin typeface="Times New Roman" pitchFamily="18" charset="0"/>
              </a:rPr>
              <a:t>乙</a:t>
            </a:r>
            <a:r>
              <a:rPr altLang="zh-CN" sz="2400" b="1" kern="0">
                <a:solidFill>
                  <a:prstClr val="black"/>
                </a:solidFill>
                <a:latin typeface="Times New Roman" pitchFamily="18" charset="0"/>
              </a:rPr>
              <a:t>＞</a:t>
            </a:r>
            <a:r>
              <a:rPr lang="en-US" altLang="zh-CN" sz="2400" b="1" kern="0">
                <a:solidFill>
                  <a:prstClr val="black"/>
                </a:solidFill>
                <a:latin typeface="Times New Roman" pitchFamily="18" charset="0"/>
              </a:rPr>
              <a:t>  </a:t>
            </a:r>
            <a:r>
              <a:rPr lang="en-US" altLang="zh-CN" sz="2400" b="1" i="1" kern="0">
                <a:solidFill>
                  <a:prstClr val="black"/>
                </a:solidFill>
                <a:latin typeface="Times New Roman" pitchFamily="18" charset="0"/>
              </a:rPr>
              <a:t>m</a:t>
            </a:r>
            <a:r>
              <a:rPr altLang="zh-CN" sz="2400" b="1" kern="0" baseline="-25000">
                <a:solidFill>
                  <a:prstClr val="black"/>
                </a:solidFill>
                <a:latin typeface="Times New Roman" pitchFamily="18" charset="0"/>
              </a:rPr>
              <a:t>丙</a:t>
            </a:r>
            <a:r>
              <a:rPr lang="en-US" altLang="zh-CN" sz="2400" b="1" kern="0">
                <a:solidFill>
                  <a:prstClr val="black"/>
                </a:solidFill>
                <a:latin typeface="Times New Roman" pitchFamily="18" charset="0"/>
              </a:rPr>
              <a:t>  </a:t>
            </a:r>
          </a:p>
          <a:p>
            <a:pPr marL="357188" indent="-354012" algn="just">
              <a:lnSpc>
                <a:spcPct val="150000"/>
              </a:lnSpc>
            </a:pPr>
            <a:r>
              <a:rPr lang="en-US" altLang="zh-CN" sz="2400" b="1" kern="0">
                <a:solidFill>
                  <a:prstClr val="black"/>
                </a:solidFill>
                <a:latin typeface="Times New Roman" pitchFamily="18" charset="0"/>
              </a:rPr>
              <a:t>D</a:t>
            </a:r>
            <a:r>
              <a:rPr altLang="zh-CN" sz="2400" b="1" kern="0">
                <a:solidFill>
                  <a:prstClr val="black"/>
                </a:solidFill>
                <a:latin typeface="Times New Roman" pitchFamily="18" charset="0"/>
              </a:rPr>
              <a:t>．</a:t>
            </a:r>
            <a:r>
              <a:rPr lang="en-US" altLang="zh-CN" sz="2400" b="1" i="1" kern="0">
                <a:solidFill>
                  <a:prstClr val="black"/>
                </a:solidFill>
                <a:latin typeface="Times New Roman" pitchFamily="18" charset="0"/>
              </a:rPr>
              <a:t>m</a:t>
            </a:r>
            <a:r>
              <a:rPr altLang="zh-CN" sz="2400" b="1" kern="0" baseline="-25000">
                <a:solidFill>
                  <a:prstClr val="black"/>
                </a:solidFill>
                <a:latin typeface="Times New Roman" pitchFamily="18" charset="0"/>
              </a:rPr>
              <a:t>甲</a:t>
            </a:r>
            <a:r>
              <a:rPr altLang="zh-CN" sz="2400" b="1" kern="0">
                <a:solidFill>
                  <a:prstClr val="black"/>
                </a:solidFill>
                <a:latin typeface="Times New Roman" pitchFamily="18" charset="0"/>
              </a:rPr>
              <a:t>＝</a:t>
            </a:r>
            <a:r>
              <a:rPr lang="en-US" altLang="zh-CN" sz="2400" b="1" i="1" kern="0">
                <a:solidFill>
                  <a:prstClr val="black"/>
                </a:solidFill>
                <a:latin typeface="Times New Roman" pitchFamily="18" charset="0"/>
              </a:rPr>
              <a:t>m</a:t>
            </a:r>
            <a:r>
              <a:rPr altLang="zh-CN" sz="2400" b="1" kern="0" baseline="-25000">
                <a:solidFill>
                  <a:prstClr val="black"/>
                </a:solidFill>
                <a:latin typeface="Times New Roman" pitchFamily="18" charset="0"/>
              </a:rPr>
              <a:t>乙</a:t>
            </a:r>
            <a:r>
              <a:rPr altLang="zh-CN" sz="2400" b="1" kern="0">
                <a:solidFill>
                  <a:prstClr val="black"/>
                </a:solidFill>
                <a:latin typeface="Times New Roman" pitchFamily="18" charset="0"/>
              </a:rPr>
              <a:t>＜</a:t>
            </a:r>
            <a:r>
              <a:rPr lang="en-US" altLang="zh-CN" sz="2400" b="1" kern="0">
                <a:solidFill>
                  <a:prstClr val="black"/>
                </a:solidFill>
                <a:latin typeface="Times New Roman" pitchFamily="18" charset="0"/>
              </a:rPr>
              <a:t>  </a:t>
            </a:r>
            <a:r>
              <a:rPr lang="en-US" altLang="zh-CN" sz="2400" b="1" i="1" kern="0">
                <a:solidFill>
                  <a:prstClr val="black"/>
                </a:solidFill>
                <a:latin typeface="Times New Roman" pitchFamily="18" charset="0"/>
              </a:rPr>
              <a:t>m</a:t>
            </a:r>
            <a:r>
              <a:rPr altLang="zh-CN" sz="2400" b="1" kern="0" baseline="-25000">
                <a:solidFill>
                  <a:prstClr val="black"/>
                </a:solidFill>
                <a:latin typeface="Times New Roman" pitchFamily="18" charset="0"/>
              </a:rPr>
              <a:t>丙</a:t>
            </a:r>
            <a:endParaRPr altLang="zh-CN" sz="1000" kern="0">
              <a:solidFill>
                <a:prstClr val="black"/>
              </a:solidFill>
              <a:latin typeface="宋体" pitchFamily="2" charset="-122"/>
              <a:ea typeface="Courier New" pitchFamily="49" charset="0"/>
            </a:endParaRPr>
          </a:p>
        </p:txBody>
      </p:sp>
      <p:pic>
        <p:nvPicPr>
          <p:cNvPr id="27650" name="Picture 2"/>
          <p:cNvPicPr>
            <a:picLocks noChangeAspect="1"/>
          </p:cNvPicPr>
          <p:nvPr/>
        </p:nvPicPr>
        <p:blipFill>
          <a:blip r:embed="rId2">
            <a:clrChange>
              <a:clrFrom>
                <a:srgbClr val="FFFFFF"/>
              </a:clrFrom>
              <a:clrTo>
                <a:srgbClr val="FFFFFF">
                  <a:alpha val="0"/>
                </a:srgbClr>
              </a:clrTo>
            </a:clrChange>
          </a:blip>
          <a:stretch>
            <a:fillRect/>
          </a:stretch>
        </p:blipFill>
        <p:spPr>
          <a:xfrm>
            <a:off x="4837113" y="2427288"/>
            <a:ext cx="2354262" cy="1952625"/>
          </a:xfrm>
          <a:prstGeom prst="rect">
            <a:avLst/>
          </a:prstGeom>
          <a:noFill/>
          <a:ln>
            <a:noFill/>
            <a:miter lim="800000"/>
          </a:ln>
        </p:spPr>
      </p:pic>
    </p:spTree>
    <p:extLst>
      <p:ext uri="{BB962C8B-B14F-4D97-AF65-F5344CB8AC3E}">
        <p14:creationId xmlns:p14="http://schemas.microsoft.com/office/powerpoint/2010/main" val="107610702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3" name="对象 1"/>
          <p:cNvGraphicFramePr>
            <a:graphicFrameLocks noChangeAspect="1"/>
          </p:cNvGraphicFramePr>
          <p:nvPr/>
        </p:nvGraphicFramePr>
        <p:xfrm>
          <a:off x="1035050" y="555625"/>
          <a:ext cx="7137400" cy="3378200"/>
        </p:xfrm>
        <a:graphic>
          <a:graphicData uri="http://schemas.openxmlformats.org/presentationml/2006/ole">
            <mc:AlternateContent xmlns:mc="http://schemas.openxmlformats.org/markup-compatibility/2006">
              <mc:Choice xmlns:v="urn:schemas-microsoft-com:vml" Requires="v">
                <p:oleObj spid="_x0000_s11266" r:id="rId4" imgW="7137400" imgH="3378200" progId="Word.Document.8">
                  <p:embed/>
                </p:oleObj>
              </mc:Choice>
              <mc:Fallback>
                <p:oleObj r:id="rId4" imgW="7137400" imgH="3378200" progId="Word.Document.8">
                  <p:embed/>
                  <p:pic>
                    <p:nvPicPr>
                      <p:cNvPr id="0" name=""/>
                      <p:cNvPicPr/>
                      <p:nvPr/>
                    </p:nvPicPr>
                    <p:blipFill>
                      <a:blip r:embed="rId5"/>
                      <a:stretch>
                        <a:fillRect/>
                      </a:stretch>
                    </p:blipFill>
                    <p:spPr>
                      <a:xfrm>
                        <a:off x="1035050" y="555625"/>
                        <a:ext cx="7137400" cy="3378200"/>
                      </a:xfrm>
                      <a:prstGeom prst="rect">
                        <a:avLst/>
                      </a:prstGeom>
                      <a:noFill/>
                      <a:ln w="38100">
                        <a:noFill/>
                        <a:miter lim="800000"/>
                      </a:ln>
                    </p:spPr>
                  </p:pic>
                </p:oleObj>
              </mc:Fallback>
            </mc:AlternateContent>
          </a:graphicData>
        </a:graphic>
      </p:graphicFrame>
      <p:sp>
        <p:nvSpPr>
          <p:cNvPr id="28674" name="矩形 4"/>
          <p:cNvSpPr>
            <a:spLocks noChangeArrowheads="1"/>
          </p:cNvSpPr>
          <p:nvPr/>
        </p:nvSpPr>
        <p:spPr bwMode="auto">
          <a:xfrm>
            <a:off x="971550" y="3724275"/>
            <a:ext cx="748823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srgbClr val="00B050"/>
                </a:solidFill>
                <a:latin typeface="Times New Roman" pitchFamily="18" charset="0"/>
              </a:rPr>
              <a:t>【</a:t>
            </a:r>
            <a:r>
              <a:rPr sz="2400" b="1" kern="0">
                <a:solidFill>
                  <a:srgbClr val="00B050"/>
                </a:solidFill>
                <a:latin typeface="Times New Roman" pitchFamily="18" charset="0"/>
              </a:rPr>
              <a:t>答案</a:t>
            </a:r>
            <a:r>
              <a:rPr lang="en-US" altLang="zh-CN" sz="2400" b="1" kern="0">
                <a:solidFill>
                  <a:srgbClr val="00B050"/>
                </a:solidFill>
                <a:latin typeface="Times New Roman" pitchFamily="18" charset="0"/>
              </a:rPr>
              <a:t>】</a:t>
            </a:r>
            <a:r>
              <a:rPr lang="en-US" altLang="zh-CN" sz="2400" b="1" kern="0">
                <a:solidFill>
                  <a:srgbClr val="C00000"/>
                </a:solidFill>
                <a:latin typeface="Times New Roman"/>
              </a:rPr>
              <a:t>A</a:t>
            </a:r>
            <a:endParaRPr altLang="zh-CN" sz="1000" kern="0">
              <a:solidFill>
                <a:srgbClr val="C00000"/>
              </a:solidFill>
              <a:latin typeface="宋体" pitchFamily="2" charset="-122"/>
            </a:endParaRPr>
          </a:p>
        </p:txBody>
      </p:sp>
    </p:spTree>
    <p:extLst>
      <p:ext uri="{BB962C8B-B14F-4D97-AF65-F5344CB8AC3E}">
        <p14:creationId xmlns:p14="http://schemas.microsoft.com/office/powerpoint/2010/main" val="38453258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8673"/>
                                        </p:tgtEl>
                                        <p:attrNameLst>
                                          <p:attrName>style.visibility</p:attrName>
                                        </p:attrNameLst>
                                      </p:cBhvr>
                                      <p:to>
                                        <p:strVal val="visible"/>
                                      </p:to>
                                    </p:set>
                                    <p:animEffect transition="in" filter="wipe(left)">
                                      <p:cBhvr>
                                        <p:cTn id="7" dur="500" fill="hold"/>
                                        <p:tgtEl>
                                          <p:spTgt spid="28673"/>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8674">
                                            <p:txEl>
                                              <p:pRg st="0" end="0"/>
                                            </p:txEl>
                                          </p:spTgt>
                                        </p:tgtEl>
                                        <p:attrNameLst>
                                          <p:attrName>style.visibility</p:attrName>
                                        </p:attrNameLst>
                                      </p:cBhvr>
                                      <p:to>
                                        <p:strVal val="visible"/>
                                      </p:to>
                                    </p:set>
                                    <p:animEffect transition="in" filter="wipe(left)">
                                      <p:cBhvr>
                                        <p:cTn id="12" dur="500" fill="hold"/>
                                        <p:tgtEl>
                                          <p:spTgt spid="286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矩形 3"/>
          <p:cNvSpPr>
            <a:spLocks noChangeArrowheads="1"/>
          </p:cNvSpPr>
          <p:nvPr/>
        </p:nvSpPr>
        <p:spPr bwMode="auto">
          <a:xfrm>
            <a:off x="360363" y="700088"/>
            <a:ext cx="8459788"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altLang="zh-CN" sz="2400" b="1" kern="0">
                <a:solidFill>
                  <a:prstClr val="black"/>
                </a:solidFill>
                <a:latin typeface="Times New Roman"/>
              </a:rPr>
              <a:t>【典例</a:t>
            </a:r>
            <a:r>
              <a:rPr lang="en-US" altLang="zh-CN" sz="2400" b="1" kern="0">
                <a:solidFill>
                  <a:prstClr val="black"/>
                </a:solidFill>
                <a:latin typeface="Times New Roman"/>
              </a:rPr>
              <a:t>5</a:t>
            </a:r>
            <a:r>
              <a:rPr altLang="zh-CN" sz="2400" b="1" kern="0">
                <a:solidFill>
                  <a:prstClr val="black"/>
                </a:solidFill>
                <a:latin typeface="Times New Roman"/>
              </a:rPr>
              <a:t>】如图</a:t>
            </a:r>
            <a:r>
              <a:rPr lang="en-US" altLang="zh-CN" sz="2400" b="1" kern="0">
                <a:solidFill>
                  <a:prstClr val="black"/>
                </a:solidFill>
                <a:latin typeface="Times New Roman"/>
              </a:rPr>
              <a:t>4</a:t>
            </a:r>
            <a:r>
              <a:rPr altLang="zh-CN" sz="2400" b="1" kern="0">
                <a:solidFill>
                  <a:prstClr val="black"/>
                </a:solidFill>
                <a:latin typeface="Times New Roman"/>
              </a:rPr>
              <a:t>所示，质量分布均匀的长方体重物</a:t>
            </a:r>
            <a:r>
              <a:rPr lang="en-US" altLang="zh-CN" sz="2400" b="1" i="1" kern="0">
                <a:solidFill>
                  <a:prstClr val="black"/>
                </a:solidFill>
                <a:latin typeface="Times New Roman"/>
              </a:rPr>
              <a:t>A</a:t>
            </a:r>
            <a:r>
              <a:rPr altLang="zh-CN" sz="2400" b="1" kern="0">
                <a:solidFill>
                  <a:prstClr val="black"/>
                </a:solidFill>
                <a:latin typeface="Times New Roman"/>
              </a:rPr>
              <a:t>、</a:t>
            </a:r>
            <a:r>
              <a:rPr lang="en-US" altLang="zh-CN" sz="2400" b="1" i="1" kern="0">
                <a:solidFill>
                  <a:prstClr val="black"/>
                </a:solidFill>
                <a:latin typeface="Times New Roman"/>
              </a:rPr>
              <a:t>B</a:t>
            </a:r>
            <a:r>
              <a:rPr altLang="zh-CN" sz="2400" b="1" kern="0">
                <a:solidFill>
                  <a:prstClr val="black"/>
                </a:solidFill>
                <a:latin typeface="Times New Roman"/>
              </a:rPr>
              <a:t>，密度分别为</a:t>
            </a:r>
            <a:r>
              <a:rPr lang="en-US" altLang="zh-CN" sz="2400" b="1" i="1" kern="0">
                <a:solidFill>
                  <a:prstClr val="black"/>
                </a:solidFill>
                <a:latin typeface="Times New Roman"/>
              </a:rPr>
              <a:t>ρ</a:t>
            </a:r>
            <a:r>
              <a:rPr lang="en-US" altLang="zh-CN" sz="2400" b="1" i="1" kern="0" baseline="-25000">
                <a:solidFill>
                  <a:prstClr val="black"/>
                </a:solidFill>
                <a:latin typeface="Times New Roman"/>
              </a:rPr>
              <a:t>A</a:t>
            </a:r>
            <a:r>
              <a:rPr altLang="zh-CN" sz="2400" b="1" kern="0">
                <a:solidFill>
                  <a:prstClr val="black"/>
                </a:solidFill>
                <a:latin typeface="Times New Roman"/>
              </a:rPr>
              <a:t>和</a:t>
            </a:r>
            <a:r>
              <a:rPr lang="en-US" altLang="zh-CN" sz="2400" b="1" i="1" kern="0">
                <a:solidFill>
                  <a:prstClr val="black"/>
                </a:solidFill>
                <a:latin typeface="Times New Roman"/>
              </a:rPr>
              <a:t>ρ</a:t>
            </a:r>
            <a:r>
              <a:rPr lang="en-US" altLang="zh-CN" sz="2400" b="1" i="1" kern="0" baseline="-25000">
                <a:solidFill>
                  <a:prstClr val="black"/>
                </a:solidFill>
                <a:latin typeface="Times New Roman"/>
              </a:rPr>
              <a:t>B</a:t>
            </a:r>
            <a:r>
              <a:rPr altLang="zh-CN" sz="2400" b="1" kern="0">
                <a:solidFill>
                  <a:prstClr val="black"/>
                </a:solidFill>
                <a:latin typeface="Times New Roman"/>
              </a:rPr>
              <a:t>，底面积分别为</a:t>
            </a:r>
            <a:r>
              <a:rPr lang="en-US" altLang="zh-CN" sz="2400" b="1" i="1" kern="0">
                <a:solidFill>
                  <a:prstClr val="black"/>
                </a:solidFill>
                <a:latin typeface="Times New Roman"/>
              </a:rPr>
              <a:t>S</a:t>
            </a:r>
            <a:r>
              <a:rPr lang="en-US" altLang="zh-CN" sz="2400" b="1" i="1" kern="0" baseline="-25000">
                <a:solidFill>
                  <a:prstClr val="black"/>
                </a:solidFill>
                <a:latin typeface="Times New Roman"/>
              </a:rPr>
              <a:t>A</a:t>
            </a:r>
            <a:r>
              <a:rPr altLang="zh-CN" sz="2400" b="1" kern="0">
                <a:solidFill>
                  <a:prstClr val="black"/>
                </a:solidFill>
                <a:latin typeface="Times New Roman"/>
              </a:rPr>
              <a:t>和</a:t>
            </a:r>
            <a:r>
              <a:rPr lang="en-US" altLang="zh-CN" sz="2400" b="1" i="1" kern="0">
                <a:solidFill>
                  <a:prstClr val="black"/>
                </a:solidFill>
                <a:latin typeface="Times New Roman"/>
              </a:rPr>
              <a:t>S</a:t>
            </a:r>
            <a:r>
              <a:rPr lang="en-US" altLang="zh-CN" sz="2400" b="1" i="1" kern="0" baseline="-25000">
                <a:solidFill>
                  <a:prstClr val="black"/>
                </a:solidFill>
                <a:latin typeface="Times New Roman"/>
              </a:rPr>
              <a:t>B</a:t>
            </a:r>
            <a:r>
              <a:rPr altLang="zh-CN" sz="2400" b="1" kern="0">
                <a:solidFill>
                  <a:prstClr val="black"/>
                </a:solidFill>
                <a:latin typeface="Times New Roman"/>
              </a:rPr>
              <a:t>，且</a:t>
            </a:r>
            <a:r>
              <a:rPr lang="en-US" altLang="zh-CN" sz="2400" b="1" i="1" kern="0">
                <a:solidFill>
                  <a:prstClr val="black"/>
                </a:solidFill>
                <a:latin typeface="Times New Roman"/>
              </a:rPr>
              <a:t>S</a:t>
            </a:r>
            <a:r>
              <a:rPr lang="en-US" altLang="zh-CN" sz="2400" b="1" i="1" kern="0" baseline="-25000">
                <a:solidFill>
                  <a:prstClr val="black"/>
                </a:solidFill>
                <a:latin typeface="Times New Roman"/>
              </a:rPr>
              <a:t>A</a:t>
            </a:r>
            <a:r>
              <a:rPr altLang="zh-CN" sz="2400" b="1" kern="0">
                <a:solidFill>
                  <a:prstClr val="black"/>
                </a:solidFill>
                <a:latin typeface="Times New Roman"/>
              </a:rPr>
              <a:t>＞</a:t>
            </a:r>
            <a:r>
              <a:rPr altLang="zh-CN" sz="2400" b="1" kern="0">
                <a:solidFill>
                  <a:prstClr val="black"/>
                </a:solidFill>
                <a:latin typeface="宋体" pitchFamily="2" charset="-122"/>
                <a:ea typeface="Times New Roman" panose="02020603050405020304"/>
              </a:rPr>
              <a:t> </a:t>
            </a:r>
            <a:r>
              <a:rPr lang="en-US" altLang="zh-CN" sz="2400" b="1" i="1" kern="0">
                <a:solidFill>
                  <a:prstClr val="black"/>
                </a:solidFill>
                <a:latin typeface="宋体" pitchFamily="2" charset="-122"/>
                <a:ea typeface="Times New Roman" panose="02020603050405020304"/>
              </a:rPr>
              <a:t>S</a:t>
            </a:r>
            <a:r>
              <a:rPr lang="en-US" altLang="zh-CN" sz="2400" b="1" i="1" kern="0" baseline="-25000">
                <a:solidFill>
                  <a:prstClr val="black"/>
                </a:solidFill>
                <a:latin typeface="宋体" pitchFamily="2" charset="-122"/>
                <a:ea typeface="Times New Roman" panose="02020603050405020304"/>
              </a:rPr>
              <a:t>B</a:t>
            </a:r>
            <a:r>
              <a:rPr altLang="zh-CN" sz="2400" b="1" kern="0">
                <a:solidFill>
                  <a:prstClr val="black"/>
                </a:solidFill>
                <a:latin typeface="Times New Roman"/>
              </a:rPr>
              <a:t>，将它们放在水平地面上，它们对地面的压强相等。现水平割去上半部分</a:t>
            </a:r>
            <a:r>
              <a:rPr lang="en-US" altLang="zh-CN" sz="2400" b="1" kern="0">
                <a:solidFill>
                  <a:prstClr val="black"/>
                </a:solidFill>
                <a:latin typeface="Times New Roman"/>
              </a:rPr>
              <a:t>(</a:t>
            </a:r>
            <a:r>
              <a:rPr altLang="zh-CN" sz="2400" b="1" kern="0">
                <a:solidFill>
                  <a:prstClr val="black"/>
                </a:solidFill>
                <a:latin typeface="Times New Roman"/>
              </a:rPr>
              <a:t>如图中虚线所示</a:t>
            </a:r>
            <a:r>
              <a:rPr lang="en-US" altLang="zh-CN" sz="2400" b="1" kern="0">
                <a:solidFill>
                  <a:prstClr val="black"/>
                </a:solidFill>
                <a:latin typeface="Times New Roman"/>
              </a:rPr>
              <a:t>)</a:t>
            </a:r>
            <a:r>
              <a:rPr altLang="zh-CN" sz="2400" b="1" kern="0">
                <a:solidFill>
                  <a:prstClr val="black"/>
                </a:solidFill>
                <a:latin typeface="Times New Roman"/>
              </a:rPr>
              <a:t>，剩余部分对地面的压强分别为</a:t>
            </a:r>
            <a:r>
              <a:rPr lang="en-US" altLang="zh-CN" sz="2400" b="1" i="1" kern="0">
                <a:solidFill>
                  <a:prstClr val="black"/>
                </a:solidFill>
                <a:latin typeface="Times New Roman"/>
              </a:rPr>
              <a:t>p</a:t>
            </a:r>
            <a:r>
              <a:rPr lang="en-US" altLang="zh-CN" sz="2400" b="1" i="1" kern="0" baseline="-25000">
                <a:solidFill>
                  <a:prstClr val="black"/>
                </a:solidFill>
                <a:latin typeface="Times New Roman"/>
              </a:rPr>
              <a:t>A</a:t>
            </a:r>
            <a:r>
              <a:rPr altLang="zh-CN" sz="2400" b="1" kern="0">
                <a:solidFill>
                  <a:prstClr val="black"/>
                </a:solidFill>
                <a:latin typeface="Times New Roman"/>
              </a:rPr>
              <a:t>和</a:t>
            </a:r>
            <a:r>
              <a:rPr lang="en-US" altLang="zh-CN" sz="2400" b="1" i="1" kern="0">
                <a:solidFill>
                  <a:prstClr val="black"/>
                </a:solidFill>
                <a:latin typeface="Times New Roman"/>
              </a:rPr>
              <a:t>p</a:t>
            </a:r>
            <a:r>
              <a:rPr lang="en-US" altLang="zh-CN" sz="2400" b="1" i="1" kern="0" baseline="-25000">
                <a:solidFill>
                  <a:prstClr val="black"/>
                </a:solidFill>
                <a:latin typeface="Times New Roman"/>
              </a:rPr>
              <a:t>B</a:t>
            </a:r>
            <a:r>
              <a:rPr altLang="zh-CN" sz="2400" b="1" kern="0">
                <a:solidFill>
                  <a:prstClr val="black"/>
                </a:solidFill>
                <a:latin typeface="Times New Roman"/>
              </a:rPr>
              <a:t>，对地面的压力分别为</a:t>
            </a:r>
            <a:r>
              <a:rPr lang="en-US" altLang="zh-CN" sz="2400" b="1" i="1" kern="0">
                <a:solidFill>
                  <a:prstClr val="black"/>
                </a:solidFill>
                <a:latin typeface="Times New Roman"/>
              </a:rPr>
              <a:t>F</a:t>
            </a:r>
            <a:r>
              <a:rPr lang="en-US" altLang="zh-CN" sz="2400" b="1" i="1" kern="0" baseline="-25000">
                <a:solidFill>
                  <a:prstClr val="black"/>
                </a:solidFill>
                <a:latin typeface="Times New Roman"/>
              </a:rPr>
              <a:t>A</a:t>
            </a:r>
            <a:r>
              <a:rPr altLang="zh-CN" sz="2400" b="1" kern="0">
                <a:solidFill>
                  <a:prstClr val="black"/>
                </a:solidFill>
                <a:latin typeface="Times New Roman"/>
              </a:rPr>
              <a:t>和</a:t>
            </a:r>
            <a:r>
              <a:rPr lang="en-US" altLang="zh-CN" sz="2400" b="1" i="1" kern="0">
                <a:solidFill>
                  <a:prstClr val="black"/>
                </a:solidFill>
                <a:latin typeface="Times New Roman"/>
              </a:rPr>
              <a:t>F</a:t>
            </a:r>
            <a:r>
              <a:rPr lang="en-US" altLang="zh-CN" sz="2400" b="1" i="1" kern="0" baseline="-25000">
                <a:solidFill>
                  <a:prstClr val="black"/>
                </a:solidFill>
                <a:latin typeface="Times New Roman"/>
              </a:rPr>
              <a:t>B</a:t>
            </a:r>
            <a:r>
              <a:rPr altLang="zh-CN" sz="2400" b="1" kern="0">
                <a:solidFill>
                  <a:prstClr val="black"/>
                </a:solidFill>
                <a:latin typeface="Times New Roman"/>
              </a:rPr>
              <a:t>，下列物理量大小比较的关系正确的是</a:t>
            </a:r>
            <a:r>
              <a:rPr lang="en-US" altLang="zh-CN" sz="2400" b="1" kern="0">
                <a:solidFill>
                  <a:prstClr val="black"/>
                </a:solidFill>
                <a:latin typeface="Times New Roman"/>
              </a:rPr>
              <a:t>(</a:t>
            </a:r>
            <a:r>
              <a:rPr altLang="zh-CN" sz="2400" b="1" kern="0">
                <a:solidFill>
                  <a:prstClr val="black"/>
                </a:solidFill>
                <a:latin typeface="Times New Roman"/>
              </a:rPr>
              <a:t>　　</a:t>
            </a:r>
            <a:r>
              <a:rPr lang="en-US" altLang="zh-CN" sz="2400" b="1" kern="0">
                <a:solidFill>
                  <a:prstClr val="black"/>
                </a:solidFill>
                <a:latin typeface="Times New Roman"/>
              </a:rPr>
              <a:t>)</a:t>
            </a:r>
            <a:endParaRPr altLang="zh-CN" sz="1000" kern="0">
              <a:solidFill>
                <a:prstClr val="black"/>
              </a:solidFill>
              <a:latin typeface="宋体" pitchFamily="2" charset="-122"/>
            </a:endParaRPr>
          </a:p>
        </p:txBody>
      </p:sp>
    </p:spTree>
    <p:extLst>
      <p:ext uri="{BB962C8B-B14F-4D97-AF65-F5344CB8AC3E}">
        <p14:creationId xmlns:p14="http://schemas.microsoft.com/office/powerpoint/2010/main" val="32640489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组合 56"/>
          <p:cNvGrpSpPr/>
          <p:nvPr/>
        </p:nvGrpSpPr>
        <p:grpSpPr>
          <a:xfrm>
            <a:off x="3568700" y="-561975"/>
            <a:ext cx="1755775" cy="1755775"/>
            <a:chOff x="2894659" y="1465288"/>
            <a:chExt cx="1727827" cy="1727827"/>
          </a:xfrm>
        </p:grpSpPr>
        <p:grpSp>
          <p:nvGrpSpPr>
            <p:cNvPr id="5122" name="组合 57"/>
            <p:cNvGrpSpPr>
              <a:grpSpLocks noGrp="1" noChangeAspect="1"/>
            </p:cNvGrpSpPr>
            <p:nvPr/>
          </p:nvGrpSpPr>
          <p:grpSpPr>
            <a:xfrm>
              <a:off x="2804310" y="1456286"/>
              <a:ext cx="1856504" cy="1856409"/>
              <a:chOff x="1827622" y="1343919"/>
              <a:chExt cx="2304000" cy="2304000"/>
            </a:xfrm>
          </p:grpSpPr>
        </p:grpSp>
        <p:sp>
          <p:nvSpPr>
            <p:cNvPr id="5123" name="流程图: 联系 32"/>
            <p:cNvSpPr/>
            <p:nvPr/>
          </p:nvSpPr>
          <p:spPr>
            <a:xfrm>
              <a:off x="2894659" y="1465288"/>
              <a:ext cx="1727827" cy="1727827"/>
            </a:xfrm>
            <a:prstGeom prst="flowChartConnector">
              <a:avLst/>
            </a:prstGeom>
            <a:noFill/>
            <a:ln w="3175">
              <a:solidFill>
                <a:srgbClr val="00B7CA"/>
              </a:solidFill>
              <a:round/>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b="1" kern="0">
                <a:solidFill>
                  <a:srgbClr val="FFFFFF"/>
                </a:solidFill>
              </a:endParaRPr>
            </a:p>
          </p:txBody>
        </p:sp>
      </p:grpSp>
      <p:pic>
        <p:nvPicPr>
          <p:cNvPr id="5124" name="组合 61"/>
          <p:cNvPicPr>
            <a:picLocks noGrp="1" noChangeAspect="1"/>
          </p:cNvPicPr>
          <p:nvPr/>
        </p:nvPicPr>
        <p:blipFill>
          <a:blip r:embed="rId2"/>
          <a:stretch>
            <a:fillRect/>
          </a:stretch>
        </p:blipFill>
        <p:spPr>
          <a:xfrm>
            <a:off x="3248025" y="666750"/>
            <a:ext cx="658813" cy="660400"/>
          </a:xfrm>
          <a:prstGeom prst="rect">
            <a:avLst/>
          </a:prstGeom>
          <a:noFill/>
          <a:ln>
            <a:miter lim="800000"/>
          </a:ln>
        </p:spPr>
      </p:pic>
      <p:pic>
        <p:nvPicPr>
          <p:cNvPr id="5125" name="组合 64"/>
          <p:cNvPicPr>
            <a:picLocks noGrp="1" noChangeAspect="1"/>
          </p:cNvPicPr>
          <p:nvPr/>
        </p:nvPicPr>
        <p:blipFill>
          <a:blip r:embed="rId3"/>
          <a:stretch>
            <a:fillRect/>
          </a:stretch>
        </p:blipFill>
        <p:spPr>
          <a:xfrm>
            <a:off x="4849813" y="325438"/>
            <a:ext cx="658812" cy="658812"/>
          </a:xfrm>
          <a:prstGeom prst="rect">
            <a:avLst/>
          </a:prstGeom>
          <a:noFill/>
          <a:ln>
            <a:miter lim="800000"/>
          </a:ln>
        </p:spPr>
      </p:pic>
      <p:pic>
        <p:nvPicPr>
          <p:cNvPr id="5126" name="组合 67"/>
          <p:cNvPicPr>
            <a:picLocks noGrp="1" noChangeAspect="1"/>
          </p:cNvPicPr>
          <p:nvPr/>
        </p:nvPicPr>
        <p:blipFill>
          <a:blip r:embed="rId4"/>
          <a:stretch>
            <a:fillRect/>
          </a:stretch>
        </p:blipFill>
        <p:spPr>
          <a:xfrm>
            <a:off x="3883025" y="736600"/>
            <a:ext cx="612775" cy="612775"/>
          </a:xfrm>
          <a:prstGeom prst="rect">
            <a:avLst/>
          </a:prstGeom>
          <a:noFill/>
          <a:ln>
            <a:miter lim="800000"/>
          </a:ln>
        </p:spPr>
      </p:pic>
      <p:pic>
        <p:nvPicPr>
          <p:cNvPr id="5127" name="组合 70"/>
          <p:cNvPicPr>
            <a:picLocks noGrp="1" noChangeAspect="1"/>
          </p:cNvPicPr>
          <p:nvPr/>
        </p:nvPicPr>
        <p:blipFill>
          <a:blip r:embed="rId5"/>
          <a:stretch>
            <a:fillRect/>
          </a:stretch>
        </p:blipFill>
        <p:spPr>
          <a:xfrm>
            <a:off x="4386263" y="762000"/>
            <a:ext cx="769937" cy="769938"/>
          </a:xfrm>
          <a:prstGeom prst="rect">
            <a:avLst/>
          </a:prstGeom>
          <a:noFill/>
          <a:ln>
            <a:miter lim="800000"/>
          </a:ln>
        </p:spPr>
      </p:pic>
      <p:pic>
        <p:nvPicPr>
          <p:cNvPr id="5128" name="组合 73"/>
          <p:cNvPicPr>
            <a:picLocks noGrp="1" noChangeAspect="1"/>
          </p:cNvPicPr>
          <p:nvPr/>
        </p:nvPicPr>
        <p:blipFill>
          <a:blip r:embed="rId6"/>
          <a:stretch>
            <a:fillRect/>
          </a:stretch>
        </p:blipFill>
        <p:spPr>
          <a:xfrm>
            <a:off x="3162300" y="185738"/>
            <a:ext cx="585788" cy="569912"/>
          </a:xfrm>
          <a:prstGeom prst="rect">
            <a:avLst/>
          </a:prstGeom>
          <a:noFill/>
          <a:ln>
            <a:miter lim="800000"/>
          </a:ln>
        </p:spPr>
      </p:pic>
      <p:pic>
        <p:nvPicPr>
          <p:cNvPr id="5129" name="组合 76"/>
          <p:cNvPicPr>
            <a:picLocks noGrp="1" noChangeAspect="1"/>
          </p:cNvPicPr>
          <p:nvPr/>
        </p:nvPicPr>
        <p:blipFill>
          <a:blip r:embed="rId7"/>
          <a:stretch>
            <a:fillRect/>
          </a:stretch>
        </p:blipFill>
        <p:spPr>
          <a:xfrm>
            <a:off x="3559175" y="1103313"/>
            <a:ext cx="601663" cy="601662"/>
          </a:xfrm>
          <a:prstGeom prst="rect">
            <a:avLst/>
          </a:prstGeom>
          <a:noFill/>
          <a:ln>
            <a:miter lim="800000"/>
          </a:ln>
        </p:spPr>
      </p:pic>
      <p:sp>
        <p:nvSpPr>
          <p:cNvPr id="5130" name="文本框 131"/>
          <p:cNvSpPr/>
          <p:nvPr/>
        </p:nvSpPr>
        <p:spPr>
          <a:xfrm>
            <a:off x="3757613" y="101600"/>
            <a:ext cx="1414462" cy="769938"/>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sz="4400" b="1" kern="0">
                <a:solidFill>
                  <a:srgbClr val="C00000"/>
                </a:solidFill>
                <a:latin typeface="华文隶书" pitchFamily="2" charset="-122"/>
                <a:ea typeface="华文隶书" pitchFamily="2" charset="-122"/>
              </a:rPr>
              <a:t>目录</a:t>
            </a:r>
          </a:p>
        </p:txBody>
      </p:sp>
      <p:grpSp>
        <p:nvGrpSpPr>
          <p:cNvPr id="5131" name="组合 130"/>
          <p:cNvGrpSpPr/>
          <p:nvPr/>
        </p:nvGrpSpPr>
        <p:grpSpPr>
          <a:xfrm>
            <a:off x="2425700" y="2097088"/>
            <a:ext cx="4235450" cy="2008187"/>
            <a:chOff x="1847662" y="1504750"/>
            <a:chExt cx="5448676" cy="2584754"/>
          </a:xfrm>
        </p:grpSpPr>
        <p:grpSp>
          <p:nvGrpSpPr>
            <p:cNvPr id="5132" name="组合 2"/>
            <p:cNvGrpSpPr>
              <a:grpSpLocks noGrp="1" noChangeAspect="1"/>
            </p:cNvGrpSpPr>
            <p:nvPr/>
          </p:nvGrpSpPr>
          <p:grpSpPr>
            <a:xfrm>
              <a:off x="1531891" y="1379981"/>
              <a:ext cx="2667917" cy="2596667"/>
              <a:chOff x="3295850" y="1908877"/>
              <a:chExt cx="3738030" cy="4660916"/>
            </a:xfrm>
          </p:grpSpPr>
        </p:grpSp>
        <p:sp>
          <p:nvSpPr>
            <p:cNvPr id="5133" name="圆角矩形 132"/>
            <p:cNvSpPr/>
            <p:nvPr/>
          </p:nvSpPr>
          <p:spPr>
            <a:xfrm>
              <a:off x="3321077" y="1888926"/>
              <a:ext cx="4147992" cy="1004251"/>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nvGrpSpPr>
            <p:cNvPr id="5134" name="组合 4"/>
            <p:cNvGrpSpPr/>
            <p:nvPr/>
          </p:nvGrpSpPr>
          <p:grpSpPr>
            <a:xfrm>
              <a:off x="3471676" y="2283134"/>
              <a:ext cx="118508" cy="118509"/>
              <a:chOff x="4486616" y="3001075"/>
              <a:chExt cx="274695" cy="274699"/>
            </a:xfrm>
          </p:grpSpPr>
          <p:sp>
            <p:nvSpPr>
              <p:cNvPr id="5135" name="椭圆 153"/>
              <p:cNvSpPr/>
              <p:nvPr/>
            </p:nvSpPr>
            <p:spPr>
              <a:xfrm rot="16200000">
                <a:off x="4485528" y="3001392"/>
                <a:ext cx="274702" cy="274561"/>
              </a:xfrm>
              <a:prstGeom prst="ellipse">
                <a:avLst/>
              </a:prstGeom>
              <a:gradFill rotWithShape="1">
                <a:gsLst>
                  <a:gs pos="0">
                    <a:srgbClr val="FFFFFF"/>
                  </a:gs>
                  <a:gs pos="17000">
                    <a:srgbClr val="A6A6A6"/>
                  </a:gs>
                  <a:gs pos="35001">
                    <a:srgbClr val="F2F2F2"/>
                  </a:gs>
                  <a:gs pos="55000">
                    <a:srgbClr val="A6A6A6"/>
                  </a:gs>
                  <a:gs pos="75000">
                    <a:srgbClr val="F2F2F2"/>
                  </a:gs>
                  <a:gs pos="100000">
                    <a:srgbClr val="A6A6A6"/>
                  </a:gs>
                </a:gsLst>
                <a:lin ang="2700000" scaled="1"/>
              </a:gradFill>
              <a:ln w="25400">
                <a:noFill/>
                <a:miter lim="800000"/>
              </a:ln>
              <a:effectLst>
                <a:outerShdw blurRad="12700" dist="12700" dir="2700000" algn="tl">
                  <a:srgbClr val="000000">
                    <a:alpha val="39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5136" name="椭圆 154"/>
              <p:cNvSpPr/>
              <p:nvPr/>
            </p:nvSpPr>
            <p:spPr>
              <a:xfrm>
                <a:off x="4387220" y="2759656"/>
                <a:ext cx="466047" cy="49102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grpSp>
          <p:nvGrpSpPr>
            <p:cNvPr id="5137" name="组合 5"/>
            <p:cNvGrpSpPr/>
            <p:nvPr/>
          </p:nvGrpSpPr>
          <p:grpSpPr>
            <a:xfrm>
              <a:off x="3172171" y="2283134"/>
              <a:ext cx="118508" cy="118509"/>
              <a:chOff x="4486616" y="3001075"/>
              <a:chExt cx="274695" cy="274699"/>
            </a:xfrm>
          </p:grpSpPr>
          <p:sp>
            <p:nvSpPr>
              <p:cNvPr id="5138" name="椭圆 151"/>
              <p:cNvSpPr/>
              <p:nvPr/>
            </p:nvSpPr>
            <p:spPr>
              <a:xfrm rot="16200000">
                <a:off x="4488632" y="3001392"/>
                <a:ext cx="274702" cy="274561"/>
              </a:xfrm>
              <a:prstGeom prst="ellipse">
                <a:avLst/>
              </a:prstGeom>
              <a:gradFill rotWithShape="1">
                <a:gsLst>
                  <a:gs pos="0">
                    <a:srgbClr val="FFFFFF"/>
                  </a:gs>
                  <a:gs pos="17000">
                    <a:srgbClr val="A6A6A6"/>
                  </a:gs>
                  <a:gs pos="35001">
                    <a:srgbClr val="F2F2F2"/>
                  </a:gs>
                  <a:gs pos="55000">
                    <a:srgbClr val="A6A6A6"/>
                  </a:gs>
                  <a:gs pos="75000">
                    <a:srgbClr val="F2F2F2"/>
                  </a:gs>
                  <a:gs pos="100000">
                    <a:srgbClr val="A6A6A6"/>
                  </a:gs>
                </a:gsLst>
                <a:lin ang="2700000" scaled="1"/>
              </a:gradFill>
              <a:ln w="25400">
                <a:noFill/>
                <a:miter lim="800000"/>
              </a:ln>
              <a:effectLst>
                <a:outerShdw blurRad="12700" dist="12700" dir="2700000" algn="tl">
                  <a:srgbClr val="000000">
                    <a:alpha val="39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5139" name="椭圆 152"/>
              <p:cNvSpPr/>
              <p:nvPr/>
            </p:nvSpPr>
            <p:spPr>
              <a:xfrm>
                <a:off x="4387220" y="2759656"/>
                <a:ext cx="466047" cy="49102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grpSp>
          <p:nvGrpSpPr>
            <p:cNvPr id="5140" name="组合 6"/>
            <p:cNvGrpSpPr>
              <a:grpSpLocks noGrp="1" noChangeAspect="1"/>
            </p:cNvGrpSpPr>
            <p:nvPr/>
          </p:nvGrpSpPr>
          <p:grpSpPr>
            <a:xfrm>
              <a:off x="3202082" y="2161737"/>
              <a:ext cx="361529" cy="235113"/>
              <a:chOff x="4318304" y="3089060"/>
              <a:chExt cx="384317" cy="61430"/>
            </a:xfrm>
          </p:grpSpPr>
        </p:grpSp>
        <p:sp>
          <p:nvSpPr>
            <p:cNvPr id="5141" name="文本框 16">
              <a:hlinkClick r:id="rId8" action="ppaction://hlinksldjump"/>
            </p:cNvPr>
            <p:cNvSpPr/>
            <p:nvPr/>
          </p:nvSpPr>
          <p:spPr>
            <a:xfrm>
              <a:off x="3960320" y="2044671"/>
              <a:ext cx="2919972" cy="653268"/>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r>
                <a:rPr sz="2700" b="1" kern="0">
                  <a:solidFill>
                    <a:prstClr val="white"/>
                  </a:solidFill>
                  <a:latin typeface="黑体" pitchFamily="49" charset="-122"/>
                  <a:ea typeface="黑体" pitchFamily="49" charset="-122"/>
                </a:rPr>
                <a:t>重点突破</a:t>
              </a:r>
            </a:p>
          </p:txBody>
        </p:sp>
        <p:grpSp>
          <p:nvGrpSpPr>
            <p:cNvPr id="5142" name="组合 137"/>
            <p:cNvGrpSpPr>
              <a:grpSpLocks noGrp="1" noChangeAspect="1"/>
            </p:cNvGrpSpPr>
            <p:nvPr/>
          </p:nvGrpSpPr>
          <p:grpSpPr>
            <a:xfrm>
              <a:off x="2292908" y="2072845"/>
              <a:ext cx="647360" cy="550720"/>
              <a:chOff x="3108756" y="2110160"/>
              <a:chExt cx="745081" cy="698920"/>
            </a:xfrm>
          </p:grpSpPr>
        </p:grpSp>
        <p:grpSp>
          <p:nvGrpSpPr>
            <p:cNvPr id="5143" name="组合 9"/>
            <p:cNvGrpSpPr/>
            <p:nvPr/>
          </p:nvGrpSpPr>
          <p:grpSpPr>
            <a:xfrm>
              <a:off x="3709827" y="2081394"/>
              <a:ext cx="663073" cy="571160"/>
              <a:chOff x="4946438" y="2775191"/>
              <a:chExt cx="884098" cy="761546"/>
            </a:xfrm>
          </p:grpSpPr>
          <p:sp>
            <p:nvSpPr>
              <p:cNvPr id="5144" name="椭圆 139"/>
              <p:cNvSpPr/>
              <p:nvPr/>
            </p:nvSpPr>
            <p:spPr>
              <a:xfrm>
                <a:off x="4990474" y="2774608"/>
                <a:ext cx="743374" cy="7437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5145" name="文本框 28"/>
              <p:cNvSpPr/>
              <p:nvPr/>
            </p:nvSpPr>
            <p:spPr>
              <a:xfrm>
                <a:off x="4946438" y="2824081"/>
                <a:ext cx="884098" cy="712656"/>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r>
                  <a:rPr lang="en-US" altLang="zh-CN" sz="2100" b="1" kern="0">
                    <a:solidFill>
                      <a:srgbClr val="FFB850"/>
                    </a:solidFill>
                    <a:latin typeface="Impact" pitchFamily="34" charset="0"/>
                  </a:rPr>
                  <a:t>02</a:t>
                </a:r>
                <a:endParaRPr sz="2100" b="1" kern="0">
                  <a:solidFill>
                    <a:srgbClr val="FFB850"/>
                  </a:solidFill>
                  <a:latin typeface="Impact" pitchFamily="34" charset="0"/>
                </a:endParaRPr>
              </a:p>
            </p:txBody>
          </p:sp>
        </p:grpSp>
      </p:grpSp>
      <p:grpSp>
        <p:nvGrpSpPr>
          <p:cNvPr id="5146" name="组合 159"/>
          <p:cNvGrpSpPr/>
          <p:nvPr/>
        </p:nvGrpSpPr>
        <p:grpSpPr>
          <a:xfrm>
            <a:off x="2425700" y="3222625"/>
            <a:ext cx="4449763" cy="2085975"/>
            <a:chOff x="2000534" y="2474331"/>
            <a:chExt cx="5723839" cy="2584754"/>
          </a:xfrm>
        </p:grpSpPr>
        <p:grpSp>
          <p:nvGrpSpPr>
            <p:cNvPr id="5147" name="组合 31"/>
            <p:cNvGrpSpPr>
              <a:grpSpLocks noGrp="1" noChangeAspect="1"/>
            </p:cNvGrpSpPr>
            <p:nvPr/>
          </p:nvGrpSpPr>
          <p:grpSpPr>
            <a:xfrm>
              <a:off x="1684793" y="2368687"/>
              <a:ext cx="2695413" cy="2568248"/>
              <a:chOff x="3295850" y="1895995"/>
              <a:chExt cx="3725149" cy="4660916"/>
            </a:xfrm>
          </p:grpSpPr>
        </p:grpSp>
        <p:sp>
          <p:nvSpPr>
            <p:cNvPr id="5148" name="圆角矩形 161"/>
            <p:cNvSpPr/>
            <p:nvPr/>
          </p:nvSpPr>
          <p:spPr>
            <a:xfrm>
              <a:off x="3465772" y="2871970"/>
              <a:ext cx="4147968" cy="994810"/>
            </a:xfrm>
            <a:prstGeom prst="roundRect">
              <a:avLst>
                <a:gd name="adj" fmla="val 9976"/>
              </a:avLst>
            </a:prstGeom>
            <a:solidFill>
              <a:srgbClr val="01ACBE"/>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nvGrpSpPr>
            <p:cNvPr id="5149" name="组合 33"/>
            <p:cNvGrpSpPr/>
            <p:nvPr/>
          </p:nvGrpSpPr>
          <p:grpSpPr>
            <a:xfrm>
              <a:off x="3616363" y="3263182"/>
              <a:ext cx="118508" cy="118509"/>
              <a:chOff x="4486616" y="3001075"/>
              <a:chExt cx="274695" cy="274699"/>
            </a:xfrm>
          </p:grpSpPr>
          <p:sp>
            <p:nvSpPr>
              <p:cNvPr id="5150" name="椭圆 178"/>
              <p:cNvSpPr/>
              <p:nvPr/>
            </p:nvSpPr>
            <p:spPr>
              <a:xfrm rot="16200000">
                <a:off x="4485761" y="3000483"/>
                <a:ext cx="273579" cy="274534"/>
              </a:xfrm>
              <a:prstGeom prst="ellipse">
                <a:avLst/>
              </a:prstGeom>
              <a:gradFill rotWithShape="1">
                <a:gsLst>
                  <a:gs pos="0">
                    <a:srgbClr val="FFFFFF"/>
                  </a:gs>
                  <a:gs pos="17000">
                    <a:srgbClr val="A6A6A6"/>
                  </a:gs>
                  <a:gs pos="35001">
                    <a:srgbClr val="F2F2F2"/>
                  </a:gs>
                  <a:gs pos="55000">
                    <a:srgbClr val="A6A6A6"/>
                  </a:gs>
                  <a:gs pos="75000">
                    <a:srgbClr val="F2F2F2"/>
                  </a:gs>
                  <a:gs pos="100000">
                    <a:srgbClr val="A6A6A6"/>
                  </a:gs>
                </a:gsLst>
                <a:lin ang="2700000" scaled="1"/>
              </a:gradFill>
              <a:ln w="25400">
                <a:noFill/>
                <a:miter lim="800000"/>
              </a:ln>
              <a:effectLst>
                <a:outerShdw blurRad="12700" dist="12700" dir="2700000" algn="tl">
                  <a:srgbClr val="000000">
                    <a:alpha val="39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5151" name="椭圆 179"/>
              <p:cNvSpPr/>
              <p:nvPr/>
            </p:nvSpPr>
            <p:spPr>
              <a:xfrm>
                <a:off x="4390939" y="2764996"/>
                <a:ext cx="448668" cy="495325"/>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grpSp>
          <p:nvGrpSpPr>
            <p:cNvPr id="5152" name="组合 34"/>
            <p:cNvGrpSpPr/>
            <p:nvPr/>
          </p:nvGrpSpPr>
          <p:grpSpPr>
            <a:xfrm>
              <a:off x="3316858" y="3263182"/>
              <a:ext cx="118508" cy="118509"/>
              <a:chOff x="4486616" y="3001075"/>
              <a:chExt cx="274695" cy="274699"/>
            </a:xfrm>
          </p:grpSpPr>
          <p:sp>
            <p:nvSpPr>
              <p:cNvPr id="5153" name="椭圆 176"/>
              <p:cNvSpPr/>
              <p:nvPr/>
            </p:nvSpPr>
            <p:spPr>
              <a:xfrm rot="16200000">
                <a:off x="4488931" y="3000483"/>
                <a:ext cx="273579" cy="274534"/>
              </a:xfrm>
              <a:prstGeom prst="ellipse">
                <a:avLst/>
              </a:prstGeom>
              <a:gradFill rotWithShape="1">
                <a:gsLst>
                  <a:gs pos="0">
                    <a:srgbClr val="FFFFFF"/>
                  </a:gs>
                  <a:gs pos="17000">
                    <a:srgbClr val="A6A6A6"/>
                  </a:gs>
                  <a:gs pos="35001">
                    <a:srgbClr val="F2F2F2"/>
                  </a:gs>
                  <a:gs pos="55000">
                    <a:srgbClr val="A6A6A6"/>
                  </a:gs>
                  <a:gs pos="75000">
                    <a:srgbClr val="F2F2F2"/>
                  </a:gs>
                  <a:gs pos="100000">
                    <a:srgbClr val="A6A6A6"/>
                  </a:gs>
                </a:gsLst>
                <a:lin ang="2700000" scaled="1"/>
              </a:gradFill>
              <a:ln w="25400">
                <a:noFill/>
                <a:miter lim="800000"/>
              </a:ln>
              <a:effectLst>
                <a:outerShdw blurRad="12700" dist="12700" dir="2700000" algn="tl">
                  <a:srgbClr val="000000">
                    <a:alpha val="39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5154" name="椭圆 177"/>
              <p:cNvSpPr/>
              <p:nvPr/>
            </p:nvSpPr>
            <p:spPr>
              <a:xfrm>
                <a:off x="4390939" y="2764996"/>
                <a:ext cx="448668" cy="495325"/>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grpSp>
          <p:nvGrpSpPr>
            <p:cNvPr id="5155" name="组合 35"/>
            <p:cNvGrpSpPr>
              <a:grpSpLocks noGrp="1" noChangeAspect="1"/>
            </p:cNvGrpSpPr>
            <p:nvPr/>
          </p:nvGrpSpPr>
          <p:grpSpPr>
            <a:xfrm>
              <a:off x="3346774" y="3147881"/>
              <a:ext cx="361523" cy="227756"/>
              <a:chOff x="4312849" y="3104300"/>
              <a:chExt cx="384317" cy="61430"/>
            </a:xfrm>
          </p:grpSpPr>
        </p:grpSp>
        <p:grpSp>
          <p:nvGrpSpPr>
            <p:cNvPr id="5156" name="组合 36"/>
            <p:cNvGrpSpPr/>
            <p:nvPr/>
          </p:nvGrpSpPr>
          <p:grpSpPr>
            <a:xfrm>
              <a:off x="3731804" y="3056740"/>
              <a:ext cx="674163" cy="552077"/>
              <a:chOff x="4777361" y="2784157"/>
              <a:chExt cx="898883" cy="736101"/>
            </a:xfrm>
          </p:grpSpPr>
          <p:sp>
            <p:nvSpPr>
              <p:cNvPr id="5157" name="椭圆 172"/>
              <p:cNvSpPr/>
              <p:nvPr/>
            </p:nvSpPr>
            <p:spPr>
              <a:xfrm>
                <a:off x="4881330" y="2783955"/>
                <a:ext cx="735134" cy="7370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5158" name="文本框 41"/>
              <p:cNvSpPr/>
              <p:nvPr/>
            </p:nvSpPr>
            <p:spPr>
              <a:xfrm>
                <a:off x="4777361" y="2821067"/>
                <a:ext cx="898883" cy="690947"/>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r>
                  <a:rPr lang="en-US" altLang="zh-CN" sz="2100" b="1" kern="0">
                    <a:solidFill>
                      <a:srgbClr val="01ACBE"/>
                    </a:solidFill>
                    <a:latin typeface="Impact" pitchFamily="34" charset="0"/>
                  </a:rPr>
                  <a:t>03</a:t>
                </a:r>
                <a:endParaRPr sz="2100" b="1" kern="0">
                  <a:solidFill>
                    <a:srgbClr val="01ACBE"/>
                  </a:solidFill>
                  <a:latin typeface="Impact" pitchFamily="34" charset="0"/>
                </a:endParaRPr>
              </a:p>
            </p:txBody>
          </p:sp>
        </p:grpSp>
        <p:grpSp>
          <p:nvGrpSpPr>
            <p:cNvPr id="5159" name="组合 166"/>
            <p:cNvGrpSpPr>
              <a:grpSpLocks noGrp="1" noChangeAspect="1"/>
            </p:cNvGrpSpPr>
            <p:nvPr/>
          </p:nvGrpSpPr>
          <p:grpSpPr>
            <a:xfrm>
              <a:off x="2434145" y="3056739"/>
              <a:ext cx="623455" cy="497016"/>
              <a:chOff x="9404083" y="1238855"/>
              <a:chExt cx="801342" cy="665020"/>
            </a:xfrm>
          </p:grpSpPr>
        </p:grpSp>
        <p:sp>
          <p:nvSpPr>
            <p:cNvPr id="5160" name="文本框 47">
              <a:hlinkClick r:id="rId9" action="ppaction://hlinksldjump"/>
            </p:cNvPr>
            <p:cNvSpPr/>
            <p:nvPr/>
          </p:nvSpPr>
          <p:spPr>
            <a:xfrm>
              <a:off x="4051919" y="3037104"/>
              <a:ext cx="3672454" cy="572054"/>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r>
                <a:rPr sz="2400" b="1" kern="0">
                  <a:solidFill>
                    <a:prstClr val="white"/>
                  </a:solidFill>
                  <a:latin typeface="Times New Roman" pitchFamily="18" charset="0"/>
                  <a:ea typeface="黑体" pitchFamily="49" charset="-122"/>
                </a:rPr>
                <a:t>福建</a:t>
              </a:r>
              <a:r>
                <a:rPr lang="en-US" altLang="zh-CN" sz="2400" b="1" kern="0">
                  <a:solidFill>
                    <a:prstClr val="white"/>
                  </a:solidFill>
                  <a:latin typeface="Times New Roman" pitchFamily="18" charset="0"/>
                  <a:ea typeface="黑体" pitchFamily="49" charset="-122"/>
                </a:rPr>
                <a:t>4</a:t>
              </a:r>
              <a:r>
                <a:rPr sz="2400" b="1" kern="0">
                  <a:solidFill>
                    <a:prstClr val="white"/>
                  </a:solidFill>
                  <a:latin typeface="Times New Roman" pitchFamily="18" charset="0"/>
                  <a:ea typeface="黑体" pitchFamily="49" charset="-122"/>
                </a:rPr>
                <a:t>年中考聚焦</a:t>
              </a:r>
            </a:p>
          </p:txBody>
        </p:sp>
      </p:grpSp>
      <p:grpSp>
        <p:nvGrpSpPr>
          <p:cNvPr id="5161" name="组合 184"/>
          <p:cNvGrpSpPr/>
          <p:nvPr/>
        </p:nvGrpSpPr>
        <p:grpSpPr>
          <a:xfrm>
            <a:off x="2425700" y="987425"/>
            <a:ext cx="4192588" cy="1992313"/>
            <a:chOff x="1851755" y="1505713"/>
            <a:chExt cx="5440491" cy="2584754"/>
          </a:xfrm>
        </p:grpSpPr>
        <p:grpSp>
          <p:nvGrpSpPr>
            <p:cNvPr id="5162" name="组合 81"/>
            <p:cNvGrpSpPr>
              <a:grpSpLocks noGrp="1" noChangeAspect="1"/>
            </p:cNvGrpSpPr>
            <p:nvPr/>
          </p:nvGrpSpPr>
          <p:grpSpPr>
            <a:xfrm>
              <a:off x="1533189" y="1385529"/>
              <a:ext cx="2664226" cy="2591900"/>
              <a:chOff x="3295850" y="1895995"/>
              <a:chExt cx="3725149" cy="4660916"/>
            </a:xfrm>
          </p:grpSpPr>
        </p:grpSp>
        <p:grpSp>
          <p:nvGrpSpPr>
            <p:cNvPr id="5163" name="组合 82"/>
            <p:cNvGrpSpPr/>
            <p:nvPr/>
          </p:nvGrpSpPr>
          <p:grpSpPr>
            <a:xfrm>
              <a:off x="2302897" y="1980707"/>
              <a:ext cx="4989349" cy="751080"/>
              <a:chOff x="2302897" y="1980707"/>
              <a:chExt cx="4989349" cy="751080"/>
            </a:xfrm>
          </p:grpSpPr>
          <p:sp>
            <p:nvSpPr>
              <p:cNvPr id="5164" name="圆角矩形 187"/>
              <p:cNvSpPr/>
              <p:nvPr/>
            </p:nvSpPr>
            <p:spPr>
              <a:xfrm>
                <a:off x="3316286" y="1899715"/>
                <a:ext cx="4150195" cy="1006268"/>
              </a:xfrm>
              <a:prstGeom prst="roundRect">
                <a:avLst>
                  <a:gd name="adj" fmla="val 9976"/>
                </a:avLst>
              </a:prstGeom>
              <a:solidFill>
                <a:srgbClr val="00B0F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nvGrpSpPr>
              <p:cNvPr id="5165" name="组合 84"/>
              <p:cNvGrpSpPr/>
              <p:nvPr/>
            </p:nvGrpSpPr>
            <p:grpSpPr>
              <a:xfrm>
                <a:off x="3467584" y="2294564"/>
                <a:ext cx="118508" cy="118509"/>
                <a:chOff x="4486616" y="3001075"/>
                <a:chExt cx="274695" cy="274699"/>
              </a:xfrm>
            </p:grpSpPr>
            <p:sp>
              <p:nvSpPr>
                <p:cNvPr id="5166" name="椭圆 200"/>
                <p:cNvSpPr/>
                <p:nvPr/>
              </p:nvSpPr>
              <p:spPr>
                <a:xfrm rot="16200000">
                  <a:off x="4484837" y="3000957"/>
                  <a:ext cx="276891" cy="276951"/>
                </a:xfrm>
                <a:prstGeom prst="ellipse">
                  <a:avLst/>
                </a:prstGeom>
                <a:gradFill rotWithShape="1">
                  <a:gsLst>
                    <a:gs pos="0">
                      <a:srgbClr val="FFFFFF"/>
                    </a:gs>
                    <a:gs pos="17000">
                      <a:srgbClr val="A6A6A6"/>
                    </a:gs>
                    <a:gs pos="35001">
                      <a:srgbClr val="F2F2F2"/>
                    </a:gs>
                    <a:gs pos="55000">
                      <a:srgbClr val="A6A6A6"/>
                    </a:gs>
                    <a:gs pos="75000">
                      <a:srgbClr val="F2F2F2"/>
                    </a:gs>
                    <a:gs pos="100000">
                      <a:srgbClr val="A6A6A6"/>
                    </a:gs>
                  </a:gsLst>
                  <a:lin ang="2700000" scaled="1"/>
                </a:gradFill>
                <a:ln w="25400">
                  <a:noFill/>
                  <a:miter lim="800000"/>
                </a:ln>
                <a:effectLst>
                  <a:outerShdw blurRad="12700" dist="12700" dir="2700000" algn="tl">
                    <a:srgbClr val="000000">
                      <a:alpha val="39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5167" name="椭圆 201"/>
                <p:cNvSpPr/>
                <p:nvPr/>
              </p:nvSpPr>
              <p:spPr>
                <a:xfrm>
                  <a:off x="4385233" y="2756459"/>
                  <a:ext cx="469760" cy="49440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grpSp>
            <p:nvGrpSpPr>
              <p:cNvPr id="5168" name="组合 85"/>
              <p:cNvGrpSpPr/>
              <p:nvPr/>
            </p:nvGrpSpPr>
            <p:grpSpPr>
              <a:xfrm>
                <a:off x="3168079" y="2294564"/>
                <a:ext cx="118508" cy="118509"/>
                <a:chOff x="4486616" y="3001075"/>
                <a:chExt cx="274695" cy="274699"/>
              </a:xfrm>
            </p:grpSpPr>
            <p:sp>
              <p:nvSpPr>
                <p:cNvPr id="5169" name="椭圆 198"/>
                <p:cNvSpPr/>
                <p:nvPr/>
              </p:nvSpPr>
              <p:spPr>
                <a:xfrm rot="16200000">
                  <a:off x="4479537" y="3008122"/>
                  <a:ext cx="276891" cy="262624"/>
                </a:xfrm>
                <a:prstGeom prst="ellipse">
                  <a:avLst/>
                </a:prstGeom>
                <a:gradFill rotWithShape="1">
                  <a:gsLst>
                    <a:gs pos="0">
                      <a:srgbClr val="FFFFFF"/>
                    </a:gs>
                    <a:gs pos="17000">
                      <a:srgbClr val="A6A6A6"/>
                    </a:gs>
                    <a:gs pos="35001">
                      <a:srgbClr val="F2F2F2"/>
                    </a:gs>
                    <a:gs pos="55000">
                      <a:srgbClr val="A6A6A6"/>
                    </a:gs>
                    <a:gs pos="75000">
                      <a:srgbClr val="F2F2F2"/>
                    </a:gs>
                    <a:gs pos="100000">
                      <a:srgbClr val="A6A6A6"/>
                    </a:gs>
                  </a:gsLst>
                  <a:lin ang="2700000" scaled="1"/>
                </a:gradFill>
                <a:ln w="25400">
                  <a:noFill/>
                  <a:miter lim="800000"/>
                </a:ln>
                <a:effectLst>
                  <a:outerShdw blurRad="12700" dist="12700" dir="2700000" algn="tl">
                    <a:srgbClr val="000000">
                      <a:alpha val="39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5170" name="椭圆 199"/>
                <p:cNvSpPr/>
                <p:nvPr/>
              </p:nvSpPr>
              <p:spPr>
                <a:xfrm>
                  <a:off x="4385233" y="2756459"/>
                  <a:ext cx="469760" cy="49440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grpSp>
            <p:nvGrpSpPr>
              <p:cNvPr id="5171" name="组合 86"/>
              <p:cNvGrpSpPr>
                <a:grpSpLocks noGrp="1" noChangeAspect="1"/>
              </p:cNvGrpSpPr>
              <p:nvPr/>
            </p:nvGrpSpPr>
            <p:grpSpPr>
              <a:xfrm>
                <a:off x="3197698" y="2171864"/>
                <a:ext cx="362117" cy="236685"/>
                <a:chOff x="4312849" y="3104300"/>
                <a:chExt cx="384317" cy="61430"/>
              </a:xfrm>
            </p:grpSpPr>
          </p:grpSp>
          <p:grpSp>
            <p:nvGrpSpPr>
              <p:cNvPr id="5172" name="组合 87"/>
              <p:cNvGrpSpPr/>
              <p:nvPr/>
            </p:nvGrpSpPr>
            <p:grpSpPr>
              <a:xfrm>
                <a:off x="3635164" y="2097014"/>
                <a:ext cx="630643" cy="550614"/>
                <a:chOff x="4846885" y="2796017"/>
                <a:chExt cx="840857" cy="734151"/>
              </a:xfrm>
            </p:grpSpPr>
            <p:sp>
              <p:nvSpPr>
                <p:cNvPr id="5173" name="椭圆 194"/>
                <p:cNvSpPr/>
                <p:nvPr/>
              </p:nvSpPr>
              <p:spPr>
                <a:xfrm>
                  <a:off x="4902566" y="2795742"/>
                  <a:ext cx="722379" cy="7551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5174" name="文本框 18"/>
                <p:cNvSpPr/>
                <p:nvPr/>
              </p:nvSpPr>
              <p:spPr>
                <a:xfrm>
                  <a:off x="4846885" y="2811166"/>
                  <a:ext cx="840857" cy="719002"/>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r>
                    <a:rPr lang="en-US" altLang="zh-CN" sz="2100" b="1" kern="0">
                      <a:solidFill>
                        <a:srgbClr val="00B0F0"/>
                      </a:solidFill>
                      <a:latin typeface="Impact" pitchFamily="34" charset="0"/>
                    </a:rPr>
                    <a:t>01</a:t>
                  </a:r>
                  <a:endParaRPr sz="2100" b="1" kern="0">
                    <a:solidFill>
                      <a:srgbClr val="00B0F0"/>
                    </a:solidFill>
                    <a:latin typeface="Impact" pitchFamily="34" charset="0"/>
                  </a:endParaRPr>
                </a:p>
              </p:txBody>
            </p:sp>
          </p:grpSp>
          <p:sp>
            <p:nvSpPr>
              <p:cNvPr id="5175" name="文本框 24">
                <a:hlinkClick r:id="rId10" action="ppaction://hlinksldjump"/>
              </p:cNvPr>
              <p:cNvSpPr/>
              <p:nvPr/>
            </p:nvSpPr>
            <p:spPr>
              <a:xfrm>
                <a:off x="4035549" y="2014039"/>
                <a:ext cx="2629911" cy="659085"/>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r>
                  <a:rPr sz="2700" b="1" kern="0">
                    <a:solidFill>
                      <a:prstClr val="white"/>
                    </a:solidFill>
                    <a:latin typeface="黑体" pitchFamily="49" charset="-122"/>
                    <a:ea typeface="黑体" pitchFamily="49" charset="-122"/>
                  </a:rPr>
                  <a:t>知识梳理</a:t>
                </a:r>
              </a:p>
            </p:txBody>
          </p:sp>
          <p:sp>
            <p:nvSpPr>
              <p:cNvPr id="5176" name="KSO_Shape"/>
              <p:cNvSpPr/>
              <p:nvPr/>
            </p:nvSpPr>
            <p:spPr>
              <a:xfrm>
                <a:off x="2302898" y="2098867"/>
                <a:ext cx="558262" cy="533428"/>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kern="1200" baseline="0">
                    <a:solidFill>
                      <a:schemeClr val="lt1"/>
                    </a:solidFill>
                    <a:latin typeface="+mn-lt"/>
                    <a:ea typeface="+mn-ea"/>
                    <a:cs typeface="+mn-cs"/>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kern="1200" baseline="0">
                    <a:solidFill>
                      <a:schemeClr val="lt1"/>
                    </a:solidFill>
                    <a:latin typeface="+mn-lt"/>
                    <a:ea typeface="+mn-ea"/>
                    <a:cs typeface="+mn-cs"/>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kern="1200" baseline="0">
                    <a:solidFill>
                      <a:schemeClr val="lt1"/>
                    </a:solidFill>
                    <a:latin typeface="+mn-lt"/>
                    <a:ea typeface="+mn-ea"/>
                    <a:cs typeface="+mn-cs"/>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kern="1200" baseline="0">
                    <a:solidFill>
                      <a:schemeClr val="lt1"/>
                    </a:solidFill>
                    <a:latin typeface="+mn-lt"/>
                    <a:ea typeface="+mn-ea"/>
                    <a:cs typeface="+mn-cs"/>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kern="1200" baseline="0">
                    <a:solidFill>
                      <a:schemeClr val="lt1"/>
                    </a:solidFill>
                    <a:latin typeface="+mn-lt"/>
                    <a:ea typeface="+mn-ea"/>
                    <a:cs typeface="+mn-cs"/>
                  </a:defRPr>
                </a:lvl5pPr>
                <a:lvl6pPr marL="2286000" algn="l" defTabSz="914400" rtl="0" eaLnBrk="1" latinLnBrk="0" hangingPunct="1">
                  <a:defRPr lang="zh-CN" altLang="en-US" kern="1200">
                    <a:solidFill>
                      <a:schemeClr val="lt1"/>
                    </a:solidFill>
                    <a:latin typeface="+mn-lt"/>
                    <a:ea typeface="+mn-ea"/>
                    <a:cs typeface="+mn-cs"/>
                  </a:defRPr>
                </a:lvl6pPr>
                <a:lvl7pPr marL="2743200" algn="l" defTabSz="914400" rtl="0" eaLnBrk="1" latinLnBrk="0" hangingPunct="1">
                  <a:defRPr lang="zh-CN" altLang="en-US" kern="1200">
                    <a:solidFill>
                      <a:schemeClr val="lt1"/>
                    </a:solidFill>
                    <a:latin typeface="+mn-lt"/>
                    <a:ea typeface="+mn-ea"/>
                    <a:cs typeface="+mn-cs"/>
                  </a:defRPr>
                </a:lvl7pPr>
                <a:lvl8pPr marL="3200400" algn="l" defTabSz="914400" rtl="0" eaLnBrk="1" latinLnBrk="0" hangingPunct="1">
                  <a:defRPr lang="zh-CN" altLang="en-US" kern="1200">
                    <a:solidFill>
                      <a:schemeClr val="lt1"/>
                    </a:solidFill>
                    <a:latin typeface="+mn-lt"/>
                    <a:ea typeface="+mn-ea"/>
                    <a:cs typeface="+mn-cs"/>
                  </a:defRPr>
                </a:lvl8pPr>
                <a:lvl9pPr marL="3657600" algn="l" defTabSz="914400" rtl="0" eaLnBrk="1" latinLnBrk="0" hangingPunct="1">
                  <a:defRPr lang="zh-CN" altLang="en-US" kern="1200">
                    <a:solidFill>
                      <a:schemeClr val="lt1"/>
                    </a:solidFill>
                    <a:latin typeface="+mn-lt"/>
                    <a:ea typeface="+mn-ea"/>
                    <a:cs typeface="+mn-cs"/>
                  </a:defRPr>
                </a:lvl9pPr>
              </a:lstStyle>
              <a:p>
                <a:pPr algn="ctr"/>
                <a:endParaRPr>
                  <a:solidFill>
                    <a:srgbClr val="FFFFFF"/>
                  </a:solidFill>
                  <a:ea typeface="宋体"/>
                </a:endParaRPr>
              </a:p>
            </p:txBody>
          </p:sp>
        </p:grpSp>
      </p:grpSp>
    </p:spTree>
    <p:extLst>
      <p:ext uri="{BB962C8B-B14F-4D97-AF65-F5344CB8AC3E}">
        <p14:creationId xmlns:p14="http://schemas.microsoft.com/office/powerpoint/2010/main" val="41889955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61"/>
                                        </p:tgtEl>
                                        <p:attrNameLst>
                                          <p:attrName>style.visibility</p:attrName>
                                        </p:attrNameLst>
                                      </p:cBhvr>
                                      <p:to>
                                        <p:strVal val="visible"/>
                                      </p:to>
                                    </p:set>
                                    <p:animEffect transition="in" filter="fade">
                                      <p:cBhvr>
                                        <p:cTn id="7" dur="1000" fill="hold"/>
                                        <p:tgtEl>
                                          <p:spTgt spid="5161"/>
                                        </p:tgtEl>
                                      </p:cBhvr>
                                    </p:animEffect>
                                    <p:anim calcmode="lin" valueType="num">
                                      <p:cBhvr>
                                        <p:cTn id="8" dur="1000" fill="hold"/>
                                        <p:tgtEl>
                                          <p:spTgt spid="5161"/>
                                        </p:tgtEl>
                                        <p:attrNameLst>
                                          <p:attrName>ppt_x</p:attrName>
                                        </p:attrNameLst>
                                      </p:cBhvr>
                                      <p:tavLst>
                                        <p:tav tm="0">
                                          <p:val>
                                            <p:strVal val="#ppt_x"/>
                                          </p:val>
                                        </p:tav>
                                        <p:tav tm="100000">
                                          <p:val>
                                            <p:strVal val="#ppt_x"/>
                                          </p:val>
                                        </p:tav>
                                      </p:tavLst>
                                    </p:anim>
                                    <p:anim calcmode="lin" valueType="num">
                                      <p:cBhvr>
                                        <p:cTn id="9" dur="1000" fill="hold"/>
                                        <p:tgtEl>
                                          <p:spTgt spid="516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131"/>
                                        </p:tgtEl>
                                        <p:attrNameLst>
                                          <p:attrName>style.visibility</p:attrName>
                                        </p:attrNameLst>
                                      </p:cBhvr>
                                      <p:to>
                                        <p:strVal val="visible"/>
                                      </p:to>
                                    </p:set>
                                    <p:animEffect transition="in" filter="fade">
                                      <p:cBhvr>
                                        <p:cTn id="14" dur="1000" fill="hold"/>
                                        <p:tgtEl>
                                          <p:spTgt spid="5131"/>
                                        </p:tgtEl>
                                      </p:cBhvr>
                                    </p:animEffect>
                                    <p:anim calcmode="lin" valueType="num">
                                      <p:cBhvr>
                                        <p:cTn id="15" dur="1000" fill="hold"/>
                                        <p:tgtEl>
                                          <p:spTgt spid="5131"/>
                                        </p:tgtEl>
                                        <p:attrNameLst>
                                          <p:attrName>ppt_x</p:attrName>
                                        </p:attrNameLst>
                                      </p:cBhvr>
                                      <p:tavLst>
                                        <p:tav tm="0">
                                          <p:val>
                                            <p:strVal val="#ppt_x"/>
                                          </p:val>
                                        </p:tav>
                                        <p:tav tm="100000">
                                          <p:val>
                                            <p:strVal val="#ppt_x"/>
                                          </p:val>
                                        </p:tav>
                                      </p:tavLst>
                                    </p:anim>
                                    <p:anim calcmode="lin" valueType="num">
                                      <p:cBhvr>
                                        <p:cTn id="16" dur="1000" fill="hold"/>
                                        <p:tgtEl>
                                          <p:spTgt spid="513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146"/>
                                        </p:tgtEl>
                                        <p:attrNameLst>
                                          <p:attrName>style.visibility</p:attrName>
                                        </p:attrNameLst>
                                      </p:cBhvr>
                                      <p:to>
                                        <p:strVal val="visible"/>
                                      </p:to>
                                    </p:set>
                                    <p:animEffect transition="in" filter="fade">
                                      <p:cBhvr>
                                        <p:cTn id="21" dur="1000" fill="hold"/>
                                        <p:tgtEl>
                                          <p:spTgt spid="5146"/>
                                        </p:tgtEl>
                                      </p:cBhvr>
                                    </p:animEffect>
                                    <p:anim calcmode="lin" valueType="num">
                                      <p:cBhvr>
                                        <p:cTn id="22" dur="1000" fill="hold"/>
                                        <p:tgtEl>
                                          <p:spTgt spid="5146"/>
                                        </p:tgtEl>
                                        <p:attrNameLst>
                                          <p:attrName>ppt_x</p:attrName>
                                        </p:attrNameLst>
                                      </p:cBhvr>
                                      <p:tavLst>
                                        <p:tav tm="0">
                                          <p:val>
                                            <p:strVal val="#ppt_x"/>
                                          </p:val>
                                        </p:tav>
                                        <p:tav tm="100000">
                                          <p:val>
                                            <p:strVal val="#ppt_x"/>
                                          </p:val>
                                        </p:tav>
                                      </p:tavLst>
                                    </p:anim>
                                    <p:anim calcmode="lin" valueType="num">
                                      <p:cBhvr>
                                        <p:cTn id="23" dur="1000" fill="hold"/>
                                        <p:tgtEl>
                                          <p:spTgt spid="5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矩形 3"/>
          <p:cNvSpPr/>
          <p:nvPr/>
        </p:nvSpPr>
        <p:spPr>
          <a:xfrm>
            <a:off x="582613" y="1203325"/>
            <a:ext cx="8459787" cy="2308225"/>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indent="-354012" algn="just">
              <a:lnSpc>
                <a:spcPct val="150000"/>
              </a:lnSpc>
            </a:pPr>
            <a:r>
              <a:rPr lang="en-US" altLang="zh-CN" sz="2400" b="1" kern="0">
                <a:solidFill>
                  <a:prstClr val="black"/>
                </a:solidFill>
                <a:latin typeface="Times New Roman" pitchFamily="18" charset="0"/>
              </a:rPr>
              <a:t>A</a:t>
            </a:r>
            <a:r>
              <a:rPr altLang="zh-CN" sz="2400" b="1" kern="0">
                <a:solidFill>
                  <a:prstClr val="black"/>
                </a:solidFill>
                <a:latin typeface="Times New Roman" pitchFamily="18" charset="0"/>
              </a:rPr>
              <a:t>．</a:t>
            </a:r>
            <a:r>
              <a:rPr lang="en-US" altLang="zh-CN" sz="2400" b="1" i="1" kern="0">
                <a:solidFill>
                  <a:prstClr val="black"/>
                </a:solidFill>
                <a:latin typeface="Times New Roman" pitchFamily="18" charset="0"/>
              </a:rPr>
              <a:t>F</a:t>
            </a:r>
            <a:r>
              <a:rPr lang="en-US" altLang="zh-CN" sz="2400" b="1" i="1" kern="0" baseline="-25000">
                <a:solidFill>
                  <a:prstClr val="black"/>
                </a:solidFill>
                <a:latin typeface="Times New Roman" pitchFamily="18" charset="0"/>
              </a:rPr>
              <a:t>A</a:t>
            </a:r>
            <a:r>
              <a:rPr altLang="zh-CN" sz="2400" b="1" kern="0">
                <a:solidFill>
                  <a:prstClr val="black"/>
                </a:solidFill>
                <a:latin typeface="Times New Roman" pitchFamily="18" charset="0"/>
              </a:rPr>
              <a:t>＜</a:t>
            </a:r>
            <a:r>
              <a:rPr altLang="zh-CN" sz="2400" b="1" kern="0">
                <a:solidFill>
                  <a:prstClr val="black"/>
                </a:solidFill>
                <a:latin typeface="宋体" pitchFamily="2" charset="-122"/>
              </a:rPr>
              <a:t> </a:t>
            </a:r>
            <a:r>
              <a:rPr lang="en-US" altLang="zh-CN" sz="2400" b="1" i="1" kern="0">
                <a:solidFill>
                  <a:prstClr val="black"/>
                </a:solidFill>
                <a:latin typeface="宋体" pitchFamily="2" charset="-122"/>
              </a:rPr>
              <a:t>F</a:t>
            </a:r>
            <a:r>
              <a:rPr lang="en-US" altLang="zh-CN" sz="2400" b="1" i="1" kern="0" baseline="-25000">
                <a:solidFill>
                  <a:prstClr val="black"/>
                </a:solidFill>
                <a:latin typeface="宋体" pitchFamily="2" charset="-122"/>
              </a:rPr>
              <a:t>B</a:t>
            </a:r>
            <a:endParaRPr altLang="zh-CN" sz="1000" kern="0">
              <a:solidFill>
                <a:prstClr val="black"/>
              </a:solidFill>
              <a:latin typeface="宋体" pitchFamily="2" charset="-122"/>
            </a:endParaRPr>
          </a:p>
          <a:p>
            <a:pPr marL="357188" indent="-354012" algn="just">
              <a:lnSpc>
                <a:spcPct val="150000"/>
              </a:lnSpc>
            </a:pPr>
            <a:r>
              <a:rPr lang="en-US" altLang="zh-CN" sz="2400" b="1" kern="0">
                <a:solidFill>
                  <a:prstClr val="black"/>
                </a:solidFill>
                <a:latin typeface="Times New Roman" pitchFamily="18" charset="0"/>
              </a:rPr>
              <a:t>B</a:t>
            </a:r>
            <a:r>
              <a:rPr altLang="zh-CN" sz="2400" b="1" kern="0">
                <a:solidFill>
                  <a:prstClr val="black"/>
                </a:solidFill>
                <a:latin typeface="Times New Roman" pitchFamily="18" charset="0"/>
              </a:rPr>
              <a:t>．</a:t>
            </a:r>
            <a:r>
              <a:rPr lang="en-US" altLang="zh-CN" sz="2400" b="1" i="1" kern="0">
                <a:solidFill>
                  <a:prstClr val="black"/>
                </a:solidFill>
                <a:latin typeface="Times New Roman" pitchFamily="18" charset="0"/>
              </a:rPr>
              <a:t>p</a:t>
            </a:r>
            <a:r>
              <a:rPr lang="en-US" altLang="zh-CN" sz="2400" b="1" i="1" kern="0" baseline="-25000">
                <a:solidFill>
                  <a:prstClr val="black"/>
                </a:solidFill>
                <a:latin typeface="Times New Roman" pitchFamily="18" charset="0"/>
              </a:rPr>
              <a:t>A</a:t>
            </a:r>
            <a:r>
              <a:rPr altLang="zh-CN" sz="2400" b="1" kern="0">
                <a:solidFill>
                  <a:prstClr val="black"/>
                </a:solidFill>
                <a:latin typeface="Times New Roman" pitchFamily="18" charset="0"/>
              </a:rPr>
              <a:t>＞</a:t>
            </a:r>
            <a:r>
              <a:rPr altLang="zh-CN" sz="2400" b="1" kern="0">
                <a:solidFill>
                  <a:prstClr val="black"/>
                </a:solidFill>
                <a:latin typeface="宋体" pitchFamily="2" charset="-122"/>
              </a:rPr>
              <a:t> </a:t>
            </a:r>
            <a:r>
              <a:rPr lang="en-US" altLang="zh-CN" sz="2400" b="1" i="1" kern="0">
                <a:solidFill>
                  <a:prstClr val="black"/>
                </a:solidFill>
                <a:latin typeface="宋体" pitchFamily="2" charset="-122"/>
              </a:rPr>
              <a:t>p</a:t>
            </a:r>
            <a:r>
              <a:rPr lang="en-US" altLang="zh-CN" sz="2400" b="1" i="1" kern="0" baseline="-25000">
                <a:solidFill>
                  <a:prstClr val="black"/>
                </a:solidFill>
                <a:latin typeface="宋体" pitchFamily="2" charset="-122"/>
              </a:rPr>
              <a:t>B</a:t>
            </a:r>
            <a:endParaRPr altLang="zh-CN" sz="1000" kern="0">
              <a:solidFill>
                <a:prstClr val="black"/>
              </a:solidFill>
              <a:latin typeface="宋体" pitchFamily="2" charset="-122"/>
            </a:endParaRPr>
          </a:p>
          <a:p>
            <a:pPr marL="357188" indent="-354012" algn="just">
              <a:lnSpc>
                <a:spcPct val="150000"/>
              </a:lnSpc>
            </a:pPr>
            <a:r>
              <a:rPr lang="en-US" altLang="zh-CN" sz="2400" b="1" kern="0">
                <a:solidFill>
                  <a:prstClr val="black"/>
                </a:solidFill>
                <a:latin typeface="Times New Roman" pitchFamily="18" charset="0"/>
              </a:rPr>
              <a:t>C</a:t>
            </a:r>
            <a:r>
              <a:rPr altLang="zh-CN" sz="2400" b="1" kern="0">
                <a:solidFill>
                  <a:prstClr val="black"/>
                </a:solidFill>
                <a:latin typeface="Times New Roman" pitchFamily="18" charset="0"/>
              </a:rPr>
              <a:t>．</a:t>
            </a:r>
            <a:r>
              <a:rPr lang="en-US" altLang="zh-CN" sz="2400" b="1" i="1" kern="0">
                <a:solidFill>
                  <a:prstClr val="black"/>
                </a:solidFill>
                <a:latin typeface="Times New Roman" pitchFamily="18" charset="0"/>
              </a:rPr>
              <a:t>ρ</a:t>
            </a:r>
            <a:r>
              <a:rPr lang="en-US" altLang="zh-CN" sz="2400" b="1" i="1" kern="0" baseline="-25000">
                <a:solidFill>
                  <a:prstClr val="black"/>
                </a:solidFill>
                <a:latin typeface="Times New Roman" pitchFamily="18" charset="0"/>
              </a:rPr>
              <a:t>A</a:t>
            </a:r>
            <a:r>
              <a:rPr altLang="zh-CN" sz="2400" b="1" kern="0">
                <a:solidFill>
                  <a:prstClr val="black"/>
                </a:solidFill>
                <a:latin typeface="Times New Roman" pitchFamily="18" charset="0"/>
              </a:rPr>
              <a:t>＞</a:t>
            </a:r>
            <a:r>
              <a:rPr altLang="zh-CN" sz="2400" b="1" kern="0">
                <a:solidFill>
                  <a:prstClr val="black"/>
                </a:solidFill>
                <a:latin typeface="宋体" pitchFamily="2" charset="-122"/>
              </a:rPr>
              <a:t> </a:t>
            </a:r>
            <a:r>
              <a:rPr lang="en-US" altLang="zh-CN" sz="2400" b="1" i="1" kern="0">
                <a:solidFill>
                  <a:prstClr val="black"/>
                </a:solidFill>
                <a:latin typeface="宋体" pitchFamily="2" charset="-122"/>
              </a:rPr>
              <a:t>ρ</a:t>
            </a:r>
            <a:r>
              <a:rPr lang="en-US" altLang="zh-CN" sz="2400" b="1" i="1" kern="0" baseline="-25000">
                <a:solidFill>
                  <a:prstClr val="black"/>
                </a:solidFill>
                <a:latin typeface="宋体" pitchFamily="2" charset="-122"/>
              </a:rPr>
              <a:t>B</a:t>
            </a:r>
            <a:endParaRPr altLang="zh-CN" sz="1000" kern="0">
              <a:solidFill>
                <a:prstClr val="black"/>
              </a:solidFill>
              <a:latin typeface="宋体" pitchFamily="2" charset="-122"/>
            </a:endParaRPr>
          </a:p>
          <a:p>
            <a:pPr marL="357188" indent="-354012" algn="just">
              <a:lnSpc>
                <a:spcPct val="150000"/>
              </a:lnSpc>
            </a:pPr>
            <a:r>
              <a:rPr lang="en-US" altLang="zh-CN" sz="2400" b="1" kern="0">
                <a:solidFill>
                  <a:prstClr val="black"/>
                </a:solidFill>
                <a:latin typeface="Times New Roman" pitchFamily="18" charset="0"/>
              </a:rPr>
              <a:t>D</a:t>
            </a:r>
            <a:r>
              <a:rPr altLang="zh-CN" sz="2400" b="1" kern="0">
                <a:solidFill>
                  <a:prstClr val="black"/>
                </a:solidFill>
                <a:latin typeface="Times New Roman" pitchFamily="18" charset="0"/>
              </a:rPr>
              <a:t>．切割前后</a:t>
            </a:r>
            <a:r>
              <a:rPr lang="en-US" altLang="zh-CN" sz="2400" b="1" i="1" kern="0">
                <a:solidFill>
                  <a:prstClr val="black"/>
                </a:solidFill>
                <a:latin typeface="Times New Roman" pitchFamily="18" charset="0"/>
              </a:rPr>
              <a:t>A</a:t>
            </a:r>
            <a:r>
              <a:rPr altLang="zh-CN" sz="2400" b="1" kern="0">
                <a:solidFill>
                  <a:prstClr val="black"/>
                </a:solidFill>
                <a:latin typeface="Times New Roman" pitchFamily="18" charset="0"/>
              </a:rPr>
              <a:t>、</a:t>
            </a:r>
            <a:r>
              <a:rPr lang="en-US" altLang="zh-CN" sz="2400" b="1" i="1" kern="0">
                <a:solidFill>
                  <a:prstClr val="black"/>
                </a:solidFill>
                <a:latin typeface="Times New Roman" pitchFamily="18" charset="0"/>
              </a:rPr>
              <a:t>B</a:t>
            </a:r>
            <a:r>
              <a:rPr altLang="zh-CN" sz="2400" b="1" kern="0">
                <a:solidFill>
                  <a:prstClr val="black"/>
                </a:solidFill>
                <a:latin typeface="Times New Roman" pitchFamily="18" charset="0"/>
              </a:rPr>
              <a:t>对地面的压强均不变</a:t>
            </a:r>
            <a:endParaRPr altLang="zh-CN" sz="1000" kern="0">
              <a:solidFill>
                <a:prstClr val="black"/>
              </a:solidFill>
              <a:latin typeface="宋体" pitchFamily="2" charset="-122"/>
              <a:ea typeface="Courier New" pitchFamily="49" charset="0"/>
            </a:endParaRPr>
          </a:p>
        </p:txBody>
      </p:sp>
      <p:pic>
        <p:nvPicPr>
          <p:cNvPr id="30722" name="Picture 2"/>
          <p:cNvPicPr>
            <a:picLocks noChangeAspect="1"/>
          </p:cNvPicPr>
          <p:nvPr/>
        </p:nvPicPr>
        <p:blipFill>
          <a:blip r:embed="rId2">
            <a:clrChange>
              <a:clrFrom>
                <a:srgbClr val="FFFFFF"/>
              </a:clrFrom>
              <a:clrTo>
                <a:srgbClr val="FFFFFF">
                  <a:alpha val="0"/>
                </a:srgbClr>
              </a:clrTo>
            </a:clrChange>
          </a:blip>
          <a:stretch>
            <a:fillRect/>
          </a:stretch>
        </p:blipFill>
        <p:spPr>
          <a:xfrm>
            <a:off x="4572000" y="1479550"/>
            <a:ext cx="3914775" cy="1352550"/>
          </a:xfrm>
          <a:prstGeom prst="rect">
            <a:avLst/>
          </a:prstGeom>
          <a:noFill/>
          <a:ln>
            <a:noFill/>
            <a:miter lim="800000"/>
          </a:ln>
        </p:spPr>
      </p:pic>
    </p:spTree>
    <p:extLst>
      <p:ext uri="{BB962C8B-B14F-4D97-AF65-F5344CB8AC3E}">
        <p14:creationId xmlns:p14="http://schemas.microsoft.com/office/powerpoint/2010/main" val="307911951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矩形 4"/>
          <p:cNvSpPr/>
          <p:nvPr/>
        </p:nvSpPr>
        <p:spPr>
          <a:xfrm>
            <a:off x="900113" y="915988"/>
            <a:ext cx="7488237" cy="2238375"/>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indent="-354012" algn="just">
              <a:lnSpc>
                <a:spcPct val="150000"/>
              </a:lnSpc>
            </a:pPr>
            <a:r>
              <a:rPr lang="en-US" altLang="zh-CN" sz="2400" b="1" kern="0">
                <a:solidFill>
                  <a:srgbClr val="00B050"/>
                </a:solidFill>
                <a:latin typeface="Times New Roman" pitchFamily="18" charset="0"/>
              </a:rPr>
              <a:t>【</a:t>
            </a:r>
            <a:r>
              <a:rPr sz="2400" b="1" kern="0">
                <a:solidFill>
                  <a:srgbClr val="00B050"/>
                </a:solidFill>
                <a:latin typeface="Times New Roman" pitchFamily="18" charset="0"/>
              </a:rPr>
              <a:t>方法点拨</a:t>
            </a:r>
            <a:r>
              <a:rPr lang="en-US" altLang="zh-CN" sz="2400" b="1" kern="0">
                <a:solidFill>
                  <a:srgbClr val="00B050"/>
                </a:solidFill>
                <a:latin typeface="Times New Roman" pitchFamily="18" charset="0"/>
              </a:rPr>
              <a:t>】</a:t>
            </a:r>
            <a:r>
              <a:rPr altLang="zh-CN" sz="2400" b="1" kern="0">
                <a:solidFill>
                  <a:srgbClr val="C00000"/>
                </a:solidFill>
                <a:latin typeface="Times New Roman" pitchFamily="18" charset="0"/>
              </a:rPr>
              <a:t>均匀柱状固体水平切割，由于</a:t>
            </a:r>
            <a:r>
              <a:rPr lang="en-US" altLang="zh-CN" sz="2400" b="1" i="1" kern="0">
                <a:solidFill>
                  <a:srgbClr val="C00000"/>
                </a:solidFill>
                <a:latin typeface="Times New Roman" pitchFamily="18" charset="0"/>
              </a:rPr>
              <a:t>h</a:t>
            </a:r>
            <a:r>
              <a:rPr altLang="zh-CN" sz="2400" b="1" kern="0">
                <a:solidFill>
                  <a:srgbClr val="C00000"/>
                </a:solidFill>
                <a:latin typeface="Times New Roman" pitchFamily="18" charset="0"/>
              </a:rPr>
              <a:t>变小，根据压强公式</a:t>
            </a:r>
            <a:r>
              <a:rPr lang="en-US" altLang="zh-CN" sz="2400" b="1" i="1" kern="0">
                <a:solidFill>
                  <a:srgbClr val="C00000"/>
                </a:solidFill>
                <a:latin typeface="Times New Roman" pitchFamily="18" charset="0"/>
              </a:rPr>
              <a:t>p</a:t>
            </a:r>
            <a:r>
              <a:rPr altLang="zh-CN" sz="2400" b="1" kern="0">
                <a:solidFill>
                  <a:srgbClr val="C00000"/>
                </a:solidFill>
                <a:latin typeface="Times New Roman" pitchFamily="18" charset="0"/>
              </a:rPr>
              <a:t>＝</a:t>
            </a:r>
            <a:r>
              <a:rPr altLang="zh-CN" sz="2400" b="1" kern="0">
                <a:solidFill>
                  <a:srgbClr val="C00000"/>
                </a:solidFill>
                <a:latin typeface="宋体" pitchFamily="2" charset="-122"/>
              </a:rPr>
              <a:t> </a:t>
            </a:r>
            <a:r>
              <a:rPr lang="en-US" altLang="zh-CN" sz="2400" b="1" i="1" kern="0">
                <a:solidFill>
                  <a:srgbClr val="C00000"/>
                </a:solidFill>
                <a:latin typeface="宋体" pitchFamily="2" charset="-122"/>
              </a:rPr>
              <a:t>ρhg</a:t>
            </a:r>
            <a:r>
              <a:rPr altLang="zh-CN" sz="2400" b="1" kern="0">
                <a:solidFill>
                  <a:srgbClr val="C00000"/>
                </a:solidFill>
                <a:latin typeface="Times New Roman" pitchFamily="18" charset="0"/>
              </a:rPr>
              <a:t>判断压强相应减少。若均匀柱状固体竖直切割，则根据压强公式</a:t>
            </a:r>
            <a:r>
              <a:rPr lang="en-US" altLang="zh-CN" sz="2400" b="1" i="1" kern="0">
                <a:solidFill>
                  <a:srgbClr val="C00000"/>
                </a:solidFill>
                <a:latin typeface="Times New Roman" pitchFamily="18" charset="0"/>
              </a:rPr>
              <a:t>p</a:t>
            </a:r>
            <a:r>
              <a:rPr altLang="zh-CN" sz="2400" b="1" kern="0">
                <a:solidFill>
                  <a:srgbClr val="C00000"/>
                </a:solidFill>
                <a:latin typeface="Times New Roman" pitchFamily="18" charset="0"/>
              </a:rPr>
              <a:t>＝</a:t>
            </a:r>
            <a:r>
              <a:rPr altLang="zh-CN" sz="2400" b="1" kern="0">
                <a:solidFill>
                  <a:srgbClr val="C00000"/>
                </a:solidFill>
                <a:latin typeface="宋体" pitchFamily="2" charset="-122"/>
              </a:rPr>
              <a:t> </a:t>
            </a:r>
            <a:r>
              <a:rPr lang="en-US" altLang="zh-CN" sz="2400" b="1" i="1" kern="0">
                <a:solidFill>
                  <a:srgbClr val="C00000"/>
                </a:solidFill>
                <a:latin typeface="宋体" pitchFamily="2" charset="-122"/>
              </a:rPr>
              <a:t>ρhg</a:t>
            </a:r>
            <a:r>
              <a:rPr altLang="zh-CN" sz="2400" b="1" kern="0">
                <a:solidFill>
                  <a:srgbClr val="C00000"/>
                </a:solidFill>
                <a:latin typeface="Times New Roman" pitchFamily="18" charset="0"/>
              </a:rPr>
              <a:t>判断压强大小不变。</a:t>
            </a:r>
            <a:endParaRPr altLang="zh-CN" sz="1000" kern="0">
              <a:solidFill>
                <a:srgbClr val="C00000"/>
              </a:solidFill>
              <a:latin typeface="宋体" pitchFamily="2" charset="-122"/>
              <a:ea typeface="Courier New" pitchFamily="49" charset="0"/>
            </a:endParaRPr>
          </a:p>
        </p:txBody>
      </p:sp>
      <p:sp>
        <p:nvSpPr>
          <p:cNvPr id="31746" name="矩形 2"/>
          <p:cNvSpPr>
            <a:spLocks noChangeArrowheads="1"/>
          </p:cNvSpPr>
          <p:nvPr/>
        </p:nvSpPr>
        <p:spPr bwMode="auto">
          <a:xfrm>
            <a:off x="827088" y="3154363"/>
            <a:ext cx="748823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srgbClr val="00B050"/>
                </a:solidFill>
                <a:latin typeface="Times New Roman" pitchFamily="18" charset="0"/>
              </a:rPr>
              <a:t>【</a:t>
            </a:r>
            <a:r>
              <a:rPr sz="2400" b="1" kern="0">
                <a:solidFill>
                  <a:srgbClr val="00B050"/>
                </a:solidFill>
                <a:latin typeface="Times New Roman" pitchFamily="18" charset="0"/>
              </a:rPr>
              <a:t>答案</a:t>
            </a:r>
            <a:r>
              <a:rPr lang="en-US" altLang="zh-CN" sz="2400" b="1" kern="0">
                <a:solidFill>
                  <a:srgbClr val="00B050"/>
                </a:solidFill>
                <a:latin typeface="Times New Roman" pitchFamily="18" charset="0"/>
              </a:rPr>
              <a:t>】</a:t>
            </a:r>
            <a:r>
              <a:rPr lang="en-US" altLang="zh-CN" sz="2400" b="1" kern="0">
                <a:solidFill>
                  <a:srgbClr val="C00000"/>
                </a:solidFill>
                <a:latin typeface="Times New Roman"/>
              </a:rPr>
              <a:t>C</a:t>
            </a:r>
            <a:endParaRPr altLang="zh-CN" sz="1000" kern="0">
              <a:solidFill>
                <a:srgbClr val="C00000"/>
              </a:solidFill>
              <a:latin typeface="宋体" pitchFamily="2" charset="-122"/>
            </a:endParaRPr>
          </a:p>
        </p:txBody>
      </p:sp>
      <p:pic>
        <p:nvPicPr>
          <p:cNvPr id="31747" name="Picture 7" descr="C:\Users\Administrator\Desktop\习题课件\返回框.png">
            <a:hlinkClick r:id="rId2" action="ppaction://hlinksldjump"/>
          </p:cNvPr>
          <p:cNvPicPr>
            <a:picLocks noChangeAspect="1"/>
          </p:cNvPicPr>
          <p:nvPr/>
        </p:nvPicPr>
        <p:blipFill>
          <a:blip r:embed="rId3"/>
          <a:stretch>
            <a:fillRect/>
          </a:stretch>
        </p:blipFill>
        <p:spPr>
          <a:xfrm>
            <a:off x="8150225" y="4146550"/>
            <a:ext cx="669925" cy="669925"/>
          </a:xfrm>
          <a:prstGeom prst="rect">
            <a:avLst/>
          </a:prstGeom>
          <a:noFill/>
          <a:ln>
            <a:noFill/>
            <a:miter lim="800000"/>
          </a:ln>
        </p:spPr>
      </p:pic>
    </p:spTree>
    <p:extLst>
      <p:ext uri="{BB962C8B-B14F-4D97-AF65-F5344CB8AC3E}">
        <p14:creationId xmlns:p14="http://schemas.microsoft.com/office/powerpoint/2010/main" val="33882188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31745">
                                            <p:txEl>
                                              <p:pRg st="0" end="0"/>
                                            </p:txEl>
                                          </p:spTgt>
                                        </p:tgtEl>
                                        <p:attrNameLst>
                                          <p:attrName>style.visibility</p:attrName>
                                        </p:attrNameLst>
                                      </p:cBhvr>
                                      <p:to>
                                        <p:strVal val="visible"/>
                                      </p:to>
                                    </p:set>
                                    <p:animEffect transition="in" filter="wipe(left)">
                                      <p:cBhvr>
                                        <p:cTn id="7" dur="500" fill="hold"/>
                                        <p:tgtEl>
                                          <p:spTgt spid="31745">
                                            <p:txEl>
                                              <p:pRg st="0" end="0"/>
                                            </p:txEl>
                                          </p:spTgt>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1746">
                                            <p:txEl>
                                              <p:pRg st="0" end="0"/>
                                            </p:txEl>
                                          </p:spTgt>
                                        </p:tgtEl>
                                        <p:attrNameLst>
                                          <p:attrName>style.visibility</p:attrName>
                                        </p:attrNameLst>
                                      </p:cBhvr>
                                      <p:to>
                                        <p:strVal val="visible"/>
                                      </p:to>
                                    </p:set>
                                    <p:animEffect transition="in" filter="wipe(left)">
                                      <p:cBhvr>
                                        <p:cTn id="12" dur="500" fill="hold"/>
                                        <p:tgtEl>
                                          <p:spTgt spid="317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22"/>
          <p:cNvSpPr txBox="1">
            <a:spLocks noChangeArrowheads="1"/>
          </p:cNvSpPr>
          <p:nvPr/>
        </p:nvSpPr>
        <p:spPr bwMode="auto">
          <a:xfrm>
            <a:off x="488950" y="1058863"/>
            <a:ext cx="81153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539750" indent="-53975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742950" indent="-28575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1143000" indent="-22860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600200" indent="-22860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2057400" indent="-22860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lang="zh-CN" altLang="en-US">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lang="zh-CN" altLang="en-US">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lang="zh-CN" altLang="en-US">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lang="zh-CN" altLang="en-US">
                <a:solidFill>
                  <a:schemeClr val="tx1"/>
                </a:solidFill>
                <a:latin typeface="Calibri" pitchFamily="34" charset="0"/>
                <a:ea typeface="宋体" pitchFamily="2" charset="-122"/>
              </a:defRPr>
            </a:lvl9pPr>
          </a:lstStyle>
          <a:p>
            <a:pPr marL="357505" indent="-354965" algn="just">
              <a:lnSpc>
                <a:spcPct val="150000"/>
              </a:lnSpc>
            </a:pPr>
            <a:r>
              <a:rPr altLang="zh-CN" sz="2400" b="1" kern="0">
                <a:solidFill>
                  <a:prstClr val="black"/>
                </a:solidFill>
                <a:latin typeface="Times New Roman"/>
              </a:rPr>
              <a:t>【实验剖析】</a:t>
            </a:r>
            <a:endParaRPr altLang="zh-CN" sz="1000" kern="0">
              <a:solidFill>
                <a:prstClr val="black"/>
              </a:solidFill>
              <a:latin typeface="宋体" pitchFamily="2" charset="-122"/>
            </a:endParaRPr>
          </a:p>
          <a:p>
            <a:pPr marL="357505" indent="-354965" algn="just">
              <a:lnSpc>
                <a:spcPct val="150000"/>
              </a:lnSpc>
            </a:pPr>
            <a:r>
              <a:rPr lang="en-US" altLang="zh-CN" sz="2400" b="1" kern="0">
                <a:solidFill>
                  <a:prstClr val="black"/>
                </a:solidFill>
                <a:latin typeface="Times New Roman"/>
              </a:rPr>
              <a:t>1</a:t>
            </a:r>
            <a:r>
              <a:rPr altLang="zh-CN" sz="2400" b="1" kern="0">
                <a:solidFill>
                  <a:prstClr val="black"/>
                </a:solidFill>
                <a:latin typeface="Times New Roman"/>
              </a:rPr>
              <a:t>．实验器材：大小、形状、材料相同的两块砖、海绵状泡沫塑料。</a:t>
            </a:r>
            <a:endParaRPr altLang="zh-CN" sz="1000" kern="0">
              <a:solidFill>
                <a:prstClr val="black"/>
              </a:solidFill>
              <a:latin typeface="宋体" pitchFamily="2" charset="-122"/>
            </a:endParaRPr>
          </a:p>
          <a:p>
            <a:pPr marL="357505" indent="-354965" algn="just">
              <a:lnSpc>
                <a:spcPct val="150000"/>
              </a:lnSpc>
            </a:pPr>
            <a:r>
              <a:rPr lang="en-US" altLang="zh-CN" sz="2400" b="1" kern="0">
                <a:solidFill>
                  <a:prstClr val="black"/>
                </a:solidFill>
                <a:latin typeface="Times New Roman"/>
              </a:rPr>
              <a:t>2</a:t>
            </a:r>
            <a:r>
              <a:rPr altLang="zh-CN" sz="2400" b="1" kern="0">
                <a:solidFill>
                  <a:prstClr val="black"/>
                </a:solidFill>
                <a:latin typeface="Times New Roman"/>
              </a:rPr>
              <a:t>．实验过程：如图</a:t>
            </a:r>
            <a:r>
              <a:rPr lang="en-US" altLang="zh-CN" sz="2400" b="1" kern="0">
                <a:solidFill>
                  <a:prstClr val="black"/>
                </a:solidFill>
                <a:latin typeface="Times New Roman"/>
              </a:rPr>
              <a:t>5</a:t>
            </a:r>
            <a:r>
              <a:rPr altLang="zh-CN" sz="2400" b="1" kern="0">
                <a:solidFill>
                  <a:prstClr val="black"/>
                </a:solidFill>
                <a:latin typeface="Times New Roman"/>
              </a:rPr>
              <a:t>所示。</a:t>
            </a:r>
            <a:endParaRPr altLang="zh-CN" sz="1000" kern="0">
              <a:solidFill>
                <a:prstClr val="black"/>
              </a:solidFill>
              <a:latin typeface="宋体" pitchFamily="2" charset="-122"/>
            </a:endParaRPr>
          </a:p>
        </p:txBody>
      </p:sp>
      <p:sp>
        <p:nvSpPr>
          <p:cNvPr id="32770" name="矩形 15"/>
          <p:cNvSpPr>
            <a:spLocks noChangeArrowheads="1"/>
          </p:cNvSpPr>
          <p:nvPr/>
        </p:nvSpPr>
        <p:spPr bwMode="auto">
          <a:xfrm>
            <a:off x="539750" y="614363"/>
            <a:ext cx="698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sz="2400" b="1" kern="0">
                <a:solidFill>
                  <a:srgbClr val="E46C0A"/>
                </a:solidFill>
                <a:latin typeface="Times New Roman" pitchFamily="18" charset="0"/>
              </a:rPr>
              <a:t>重点</a:t>
            </a:r>
            <a:r>
              <a:rPr lang="en-US" altLang="zh-CN" sz="2400" b="1" kern="0">
                <a:solidFill>
                  <a:srgbClr val="E46C0A"/>
                </a:solidFill>
                <a:latin typeface="Times New Roman" pitchFamily="18" charset="0"/>
              </a:rPr>
              <a:t>2    </a:t>
            </a:r>
            <a:r>
              <a:rPr sz="2400" b="1" kern="0">
                <a:solidFill>
                  <a:srgbClr val="E46C0A"/>
                </a:solidFill>
                <a:latin typeface="Times New Roman" pitchFamily="18" charset="0"/>
              </a:rPr>
              <a:t>实验：探究压力作用效果与哪些因素有关</a:t>
            </a:r>
          </a:p>
        </p:txBody>
      </p:sp>
      <p:pic>
        <p:nvPicPr>
          <p:cNvPr id="32771" name="Picture 6"/>
          <p:cNvPicPr>
            <a:picLocks noChangeAspect="1"/>
          </p:cNvPicPr>
          <p:nvPr/>
        </p:nvPicPr>
        <p:blipFill>
          <a:blip r:embed="rId2">
            <a:clrChange>
              <a:clrFrom>
                <a:srgbClr val="FFFFFF"/>
              </a:clrFrom>
              <a:clrTo>
                <a:srgbClr val="FFFFFF">
                  <a:alpha val="0"/>
                </a:srgbClr>
              </a:clrTo>
            </a:clrChange>
          </a:blip>
          <a:stretch>
            <a:fillRect/>
          </a:stretch>
        </p:blipFill>
        <p:spPr>
          <a:xfrm>
            <a:off x="1533525" y="2451100"/>
            <a:ext cx="6638925" cy="2281238"/>
          </a:xfrm>
          <a:prstGeom prst="rect">
            <a:avLst/>
          </a:prstGeom>
          <a:noFill/>
          <a:ln>
            <a:noFill/>
            <a:miter lim="800000"/>
          </a:ln>
        </p:spPr>
      </p:pic>
    </p:spTree>
    <p:extLst>
      <p:ext uri="{BB962C8B-B14F-4D97-AF65-F5344CB8AC3E}">
        <p14:creationId xmlns:p14="http://schemas.microsoft.com/office/powerpoint/2010/main" val="53975473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矩形 3"/>
          <p:cNvSpPr>
            <a:spLocks noChangeArrowheads="1"/>
          </p:cNvSpPr>
          <p:nvPr/>
        </p:nvSpPr>
        <p:spPr bwMode="auto">
          <a:xfrm>
            <a:off x="611188" y="474663"/>
            <a:ext cx="7920038"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40000"/>
              </a:lnSpc>
            </a:pPr>
            <a:r>
              <a:rPr lang="en-US" altLang="zh-CN" sz="2400" b="1" kern="0">
                <a:solidFill>
                  <a:prstClr val="black"/>
                </a:solidFill>
                <a:latin typeface="Times New Roman"/>
              </a:rPr>
              <a:t>3</a:t>
            </a:r>
            <a:r>
              <a:rPr altLang="zh-CN" sz="2400" b="1" kern="0">
                <a:solidFill>
                  <a:prstClr val="black"/>
                </a:solidFill>
                <a:latin typeface="Times New Roman"/>
              </a:rPr>
              <a:t>．实验方法</a:t>
            </a:r>
            <a:endParaRPr altLang="zh-CN" sz="1000" kern="0">
              <a:solidFill>
                <a:prstClr val="black"/>
              </a:solidFill>
              <a:latin typeface="宋体" pitchFamily="2" charset="-122"/>
            </a:endParaRPr>
          </a:p>
          <a:p>
            <a:pPr marL="357505" indent="-354965" algn="just">
              <a:lnSpc>
                <a:spcPct val="140000"/>
              </a:lnSpc>
            </a:pPr>
            <a:r>
              <a:rPr lang="en-US" altLang="zh-CN" sz="2400" b="1" kern="0">
                <a:solidFill>
                  <a:prstClr val="black"/>
                </a:solidFill>
                <a:latin typeface="Times New Roman"/>
              </a:rPr>
              <a:t>(1)__________</a:t>
            </a:r>
            <a:r>
              <a:rPr altLang="zh-CN" sz="2400" b="1" kern="0">
                <a:solidFill>
                  <a:prstClr val="black"/>
                </a:solidFill>
                <a:latin typeface="Times New Roman"/>
              </a:rPr>
              <a:t>法</a:t>
            </a:r>
            <a:endParaRPr altLang="zh-CN" sz="1000" kern="0">
              <a:solidFill>
                <a:prstClr val="black"/>
              </a:solidFill>
              <a:latin typeface="宋体" pitchFamily="2" charset="-122"/>
            </a:endParaRPr>
          </a:p>
          <a:p>
            <a:pPr marL="357505" indent="-1905" algn="just">
              <a:lnSpc>
                <a:spcPct val="140000"/>
              </a:lnSpc>
            </a:pPr>
            <a:r>
              <a:rPr altLang="zh-CN" sz="2400" b="1" kern="0">
                <a:solidFill>
                  <a:prstClr val="black"/>
                </a:solidFill>
                <a:latin typeface="宋体" pitchFamily="2" charset="-122"/>
              </a:rPr>
              <a:t>①</a:t>
            </a:r>
            <a:r>
              <a:rPr altLang="zh-CN" sz="2400" b="1" kern="0">
                <a:solidFill>
                  <a:prstClr val="black"/>
                </a:solidFill>
                <a:latin typeface="Times New Roman"/>
              </a:rPr>
              <a:t>探究压力的作用效果与受力面积的关系：控制压力大小相等，改变受力面积大小，观察被压物体的形变程度。</a:t>
            </a:r>
            <a:endParaRPr altLang="zh-CN" sz="1000" kern="0">
              <a:solidFill>
                <a:prstClr val="black"/>
              </a:solidFill>
              <a:latin typeface="宋体" pitchFamily="2" charset="-122"/>
            </a:endParaRPr>
          </a:p>
          <a:p>
            <a:pPr marL="357505" indent="-1905" algn="just">
              <a:lnSpc>
                <a:spcPct val="140000"/>
              </a:lnSpc>
            </a:pPr>
            <a:r>
              <a:rPr altLang="zh-CN" sz="2400" b="1" kern="0">
                <a:solidFill>
                  <a:prstClr val="black"/>
                </a:solidFill>
                <a:latin typeface="宋体" pitchFamily="2" charset="-122"/>
              </a:rPr>
              <a:t>②</a:t>
            </a:r>
            <a:r>
              <a:rPr altLang="zh-CN" sz="2400" b="1" kern="0">
                <a:solidFill>
                  <a:prstClr val="black"/>
                </a:solidFill>
                <a:latin typeface="Times New Roman"/>
              </a:rPr>
              <a:t>探究压力的作用效果与压力大小的关系：控制受力面积相等，改变压力的大小，观察被压物体的形变程度。</a:t>
            </a:r>
            <a:endParaRPr altLang="zh-CN" sz="1000" kern="0">
              <a:solidFill>
                <a:prstClr val="black"/>
              </a:solidFill>
              <a:latin typeface="宋体" pitchFamily="2" charset="-122"/>
            </a:endParaRPr>
          </a:p>
          <a:p>
            <a:pPr marL="357505" indent="-354965" algn="just">
              <a:lnSpc>
                <a:spcPct val="140000"/>
              </a:lnSpc>
            </a:pPr>
            <a:r>
              <a:rPr lang="en-US" altLang="zh-CN" sz="2400" b="1" kern="0">
                <a:solidFill>
                  <a:prstClr val="black"/>
                </a:solidFill>
                <a:latin typeface="Times New Roman"/>
              </a:rPr>
              <a:t>(2)</a:t>
            </a:r>
            <a:r>
              <a:rPr altLang="zh-CN" sz="2400" b="1" kern="0">
                <a:solidFill>
                  <a:prstClr val="black"/>
                </a:solidFill>
                <a:latin typeface="Times New Roman"/>
              </a:rPr>
              <a:t>转换法：实验中通过</a:t>
            </a:r>
            <a:r>
              <a:rPr lang="en-US" altLang="zh-CN" sz="2400" b="1" kern="0">
                <a:solidFill>
                  <a:prstClr val="black"/>
                </a:solidFill>
                <a:latin typeface="Times New Roman"/>
              </a:rPr>
              <a:t>___________________________</a:t>
            </a:r>
            <a:r>
              <a:rPr altLang="zh-CN" sz="2400" b="1" kern="0">
                <a:solidFill>
                  <a:prstClr val="black"/>
                </a:solidFill>
                <a:latin typeface="Times New Roman"/>
              </a:rPr>
              <a:t>来反映压力的作用效果。</a:t>
            </a:r>
            <a:endParaRPr altLang="zh-CN" sz="1000" kern="0">
              <a:solidFill>
                <a:prstClr val="black"/>
              </a:solidFill>
              <a:latin typeface="宋体" pitchFamily="2" charset="-122"/>
            </a:endParaRPr>
          </a:p>
        </p:txBody>
      </p:sp>
      <p:sp>
        <p:nvSpPr>
          <p:cNvPr id="33794" name="矩形 2"/>
          <p:cNvSpPr>
            <a:spLocks noChangeArrowheads="1"/>
          </p:cNvSpPr>
          <p:nvPr/>
        </p:nvSpPr>
        <p:spPr bwMode="auto">
          <a:xfrm>
            <a:off x="1116013" y="954088"/>
            <a:ext cx="1422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altLang="zh-CN" sz="2400" b="1" kern="0">
                <a:solidFill>
                  <a:srgbClr val="C00000"/>
                </a:solidFill>
                <a:latin typeface="Times New Roman"/>
              </a:rPr>
              <a:t>控制变量</a:t>
            </a:r>
            <a:endParaRPr altLang="zh-CN" sz="1000" kern="0">
              <a:solidFill>
                <a:prstClr val="black"/>
              </a:solidFill>
              <a:latin typeface="宋体" pitchFamily="2" charset="-122"/>
            </a:endParaRPr>
          </a:p>
        </p:txBody>
      </p:sp>
      <p:sp>
        <p:nvSpPr>
          <p:cNvPr id="33795" name="矩形 4"/>
          <p:cNvSpPr>
            <a:spLocks noChangeArrowheads="1"/>
          </p:cNvSpPr>
          <p:nvPr/>
        </p:nvSpPr>
        <p:spPr bwMode="auto">
          <a:xfrm>
            <a:off x="4059238" y="3498850"/>
            <a:ext cx="3897313"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altLang="zh-CN" sz="2400" b="1" kern="0">
                <a:solidFill>
                  <a:srgbClr val="C00000"/>
                </a:solidFill>
                <a:latin typeface="Times New Roman"/>
              </a:rPr>
              <a:t>海绵状泡沫塑料的凹陷程度</a:t>
            </a:r>
            <a:endParaRPr altLang="zh-CN" sz="1000" kern="0">
              <a:solidFill>
                <a:prstClr val="black"/>
              </a:solidFill>
              <a:latin typeface="宋体" pitchFamily="2" charset="-122"/>
            </a:endParaRPr>
          </a:p>
        </p:txBody>
      </p:sp>
    </p:spTree>
    <p:extLst>
      <p:ext uri="{BB962C8B-B14F-4D97-AF65-F5344CB8AC3E}">
        <p14:creationId xmlns:p14="http://schemas.microsoft.com/office/powerpoint/2010/main" val="29379503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ipe(left)">
                                      <p:cBhvr>
                                        <p:cTn id="7" dur="500" fill="hold"/>
                                        <p:tgtEl>
                                          <p:spTgt spid="3379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5"/>
                                        </p:tgtEl>
                                        <p:attrNameLst>
                                          <p:attrName>style.visibility</p:attrName>
                                        </p:attrNameLst>
                                      </p:cBhvr>
                                      <p:to>
                                        <p:strVal val="visible"/>
                                      </p:to>
                                    </p:set>
                                    <p:animEffect transition="in" filter="wipe(left)">
                                      <p:cBhvr>
                                        <p:cTn id="12" dur="500" fill="hold"/>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矩形 3"/>
          <p:cNvSpPr>
            <a:spLocks noChangeArrowheads="1"/>
          </p:cNvSpPr>
          <p:nvPr/>
        </p:nvSpPr>
        <p:spPr bwMode="auto">
          <a:xfrm>
            <a:off x="611188" y="731838"/>
            <a:ext cx="7920038"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4</a:t>
            </a:r>
            <a:r>
              <a:rPr altLang="zh-CN" sz="2400" b="1" kern="0">
                <a:solidFill>
                  <a:prstClr val="black"/>
                </a:solidFill>
                <a:latin typeface="Times New Roman"/>
              </a:rPr>
              <a:t>．交流与反思</a:t>
            </a:r>
            <a:endParaRPr altLang="zh-CN" sz="1000" kern="0">
              <a:solidFill>
                <a:prstClr val="black"/>
              </a:solidFill>
              <a:latin typeface="宋体" pitchFamily="2" charset="-122"/>
            </a:endParaRPr>
          </a:p>
          <a:p>
            <a:pPr marL="357505" indent="-354965" algn="just">
              <a:lnSpc>
                <a:spcPct val="150000"/>
              </a:lnSpc>
            </a:pPr>
            <a:r>
              <a:rPr lang="en-US" altLang="zh-CN" sz="2400" b="1" kern="0">
                <a:solidFill>
                  <a:prstClr val="black"/>
                </a:solidFill>
                <a:latin typeface="Times New Roman"/>
              </a:rPr>
              <a:t>(1)</a:t>
            </a:r>
            <a:r>
              <a:rPr altLang="zh-CN" sz="2400" b="1" kern="0">
                <a:solidFill>
                  <a:prstClr val="black"/>
                </a:solidFill>
                <a:latin typeface="Times New Roman"/>
              </a:rPr>
              <a:t>实验中选择海绵状泡沫塑料而不选择木板的原因是海绵状泡沫塑料易发生形变，实验现象明显，而木板不易发生形变，实验现象不明显。实验中可以用沙子、橡皮泥等代替海绵状泡沫塑料。</a:t>
            </a:r>
            <a:endParaRPr altLang="zh-CN" sz="1000" kern="0">
              <a:solidFill>
                <a:prstClr val="black"/>
              </a:solidFill>
              <a:latin typeface="宋体" pitchFamily="2" charset="-122"/>
            </a:endParaRPr>
          </a:p>
        </p:txBody>
      </p:sp>
    </p:spTree>
    <p:extLst>
      <p:ext uri="{BB962C8B-B14F-4D97-AF65-F5344CB8AC3E}">
        <p14:creationId xmlns:p14="http://schemas.microsoft.com/office/powerpoint/2010/main" val="142925465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矩形 3"/>
          <p:cNvSpPr>
            <a:spLocks noChangeArrowheads="1"/>
          </p:cNvSpPr>
          <p:nvPr/>
        </p:nvSpPr>
        <p:spPr bwMode="auto">
          <a:xfrm>
            <a:off x="611188" y="660400"/>
            <a:ext cx="79200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(2)</a:t>
            </a:r>
            <a:r>
              <a:rPr altLang="zh-CN" sz="2400" b="1" kern="0">
                <a:solidFill>
                  <a:prstClr val="black"/>
                </a:solidFill>
                <a:latin typeface="Times New Roman"/>
              </a:rPr>
              <a:t>实验中若压力大小、受力面积都不同，则不能探讨压力的作用效果与某一个变量之间的关系。例如如图</a:t>
            </a:r>
            <a:r>
              <a:rPr lang="en-US" altLang="zh-CN" sz="2400" b="1" kern="0">
                <a:solidFill>
                  <a:prstClr val="black"/>
                </a:solidFill>
                <a:latin typeface="Times New Roman"/>
              </a:rPr>
              <a:t>6</a:t>
            </a:r>
            <a:r>
              <a:rPr altLang="zh-CN" sz="2400" b="1" kern="0">
                <a:solidFill>
                  <a:prstClr val="black"/>
                </a:solidFill>
                <a:latin typeface="Times New Roman"/>
              </a:rPr>
              <a:t>将物体沿着竖直方向切割成大小不等的两块，每一块对海绵的压力作用效果都不变，但不能得到压力</a:t>
            </a:r>
            <a:endParaRPr lang="en-US" altLang="zh-CN" sz="2400" b="1" kern="0">
              <a:solidFill>
                <a:prstClr val="black"/>
              </a:solidFill>
              <a:latin typeface="Times New Roman"/>
            </a:endParaRPr>
          </a:p>
          <a:p>
            <a:pPr marL="357505" indent="-354965" algn="just">
              <a:lnSpc>
                <a:spcPct val="150000"/>
              </a:lnSpc>
            </a:pPr>
            <a:r>
              <a:rPr lang="en-US" altLang="zh-CN" sz="2400" b="1" kern="0">
                <a:solidFill>
                  <a:prstClr val="black"/>
                </a:solidFill>
                <a:latin typeface="Times New Roman"/>
              </a:rPr>
              <a:t>	</a:t>
            </a:r>
            <a:r>
              <a:rPr altLang="zh-CN" sz="2400" b="1" kern="0">
                <a:solidFill>
                  <a:prstClr val="black"/>
                </a:solidFill>
                <a:latin typeface="Times New Roman"/>
              </a:rPr>
              <a:t>的作用效果与受力面积和压力大小</a:t>
            </a:r>
            <a:endParaRPr lang="en-US" altLang="zh-CN" sz="2400" b="1" kern="0">
              <a:solidFill>
                <a:prstClr val="black"/>
              </a:solidFill>
              <a:latin typeface="Times New Roman"/>
            </a:endParaRPr>
          </a:p>
          <a:p>
            <a:pPr marL="357505" indent="-354965" algn="just">
              <a:lnSpc>
                <a:spcPct val="150000"/>
              </a:lnSpc>
            </a:pPr>
            <a:r>
              <a:rPr lang="en-US" altLang="zh-CN" sz="2400" b="1" kern="0">
                <a:solidFill>
                  <a:prstClr val="black"/>
                </a:solidFill>
                <a:latin typeface="Times New Roman"/>
              </a:rPr>
              <a:t>	</a:t>
            </a:r>
            <a:r>
              <a:rPr altLang="zh-CN" sz="2400" b="1" kern="0">
                <a:solidFill>
                  <a:prstClr val="black"/>
                </a:solidFill>
                <a:latin typeface="Times New Roman"/>
              </a:rPr>
              <a:t>无关的结论。</a:t>
            </a:r>
            <a:endParaRPr altLang="zh-CN" sz="1000" kern="0">
              <a:solidFill>
                <a:prstClr val="black"/>
              </a:solidFill>
              <a:latin typeface="宋体" pitchFamily="2" charset="-122"/>
            </a:endParaRPr>
          </a:p>
        </p:txBody>
      </p:sp>
      <p:pic>
        <p:nvPicPr>
          <p:cNvPr id="35842" name="Picture 2"/>
          <p:cNvPicPr>
            <a:picLocks noChangeAspect="1"/>
          </p:cNvPicPr>
          <p:nvPr/>
        </p:nvPicPr>
        <p:blipFill>
          <a:blip r:embed="rId2">
            <a:clrChange>
              <a:clrFrom>
                <a:srgbClr val="FFFFFF"/>
              </a:clrFrom>
              <a:clrTo>
                <a:srgbClr val="FFFFFF">
                  <a:alpha val="0"/>
                </a:srgbClr>
              </a:clrTo>
            </a:clrChange>
          </a:blip>
          <a:stretch>
            <a:fillRect/>
          </a:stretch>
        </p:blipFill>
        <p:spPr>
          <a:xfrm>
            <a:off x="5716588" y="2333625"/>
            <a:ext cx="3176587" cy="1822450"/>
          </a:xfrm>
          <a:prstGeom prst="rect">
            <a:avLst/>
          </a:prstGeom>
          <a:noFill/>
          <a:ln>
            <a:noFill/>
            <a:miter lim="800000"/>
          </a:ln>
        </p:spPr>
      </p:pic>
    </p:spTree>
    <p:extLst>
      <p:ext uri="{BB962C8B-B14F-4D97-AF65-F5344CB8AC3E}">
        <p14:creationId xmlns:p14="http://schemas.microsoft.com/office/powerpoint/2010/main" val="327127110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矩形 3"/>
          <p:cNvSpPr>
            <a:spLocks noChangeArrowheads="1"/>
          </p:cNvSpPr>
          <p:nvPr/>
        </p:nvSpPr>
        <p:spPr bwMode="auto">
          <a:xfrm>
            <a:off x="611188" y="958850"/>
            <a:ext cx="7920038"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5</a:t>
            </a:r>
            <a:r>
              <a:rPr altLang="zh-CN" sz="2400" b="1" kern="0">
                <a:solidFill>
                  <a:prstClr val="black"/>
                </a:solidFill>
                <a:latin typeface="Times New Roman"/>
              </a:rPr>
              <a:t>．实验结论</a:t>
            </a:r>
            <a:endParaRPr altLang="zh-CN" sz="1000" kern="0">
              <a:solidFill>
                <a:prstClr val="black"/>
              </a:solidFill>
              <a:latin typeface="宋体" pitchFamily="2" charset="-122"/>
            </a:endParaRPr>
          </a:p>
          <a:p>
            <a:pPr marL="357505" indent="-354965" algn="just">
              <a:lnSpc>
                <a:spcPct val="150000"/>
              </a:lnSpc>
            </a:pPr>
            <a:r>
              <a:rPr lang="en-US" altLang="zh-CN" sz="2400" b="1" kern="0">
                <a:solidFill>
                  <a:prstClr val="black"/>
                </a:solidFill>
                <a:latin typeface="Times New Roman"/>
              </a:rPr>
              <a:t>(1)</a:t>
            </a:r>
            <a:r>
              <a:rPr altLang="zh-CN" sz="2400" b="1" kern="0">
                <a:solidFill>
                  <a:prstClr val="black"/>
                </a:solidFill>
                <a:latin typeface="Times New Roman"/>
              </a:rPr>
              <a:t>当受力面积一定时，压力越大，压力的作用效果越明显；</a:t>
            </a:r>
            <a:endParaRPr altLang="zh-CN" sz="1000" kern="0">
              <a:solidFill>
                <a:prstClr val="black"/>
              </a:solidFill>
              <a:latin typeface="宋体" pitchFamily="2" charset="-122"/>
            </a:endParaRPr>
          </a:p>
          <a:p>
            <a:pPr marL="357505" indent="-354965" algn="just">
              <a:lnSpc>
                <a:spcPct val="150000"/>
              </a:lnSpc>
            </a:pPr>
            <a:r>
              <a:rPr lang="en-US" altLang="zh-CN" sz="2400" b="1" kern="0">
                <a:solidFill>
                  <a:prstClr val="black"/>
                </a:solidFill>
                <a:latin typeface="Times New Roman"/>
              </a:rPr>
              <a:t>(2)</a:t>
            </a:r>
            <a:r>
              <a:rPr altLang="zh-CN" sz="2400" b="1" kern="0">
                <a:solidFill>
                  <a:prstClr val="black"/>
                </a:solidFill>
                <a:latin typeface="Times New Roman"/>
              </a:rPr>
              <a:t>当压力一定时，受力面积越小，压力的作用效果越明显。</a:t>
            </a:r>
            <a:endParaRPr altLang="zh-CN" sz="1000" kern="0">
              <a:solidFill>
                <a:prstClr val="black"/>
              </a:solidFill>
              <a:latin typeface="宋体" pitchFamily="2" charset="-122"/>
            </a:endParaRPr>
          </a:p>
        </p:txBody>
      </p:sp>
    </p:spTree>
    <p:extLst>
      <p:ext uri="{BB962C8B-B14F-4D97-AF65-F5344CB8AC3E}">
        <p14:creationId xmlns:p14="http://schemas.microsoft.com/office/powerpoint/2010/main" val="22575850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矩形 3"/>
          <p:cNvSpPr>
            <a:spLocks noChangeArrowheads="1"/>
          </p:cNvSpPr>
          <p:nvPr/>
        </p:nvSpPr>
        <p:spPr bwMode="auto">
          <a:xfrm>
            <a:off x="611188" y="700088"/>
            <a:ext cx="7920038"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altLang="zh-CN" sz="2400" b="1" kern="0">
                <a:solidFill>
                  <a:prstClr val="black"/>
                </a:solidFill>
                <a:latin typeface="Times New Roman"/>
              </a:rPr>
              <a:t>【典例</a:t>
            </a:r>
            <a:r>
              <a:rPr lang="en-US" altLang="zh-CN" sz="2400" b="1" kern="0">
                <a:solidFill>
                  <a:prstClr val="black"/>
                </a:solidFill>
                <a:latin typeface="Times New Roman"/>
              </a:rPr>
              <a:t>6</a:t>
            </a:r>
            <a:r>
              <a:rPr altLang="zh-CN" sz="2400" b="1" kern="0">
                <a:solidFill>
                  <a:prstClr val="black"/>
                </a:solidFill>
                <a:latin typeface="Times New Roman"/>
              </a:rPr>
              <a:t>】在探究</a:t>
            </a:r>
            <a:r>
              <a:rPr lang="en-US" altLang="zh-CN" sz="2400" b="1" kern="0">
                <a:solidFill>
                  <a:prstClr val="black"/>
                </a:solidFill>
                <a:latin typeface="Times New Roman"/>
              </a:rPr>
              <a:t>“</a:t>
            </a:r>
            <a:r>
              <a:rPr altLang="zh-CN" sz="2400" b="1" kern="0">
                <a:solidFill>
                  <a:prstClr val="black"/>
                </a:solidFill>
                <a:latin typeface="Times New Roman"/>
              </a:rPr>
              <a:t>压力的作用效果与哪些因素有关</a:t>
            </a:r>
            <a:r>
              <a:rPr lang="en-US" altLang="zh-CN" sz="2400" b="1" kern="0">
                <a:solidFill>
                  <a:prstClr val="black"/>
                </a:solidFill>
                <a:latin typeface="Times New Roman"/>
              </a:rPr>
              <a:t>”</a:t>
            </a:r>
            <a:r>
              <a:rPr altLang="zh-CN" sz="2400" b="1" kern="0">
                <a:solidFill>
                  <a:prstClr val="black"/>
                </a:solidFill>
                <a:latin typeface="Times New Roman"/>
              </a:rPr>
              <a:t>的实验中，小刚利用了两个相同的木块和一块海绵，进行了如图所示的实验。</a:t>
            </a:r>
            <a:endParaRPr altLang="zh-CN" sz="1000" kern="0">
              <a:solidFill>
                <a:prstClr val="black"/>
              </a:solidFill>
              <a:latin typeface="宋体" pitchFamily="2" charset="-122"/>
            </a:endParaRPr>
          </a:p>
        </p:txBody>
      </p:sp>
      <p:pic>
        <p:nvPicPr>
          <p:cNvPr id="37890" name="Picture 2"/>
          <p:cNvPicPr>
            <a:picLocks noChangeAspect="1"/>
          </p:cNvPicPr>
          <p:nvPr/>
        </p:nvPicPr>
        <p:blipFill>
          <a:blip r:embed="rId2">
            <a:clrChange>
              <a:clrFrom>
                <a:srgbClr val="FFFFFF"/>
              </a:clrFrom>
              <a:clrTo>
                <a:srgbClr val="FFFFFF">
                  <a:alpha val="0"/>
                </a:srgbClr>
              </a:clrTo>
            </a:clrChange>
          </a:blip>
          <a:stretch>
            <a:fillRect/>
          </a:stretch>
        </p:blipFill>
        <p:spPr>
          <a:xfrm>
            <a:off x="3419475" y="1779588"/>
            <a:ext cx="3873500" cy="2879725"/>
          </a:xfrm>
          <a:prstGeom prst="rect">
            <a:avLst/>
          </a:prstGeom>
          <a:noFill/>
          <a:ln>
            <a:noFill/>
            <a:miter lim="800000"/>
          </a:ln>
        </p:spPr>
      </p:pic>
    </p:spTree>
    <p:extLst>
      <p:ext uri="{BB962C8B-B14F-4D97-AF65-F5344CB8AC3E}">
        <p14:creationId xmlns:p14="http://schemas.microsoft.com/office/powerpoint/2010/main" val="383185983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矩形 3"/>
          <p:cNvSpPr>
            <a:spLocks noChangeArrowheads="1"/>
          </p:cNvSpPr>
          <p:nvPr/>
        </p:nvSpPr>
        <p:spPr bwMode="auto">
          <a:xfrm>
            <a:off x="611188" y="771525"/>
            <a:ext cx="7920038"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(1)</a:t>
            </a:r>
            <a:r>
              <a:rPr altLang="zh-CN" sz="2400" b="1" kern="0">
                <a:solidFill>
                  <a:prstClr val="black"/>
                </a:solidFill>
                <a:latin typeface="Times New Roman"/>
              </a:rPr>
              <a:t>实验中通过观察海绵的凹陷程度来比较压力的作用效果，这种物理学研究方法也运用于以下</a:t>
            </a:r>
            <a:r>
              <a:rPr lang="en-US" altLang="zh-CN" sz="2400" b="1" kern="0">
                <a:solidFill>
                  <a:prstClr val="black"/>
                </a:solidFill>
                <a:latin typeface="Times New Roman"/>
              </a:rPr>
              <a:t>________(</a:t>
            </a:r>
            <a:r>
              <a:rPr altLang="zh-CN" sz="2400" b="1" kern="0">
                <a:solidFill>
                  <a:prstClr val="black"/>
                </a:solidFill>
                <a:latin typeface="Times New Roman"/>
              </a:rPr>
              <a:t>填</a:t>
            </a:r>
            <a:r>
              <a:rPr lang="en-US" altLang="zh-CN" sz="2400" b="1" kern="0">
                <a:solidFill>
                  <a:prstClr val="black"/>
                </a:solidFill>
                <a:latin typeface="Times New Roman"/>
              </a:rPr>
              <a:t>“A”“B”</a:t>
            </a:r>
            <a:r>
              <a:rPr altLang="zh-CN" sz="2400" b="1" kern="0">
                <a:solidFill>
                  <a:prstClr val="black"/>
                </a:solidFill>
                <a:latin typeface="Times New Roman"/>
              </a:rPr>
              <a:t>或</a:t>
            </a:r>
            <a:r>
              <a:rPr lang="en-US" altLang="zh-CN" sz="2400" b="1" kern="0">
                <a:solidFill>
                  <a:prstClr val="black"/>
                </a:solidFill>
                <a:latin typeface="Times New Roman"/>
              </a:rPr>
              <a:t>“C”)</a:t>
            </a:r>
            <a:r>
              <a:rPr altLang="zh-CN" sz="2400" b="1" kern="0">
                <a:solidFill>
                  <a:prstClr val="black"/>
                </a:solidFill>
                <a:latin typeface="Times New Roman"/>
              </a:rPr>
              <a:t>实验中。</a:t>
            </a:r>
            <a:endParaRPr altLang="zh-CN" sz="1000" kern="0">
              <a:solidFill>
                <a:prstClr val="black"/>
              </a:solidFill>
              <a:latin typeface="宋体" pitchFamily="2" charset="-122"/>
            </a:endParaRPr>
          </a:p>
          <a:p>
            <a:pPr marL="357505" indent="-1905" algn="just">
              <a:lnSpc>
                <a:spcPct val="150000"/>
              </a:lnSpc>
            </a:pPr>
            <a:r>
              <a:rPr lang="en-US" altLang="zh-CN" sz="2400" b="1" kern="0">
                <a:solidFill>
                  <a:prstClr val="black"/>
                </a:solidFill>
                <a:latin typeface="Times New Roman"/>
              </a:rPr>
              <a:t>A</a:t>
            </a:r>
            <a:r>
              <a:rPr altLang="zh-CN" sz="2400" b="1" kern="0">
                <a:solidFill>
                  <a:prstClr val="black"/>
                </a:solidFill>
                <a:latin typeface="Times New Roman"/>
              </a:rPr>
              <a:t>．用两支完全相同的蜡烛探究平面镜成像的特点</a:t>
            </a:r>
            <a:endParaRPr altLang="zh-CN" sz="1000" kern="0">
              <a:solidFill>
                <a:prstClr val="black"/>
              </a:solidFill>
              <a:latin typeface="宋体" pitchFamily="2" charset="-122"/>
            </a:endParaRPr>
          </a:p>
          <a:p>
            <a:pPr marL="357505" indent="-1905" algn="just">
              <a:lnSpc>
                <a:spcPct val="150000"/>
              </a:lnSpc>
            </a:pPr>
            <a:r>
              <a:rPr lang="en-US" altLang="zh-CN" sz="2400" b="1" kern="0">
                <a:solidFill>
                  <a:prstClr val="black"/>
                </a:solidFill>
                <a:latin typeface="Times New Roman"/>
              </a:rPr>
              <a:t>B</a:t>
            </a:r>
            <a:r>
              <a:rPr altLang="zh-CN" sz="2400" b="1" kern="0">
                <a:solidFill>
                  <a:prstClr val="black"/>
                </a:solidFill>
                <a:latin typeface="Times New Roman"/>
              </a:rPr>
              <a:t>．当电压一定时，探究电流与电阻的关系</a:t>
            </a:r>
            <a:endParaRPr altLang="zh-CN" sz="1000" kern="0">
              <a:solidFill>
                <a:prstClr val="black"/>
              </a:solidFill>
              <a:latin typeface="宋体" pitchFamily="2" charset="-122"/>
            </a:endParaRPr>
          </a:p>
          <a:p>
            <a:pPr marL="357505" indent="-1905" algn="just">
              <a:lnSpc>
                <a:spcPct val="150000"/>
              </a:lnSpc>
            </a:pPr>
            <a:r>
              <a:rPr lang="en-US" altLang="zh-CN" sz="2400" b="1" kern="0">
                <a:solidFill>
                  <a:prstClr val="black"/>
                </a:solidFill>
                <a:latin typeface="Times New Roman"/>
              </a:rPr>
              <a:t>C</a:t>
            </a:r>
            <a:r>
              <a:rPr altLang="zh-CN" sz="2400" b="1" kern="0">
                <a:solidFill>
                  <a:prstClr val="black"/>
                </a:solidFill>
                <a:latin typeface="Times New Roman"/>
              </a:rPr>
              <a:t>．用吸引大头针的多少比较电磁铁磁性的强弱</a:t>
            </a:r>
            <a:endParaRPr altLang="zh-CN" sz="1000" kern="0">
              <a:solidFill>
                <a:prstClr val="black"/>
              </a:solidFill>
              <a:latin typeface="宋体" pitchFamily="2" charset="-122"/>
            </a:endParaRPr>
          </a:p>
        </p:txBody>
      </p:sp>
      <p:sp>
        <p:nvSpPr>
          <p:cNvPr id="38914" name="矩形 2"/>
          <p:cNvSpPr>
            <a:spLocks noChangeArrowheads="1"/>
          </p:cNvSpPr>
          <p:nvPr/>
        </p:nvSpPr>
        <p:spPr bwMode="auto">
          <a:xfrm>
            <a:off x="6180138" y="1289050"/>
            <a:ext cx="4079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lang="en-US" altLang="zh-CN" sz="2400" b="1" kern="0">
                <a:solidFill>
                  <a:srgbClr val="C00000"/>
                </a:solidFill>
                <a:latin typeface="Times New Roman"/>
              </a:rPr>
              <a:t>C</a:t>
            </a:r>
            <a:endParaRPr altLang="zh-CN" sz="1000" kern="0">
              <a:solidFill>
                <a:prstClr val="black"/>
              </a:solidFill>
              <a:latin typeface="宋体" pitchFamily="2" charset="-122"/>
            </a:endParaRPr>
          </a:p>
        </p:txBody>
      </p:sp>
    </p:spTree>
    <p:extLst>
      <p:ext uri="{BB962C8B-B14F-4D97-AF65-F5344CB8AC3E}">
        <p14:creationId xmlns:p14="http://schemas.microsoft.com/office/powerpoint/2010/main" val="27791404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ipe(left)">
                                      <p:cBhvr>
                                        <p:cTn id="7" dur="500" fill="hold"/>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矩形 3"/>
          <p:cNvSpPr>
            <a:spLocks noChangeArrowheads="1"/>
          </p:cNvSpPr>
          <p:nvPr/>
        </p:nvSpPr>
        <p:spPr bwMode="auto">
          <a:xfrm>
            <a:off x="611188" y="915988"/>
            <a:ext cx="792003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(2)</a:t>
            </a:r>
            <a:r>
              <a:rPr altLang="zh-CN" sz="2400" b="1" kern="0">
                <a:solidFill>
                  <a:prstClr val="black"/>
                </a:solidFill>
                <a:latin typeface="Times New Roman"/>
              </a:rPr>
              <a:t>对比图</a:t>
            </a:r>
            <a:r>
              <a:rPr lang="en-US" altLang="zh-CN" sz="2400" b="1" kern="0">
                <a:solidFill>
                  <a:prstClr val="black"/>
                </a:solidFill>
                <a:latin typeface="Times New Roman"/>
              </a:rPr>
              <a:t>7</a:t>
            </a:r>
            <a:r>
              <a:rPr altLang="zh-CN" sz="2400" b="1" kern="0">
                <a:solidFill>
                  <a:prstClr val="black"/>
                </a:solidFill>
                <a:latin typeface="Times New Roman"/>
              </a:rPr>
              <a:t>中甲、乙两图，可以得出：当压力一定时，</a:t>
            </a:r>
            <a:r>
              <a:rPr lang="en-US" altLang="zh-CN" sz="2400" b="1" kern="0">
                <a:solidFill>
                  <a:prstClr val="black"/>
                </a:solidFill>
                <a:latin typeface="Times New Roman"/>
              </a:rPr>
              <a:t>________</a:t>
            </a:r>
            <a:r>
              <a:rPr altLang="zh-CN" sz="2400" b="1" kern="0">
                <a:solidFill>
                  <a:prstClr val="black"/>
                </a:solidFill>
                <a:latin typeface="Times New Roman"/>
              </a:rPr>
              <a:t>越小，压力的作用效果越明显。</a:t>
            </a:r>
            <a:endParaRPr altLang="zh-CN" sz="1000" kern="0">
              <a:solidFill>
                <a:prstClr val="black"/>
              </a:solidFill>
              <a:latin typeface="宋体" pitchFamily="2" charset="-122"/>
            </a:endParaRPr>
          </a:p>
          <a:p>
            <a:pPr marL="357505" indent="-354965" algn="just">
              <a:lnSpc>
                <a:spcPct val="150000"/>
              </a:lnSpc>
            </a:pPr>
            <a:r>
              <a:rPr lang="en-US" altLang="zh-CN" sz="2400" b="1" kern="0">
                <a:solidFill>
                  <a:prstClr val="black"/>
                </a:solidFill>
                <a:latin typeface="Times New Roman"/>
              </a:rPr>
              <a:t>(3)</a:t>
            </a:r>
            <a:r>
              <a:rPr altLang="zh-CN" sz="2400" b="1" kern="0">
                <a:solidFill>
                  <a:prstClr val="black"/>
                </a:solidFill>
                <a:latin typeface="Times New Roman"/>
              </a:rPr>
              <a:t>对比甲、丁两图，小刚认为压力的作用效果与压力大小无关。你认为他的观点</a:t>
            </a:r>
            <a:r>
              <a:rPr lang="en-US" altLang="zh-CN" sz="2400" b="1" kern="0">
                <a:solidFill>
                  <a:prstClr val="black"/>
                </a:solidFill>
                <a:latin typeface="Times New Roman"/>
              </a:rPr>
              <a:t>__________(</a:t>
            </a:r>
            <a:r>
              <a:rPr altLang="zh-CN" sz="2400" b="1" kern="0">
                <a:solidFill>
                  <a:prstClr val="black"/>
                </a:solidFill>
                <a:latin typeface="Times New Roman"/>
              </a:rPr>
              <a:t>填</a:t>
            </a:r>
            <a:r>
              <a:rPr lang="en-US" altLang="zh-CN" sz="2400" b="1" kern="0">
                <a:solidFill>
                  <a:prstClr val="black"/>
                </a:solidFill>
                <a:latin typeface="Times New Roman"/>
              </a:rPr>
              <a:t>“</a:t>
            </a:r>
            <a:r>
              <a:rPr altLang="zh-CN" sz="2400" b="1" kern="0">
                <a:solidFill>
                  <a:prstClr val="black"/>
                </a:solidFill>
                <a:latin typeface="Times New Roman"/>
              </a:rPr>
              <a:t>正确</a:t>
            </a:r>
            <a:r>
              <a:rPr lang="en-US" altLang="zh-CN" sz="2400" b="1" kern="0">
                <a:solidFill>
                  <a:prstClr val="black"/>
                </a:solidFill>
                <a:latin typeface="Times New Roman"/>
              </a:rPr>
              <a:t>”</a:t>
            </a:r>
            <a:r>
              <a:rPr altLang="zh-CN" sz="2400" b="1" kern="0">
                <a:solidFill>
                  <a:prstClr val="black"/>
                </a:solidFill>
                <a:latin typeface="Times New Roman"/>
              </a:rPr>
              <a:t>或</a:t>
            </a:r>
            <a:r>
              <a:rPr lang="en-US" altLang="zh-CN" sz="2400" b="1" kern="0">
                <a:solidFill>
                  <a:prstClr val="black"/>
                </a:solidFill>
                <a:latin typeface="Times New Roman"/>
              </a:rPr>
              <a:t>“</a:t>
            </a:r>
            <a:r>
              <a:rPr altLang="zh-CN" sz="2400" b="1" kern="0">
                <a:solidFill>
                  <a:prstClr val="black"/>
                </a:solidFill>
                <a:latin typeface="Times New Roman"/>
              </a:rPr>
              <a:t>错误</a:t>
            </a:r>
            <a:r>
              <a:rPr lang="en-US" altLang="zh-CN" sz="2400" b="1" kern="0">
                <a:solidFill>
                  <a:prstClr val="black"/>
                </a:solidFill>
                <a:latin typeface="Times New Roman"/>
              </a:rPr>
              <a:t>”)</a:t>
            </a:r>
            <a:r>
              <a:rPr altLang="zh-CN" sz="2400" b="1" kern="0">
                <a:solidFill>
                  <a:prstClr val="black"/>
                </a:solidFill>
                <a:latin typeface="Times New Roman"/>
              </a:rPr>
              <a:t>，并说明理由：</a:t>
            </a:r>
            <a:r>
              <a:rPr lang="en-US" altLang="zh-CN" sz="2400" b="1" kern="0">
                <a:solidFill>
                  <a:prstClr val="black"/>
                </a:solidFill>
                <a:latin typeface="Times New Roman"/>
              </a:rPr>
              <a:t>__________________________</a:t>
            </a:r>
            <a:r>
              <a:rPr altLang="zh-CN" sz="2400" b="1" kern="0">
                <a:solidFill>
                  <a:prstClr val="black"/>
                </a:solidFill>
                <a:latin typeface="Times New Roman"/>
              </a:rPr>
              <a:t>。</a:t>
            </a:r>
            <a:endParaRPr altLang="zh-CN" sz="1000" kern="0">
              <a:solidFill>
                <a:prstClr val="black"/>
              </a:solidFill>
              <a:latin typeface="宋体" pitchFamily="2" charset="-122"/>
            </a:endParaRPr>
          </a:p>
        </p:txBody>
      </p:sp>
      <p:sp>
        <p:nvSpPr>
          <p:cNvPr id="39938" name="矩形 2"/>
          <p:cNvSpPr>
            <a:spLocks noChangeArrowheads="1"/>
          </p:cNvSpPr>
          <p:nvPr/>
        </p:nvSpPr>
        <p:spPr bwMode="auto">
          <a:xfrm>
            <a:off x="925513" y="1457325"/>
            <a:ext cx="14224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altLang="zh-CN" sz="2400" b="1" kern="0">
                <a:solidFill>
                  <a:srgbClr val="C00000"/>
                </a:solidFill>
                <a:latin typeface="Times New Roman"/>
              </a:rPr>
              <a:t>受力面积</a:t>
            </a:r>
            <a:endParaRPr altLang="zh-CN" sz="1000" kern="0">
              <a:solidFill>
                <a:prstClr val="black"/>
              </a:solidFill>
              <a:latin typeface="宋体" pitchFamily="2" charset="-122"/>
            </a:endParaRPr>
          </a:p>
        </p:txBody>
      </p:sp>
      <p:sp>
        <p:nvSpPr>
          <p:cNvPr id="39939" name="矩形 4"/>
          <p:cNvSpPr>
            <a:spLocks noChangeArrowheads="1"/>
          </p:cNvSpPr>
          <p:nvPr/>
        </p:nvSpPr>
        <p:spPr bwMode="auto">
          <a:xfrm>
            <a:off x="4449763" y="2543175"/>
            <a:ext cx="8032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altLang="zh-CN" sz="2400" b="1" kern="0">
                <a:solidFill>
                  <a:srgbClr val="C00000"/>
                </a:solidFill>
                <a:latin typeface="Times New Roman"/>
              </a:rPr>
              <a:t>错误</a:t>
            </a:r>
            <a:endParaRPr altLang="zh-CN" sz="1000" kern="0">
              <a:solidFill>
                <a:prstClr val="black"/>
              </a:solidFill>
              <a:latin typeface="宋体" pitchFamily="2" charset="-122"/>
            </a:endParaRPr>
          </a:p>
        </p:txBody>
      </p:sp>
      <p:sp>
        <p:nvSpPr>
          <p:cNvPr id="39940" name="矩形 5"/>
          <p:cNvSpPr>
            <a:spLocks noChangeArrowheads="1"/>
          </p:cNvSpPr>
          <p:nvPr/>
        </p:nvSpPr>
        <p:spPr bwMode="auto">
          <a:xfrm>
            <a:off x="3211513" y="3076575"/>
            <a:ext cx="327818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altLang="zh-CN" sz="2400" b="1" kern="0">
                <a:solidFill>
                  <a:srgbClr val="C00000"/>
                </a:solidFill>
                <a:latin typeface="Times New Roman"/>
              </a:rPr>
              <a:t>没有控制受力面积相同</a:t>
            </a:r>
            <a:endParaRPr altLang="zh-CN" sz="1000" kern="0">
              <a:solidFill>
                <a:prstClr val="black"/>
              </a:solidFill>
              <a:latin typeface="宋体" pitchFamily="2" charset="-122"/>
            </a:endParaRPr>
          </a:p>
        </p:txBody>
      </p:sp>
    </p:spTree>
    <p:extLst>
      <p:ext uri="{BB962C8B-B14F-4D97-AF65-F5344CB8AC3E}">
        <p14:creationId xmlns:p14="http://schemas.microsoft.com/office/powerpoint/2010/main" val="30741277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wipe(left)">
                                      <p:cBhvr>
                                        <p:cTn id="7" dur="500" fill="hold"/>
                                        <p:tgtEl>
                                          <p:spTgt spid="3993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39"/>
                                        </p:tgtEl>
                                        <p:attrNameLst>
                                          <p:attrName>style.visibility</p:attrName>
                                        </p:attrNameLst>
                                      </p:cBhvr>
                                      <p:to>
                                        <p:strVal val="visible"/>
                                      </p:to>
                                    </p:set>
                                    <p:animEffect transition="in" filter="wipe(left)">
                                      <p:cBhvr>
                                        <p:cTn id="12" dur="500" fill="hold"/>
                                        <p:tgtEl>
                                          <p:spTgt spid="39939"/>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940"/>
                                        </p:tgtEl>
                                        <p:attrNameLst>
                                          <p:attrName>style.visibility</p:attrName>
                                        </p:attrNameLst>
                                      </p:cBhvr>
                                      <p:to>
                                        <p:strVal val="visible"/>
                                      </p:to>
                                    </p:set>
                                    <p:animEffect transition="in" filter="wipe(left)">
                                      <p:cBhvr>
                                        <p:cTn id="17" dur="500" fill="hold"/>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p:bldP spid="399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组合 5"/>
          <p:cNvGrpSpPr/>
          <p:nvPr/>
        </p:nvGrpSpPr>
        <p:grpSpPr>
          <a:xfrm>
            <a:off x="2425700" y="279400"/>
            <a:ext cx="4192588" cy="1992313"/>
            <a:chOff x="1851755" y="1505713"/>
            <a:chExt cx="5440491" cy="2584754"/>
          </a:xfrm>
        </p:grpSpPr>
        <p:grpSp>
          <p:nvGrpSpPr>
            <p:cNvPr id="6146" name="组合 81"/>
            <p:cNvGrpSpPr>
              <a:grpSpLocks noGrp="1" noChangeAspect="1"/>
            </p:cNvGrpSpPr>
            <p:nvPr/>
          </p:nvGrpSpPr>
          <p:grpSpPr>
            <a:xfrm>
              <a:off x="1533189" y="1385529"/>
              <a:ext cx="2664226" cy="2591900"/>
              <a:chOff x="3295850" y="1895995"/>
              <a:chExt cx="3725149" cy="4660916"/>
            </a:xfrm>
          </p:grpSpPr>
        </p:grpSp>
        <p:grpSp>
          <p:nvGrpSpPr>
            <p:cNvPr id="6147" name="组合 82"/>
            <p:cNvGrpSpPr/>
            <p:nvPr/>
          </p:nvGrpSpPr>
          <p:grpSpPr>
            <a:xfrm>
              <a:off x="2302897" y="1980707"/>
              <a:ext cx="4989349" cy="751080"/>
              <a:chOff x="2302897" y="1980707"/>
              <a:chExt cx="4989349" cy="751080"/>
            </a:xfrm>
          </p:grpSpPr>
          <p:sp>
            <p:nvSpPr>
              <p:cNvPr id="6148" name="圆角矩形 8"/>
              <p:cNvSpPr/>
              <p:nvPr/>
            </p:nvSpPr>
            <p:spPr>
              <a:xfrm>
                <a:off x="3316286" y="1899715"/>
                <a:ext cx="4150195" cy="1006268"/>
              </a:xfrm>
              <a:prstGeom prst="roundRect">
                <a:avLst>
                  <a:gd name="adj" fmla="val 9976"/>
                </a:avLst>
              </a:prstGeom>
              <a:solidFill>
                <a:srgbClr val="00B0F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nvGrpSpPr>
              <p:cNvPr id="6149" name="组合 84"/>
              <p:cNvGrpSpPr/>
              <p:nvPr/>
            </p:nvGrpSpPr>
            <p:grpSpPr>
              <a:xfrm>
                <a:off x="3467584" y="2294564"/>
                <a:ext cx="118508" cy="118509"/>
                <a:chOff x="4486616" y="3001075"/>
                <a:chExt cx="274695" cy="274699"/>
              </a:xfrm>
            </p:grpSpPr>
            <p:sp>
              <p:nvSpPr>
                <p:cNvPr id="6150" name="椭圆 21"/>
                <p:cNvSpPr/>
                <p:nvPr/>
              </p:nvSpPr>
              <p:spPr>
                <a:xfrm rot="16200000">
                  <a:off x="4484837" y="3000957"/>
                  <a:ext cx="276891" cy="276951"/>
                </a:xfrm>
                <a:prstGeom prst="ellipse">
                  <a:avLst/>
                </a:prstGeom>
                <a:gradFill rotWithShape="1">
                  <a:gsLst>
                    <a:gs pos="0">
                      <a:srgbClr val="FFFFFF"/>
                    </a:gs>
                    <a:gs pos="17000">
                      <a:srgbClr val="A6A6A6"/>
                    </a:gs>
                    <a:gs pos="35001">
                      <a:srgbClr val="F2F2F2"/>
                    </a:gs>
                    <a:gs pos="55000">
                      <a:srgbClr val="A6A6A6"/>
                    </a:gs>
                    <a:gs pos="75000">
                      <a:srgbClr val="F2F2F2"/>
                    </a:gs>
                    <a:gs pos="100000">
                      <a:srgbClr val="A6A6A6"/>
                    </a:gs>
                  </a:gsLst>
                  <a:lin ang="2700000" scaled="1"/>
                </a:gradFill>
                <a:ln w="25400">
                  <a:noFill/>
                  <a:miter lim="800000"/>
                </a:ln>
                <a:effectLst>
                  <a:outerShdw blurRad="12700" dist="12700" dir="2700000" algn="tl">
                    <a:srgbClr val="000000">
                      <a:alpha val="39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6151" name="椭圆 22"/>
                <p:cNvSpPr/>
                <p:nvPr/>
              </p:nvSpPr>
              <p:spPr>
                <a:xfrm>
                  <a:off x="4385233" y="2756459"/>
                  <a:ext cx="469760" cy="49440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grpSp>
            <p:nvGrpSpPr>
              <p:cNvPr id="6152" name="组合 85"/>
              <p:cNvGrpSpPr/>
              <p:nvPr/>
            </p:nvGrpSpPr>
            <p:grpSpPr>
              <a:xfrm>
                <a:off x="3168079" y="2294564"/>
                <a:ext cx="118508" cy="118509"/>
                <a:chOff x="4486616" y="3001075"/>
                <a:chExt cx="274695" cy="274699"/>
              </a:xfrm>
            </p:grpSpPr>
            <p:sp>
              <p:nvSpPr>
                <p:cNvPr id="6153" name="椭圆 19"/>
                <p:cNvSpPr/>
                <p:nvPr/>
              </p:nvSpPr>
              <p:spPr>
                <a:xfrm rot="16200000">
                  <a:off x="4479537" y="3008122"/>
                  <a:ext cx="276891" cy="262624"/>
                </a:xfrm>
                <a:prstGeom prst="ellipse">
                  <a:avLst/>
                </a:prstGeom>
                <a:gradFill rotWithShape="1">
                  <a:gsLst>
                    <a:gs pos="0">
                      <a:srgbClr val="FFFFFF"/>
                    </a:gs>
                    <a:gs pos="17000">
                      <a:srgbClr val="A6A6A6"/>
                    </a:gs>
                    <a:gs pos="35001">
                      <a:srgbClr val="F2F2F2"/>
                    </a:gs>
                    <a:gs pos="55000">
                      <a:srgbClr val="A6A6A6"/>
                    </a:gs>
                    <a:gs pos="75000">
                      <a:srgbClr val="F2F2F2"/>
                    </a:gs>
                    <a:gs pos="100000">
                      <a:srgbClr val="A6A6A6"/>
                    </a:gs>
                  </a:gsLst>
                  <a:lin ang="2700000" scaled="1"/>
                </a:gradFill>
                <a:ln w="25400">
                  <a:noFill/>
                  <a:miter lim="800000"/>
                </a:ln>
                <a:effectLst>
                  <a:outerShdw blurRad="12700" dist="12700" dir="2700000" algn="tl">
                    <a:srgbClr val="000000">
                      <a:alpha val="39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6154" name="椭圆 20"/>
                <p:cNvSpPr/>
                <p:nvPr/>
              </p:nvSpPr>
              <p:spPr>
                <a:xfrm>
                  <a:off x="4385233" y="2756459"/>
                  <a:ext cx="469760" cy="49440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grpSp>
            <p:nvGrpSpPr>
              <p:cNvPr id="6155" name="组合 86"/>
              <p:cNvGrpSpPr>
                <a:grpSpLocks noGrp="1" noChangeAspect="1"/>
              </p:cNvGrpSpPr>
              <p:nvPr/>
            </p:nvGrpSpPr>
            <p:grpSpPr>
              <a:xfrm>
                <a:off x="3197698" y="2171864"/>
                <a:ext cx="362117" cy="236685"/>
                <a:chOff x="4312849" y="3104300"/>
                <a:chExt cx="384317" cy="61430"/>
              </a:xfrm>
            </p:grpSpPr>
          </p:grpSp>
          <p:grpSp>
            <p:nvGrpSpPr>
              <p:cNvPr id="6156" name="组合 87"/>
              <p:cNvGrpSpPr/>
              <p:nvPr/>
            </p:nvGrpSpPr>
            <p:grpSpPr>
              <a:xfrm>
                <a:off x="3635164" y="2097014"/>
                <a:ext cx="630643" cy="550614"/>
                <a:chOff x="4846885" y="2796017"/>
                <a:chExt cx="840857" cy="734151"/>
              </a:xfrm>
            </p:grpSpPr>
            <p:sp>
              <p:nvSpPr>
                <p:cNvPr id="6157" name="椭圆 15"/>
                <p:cNvSpPr/>
                <p:nvPr/>
              </p:nvSpPr>
              <p:spPr>
                <a:xfrm>
                  <a:off x="4902566" y="2795742"/>
                  <a:ext cx="722379" cy="7551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6158" name="文本框 18"/>
                <p:cNvSpPr/>
                <p:nvPr/>
              </p:nvSpPr>
              <p:spPr>
                <a:xfrm>
                  <a:off x="4846885" y="2811166"/>
                  <a:ext cx="840857" cy="719002"/>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r>
                    <a:rPr lang="en-US" altLang="zh-CN" sz="2100" b="1" kern="0">
                      <a:solidFill>
                        <a:srgbClr val="00B0F0"/>
                      </a:solidFill>
                      <a:latin typeface="Impact" pitchFamily="34" charset="0"/>
                    </a:rPr>
                    <a:t>01</a:t>
                  </a:r>
                  <a:endParaRPr sz="2100" b="1" kern="0">
                    <a:solidFill>
                      <a:srgbClr val="00B0F0"/>
                    </a:solidFill>
                    <a:latin typeface="Impact" pitchFamily="34" charset="0"/>
                  </a:endParaRPr>
                </a:p>
              </p:txBody>
            </p:sp>
          </p:grpSp>
          <p:sp>
            <p:nvSpPr>
              <p:cNvPr id="6159" name="文本框 24"/>
              <p:cNvSpPr/>
              <p:nvPr/>
            </p:nvSpPr>
            <p:spPr>
              <a:xfrm>
                <a:off x="4035549" y="2014039"/>
                <a:ext cx="2629911" cy="659085"/>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r>
                  <a:rPr sz="2700" b="1" kern="0">
                    <a:solidFill>
                      <a:prstClr val="white"/>
                    </a:solidFill>
                    <a:latin typeface="黑体" pitchFamily="49" charset="-122"/>
                    <a:ea typeface="黑体" pitchFamily="49" charset="-122"/>
                  </a:rPr>
                  <a:t>知识梳理</a:t>
                </a:r>
              </a:p>
            </p:txBody>
          </p:sp>
          <p:sp>
            <p:nvSpPr>
              <p:cNvPr id="6160" name="KSO_Shape"/>
              <p:cNvSpPr/>
              <p:nvPr/>
            </p:nvSpPr>
            <p:spPr>
              <a:xfrm>
                <a:off x="2302898" y="2098867"/>
                <a:ext cx="558262" cy="533428"/>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kern="1200" baseline="0">
                    <a:solidFill>
                      <a:schemeClr val="lt1"/>
                    </a:solidFill>
                    <a:latin typeface="+mn-lt"/>
                    <a:ea typeface="+mn-ea"/>
                    <a:cs typeface="+mn-cs"/>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kern="1200" baseline="0">
                    <a:solidFill>
                      <a:schemeClr val="lt1"/>
                    </a:solidFill>
                    <a:latin typeface="+mn-lt"/>
                    <a:ea typeface="+mn-ea"/>
                    <a:cs typeface="+mn-cs"/>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kern="1200" baseline="0">
                    <a:solidFill>
                      <a:schemeClr val="lt1"/>
                    </a:solidFill>
                    <a:latin typeface="+mn-lt"/>
                    <a:ea typeface="+mn-ea"/>
                    <a:cs typeface="+mn-cs"/>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kern="1200" baseline="0">
                    <a:solidFill>
                      <a:schemeClr val="lt1"/>
                    </a:solidFill>
                    <a:latin typeface="+mn-lt"/>
                    <a:ea typeface="+mn-ea"/>
                    <a:cs typeface="+mn-cs"/>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kern="1200" baseline="0">
                    <a:solidFill>
                      <a:schemeClr val="lt1"/>
                    </a:solidFill>
                    <a:latin typeface="+mn-lt"/>
                    <a:ea typeface="+mn-ea"/>
                    <a:cs typeface="+mn-cs"/>
                  </a:defRPr>
                </a:lvl5pPr>
                <a:lvl6pPr marL="2286000" algn="l" defTabSz="914400" rtl="0" eaLnBrk="1" latinLnBrk="0" hangingPunct="1">
                  <a:defRPr lang="zh-CN" altLang="en-US" kern="1200">
                    <a:solidFill>
                      <a:schemeClr val="lt1"/>
                    </a:solidFill>
                    <a:latin typeface="+mn-lt"/>
                    <a:ea typeface="+mn-ea"/>
                    <a:cs typeface="+mn-cs"/>
                  </a:defRPr>
                </a:lvl6pPr>
                <a:lvl7pPr marL="2743200" algn="l" defTabSz="914400" rtl="0" eaLnBrk="1" latinLnBrk="0" hangingPunct="1">
                  <a:defRPr lang="zh-CN" altLang="en-US" kern="1200">
                    <a:solidFill>
                      <a:schemeClr val="lt1"/>
                    </a:solidFill>
                    <a:latin typeface="+mn-lt"/>
                    <a:ea typeface="+mn-ea"/>
                    <a:cs typeface="+mn-cs"/>
                  </a:defRPr>
                </a:lvl7pPr>
                <a:lvl8pPr marL="3200400" algn="l" defTabSz="914400" rtl="0" eaLnBrk="1" latinLnBrk="0" hangingPunct="1">
                  <a:defRPr lang="zh-CN" altLang="en-US" kern="1200">
                    <a:solidFill>
                      <a:schemeClr val="lt1"/>
                    </a:solidFill>
                    <a:latin typeface="+mn-lt"/>
                    <a:ea typeface="+mn-ea"/>
                    <a:cs typeface="+mn-cs"/>
                  </a:defRPr>
                </a:lvl8pPr>
                <a:lvl9pPr marL="3657600" algn="l" defTabSz="914400" rtl="0" eaLnBrk="1" latinLnBrk="0" hangingPunct="1">
                  <a:defRPr lang="zh-CN" altLang="en-US" kern="1200">
                    <a:solidFill>
                      <a:schemeClr val="lt1"/>
                    </a:solidFill>
                    <a:latin typeface="+mn-lt"/>
                    <a:ea typeface="+mn-ea"/>
                    <a:cs typeface="+mn-cs"/>
                  </a:defRPr>
                </a:lvl9pPr>
              </a:lstStyle>
              <a:p>
                <a:pPr algn="ctr"/>
                <a:endParaRPr>
                  <a:solidFill>
                    <a:srgbClr val="FFFFFF"/>
                  </a:solidFill>
                  <a:ea typeface="宋体"/>
                </a:endParaRPr>
              </a:p>
            </p:txBody>
          </p:sp>
        </p:grpSp>
      </p:grpSp>
      <p:sp>
        <p:nvSpPr>
          <p:cNvPr id="6161" name="矩形 1">
            <a:hlinkClick r:id="rId2" action="ppaction://hlinksldjump"/>
          </p:cNvPr>
          <p:cNvSpPr/>
          <p:nvPr/>
        </p:nvSpPr>
        <p:spPr>
          <a:xfrm>
            <a:off x="1835150" y="1685925"/>
            <a:ext cx="5788025" cy="460375"/>
          </a:xfrm>
          <a:prstGeom prst="rect">
            <a:avLst/>
          </a:prstGeom>
          <a:solidFill>
            <a:srgbClr val="E56666"/>
          </a:solid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lang="en-US" altLang="zh-CN" sz="2400" b="1" kern="0">
                <a:solidFill>
                  <a:prstClr val="white"/>
                </a:solidFill>
                <a:latin typeface="隶书" pitchFamily="49" charset="-122"/>
                <a:ea typeface="隶书" pitchFamily="49" charset="-122"/>
              </a:rPr>
              <a:t>·1 </a:t>
            </a:r>
            <a:r>
              <a:rPr sz="2400" b="1" kern="0">
                <a:solidFill>
                  <a:prstClr val="white"/>
                </a:solidFill>
                <a:latin typeface="隶书" pitchFamily="49" charset="-122"/>
                <a:ea typeface="隶书" pitchFamily="49" charset="-122"/>
              </a:rPr>
              <a:t>压力</a:t>
            </a:r>
          </a:p>
        </p:txBody>
      </p:sp>
      <p:sp>
        <p:nvSpPr>
          <p:cNvPr id="6162" name="矩形 2">
            <a:hlinkClick r:id="rId3" action="ppaction://hlinksldjump"/>
          </p:cNvPr>
          <p:cNvSpPr/>
          <p:nvPr/>
        </p:nvSpPr>
        <p:spPr>
          <a:xfrm>
            <a:off x="1835150" y="2284413"/>
            <a:ext cx="5788025" cy="461962"/>
          </a:xfrm>
          <a:prstGeom prst="rect">
            <a:avLst/>
          </a:prstGeom>
          <a:solidFill>
            <a:srgbClr val="00B7CA"/>
          </a:solid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lang="en-US" altLang="zh-CN" sz="2400" b="1" kern="0">
                <a:solidFill>
                  <a:prstClr val="white"/>
                </a:solidFill>
                <a:latin typeface="隶书" pitchFamily="49" charset="-122"/>
                <a:ea typeface="隶书" pitchFamily="49" charset="-122"/>
              </a:rPr>
              <a:t>·2 </a:t>
            </a:r>
            <a:r>
              <a:rPr sz="2400" b="1" kern="0">
                <a:solidFill>
                  <a:prstClr val="white"/>
                </a:solidFill>
                <a:latin typeface="隶书" pitchFamily="49" charset="-122"/>
                <a:ea typeface="隶书" pitchFamily="49" charset="-122"/>
              </a:rPr>
              <a:t>压强</a:t>
            </a:r>
          </a:p>
        </p:txBody>
      </p:sp>
      <p:pic>
        <p:nvPicPr>
          <p:cNvPr id="6163" name="Picture 7" descr="C:\Users\Administrator\Desktop\习题课件\返回框.png">
            <a:hlinkClick r:id="rId4" action="ppaction://hlinksldjump"/>
          </p:cNvPr>
          <p:cNvPicPr>
            <a:picLocks noChangeAspect="1"/>
          </p:cNvPicPr>
          <p:nvPr/>
        </p:nvPicPr>
        <p:blipFill>
          <a:blip r:embed="rId5"/>
          <a:stretch>
            <a:fillRect/>
          </a:stretch>
        </p:blipFill>
        <p:spPr>
          <a:xfrm>
            <a:off x="8101013" y="4130675"/>
            <a:ext cx="669925" cy="669925"/>
          </a:xfrm>
          <a:prstGeom prst="rect">
            <a:avLst/>
          </a:prstGeom>
          <a:noFill/>
          <a:ln>
            <a:noFill/>
            <a:miter lim="800000"/>
          </a:ln>
        </p:spPr>
      </p:pic>
    </p:spTree>
    <p:extLst>
      <p:ext uri="{BB962C8B-B14F-4D97-AF65-F5344CB8AC3E}">
        <p14:creationId xmlns:p14="http://schemas.microsoft.com/office/powerpoint/2010/main" val="32486313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61"/>
                                        </p:tgtEl>
                                        <p:attrNameLst>
                                          <p:attrName>style.visibility</p:attrName>
                                        </p:attrNameLst>
                                      </p:cBhvr>
                                      <p:to>
                                        <p:strVal val="visible"/>
                                      </p:to>
                                    </p:set>
                                    <p:anim calcmode="lin" valueType="num">
                                      <p:cBhvr additive="base">
                                        <p:cTn id="7" dur="500" fill="hold"/>
                                        <p:tgtEl>
                                          <p:spTgt spid="6161"/>
                                        </p:tgtEl>
                                        <p:attrNameLst>
                                          <p:attrName>ppt_x</p:attrName>
                                        </p:attrNameLst>
                                      </p:cBhvr>
                                      <p:tavLst>
                                        <p:tav tm="0">
                                          <p:val>
                                            <p:strVal val="#ppt_x"/>
                                          </p:val>
                                        </p:tav>
                                        <p:tav tm="100000">
                                          <p:val>
                                            <p:strVal val="#ppt_x"/>
                                          </p:val>
                                        </p:tav>
                                      </p:tavLst>
                                    </p:anim>
                                    <p:anim calcmode="lin" valueType="num">
                                      <p:cBhvr additive="base">
                                        <p:cTn id="8" dur="500" fill="hold"/>
                                        <p:tgtEl>
                                          <p:spTgt spid="616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62"/>
                                        </p:tgtEl>
                                        <p:attrNameLst>
                                          <p:attrName>style.visibility</p:attrName>
                                        </p:attrNameLst>
                                      </p:cBhvr>
                                      <p:to>
                                        <p:strVal val="visible"/>
                                      </p:to>
                                    </p:set>
                                    <p:anim calcmode="lin" valueType="num">
                                      <p:cBhvr additive="base">
                                        <p:cTn id="13" dur="500" fill="hold"/>
                                        <p:tgtEl>
                                          <p:spTgt spid="6162"/>
                                        </p:tgtEl>
                                        <p:attrNameLst>
                                          <p:attrName>ppt_x</p:attrName>
                                        </p:attrNameLst>
                                      </p:cBhvr>
                                      <p:tavLst>
                                        <p:tav tm="0">
                                          <p:val>
                                            <p:strVal val="#ppt_x"/>
                                          </p:val>
                                        </p:tav>
                                        <p:tav tm="100000">
                                          <p:val>
                                            <p:strVal val="#ppt_x"/>
                                          </p:val>
                                        </p:tav>
                                      </p:tavLst>
                                    </p:anim>
                                    <p:anim calcmode="lin" valueType="num">
                                      <p:cBhvr additive="base">
                                        <p:cTn id="14" dur="500" fill="hold"/>
                                        <p:tgtEl>
                                          <p:spTgt spid="6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1" grpId="0" animBg="1"/>
      <p:bldP spid="616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3"/>
          <p:cNvSpPr>
            <a:spLocks noChangeArrowheads="1"/>
          </p:cNvSpPr>
          <p:nvPr/>
        </p:nvSpPr>
        <p:spPr bwMode="auto">
          <a:xfrm>
            <a:off x="611188" y="958850"/>
            <a:ext cx="7920038"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(4)</a:t>
            </a:r>
            <a:r>
              <a:rPr altLang="zh-CN" sz="2400" b="1" kern="0">
                <a:solidFill>
                  <a:prstClr val="black"/>
                </a:solidFill>
                <a:latin typeface="Times New Roman"/>
              </a:rPr>
              <a:t>将木块放在如图</a:t>
            </a:r>
            <a:r>
              <a:rPr lang="en-US" altLang="zh-CN" sz="2400" b="1" kern="0">
                <a:solidFill>
                  <a:prstClr val="black"/>
                </a:solidFill>
                <a:latin typeface="Times New Roman"/>
              </a:rPr>
              <a:t>8</a:t>
            </a:r>
            <a:r>
              <a:rPr altLang="zh-CN" sz="2400" b="1" kern="0">
                <a:solidFill>
                  <a:prstClr val="black"/>
                </a:solidFill>
                <a:latin typeface="Times New Roman"/>
              </a:rPr>
              <a:t>所示的木板上，比较图</a:t>
            </a:r>
            <a:r>
              <a:rPr lang="en-US" altLang="zh-CN" sz="2400" b="1" kern="0">
                <a:solidFill>
                  <a:prstClr val="black"/>
                </a:solidFill>
                <a:latin typeface="Times New Roman"/>
              </a:rPr>
              <a:t>7</a:t>
            </a:r>
            <a:r>
              <a:rPr altLang="zh-CN" sz="2400" b="1" kern="0">
                <a:solidFill>
                  <a:prstClr val="black"/>
                </a:solidFill>
                <a:latin typeface="Times New Roman"/>
              </a:rPr>
              <a:t>丁中海绵受到的压强</a:t>
            </a:r>
            <a:r>
              <a:rPr lang="en-US" altLang="zh-CN" sz="2400" b="1" i="1" kern="0">
                <a:solidFill>
                  <a:prstClr val="black"/>
                </a:solidFill>
                <a:latin typeface="Times New Roman"/>
              </a:rPr>
              <a:t>p</a:t>
            </a:r>
            <a:r>
              <a:rPr lang="en-US" altLang="zh-CN" sz="2400" b="1" kern="0" baseline="-25000">
                <a:solidFill>
                  <a:prstClr val="black"/>
                </a:solidFill>
                <a:latin typeface="Times New Roman"/>
              </a:rPr>
              <a:t>1</a:t>
            </a:r>
            <a:r>
              <a:rPr altLang="zh-CN" sz="2400" b="1" kern="0">
                <a:solidFill>
                  <a:prstClr val="black"/>
                </a:solidFill>
                <a:latin typeface="Times New Roman"/>
              </a:rPr>
              <a:t>和图</a:t>
            </a:r>
            <a:r>
              <a:rPr lang="en-US" altLang="zh-CN" sz="2400" b="1" kern="0">
                <a:solidFill>
                  <a:prstClr val="black"/>
                </a:solidFill>
                <a:latin typeface="Times New Roman"/>
              </a:rPr>
              <a:t>8</a:t>
            </a:r>
            <a:r>
              <a:rPr altLang="zh-CN" sz="2400" b="1" kern="0">
                <a:solidFill>
                  <a:prstClr val="black"/>
                </a:solidFill>
                <a:latin typeface="Times New Roman"/>
              </a:rPr>
              <a:t>中木板受到的压强</a:t>
            </a:r>
            <a:r>
              <a:rPr lang="en-US" altLang="zh-CN" sz="2400" b="1" i="1" kern="0">
                <a:solidFill>
                  <a:prstClr val="black"/>
                </a:solidFill>
                <a:latin typeface="Times New Roman"/>
              </a:rPr>
              <a:t>p</a:t>
            </a:r>
            <a:r>
              <a:rPr lang="en-US" altLang="zh-CN" sz="2400" b="1" kern="0" baseline="-25000">
                <a:solidFill>
                  <a:prstClr val="black"/>
                </a:solidFill>
                <a:latin typeface="Times New Roman"/>
              </a:rPr>
              <a:t>2</a:t>
            </a:r>
            <a:r>
              <a:rPr altLang="zh-CN" sz="2400" b="1" kern="0">
                <a:solidFill>
                  <a:prstClr val="black"/>
                </a:solidFill>
                <a:latin typeface="Times New Roman"/>
              </a:rPr>
              <a:t>的大小关系为</a:t>
            </a:r>
            <a:r>
              <a:rPr lang="en-US" altLang="zh-CN" sz="2400" b="1" i="1" kern="0">
                <a:solidFill>
                  <a:prstClr val="black"/>
                </a:solidFill>
                <a:latin typeface="Times New Roman"/>
              </a:rPr>
              <a:t>p</a:t>
            </a:r>
            <a:r>
              <a:rPr lang="en-US" altLang="zh-CN" sz="2400" b="1" kern="0" baseline="-25000">
                <a:solidFill>
                  <a:prstClr val="black"/>
                </a:solidFill>
                <a:latin typeface="Times New Roman"/>
              </a:rPr>
              <a:t>1</a:t>
            </a:r>
            <a:r>
              <a:rPr lang="en-US" altLang="zh-CN" sz="2400" b="1" kern="0">
                <a:solidFill>
                  <a:prstClr val="black"/>
                </a:solidFill>
                <a:latin typeface="Times New Roman"/>
              </a:rPr>
              <a:t>________(</a:t>
            </a:r>
            <a:r>
              <a:rPr altLang="zh-CN" sz="2400" b="1" kern="0">
                <a:solidFill>
                  <a:prstClr val="black"/>
                </a:solidFill>
                <a:latin typeface="Times New Roman"/>
              </a:rPr>
              <a:t>填</a:t>
            </a:r>
            <a:r>
              <a:rPr lang="en-US" altLang="zh-CN" sz="2400" b="1" kern="0">
                <a:solidFill>
                  <a:prstClr val="black"/>
                </a:solidFill>
                <a:latin typeface="Times New Roman"/>
              </a:rPr>
              <a:t>“&gt;”“&lt;”</a:t>
            </a:r>
            <a:r>
              <a:rPr altLang="zh-CN" sz="2400" b="1" kern="0">
                <a:solidFill>
                  <a:prstClr val="black"/>
                </a:solidFill>
                <a:latin typeface="Times New Roman"/>
              </a:rPr>
              <a:t>或</a:t>
            </a:r>
            <a:r>
              <a:rPr lang="en-US" altLang="zh-CN" sz="2400" b="1" kern="0">
                <a:solidFill>
                  <a:prstClr val="black"/>
                </a:solidFill>
                <a:latin typeface="Times New Roman"/>
              </a:rPr>
              <a:t>“</a:t>
            </a:r>
            <a:r>
              <a:rPr altLang="zh-CN" sz="2400" b="1" kern="0">
                <a:solidFill>
                  <a:prstClr val="black"/>
                </a:solidFill>
                <a:latin typeface="Times New Roman"/>
              </a:rPr>
              <a:t>＝</a:t>
            </a:r>
            <a:r>
              <a:rPr lang="en-US" altLang="zh-CN" sz="2400" b="1" kern="0">
                <a:solidFill>
                  <a:prstClr val="black"/>
                </a:solidFill>
                <a:latin typeface="Times New Roman"/>
              </a:rPr>
              <a:t>”) </a:t>
            </a:r>
            <a:r>
              <a:rPr lang="en-US" altLang="zh-CN" sz="2400" b="1" i="1" kern="0">
                <a:solidFill>
                  <a:prstClr val="black"/>
                </a:solidFill>
                <a:latin typeface="Times New Roman"/>
              </a:rPr>
              <a:t>p</a:t>
            </a:r>
            <a:r>
              <a:rPr lang="en-US" altLang="zh-CN" sz="2400" b="1" kern="0" baseline="-25000">
                <a:solidFill>
                  <a:prstClr val="black"/>
                </a:solidFill>
                <a:latin typeface="Times New Roman"/>
              </a:rPr>
              <a:t>2</a:t>
            </a:r>
            <a:r>
              <a:rPr altLang="zh-CN" sz="2400" b="1" kern="0">
                <a:solidFill>
                  <a:prstClr val="black"/>
                </a:solidFill>
                <a:latin typeface="Times New Roman"/>
              </a:rPr>
              <a:t>。</a:t>
            </a:r>
            <a:r>
              <a:rPr lang="en-US" altLang="zh-CN" sz="2400" b="1" kern="0">
                <a:solidFill>
                  <a:prstClr val="black"/>
                </a:solidFill>
                <a:latin typeface="Times New Roman"/>
              </a:rPr>
              <a:t> </a:t>
            </a:r>
            <a:endParaRPr altLang="zh-CN" sz="1000" kern="0">
              <a:solidFill>
                <a:prstClr val="black"/>
              </a:solidFill>
              <a:latin typeface="宋体" pitchFamily="2" charset="-122"/>
            </a:endParaRPr>
          </a:p>
        </p:txBody>
      </p:sp>
      <p:sp>
        <p:nvSpPr>
          <p:cNvPr id="40962" name="矩形 2"/>
          <p:cNvSpPr>
            <a:spLocks noChangeArrowheads="1"/>
          </p:cNvSpPr>
          <p:nvPr/>
        </p:nvSpPr>
        <p:spPr bwMode="auto">
          <a:xfrm>
            <a:off x="1619250" y="2066925"/>
            <a:ext cx="493713"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altLang="zh-CN" sz="2400" b="1" kern="0">
                <a:solidFill>
                  <a:srgbClr val="C00000"/>
                </a:solidFill>
                <a:latin typeface="Times New Roman"/>
              </a:rPr>
              <a:t>＝</a:t>
            </a:r>
            <a:endParaRPr altLang="zh-CN" sz="1000" kern="0">
              <a:solidFill>
                <a:prstClr val="black"/>
              </a:solidFill>
              <a:latin typeface="宋体" pitchFamily="2" charset="-122"/>
            </a:endParaRPr>
          </a:p>
        </p:txBody>
      </p:sp>
      <p:pic>
        <p:nvPicPr>
          <p:cNvPr id="40963" name="Picture 2"/>
          <p:cNvPicPr>
            <a:picLocks noChangeAspect="1"/>
          </p:cNvPicPr>
          <p:nvPr/>
        </p:nvPicPr>
        <p:blipFill>
          <a:blip r:embed="rId2">
            <a:clrChange>
              <a:clrFrom>
                <a:srgbClr val="FFFFFF"/>
              </a:clrFrom>
              <a:clrTo>
                <a:srgbClr val="FFFFFF">
                  <a:alpha val="0"/>
                </a:srgbClr>
              </a:clrTo>
            </a:clrChange>
          </a:blip>
          <a:stretch>
            <a:fillRect/>
          </a:stretch>
        </p:blipFill>
        <p:spPr>
          <a:xfrm>
            <a:off x="3243263" y="2843213"/>
            <a:ext cx="2657475" cy="1457325"/>
          </a:xfrm>
          <a:prstGeom prst="rect">
            <a:avLst/>
          </a:prstGeom>
          <a:noFill/>
          <a:ln>
            <a:noFill/>
            <a:miter lim="800000"/>
          </a:ln>
        </p:spPr>
      </p:pic>
      <p:pic>
        <p:nvPicPr>
          <p:cNvPr id="40964" name="Picture 7" descr="C:\Users\Administrator\Desktop\习题课件\返回框.png">
            <a:hlinkClick r:id="rId3" action="ppaction://hlinksldjump"/>
          </p:cNvPr>
          <p:cNvPicPr>
            <a:picLocks noChangeAspect="1"/>
          </p:cNvPicPr>
          <p:nvPr/>
        </p:nvPicPr>
        <p:blipFill>
          <a:blip r:embed="rId4"/>
          <a:stretch>
            <a:fillRect/>
          </a:stretch>
        </p:blipFill>
        <p:spPr>
          <a:xfrm>
            <a:off x="8150225" y="4146550"/>
            <a:ext cx="669925" cy="669925"/>
          </a:xfrm>
          <a:prstGeom prst="rect">
            <a:avLst/>
          </a:prstGeom>
          <a:noFill/>
          <a:ln>
            <a:noFill/>
            <a:miter lim="800000"/>
          </a:ln>
        </p:spPr>
      </p:pic>
    </p:spTree>
    <p:extLst>
      <p:ext uri="{BB962C8B-B14F-4D97-AF65-F5344CB8AC3E}">
        <p14:creationId xmlns:p14="http://schemas.microsoft.com/office/powerpoint/2010/main" val="34655323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wipe(left)">
                                      <p:cBhvr>
                                        <p:cTn id="7" dur="500" fill="hold"/>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组合 27"/>
          <p:cNvGrpSpPr/>
          <p:nvPr/>
        </p:nvGrpSpPr>
        <p:grpSpPr>
          <a:xfrm>
            <a:off x="2425700" y="269875"/>
            <a:ext cx="4449763" cy="2085975"/>
            <a:chOff x="2000534" y="2474331"/>
            <a:chExt cx="5723839" cy="2584754"/>
          </a:xfrm>
        </p:grpSpPr>
        <p:grpSp>
          <p:nvGrpSpPr>
            <p:cNvPr id="41986" name="组合 31"/>
            <p:cNvGrpSpPr>
              <a:grpSpLocks noGrp="1" noChangeAspect="1"/>
            </p:cNvGrpSpPr>
            <p:nvPr/>
          </p:nvGrpSpPr>
          <p:grpSpPr>
            <a:xfrm>
              <a:off x="1684793" y="2368687"/>
              <a:ext cx="2695413" cy="2568248"/>
              <a:chOff x="3295850" y="1895995"/>
              <a:chExt cx="3725149" cy="4660916"/>
            </a:xfrm>
          </p:grpSpPr>
        </p:grpSp>
        <p:sp>
          <p:nvSpPr>
            <p:cNvPr id="41987" name="圆角矩形 29"/>
            <p:cNvSpPr/>
            <p:nvPr/>
          </p:nvSpPr>
          <p:spPr>
            <a:xfrm>
              <a:off x="3465772" y="2871970"/>
              <a:ext cx="4147968" cy="994810"/>
            </a:xfrm>
            <a:prstGeom prst="roundRect">
              <a:avLst>
                <a:gd name="adj" fmla="val 9976"/>
              </a:avLst>
            </a:prstGeom>
            <a:solidFill>
              <a:srgbClr val="01ACBE"/>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nvGrpSpPr>
            <p:cNvPr id="41988" name="组合 33"/>
            <p:cNvGrpSpPr/>
            <p:nvPr/>
          </p:nvGrpSpPr>
          <p:grpSpPr>
            <a:xfrm>
              <a:off x="3616363" y="3263182"/>
              <a:ext cx="118508" cy="118509"/>
              <a:chOff x="4486616" y="3001075"/>
              <a:chExt cx="274695" cy="274699"/>
            </a:xfrm>
          </p:grpSpPr>
          <p:sp>
            <p:nvSpPr>
              <p:cNvPr id="41989" name="椭圆 46"/>
              <p:cNvSpPr/>
              <p:nvPr/>
            </p:nvSpPr>
            <p:spPr>
              <a:xfrm rot="16200000">
                <a:off x="4485761" y="3000483"/>
                <a:ext cx="273579" cy="274534"/>
              </a:xfrm>
              <a:prstGeom prst="ellipse">
                <a:avLst/>
              </a:prstGeom>
              <a:gradFill rotWithShape="1">
                <a:gsLst>
                  <a:gs pos="0">
                    <a:srgbClr val="FFFFFF"/>
                  </a:gs>
                  <a:gs pos="17000">
                    <a:srgbClr val="A6A6A6"/>
                  </a:gs>
                  <a:gs pos="35001">
                    <a:srgbClr val="F2F2F2"/>
                  </a:gs>
                  <a:gs pos="55000">
                    <a:srgbClr val="A6A6A6"/>
                  </a:gs>
                  <a:gs pos="75000">
                    <a:srgbClr val="F2F2F2"/>
                  </a:gs>
                  <a:gs pos="100000">
                    <a:srgbClr val="A6A6A6"/>
                  </a:gs>
                </a:gsLst>
                <a:lin ang="2700000" scaled="1"/>
              </a:gradFill>
              <a:ln w="25400">
                <a:noFill/>
                <a:miter lim="800000"/>
              </a:ln>
              <a:effectLst>
                <a:outerShdw blurRad="12700" dist="12700" dir="2700000" algn="tl">
                  <a:srgbClr val="000000">
                    <a:alpha val="39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41990" name="椭圆 47"/>
              <p:cNvSpPr/>
              <p:nvPr/>
            </p:nvSpPr>
            <p:spPr>
              <a:xfrm>
                <a:off x="4390939" y="2764996"/>
                <a:ext cx="448668" cy="495325"/>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grpSp>
          <p:nvGrpSpPr>
            <p:cNvPr id="41991" name="组合 34"/>
            <p:cNvGrpSpPr/>
            <p:nvPr/>
          </p:nvGrpSpPr>
          <p:grpSpPr>
            <a:xfrm>
              <a:off x="3316858" y="3263182"/>
              <a:ext cx="118508" cy="118509"/>
              <a:chOff x="4486616" y="3001075"/>
              <a:chExt cx="274695" cy="274699"/>
            </a:xfrm>
          </p:grpSpPr>
          <p:sp>
            <p:nvSpPr>
              <p:cNvPr id="41992" name="椭圆 44"/>
              <p:cNvSpPr/>
              <p:nvPr/>
            </p:nvSpPr>
            <p:spPr>
              <a:xfrm rot="16200000">
                <a:off x="4488931" y="3000483"/>
                <a:ext cx="273579" cy="274534"/>
              </a:xfrm>
              <a:prstGeom prst="ellipse">
                <a:avLst/>
              </a:prstGeom>
              <a:gradFill rotWithShape="1">
                <a:gsLst>
                  <a:gs pos="0">
                    <a:srgbClr val="FFFFFF"/>
                  </a:gs>
                  <a:gs pos="17000">
                    <a:srgbClr val="A6A6A6"/>
                  </a:gs>
                  <a:gs pos="35001">
                    <a:srgbClr val="F2F2F2"/>
                  </a:gs>
                  <a:gs pos="55000">
                    <a:srgbClr val="A6A6A6"/>
                  </a:gs>
                  <a:gs pos="75000">
                    <a:srgbClr val="F2F2F2"/>
                  </a:gs>
                  <a:gs pos="100000">
                    <a:srgbClr val="A6A6A6"/>
                  </a:gs>
                </a:gsLst>
                <a:lin ang="2700000" scaled="1"/>
              </a:gradFill>
              <a:ln w="25400">
                <a:noFill/>
                <a:miter lim="800000"/>
              </a:ln>
              <a:effectLst>
                <a:outerShdw blurRad="12700" dist="12700" dir="2700000" algn="tl">
                  <a:srgbClr val="000000">
                    <a:alpha val="39999"/>
                  </a:srgbClr>
                </a:outerShdw>
              </a:effectLst>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41993" name="椭圆 45"/>
              <p:cNvSpPr/>
              <p:nvPr/>
            </p:nvSpPr>
            <p:spPr>
              <a:xfrm>
                <a:off x="4390939" y="2764996"/>
                <a:ext cx="448668" cy="495325"/>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015" b="1">
                  <a:solidFill>
                    <a:prstClr val="white"/>
                  </a:solidFill>
                </a:endParaRPr>
              </a:p>
            </p:txBody>
          </p:sp>
        </p:grpSp>
        <p:grpSp>
          <p:nvGrpSpPr>
            <p:cNvPr id="41994" name="组合 35"/>
            <p:cNvGrpSpPr>
              <a:grpSpLocks noGrp="1" noChangeAspect="1"/>
            </p:cNvGrpSpPr>
            <p:nvPr/>
          </p:nvGrpSpPr>
          <p:grpSpPr>
            <a:xfrm>
              <a:off x="3346774" y="3147881"/>
              <a:ext cx="361523" cy="227756"/>
              <a:chOff x="4312849" y="3104300"/>
              <a:chExt cx="384317" cy="61430"/>
            </a:xfrm>
          </p:grpSpPr>
        </p:grpSp>
        <p:grpSp>
          <p:nvGrpSpPr>
            <p:cNvPr id="41995" name="组合 36"/>
            <p:cNvGrpSpPr/>
            <p:nvPr/>
          </p:nvGrpSpPr>
          <p:grpSpPr>
            <a:xfrm>
              <a:off x="3731804" y="3056740"/>
              <a:ext cx="674163" cy="552077"/>
              <a:chOff x="4777361" y="2784157"/>
              <a:chExt cx="898883" cy="736101"/>
            </a:xfrm>
          </p:grpSpPr>
          <p:sp>
            <p:nvSpPr>
              <p:cNvPr id="41996" name="椭圆 40"/>
              <p:cNvSpPr/>
              <p:nvPr/>
            </p:nvSpPr>
            <p:spPr>
              <a:xfrm>
                <a:off x="4881330" y="2783955"/>
                <a:ext cx="735134" cy="7370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endParaRPr sz="1000" b="1" kern="0">
                  <a:solidFill>
                    <a:srgbClr val="FFFFFF"/>
                  </a:solidFill>
                </a:endParaRPr>
              </a:p>
            </p:txBody>
          </p:sp>
          <p:sp>
            <p:nvSpPr>
              <p:cNvPr id="41997" name="文本框 41"/>
              <p:cNvSpPr/>
              <p:nvPr/>
            </p:nvSpPr>
            <p:spPr>
              <a:xfrm>
                <a:off x="4777361" y="2821067"/>
                <a:ext cx="898883" cy="690947"/>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r>
                  <a:rPr lang="en-US" altLang="zh-CN" sz="2100" b="1" kern="0">
                    <a:solidFill>
                      <a:srgbClr val="01ACBE"/>
                    </a:solidFill>
                    <a:latin typeface="Impact" pitchFamily="34" charset="0"/>
                  </a:rPr>
                  <a:t>03</a:t>
                </a:r>
                <a:endParaRPr sz="2100" b="1" kern="0">
                  <a:solidFill>
                    <a:srgbClr val="01ACBE"/>
                  </a:solidFill>
                  <a:latin typeface="Impact" pitchFamily="34" charset="0"/>
                </a:endParaRPr>
              </a:p>
            </p:txBody>
          </p:sp>
        </p:grpSp>
        <p:grpSp>
          <p:nvGrpSpPr>
            <p:cNvPr id="41998" name="组合 34"/>
            <p:cNvGrpSpPr>
              <a:grpSpLocks noGrp="1" noChangeAspect="1"/>
            </p:cNvGrpSpPr>
            <p:nvPr/>
          </p:nvGrpSpPr>
          <p:grpSpPr>
            <a:xfrm>
              <a:off x="2434145" y="3056739"/>
              <a:ext cx="623455" cy="497016"/>
              <a:chOff x="9404083" y="1238855"/>
              <a:chExt cx="801342" cy="665020"/>
            </a:xfrm>
          </p:grpSpPr>
        </p:grpSp>
        <p:sp>
          <p:nvSpPr>
            <p:cNvPr id="41999" name="文本框 47"/>
            <p:cNvSpPr/>
            <p:nvPr/>
          </p:nvSpPr>
          <p:spPr>
            <a:xfrm>
              <a:off x="4051919" y="3037104"/>
              <a:ext cx="3672454" cy="572054"/>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ctr"/>
              <a:r>
                <a:rPr sz="2400" b="1" kern="0">
                  <a:solidFill>
                    <a:prstClr val="white"/>
                  </a:solidFill>
                  <a:latin typeface="黑体" pitchFamily="49" charset="-122"/>
                  <a:ea typeface="黑体" pitchFamily="49" charset="-122"/>
                </a:rPr>
                <a:t>福建</a:t>
              </a:r>
              <a:r>
                <a:rPr lang="en-US" altLang="zh-CN" sz="2400" b="1" kern="0">
                  <a:solidFill>
                    <a:prstClr val="white"/>
                  </a:solidFill>
                  <a:latin typeface="黑体" pitchFamily="49" charset="-122"/>
                  <a:ea typeface="黑体" pitchFamily="49" charset="-122"/>
                </a:rPr>
                <a:t>4</a:t>
              </a:r>
              <a:r>
                <a:rPr sz="2400" b="1" kern="0">
                  <a:solidFill>
                    <a:prstClr val="white"/>
                  </a:solidFill>
                  <a:latin typeface="黑体" pitchFamily="49" charset="-122"/>
                  <a:ea typeface="黑体" pitchFamily="49" charset="-122"/>
                </a:rPr>
                <a:t>年中考聚焦</a:t>
              </a:r>
            </a:p>
          </p:txBody>
        </p:sp>
      </p:grpSp>
      <p:grpSp>
        <p:nvGrpSpPr>
          <p:cNvPr id="42000" name="组合 1"/>
          <p:cNvGrpSpPr/>
          <p:nvPr/>
        </p:nvGrpSpPr>
        <p:grpSpPr>
          <a:xfrm>
            <a:off x="1592263" y="1924050"/>
            <a:ext cx="542925" cy="547688"/>
            <a:chOff x="1153731" y="1592014"/>
            <a:chExt cx="543166" cy="547688"/>
          </a:xfrm>
        </p:grpSpPr>
        <p:pic>
          <p:nvPicPr>
            <p:cNvPr id="42001" name="Picture 2">
              <a:hlinkClick r:id="rId2" action="ppaction://hlinksldjump"/>
            </p:cNvPr>
            <p:cNvPicPr>
              <a:picLocks noChangeAspect="1"/>
            </p:cNvPicPr>
            <p:nvPr/>
          </p:nvPicPr>
          <p:blipFill>
            <a:blip r:embed="rId3">
              <a:clrChange>
                <a:clrFrom>
                  <a:srgbClr val="FFFFFF"/>
                </a:clrFrom>
                <a:clrTo>
                  <a:srgbClr val="FFFFFF">
                    <a:alpha val="0"/>
                  </a:srgbClr>
                </a:clrTo>
              </a:clrChange>
            </a:blip>
            <a:stretch>
              <a:fillRect/>
            </a:stretch>
          </p:blipFill>
          <p:spPr>
            <a:xfrm>
              <a:off x="1153731" y="1592014"/>
              <a:ext cx="543166" cy="547688"/>
            </a:xfrm>
            <a:prstGeom prst="rect">
              <a:avLst/>
            </a:prstGeom>
            <a:noFill/>
            <a:ln>
              <a:noFill/>
              <a:miter lim="800000"/>
            </a:ln>
          </p:spPr>
        </p:pic>
        <p:sp>
          <p:nvSpPr>
            <p:cNvPr id="42002" name="矩形 53">
              <a:hlinkClick r:id="rId2" action="ppaction://hlinksldjump"/>
            </p:cNvPr>
            <p:cNvSpPr/>
            <p:nvPr/>
          </p:nvSpPr>
          <p:spPr>
            <a:xfrm>
              <a:off x="1258553" y="1642814"/>
              <a:ext cx="387522" cy="461963"/>
            </a:xfrm>
            <a:prstGeom prst="rect">
              <a:avLst/>
            </a:prstGeom>
            <a:noFill/>
            <a:ln>
              <a:noFill/>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r>
                <a:rPr lang="en-US" altLang="zh-CN" sz="2400" b="1" kern="0">
                  <a:solidFill>
                    <a:prstClr val="black"/>
                  </a:solidFill>
                  <a:latin typeface="Times New Roman"/>
                </a:rPr>
                <a:t>1</a:t>
              </a:r>
              <a:endParaRPr altLang="zh-CN" sz="1000" kern="0">
                <a:solidFill>
                  <a:prstClr val="black"/>
                </a:solidFill>
                <a:latin typeface="宋体" pitchFamily="2" charset="-122"/>
              </a:endParaRPr>
            </a:p>
          </p:txBody>
        </p:sp>
      </p:grpSp>
      <p:grpSp>
        <p:nvGrpSpPr>
          <p:cNvPr id="42003" name="组合 1"/>
          <p:cNvGrpSpPr/>
          <p:nvPr/>
        </p:nvGrpSpPr>
        <p:grpSpPr>
          <a:xfrm>
            <a:off x="2843213" y="1924050"/>
            <a:ext cx="542925" cy="547688"/>
            <a:chOff x="1153731" y="1592014"/>
            <a:chExt cx="543166" cy="547688"/>
          </a:xfrm>
        </p:grpSpPr>
        <p:pic>
          <p:nvPicPr>
            <p:cNvPr id="42004" name="Picture 2">
              <a:hlinkClick r:id="rId2" action="ppaction://hlinksldjump"/>
            </p:cNvPr>
            <p:cNvPicPr>
              <a:picLocks noChangeAspect="1"/>
            </p:cNvPicPr>
            <p:nvPr/>
          </p:nvPicPr>
          <p:blipFill>
            <a:blip r:embed="rId3">
              <a:clrChange>
                <a:clrFrom>
                  <a:srgbClr val="FFFFFF"/>
                </a:clrFrom>
                <a:clrTo>
                  <a:srgbClr val="FFFFFF">
                    <a:alpha val="0"/>
                  </a:srgbClr>
                </a:clrTo>
              </a:clrChange>
            </a:blip>
            <a:stretch>
              <a:fillRect/>
            </a:stretch>
          </p:blipFill>
          <p:spPr>
            <a:xfrm>
              <a:off x="1153731" y="1592014"/>
              <a:ext cx="543166" cy="547688"/>
            </a:xfrm>
            <a:prstGeom prst="rect">
              <a:avLst/>
            </a:prstGeom>
            <a:noFill/>
            <a:ln>
              <a:noFill/>
              <a:miter lim="800000"/>
            </a:ln>
          </p:spPr>
        </p:pic>
        <p:sp>
          <p:nvSpPr>
            <p:cNvPr id="42005" name="矩形 32">
              <a:hlinkClick r:id="rId4" action="ppaction://hlinksldjump"/>
            </p:cNvPr>
            <p:cNvSpPr/>
            <p:nvPr/>
          </p:nvSpPr>
          <p:spPr>
            <a:xfrm>
              <a:off x="1258553" y="1642814"/>
              <a:ext cx="387522" cy="461963"/>
            </a:xfrm>
            <a:prstGeom prst="rect">
              <a:avLst/>
            </a:prstGeom>
            <a:noFill/>
            <a:ln>
              <a:noFill/>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r>
                <a:rPr lang="en-US" altLang="zh-CN" sz="2400" b="1" kern="0">
                  <a:solidFill>
                    <a:prstClr val="black"/>
                  </a:solidFill>
                  <a:latin typeface="Times New Roman"/>
                </a:rPr>
                <a:t>2</a:t>
              </a:r>
              <a:endParaRPr altLang="zh-CN" sz="1000" kern="0">
                <a:solidFill>
                  <a:prstClr val="black"/>
                </a:solidFill>
                <a:latin typeface="宋体" pitchFamily="2" charset="-122"/>
              </a:endParaRPr>
            </a:p>
          </p:txBody>
        </p:sp>
      </p:grpSp>
      <p:grpSp>
        <p:nvGrpSpPr>
          <p:cNvPr id="42006" name="组合 1"/>
          <p:cNvGrpSpPr/>
          <p:nvPr/>
        </p:nvGrpSpPr>
        <p:grpSpPr>
          <a:xfrm>
            <a:off x="4275138" y="1924050"/>
            <a:ext cx="542925" cy="547688"/>
            <a:chOff x="1153731" y="1592014"/>
            <a:chExt cx="543166" cy="547688"/>
          </a:xfrm>
        </p:grpSpPr>
        <p:pic>
          <p:nvPicPr>
            <p:cNvPr id="42007" name="Picture 2">
              <a:hlinkClick r:id="rId2" action="ppaction://hlinksldjump"/>
            </p:cNvPr>
            <p:cNvPicPr>
              <a:picLocks noChangeAspect="1"/>
            </p:cNvPicPr>
            <p:nvPr/>
          </p:nvPicPr>
          <p:blipFill>
            <a:blip r:embed="rId3">
              <a:clrChange>
                <a:clrFrom>
                  <a:srgbClr val="FFFFFF"/>
                </a:clrFrom>
                <a:clrTo>
                  <a:srgbClr val="FFFFFF">
                    <a:alpha val="0"/>
                  </a:srgbClr>
                </a:clrTo>
              </a:clrChange>
            </a:blip>
            <a:stretch>
              <a:fillRect/>
            </a:stretch>
          </p:blipFill>
          <p:spPr>
            <a:xfrm>
              <a:off x="1153731" y="1592014"/>
              <a:ext cx="543166" cy="547688"/>
            </a:xfrm>
            <a:prstGeom prst="rect">
              <a:avLst/>
            </a:prstGeom>
            <a:noFill/>
            <a:ln>
              <a:noFill/>
              <a:miter lim="800000"/>
            </a:ln>
          </p:spPr>
        </p:pic>
        <p:sp>
          <p:nvSpPr>
            <p:cNvPr id="42008" name="矩形 41">
              <a:hlinkClick r:id="rId5" action="ppaction://hlinksldjump"/>
            </p:cNvPr>
            <p:cNvSpPr/>
            <p:nvPr/>
          </p:nvSpPr>
          <p:spPr>
            <a:xfrm>
              <a:off x="1258553" y="1642814"/>
              <a:ext cx="387522" cy="461963"/>
            </a:xfrm>
            <a:prstGeom prst="rect">
              <a:avLst/>
            </a:prstGeom>
            <a:noFill/>
            <a:ln>
              <a:noFill/>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r>
                <a:rPr lang="en-US" altLang="zh-CN" sz="2400" b="1" kern="0">
                  <a:solidFill>
                    <a:prstClr val="black"/>
                  </a:solidFill>
                  <a:latin typeface="Times New Roman"/>
                </a:rPr>
                <a:t>3</a:t>
              </a:r>
              <a:endParaRPr altLang="zh-CN" sz="1000" kern="0">
                <a:solidFill>
                  <a:prstClr val="black"/>
                </a:solidFill>
                <a:latin typeface="宋体" pitchFamily="2" charset="-122"/>
              </a:endParaRPr>
            </a:p>
          </p:txBody>
        </p:sp>
      </p:grpSp>
      <p:pic>
        <p:nvPicPr>
          <p:cNvPr id="42009" name="Picture 7" descr="C:\Users\Administrator\Desktop\习题课件\返回框.png">
            <a:hlinkClick r:id="rId6" action="ppaction://hlinksldjump"/>
          </p:cNvPr>
          <p:cNvPicPr>
            <a:picLocks noChangeAspect="1"/>
          </p:cNvPicPr>
          <p:nvPr/>
        </p:nvPicPr>
        <p:blipFill>
          <a:blip r:embed="rId7"/>
          <a:stretch>
            <a:fillRect/>
          </a:stretch>
        </p:blipFill>
        <p:spPr>
          <a:xfrm>
            <a:off x="8299450" y="4133850"/>
            <a:ext cx="669925" cy="669925"/>
          </a:xfrm>
          <a:prstGeom prst="rect">
            <a:avLst/>
          </a:prstGeom>
          <a:noFill/>
          <a:ln>
            <a:noFill/>
            <a:miter lim="800000"/>
          </a:ln>
        </p:spPr>
      </p:pic>
    </p:spTree>
    <p:extLst>
      <p:ext uri="{BB962C8B-B14F-4D97-AF65-F5344CB8AC3E}">
        <p14:creationId xmlns:p14="http://schemas.microsoft.com/office/powerpoint/2010/main" val="289982033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矩形 4"/>
          <p:cNvSpPr>
            <a:spLocks noChangeArrowheads="1"/>
          </p:cNvSpPr>
          <p:nvPr/>
        </p:nvSpPr>
        <p:spPr bwMode="auto">
          <a:xfrm>
            <a:off x="565150" y="555625"/>
            <a:ext cx="802322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1</a:t>
            </a:r>
            <a:r>
              <a:rPr altLang="zh-CN" sz="2400" b="1" kern="0">
                <a:solidFill>
                  <a:prstClr val="black"/>
                </a:solidFill>
                <a:latin typeface="Times New Roman"/>
              </a:rPr>
              <a:t>．【</a:t>
            </a:r>
            <a:r>
              <a:rPr lang="en-US" altLang="zh-CN" sz="2400" b="1" kern="0">
                <a:solidFill>
                  <a:prstClr val="black"/>
                </a:solidFill>
                <a:latin typeface="Times New Roman"/>
              </a:rPr>
              <a:t>2020·</a:t>
            </a:r>
            <a:r>
              <a:rPr altLang="zh-CN" sz="2400" b="1" kern="0">
                <a:solidFill>
                  <a:prstClr val="black"/>
                </a:solidFill>
                <a:latin typeface="Times New Roman"/>
              </a:rPr>
              <a:t>福州模拟</a:t>
            </a:r>
            <a:r>
              <a:rPr lang="en-US" altLang="zh-CN" sz="2400" b="1" kern="0">
                <a:solidFill>
                  <a:prstClr val="black"/>
                </a:solidFill>
                <a:latin typeface="Times New Roman"/>
              </a:rPr>
              <a:t>·2</a:t>
            </a:r>
            <a:r>
              <a:rPr altLang="zh-CN" sz="2400" b="1" kern="0">
                <a:solidFill>
                  <a:prstClr val="black"/>
                </a:solidFill>
                <a:latin typeface="Times New Roman"/>
              </a:rPr>
              <a:t>分】下列四个实例中，属于增大压强的是</a:t>
            </a:r>
            <a:r>
              <a:rPr lang="en-US" altLang="zh-CN" sz="2400" b="1" kern="0">
                <a:solidFill>
                  <a:prstClr val="black"/>
                </a:solidFill>
                <a:latin typeface="Times New Roman"/>
              </a:rPr>
              <a:t>(</a:t>
            </a:r>
            <a:r>
              <a:rPr altLang="zh-CN" sz="2400" b="1" kern="0">
                <a:solidFill>
                  <a:prstClr val="black"/>
                </a:solidFill>
                <a:latin typeface="Times New Roman"/>
              </a:rPr>
              <a:t>　　</a:t>
            </a:r>
            <a:r>
              <a:rPr lang="en-US" altLang="zh-CN" sz="2400" b="1" kern="0">
                <a:solidFill>
                  <a:prstClr val="black"/>
                </a:solidFill>
                <a:latin typeface="Times New Roman"/>
              </a:rPr>
              <a:t>)</a:t>
            </a:r>
            <a:endParaRPr altLang="zh-CN" sz="1000" kern="0">
              <a:solidFill>
                <a:prstClr val="black"/>
              </a:solidFill>
              <a:latin typeface="宋体" pitchFamily="2" charset="-122"/>
            </a:endParaRPr>
          </a:p>
        </p:txBody>
      </p:sp>
      <p:sp>
        <p:nvSpPr>
          <p:cNvPr id="43010" name="矩形 3"/>
          <p:cNvSpPr>
            <a:spLocks noChangeArrowheads="1"/>
          </p:cNvSpPr>
          <p:nvPr/>
        </p:nvSpPr>
        <p:spPr bwMode="auto">
          <a:xfrm>
            <a:off x="2124075" y="1120775"/>
            <a:ext cx="4079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lang="en-US" altLang="zh-CN" sz="2400" b="1" kern="0">
                <a:solidFill>
                  <a:srgbClr val="C00000"/>
                </a:solidFill>
                <a:latin typeface="Times New Roman"/>
              </a:rPr>
              <a:t>A</a:t>
            </a:r>
            <a:endParaRPr altLang="zh-CN" sz="1000" kern="0">
              <a:solidFill>
                <a:prstClr val="black"/>
              </a:solidFill>
              <a:latin typeface="宋体" pitchFamily="2" charset="-122"/>
            </a:endParaRPr>
          </a:p>
        </p:txBody>
      </p:sp>
      <p:pic>
        <p:nvPicPr>
          <p:cNvPr id="43011" name="Picture 5"/>
          <p:cNvPicPr>
            <a:picLocks noChangeAspect="1"/>
          </p:cNvPicPr>
          <p:nvPr/>
        </p:nvPicPr>
        <p:blipFill>
          <a:blip r:embed="rId2">
            <a:clrChange>
              <a:clrFrom>
                <a:srgbClr val="FFFFFF"/>
              </a:clrFrom>
              <a:clrTo>
                <a:srgbClr val="FFFFFF">
                  <a:alpha val="0"/>
                </a:srgbClr>
              </a:clrTo>
            </a:clrChange>
          </a:blip>
          <a:stretch>
            <a:fillRect/>
          </a:stretch>
        </p:blipFill>
        <p:spPr>
          <a:xfrm>
            <a:off x="2700338" y="1077913"/>
            <a:ext cx="5065712" cy="3725862"/>
          </a:xfrm>
          <a:prstGeom prst="rect">
            <a:avLst/>
          </a:prstGeom>
          <a:noFill/>
          <a:ln>
            <a:noFill/>
            <a:miter lim="800000"/>
          </a:ln>
        </p:spPr>
      </p:pic>
      <p:pic>
        <p:nvPicPr>
          <p:cNvPr id="43012" name="Picture 7" descr="C:\Users\Administrator\Desktop\习题课件\返回框.png">
            <a:hlinkClick r:id="rId3" action="ppaction://hlinksldjump"/>
          </p:cNvPr>
          <p:cNvPicPr>
            <a:picLocks noChangeAspect="1"/>
          </p:cNvPicPr>
          <p:nvPr/>
        </p:nvPicPr>
        <p:blipFill>
          <a:blip r:embed="rId4"/>
          <a:stretch>
            <a:fillRect/>
          </a:stretch>
        </p:blipFill>
        <p:spPr>
          <a:xfrm>
            <a:off x="8150225" y="4146550"/>
            <a:ext cx="669925" cy="669925"/>
          </a:xfrm>
          <a:prstGeom prst="rect">
            <a:avLst/>
          </a:prstGeom>
          <a:noFill/>
          <a:ln>
            <a:noFill/>
            <a:miter lim="800000"/>
          </a:ln>
        </p:spPr>
      </p:pic>
    </p:spTree>
    <p:extLst>
      <p:ext uri="{BB962C8B-B14F-4D97-AF65-F5344CB8AC3E}">
        <p14:creationId xmlns:p14="http://schemas.microsoft.com/office/powerpoint/2010/main" val="12415965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wipe(left)">
                                      <p:cBhvr>
                                        <p:cTn id="7" dur="500" fill="hold"/>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矩形 4"/>
          <p:cNvSpPr>
            <a:spLocks noChangeArrowheads="1"/>
          </p:cNvSpPr>
          <p:nvPr/>
        </p:nvSpPr>
        <p:spPr bwMode="auto">
          <a:xfrm>
            <a:off x="565150" y="627063"/>
            <a:ext cx="80232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2</a:t>
            </a:r>
            <a:r>
              <a:rPr altLang="zh-CN" sz="2400" b="1" kern="0">
                <a:solidFill>
                  <a:prstClr val="black"/>
                </a:solidFill>
                <a:latin typeface="Times New Roman"/>
              </a:rPr>
              <a:t>．【</a:t>
            </a:r>
            <a:r>
              <a:rPr lang="en-US" altLang="zh-CN" sz="2400" b="1" kern="0">
                <a:solidFill>
                  <a:prstClr val="black"/>
                </a:solidFill>
                <a:latin typeface="Times New Roman"/>
              </a:rPr>
              <a:t>2019·</a:t>
            </a:r>
            <a:r>
              <a:rPr altLang="zh-CN" sz="2400" b="1" kern="0">
                <a:solidFill>
                  <a:prstClr val="black"/>
                </a:solidFill>
                <a:latin typeface="Times New Roman"/>
              </a:rPr>
              <a:t>厦门模拟</a:t>
            </a:r>
            <a:r>
              <a:rPr lang="en-US" altLang="zh-CN" sz="2400" b="1" kern="0">
                <a:solidFill>
                  <a:prstClr val="black"/>
                </a:solidFill>
                <a:latin typeface="Times New Roman"/>
              </a:rPr>
              <a:t>·2</a:t>
            </a:r>
            <a:r>
              <a:rPr altLang="zh-CN" sz="2400" b="1" kern="0">
                <a:solidFill>
                  <a:prstClr val="black"/>
                </a:solidFill>
                <a:latin typeface="Times New Roman"/>
              </a:rPr>
              <a:t>分】对某汽车做测试，只调整轮胎气压，测得单个轮胎数据在下面表格中。</a:t>
            </a:r>
            <a:endParaRPr altLang="zh-CN" sz="1000" kern="0">
              <a:solidFill>
                <a:prstClr val="black"/>
              </a:solidFill>
              <a:latin typeface="宋体" pitchFamily="2" charset="-122"/>
            </a:endParaRPr>
          </a:p>
        </p:txBody>
      </p:sp>
      <p:graphicFrame>
        <p:nvGraphicFramePr>
          <p:cNvPr id="44034" name="表格 2"/>
          <p:cNvGraphicFramePr>
            <a:graphicFrameLocks noGrp="1"/>
          </p:cNvGraphicFramePr>
          <p:nvPr/>
        </p:nvGraphicFramePr>
        <p:xfrm>
          <a:off x="1258888" y="1833562"/>
          <a:ext cx="6524625" cy="2567940"/>
        </p:xfrm>
        <a:graphic>
          <a:graphicData uri="http://schemas.openxmlformats.org/drawingml/2006/table">
            <a:tbl>
              <a:tblPr/>
              <a:tblGrid>
                <a:gridCol w="4162425"/>
                <a:gridCol w="747712"/>
                <a:gridCol w="747712"/>
                <a:gridCol w="866775"/>
              </a:tblGrid>
              <a:tr h="549275">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lnSpc>
                          <a:spcPct val="150000"/>
                        </a:lnSpc>
                        <a:spcAft>
                          <a:spcPct val="0"/>
                        </a:spcAft>
                      </a:pPr>
                      <a:r>
                        <a:rPr lang="zh-CN" altLang="zh-CN" sz="2400" b="1">
                          <a:latin typeface="Times New Roman"/>
                          <a:ea typeface="宋体" pitchFamily="2" charset="-122"/>
                        </a:rPr>
                        <a:t>实验序号</a:t>
                      </a:r>
                      <a:endParaRPr lang="zh-CN" altLang="zh-CN" sz="2400">
                        <a:latin typeface="宋体" pitchFamily="2" charset="-122"/>
                        <a:ea typeface="宋体" pitchFamily="2" charset="-122"/>
                      </a:endParaRPr>
                    </a:p>
                  </a:txBody>
                  <a:tcPr marL="53032" marR="53032"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lnSpc>
                          <a:spcPct val="150000"/>
                        </a:lnSpc>
                        <a:spcAft>
                          <a:spcPct val="0"/>
                        </a:spcAft>
                      </a:pPr>
                      <a:r>
                        <a:rPr lang="en-US" altLang="zh-CN" sz="2400" b="1">
                          <a:latin typeface="Times New Roman"/>
                        </a:rPr>
                        <a:t>1</a:t>
                      </a:r>
                      <a:endParaRPr lang="zh-CN" altLang="zh-CN" sz="2400">
                        <a:latin typeface="宋体" pitchFamily="2" charset="-122"/>
                        <a:ea typeface="宋体" pitchFamily="2" charset="-122"/>
                      </a:endParaRPr>
                    </a:p>
                  </a:txBody>
                  <a:tcPr marL="53032" marR="53032"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lnSpc>
                          <a:spcPct val="150000"/>
                        </a:lnSpc>
                        <a:spcAft>
                          <a:spcPct val="0"/>
                        </a:spcAft>
                      </a:pPr>
                      <a:r>
                        <a:rPr lang="en-US" altLang="zh-CN" sz="2400" b="1">
                          <a:latin typeface="Times New Roman"/>
                        </a:rPr>
                        <a:t>2</a:t>
                      </a:r>
                      <a:endParaRPr lang="zh-CN" altLang="zh-CN" sz="2400">
                        <a:latin typeface="宋体" pitchFamily="2" charset="-122"/>
                        <a:ea typeface="宋体" pitchFamily="2" charset="-122"/>
                      </a:endParaRPr>
                    </a:p>
                  </a:txBody>
                  <a:tcPr marL="53032" marR="53032"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lnSpc>
                          <a:spcPct val="150000"/>
                        </a:lnSpc>
                        <a:spcAft>
                          <a:spcPct val="0"/>
                        </a:spcAft>
                      </a:pPr>
                      <a:r>
                        <a:rPr lang="en-US" altLang="zh-CN" sz="2400" b="1">
                          <a:latin typeface="Times New Roman"/>
                        </a:rPr>
                        <a:t>3</a:t>
                      </a:r>
                      <a:endParaRPr lang="zh-CN" altLang="zh-CN" sz="2400">
                        <a:latin typeface="宋体" pitchFamily="2" charset="-122"/>
                        <a:ea typeface="宋体" pitchFamily="2" charset="-122"/>
                      </a:endParaRPr>
                    </a:p>
                  </a:txBody>
                  <a:tcPr marL="53032" marR="53032"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r>
              <a:tr h="733425">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lnSpc>
                          <a:spcPct val="150000"/>
                        </a:lnSpc>
                        <a:spcAft>
                          <a:spcPct val="0"/>
                        </a:spcAft>
                      </a:pPr>
                      <a:r>
                        <a:rPr lang="zh-CN" altLang="zh-CN" sz="2400" b="1">
                          <a:latin typeface="Times New Roman"/>
                          <a:ea typeface="宋体" pitchFamily="2" charset="-122"/>
                        </a:rPr>
                        <a:t>轮胎气压</a:t>
                      </a:r>
                      <a:r>
                        <a:rPr lang="en-US" altLang="zh-CN" sz="2400" b="1">
                          <a:latin typeface="Times New Roman"/>
                        </a:rPr>
                        <a:t> /× 10</a:t>
                      </a:r>
                      <a:r>
                        <a:rPr lang="en-US" altLang="zh-CN" sz="2400" b="1" baseline="30000">
                          <a:latin typeface="Times New Roman"/>
                        </a:rPr>
                        <a:t>5</a:t>
                      </a:r>
                      <a:r>
                        <a:rPr lang="en-US" altLang="zh-CN" sz="2400" b="1">
                          <a:latin typeface="Times New Roman"/>
                        </a:rPr>
                        <a:t> Pa</a:t>
                      </a:r>
                      <a:endParaRPr lang="zh-CN" altLang="zh-CN" sz="2400">
                        <a:latin typeface="宋体" pitchFamily="2" charset="-122"/>
                        <a:ea typeface="宋体" pitchFamily="2" charset="-122"/>
                      </a:endParaRPr>
                    </a:p>
                  </a:txBody>
                  <a:tcPr marL="53032" marR="53032"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lnSpc>
                          <a:spcPct val="150000"/>
                        </a:lnSpc>
                        <a:spcAft>
                          <a:spcPct val="0"/>
                        </a:spcAft>
                      </a:pPr>
                      <a:r>
                        <a:rPr lang="en-US" altLang="zh-CN" sz="2400" b="1">
                          <a:latin typeface="Times New Roman"/>
                        </a:rPr>
                        <a:t>4.6</a:t>
                      </a:r>
                      <a:endParaRPr lang="zh-CN" altLang="zh-CN" sz="2400">
                        <a:latin typeface="宋体" pitchFamily="2" charset="-122"/>
                        <a:ea typeface="宋体" pitchFamily="2" charset="-122"/>
                      </a:endParaRPr>
                    </a:p>
                  </a:txBody>
                  <a:tcPr marL="53032" marR="53032"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lnSpc>
                          <a:spcPct val="150000"/>
                        </a:lnSpc>
                        <a:spcAft>
                          <a:spcPct val="0"/>
                        </a:spcAft>
                      </a:pPr>
                      <a:r>
                        <a:rPr lang="en-US" altLang="zh-CN" sz="2400" b="1">
                          <a:latin typeface="Times New Roman"/>
                        </a:rPr>
                        <a:t>8.1</a:t>
                      </a:r>
                      <a:endParaRPr lang="zh-CN" altLang="zh-CN" sz="2400">
                        <a:latin typeface="宋体" pitchFamily="2" charset="-122"/>
                        <a:ea typeface="宋体" pitchFamily="2" charset="-122"/>
                      </a:endParaRPr>
                    </a:p>
                  </a:txBody>
                  <a:tcPr marL="53032" marR="53032"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lnSpc>
                          <a:spcPct val="150000"/>
                        </a:lnSpc>
                        <a:spcAft>
                          <a:spcPct val="0"/>
                        </a:spcAft>
                      </a:pPr>
                      <a:r>
                        <a:rPr lang="en-US" altLang="zh-CN" sz="2400" b="1">
                          <a:latin typeface="Times New Roman"/>
                        </a:rPr>
                        <a:t>10.5</a:t>
                      </a:r>
                      <a:endParaRPr lang="zh-CN" altLang="zh-CN" sz="2400">
                        <a:latin typeface="宋体" pitchFamily="2" charset="-122"/>
                        <a:ea typeface="宋体" pitchFamily="2" charset="-122"/>
                      </a:endParaRPr>
                    </a:p>
                  </a:txBody>
                  <a:tcPr marL="53032" marR="53032"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r>
              <a:tr h="736600">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lnSpc>
                          <a:spcPct val="150000"/>
                        </a:lnSpc>
                        <a:spcAft>
                          <a:spcPct val="0"/>
                        </a:spcAft>
                      </a:pPr>
                      <a:r>
                        <a:rPr lang="zh-CN" altLang="zh-CN" sz="2400" b="1">
                          <a:latin typeface="Times New Roman"/>
                          <a:ea typeface="宋体" pitchFamily="2" charset="-122"/>
                        </a:rPr>
                        <a:t>地面的受力面积</a:t>
                      </a:r>
                      <a:r>
                        <a:rPr lang="en-US" altLang="zh-CN" sz="2400" b="1">
                          <a:latin typeface="Times New Roman"/>
                        </a:rPr>
                        <a:t> /× 10</a:t>
                      </a:r>
                      <a:r>
                        <a:rPr lang="zh-CN" altLang="zh-CN" sz="2400" b="1" baseline="30000">
                          <a:latin typeface="Times New Roman"/>
                          <a:ea typeface="宋体" pitchFamily="2" charset="-122"/>
                        </a:rPr>
                        <a:t>－</a:t>
                      </a:r>
                      <a:r>
                        <a:rPr lang="en-US" altLang="zh-CN" sz="2400" b="1" baseline="30000">
                          <a:latin typeface="Times New Roman"/>
                        </a:rPr>
                        <a:t>2</a:t>
                      </a:r>
                      <a:r>
                        <a:rPr lang="en-US" altLang="zh-CN" sz="2400" b="1">
                          <a:latin typeface="Times New Roman"/>
                        </a:rPr>
                        <a:t> m</a:t>
                      </a:r>
                      <a:r>
                        <a:rPr lang="en-US" altLang="zh-CN" sz="2400" b="1" baseline="30000">
                          <a:latin typeface="Times New Roman"/>
                        </a:rPr>
                        <a:t>2</a:t>
                      </a:r>
                      <a:endParaRPr lang="zh-CN" altLang="zh-CN" sz="2400">
                        <a:latin typeface="宋体" pitchFamily="2" charset="-122"/>
                        <a:ea typeface="宋体" pitchFamily="2" charset="-122"/>
                      </a:endParaRPr>
                    </a:p>
                  </a:txBody>
                  <a:tcPr marL="53032" marR="53032"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lnSpc>
                          <a:spcPct val="150000"/>
                        </a:lnSpc>
                        <a:spcAft>
                          <a:spcPct val="0"/>
                        </a:spcAft>
                      </a:pPr>
                      <a:r>
                        <a:rPr lang="en-US" altLang="zh-CN" sz="2400" b="1">
                          <a:latin typeface="Times New Roman"/>
                        </a:rPr>
                        <a:t>3.6</a:t>
                      </a:r>
                      <a:endParaRPr lang="zh-CN" altLang="zh-CN" sz="2400">
                        <a:latin typeface="宋体" pitchFamily="2" charset="-122"/>
                        <a:ea typeface="宋体" pitchFamily="2" charset="-122"/>
                      </a:endParaRPr>
                    </a:p>
                  </a:txBody>
                  <a:tcPr marL="53032" marR="53032"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lnSpc>
                          <a:spcPct val="150000"/>
                        </a:lnSpc>
                        <a:spcAft>
                          <a:spcPct val="0"/>
                        </a:spcAft>
                      </a:pPr>
                      <a:r>
                        <a:rPr lang="en-US" altLang="zh-CN" sz="2400" b="1">
                          <a:latin typeface="Times New Roman"/>
                        </a:rPr>
                        <a:t>3.0</a:t>
                      </a:r>
                      <a:endParaRPr lang="zh-CN" altLang="zh-CN" sz="2400">
                        <a:latin typeface="宋体" pitchFamily="2" charset="-122"/>
                        <a:ea typeface="宋体" pitchFamily="2" charset="-122"/>
                      </a:endParaRPr>
                    </a:p>
                  </a:txBody>
                  <a:tcPr marL="53032" marR="53032"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lnSpc>
                          <a:spcPct val="150000"/>
                        </a:lnSpc>
                        <a:spcAft>
                          <a:spcPct val="0"/>
                        </a:spcAft>
                      </a:pPr>
                      <a:r>
                        <a:rPr lang="en-US" altLang="zh-CN" sz="2400" b="1">
                          <a:latin typeface="Times New Roman"/>
                        </a:rPr>
                        <a:t>2.4</a:t>
                      </a:r>
                      <a:endParaRPr lang="zh-CN" altLang="zh-CN" sz="2400">
                        <a:latin typeface="宋体" pitchFamily="2" charset="-122"/>
                        <a:ea typeface="宋体" pitchFamily="2" charset="-122"/>
                      </a:endParaRPr>
                    </a:p>
                  </a:txBody>
                  <a:tcPr marL="53032" marR="53032"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r>
              <a:tr h="547688">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lnSpc>
                          <a:spcPct val="150000"/>
                        </a:lnSpc>
                        <a:spcAft>
                          <a:spcPct val="0"/>
                        </a:spcAft>
                      </a:pPr>
                      <a:r>
                        <a:rPr lang="zh-CN" altLang="zh-CN" sz="2400" b="1">
                          <a:latin typeface="Times New Roman"/>
                          <a:ea typeface="宋体" pitchFamily="2" charset="-122"/>
                        </a:rPr>
                        <a:t>对地面压强</a:t>
                      </a:r>
                      <a:r>
                        <a:rPr lang="en-US" altLang="zh-CN" sz="2400" b="1">
                          <a:latin typeface="Times New Roman"/>
                        </a:rPr>
                        <a:t> /× 10</a:t>
                      </a:r>
                      <a:r>
                        <a:rPr lang="en-US" altLang="zh-CN" sz="2400" b="1" baseline="30000">
                          <a:latin typeface="Times New Roman"/>
                        </a:rPr>
                        <a:t>5</a:t>
                      </a:r>
                      <a:r>
                        <a:rPr lang="en-US" altLang="zh-CN" sz="2400" b="1">
                          <a:latin typeface="Times New Roman"/>
                        </a:rPr>
                        <a:t> Pa</a:t>
                      </a:r>
                      <a:endParaRPr lang="zh-CN" altLang="zh-CN" sz="2400">
                        <a:latin typeface="宋体" pitchFamily="2" charset="-122"/>
                        <a:ea typeface="宋体" pitchFamily="2" charset="-122"/>
                      </a:endParaRPr>
                    </a:p>
                  </a:txBody>
                  <a:tcPr marL="53032" marR="53032"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lnSpc>
                          <a:spcPct val="150000"/>
                        </a:lnSpc>
                        <a:spcAft>
                          <a:spcPct val="0"/>
                        </a:spcAft>
                      </a:pPr>
                      <a:r>
                        <a:rPr lang="en-US" altLang="zh-CN" sz="2400" b="1">
                          <a:latin typeface="Times New Roman"/>
                        </a:rPr>
                        <a:t>5.0</a:t>
                      </a:r>
                      <a:endParaRPr lang="zh-CN" altLang="zh-CN" sz="2400">
                        <a:latin typeface="宋体" pitchFamily="2" charset="-122"/>
                        <a:ea typeface="宋体" pitchFamily="2" charset="-122"/>
                      </a:endParaRPr>
                    </a:p>
                  </a:txBody>
                  <a:tcPr marL="53032" marR="53032"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lnSpc>
                          <a:spcPct val="150000"/>
                        </a:lnSpc>
                        <a:spcAft>
                          <a:spcPct val="0"/>
                        </a:spcAft>
                      </a:pPr>
                      <a:r>
                        <a:rPr lang="en-US" altLang="zh-CN" sz="2400" b="1">
                          <a:latin typeface="Times New Roman"/>
                        </a:rPr>
                        <a:t>6.0</a:t>
                      </a:r>
                      <a:endParaRPr lang="zh-CN" altLang="zh-CN" sz="2400">
                        <a:latin typeface="宋体" pitchFamily="2" charset="-122"/>
                        <a:ea typeface="宋体" pitchFamily="2" charset="-122"/>
                      </a:endParaRPr>
                    </a:p>
                  </a:txBody>
                  <a:tcPr marL="53032" marR="53032"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188" lvl="0" indent="-354012" algn="ctr">
                        <a:lnSpc>
                          <a:spcPct val="150000"/>
                        </a:lnSpc>
                        <a:spcAft>
                          <a:spcPct val="0"/>
                        </a:spcAft>
                      </a:pPr>
                      <a:r>
                        <a:rPr lang="en-US" altLang="zh-CN" sz="2400" b="1">
                          <a:latin typeface="Times New Roman"/>
                        </a:rPr>
                        <a:t>7.5</a:t>
                      </a:r>
                      <a:endParaRPr lang="zh-CN" altLang="zh-CN" sz="2400">
                        <a:latin typeface="宋体" pitchFamily="2" charset="-122"/>
                        <a:ea typeface="宋体" pitchFamily="2" charset="-122"/>
                      </a:endParaRPr>
                    </a:p>
                  </a:txBody>
                  <a:tcPr marL="53032" marR="53032"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r>
            </a:tbl>
          </a:graphicData>
        </a:graphic>
      </p:graphicFrame>
    </p:spTree>
    <p:extLst>
      <p:ext uri="{BB962C8B-B14F-4D97-AF65-F5344CB8AC3E}">
        <p14:creationId xmlns:p14="http://schemas.microsoft.com/office/powerpoint/2010/main" val="429376969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矩形 4"/>
          <p:cNvSpPr>
            <a:spLocks noChangeArrowheads="1"/>
          </p:cNvSpPr>
          <p:nvPr/>
        </p:nvSpPr>
        <p:spPr bwMode="auto">
          <a:xfrm>
            <a:off x="565150" y="627063"/>
            <a:ext cx="80232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	(</a:t>
            </a:r>
            <a:r>
              <a:rPr altLang="zh-CN" sz="2400" b="1" kern="0">
                <a:solidFill>
                  <a:prstClr val="black"/>
                </a:solidFill>
                <a:latin typeface="Times New Roman"/>
              </a:rPr>
              <a:t>每次单个轮胎对地面压力不变</a:t>
            </a:r>
            <a:r>
              <a:rPr lang="en-US" altLang="zh-CN" sz="2400" b="1" kern="0">
                <a:solidFill>
                  <a:prstClr val="black"/>
                </a:solidFill>
                <a:latin typeface="Times New Roman"/>
              </a:rPr>
              <a:t>)</a:t>
            </a:r>
            <a:endParaRPr altLang="zh-CN" sz="1000" kern="0">
              <a:solidFill>
                <a:prstClr val="black"/>
              </a:solidFill>
              <a:latin typeface="宋体" pitchFamily="2" charset="-122"/>
            </a:endParaRPr>
          </a:p>
          <a:p>
            <a:pPr marL="357505" indent="-354965" algn="just">
              <a:lnSpc>
                <a:spcPct val="150000"/>
              </a:lnSpc>
            </a:pPr>
            <a:r>
              <a:rPr lang="en-US" altLang="zh-CN" sz="2400" b="1" kern="0">
                <a:solidFill>
                  <a:prstClr val="black"/>
                </a:solidFill>
                <a:latin typeface="Times New Roman"/>
              </a:rPr>
              <a:t>(1)</a:t>
            </a:r>
            <a:r>
              <a:rPr altLang="zh-CN" sz="2400" b="1" kern="0">
                <a:solidFill>
                  <a:prstClr val="black"/>
                </a:solidFill>
                <a:latin typeface="Times New Roman"/>
              </a:rPr>
              <a:t>此汽车单个轮胎对地面压力为</a:t>
            </a:r>
            <a:r>
              <a:rPr lang="en-US" altLang="zh-CN" sz="2400" b="1" kern="0">
                <a:solidFill>
                  <a:prstClr val="black"/>
                </a:solidFill>
                <a:latin typeface="Times New Roman"/>
              </a:rPr>
              <a:t>________N</a:t>
            </a:r>
            <a:r>
              <a:rPr altLang="zh-CN" sz="2400" b="1" kern="0">
                <a:solidFill>
                  <a:prstClr val="black"/>
                </a:solidFill>
                <a:latin typeface="Times New Roman"/>
              </a:rPr>
              <a:t>。</a:t>
            </a:r>
            <a:endParaRPr altLang="zh-CN" sz="1000" kern="0">
              <a:solidFill>
                <a:prstClr val="black"/>
              </a:solidFill>
              <a:latin typeface="宋体" pitchFamily="2" charset="-122"/>
            </a:endParaRPr>
          </a:p>
          <a:p>
            <a:pPr marL="357505" indent="-354965" algn="just">
              <a:lnSpc>
                <a:spcPct val="150000"/>
              </a:lnSpc>
            </a:pPr>
            <a:r>
              <a:rPr lang="en-US" altLang="zh-CN" sz="2400" b="1" kern="0">
                <a:solidFill>
                  <a:prstClr val="black"/>
                </a:solidFill>
                <a:latin typeface="Times New Roman"/>
              </a:rPr>
              <a:t>(2)</a:t>
            </a:r>
            <a:r>
              <a:rPr altLang="zh-CN" sz="2400" b="1" kern="0">
                <a:solidFill>
                  <a:prstClr val="black"/>
                </a:solidFill>
                <a:latin typeface="Times New Roman"/>
              </a:rPr>
              <a:t>根据表格，要减小空车停在水平路面时的压强，可行的方法是</a:t>
            </a:r>
            <a:r>
              <a:rPr lang="en-US" altLang="zh-CN" sz="2400" b="1" kern="0">
                <a:solidFill>
                  <a:prstClr val="black"/>
                </a:solidFill>
                <a:latin typeface="Times New Roman"/>
              </a:rPr>
              <a:t>___________________________________________</a:t>
            </a:r>
          </a:p>
          <a:p>
            <a:pPr marL="357505" indent="-354965" algn="just">
              <a:lnSpc>
                <a:spcPct val="150000"/>
              </a:lnSpc>
            </a:pPr>
            <a:r>
              <a:rPr lang="en-US" altLang="zh-CN" sz="2400" b="1" kern="0">
                <a:solidFill>
                  <a:prstClr val="black"/>
                </a:solidFill>
                <a:latin typeface="Times New Roman"/>
              </a:rPr>
              <a:t>	_______________</a:t>
            </a:r>
            <a:r>
              <a:rPr altLang="zh-CN" sz="2400" b="1" kern="0">
                <a:solidFill>
                  <a:prstClr val="black"/>
                </a:solidFill>
                <a:latin typeface="Times New Roman"/>
              </a:rPr>
              <a:t>。</a:t>
            </a:r>
            <a:endParaRPr altLang="zh-CN" sz="1000" kern="0">
              <a:solidFill>
                <a:prstClr val="black"/>
              </a:solidFill>
              <a:latin typeface="宋体" pitchFamily="2" charset="-122"/>
            </a:endParaRPr>
          </a:p>
        </p:txBody>
      </p:sp>
      <p:sp>
        <p:nvSpPr>
          <p:cNvPr id="45058" name="矩形 3"/>
          <p:cNvSpPr>
            <a:spLocks noChangeArrowheads="1"/>
          </p:cNvSpPr>
          <p:nvPr/>
        </p:nvSpPr>
        <p:spPr bwMode="auto">
          <a:xfrm>
            <a:off x="5148263" y="1157288"/>
            <a:ext cx="10302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lang="en-US" altLang="zh-CN" sz="2400" b="1" kern="0">
                <a:solidFill>
                  <a:srgbClr val="C00000"/>
                </a:solidFill>
                <a:latin typeface="Times New Roman"/>
              </a:rPr>
              <a:t>18 000</a:t>
            </a:r>
            <a:endParaRPr altLang="zh-CN" sz="1000" kern="0">
              <a:solidFill>
                <a:prstClr val="black"/>
              </a:solidFill>
              <a:latin typeface="宋体" pitchFamily="2" charset="-122"/>
            </a:endParaRPr>
          </a:p>
        </p:txBody>
      </p:sp>
      <p:pic>
        <p:nvPicPr>
          <p:cNvPr id="45059" name="Picture 7" descr="C:\Users\Administrator\Desktop\习题课件\返回框.png">
            <a:hlinkClick r:id="rId2" action="ppaction://hlinksldjump"/>
          </p:cNvPr>
          <p:cNvPicPr>
            <a:picLocks noChangeAspect="1"/>
          </p:cNvPicPr>
          <p:nvPr/>
        </p:nvPicPr>
        <p:blipFill>
          <a:blip r:embed="rId3"/>
          <a:stretch>
            <a:fillRect/>
          </a:stretch>
        </p:blipFill>
        <p:spPr>
          <a:xfrm>
            <a:off x="8150225" y="4146550"/>
            <a:ext cx="669925" cy="669925"/>
          </a:xfrm>
          <a:prstGeom prst="rect">
            <a:avLst/>
          </a:prstGeom>
          <a:noFill/>
          <a:ln>
            <a:noFill/>
            <a:miter lim="800000"/>
          </a:ln>
        </p:spPr>
      </p:pic>
      <p:sp>
        <p:nvSpPr>
          <p:cNvPr id="45060" name="矩形 5"/>
          <p:cNvSpPr>
            <a:spLocks noChangeArrowheads="1"/>
          </p:cNvSpPr>
          <p:nvPr/>
        </p:nvSpPr>
        <p:spPr bwMode="auto">
          <a:xfrm>
            <a:off x="1209675" y="2236788"/>
            <a:ext cx="7178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lang="en-US" altLang="zh-CN" sz="2400" b="1" kern="0">
                <a:solidFill>
                  <a:srgbClr val="C00000"/>
                </a:solidFill>
                <a:latin typeface="Times New Roman"/>
              </a:rPr>
              <a:t>              </a:t>
            </a:r>
            <a:r>
              <a:rPr altLang="zh-CN" sz="2400" b="1" kern="0">
                <a:solidFill>
                  <a:srgbClr val="C00000"/>
                </a:solidFill>
                <a:latin typeface="Times New Roman"/>
              </a:rPr>
              <a:t>通过适当减小轮胎气压，来增大受力面积，减小压强</a:t>
            </a:r>
            <a:endParaRPr altLang="zh-CN" sz="1000" kern="0">
              <a:solidFill>
                <a:prstClr val="black"/>
              </a:solidFill>
              <a:latin typeface="宋体" pitchFamily="2" charset="-122"/>
            </a:endParaRPr>
          </a:p>
        </p:txBody>
      </p:sp>
    </p:spTree>
    <p:extLst>
      <p:ext uri="{BB962C8B-B14F-4D97-AF65-F5344CB8AC3E}">
        <p14:creationId xmlns:p14="http://schemas.microsoft.com/office/powerpoint/2010/main" val="472496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ipe(left)">
                                      <p:cBhvr>
                                        <p:cTn id="7" dur="500" fill="hold"/>
                                        <p:tgtEl>
                                          <p:spTgt spid="4505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060"/>
                                        </p:tgtEl>
                                        <p:attrNameLst>
                                          <p:attrName>style.visibility</p:attrName>
                                        </p:attrNameLst>
                                      </p:cBhvr>
                                      <p:to>
                                        <p:strVal val="visible"/>
                                      </p:to>
                                    </p:set>
                                    <p:animEffect transition="in" filter="wipe(left)">
                                      <p:cBhvr>
                                        <p:cTn id="12" dur="500" fill="hold"/>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6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矩形 4"/>
          <p:cNvSpPr>
            <a:spLocks noChangeArrowheads="1"/>
          </p:cNvSpPr>
          <p:nvPr/>
        </p:nvSpPr>
        <p:spPr bwMode="auto">
          <a:xfrm>
            <a:off x="565150" y="668338"/>
            <a:ext cx="8023225"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3.</a:t>
            </a:r>
            <a:r>
              <a:rPr altLang="zh-CN" sz="2400" b="1" kern="0">
                <a:solidFill>
                  <a:prstClr val="black"/>
                </a:solidFill>
                <a:latin typeface="Times New Roman"/>
              </a:rPr>
              <a:t>【</a:t>
            </a:r>
            <a:r>
              <a:rPr lang="en-US" altLang="zh-CN" sz="2400" b="1" kern="0">
                <a:solidFill>
                  <a:prstClr val="black"/>
                </a:solidFill>
                <a:latin typeface="Times New Roman"/>
              </a:rPr>
              <a:t>2020·</a:t>
            </a:r>
            <a:r>
              <a:rPr altLang="zh-CN" sz="2400" b="1" kern="0">
                <a:solidFill>
                  <a:prstClr val="black"/>
                </a:solidFill>
                <a:latin typeface="Times New Roman"/>
              </a:rPr>
              <a:t>福建</a:t>
            </a:r>
            <a:r>
              <a:rPr lang="en-US" altLang="zh-CN" sz="2400" b="1" kern="0">
                <a:solidFill>
                  <a:prstClr val="black"/>
                </a:solidFill>
                <a:latin typeface="Times New Roman"/>
              </a:rPr>
              <a:t>·6</a:t>
            </a:r>
            <a:r>
              <a:rPr altLang="zh-CN" sz="2400" b="1" kern="0">
                <a:solidFill>
                  <a:prstClr val="black"/>
                </a:solidFill>
                <a:latin typeface="Times New Roman"/>
              </a:rPr>
              <a:t>分】如图所示，</a:t>
            </a:r>
            <a:r>
              <a:rPr lang="en-US" altLang="zh-CN" sz="2400" b="1" kern="0">
                <a:solidFill>
                  <a:prstClr val="black"/>
                </a:solidFill>
                <a:latin typeface="Times New Roman"/>
              </a:rPr>
              <a:t>“</a:t>
            </a:r>
            <a:r>
              <a:rPr altLang="zh-CN" sz="2400" b="1" kern="0">
                <a:solidFill>
                  <a:prstClr val="black"/>
                </a:solidFill>
                <a:latin typeface="Times New Roman"/>
              </a:rPr>
              <a:t>玉兔二号</a:t>
            </a:r>
            <a:r>
              <a:rPr lang="en-US" altLang="zh-CN" sz="2400" b="1" kern="0">
                <a:solidFill>
                  <a:prstClr val="black"/>
                </a:solidFill>
                <a:latin typeface="Times New Roman"/>
              </a:rPr>
              <a:t>”</a:t>
            </a:r>
            <a:r>
              <a:rPr altLang="zh-CN" sz="2400" b="1" kern="0">
                <a:solidFill>
                  <a:prstClr val="black"/>
                </a:solidFill>
                <a:latin typeface="Times New Roman"/>
              </a:rPr>
              <a:t>月球车在月球背面留下属于中国的第一道印记。登月前，在水平地面上进行测试，月球车匀速直线行驶</a:t>
            </a:r>
            <a:r>
              <a:rPr lang="en-US" altLang="zh-CN" sz="2400" b="1" kern="0">
                <a:solidFill>
                  <a:prstClr val="black"/>
                </a:solidFill>
                <a:latin typeface="Times New Roman"/>
              </a:rPr>
              <a:t>90 m</a:t>
            </a:r>
            <a:r>
              <a:rPr altLang="zh-CN" sz="2400" b="1" kern="0">
                <a:solidFill>
                  <a:prstClr val="black"/>
                </a:solidFill>
                <a:latin typeface="Times New Roman"/>
              </a:rPr>
              <a:t>用时</a:t>
            </a:r>
            <a:r>
              <a:rPr lang="en-US" altLang="zh-CN" sz="2400" b="1" kern="0">
                <a:solidFill>
                  <a:prstClr val="black"/>
                </a:solidFill>
                <a:latin typeface="Times New Roman"/>
              </a:rPr>
              <a:t>30 min</a:t>
            </a:r>
            <a:r>
              <a:rPr altLang="zh-CN" sz="2400" b="1" kern="0">
                <a:solidFill>
                  <a:prstClr val="black"/>
                </a:solidFill>
                <a:latin typeface="Times New Roman"/>
              </a:rPr>
              <a:t>，月球车的质量为</a:t>
            </a:r>
            <a:r>
              <a:rPr lang="en-US" altLang="zh-CN" sz="2400" b="1" kern="0">
                <a:solidFill>
                  <a:prstClr val="black"/>
                </a:solidFill>
                <a:latin typeface="Times New Roman"/>
              </a:rPr>
              <a:t>135 kg</a:t>
            </a:r>
            <a:r>
              <a:rPr altLang="zh-CN" sz="2400" b="1" kern="0">
                <a:solidFill>
                  <a:prstClr val="black"/>
                </a:solidFill>
                <a:latin typeface="Times New Roman"/>
              </a:rPr>
              <a:t>，车轮与地面接触的总面积为</a:t>
            </a:r>
            <a:r>
              <a:rPr lang="en-US" altLang="zh-CN" sz="2400" b="1" kern="0">
                <a:solidFill>
                  <a:prstClr val="black"/>
                </a:solidFill>
                <a:latin typeface="Times New Roman"/>
              </a:rPr>
              <a:t>1.5× 10</a:t>
            </a:r>
            <a:r>
              <a:rPr altLang="zh-CN" sz="2400" b="1" kern="0" baseline="30000">
                <a:solidFill>
                  <a:prstClr val="black"/>
                </a:solidFill>
                <a:latin typeface="Times New Roman"/>
              </a:rPr>
              <a:t>－</a:t>
            </a:r>
            <a:r>
              <a:rPr lang="en-US" altLang="zh-CN" sz="2400" b="1" kern="0" baseline="30000">
                <a:solidFill>
                  <a:prstClr val="black"/>
                </a:solidFill>
                <a:latin typeface="Times New Roman"/>
              </a:rPr>
              <a:t>2</a:t>
            </a:r>
            <a:r>
              <a:rPr lang="en-US" altLang="zh-CN" sz="2400" b="1" kern="0">
                <a:solidFill>
                  <a:prstClr val="black"/>
                </a:solidFill>
                <a:latin typeface="Times New Roman"/>
              </a:rPr>
              <a:t> m</a:t>
            </a:r>
            <a:r>
              <a:rPr lang="en-US" altLang="zh-CN" sz="2400" b="1" kern="0" baseline="30000">
                <a:solidFill>
                  <a:prstClr val="black"/>
                </a:solidFill>
                <a:latin typeface="Times New Roman"/>
              </a:rPr>
              <a:t>2</a:t>
            </a:r>
            <a:r>
              <a:rPr altLang="zh-CN" sz="2400" b="1" kern="0">
                <a:solidFill>
                  <a:prstClr val="black"/>
                </a:solidFill>
                <a:latin typeface="Times New Roman"/>
              </a:rPr>
              <a:t>，</a:t>
            </a:r>
            <a:r>
              <a:rPr lang="en-US" altLang="zh-CN" sz="2400" b="1" i="1" kern="0">
                <a:solidFill>
                  <a:prstClr val="black"/>
                </a:solidFill>
                <a:latin typeface="Times New Roman"/>
              </a:rPr>
              <a:t>g</a:t>
            </a:r>
            <a:r>
              <a:rPr altLang="zh-CN" sz="2400" b="1" kern="0">
                <a:solidFill>
                  <a:prstClr val="black"/>
                </a:solidFill>
                <a:latin typeface="Times New Roman"/>
              </a:rPr>
              <a:t>取</a:t>
            </a:r>
            <a:r>
              <a:rPr lang="en-US" altLang="zh-CN" sz="2400" b="1" kern="0">
                <a:solidFill>
                  <a:prstClr val="black"/>
                </a:solidFill>
                <a:latin typeface="Times New Roman"/>
              </a:rPr>
              <a:t>10 N/kg</a:t>
            </a:r>
            <a:r>
              <a:rPr altLang="zh-CN" sz="2400" b="1" kern="0">
                <a:solidFill>
                  <a:prstClr val="black"/>
                </a:solidFill>
                <a:latin typeface="Times New Roman"/>
              </a:rPr>
              <a:t>。求：</a:t>
            </a:r>
            <a:endParaRPr altLang="zh-CN" sz="1000" kern="0">
              <a:solidFill>
                <a:prstClr val="black"/>
              </a:solidFill>
              <a:latin typeface="宋体" pitchFamily="2" charset="-122"/>
            </a:endParaRPr>
          </a:p>
        </p:txBody>
      </p:sp>
      <p:pic>
        <p:nvPicPr>
          <p:cNvPr id="46082" name="Picture 5"/>
          <p:cNvPicPr>
            <a:picLocks noChangeAspect="1"/>
          </p:cNvPicPr>
          <p:nvPr/>
        </p:nvPicPr>
        <p:blipFill>
          <a:blip r:embed="rId2">
            <a:clrChange>
              <a:clrFrom>
                <a:srgbClr val="FFFFFF"/>
              </a:clrFrom>
              <a:clrTo>
                <a:srgbClr val="FFFFFF">
                  <a:alpha val="0"/>
                </a:srgbClr>
              </a:clrTo>
            </a:clrChange>
          </a:blip>
          <a:stretch>
            <a:fillRect/>
          </a:stretch>
        </p:blipFill>
        <p:spPr>
          <a:xfrm>
            <a:off x="5580063" y="2974975"/>
            <a:ext cx="2024062" cy="1612900"/>
          </a:xfrm>
          <a:prstGeom prst="rect">
            <a:avLst/>
          </a:prstGeom>
          <a:noFill/>
          <a:ln>
            <a:noFill/>
            <a:miter lim="800000"/>
          </a:ln>
        </p:spPr>
      </p:pic>
    </p:spTree>
    <p:extLst>
      <p:ext uri="{BB962C8B-B14F-4D97-AF65-F5344CB8AC3E}">
        <p14:creationId xmlns:p14="http://schemas.microsoft.com/office/powerpoint/2010/main" val="254507092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矩形 4"/>
          <p:cNvSpPr>
            <a:spLocks noChangeArrowheads="1"/>
          </p:cNvSpPr>
          <p:nvPr/>
        </p:nvSpPr>
        <p:spPr bwMode="auto">
          <a:xfrm>
            <a:off x="565150" y="668338"/>
            <a:ext cx="802322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(1)</a:t>
            </a:r>
            <a:r>
              <a:rPr altLang="zh-CN" sz="2400" b="1" kern="0">
                <a:solidFill>
                  <a:prstClr val="black"/>
                </a:solidFill>
                <a:latin typeface="Times New Roman"/>
              </a:rPr>
              <a:t>测试时，月球车行驶的速度；</a:t>
            </a:r>
            <a:endParaRPr lang="en-US" altLang="zh-CN" sz="2400" b="1" kern="0">
              <a:solidFill>
                <a:prstClr val="black"/>
              </a:solidFill>
              <a:latin typeface="Times New Roman"/>
            </a:endParaRPr>
          </a:p>
          <a:p>
            <a:pPr marL="357505" indent="-354965" algn="just">
              <a:lnSpc>
                <a:spcPct val="150000"/>
              </a:lnSpc>
            </a:pPr>
            <a:endParaRPr lang="en-US" altLang="zh-CN" sz="2400" b="1" kern="0">
              <a:solidFill>
                <a:prstClr val="black"/>
              </a:solidFill>
              <a:latin typeface="Times New Roman"/>
            </a:endParaRPr>
          </a:p>
          <a:p>
            <a:pPr marL="357505" indent="-354965" algn="just">
              <a:lnSpc>
                <a:spcPct val="150000"/>
              </a:lnSpc>
            </a:pPr>
            <a:endParaRPr altLang="zh-CN" sz="1000" kern="0">
              <a:solidFill>
                <a:prstClr val="black"/>
              </a:solidFill>
              <a:latin typeface="宋体" pitchFamily="2" charset="-122"/>
            </a:endParaRPr>
          </a:p>
          <a:p>
            <a:pPr marL="357505" indent="-354965" algn="just">
              <a:lnSpc>
                <a:spcPct val="150000"/>
              </a:lnSpc>
            </a:pPr>
            <a:r>
              <a:rPr lang="en-US" altLang="zh-CN" sz="2400" b="1" kern="0">
                <a:solidFill>
                  <a:prstClr val="black"/>
                </a:solidFill>
                <a:latin typeface="Times New Roman"/>
              </a:rPr>
              <a:t>(2)</a:t>
            </a:r>
            <a:r>
              <a:rPr altLang="zh-CN" sz="2400" b="1" kern="0">
                <a:solidFill>
                  <a:prstClr val="black"/>
                </a:solidFill>
                <a:latin typeface="Times New Roman"/>
              </a:rPr>
              <a:t>测试时，月球车对水平地面的压强；</a:t>
            </a:r>
            <a:endParaRPr altLang="zh-CN" sz="1000" kern="0">
              <a:solidFill>
                <a:prstClr val="black"/>
              </a:solidFill>
              <a:latin typeface="宋体" pitchFamily="2" charset="-122"/>
            </a:endParaRPr>
          </a:p>
        </p:txBody>
      </p:sp>
      <p:graphicFrame>
        <p:nvGraphicFramePr>
          <p:cNvPr id="47106" name="对象 1"/>
          <p:cNvGraphicFramePr>
            <a:graphicFrameLocks noChangeAspect="1"/>
          </p:cNvGraphicFramePr>
          <p:nvPr/>
        </p:nvGraphicFramePr>
        <p:xfrm>
          <a:off x="660400" y="1346200"/>
          <a:ext cx="7162800" cy="1066800"/>
        </p:xfrm>
        <a:graphic>
          <a:graphicData uri="http://schemas.openxmlformats.org/presentationml/2006/ole">
            <mc:AlternateContent xmlns:mc="http://schemas.openxmlformats.org/markup-compatibility/2006">
              <mc:Choice xmlns:v="urn:schemas-microsoft-com:vml" Requires="v">
                <p:oleObj spid="_x0000_s12290" r:id="rId4" imgW="7162800" imgH="1066800" progId="Word.Document.8">
                  <p:embed/>
                </p:oleObj>
              </mc:Choice>
              <mc:Fallback>
                <p:oleObj r:id="rId4" imgW="7162800" imgH="1066800" progId="Word.Document.8">
                  <p:embed/>
                  <p:pic>
                    <p:nvPicPr>
                      <p:cNvPr id="0" name=""/>
                      <p:cNvPicPr/>
                      <p:nvPr/>
                    </p:nvPicPr>
                    <p:blipFill>
                      <a:blip r:embed="rId5"/>
                      <a:stretch>
                        <a:fillRect/>
                      </a:stretch>
                    </p:blipFill>
                    <p:spPr>
                      <a:xfrm>
                        <a:off x="660400" y="1346200"/>
                        <a:ext cx="7162800" cy="1066800"/>
                      </a:xfrm>
                      <a:prstGeom prst="rect">
                        <a:avLst/>
                      </a:prstGeom>
                      <a:noFill/>
                      <a:ln w="38100">
                        <a:noFill/>
                        <a:miter lim="800000"/>
                      </a:ln>
                    </p:spPr>
                  </p:pic>
                </p:oleObj>
              </mc:Fallback>
            </mc:AlternateContent>
          </a:graphicData>
        </a:graphic>
      </p:graphicFrame>
      <p:graphicFrame>
        <p:nvGraphicFramePr>
          <p:cNvPr id="47107" name="对象 6"/>
          <p:cNvGraphicFramePr>
            <a:graphicFrameLocks noChangeAspect="1"/>
          </p:cNvGraphicFramePr>
          <p:nvPr/>
        </p:nvGraphicFramePr>
        <p:xfrm>
          <a:off x="565150" y="2703513"/>
          <a:ext cx="8255000" cy="1955800"/>
        </p:xfrm>
        <a:graphic>
          <a:graphicData uri="http://schemas.openxmlformats.org/presentationml/2006/ole">
            <mc:AlternateContent xmlns:mc="http://schemas.openxmlformats.org/markup-compatibility/2006">
              <mc:Choice xmlns:v="urn:schemas-microsoft-com:vml" Requires="v">
                <p:oleObj spid="_x0000_s12291" r:id="rId7" imgW="8255000" imgH="1955800" progId="Word.Document.8">
                  <p:embed/>
                </p:oleObj>
              </mc:Choice>
              <mc:Fallback>
                <p:oleObj r:id="rId7" imgW="8255000" imgH="1955800" progId="Word.Document.8">
                  <p:embed/>
                  <p:pic>
                    <p:nvPicPr>
                      <p:cNvPr id="0" name=""/>
                      <p:cNvPicPr/>
                      <p:nvPr/>
                    </p:nvPicPr>
                    <p:blipFill>
                      <a:blip r:embed="rId8"/>
                      <a:stretch>
                        <a:fillRect/>
                      </a:stretch>
                    </p:blipFill>
                    <p:spPr>
                      <a:xfrm>
                        <a:off x="565150" y="2703513"/>
                        <a:ext cx="8255000" cy="1955800"/>
                      </a:xfrm>
                      <a:prstGeom prst="rect">
                        <a:avLst/>
                      </a:prstGeom>
                      <a:noFill/>
                      <a:ln w="38100">
                        <a:noFill/>
                        <a:miter lim="800000"/>
                      </a:ln>
                    </p:spPr>
                  </p:pic>
                </p:oleObj>
              </mc:Fallback>
            </mc:AlternateContent>
          </a:graphicData>
        </a:graphic>
      </p:graphicFrame>
    </p:spTree>
    <p:extLst>
      <p:ext uri="{BB962C8B-B14F-4D97-AF65-F5344CB8AC3E}">
        <p14:creationId xmlns:p14="http://schemas.microsoft.com/office/powerpoint/2010/main" val="37854746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wipe(left)">
                                      <p:cBhvr>
                                        <p:cTn id="7" dur="500" fill="hold"/>
                                        <p:tgtEl>
                                          <p:spTgt spid="4710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7107"/>
                                        </p:tgtEl>
                                        <p:attrNameLst>
                                          <p:attrName>style.visibility</p:attrName>
                                        </p:attrNameLst>
                                      </p:cBhvr>
                                      <p:to>
                                        <p:strVal val="visible"/>
                                      </p:to>
                                    </p:set>
                                    <p:animEffect transition="in" filter="wipe(left)">
                                      <p:cBhvr>
                                        <p:cTn id="12" dur="500" fill="hold"/>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矩形 4"/>
          <p:cNvSpPr>
            <a:spLocks noChangeArrowheads="1"/>
          </p:cNvSpPr>
          <p:nvPr/>
        </p:nvSpPr>
        <p:spPr bwMode="auto">
          <a:xfrm>
            <a:off x="565150" y="668338"/>
            <a:ext cx="80232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marL="357505" indent="-354965" algn="just">
              <a:lnSpc>
                <a:spcPct val="150000"/>
              </a:lnSpc>
            </a:pPr>
            <a:r>
              <a:rPr lang="en-US" altLang="zh-CN" sz="2400" b="1" kern="0">
                <a:solidFill>
                  <a:prstClr val="black"/>
                </a:solidFill>
                <a:latin typeface="Times New Roman"/>
              </a:rPr>
              <a:t>(3)</a:t>
            </a:r>
            <a:r>
              <a:rPr altLang="zh-CN" sz="2400" b="1" kern="0">
                <a:solidFill>
                  <a:prstClr val="black"/>
                </a:solidFill>
                <a:latin typeface="Times New Roman"/>
              </a:rPr>
              <a:t>登月后，月球车在月球上的质量。</a:t>
            </a:r>
            <a:endParaRPr altLang="zh-CN" sz="1000" kern="0">
              <a:solidFill>
                <a:prstClr val="black"/>
              </a:solidFill>
              <a:latin typeface="宋体" pitchFamily="2" charset="-122"/>
            </a:endParaRPr>
          </a:p>
        </p:txBody>
      </p:sp>
      <p:sp>
        <p:nvSpPr>
          <p:cNvPr id="48130" name="矩形 3"/>
          <p:cNvSpPr>
            <a:spLocks noChangeArrowheads="1"/>
          </p:cNvSpPr>
          <p:nvPr/>
        </p:nvSpPr>
        <p:spPr bwMode="auto">
          <a:xfrm>
            <a:off x="1547813" y="2030413"/>
            <a:ext cx="58324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pPr algn="just">
              <a:lnSpc>
                <a:spcPct val="150000"/>
              </a:lnSpc>
            </a:pPr>
            <a:r>
              <a:rPr altLang="zh-CN" sz="2400" b="1" kern="0">
                <a:solidFill>
                  <a:srgbClr val="C00000"/>
                </a:solidFill>
                <a:latin typeface="Times New Roman"/>
              </a:rPr>
              <a:t>月球车在月球上的质量</a:t>
            </a:r>
            <a:r>
              <a:rPr lang="en-US" altLang="zh-CN" sz="2400" b="1" i="1" kern="0">
                <a:solidFill>
                  <a:srgbClr val="C00000"/>
                </a:solidFill>
                <a:latin typeface="Times New Roman"/>
              </a:rPr>
              <a:t>m</a:t>
            </a:r>
            <a:r>
              <a:rPr altLang="zh-CN" sz="2400" b="1" kern="0" baseline="-25000">
                <a:solidFill>
                  <a:srgbClr val="C00000"/>
                </a:solidFill>
                <a:latin typeface="Times New Roman"/>
              </a:rPr>
              <a:t>月</a:t>
            </a:r>
            <a:r>
              <a:rPr altLang="zh-CN" sz="2400" b="1" kern="0">
                <a:solidFill>
                  <a:srgbClr val="C00000"/>
                </a:solidFill>
                <a:latin typeface="Times New Roman"/>
              </a:rPr>
              <a:t>＝</a:t>
            </a:r>
            <a:r>
              <a:rPr lang="en-US" altLang="zh-CN" sz="2400" b="1" i="1" kern="0">
                <a:solidFill>
                  <a:srgbClr val="C00000"/>
                </a:solidFill>
                <a:latin typeface="Times New Roman"/>
              </a:rPr>
              <a:t>m</a:t>
            </a:r>
            <a:r>
              <a:rPr altLang="zh-CN" sz="2400" b="1" kern="0">
                <a:solidFill>
                  <a:srgbClr val="C00000"/>
                </a:solidFill>
                <a:latin typeface="Times New Roman"/>
              </a:rPr>
              <a:t>＝</a:t>
            </a:r>
            <a:r>
              <a:rPr lang="en-US" altLang="zh-CN" sz="2400" b="1" kern="0">
                <a:solidFill>
                  <a:srgbClr val="C00000"/>
                </a:solidFill>
                <a:latin typeface="Times New Roman"/>
              </a:rPr>
              <a:t> 135 kg</a:t>
            </a:r>
            <a:r>
              <a:rPr altLang="zh-CN" sz="2400" b="1" kern="0">
                <a:solidFill>
                  <a:srgbClr val="C00000"/>
                </a:solidFill>
                <a:latin typeface="Times New Roman"/>
              </a:rPr>
              <a:t>。</a:t>
            </a:r>
            <a:endParaRPr altLang="zh-CN" sz="1000" kern="0">
              <a:solidFill>
                <a:prstClr val="black"/>
              </a:solidFill>
              <a:latin typeface="宋体" pitchFamily="2" charset="-122"/>
            </a:endParaRPr>
          </a:p>
        </p:txBody>
      </p:sp>
      <p:pic>
        <p:nvPicPr>
          <p:cNvPr id="48131" name="Picture 7" descr="C:\Users\Administrator\Desktop\习题课件\返回框.png">
            <a:hlinkClick r:id="rId2" action="ppaction://hlinksldjump"/>
          </p:cNvPr>
          <p:cNvPicPr>
            <a:picLocks noChangeAspect="1"/>
          </p:cNvPicPr>
          <p:nvPr/>
        </p:nvPicPr>
        <p:blipFill>
          <a:blip r:embed="rId3"/>
          <a:stretch>
            <a:fillRect/>
          </a:stretch>
        </p:blipFill>
        <p:spPr>
          <a:xfrm>
            <a:off x="8150225" y="4146550"/>
            <a:ext cx="669925" cy="669925"/>
          </a:xfrm>
          <a:prstGeom prst="rect">
            <a:avLst/>
          </a:prstGeom>
          <a:noFill/>
          <a:ln>
            <a:noFill/>
            <a:miter lim="800000"/>
          </a:ln>
        </p:spPr>
      </p:pic>
      <p:pic>
        <p:nvPicPr>
          <p:cNvPr id="48132" name="New picture"/>
          <p:cNvPicPr/>
          <p:nvPr/>
        </p:nvPicPr>
        <p:blipFill>
          <a:blip r:embed="rId4"/>
          <a:stretch>
            <a:fillRect/>
          </a:stretch>
        </p:blipFill>
        <p:spPr>
          <a:xfrm>
            <a:off x="11290300" y="11849100"/>
            <a:ext cx="317500" cy="228600"/>
          </a:xfrm>
          <a:prstGeom prst="cube">
            <a:avLst/>
          </a:prstGeom>
        </p:spPr>
      </p:pic>
    </p:spTree>
    <p:extLst>
      <p:ext uri="{BB962C8B-B14F-4D97-AF65-F5344CB8AC3E}">
        <p14:creationId xmlns:p14="http://schemas.microsoft.com/office/powerpoint/2010/main" val="12647350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wipe(left)">
                                      <p:cBhvr>
                                        <p:cTn id="7" dur="500" fill="hold"/>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8"/>
          <p:cNvPicPr>
            <a:picLocks noChangeAspect="1"/>
          </p:cNvPicPr>
          <p:nvPr/>
        </p:nvPicPr>
        <p:blipFill>
          <a:blip r:embed="rId3">
            <a:clrChange>
              <a:clrFrom>
                <a:srgbClr val="FFFFFF"/>
              </a:clrFrom>
              <a:clrTo>
                <a:srgbClr val="FFFFFF">
                  <a:alpha val="0"/>
                </a:srgbClr>
              </a:clrTo>
            </a:clrChange>
          </a:blip>
          <a:stretch>
            <a:fillRect/>
          </a:stretch>
        </p:blipFill>
        <p:spPr>
          <a:xfrm>
            <a:off x="1804988" y="1023938"/>
            <a:ext cx="6727825" cy="3419475"/>
          </a:xfrm>
          <a:prstGeom prst="rect">
            <a:avLst/>
          </a:prstGeom>
          <a:noFill/>
          <a:ln>
            <a:noFill/>
            <a:miter lim="800000"/>
          </a:ln>
        </p:spPr>
      </p:pic>
      <p:sp>
        <p:nvSpPr>
          <p:cNvPr id="7170" name="矩形 15"/>
          <p:cNvSpPr>
            <a:spLocks noChangeArrowheads="1"/>
          </p:cNvSpPr>
          <p:nvPr/>
        </p:nvSpPr>
        <p:spPr bwMode="auto">
          <a:xfrm>
            <a:off x="539750" y="614363"/>
            <a:ext cx="698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sz="2400" b="1" kern="0">
                <a:solidFill>
                  <a:srgbClr val="E46C0A"/>
                </a:solidFill>
                <a:latin typeface="Times New Roman" pitchFamily="18" charset="0"/>
              </a:rPr>
              <a:t>知识点</a:t>
            </a:r>
            <a:r>
              <a:rPr lang="en-US" altLang="zh-CN" sz="2400" b="1" kern="0">
                <a:solidFill>
                  <a:srgbClr val="E46C0A"/>
                </a:solidFill>
                <a:latin typeface="Times New Roman" pitchFamily="18" charset="0"/>
              </a:rPr>
              <a:t>1    </a:t>
            </a:r>
            <a:r>
              <a:rPr sz="2400" b="1" kern="0">
                <a:solidFill>
                  <a:srgbClr val="E46C0A"/>
                </a:solidFill>
                <a:latin typeface="Times New Roman" pitchFamily="18" charset="0"/>
              </a:rPr>
              <a:t>压力</a:t>
            </a:r>
          </a:p>
        </p:txBody>
      </p:sp>
      <p:sp>
        <p:nvSpPr>
          <p:cNvPr id="7171" name="矩形 1"/>
          <p:cNvSpPr/>
          <p:nvPr/>
        </p:nvSpPr>
        <p:spPr>
          <a:xfrm>
            <a:off x="5424488" y="3003550"/>
            <a:ext cx="803275" cy="461963"/>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垂直</a:t>
            </a:r>
            <a:endParaRPr kern="0">
              <a:solidFill>
                <a:prstClr val="black"/>
              </a:solidFill>
            </a:endParaRPr>
          </a:p>
        </p:txBody>
      </p:sp>
      <p:sp>
        <p:nvSpPr>
          <p:cNvPr id="7172" name="矩形 12"/>
          <p:cNvSpPr/>
          <p:nvPr/>
        </p:nvSpPr>
        <p:spPr>
          <a:xfrm>
            <a:off x="5435600" y="3749675"/>
            <a:ext cx="803275" cy="461963"/>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受力</a:t>
            </a:r>
            <a:endParaRPr kern="0">
              <a:solidFill>
                <a:prstClr val="black"/>
              </a:solidFill>
            </a:endParaRPr>
          </a:p>
        </p:txBody>
      </p:sp>
      <p:pic>
        <p:nvPicPr>
          <p:cNvPr id="7173" name="Picture 6"/>
          <p:cNvPicPr>
            <a:picLocks noChangeAspect="1"/>
          </p:cNvPicPr>
          <p:nvPr/>
        </p:nvPicPr>
        <p:blipFill>
          <a:blip r:embed="rId4">
            <a:clrChange>
              <a:clrFrom>
                <a:srgbClr val="FFFFFF"/>
              </a:clrFrom>
              <a:clrTo>
                <a:srgbClr val="FFFFFF">
                  <a:alpha val="0"/>
                </a:srgbClr>
              </a:clrTo>
            </a:clrChange>
          </a:blip>
          <a:srcRect l="61540"/>
          <a:stretch>
            <a:fillRect/>
          </a:stretch>
        </p:blipFill>
        <p:spPr>
          <a:xfrm>
            <a:off x="1425575" y="1165225"/>
            <a:ext cx="193675" cy="2919413"/>
          </a:xfrm>
          <a:prstGeom prst="rect">
            <a:avLst/>
          </a:prstGeom>
          <a:noFill/>
          <a:ln>
            <a:noFill/>
            <a:miter lim="800000"/>
          </a:ln>
        </p:spPr>
      </p:pic>
      <p:pic>
        <p:nvPicPr>
          <p:cNvPr id="7174" name="Picture 7"/>
          <p:cNvPicPr>
            <a:picLocks noChangeAspect="1"/>
          </p:cNvPicPr>
          <p:nvPr/>
        </p:nvPicPr>
        <p:blipFill>
          <a:blip r:embed="rId5"/>
          <a:stretch>
            <a:fillRect/>
          </a:stretch>
        </p:blipFill>
        <p:spPr>
          <a:xfrm>
            <a:off x="827088" y="2181225"/>
            <a:ext cx="487362" cy="922338"/>
          </a:xfrm>
          <a:prstGeom prst="rect">
            <a:avLst/>
          </a:prstGeom>
          <a:noFill/>
          <a:ln>
            <a:noFill/>
            <a:miter lim="800000"/>
          </a:ln>
        </p:spPr>
      </p:pic>
    </p:spTree>
    <p:extLst>
      <p:ext uri="{BB962C8B-B14F-4D97-AF65-F5344CB8AC3E}">
        <p14:creationId xmlns:p14="http://schemas.microsoft.com/office/powerpoint/2010/main" val="26344808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left)">
                                      <p:cBhvr>
                                        <p:cTn id="7" dur="500" fill="hold"/>
                                        <p:tgtEl>
                                          <p:spTgt spid="717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wipe(left)">
                                      <p:cBhvr>
                                        <p:cTn id="12" dur="500" fill="hold"/>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7"/>
          <p:cNvPicPr>
            <a:picLocks noChangeAspect="1"/>
          </p:cNvPicPr>
          <p:nvPr/>
        </p:nvPicPr>
        <p:blipFill>
          <a:blip r:embed="rId3">
            <a:clrChange>
              <a:clrFrom>
                <a:srgbClr val="FFFFFF"/>
              </a:clrFrom>
              <a:clrTo>
                <a:srgbClr val="FFFFFF">
                  <a:alpha val="0"/>
                </a:srgbClr>
              </a:clrTo>
            </a:clrChange>
          </a:blip>
          <a:stretch>
            <a:fillRect/>
          </a:stretch>
        </p:blipFill>
        <p:spPr>
          <a:xfrm>
            <a:off x="1925638" y="752475"/>
            <a:ext cx="5675312" cy="3595688"/>
          </a:xfrm>
          <a:prstGeom prst="rect">
            <a:avLst/>
          </a:prstGeom>
          <a:noFill/>
          <a:ln>
            <a:noFill/>
            <a:miter lim="800000"/>
          </a:ln>
        </p:spPr>
      </p:pic>
      <p:pic>
        <p:nvPicPr>
          <p:cNvPr id="9218" name="Picture 6"/>
          <p:cNvPicPr>
            <a:picLocks noChangeAspect="1"/>
          </p:cNvPicPr>
          <p:nvPr/>
        </p:nvPicPr>
        <p:blipFill>
          <a:blip r:embed="rId4">
            <a:clrChange>
              <a:clrFrom>
                <a:srgbClr val="FFFFFF"/>
              </a:clrFrom>
              <a:clrTo>
                <a:srgbClr val="FFFFFF">
                  <a:alpha val="0"/>
                </a:srgbClr>
              </a:clrTo>
            </a:clrChange>
          </a:blip>
          <a:srcRect l="61540"/>
          <a:stretch>
            <a:fillRect/>
          </a:stretch>
        </p:blipFill>
        <p:spPr>
          <a:xfrm>
            <a:off x="1570038" y="1131888"/>
            <a:ext cx="193675" cy="2919412"/>
          </a:xfrm>
          <a:prstGeom prst="rect">
            <a:avLst/>
          </a:prstGeom>
          <a:noFill/>
          <a:ln>
            <a:noFill/>
            <a:miter lim="800000"/>
          </a:ln>
        </p:spPr>
      </p:pic>
      <p:pic>
        <p:nvPicPr>
          <p:cNvPr id="9219" name="Picture 7"/>
          <p:cNvPicPr>
            <a:picLocks noChangeAspect="1"/>
          </p:cNvPicPr>
          <p:nvPr/>
        </p:nvPicPr>
        <p:blipFill>
          <a:blip r:embed="rId5"/>
          <a:stretch>
            <a:fillRect/>
          </a:stretch>
        </p:blipFill>
        <p:spPr>
          <a:xfrm>
            <a:off x="971550" y="2147888"/>
            <a:ext cx="487363" cy="923925"/>
          </a:xfrm>
          <a:prstGeom prst="rect">
            <a:avLst/>
          </a:prstGeom>
          <a:noFill/>
          <a:ln>
            <a:noFill/>
            <a:miter lim="800000"/>
          </a:ln>
        </p:spPr>
      </p:pic>
    </p:spTree>
    <p:extLst>
      <p:ext uri="{BB962C8B-B14F-4D97-AF65-F5344CB8AC3E}">
        <p14:creationId xmlns:p14="http://schemas.microsoft.com/office/powerpoint/2010/main" val="87708417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8"/>
          <p:cNvPicPr>
            <a:picLocks noChangeAspect="1"/>
          </p:cNvPicPr>
          <p:nvPr/>
        </p:nvPicPr>
        <p:blipFill>
          <a:blip r:embed="rId3">
            <a:clrChange>
              <a:clrFrom>
                <a:srgbClr val="FFFFFF"/>
              </a:clrFrom>
              <a:clrTo>
                <a:srgbClr val="FFFFFF">
                  <a:alpha val="0"/>
                </a:srgbClr>
              </a:clrTo>
            </a:clrChange>
          </a:blip>
          <a:stretch>
            <a:fillRect/>
          </a:stretch>
        </p:blipFill>
        <p:spPr>
          <a:xfrm>
            <a:off x="1692275" y="1639888"/>
            <a:ext cx="6872288" cy="2011362"/>
          </a:xfrm>
          <a:prstGeom prst="rect">
            <a:avLst/>
          </a:prstGeom>
          <a:noFill/>
          <a:ln>
            <a:noFill/>
            <a:miter lim="800000"/>
          </a:ln>
        </p:spPr>
      </p:pic>
      <p:sp>
        <p:nvSpPr>
          <p:cNvPr id="11266" name="矩形 13"/>
          <p:cNvSpPr/>
          <p:nvPr/>
        </p:nvSpPr>
        <p:spPr>
          <a:xfrm>
            <a:off x="4170363" y="2139950"/>
            <a:ext cx="803275" cy="461963"/>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压力</a:t>
            </a:r>
            <a:endParaRPr kern="0">
              <a:solidFill>
                <a:prstClr val="black"/>
              </a:solidFill>
            </a:endParaRPr>
          </a:p>
        </p:txBody>
      </p:sp>
      <p:sp>
        <p:nvSpPr>
          <p:cNvPr id="11267" name="矩形 14"/>
          <p:cNvSpPr/>
          <p:nvPr/>
        </p:nvSpPr>
        <p:spPr>
          <a:xfrm>
            <a:off x="5724525" y="2147888"/>
            <a:ext cx="2349500" cy="461962"/>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压力的作用效果</a:t>
            </a:r>
            <a:endParaRPr kern="0">
              <a:solidFill>
                <a:prstClr val="black"/>
              </a:solidFill>
            </a:endParaRPr>
          </a:p>
        </p:txBody>
      </p:sp>
      <p:sp>
        <p:nvSpPr>
          <p:cNvPr id="11268" name="矩形 15"/>
          <p:cNvSpPr/>
          <p:nvPr/>
        </p:nvSpPr>
        <p:spPr>
          <a:xfrm>
            <a:off x="3635375" y="3117850"/>
            <a:ext cx="1422400" cy="461963"/>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受力面积</a:t>
            </a:r>
            <a:endParaRPr kern="0">
              <a:solidFill>
                <a:prstClr val="black"/>
              </a:solidFill>
            </a:endParaRPr>
          </a:p>
        </p:txBody>
      </p:sp>
      <p:pic>
        <p:nvPicPr>
          <p:cNvPr id="11269" name="Picture 7" descr="C:\Users\Administrator\Desktop\习题课件\返回框.png">
            <a:hlinkClick r:id="rId4" action="ppaction://hlinksldjump"/>
          </p:cNvPr>
          <p:cNvPicPr>
            <a:picLocks noChangeAspect="1"/>
          </p:cNvPicPr>
          <p:nvPr/>
        </p:nvPicPr>
        <p:blipFill>
          <a:blip r:embed="rId5"/>
          <a:stretch>
            <a:fillRect/>
          </a:stretch>
        </p:blipFill>
        <p:spPr>
          <a:xfrm>
            <a:off x="8101013" y="4122738"/>
            <a:ext cx="669925" cy="669925"/>
          </a:xfrm>
          <a:prstGeom prst="rect">
            <a:avLst/>
          </a:prstGeom>
          <a:noFill/>
          <a:ln>
            <a:noFill/>
            <a:miter lim="800000"/>
          </a:ln>
        </p:spPr>
      </p:pic>
      <p:pic>
        <p:nvPicPr>
          <p:cNvPr id="11270" name="Picture 6"/>
          <p:cNvPicPr>
            <a:picLocks noChangeAspect="1"/>
          </p:cNvPicPr>
          <p:nvPr/>
        </p:nvPicPr>
        <p:blipFill>
          <a:blip r:embed="rId6">
            <a:clrChange>
              <a:clrFrom>
                <a:srgbClr val="FFFFFF"/>
              </a:clrFrom>
              <a:clrTo>
                <a:srgbClr val="FFFFFF">
                  <a:alpha val="0"/>
                </a:srgbClr>
              </a:clrTo>
            </a:clrChange>
          </a:blip>
          <a:srcRect l="61540"/>
          <a:stretch>
            <a:fillRect/>
          </a:stretch>
        </p:blipFill>
        <p:spPr>
          <a:xfrm>
            <a:off x="1552575" y="1593850"/>
            <a:ext cx="131763" cy="1993900"/>
          </a:xfrm>
          <a:prstGeom prst="rect">
            <a:avLst/>
          </a:prstGeom>
          <a:noFill/>
          <a:ln>
            <a:noFill/>
            <a:miter lim="800000"/>
          </a:ln>
        </p:spPr>
      </p:pic>
      <p:pic>
        <p:nvPicPr>
          <p:cNvPr id="11271" name="Picture 7"/>
          <p:cNvPicPr>
            <a:picLocks noChangeAspect="1"/>
          </p:cNvPicPr>
          <p:nvPr/>
        </p:nvPicPr>
        <p:blipFill>
          <a:blip r:embed="rId7"/>
          <a:stretch>
            <a:fillRect/>
          </a:stretch>
        </p:blipFill>
        <p:spPr>
          <a:xfrm>
            <a:off x="971550" y="2147888"/>
            <a:ext cx="487363" cy="923925"/>
          </a:xfrm>
          <a:prstGeom prst="rect">
            <a:avLst/>
          </a:prstGeom>
          <a:noFill/>
          <a:ln>
            <a:noFill/>
            <a:miter lim="800000"/>
          </a:ln>
        </p:spPr>
      </p:pic>
    </p:spTree>
    <p:extLst>
      <p:ext uri="{BB962C8B-B14F-4D97-AF65-F5344CB8AC3E}">
        <p14:creationId xmlns:p14="http://schemas.microsoft.com/office/powerpoint/2010/main" val="15486757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left)">
                                      <p:cBhvr>
                                        <p:cTn id="7" dur="500" fill="hold"/>
                                        <p:tgtEl>
                                          <p:spTgt spid="1126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wipe(left)">
                                      <p:cBhvr>
                                        <p:cTn id="12" dur="500" fill="hold"/>
                                        <p:tgtEl>
                                          <p:spTgt spid="1126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8"/>
                                        </p:tgtEl>
                                        <p:attrNameLst>
                                          <p:attrName>style.visibility</p:attrName>
                                        </p:attrNameLst>
                                      </p:cBhvr>
                                      <p:to>
                                        <p:strVal val="visible"/>
                                      </p:to>
                                    </p:set>
                                    <p:animEffect transition="in" filter="wipe(left)">
                                      <p:cBhvr>
                                        <p:cTn id="17" dur="500" fill="hold"/>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P spid="112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0"/>
          <p:cNvPicPr>
            <a:picLocks noChangeAspect="1"/>
          </p:cNvPicPr>
          <p:nvPr/>
        </p:nvPicPr>
        <p:blipFill>
          <a:blip r:embed="rId4">
            <a:clrChange>
              <a:clrFrom>
                <a:srgbClr val="FFFFFF"/>
              </a:clrFrom>
              <a:clrTo>
                <a:srgbClr val="FFFFFF">
                  <a:alpha val="0"/>
                </a:srgbClr>
              </a:clrTo>
            </a:clrChange>
          </a:blip>
          <a:stretch>
            <a:fillRect/>
          </a:stretch>
        </p:blipFill>
        <p:spPr>
          <a:xfrm>
            <a:off x="1919288" y="1131888"/>
            <a:ext cx="6181725" cy="3240087"/>
          </a:xfrm>
          <a:prstGeom prst="rect">
            <a:avLst/>
          </a:prstGeom>
          <a:noFill/>
          <a:ln>
            <a:noFill/>
            <a:miter lim="800000"/>
          </a:ln>
        </p:spPr>
      </p:pic>
      <p:sp>
        <p:nvSpPr>
          <p:cNvPr id="13314" name="矩形 15"/>
          <p:cNvSpPr>
            <a:spLocks noChangeArrowheads="1"/>
          </p:cNvSpPr>
          <p:nvPr/>
        </p:nvSpPr>
        <p:spPr bwMode="auto">
          <a:xfrm>
            <a:off x="539750" y="614363"/>
            <a:ext cx="698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sz="2400" b="1" kern="0">
                <a:solidFill>
                  <a:srgbClr val="E46C0A"/>
                </a:solidFill>
                <a:latin typeface="Times New Roman" pitchFamily="18" charset="0"/>
              </a:rPr>
              <a:t>知识点</a:t>
            </a:r>
            <a:r>
              <a:rPr lang="en-US" altLang="zh-CN" sz="2400" b="1" kern="0">
                <a:solidFill>
                  <a:srgbClr val="E46C0A"/>
                </a:solidFill>
                <a:latin typeface="Times New Roman" pitchFamily="18" charset="0"/>
              </a:rPr>
              <a:t>2   </a:t>
            </a:r>
            <a:r>
              <a:rPr sz="2400" b="1" kern="0">
                <a:solidFill>
                  <a:srgbClr val="E46C0A"/>
                </a:solidFill>
                <a:latin typeface="Times New Roman" pitchFamily="18" charset="0"/>
              </a:rPr>
              <a:t>压强</a:t>
            </a:r>
          </a:p>
        </p:txBody>
      </p:sp>
      <p:sp>
        <p:nvSpPr>
          <p:cNvPr id="13315" name="矩形 5"/>
          <p:cNvSpPr/>
          <p:nvPr/>
        </p:nvSpPr>
        <p:spPr>
          <a:xfrm>
            <a:off x="3630613" y="2309813"/>
            <a:ext cx="2351087" cy="460375"/>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压力的作用效果</a:t>
            </a:r>
            <a:endParaRPr kern="0">
              <a:solidFill>
                <a:prstClr val="black"/>
              </a:solidFill>
            </a:endParaRPr>
          </a:p>
        </p:txBody>
      </p:sp>
      <p:sp>
        <p:nvSpPr>
          <p:cNvPr id="13316" name="矩形 6"/>
          <p:cNvSpPr/>
          <p:nvPr/>
        </p:nvSpPr>
        <p:spPr>
          <a:xfrm>
            <a:off x="4643438" y="2982913"/>
            <a:ext cx="803275" cy="461962"/>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明显</a:t>
            </a:r>
            <a:endParaRPr kern="0">
              <a:solidFill>
                <a:prstClr val="black"/>
              </a:solidFill>
            </a:endParaRPr>
          </a:p>
        </p:txBody>
      </p:sp>
      <p:sp>
        <p:nvSpPr>
          <p:cNvPr id="13317" name="矩形 10"/>
          <p:cNvSpPr/>
          <p:nvPr/>
        </p:nvSpPr>
        <p:spPr>
          <a:xfrm>
            <a:off x="4694238" y="3790950"/>
            <a:ext cx="525462" cy="461963"/>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lang="en-US" altLang="zh-CN" sz="2400" b="1" kern="0">
                <a:solidFill>
                  <a:srgbClr val="C00000"/>
                </a:solidFill>
                <a:latin typeface="Times New Roman" pitchFamily="18" charset="0"/>
              </a:rPr>
              <a:t>Pa</a:t>
            </a:r>
            <a:endParaRPr kern="0">
              <a:solidFill>
                <a:prstClr val="black"/>
              </a:solidFill>
            </a:endParaRPr>
          </a:p>
        </p:txBody>
      </p:sp>
      <p:pic>
        <p:nvPicPr>
          <p:cNvPr id="13318" name="Picture 11"/>
          <p:cNvPicPr>
            <a:picLocks noChangeAspect="1"/>
          </p:cNvPicPr>
          <p:nvPr/>
        </p:nvPicPr>
        <p:blipFill>
          <a:blip r:embed="rId5"/>
          <a:stretch>
            <a:fillRect/>
          </a:stretch>
        </p:blipFill>
        <p:spPr>
          <a:xfrm>
            <a:off x="982663" y="1979613"/>
            <a:ext cx="565150" cy="952500"/>
          </a:xfrm>
          <a:prstGeom prst="rect">
            <a:avLst/>
          </a:prstGeom>
          <a:noFill/>
          <a:ln>
            <a:noFill/>
            <a:miter lim="800000"/>
          </a:ln>
        </p:spPr>
      </p:pic>
      <p:pic>
        <p:nvPicPr>
          <p:cNvPr id="13319" name="Picture 6"/>
          <p:cNvPicPr>
            <a:picLocks noChangeAspect="1"/>
          </p:cNvPicPr>
          <p:nvPr/>
        </p:nvPicPr>
        <p:blipFill>
          <a:blip r:embed="rId6">
            <a:clrChange>
              <a:clrFrom>
                <a:srgbClr val="FFFFFF"/>
              </a:clrFrom>
              <a:clrTo>
                <a:srgbClr val="FFFFFF">
                  <a:alpha val="0"/>
                </a:srgbClr>
              </a:clrTo>
            </a:clrChange>
          </a:blip>
          <a:srcRect l="61540"/>
          <a:stretch>
            <a:fillRect/>
          </a:stretch>
        </p:blipFill>
        <p:spPr>
          <a:xfrm>
            <a:off x="1570038" y="1131888"/>
            <a:ext cx="193675" cy="2919412"/>
          </a:xfrm>
          <a:prstGeom prst="rect">
            <a:avLst/>
          </a:prstGeom>
          <a:noFill/>
          <a:ln>
            <a:noFill/>
            <a:miter lim="800000"/>
          </a:ln>
        </p:spPr>
      </p:pic>
      <p:graphicFrame>
        <p:nvGraphicFramePr>
          <p:cNvPr id="13320" name="对象 1"/>
          <p:cNvGraphicFramePr>
            <a:graphicFrameLocks noChangeAspect="1"/>
          </p:cNvGraphicFramePr>
          <p:nvPr/>
        </p:nvGraphicFramePr>
        <p:xfrm>
          <a:off x="3336925" y="1439863"/>
          <a:ext cx="2654300" cy="1041400"/>
        </p:xfrm>
        <a:graphic>
          <a:graphicData uri="http://schemas.openxmlformats.org/presentationml/2006/ole">
            <mc:AlternateContent xmlns:mc="http://schemas.openxmlformats.org/markup-compatibility/2006">
              <mc:Choice xmlns:v="urn:schemas-microsoft-com:vml" Requires="v">
                <p:oleObj spid="_x0000_s7170" r:id="rId8" imgW="2654300" imgH="1041400" progId="Word.Document.8">
                  <p:embed/>
                </p:oleObj>
              </mc:Choice>
              <mc:Fallback>
                <p:oleObj r:id="rId8" imgW="2654300" imgH="1041400" progId="Word.Document.8">
                  <p:embed/>
                  <p:pic>
                    <p:nvPicPr>
                      <p:cNvPr id="0" name=""/>
                      <p:cNvPicPr/>
                      <p:nvPr/>
                    </p:nvPicPr>
                    <p:blipFill>
                      <a:blip r:embed="rId9"/>
                      <a:stretch>
                        <a:fillRect/>
                      </a:stretch>
                    </p:blipFill>
                    <p:spPr>
                      <a:xfrm>
                        <a:off x="3336925" y="1439863"/>
                        <a:ext cx="2654300" cy="1041400"/>
                      </a:xfrm>
                      <a:prstGeom prst="rect">
                        <a:avLst/>
                      </a:prstGeom>
                      <a:noFill/>
                      <a:ln w="38100">
                        <a:noFill/>
                        <a:miter lim="800000"/>
                      </a:ln>
                    </p:spPr>
                  </p:pic>
                </p:oleObj>
              </mc:Fallback>
            </mc:AlternateContent>
          </a:graphicData>
        </a:graphic>
      </p:graphicFrame>
    </p:spTree>
    <p:extLst>
      <p:ext uri="{BB962C8B-B14F-4D97-AF65-F5344CB8AC3E}">
        <p14:creationId xmlns:p14="http://schemas.microsoft.com/office/powerpoint/2010/main" val="42906254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wipe(left)">
                                      <p:cBhvr>
                                        <p:cTn id="7" dur="500" fill="hold"/>
                                        <p:tgtEl>
                                          <p:spTgt spid="1332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wipe(left)">
                                      <p:cBhvr>
                                        <p:cTn id="12" dur="500" fill="hold"/>
                                        <p:tgtEl>
                                          <p:spTgt spid="1331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6"/>
                                        </p:tgtEl>
                                        <p:attrNameLst>
                                          <p:attrName>style.visibility</p:attrName>
                                        </p:attrNameLst>
                                      </p:cBhvr>
                                      <p:to>
                                        <p:strVal val="visible"/>
                                      </p:to>
                                    </p:set>
                                    <p:animEffect transition="in" filter="wipe(left)">
                                      <p:cBhvr>
                                        <p:cTn id="17" dur="500" fill="hold"/>
                                        <p:tgtEl>
                                          <p:spTgt spid="1331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317"/>
                                        </p:tgtEl>
                                        <p:attrNameLst>
                                          <p:attrName>style.visibility</p:attrName>
                                        </p:attrNameLst>
                                      </p:cBhvr>
                                      <p:to>
                                        <p:strVal val="visible"/>
                                      </p:to>
                                    </p:set>
                                    <p:animEffect transition="in" filter="wipe(left)">
                                      <p:cBhvr>
                                        <p:cTn id="22" dur="500" fill="hold"/>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P spid="133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2"/>
          <p:cNvPicPr>
            <a:picLocks noChangeAspect="1"/>
          </p:cNvPicPr>
          <p:nvPr/>
        </p:nvPicPr>
        <p:blipFill>
          <a:blip r:embed="rId3">
            <a:clrChange>
              <a:clrFrom>
                <a:srgbClr val="FFFFFF"/>
              </a:clrFrom>
              <a:clrTo>
                <a:srgbClr val="FFFFFF">
                  <a:alpha val="0"/>
                </a:srgbClr>
              </a:clrTo>
            </a:clrChange>
          </a:blip>
          <a:stretch>
            <a:fillRect/>
          </a:stretch>
        </p:blipFill>
        <p:spPr>
          <a:xfrm>
            <a:off x="1489075" y="849313"/>
            <a:ext cx="6970713" cy="3444875"/>
          </a:xfrm>
          <a:prstGeom prst="rect">
            <a:avLst/>
          </a:prstGeom>
          <a:noFill/>
          <a:ln>
            <a:noFill/>
            <a:miter lim="800000"/>
          </a:ln>
        </p:spPr>
      </p:pic>
      <p:sp>
        <p:nvSpPr>
          <p:cNvPr id="15362" name="矩形 2"/>
          <p:cNvSpPr/>
          <p:nvPr/>
        </p:nvSpPr>
        <p:spPr>
          <a:xfrm>
            <a:off x="3438525" y="2025650"/>
            <a:ext cx="1420813" cy="461963"/>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增大压力</a:t>
            </a:r>
            <a:endParaRPr kern="0">
              <a:solidFill>
                <a:prstClr val="black"/>
              </a:solidFill>
            </a:endParaRPr>
          </a:p>
        </p:txBody>
      </p:sp>
      <p:sp>
        <p:nvSpPr>
          <p:cNvPr id="15363" name="矩形 3"/>
          <p:cNvSpPr/>
          <p:nvPr/>
        </p:nvSpPr>
        <p:spPr>
          <a:xfrm>
            <a:off x="3344863" y="3135313"/>
            <a:ext cx="1422400" cy="461962"/>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减小压力</a:t>
            </a:r>
            <a:endParaRPr kern="0">
              <a:solidFill>
                <a:prstClr val="black"/>
              </a:solidFill>
            </a:endParaRPr>
          </a:p>
        </p:txBody>
      </p:sp>
      <p:sp>
        <p:nvSpPr>
          <p:cNvPr id="15364" name="矩形 6"/>
          <p:cNvSpPr/>
          <p:nvPr/>
        </p:nvSpPr>
        <p:spPr>
          <a:xfrm>
            <a:off x="3048000" y="2482850"/>
            <a:ext cx="2041525" cy="461963"/>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减小受力面积</a:t>
            </a:r>
            <a:endParaRPr kern="0">
              <a:solidFill>
                <a:prstClr val="black"/>
              </a:solidFill>
            </a:endParaRPr>
          </a:p>
        </p:txBody>
      </p:sp>
      <p:pic>
        <p:nvPicPr>
          <p:cNvPr id="15365" name="Picture 11"/>
          <p:cNvPicPr>
            <a:picLocks noChangeAspect="1"/>
          </p:cNvPicPr>
          <p:nvPr/>
        </p:nvPicPr>
        <p:blipFill>
          <a:blip r:embed="rId4"/>
          <a:stretch>
            <a:fillRect/>
          </a:stretch>
        </p:blipFill>
        <p:spPr>
          <a:xfrm>
            <a:off x="539750" y="1979613"/>
            <a:ext cx="565150" cy="952500"/>
          </a:xfrm>
          <a:prstGeom prst="rect">
            <a:avLst/>
          </a:prstGeom>
          <a:noFill/>
          <a:ln>
            <a:noFill/>
            <a:miter lim="800000"/>
          </a:ln>
        </p:spPr>
      </p:pic>
      <p:pic>
        <p:nvPicPr>
          <p:cNvPr id="15366" name="Picture 6"/>
          <p:cNvPicPr>
            <a:picLocks noChangeAspect="1"/>
          </p:cNvPicPr>
          <p:nvPr/>
        </p:nvPicPr>
        <p:blipFill>
          <a:blip r:embed="rId5">
            <a:clrChange>
              <a:clrFrom>
                <a:srgbClr val="FFFFFF"/>
              </a:clrFrom>
              <a:clrTo>
                <a:srgbClr val="FFFFFF">
                  <a:alpha val="0"/>
                </a:srgbClr>
              </a:clrTo>
            </a:clrChange>
          </a:blip>
          <a:srcRect l="61540"/>
          <a:stretch>
            <a:fillRect/>
          </a:stretch>
        </p:blipFill>
        <p:spPr>
          <a:xfrm>
            <a:off x="1106488" y="842963"/>
            <a:ext cx="234950" cy="3533775"/>
          </a:xfrm>
          <a:prstGeom prst="rect">
            <a:avLst/>
          </a:prstGeom>
          <a:noFill/>
          <a:ln>
            <a:noFill/>
            <a:miter lim="800000"/>
          </a:ln>
        </p:spPr>
      </p:pic>
      <p:sp>
        <p:nvSpPr>
          <p:cNvPr id="15367" name="矩形 9"/>
          <p:cNvSpPr/>
          <p:nvPr/>
        </p:nvSpPr>
        <p:spPr>
          <a:xfrm>
            <a:off x="3059113" y="3597275"/>
            <a:ext cx="2041525" cy="461963"/>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itchFamily="34" charset="0"/>
                <a:ea typeface="宋体" pitchFamily="2" charset="-122"/>
              </a:defRPr>
            </a:lvl5pPr>
          </a:lstStyle>
          <a:p>
            <a:r>
              <a:rPr altLang="zh-CN" sz="2400" b="1" kern="0">
                <a:solidFill>
                  <a:srgbClr val="C00000"/>
                </a:solidFill>
                <a:latin typeface="Times New Roman" pitchFamily="18" charset="0"/>
              </a:rPr>
              <a:t>增大受力面积</a:t>
            </a:r>
            <a:endParaRPr kern="0">
              <a:solidFill>
                <a:prstClr val="black"/>
              </a:solidFill>
            </a:endParaRPr>
          </a:p>
        </p:txBody>
      </p:sp>
    </p:spTree>
    <p:extLst>
      <p:ext uri="{BB962C8B-B14F-4D97-AF65-F5344CB8AC3E}">
        <p14:creationId xmlns:p14="http://schemas.microsoft.com/office/powerpoint/2010/main" val="3346142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left)">
                                      <p:cBhvr>
                                        <p:cTn id="7" dur="500" fill="hold"/>
                                        <p:tgtEl>
                                          <p:spTgt spid="1536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wipe(left)">
                                      <p:cBhvr>
                                        <p:cTn id="12" dur="500" fill="hold"/>
                                        <p:tgtEl>
                                          <p:spTgt spid="1536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3"/>
                                        </p:tgtEl>
                                        <p:attrNameLst>
                                          <p:attrName>style.visibility</p:attrName>
                                        </p:attrNameLst>
                                      </p:cBhvr>
                                      <p:to>
                                        <p:strVal val="visible"/>
                                      </p:to>
                                    </p:set>
                                    <p:animEffect transition="in" filter="wipe(left)">
                                      <p:cBhvr>
                                        <p:cTn id="17" dur="500" fill="hold"/>
                                        <p:tgtEl>
                                          <p:spTgt spid="15363"/>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367"/>
                                        </p:tgtEl>
                                        <p:attrNameLst>
                                          <p:attrName>style.visibility</p:attrName>
                                        </p:attrNameLst>
                                      </p:cBhvr>
                                      <p:to>
                                        <p:strVal val="visible"/>
                                      </p:to>
                                    </p:set>
                                    <p:animEffect transition="in" filter="wipe(left)">
                                      <p:cBhvr>
                                        <p:cTn id="22" dur="500" fill="hold"/>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p:bldP spid="15364" grpId="0"/>
      <p:bldP spid="153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7" descr="C:\Users\Administrator\Desktop\习题课件\返回框.png">
            <a:hlinkClick r:id="rId4" action="ppaction://hlinksldjump"/>
          </p:cNvPr>
          <p:cNvPicPr>
            <a:picLocks noChangeAspect="1"/>
          </p:cNvPicPr>
          <p:nvPr/>
        </p:nvPicPr>
        <p:blipFill>
          <a:blip r:embed="rId5"/>
          <a:stretch>
            <a:fillRect/>
          </a:stretch>
        </p:blipFill>
        <p:spPr>
          <a:xfrm>
            <a:off x="8101013" y="4122738"/>
            <a:ext cx="669925" cy="669925"/>
          </a:xfrm>
          <a:prstGeom prst="rect">
            <a:avLst/>
          </a:prstGeom>
          <a:noFill/>
          <a:ln>
            <a:noFill/>
            <a:miter lim="800000"/>
          </a:ln>
        </p:spPr>
      </p:pic>
      <p:graphicFrame>
        <p:nvGraphicFramePr>
          <p:cNvPr id="17410" name="对象 1"/>
          <p:cNvGraphicFramePr>
            <a:graphicFrameLocks noChangeAspect="1"/>
          </p:cNvGraphicFramePr>
          <p:nvPr/>
        </p:nvGraphicFramePr>
        <p:xfrm>
          <a:off x="901700" y="996950"/>
          <a:ext cx="7137400" cy="2438400"/>
        </p:xfrm>
        <a:graphic>
          <a:graphicData uri="http://schemas.openxmlformats.org/presentationml/2006/ole">
            <mc:AlternateContent xmlns:mc="http://schemas.openxmlformats.org/markup-compatibility/2006">
              <mc:Choice xmlns:v="urn:schemas-microsoft-com:vml" Requires="v">
                <p:oleObj spid="_x0000_s8194" r:id="rId7" imgW="7137400" imgH="2438400" progId="Word.Document.8">
                  <p:embed/>
                </p:oleObj>
              </mc:Choice>
              <mc:Fallback>
                <p:oleObj r:id="rId7" imgW="7137400" imgH="2438400" progId="Word.Document.8">
                  <p:embed/>
                  <p:pic>
                    <p:nvPicPr>
                      <p:cNvPr id="0" name=""/>
                      <p:cNvPicPr/>
                      <p:nvPr/>
                    </p:nvPicPr>
                    <p:blipFill>
                      <a:blip r:embed="rId8"/>
                      <a:stretch>
                        <a:fillRect/>
                      </a:stretch>
                    </p:blipFill>
                    <p:spPr>
                      <a:xfrm>
                        <a:off x="901700" y="996950"/>
                        <a:ext cx="7137400" cy="2438400"/>
                      </a:xfrm>
                      <a:prstGeom prst="rect">
                        <a:avLst/>
                      </a:prstGeom>
                      <a:noFill/>
                      <a:ln w="38100">
                        <a:noFill/>
                        <a:miter lim="800000"/>
                      </a:ln>
                    </p:spPr>
                  </p:pic>
                </p:oleObj>
              </mc:Fallback>
            </mc:AlternateContent>
          </a:graphicData>
        </a:graphic>
      </p:graphicFrame>
    </p:spTree>
    <p:extLst>
      <p:ext uri="{BB962C8B-B14F-4D97-AF65-F5344CB8AC3E}">
        <p14:creationId xmlns:p14="http://schemas.microsoft.com/office/powerpoint/2010/main" val="21204544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left)">
                                      <p:cBhvr>
                                        <p:cTn id="7" dur="500" fill="hold"/>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r="http://schemas.openxmlformats.org/officeDocument/2006/relationship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731</Words>
  <Application>Microsoft Office PowerPoint</Application>
  <PresentationFormat>全屏显示(16:9)</PresentationFormat>
  <Paragraphs>135</Paragraphs>
  <Slides>37</Slides>
  <Notes>7</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37</vt:i4>
      </vt:variant>
    </vt:vector>
  </HeadingPairs>
  <TitlesOfParts>
    <vt:vector size="40" baseType="lpstr">
      <vt:lpstr>Office 主题</vt:lpstr>
      <vt:lpstr>2_自定义设计方案</vt:lpstr>
      <vt:lpstr>Microsoft Word 97 - 2003 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4</cp:revision>
  <dcterms:created xsi:type="dcterms:W3CDTF">2021-03-14T01:54:00Z</dcterms:created>
  <dcterms:modified xsi:type="dcterms:W3CDTF">2021-03-14T02:00:34Z</dcterms:modified>
</cp:coreProperties>
</file>