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81" r:id="rId2"/>
    <p:sldId id="279" r:id="rId3"/>
    <p:sldId id="289" r:id="rId4"/>
    <p:sldId id="284" r:id="rId5"/>
    <p:sldId id="290" r:id="rId6"/>
    <p:sldId id="296" r:id="rId7"/>
    <p:sldId id="297" r:id="rId8"/>
    <p:sldId id="298" r:id="rId9"/>
    <p:sldId id="299" r:id="rId10"/>
    <p:sldId id="300" r:id="rId11"/>
    <p:sldId id="301" r:id="rId12"/>
    <p:sldId id="285" r:id="rId13"/>
    <p:sldId id="286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A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1554" y="-96"/>
      </p:cViewPr>
      <p:guideLst>
        <p:guide orient="horz" pos="21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2019/8/20</a:t>
            </a:fld>
            <a:endParaRPr lang="zh-CN" altLang="en-US" strike="noStrike" noProof="1" smtClean="0">
              <a:latin typeface="Calibri" panose="020F0502020204030204" pitchFamily="34" charset="0"/>
              <a:ea typeface="幼圆" panose="02010509060101010101" pitchFamily="49" charset="-122"/>
              <a:cs typeface="+mn-ea"/>
            </a:endParaRPr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382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gradFill>
            <a:gsLst>
              <a:gs pos="0">
                <a:schemeClr val="accent1"/>
              </a:gs>
              <a:gs pos="33000">
                <a:schemeClr val="accent2"/>
              </a:gs>
              <a:gs pos="66000">
                <a:schemeClr val="accent3"/>
              </a:gs>
              <a:gs pos="100000">
                <a:schemeClr val="accent4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file:///C:\Documents%20and%20Settings\yz\&#26700;&#38754;\&#22768;&#30340;&#21033;&#29992;\&#27425;&#22768;&#27874;&#27494;&#22120;.f4v" TargetMode="Externa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6" Type="http://schemas.openxmlformats.org/officeDocument/2006/relationships/hyperlink" Target="file:///C:\Documents%20and%20Settings\yz\&#26700;&#38754;\&#22768;&#30340;&#21033;&#29992;\&#36229;&#22768;&#27874;&#27927;&#29273;.flv" TargetMode="External"/><Relationship Id="rId5" Type="http://schemas.openxmlformats.org/officeDocument/2006/relationships/image" Target="../media/image14.jpeg"/><Relationship Id="rId10" Type="http://schemas.openxmlformats.org/officeDocument/2006/relationships/image" Target="../media/image17.png"/><Relationship Id="rId4" Type="http://schemas.openxmlformats.org/officeDocument/2006/relationships/hyperlink" Target="file:///C:\Documents%20and%20Settings\yz\&#26700;&#38754;\&#22768;&#30340;&#21033;&#29992;\&#36229;&#22768;&#27874;&#30862;&#30707;.flv" TargetMode="External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6" Type="http://schemas.openxmlformats.org/officeDocument/2006/relationships/hyperlink" Target="file:///C:\Documents%20and%20Settings\yz\&#26700;&#38754;\&#22768;&#30340;&#21033;&#29992;\&#38647;&#22768;.mp3" TargetMode="External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Relationship Id="rId5" Type="http://schemas.openxmlformats.org/officeDocument/2006/relationships/image" Target="../media/image13.jpeg"/><Relationship Id="rId4" Type="http://schemas.openxmlformats.org/officeDocument/2006/relationships/hyperlink" Target="http://images.google.cn/imgres?imgurl=http://www.csi.ac.cn/ly/liuying/two.jpg&amp;imgrefurl=http://www.csi.ac.cn/ly/liuying/chtwo.htm&amp;h=336&amp;w=445&amp;sz=22&amp;hl=zh-CN&amp;start=4&amp;tbnid=AW4IcGJflXj_OM:&amp;tbnh=96&amp;tbnw=127&amp;prev=/images?q=%E6%B0%B4%E6%B3%A2&amp;gbv=2&amp;complete=1&amp;hl=zh-CN&amp;newwindow=1&amp;sa=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572152" y="1863480"/>
            <a:ext cx="4042410" cy="1557655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accent1"/>
                    </a:gs>
                    <a:gs pos="33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第二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章 声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现象</a:t>
            </a:r>
            <a:endParaRPr lang="zh-CN" altLang="en-US" sz="32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91615" y="430530"/>
            <a:ext cx="35020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八年级物理人教版</a:t>
            </a:r>
            <a:r>
              <a:rPr lang="en-US" altLang="zh-CN" sz="2000">
                <a:latin typeface="黑体" panose="02010609060101010101" pitchFamily="2" charset="-122"/>
                <a:ea typeface="黑体" panose="02010609060101010101" pitchFamily="2" charset="-122"/>
              </a:rPr>
              <a:t>·</a:t>
            </a:r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上册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26485" y="2937172"/>
            <a:ext cx="5246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</a:t>
            </a:r>
            <a:r>
              <a:rPr lang="en-US" altLang="zh-CN" sz="4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</a:t>
            </a:r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节 声的利用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40680" y="5920105"/>
            <a:ext cx="2279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授课人：</a:t>
            </a:r>
            <a:r>
              <a:rPr lang="en-US" altLang="zh-CN">
                <a:latin typeface="黑体" panose="02010609060101010101" pitchFamily="2" charset="-122"/>
                <a:ea typeface="黑体" panose="02010609060101010101" pitchFamily="2" charset="-122"/>
              </a:rPr>
              <a:t>XXXX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J%[$CUCKY2X@@IZVBG`{$XF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1478" y="1983105"/>
            <a:ext cx="2589212" cy="2089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4" descr="XAPVOU8DJ3BR}}_D)0ATYNF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0578" y="1984693"/>
            <a:ext cx="2441575" cy="208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 Box 5"/>
          <p:cNvSpPr txBox="1"/>
          <p:nvPr/>
        </p:nvSpPr>
        <p:spPr>
          <a:xfrm>
            <a:off x="3425190" y="1449705"/>
            <a:ext cx="1987550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>
                <a:latin typeface="Tahoma" panose="020B0604030504040204" pitchFamily="2" charset="0"/>
              </a:rPr>
              <a:t>超声波洗牙</a:t>
            </a:r>
          </a:p>
        </p:txBody>
      </p:sp>
      <p:sp>
        <p:nvSpPr>
          <p:cNvPr id="13317" name="Text Box 6"/>
          <p:cNvSpPr txBox="1"/>
          <p:nvPr/>
        </p:nvSpPr>
        <p:spPr>
          <a:xfrm>
            <a:off x="834390" y="1449705"/>
            <a:ext cx="2111375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>
                <a:latin typeface="Tahoma" panose="020B0604030504040204" pitchFamily="2" charset="0"/>
              </a:rPr>
              <a:t>超声波碎石</a:t>
            </a:r>
          </a:p>
        </p:txBody>
      </p:sp>
      <p:sp>
        <p:nvSpPr>
          <p:cNvPr id="13318" name="Rectangle 7"/>
          <p:cNvSpPr/>
          <p:nvPr/>
        </p:nvSpPr>
        <p:spPr>
          <a:xfrm>
            <a:off x="6168390" y="1449705"/>
            <a:ext cx="1962150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>
                <a:latin typeface="Arial" panose="020B0604020202020204" charset="-76"/>
              </a:rPr>
              <a:t>次声波武器</a:t>
            </a:r>
          </a:p>
        </p:txBody>
      </p:sp>
      <p:pic>
        <p:nvPicPr>
          <p:cNvPr id="13319" name="Picture 8" descr="bc6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09640" y="1983105"/>
            <a:ext cx="252095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97890" y="4215130"/>
            <a:ext cx="4716463" cy="2520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1" name="Text Box 3"/>
          <p:cNvSpPr txBox="1"/>
          <p:nvPr/>
        </p:nvSpPr>
        <p:spPr>
          <a:xfrm>
            <a:off x="5650865" y="4719955"/>
            <a:ext cx="3453765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>
                <a:latin typeface="Arial" panose="020B0604020202020204" charset="-76"/>
                <a:ea typeface="黑体" panose="02010609060101010101" pitchFamily="2" charset="-122"/>
              </a:rPr>
              <a:t>超声的“破碎”能力</a:t>
            </a:r>
          </a:p>
        </p:txBody>
      </p:sp>
      <p:sp>
        <p:nvSpPr>
          <p:cNvPr id="13322" name="Rectangle 4"/>
          <p:cNvSpPr/>
          <p:nvPr/>
        </p:nvSpPr>
        <p:spPr>
          <a:xfrm>
            <a:off x="5720715" y="5942330"/>
            <a:ext cx="2736850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Arial" panose="020B0604020202020204" charset="-76"/>
                <a:ea typeface="黑体" panose="02010609060101010101" pitchFamily="2" charset="-122"/>
              </a:rPr>
              <a:t>使油和水混合</a:t>
            </a:r>
          </a:p>
        </p:txBody>
      </p:sp>
      <p:sp>
        <p:nvSpPr>
          <p:cNvPr id="13323" name="文本框 13322"/>
          <p:cNvSpPr txBox="1"/>
          <p:nvPr/>
        </p:nvSpPr>
        <p:spPr>
          <a:xfrm>
            <a:off x="1185228" y="903605"/>
            <a:ext cx="4674235" cy="58356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3200" b="1">
                <a:solidFill>
                  <a:srgbClr val="0066CC"/>
                </a:solidFill>
                <a:latin typeface="Times New Roman" panose="02020603050405020304" pitchFamily="2" charset="0"/>
              </a:rPr>
              <a:t>（二）声音可以传递能量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  <p:bldP spid="13321" grpId="0" bldLvl="0"/>
      <p:bldP spid="13322" grpId="0" bldLvl="0"/>
      <p:bldP spid="13323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/>
          <p:nvPr/>
        </p:nvSpPr>
        <p:spPr>
          <a:xfrm>
            <a:off x="506730" y="3529013"/>
            <a:ext cx="8131175" cy="6683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/>
          <a:p>
            <a:pPr marL="342900" indent="-342900"/>
            <a:r>
              <a:rPr lang="zh-CN" altLang="en-US" sz="2800" b="1" dirty="0">
                <a:latin typeface="Arial" panose="020B0604020202020204" charset="-76"/>
              </a:rPr>
              <a:t>你身边还有什么利用声音传递信息的例子？</a:t>
            </a:r>
          </a:p>
        </p:txBody>
      </p:sp>
      <p:sp>
        <p:nvSpPr>
          <p:cNvPr id="14339" name="Rectangle 5"/>
          <p:cNvSpPr/>
          <p:nvPr/>
        </p:nvSpPr>
        <p:spPr>
          <a:xfrm>
            <a:off x="506730" y="4367213"/>
            <a:ext cx="8229600" cy="533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/>
          <a:p>
            <a:pPr marL="342900" indent="-342900"/>
            <a:r>
              <a:rPr lang="zh-CN" altLang="en-US" sz="2800" b="1" dirty="0">
                <a:latin typeface="Arial" panose="020B0604020202020204" charset="-76"/>
              </a:rPr>
              <a:t>你身边还有什么利用声音传递能量的例子？</a:t>
            </a:r>
          </a:p>
        </p:txBody>
      </p:sp>
      <p:pic>
        <p:nvPicPr>
          <p:cNvPr id="14340" name="Picture 6"/>
          <p:cNvPicPr>
            <a:picLocks noChangeAspect="1"/>
          </p:cNvPicPr>
          <p:nvPr/>
        </p:nvPicPr>
        <p:blipFill>
          <a:blip r:embed="rId4" cstate="print"/>
          <a:srcRect l="7385" t="36888" r="64308" b="53952"/>
          <a:stretch>
            <a:fillRect/>
          </a:stretch>
        </p:blipFill>
        <p:spPr>
          <a:xfrm>
            <a:off x="357505" y="1930400"/>
            <a:ext cx="2663825" cy="125888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三、归纳小结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16386" name="Oval 3"/>
          <p:cNvSpPr/>
          <p:nvPr/>
        </p:nvSpPr>
        <p:spPr>
          <a:xfrm>
            <a:off x="289243" y="3102610"/>
            <a:ext cx="914400" cy="2014538"/>
          </a:xfrm>
          <a:prstGeom prst="ellipse">
            <a:avLst/>
          </a:prstGeom>
          <a:noFill/>
          <a:ln w="9525">
            <a:noFill/>
          </a:ln>
        </p:spPr>
        <p:txBody>
          <a:bodyPr vert="eaVert" wrap="none" anchor="ctr"/>
          <a:lstStyle/>
          <a:p>
            <a:r>
              <a:rPr lang="zh-CN" altLang="en-US" sz="3600" b="1" dirty="0">
                <a:latin typeface="楷体_GB2312" charset="-122"/>
                <a:ea typeface="方正行楷简体" charset="-122"/>
              </a:rPr>
              <a:t>声的利用</a:t>
            </a:r>
          </a:p>
        </p:txBody>
      </p:sp>
      <p:sp>
        <p:nvSpPr>
          <p:cNvPr id="16387" name="Oval 4"/>
          <p:cNvSpPr/>
          <p:nvPr/>
        </p:nvSpPr>
        <p:spPr>
          <a:xfrm>
            <a:off x="1737043" y="2524760"/>
            <a:ext cx="2074862" cy="914400"/>
          </a:xfrm>
          <a:prstGeom prst="ellipse">
            <a:avLst/>
          </a:prstGeom>
          <a:solidFill>
            <a:srgbClr val="BBE0E3">
              <a:alpha val="100000"/>
            </a:srgbClr>
          </a:solidFill>
          <a:ln w="9525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ctr"/>
            <a:r>
              <a:rPr lang="zh-CN" altLang="en-US" sz="2800" b="1" dirty="0">
                <a:latin typeface="楷体_GB2312" charset="-122"/>
                <a:ea typeface="楷体_GB2312" charset="-122"/>
              </a:rPr>
              <a:t>传递信息</a:t>
            </a:r>
          </a:p>
        </p:txBody>
      </p:sp>
      <p:sp>
        <p:nvSpPr>
          <p:cNvPr id="16388" name="Oval 5"/>
          <p:cNvSpPr/>
          <p:nvPr/>
        </p:nvSpPr>
        <p:spPr>
          <a:xfrm>
            <a:off x="1813243" y="5115560"/>
            <a:ext cx="2070100" cy="914400"/>
          </a:xfrm>
          <a:prstGeom prst="ellipse">
            <a:avLst/>
          </a:prstGeom>
          <a:solidFill>
            <a:srgbClr val="BBE0E3">
              <a:alpha val="100000"/>
            </a:srgbClr>
          </a:solidFill>
          <a:ln w="9525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ctr"/>
            <a:r>
              <a:rPr lang="zh-CN" altLang="en-US" sz="2800" b="1" dirty="0">
                <a:latin typeface="楷体_GB2312" charset="-122"/>
                <a:ea typeface="楷体_GB2312" charset="-122"/>
              </a:rPr>
              <a:t>传递能量</a:t>
            </a:r>
          </a:p>
        </p:txBody>
      </p:sp>
      <p:sp>
        <p:nvSpPr>
          <p:cNvPr id="16389" name="Oval 6"/>
          <p:cNvSpPr/>
          <p:nvPr/>
        </p:nvSpPr>
        <p:spPr>
          <a:xfrm>
            <a:off x="4502468" y="1588135"/>
            <a:ext cx="3960812" cy="685800"/>
          </a:xfrm>
          <a:prstGeom prst="ellipse">
            <a:avLst/>
          </a:prstGeom>
          <a:solidFill>
            <a:srgbClr val="BBE0E3">
              <a:alpha val="100000"/>
            </a:srgbClr>
          </a:solidFill>
          <a:ln w="9525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ctr"/>
            <a:r>
              <a:rPr lang="zh-CN" altLang="en-US" sz="2800" b="1" dirty="0">
                <a:latin typeface="楷体_GB2312" charset="-122"/>
                <a:ea typeface="楷体_GB2312" charset="-122"/>
              </a:rPr>
              <a:t>声音的内容含义</a:t>
            </a:r>
          </a:p>
        </p:txBody>
      </p:sp>
      <p:sp>
        <p:nvSpPr>
          <p:cNvPr id="16390" name="Oval 7"/>
          <p:cNvSpPr/>
          <p:nvPr/>
        </p:nvSpPr>
        <p:spPr>
          <a:xfrm>
            <a:off x="4754880" y="5260023"/>
            <a:ext cx="3816350" cy="685800"/>
          </a:xfrm>
          <a:prstGeom prst="ellipse">
            <a:avLst/>
          </a:prstGeom>
          <a:solidFill>
            <a:srgbClr val="BBE0E3">
              <a:alpha val="100000"/>
            </a:srgbClr>
          </a:solidFill>
          <a:ln w="9525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ctr"/>
            <a:r>
              <a:rPr lang="zh-CN" altLang="en-US" sz="2800" b="1" dirty="0">
                <a:latin typeface="楷体_GB2312" charset="-122"/>
                <a:ea typeface="楷体_GB2312" charset="-122"/>
              </a:rPr>
              <a:t>超声波的使用</a:t>
            </a:r>
          </a:p>
        </p:txBody>
      </p:sp>
      <p:sp>
        <p:nvSpPr>
          <p:cNvPr id="16391" name="AutoShape 9"/>
          <p:cNvSpPr/>
          <p:nvPr/>
        </p:nvSpPr>
        <p:spPr>
          <a:xfrm rot="10800000">
            <a:off x="3889693" y="5547360"/>
            <a:ext cx="838200" cy="152400"/>
          </a:xfrm>
          <a:prstGeom prst="leftArrow">
            <a:avLst>
              <a:gd name="adj1" fmla="val 50000"/>
              <a:gd name="adj2" fmla="val 137500"/>
            </a:avLst>
          </a:prstGeom>
          <a:solidFill>
            <a:srgbClr val="BBE0E3">
              <a:alpha val="100000"/>
            </a:srgbClr>
          </a:solidFill>
          <a:ln w="952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horz" wrap="none" anchor="ctr"/>
          <a:lstStyle/>
          <a:p>
            <a:endParaRPr lang="zh-CN" altLang="en-US" sz="2800" b="1" dirty="0">
              <a:solidFill>
                <a:schemeClr val="bg1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16392" name="AutoShape 10"/>
          <p:cNvSpPr/>
          <p:nvPr/>
        </p:nvSpPr>
        <p:spPr>
          <a:xfrm>
            <a:off x="1203643" y="2981960"/>
            <a:ext cx="457200" cy="2590800"/>
          </a:xfrm>
          <a:prstGeom prst="leftBrace">
            <a:avLst>
              <a:gd name="adj1" fmla="val 47222"/>
              <a:gd name="adj2" fmla="val 50000"/>
            </a:avLst>
          </a:prstGeom>
          <a:noFill/>
          <a:ln w="28575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endParaRPr lang="zh-CN" altLang="en-US" sz="2800" b="1" dirty="0">
              <a:solidFill>
                <a:schemeClr val="bg1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16393" name="AutoShape 12"/>
          <p:cNvSpPr/>
          <p:nvPr/>
        </p:nvSpPr>
        <p:spPr>
          <a:xfrm>
            <a:off x="3926205" y="1875473"/>
            <a:ext cx="457200" cy="2295525"/>
          </a:xfrm>
          <a:prstGeom prst="leftBrace">
            <a:avLst>
              <a:gd name="adj1" fmla="val 41840"/>
              <a:gd name="adj2" fmla="val 50000"/>
            </a:avLst>
          </a:prstGeom>
          <a:noFill/>
          <a:ln w="28575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endParaRPr lang="zh-CN" altLang="en-US" sz="2800" b="1" dirty="0">
              <a:solidFill>
                <a:schemeClr val="bg1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16394" name="Oval 13"/>
          <p:cNvSpPr/>
          <p:nvPr/>
        </p:nvSpPr>
        <p:spPr>
          <a:xfrm>
            <a:off x="4502468" y="2667635"/>
            <a:ext cx="3887787" cy="685800"/>
          </a:xfrm>
          <a:prstGeom prst="ellipse">
            <a:avLst/>
          </a:prstGeom>
          <a:solidFill>
            <a:srgbClr val="BBE0E3">
              <a:alpha val="100000"/>
            </a:srgbClr>
          </a:solidFill>
          <a:ln w="9525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ctr"/>
            <a:r>
              <a:rPr lang="zh-CN" altLang="en-US" sz="2800" b="1" dirty="0">
                <a:latin typeface="楷体_GB2312" charset="-122"/>
                <a:ea typeface="楷体_GB2312" charset="-122"/>
              </a:rPr>
              <a:t>回声测距</a:t>
            </a:r>
          </a:p>
        </p:txBody>
      </p:sp>
      <p:sp>
        <p:nvSpPr>
          <p:cNvPr id="16395" name="Oval 14"/>
          <p:cNvSpPr/>
          <p:nvPr/>
        </p:nvSpPr>
        <p:spPr>
          <a:xfrm>
            <a:off x="4429443" y="3748723"/>
            <a:ext cx="4500562" cy="865187"/>
          </a:xfrm>
          <a:prstGeom prst="ellipse">
            <a:avLst/>
          </a:prstGeom>
          <a:solidFill>
            <a:srgbClr val="BBE0E3">
              <a:alpha val="100000"/>
            </a:srgbClr>
          </a:solidFill>
          <a:ln w="9525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ctr"/>
            <a:r>
              <a:rPr lang="en-US" altLang="x-none" sz="2800" b="1" dirty="0">
                <a:latin typeface="楷体_GB2312" charset="-122"/>
                <a:ea typeface="楷体_GB2312" charset="-122"/>
              </a:rPr>
              <a:t>B</a:t>
            </a:r>
            <a:r>
              <a:rPr lang="zh-CN" altLang="en-US" sz="2800" b="1" dirty="0">
                <a:latin typeface="楷体_GB2312" charset="-122"/>
                <a:ea typeface="楷体_GB2312" charset="-122"/>
              </a:rPr>
              <a:t>超、彩超、超声波探伤</a:t>
            </a:r>
            <a:endParaRPr lang="en-US" altLang="x-none" sz="2800" b="1" dirty="0">
              <a:latin typeface="楷体_GB2312" charset="-122"/>
              <a:ea typeface="楷体_GB231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nimBg="1"/>
      <p:bldP spid="16387" grpId="0" bldLvl="0" animBg="1"/>
      <p:bldP spid="16388" grpId="0" bldLvl="0" animBg="1"/>
      <p:bldP spid="16389" grpId="0" bldLvl="0" animBg="1"/>
      <p:bldP spid="16390" grpId="0" bldLvl="0" animBg="1"/>
      <p:bldP spid="16391" grpId="0" bldLvl="0" animBg="1"/>
      <p:bldP spid="16392" grpId="0" bldLvl="0" animBg="1"/>
      <p:bldP spid="16393" grpId="0" bldLvl="0" animBg="1"/>
      <p:bldP spid="16394" grpId="0" bldLvl="0" animBg="1"/>
      <p:bldP spid="1639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四、强化训练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15362" name="文本框 15361"/>
          <p:cNvSpPr txBox="1"/>
          <p:nvPr/>
        </p:nvSpPr>
        <p:spPr>
          <a:xfrm>
            <a:off x="641985" y="1372870"/>
            <a:ext cx="768858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1.在一个两端开口的纸筒一端蒙上橡皮膜，用橡皮筋扎紧。对着火焰敲橡皮膜，火焰会_________。这说明_______________。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5363" name="Text Box 4"/>
          <p:cNvSpPr txBox="1"/>
          <p:nvPr/>
        </p:nvSpPr>
        <p:spPr>
          <a:xfrm>
            <a:off x="4356418" y="2323465"/>
            <a:ext cx="3505200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2" charset="0"/>
                <a:ea typeface="华文行楷" pitchFamily="2" charset="-122"/>
              </a:rPr>
              <a:t>声能传递能量</a:t>
            </a:r>
          </a:p>
        </p:txBody>
      </p:sp>
      <p:sp>
        <p:nvSpPr>
          <p:cNvPr id="15364" name="Text Box 3"/>
          <p:cNvSpPr txBox="1"/>
          <p:nvPr/>
        </p:nvSpPr>
        <p:spPr>
          <a:xfrm>
            <a:off x="1177290" y="2323465"/>
            <a:ext cx="1828800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2" charset="0"/>
                <a:ea typeface="华文行楷" pitchFamily="2" charset="-122"/>
              </a:rPr>
              <a:t>摇动</a:t>
            </a:r>
          </a:p>
        </p:txBody>
      </p:sp>
      <p:sp>
        <p:nvSpPr>
          <p:cNvPr id="15365" name="文本框 15364"/>
          <p:cNvSpPr txBox="1"/>
          <p:nvPr/>
        </p:nvSpPr>
        <p:spPr>
          <a:xfrm>
            <a:off x="641985" y="3496945"/>
            <a:ext cx="8152765" cy="267525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2.以下实例中不能说明声音可以传递信息的是(        )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A. 铁路工人用铁锤敲击钢轨检查螺栓是否松动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B. 医生用听诊器诊病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C. 牙医用超声波给病人洁牙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D. 利用声呐探测海深</a:t>
            </a:r>
            <a:endParaRPr lang="zh-CN" altLang="en-US" sz="2800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5366" name="文本框 15365"/>
          <p:cNvSpPr txBox="1"/>
          <p:nvPr/>
        </p:nvSpPr>
        <p:spPr>
          <a:xfrm>
            <a:off x="7999095" y="3548380"/>
            <a:ext cx="536575" cy="5778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2" charset="0"/>
              </a:rPr>
              <a:t>C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6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一、新课引入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5123" name="Text Box 2"/>
          <p:cNvSpPr txBox="1"/>
          <p:nvPr/>
        </p:nvSpPr>
        <p:spPr>
          <a:xfrm>
            <a:off x="413703" y="1097280"/>
            <a:ext cx="8458200" cy="581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>
                <a:solidFill>
                  <a:srgbClr val="6600FF"/>
                </a:solidFill>
                <a:latin typeface="Arial" panose="020B0604020202020204" charset="-76"/>
                <a:ea typeface="华文新魏" pitchFamily="2" charset="-122"/>
              </a:rPr>
              <a:t>下列例子是怎样利用声？声起到什么作用？</a:t>
            </a:r>
          </a:p>
        </p:txBody>
      </p:sp>
      <p:pic>
        <p:nvPicPr>
          <p:cNvPr id="5124" name="Picture 3" descr="209996_gz_00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953" y="1746250"/>
            <a:ext cx="4295775" cy="2327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Text Box 4"/>
          <p:cNvSpPr txBox="1"/>
          <p:nvPr/>
        </p:nvSpPr>
        <p:spPr>
          <a:xfrm>
            <a:off x="5944553" y="4108450"/>
            <a:ext cx="1997075" cy="581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B超检测</a:t>
            </a:r>
          </a:p>
        </p:txBody>
      </p:sp>
      <p:pic>
        <p:nvPicPr>
          <p:cNvPr id="5126" name="Picture 5" descr="200805300034559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953" y="4489450"/>
            <a:ext cx="3489325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Text Box 6"/>
          <p:cNvSpPr txBox="1"/>
          <p:nvPr/>
        </p:nvSpPr>
        <p:spPr>
          <a:xfrm>
            <a:off x="4649153" y="6242050"/>
            <a:ext cx="2378075" cy="581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/>
            <a:r>
              <a:rPr lang="zh-CN" altLang="en-US" sz="3200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声波洗水果</a:t>
            </a:r>
          </a:p>
        </p:txBody>
      </p:sp>
      <p:sp>
        <p:nvSpPr>
          <p:cNvPr id="5128" name="Rectangle 7"/>
          <p:cNvSpPr/>
          <p:nvPr/>
        </p:nvSpPr>
        <p:spPr>
          <a:xfrm>
            <a:off x="1067753" y="5937250"/>
            <a:ext cx="2667000" cy="581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/>
            <a:r>
              <a:rPr lang="zh-CN" altLang="en-US" sz="3200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声波电动牙刷</a:t>
            </a:r>
          </a:p>
        </p:txBody>
      </p:sp>
      <p:pic>
        <p:nvPicPr>
          <p:cNvPr id="5129" name="Picture 8" descr="20089175063590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870" y="1974850"/>
            <a:ext cx="3962400" cy="39624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5" grpId="0"/>
      <p:bldP spid="5127" grpId="0"/>
      <p:bldP spid="51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/>
          <p:nvPr/>
        </p:nvSpPr>
        <p:spPr>
          <a:xfrm>
            <a:off x="2580640" y="6010593"/>
            <a:ext cx="3581400" cy="701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rgbClr val="6600FF"/>
                </a:solidFill>
                <a:latin typeface="Arial" panose="020B0604020202020204" charset="-76"/>
                <a:ea typeface="华文新魏" pitchFamily="2" charset="-122"/>
              </a:rPr>
              <a:t>声能传递信息。</a:t>
            </a:r>
          </a:p>
        </p:txBody>
      </p:sp>
      <p:sp>
        <p:nvSpPr>
          <p:cNvPr id="6147" name="Text Box 3"/>
          <p:cNvSpPr txBox="1"/>
          <p:nvPr/>
        </p:nvSpPr>
        <p:spPr>
          <a:xfrm>
            <a:off x="1429703" y="1086168"/>
            <a:ext cx="4343400" cy="701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rgbClr val="CC0099"/>
                </a:solidFill>
                <a:latin typeface="Arial" panose="020B0604020202020204" charset="-76"/>
                <a:ea typeface="华文中宋" pitchFamily="2" charset="-122"/>
              </a:rPr>
              <a:t>声有什么作用？</a:t>
            </a:r>
          </a:p>
        </p:txBody>
      </p:sp>
      <p:pic>
        <p:nvPicPr>
          <p:cNvPr id="6148" name="Picture 6" descr="城s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4303" y="1941195"/>
            <a:ext cx="3733800" cy="2800350"/>
          </a:xfrm>
          <a:prstGeom prst="rect">
            <a:avLst/>
          </a:prstGeom>
          <a:noFill/>
          <a:ln w="571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49" name="Text Box 7">
            <a:hlinkClick r:id="rId6" action="ppaction://hlinkfile"/>
          </p:cNvPr>
          <p:cNvSpPr txBox="1"/>
          <p:nvPr/>
        </p:nvSpPr>
        <p:spPr>
          <a:xfrm>
            <a:off x="132715" y="4739958"/>
            <a:ext cx="3816350" cy="9445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>
                <a:latin typeface="Tahoma" panose="020B0604030504040204" pitchFamily="2" charset="0"/>
                <a:ea typeface="楷体" panose="02010609060101010101" pitchFamily="1" charset="-122"/>
              </a:rPr>
              <a:t>远处轰隆隆的雷声预示</a:t>
            </a:r>
          </a:p>
          <a:p>
            <a:r>
              <a:rPr lang="zh-CN" altLang="en-US" sz="2800" b="1">
                <a:latin typeface="Tahoma" panose="020B0604030504040204" pitchFamily="2" charset="0"/>
                <a:ea typeface="楷体" panose="02010609060101010101" pitchFamily="1" charset="-122"/>
              </a:rPr>
              <a:t>着一场可能的大雨。</a:t>
            </a:r>
          </a:p>
        </p:txBody>
      </p:sp>
      <p:pic>
        <p:nvPicPr>
          <p:cNvPr id="6150" name="Picture 8" descr="3a86813d857be113baa1679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64965" y="3084195"/>
            <a:ext cx="4787900" cy="2708275"/>
          </a:xfrm>
          <a:prstGeom prst="rect">
            <a:avLst/>
          </a:prstGeom>
          <a:noFill/>
          <a:ln w="571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51" name="Rectangle 9"/>
          <p:cNvSpPr/>
          <p:nvPr/>
        </p:nvSpPr>
        <p:spPr>
          <a:xfrm>
            <a:off x="4669790" y="1931670"/>
            <a:ext cx="3953510" cy="9531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>
                <a:latin typeface="楷体_GB2312" charset="-122"/>
                <a:ea typeface="楷体" panose="02010609060101010101" pitchFamily="1" charset="-122"/>
              </a:rPr>
              <a:t>海豚利用声波识别食物，敌人和它们周围的环境。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614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/>
      <p:bldP spid="61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二、新课讲解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7170" name="Picture 2" descr="200525528-00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1880" y="2512695"/>
            <a:ext cx="2371725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/>
          <p:nvPr/>
        </p:nvSpPr>
        <p:spPr>
          <a:xfrm>
            <a:off x="913130" y="1365250"/>
            <a:ext cx="5238750" cy="70675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latin typeface="华文行楷" pitchFamily="2" charset="-122"/>
                <a:ea typeface="华文行楷" pitchFamily="2" charset="-122"/>
              </a:rPr>
              <a:t>（一）声音传递信息</a:t>
            </a:r>
          </a:p>
        </p:txBody>
      </p:sp>
      <p:sp>
        <p:nvSpPr>
          <p:cNvPr id="2" name="Text Box 5"/>
          <p:cNvSpPr txBox="1"/>
          <p:nvPr/>
        </p:nvSpPr>
        <p:spPr>
          <a:xfrm>
            <a:off x="824230" y="2512695"/>
            <a:ext cx="4968875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chemeClr val="tx2"/>
                </a:solidFill>
                <a:latin typeface="楷体_GB2312" charset="-122"/>
                <a:ea typeface="楷体_GB2312" charset="-122"/>
              </a:rPr>
              <a:t>医生通过听诊器诊断疾病。</a:t>
            </a:r>
          </a:p>
        </p:txBody>
      </p:sp>
      <p:sp>
        <p:nvSpPr>
          <p:cNvPr id="4" name="Text Box 6"/>
          <p:cNvSpPr txBox="1"/>
          <p:nvPr/>
        </p:nvSpPr>
        <p:spPr>
          <a:xfrm>
            <a:off x="751205" y="3593783"/>
            <a:ext cx="5184775" cy="1066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200" dirty="0">
                <a:solidFill>
                  <a:schemeClr val="tx2"/>
                </a:solidFill>
                <a:latin typeface="楷体_GB2312" charset="-122"/>
                <a:ea typeface="楷体_GB2312" charset="-122"/>
              </a:rPr>
              <a:t>汽车修理师傅听汽车发动机</a:t>
            </a:r>
          </a:p>
          <a:p>
            <a:r>
              <a:rPr lang="zh-CN" altLang="en-US" sz="3200" dirty="0">
                <a:solidFill>
                  <a:schemeClr val="tx2"/>
                </a:solidFill>
                <a:latin typeface="楷体_GB2312" charset="-122"/>
                <a:ea typeface="楷体_GB2312" charset="-122"/>
              </a:rPr>
              <a:t>的声音判断故障。</a:t>
            </a:r>
          </a:p>
        </p:txBody>
      </p:sp>
      <p:sp>
        <p:nvSpPr>
          <p:cNvPr id="7174" name="Text Box 7"/>
          <p:cNvSpPr txBox="1"/>
          <p:nvPr/>
        </p:nvSpPr>
        <p:spPr>
          <a:xfrm>
            <a:off x="824230" y="5106670"/>
            <a:ext cx="6192838" cy="1066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200">
                <a:solidFill>
                  <a:schemeClr val="tx2"/>
                </a:solidFill>
                <a:latin typeface="楷体_GB2312" charset="-122"/>
                <a:ea typeface="楷体_GB2312" charset="-122"/>
              </a:rPr>
              <a:t>铁路工人用铁锤敲击钢轨，</a:t>
            </a:r>
          </a:p>
          <a:p>
            <a:r>
              <a:rPr lang="zh-CN" altLang="en-US" sz="3200">
                <a:solidFill>
                  <a:schemeClr val="tx2"/>
                </a:solidFill>
                <a:latin typeface="楷体_GB2312" charset="-122"/>
                <a:ea typeface="楷体_GB2312" charset="-122"/>
              </a:rPr>
              <a:t>从异常的声音中发现松动的螺栓。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/>
          <p:nvPr/>
        </p:nvSpPr>
        <p:spPr>
          <a:xfrm>
            <a:off x="5724525" y="1701800"/>
            <a:ext cx="3200400" cy="1371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dirty="0">
                <a:solidFill>
                  <a:srgbClr val="FF33CC"/>
                </a:solidFill>
                <a:latin typeface="仿宋_GB2312" pitchFamily="1" charset="-122"/>
                <a:ea typeface="仿宋_GB2312" pitchFamily="1" charset="-122"/>
              </a:rPr>
              <a:t>    </a:t>
            </a:r>
            <a:r>
              <a:rPr lang="zh-CN" altLang="en-US" sz="2800" dirty="0">
                <a:solidFill>
                  <a:schemeClr val="accent1"/>
                </a:solidFill>
                <a:latin typeface="仿宋_GB2312" pitchFamily="1" charset="-122"/>
                <a:ea typeface="仿宋_GB2312" pitchFamily="1" charset="-122"/>
              </a:rPr>
              <a:t>把脉（切脉）</a:t>
            </a:r>
            <a:r>
              <a:rPr lang="zh-CN" altLang="en-US" sz="2800" dirty="0">
                <a:solidFill>
                  <a:schemeClr val="accent1"/>
                </a:solidFill>
                <a:latin typeface="Arial" panose="020B0604020202020204" charset="-76"/>
                <a:ea typeface="仿宋_GB2312" pitchFamily="1" charset="-122"/>
              </a:rPr>
              <a:t>——</a:t>
            </a:r>
            <a:r>
              <a:rPr lang="zh-CN" altLang="en-US" sz="2800" dirty="0">
                <a:solidFill>
                  <a:schemeClr val="accent1"/>
                </a:solidFill>
                <a:latin typeface="仿宋_GB2312" pitchFamily="1" charset="-122"/>
                <a:ea typeface="仿宋_GB2312" pitchFamily="1" charset="-122"/>
              </a:rPr>
              <a:t>利用声音诊病的最早的例子</a:t>
            </a:r>
          </a:p>
        </p:txBody>
      </p:sp>
      <p:pic>
        <p:nvPicPr>
          <p:cNvPr id="8195" name="Picture 3" descr="b_ADCD37440831950D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986"/>
          <a:stretch>
            <a:fillRect/>
          </a:stretch>
        </p:blipFill>
        <p:spPr>
          <a:xfrm>
            <a:off x="918210" y="1001395"/>
            <a:ext cx="5518150" cy="56388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J3F`EP3LLAQ(VS}M5A0C]T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685" y="1752918"/>
            <a:ext cx="4032250" cy="223202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219" name="Text Box 4"/>
          <p:cNvSpPr txBox="1"/>
          <p:nvPr/>
        </p:nvSpPr>
        <p:spPr>
          <a:xfrm>
            <a:off x="616585" y="4199255"/>
            <a:ext cx="3527425" cy="1798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Arial" panose="020B0604020202020204" charset="-76"/>
              </a:rPr>
              <a:t>蝙蝠靠超声波探测飞行中的障碍物和发现昆虫 ,人们利用这个现象研制了声纳。</a:t>
            </a:r>
          </a:p>
        </p:txBody>
      </p:sp>
      <p:pic>
        <p:nvPicPr>
          <p:cNvPr id="9220" name="Picture 2" descr="180_78885_5549a55bf923d6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9198" y="1751330"/>
            <a:ext cx="3671887" cy="2225675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221" name="Rectangle 3"/>
          <p:cNvSpPr/>
          <p:nvPr/>
        </p:nvSpPr>
        <p:spPr>
          <a:xfrm>
            <a:off x="4864735" y="4343718"/>
            <a:ext cx="3960813" cy="17986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2800" dirty="0">
                <a:latin typeface="Arial" panose="020B0604020202020204" charset="-76"/>
              </a:rPr>
              <a:t>       </a:t>
            </a:r>
            <a:r>
              <a:rPr lang="zh-CN" altLang="en-US" sz="2800" dirty="0">
                <a:solidFill>
                  <a:schemeClr val="tx2"/>
                </a:solidFill>
                <a:latin typeface="楷体_GB2312" charset="-122"/>
                <a:ea typeface="楷体_GB2312" charset="-122"/>
              </a:rPr>
              <a:t>核潜艇利用海豚仿生制造了声纳系统,使自己知道与海岸的距离,猎物的行踪,深度。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/>
      <p:bldP spid="9221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0060723005202554"/>
          <p:cNvPicPr>
            <a:picLocks noChangeAspect="1"/>
          </p:cNvPicPr>
          <p:nvPr/>
        </p:nvPicPr>
        <p:blipFill>
          <a:blip r:embed="rId4" cstate="print"/>
          <a:srcRect t="2524"/>
          <a:stretch>
            <a:fillRect/>
          </a:stretch>
        </p:blipFill>
        <p:spPr>
          <a:xfrm>
            <a:off x="107950" y="2804478"/>
            <a:ext cx="8928100" cy="2881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Text Box 3"/>
          <p:cNvSpPr txBox="1"/>
          <p:nvPr/>
        </p:nvSpPr>
        <p:spPr>
          <a:xfrm>
            <a:off x="250825" y="2301240"/>
            <a:ext cx="8534400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dirty="0">
                <a:solidFill>
                  <a:schemeClr val="tx2"/>
                </a:solidFill>
                <a:latin typeface="Arial" panose="020B0604020202020204" charset="-76"/>
              </a:rPr>
              <a:t>根据回声到来的方位和时间,来确定目标的位置和距离。</a:t>
            </a:r>
          </a:p>
        </p:txBody>
      </p:sp>
      <p:sp>
        <p:nvSpPr>
          <p:cNvPr id="10244" name="Text Box 5"/>
          <p:cNvSpPr txBox="1"/>
          <p:nvPr/>
        </p:nvSpPr>
        <p:spPr>
          <a:xfrm>
            <a:off x="1547813" y="1437640"/>
            <a:ext cx="2971800" cy="70675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4000" dirty="0">
                <a:solidFill>
                  <a:schemeClr val="accent1"/>
                </a:solidFill>
                <a:latin typeface="Arial" panose="020B0604020202020204" charset="-76"/>
              </a:rPr>
              <a:t>回声定位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240" y="1648460"/>
            <a:ext cx="3600450" cy="2303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 Box 3"/>
          <p:cNvSpPr txBox="1"/>
          <p:nvPr/>
        </p:nvSpPr>
        <p:spPr>
          <a:xfrm>
            <a:off x="667703" y="4166235"/>
            <a:ext cx="3505200" cy="8223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400" b="1" dirty="0">
                <a:solidFill>
                  <a:srgbClr val="FF33CC"/>
                </a:solidFill>
                <a:latin typeface="仿宋_GB2312" pitchFamily="1" charset="-122"/>
                <a:ea typeface="仿宋_GB2312" pitchFamily="1" charset="-122"/>
              </a:rPr>
              <a:t>    超声波诊断仪(B超)检查、治疗疾病</a:t>
            </a:r>
          </a:p>
        </p:txBody>
      </p:sp>
      <p:pic>
        <p:nvPicPr>
          <p:cNvPr id="11268" name="Picture 4" descr="W0200703076105767000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03190" y="1142048"/>
            <a:ext cx="3352800" cy="3214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5"/>
          <p:cNvSpPr txBox="1"/>
          <p:nvPr/>
        </p:nvSpPr>
        <p:spPr>
          <a:xfrm>
            <a:off x="4915853" y="4383723"/>
            <a:ext cx="3376612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33CC"/>
                </a:solidFill>
                <a:latin typeface="仿宋_GB2312" pitchFamily="1" charset="-122"/>
                <a:ea typeface="仿宋_GB2312" pitchFamily="1" charset="-122"/>
              </a:rPr>
              <a:t>胎儿的B超图像</a:t>
            </a:r>
          </a:p>
        </p:txBody>
      </p:sp>
      <p:sp>
        <p:nvSpPr>
          <p:cNvPr id="11270" name="Text Box 6"/>
          <p:cNvSpPr txBox="1"/>
          <p:nvPr/>
        </p:nvSpPr>
        <p:spPr>
          <a:xfrm>
            <a:off x="883603" y="5102860"/>
            <a:ext cx="7543800" cy="1371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   超声探查对人体没有伤害。利用超声波为孕妇做常规检查，可以确定胎儿的发育状况。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9" grpId="0"/>
      <p:bldP spid="112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/>
        </p:nvSpPr>
        <p:spPr>
          <a:xfrm>
            <a:off x="1091248" y="1196975"/>
            <a:ext cx="7127875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u="none" kern="1200" baseline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algn="l" eaLnBrk="1" hangingPunct="1"/>
            <a:r>
              <a:rPr lang="zh-CN" altLang="en-US" sz="3200">
                <a:solidFill>
                  <a:srgbClr val="0000FF"/>
                </a:solidFill>
              </a:rPr>
              <a:t>以上这些例子说明了声音能传递信息。 </a:t>
            </a:r>
          </a:p>
        </p:txBody>
      </p:sp>
      <p:sp>
        <p:nvSpPr>
          <p:cNvPr id="12291" name="Rectangle 4"/>
          <p:cNvSpPr/>
          <p:nvPr/>
        </p:nvSpPr>
        <p:spPr>
          <a:xfrm>
            <a:off x="447040" y="4508500"/>
            <a:ext cx="8261350" cy="1295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/>
          <a:p>
            <a:pPr marL="342900" indent="-342900">
              <a:spcBef>
                <a:spcPct val="20000"/>
              </a:spcBef>
            </a:pPr>
            <a:r>
              <a:rPr lang="zh-CN" altLang="en-US" sz="3200" dirty="0">
                <a:solidFill>
                  <a:srgbClr val="FF0066"/>
                </a:solidFill>
                <a:latin typeface="Arial" panose="020B0604020202020204" charset="-76"/>
              </a:rPr>
              <a:t>水波是一种波动，水波能传递能量。</a:t>
            </a:r>
            <a:endParaRPr lang="zh-CN" altLang="en-US" sz="3200" dirty="0">
              <a:solidFill>
                <a:srgbClr val="FF0066"/>
              </a:solidFill>
              <a:latin typeface="Arial" panose="020B0604020202020204" charset="-76"/>
              <a:ea typeface="楷体_GB2312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3200" dirty="0">
                <a:solidFill>
                  <a:srgbClr val="6600FF"/>
                </a:solidFill>
                <a:latin typeface="Arial" panose="020B0604020202020204" charset="-76"/>
              </a:rPr>
              <a:t>声波也是一种波动，那么,声波能传递能量吗？</a:t>
            </a:r>
          </a:p>
        </p:txBody>
      </p:sp>
      <p:sp>
        <p:nvSpPr>
          <p:cNvPr id="12292" name="Rectangle 5"/>
          <p:cNvSpPr/>
          <p:nvPr/>
        </p:nvSpPr>
        <p:spPr>
          <a:xfrm>
            <a:off x="3178810" y="2278380"/>
            <a:ext cx="5693410" cy="21583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Arial" panose="020B0604020202020204" charset="-76"/>
              </a:rPr>
              <a:t>把一块石头扔进水里，可以看到一圈一圈的水波向四周散去，水面上的树叶也随之起伏。这说明石头 的能量通过水波传给了树叶。</a:t>
            </a:r>
          </a:p>
        </p:txBody>
      </p:sp>
      <p:pic>
        <p:nvPicPr>
          <p:cNvPr id="12293" name="Picture 6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085" y="2276475"/>
            <a:ext cx="2717800" cy="21558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  <p:bldP spid="122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5"/>
  <p:tag name="KSO_WM_TAG_VERSION" val="1.0"/>
  <p:tag name="KSO_WM_SLIDE_ID" val="custom596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a"/>
  <p:tag name="KSO_WM_UNIT_INDEX" val="1"/>
  <p:tag name="KSO_WM_UNIT_ID" val="custom596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21515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493</Words>
  <Application>Microsoft Office PowerPoint</Application>
  <PresentationFormat>全屏显示(4:3)</PresentationFormat>
  <Paragraphs>75</Paragraphs>
  <Slides>13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宇恒编辑部</dc:creator>
  <cp:lastModifiedBy>User</cp:lastModifiedBy>
  <cp:revision>72</cp:revision>
  <dcterms:created xsi:type="dcterms:W3CDTF">2015-11-16T05:18:00Z</dcterms:created>
  <dcterms:modified xsi:type="dcterms:W3CDTF">2019-08-20T08:47:03Z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