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38.xml" ContentType="application/vnd.openxmlformats-officedocument.presentationml.tags+xml"/>
  <Override PartName="/ppt/tags/tag56.xml" ContentType="application/vnd.openxmlformats-officedocument.presentationml.tags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45.xml" ContentType="application/vnd.openxmlformats-officedocument.presentationml.tags+xml"/>
  <Override PartName="/ppt/tags/tag63.xml" ContentType="application/vnd.openxmlformats-officedocument.presentationml.tags+xml"/>
  <Override PartName="/docProps/custom.xml" ContentType="application/vnd.openxmlformats-officedocument.custom-propertie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34.xml" ContentType="application/vnd.openxmlformats-officedocument.presentationml.tags+xml"/>
  <Override PartName="/ppt/tags/tag43.xml" ContentType="application/vnd.openxmlformats-officedocument.presentationml.tags+xml"/>
  <Override PartName="/ppt/tags/tag52.xml" ContentType="application/vnd.openxmlformats-officedocument.presentationml.tags+xml"/>
  <Override PartName="/ppt/tags/tag61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32.xml" ContentType="application/vnd.openxmlformats-officedocument.presentationml.tags+xml"/>
  <Override PartName="/ppt/tags/tag41.xml" ContentType="application/vnd.openxmlformats-officedocument.presentationml.tags+xml"/>
  <Override PartName="/ppt/tags/tag50.xml" ContentType="application/vnd.openxmlformats-officedocument.presentationml.tag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30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Override PartName="/ppt/tags/tag39.xml" ContentType="application/vnd.openxmlformats-officedocument.presentationml.tags+xml"/>
  <Override PartName="/ppt/tags/tag59.xml" ContentType="application/vnd.openxmlformats-officedocument.presentationml.tags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tags/tag19.xml" ContentType="application/vnd.openxmlformats-officedocument.presentationml.tags+xml"/>
  <Override PartName="/ppt/tags/tag28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57.xml" ContentType="application/vnd.openxmlformats-officedocument.presentationml.tags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tags/tag17.xml" ContentType="application/vnd.openxmlformats-officedocument.presentationml.tags+xml"/>
  <Override PartName="/ppt/tags/tag26.xml" ContentType="application/vnd.openxmlformats-officedocument.presentationml.tags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55.xml" ContentType="application/vnd.openxmlformats-officedocument.presentationml.tags+xml"/>
  <Override PartName="/ppt/slideLayouts/slideLayout10.xml" ContentType="application/vnd.openxmlformats-officedocument.presentationml.slideLayout+xml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53.xml" ContentType="application/vnd.openxmlformats-officedocument.presentationml.tags+xml"/>
  <Override PartName="/ppt/tags/tag62.xml" ContentType="application/vnd.openxmlformats-officedocument.presentationml.tags+xml"/>
  <Default Extension="vml" ContentType="application/vnd.openxmlformats-officedocument.vmlDrawing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31.xml" ContentType="application/vnd.openxmlformats-officedocument.presentationml.tags+xml"/>
  <Override PartName="/ppt/tags/tag40.xml" ContentType="application/vnd.openxmlformats-officedocument.presentationml.tags+xml"/>
  <Override PartName="/ppt/tags/tag42.xml" ContentType="application/vnd.openxmlformats-officedocument.presentationml.tags+xml"/>
  <Override PartName="/ppt/tags/tag51.xml" ContentType="application/vnd.openxmlformats-officedocument.presentationml.tags+xml"/>
  <Override PartName="/ppt/tags/tag60.xml" ContentType="application/vnd.openxmlformats-officedocument.presentationml.tags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ags/tag2.xml" ContentType="application/vnd.openxmlformats-officedocument.presentationml.tags+xml"/>
  <Override PartName="/ppt/tags/tag58.xml" ContentType="application/vnd.openxmlformats-officedocument.presentationml.tags+xml"/>
  <Default Extension="rels" ContentType="application/vnd.openxmlformats-package.relationships+xml"/>
  <Override PartName="/ppt/slides/slide23.xml" ContentType="application/vnd.openxmlformats-officedocument.presentationml.slide+xml"/>
  <Override PartName="/ppt/tags/tag29.xml" ContentType="application/vnd.openxmlformats-officedocument.presentationml.tags+xml"/>
  <Override PartName="/ppt/tags/tag47.xml" ContentType="application/vnd.openxmlformats-officedocument.presentationml.tags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18.xml" ContentType="application/vnd.openxmlformats-officedocument.presentationml.tags+xml"/>
  <Override PartName="/ppt/tags/tag36.xml" ContentType="application/vnd.openxmlformats-officedocument.presentationml.tags+xml"/>
  <Override PartName="/ppt/tags/tag54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31"/>
  </p:notesMasterIdLst>
  <p:sldIdLst>
    <p:sldId id="256" r:id="rId2"/>
    <p:sldId id="524" r:id="rId3"/>
    <p:sldId id="496" r:id="rId4"/>
    <p:sldId id="498" r:id="rId5"/>
    <p:sldId id="499" r:id="rId6"/>
    <p:sldId id="500" r:id="rId7"/>
    <p:sldId id="501" r:id="rId8"/>
    <p:sldId id="502" r:id="rId9"/>
    <p:sldId id="503" r:id="rId10"/>
    <p:sldId id="504" r:id="rId11"/>
    <p:sldId id="520" r:id="rId12"/>
    <p:sldId id="506" r:id="rId13"/>
    <p:sldId id="507" r:id="rId14"/>
    <p:sldId id="508" r:id="rId15"/>
    <p:sldId id="509" r:id="rId16"/>
    <p:sldId id="510" r:id="rId17"/>
    <p:sldId id="511" r:id="rId18"/>
    <p:sldId id="512" r:id="rId19"/>
    <p:sldId id="513" r:id="rId20"/>
    <p:sldId id="514" r:id="rId21"/>
    <p:sldId id="521" r:id="rId22"/>
    <p:sldId id="523" r:id="rId23"/>
    <p:sldId id="515" r:id="rId24"/>
    <p:sldId id="516" r:id="rId25"/>
    <p:sldId id="517" r:id="rId26"/>
    <p:sldId id="518" r:id="rId27"/>
    <p:sldId id="494" r:id="rId28"/>
    <p:sldId id="495" r:id="rId29"/>
    <p:sldId id="519" r:id="rId30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C00FF"/>
    <a:srgbClr val="3000B8"/>
    <a:srgbClr val="DF5963"/>
    <a:srgbClr val="0070C0"/>
    <a:srgbClr val="0E98D6"/>
    <a:srgbClr val="FF9900"/>
    <a:srgbClr val="EAF5FB"/>
    <a:srgbClr val="009FB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186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-654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FDA8CE63-9043-4C7A-9E82-22BAB1B20D3B}" type="datetimeFigureOut">
              <a:rPr lang="zh-CN" altLang="en-US"/>
              <a:pPr>
                <a:defRPr/>
              </a:pPr>
              <a:t>2019/9/19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C340F6B-31A1-4C7F-920C-36F93A117B2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12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fld id="{AD3D16DB-661D-4FBA-B34A-26F4DE60B78B}" type="slidenum">
              <a:rPr lang="zh-CN" altLang="en-US" smtClean="0"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</a:rPr>
              <a:pPr eaLnBrk="0" hangingPunct="0"/>
              <a:t>1</a:t>
            </a:fld>
            <a:endParaRPr lang="zh-CN" altLang="en-US" smtClean="0">
              <a:solidFill>
                <a:srgbClr val="000000"/>
              </a:solidFill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717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fld id="{9DE2F6C1-6931-4CF7-A910-61B9ECF1588E}" type="slidenum">
              <a:rPr lang="zh-CN" altLang="en-US" smtClean="0"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</a:rPr>
              <a:pPr eaLnBrk="0" hangingPunct="0"/>
              <a:t>2</a:t>
            </a:fld>
            <a:endParaRPr lang="zh-CN" altLang="en-US" smtClean="0">
              <a:solidFill>
                <a:srgbClr val="000000"/>
              </a:solidFill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7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6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6.xml"/><Relationship Id="rId4" Type="http://schemas.openxmlformats.org/officeDocument/2006/relationships/tags" Target="../tags/tag15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1.xml"/><Relationship Id="rId4" Type="http://schemas.openxmlformats.org/officeDocument/2006/relationships/tags" Target="../tags/tag20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5.xml"/><Relationship Id="rId3" Type="http://schemas.openxmlformats.org/officeDocument/2006/relationships/tags" Target="../tags/tag30.xml"/><Relationship Id="rId7" Type="http://schemas.openxmlformats.org/officeDocument/2006/relationships/tags" Target="../tags/tag34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tags" Target="../tags/tag33.xml"/><Relationship Id="rId5" Type="http://schemas.openxmlformats.org/officeDocument/2006/relationships/tags" Target="../tags/tag32.xml"/><Relationship Id="rId4" Type="http://schemas.openxmlformats.org/officeDocument/2006/relationships/tags" Target="../tags/tag31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9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tags" Target="../tags/tag48.xml"/><Relationship Id="rId5" Type="http://schemas.openxmlformats.org/officeDocument/2006/relationships/tags" Target="../tags/tag47.xml"/><Relationship Id="rId4" Type="http://schemas.openxmlformats.org/officeDocument/2006/relationships/tags" Target="../tags/tag46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3.xml"/><Relationship Id="rId4" Type="http://schemas.openxmlformats.org/officeDocument/2006/relationships/tags" Target="../tags/tag5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669882" y="2588281"/>
            <a:ext cx="10852237" cy="899167"/>
          </a:xfrm>
        </p:spPr>
        <p:txBody>
          <a:bodyPr lIns="101600" tIns="38100" rIns="25400" bIns="38100" anchor="t" anchorCtr="0">
            <a:noAutofit/>
          </a:bodyPr>
          <a:lstStyle>
            <a:lvl1pPr algn="ctr">
              <a:defRPr sz="5400" b="0" spc="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669882" y="3566160"/>
            <a:ext cx="10852237" cy="950984"/>
          </a:xfrm>
        </p:spPr>
        <p:txBody>
          <a:bodyPr lIns="101600" tIns="38100" rIns="76200" bIns="38100">
            <a:no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2019/9/19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2019/9/19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69930" y="952508"/>
            <a:ext cx="10852237" cy="5040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2019/9/19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669882" y="2588281"/>
            <a:ext cx="10852237" cy="899167"/>
          </a:xfrm>
        </p:spPr>
        <p:txBody>
          <a:bodyPr vert="horz" lIns="101600" tIns="38100" rIns="25400" bIns="38100" rtlCol="0" anchor="t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5400" b="0" i="0" u="none" strike="noStrike" kern="1200" cap="none" spc="600" normalizeH="0" baseline="0" noProof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69882" y="1296000"/>
            <a:ext cx="10852237" cy="5041355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2019/9/19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930" y="3808730"/>
            <a:ext cx="10852237" cy="624845"/>
          </a:xfrm>
        </p:spPr>
        <p:txBody>
          <a:bodyPr lIns="101600" tIns="38100" rIns="63500" bIns="38100" anchor="t" anchorCtr="0">
            <a:noAutofit/>
          </a:bodyPr>
          <a:lstStyle>
            <a:lvl1pPr>
              <a:defRPr sz="3600" b="0" u="none" strike="noStrike" kern="1200" cap="none" spc="300" normalizeH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669925" y="4511675"/>
            <a:ext cx="10852237" cy="1077985"/>
          </a:xfrm>
        </p:spPr>
        <p:txBody>
          <a:bodyPr lIns="101600" tIns="38100" rIns="76200" bIns="38100">
            <a:noAutofit/>
          </a:bodyPr>
          <a:lstStyle>
            <a:lvl1pPr marL="0" indent="0" eaLnBrk="1" fontAlgn="auto" latinLnBrk="0" hangingPunct="1"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2019/9/19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238877" y="1296000"/>
            <a:ext cx="5283242" cy="5040000"/>
          </a:xfrm>
        </p:spPr>
        <p:txBody>
          <a:bodyPr>
            <a:noAutofit/>
          </a:bodyPr>
          <a:lstStyle>
            <a:lvl1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2019/9/19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69930" y="1296000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69925" y="1789043"/>
            <a:ext cx="5283200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296000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789043"/>
            <a:ext cx="5283242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2019/9/19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2019/9/19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2019/9/19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238925" y="1296000"/>
            <a:ext cx="5283242" cy="50400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pPr/>
              <a:t>2019/9/19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2019/9/19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18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FFFFFF"/>
            </a:gs>
            <a:gs pos="100000">
              <a:srgbClr val="DCDCD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69882" y="432000"/>
            <a:ext cx="10852237" cy="648000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669882" y="1296000"/>
            <a:ext cx="10852237" cy="50400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2019/9/19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18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800" b="1" u="none" strike="noStrike" kern="1200" cap="none" spc="200" normalizeH="0">
          <a:solidFill>
            <a:schemeClr val="tx1"/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9.png"/><Relationship Id="rId7" Type="http://schemas.microsoft.com/office/2007/relationships/media" Target="file:///F:\Desktop\8&#19978;ppt\&#31532;4&#31456;\&#20843;&#24180;&#32423;&#29289;&#29702;&#35838;&#20214;&#31532;4&#31456;&#31532;2&#33410;&#31532;1&#35838;&#26102;\&#20843;&#24180;&#32423;&#29289;&#29702;&#35838;&#20214;&#31532;4&#31456;&#31532;2&#33410;&#31532;1&#35838;&#26102;\&#20809;&#30340;&#21453;&#23556;&#23454;&#39564;.mpg" TargetMode="External"/><Relationship Id="rId2" Type="http://schemas.openxmlformats.org/officeDocument/2006/relationships/slideLayout" Target="../slideLayouts/slideLayout7.xml"/><Relationship Id="rId1" Type="http://schemas.openxmlformats.org/officeDocument/2006/relationships/video" Target="file:///F:\Desktop\8&#19978;ppt\&#31532;4&#31456;\&#20843;&#24180;&#32423;&#29289;&#29702;&#35838;&#20214;&#31532;4&#31456;&#31532;2&#33410;&#31532;1&#35838;&#26102;\&#20843;&#24180;&#32423;&#29289;&#29702;&#35838;&#20214;&#31532;4&#31456;&#31532;2&#33410;&#31532;1&#35838;&#26102;\&#20809;&#30340;&#21453;&#23556;&#23454;&#39564;.mpg" TargetMode="External"/><Relationship Id="rId6" Type="http://schemas.openxmlformats.org/officeDocument/2006/relationships/slide" Target="slide6.xml"/><Relationship Id="rId5" Type="http://schemas.openxmlformats.org/officeDocument/2006/relationships/image" Target="../media/image10.emf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media" Target="file:///F:\Desktop\8&#19978;ppt\&#31532;4&#31456;\&#20843;&#24180;&#32423;&#29289;&#29702;&#35838;&#20214;&#31532;4&#31456;&#31532;2&#33410;&#31532;1&#35838;&#26102;\&#20843;&#24180;&#32423;&#29289;&#29702;&#35838;&#20214;&#31532;4&#31456;&#31532;2&#33410;&#31532;1&#35838;&#26102;\&#38236;&#38754;&#21453;&#23556;.asf" TargetMode="External"/><Relationship Id="rId2" Type="http://schemas.openxmlformats.org/officeDocument/2006/relationships/slideLayout" Target="../slideLayouts/slideLayout7.xml"/><Relationship Id="rId1" Type="http://schemas.openxmlformats.org/officeDocument/2006/relationships/video" Target="file:///F:\Desktop\8&#19978;ppt\&#31532;4&#31456;\&#20843;&#24180;&#32423;&#29289;&#29702;&#35838;&#20214;&#31532;4&#31456;&#31532;2&#33410;&#31532;1&#35838;&#26102;\&#20843;&#24180;&#32423;&#29289;&#29702;&#35838;&#20214;&#31532;4&#31456;&#31532;2&#33410;&#31532;1&#35838;&#26102;\&#38236;&#38754;&#21453;&#23556;.asf" TargetMode="External"/><Relationship Id="rId5" Type="http://schemas.openxmlformats.org/officeDocument/2006/relationships/slide" Target="slide5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Layout" Target="../slideLayouts/slideLayout7.xml"/><Relationship Id="rId1" Type="http://schemas.openxmlformats.org/officeDocument/2006/relationships/video" Target="file:///F:\Desktop\8&#19978;ppt\&#31532;4&#31456;\&#20843;&#24180;&#32423;&#29289;&#29702;&#35838;&#20214;&#31532;4&#31456;&#31532;2&#33410;&#31532;1&#35838;&#26102;\&#20843;&#24180;&#32423;&#29289;&#29702;&#35838;&#20214;&#31532;4&#31456;&#31532;2&#33410;&#31532;1&#35838;&#26102;\&#28459;&#21453;&#23556;.asf" TargetMode="External"/><Relationship Id="rId5" Type="http://schemas.openxmlformats.org/officeDocument/2006/relationships/image" Target="../media/image20.png"/><Relationship Id="rId4" Type="http://schemas.microsoft.com/office/2007/relationships/media" Target="file:///F:\Desktop\8&#19978;ppt\&#31532;4&#31456;\&#20843;&#24180;&#32423;&#29289;&#29702;&#35838;&#20214;&#31532;4&#31456;&#31532;2&#33410;&#31532;1&#35838;&#26102;\&#20843;&#24180;&#32423;&#29289;&#29702;&#35838;&#20214;&#31532;4&#31456;&#31532;2&#33410;&#31532;1&#35838;&#26102;\&#28459;&#21453;&#23556;.asf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3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NULL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media" Target="file:///F:\Desktop\8&#19978;ppt\&#31532;4&#31456;\&#20843;&#24180;&#32423;&#29289;&#29702;&#35838;&#20214;&#31532;4&#31456;&#31532;2&#33410;&#31532;1&#35838;&#26102;\&#20843;&#24180;&#32423;&#29289;&#29702;&#35838;&#20214;&#31532;4&#31456;&#31532;2&#33410;&#31532;1&#35838;&#26102;\&#36196;&#22721;-&#20809;&#30340;&#21453;&#23556;.wmv" TargetMode="External"/><Relationship Id="rId2" Type="http://schemas.openxmlformats.org/officeDocument/2006/relationships/slideLayout" Target="../slideLayouts/slideLayout10.xml"/><Relationship Id="rId1" Type="http://schemas.openxmlformats.org/officeDocument/2006/relationships/video" Target="file:///F:\Desktop\8&#19978;ppt\&#31532;4&#31456;\&#20843;&#24180;&#32423;&#29289;&#29702;&#35838;&#20214;&#31532;4&#31456;&#31532;2&#33410;&#31532;1&#35838;&#26102;\&#20843;&#24180;&#32423;&#29289;&#29702;&#35838;&#20214;&#31532;4&#31456;&#31532;2&#33410;&#31532;1&#35838;&#26102;\&#36196;&#22721;-&#20809;&#30340;&#21453;&#23556;.wmv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/>
          <p:nvPr/>
        </p:nvSpPr>
        <p:spPr>
          <a:xfrm>
            <a:off x="3355043" y="2418609"/>
            <a:ext cx="498886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8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第</a:t>
            </a:r>
            <a:r>
              <a:rPr lang="en-US" altLang="zh-CN" sz="48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48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节</a:t>
            </a:r>
            <a:r>
              <a:rPr lang="en-US" altLang="zh-CN" sz="48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</a:t>
            </a:r>
            <a:r>
              <a:rPr lang="zh-CN" altLang="en-US" sz="48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光的</a:t>
            </a:r>
            <a:r>
              <a:rPr lang="zh-CN" altLang="en-US" sz="4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反射</a:t>
            </a:r>
          </a:p>
        </p:txBody>
      </p:sp>
      <p:sp>
        <p:nvSpPr>
          <p:cNvPr id="4100" name="文本框 4"/>
          <p:cNvSpPr txBox="1">
            <a:spLocks noChangeArrowheads="1"/>
          </p:cNvSpPr>
          <p:nvPr/>
        </p:nvSpPr>
        <p:spPr bwMode="auto">
          <a:xfrm>
            <a:off x="4657725" y="484188"/>
            <a:ext cx="28765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600" dirty="0" smtClean="0">
                <a:solidFill>
                  <a:srgbClr val="009FB9"/>
                </a:solidFill>
                <a:latin typeface="微软雅黑" panose="020B0503020204020204" pitchFamily="34" charset="-122"/>
              </a:rPr>
              <a:t>第四章   光现象</a:t>
            </a:r>
            <a:endParaRPr lang="zh-CN" altLang="en-US" sz="1600" dirty="0">
              <a:solidFill>
                <a:srgbClr val="009FB9"/>
              </a:solidFill>
              <a:latin typeface="微软雅黑" panose="020B0503020204020204" pitchFamily="34" charset="-122"/>
            </a:endParaRPr>
          </a:p>
        </p:txBody>
      </p:sp>
      <p:grpSp>
        <p:nvGrpSpPr>
          <p:cNvPr id="4101" name="组合 28"/>
          <p:cNvGrpSpPr/>
          <p:nvPr/>
        </p:nvGrpSpPr>
        <p:grpSpPr bwMode="auto">
          <a:xfrm>
            <a:off x="7535863" y="614363"/>
            <a:ext cx="2517775" cy="76200"/>
            <a:chOff x="11867" y="1528"/>
            <a:chExt cx="3966" cy="120"/>
          </a:xfrm>
        </p:grpSpPr>
        <p:cxnSp>
          <p:nvCxnSpPr>
            <p:cNvPr id="10" name="直接连接符 9"/>
            <p:cNvCxnSpPr/>
            <p:nvPr/>
          </p:nvCxnSpPr>
          <p:spPr>
            <a:xfrm flipH="1" flipV="1">
              <a:off x="11867" y="1585"/>
              <a:ext cx="3966" cy="3"/>
            </a:xfrm>
            <a:prstGeom prst="line">
              <a:avLst/>
            </a:prstGeom>
            <a:ln>
              <a:solidFill>
                <a:srgbClr val="009FB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矩形 10"/>
            <p:cNvSpPr/>
            <p:nvPr/>
          </p:nvSpPr>
          <p:spPr>
            <a:xfrm>
              <a:off x="12172" y="1528"/>
              <a:ext cx="240" cy="120"/>
            </a:xfrm>
            <a:prstGeom prst="rect">
              <a:avLst/>
            </a:prstGeom>
            <a:solidFill>
              <a:srgbClr val="EAF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12692" y="1528"/>
              <a:ext cx="240" cy="120"/>
            </a:xfrm>
            <a:prstGeom prst="rect">
              <a:avLst/>
            </a:prstGeom>
            <a:solidFill>
              <a:srgbClr val="EAF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3" name="矩形 12"/>
            <p:cNvSpPr/>
            <p:nvPr/>
          </p:nvSpPr>
          <p:spPr>
            <a:xfrm>
              <a:off x="13125" y="1528"/>
              <a:ext cx="240" cy="120"/>
            </a:xfrm>
            <a:prstGeom prst="rect">
              <a:avLst/>
            </a:prstGeom>
            <a:solidFill>
              <a:srgbClr val="EAF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4" name="矩形 13"/>
            <p:cNvSpPr/>
            <p:nvPr/>
          </p:nvSpPr>
          <p:spPr>
            <a:xfrm>
              <a:off x="13545" y="1528"/>
              <a:ext cx="240" cy="120"/>
            </a:xfrm>
            <a:prstGeom prst="rect">
              <a:avLst/>
            </a:prstGeom>
            <a:solidFill>
              <a:srgbClr val="EAF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5" name="矩形 14"/>
            <p:cNvSpPr/>
            <p:nvPr/>
          </p:nvSpPr>
          <p:spPr>
            <a:xfrm>
              <a:off x="13985" y="1528"/>
              <a:ext cx="240" cy="120"/>
            </a:xfrm>
            <a:prstGeom prst="rect">
              <a:avLst/>
            </a:prstGeom>
            <a:solidFill>
              <a:srgbClr val="EAF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7" name="矩形 16"/>
            <p:cNvSpPr/>
            <p:nvPr/>
          </p:nvSpPr>
          <p:spPr>
            <a:xfrm>
              <a:off x="14425" y="1528"/>
              <a:ext cx="240" cy="120"/>
            </a:xfrm>
            <a:prstGeom prst="rect">
              <a:avLst/>
            </a:prstGeom>
            <a:solidFill>
              <a:srgbClr val="EAF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5" name="矩形 24"/>
            <p:cNvSpPr/>
            <p:nvPr/>
          </p:nvSpPr>
          <p:spPr>
            <a:xfrm>
              <a:off x="14953" y="1528"/>
              <a:ext cx="240" cy="120"/>
            </a:xfrm>
            <a:prstGeom prst="rect">
              <a:avLst/>
            </a:prstGeom>
            <a:solidFill>
              <a:srgbClr val="EAF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7" name="矩形 26"/>
            <p:cNvSpPr/>
            <p:nvPr/>
          </p:nvSpPr>
          <p:spPr>
            <a:xfrm>
              <a:off x="15333" y="1528"/>
              <a:ext cx="240" cy="120"/>
            </a:xfrm>
            <a:prstGeom prst="rect">
              <a:avLst/>
            </a:prstGeom>
            <a:solidFill>
              <a:srgbClr val="EAF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32" name="矩形 31"/>
          <p:cNvSpPr/>
          <p:nvPr/>
        </p:nvSpPr>
        <p:spPr>
          <a:xfrm>
            <a:off x="7856538" y="741363"/>
            <a:ext cx="152400" cy="76200"/>
          </a:xfrm>
          <a:prstGeom prst="rect">
            <a:avLst/>
          </a:prstGeom>
          <a:solidFill>
            <a:srgbClr val="EA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3" name="矩形 32"/>
          <p:cNvSpPr/>
          <p:nvPr/>
        </p:nvSpPr>
        <p:spPr>
          <a:xfrm>
            <a:off x="8186738" y="741363"/>
            <a:ext cx="152400" cy="76200"/>
          </a:xfrm>
          <a:prstGeom prst="rect">
            <a:avLst/>
          </a:prstGeom>
          <a:solidFill>
            <a:srgbClr val="EA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4" name="矩形 33"/>
          <p:cNvSpPr/>
          <p:nvPr/>
        </p:nvSpPr>
        <p:spPr>
          <a:xfrm>
            <a:off x="8461375" y="741363"/>
            <a:ext cx="152400" cy="76200"/>
          </a:xfrm>
          <a:prstGeom prst="rect">
            <a:avLst/>
          </a:prstGeom>
          <a:solidFill>
            <a:srgbClr val="EA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5" name="矩形 34"/>
          <p:cNvSpPr/>
          <p:nvPr/>
        </p:nvSpPr>
        <p:spPr>
          <a:xfrm>
            <a:off x="8728075" y="741363"/>
            <a:ext cx="152400" cy="76200"/>
          </a:xfrm>
          <a:prstGeom prst="rect">
            <a:avLst/>
          </a:prstGeom>
          <a:solidFill>
            <a:srgbClr val="EA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6" name="矩形 35"/>
          <p:cNvSpPr/>
          <p:nvPr/>
        </p:nvSpPr>
        <p:spPr>
          <a:xfrm>
            <a:off x="9007475" y="741363"/>
            <a:ext cx="152400" cy="76200"/>
          </a:xfrm>
          <a:prstGeom prst="rect">
            <a:avLst/>
          </a:prstGeom>
          <a:solidFill>
            <a:srgbClr val="EA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7" name="矩形 36"/>
          <p:cNvSpPr/>
          <p:nvPr/>
        </p:nvSpPr>
        <p:spPr>
          <a:xfrm>
            <a:off x="9286875" y="741363"/>
            <a:ext cx="152400" cy="76200"/>
          </a:xfrm>
          <a:prstGeom prst="rect">
            <a:avLst/>
          </a:prstGeom>
          <a:solidFill>
            <a:srgbClr val="EA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8" name="矩形 37"/>
          <p:cNvSpPr/>
          <p:nvPr/>
        </p:nvSpPr>
        <p:spPr>
          <a:xfrm>
            <a:off x="9623425" y="741363"/>
            <a:ext cx="152400" cy="76200"/>
          </a:xfrm>
          <a:prstGeom prst="rect">
            <a:avLst/>
          </a:prstGeom>
          <a:solidFill>
            <a:srgbClr val="EA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9" name="矩形 38"/>
          <p:cNvSpPr/>
          <p:nvPr/>
        </p:nvSpPr>
        <p:spPr>
          <a:xfrm>
            <a:off x="9864725" y="741363"/>
            <a:ext cx="152400" cy="76200"/>
          </a:xfrm>
          <a:prstGeom prst="rect">
            <a:avLst/>
          </a:prstGeom>
          <a:solidFill>
            <a:srgbClr val="EA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4110" name="组合 50"/>
          <p:cNvGrpSpPr/>
          <p:nvPr/>
        </p:nvGrpSpPr>
        <p:grpSpPr bwMode="auto">
          <a:xfrm>
            <a:off x="2138363" y="614363"/>
            <a:ext cx="2517775" cy="76200"/>
            <a:chOff x="11867" y="1528"/>
            <a:chExt cx="3966" cy="120"/>
          </a:xfrm>
        </p:grpSpPr>
        <p:cxnSp>
          <p:nvCxnSpPr>
            <p:cNvPr id="52" name="直接连接符 51"/>
            <p:cNvCxnSpPr/>
            <p:nvPr/>
          </p:nvCxnSpPr>
          <p:spPr>
            <a:xfrm flipH="1" flipV="1">
              <a:off x="11867" y="1585"/>
              <a:ext cx="3966" cy="3"/>
            </a:xfrm>
            <a:prstGeom prst="line">
              <a:avLst/>
            </a:prstGeom>
            <a:ln>
              <a:solidFill>
                <a:srgbClr val="009FB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矩形 52"/>
            <p:cNvSpPr/>
            <p:nvPr/>
          </p:nvSpPr>
          <p:spPr>
            <a:xfrm>
              <a:off x="12172" y="1528"/>
              <a:ext cx="240" cy="120"/>
            </a:xfrm>
            <a:prstGeom prst="rect">
              <a:avLst/>
            </a:prstGeom>
            <a:solidFill>
              <a:srgbClr val="EAF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54" name="矩形 53"/>
            <p:cNvSpPr/>
            <p:nvPr/>
          </p:nvSpPr>
          <p:spPr>
            <a:xfrm>
              <a:off x="12692" y="1528"/>
              <a:ext cx="240" cy="120"/>
            </a:xfrm>
            <a:prstGeom prst="rect">
              <a:avLst/>
            </a:prstGeom>
            <a:solidFill>
              <a:srgbClr val="EAF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55" name="矩形 54"/>
            <p:cNvSpPr/>
            <p:nvPr/>
          </p:nvSpPr>
          <p:spPr>
            <a:xfrm>
              <a:off x="13125" y="1528"/>
              <a:ext cx="240" cy="120"/>
            </a:xfrm>
            <a:prstGeom prst="rect">
              <a:avLst/>
            </a:prstGeom>
            <a:solidFill>
              <a:srgbClr val="EAF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56" name="矩形 55"/>
            <p:cNvSpPr/>
            <p:nvPr/>
          </p:nvSpPr>
          <p:spPr>
            <a:xfrm>
              <a:off x="13545" y="1528"/>
              <a:ext cx="240" cy="120"/>
            </a:xfrm>
            <a:prstGeom prst="rect">
              <a:avLst/>
            </a:prstGeom>
            <a:solidFill>
              <a:srgbClr val="EAF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57" name="矩形 56"/>
            <p:cNvSpPr/>
            <p:nvPr/>
          </p:nvSpPr>
          <p:spPr>
            <a:xfrm>
              <a:off x="13985" y="1528"/>
              <a:ext cx="240" cy="120"/>
            </a:xfrm>
            <a:prstGeom prst="rect">
              <a:avLst/>
            </a:prstGeom>
            <a:solidFill>
              <a:srgbClr val="EAF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58" name="矩形 57"/>
            <p:cNvSpPr/>
            <p:nvPr/>
          </p:nvSpPr>
          <p:spPr>
            <a:xfrm>
              <a:off x="14425" y="1528"/>
              <a:ext cx="240" cy="120"/>
            </a:xfrm>
            <a:prstGeom prst="rect">
              <a:avLst/>
            </a:prstGeom>
            <a:solidFill>
              <a:srgbClr val="EAF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59" name="矩形 58"/>
            <p:cNvSpPr/>
            <p:nvPr/>
          </p:nvSpPr>
          <p:spPr>
            <a:xfrm>
              <a:off x="14953" y="1528"/>
              <a:ext cx="240" cy="120"/>
            </a:xfrm>
            <a:prstGeom prst="rect">
              <a:avLst/>
            </a:prstGeom>
            <a:solidFill>
              <a:srgbClr val="EAF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60" name="矩形 59"/>
            <p:cNvSpPr/>
            <p:nvPr/>
          </p:nvSpPr>
          <p:spPr>
            <a:xfrm>
              <a:off x="15333" y="1528"/>
              <a:ext cx="240" cy="120"/>
            </a:xfrm>
            <a:prstGeom prst="rect">
              <a:avLst/>
            </a:prstGeom>
            <a:solidFill>
              <a:srgbClr val="EAF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61" name="矩形 60"/>
          <p:cNvSpPr/>
          <p:nvPr/>
        </p:nvSpPr>
        <p:spPr>
          <a:xfrm>
            <a:off x="2509838" y="741363"/>
            <a:ext cx="152400" cy="76200"/>
          </a:xfrm>
          <a:prstGeom prst="rect">
            <a:avLst/>
          </a:prstGeom>
          <a:solidFill>
            <a:srgbClr val="EA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2" name="矩形 61"/>
          <p:cNvSpPr/>
          <p:nvPr/>
        </p:nvSpPr>
        <p:spPr>
          <a:xfrm>
            <a:off x="2840038" y="741363"/>
            <a:ext cx="152400" cy="76200"/>
          </a:xfrm>
          <a:prstGeom prst="rect">
            <a:avLst/>
          </a:prstGeom>
          <a:solidFill>
            <a:srgbClr val="EA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3" name="矩形 62"/>
          <p:cNvSpPr/>
          <p:nvPr/>
        </p:nvSpPr>
        <p:spPr>
          <a:xfrm>
            <a:off x="3114675" y="741363"/>
            <a:ext cx="152400" cy="76200"/>
          </a:xfrm>
          <a:prstGeom prst="rect">
            <a:avLst/>
          </a:prstGeom>
          <a:solidFill>
            <a:srgbClr val="EA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4" name="矩形 63"/>
          <p:cNvSpPr/>
          <p:nvPr/>
        </p:nvSpPr>
        <p:spPr>
          <a:xfrm>
            <a:off x="3381375" y="741363"/>
            <a:ext cx="152400" cy="76200"/>
          </a:xfrm>
          <a:prstGeom prst="rect">
            <a:avLst/>
          </a:prstGeom>
          <a:solidFill>
            <a:srgbClr val="EA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5" name="矩形 64"/>
          <p:cNvSpPr/>
          <p:nvPr/>
        </p:nvSpPr>
        <p:spPr>
          <a:xfrm>
            <a:off x="3660775" y="741363"/>
            <a:ext cx="152400" cy="76200"/>
          </a:xfrm>
          <a:prstGeom prst="rect">
            <a:avLst/>
          </a:prstGeom>
          <a:solidFill>
            <a:srgbClr val="EA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6" name="矩形 65"/>
          <p:cNvSpPr/>
          <p:nvPr/>
        </p:nvSpPr>
        <p:spPr>
          <a:xfrm>
            <a:off x="3940175" y="741363"/>
            <a:ext cx="152400" cy="76200"/>
          </a:xfrm>
          <a:prstGeom prst="rect">
            <a:avLst/>
          </a:prstGeom>
          <a:solidFill>
            <a:srgbClr val="EA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7" name="矩形 66"/>
          <p:cNvSpPr/>
          <p:nvPr/>
        </p:nvSpPr>
        <p:spPr>
          <a:xfrm>
            <a:off x="4276725" y="741363"/>
            <a:ext cx="152400" cy="76200"/>
          </a:xfrm>
          <a:prstGeom prst="rect">
            <a:avLst/>
          </a:prstGeom>
          <a:solidFill>
            <a:srgbClr val="EA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8" name="矩形 67"/>
          <p:cNvSpPr/>
          <p:nvPr/>
        </p:nvSpPr>
        <p:spPr>
          <a:xfrm>
            <a:off x="4518025" y="741363"/>
            <a:ext cx="152400" cy="76200"/>
          </a:xfrm>
          <a:prstGeom prst="rect">
            <a:avLst/>
          </a:prstGeom>
          <a:solidFill>
            <a:srgbClr val="EA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Line 18"/>
          <p:cNvSpPr>
            <a:spLocks noChangeShapeType="1"/>
          </p:cNvSpPr>
          <p:nvPr/>
        </p:nvSpPr>
        <p:spPr bwMode="auto">
          <a:xfrm>
            <a:off x="2044700" y="1066800"/>
            <a:ext cx="8001000" cy="0"/>
          </a:xfrm>
          <a:prstGeom prst="line">
            <a:avLst/>
          </a:prstGeom>
          <a:noFill/>
          <a:ln w="38100" cap="rnd">
            <a:solidFill>
              <a:srgbClr val="969696"/>
            </a:solidFill>
            <a:prstDash val="sysDot"/>
            <a:round/>
            <a:tailEnd type="oval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412" name="AutoShape 4"/>
          <p:cNvSpPr>
            <a:spLocks noChangeArrowheads="1"/>
          </p:cNvSpPr>
          <p:nvPr/>
        </p:nvSpPr>
        <p:spPr bwMode="auto">
          <a:xfrm>
            <a:off x="2279650" y="1700213"/>
            <a:ext cx="7848600" cy="3960812"/>
          </a:xfrm>
          <a:prstGeom prst="roundRect">
            <a:avLst>
              <a:gd name="adj" fmla="val 7315"/>
            </a:avLst>
          </a:prstGeom>
          <a:noFill/>
          <a:ln w="22225" cap="rnd">
            <a:solidFill>
              <a:srgbClr val="1C1C1C"/>
            </a:solidFill>
            <a:prstDash val="sysDot"/>
            <a:rou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17413" name="Group 5"/>
          <p:cNvGrpSpPr/>
          <p:nvPr/>
        </p:nvGrpSpPr>
        <p:grpSpPr bwMode="auto">
          <a:xfrm>
            <a:off x="2249487" y="5713413"/>
            <a:ext cx="7878763" cy="608012"/>
            <a:chOff x="366" y="3665"/>
            <a:chExt cx="4963" cy="383"/>
          </a:xfrm>
        </p:grpSpPr>
        <p:sp>
          <p:nvSpPr>
            <p:cNvPr id="17414" name="AutoShape 6"/>
            <p:cNvSpPr>
              <a:spLocks noChangeArrowheads="1"/>
            </p:cNvSpPr>
            <p:nvPr/>
          </p:nvSpPr>
          <p:spPr bwMode="gray">
            <a:xfrm>
              <a:off x="366" y="3665"/>
              <a:ext cx="4963" cy="373"/>
            </a:xfrm>
            <a:prstGeom prst="roundRect">
              <a:avLst>
                <a:gd name="adj" fmla="val 50000"/>
              </a:avLst>
            </a:prstGeom>
            <a:solidFill>
              <a:srgbClr val="00B050"/>
            </a:solidFill>
            <a:ln w="28575">
              <a:solidFill>
                <a:srgbClr val="EAEAEA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53882" dir="2700000" algn="ctr" rotWithShape="0">
                      <a:srgbClr val="292929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17415" name="Group 7"/>
            <p:cNvGrpSpPr/>
            <p:nvPr/>
          </p:nvGrpSpPr>
          <p:grpSpPr bwMode="auto">
            <a:xfrm>
              <a:off x="378" y="3680"/>
              <a:ext cx="325" cy="368"/>
              <a:chOff x="2959" y="1568"/>
              <a:chExt cx="454" cy="480"/>
            </a:xfrm>
          </p:grpSpPr>
          <p:grpSp>
            <p:nvGrpSpPr>
              <p:cNvPr id="17416" name="Group 8"/>
              <p:cNvGrpSpPr/>
              <p:nvPr/>
            </p:nvGrpSpPr>
            <p:grpSpPr bwMode="auto">
              <a:xfrm>
                <a:off x="2959" y="1568"/>
                <a:ext cx="454" cy="480"/>
                <a:chOff x="192" y="1917"/>
                <a:chExt cx="1042" cy="1102"/>
              </a:xfrm>
            </p:grpSpPr>
            <p:pic>
              <p:nvPicPr>
                <p:cNvPr id="17417" name="Picture 9" descr="light_shadow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lum bright="-78000" contrast="-78000"/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gray">
                <a:xfrm>
                  <a:off x="291" y="2781"/>
                  <a:ext cx="858" cy="23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7418" name="Picture 10" descr="circuler_1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gray">
                <a:xfrm>
                  <a:off x="192" y="1917"/>
                  <a:ext cx="1042" cy="101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7419" name="Oval 11"/>
                <p:cNvSpPr>
                  <a:spLocks noChangeArrowheads="1"/>
                </p:cNvSpPr>
                <p:nvPr/>
              </p:nvSpPr>
              <p:spPr bwMode="gray">
                <a:xfrm>
                  <a:off x="192" y="1917"/>
                  <a:ext cx="1035" cy="101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shade val="36078"/>
                        <a:invGamma/>
                        <a:alpha val="89999"/>
                      </a:schemeClr>
                    </a:gs>
                    <a:gs pos="50000">
                      <a:schemeClr val="hlink">
                        <a:alpha val="55000"/>
                      </a:schemeClr>
                    </a:gs>
                    <a:gs pos="100000">
                      <a:schemeClr val="hlink">
                        <a:gamma/>
                        <a:shade val="36078"/>
                        <a:invGamma/>
                        <a:alpha val="89999"/>
                      </a:scheme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pic>
            <p:nvPicPr>
              <p:cNvPr id="17420" name="Picture 12" descr="Picture2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3004" y="1572"/>
                <a:ext cx="359" cy="15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17421" name="Rectangle 13"/>
          <p:cNvSpPr>
            <a:spLocks noChangeArrowheads="1"/>
          </p:cNvSpPr>
          <p:nvPr/>
        </p:nvSpPr>
        <p:spPr bwMode="gray">
          <a:xfrm>
            <a:off x="3287112" y="5789612"/>
            <a:ext cx="1979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chemeClr val="folHlink">
                        <a:alpha val="60001"/>
                      </a:schemeClr>
                    </a:gs>
                    <a:gs pos="100000">
                      <a:schemeClr val="folHlink">
                        <a:gamma/>
                        <a:tint val="9020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2400" b="1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总结： </a:t>
            </a:r>
          </a:p>
        </p:txBody>
      </p:sp>
      <p:sp>
        <p:nvSpPr>
          <p:cNvPr id="17423" name="Rectangl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2082800" y="1104901"/>
            <a:ext cx="24257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kumimoji="1" lang="en-US" altLang="zh-CN" sz="2800" b="1">
                <a:solidFill>
                  <a:srgbClr val="990033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【</a:t>
            </a:r>
            <a:r>
              <a:rPr kumimoji="1" lang="zh-CN" altLang="en-US" sz="2800" b="1">
                <a:solidFill>
                  <a:srgbClr val="990033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探究</a:t>
            </a:r>
            <a:r>
              <a:rPr kumimoji="1" lang="en-US" altLang="zh-CN" sz="2800" b="1">
                <a:solidFill>
                  <a:srgbClr val="990033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】</a:t>
            </a:r>
          </a:p>
        </p:txBody>
      </p:sp>
      <p:sp>
        <p:nvSpPr>
          <p:cNvPr id="17424" name="Text Box 16"/>
          <p:cNvSpPr txBox="1">
            <a:spLocks noChangeArrowheads="1"/>
          </p:cNvSpPr>
          <p:nvPr/>
        </p:nvSpPr>
        <p:spPr bwMode="gray">
          <a:xfrm>
            <a:off x="3648076" y="1128713"/>
            <a:ext cx="54006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chemeClr val="folHlink">
                        <a:alpha val="60001"/>
                      </a:schemeClr>
                    </a:gs>
                    <a:gs pos="100000">
                      <a:schemeClr val="folHlink">
                        <a:gamma/>
                        <a:tint val="9020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光的反射定律</a:t>
            </a:r>
          </a:p>
        </p:txBody>
      </p:sp>
      <p:sp>
        <p:nvSpPr>
          <p:cNvPr id="17425" name="Text Box 17"/>
          <p:cNvSpPr txBox="1">
            <a:spLocks noChangeArrowheads="1"/>
          </p:cNvSpPr>
          <p:nvPr/>
        </p:nvSpPr>
        <p:spPr bwMode="gray">
          <a:xfrm>
            <a:off x="4353911" y="5789612"/>
            <a:ext cx="3962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chemeClr val="folHlink">
                        <a:alpha val="60001"/>
                      </a:schemeClr>
                    </a:gs>
                    <a:gs pos="100000">
                      <a:schemeClr val="folHlink">
                        <a:gamma/>
                        <a:tint val="9020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24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反射角等于入射角。</a:t>
            </a:r>
          </a:p>
        </p:txBody>
      </p:sp>
      <p:pic>
        <p:nvPicPr>
          <p:cNvPr id="17428" name="光的反射实验.mpg">
            <a:hlinkClick r:id="" action="ppaction://media"/>
          </p:cNvPr>
          <p:cNvPicPr>
            <a:picLocks noChangeAspect="1" noChangeArrowheads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link="rId7"/>
              </p:ext>
            </p:extLst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2548759" y="1922117"/>
            <a:ext cx="7178566" cy="3553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7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8" dur="500"/>
                                        <p:tgtEl>
                                          <p:spTgt spid="17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74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3" dur="1" fill="hold"/>
                                        <p:tgtEl>
                                          <p:spTgt spid="174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28"/>
                  </p:tgtEl>
                </p:cond>
              </p:nextCondLst>
            </p:seq>
            <p:video fullScrn="1">
              <p:cMediaNode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7428"/>
                </p:tgtEl>
              </p:cMediaNode>
            </p:video>
          </p:childTnLst>
        </p:cTn>
      </p:par>
    </p:tnLst>
    <p:bldLst>
      <p:bldP spid="17421" grpId="0"/>
      <p:bldP spid="174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3"/>
          <p:cNvSpPr>
            <a:spLocks noChangeArrowheads="1"/>
          </p:cNvSpPr>
          <p:nvPr/>
        </p:nvSpPr>
        <p:spPr bwMode="auto">
          <a:xfrm>
            <a:off x="2335019" y="978624"/>
            <a:ext cx="5926112" cy="597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zh-CN" altLang="en-US" sz="2400" b="1">
                <a:latin typeface="宋体" panose="02010600030101010101" pitchFamily="2" charset="-122"/>
              </a:rPr>
              <a:t>已知图中入射光线，请画出反射光线。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709711" y="3799301"/>
            <a:ext cx="8712254" cy="2046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5000"/>
              </a:lnSpc>
            </a:pP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步骤：</a:t>
            </a:r>
            <a:endParaRPr lang="en-US" altLang="zh-CN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5000"/>
              </a:lnSpc>
            </a:pP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．先在反射面上标出入射点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；</a:t>
            </a:r>
          </a:p>
          <a:p>
            <a:pPr>
              <a:lnSpc>
                <a:spcPct val="125000"/>
              </a:lnSpc>
            </a:pP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．过入射点画出反射面的垂线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ON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，即法线；</a:t>
            </a:r>
          </a:p>
          <a:p>
            <a:pPr>
              <a:lnSpc>
                <a:spcPct val="125000"/>
              </a:lnSpc>
            </a:pP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．根据光的反射定律，反射角等于入射角画出反射光线。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3671010" y="3450453"/>
            <a:ext cx="3657600" cy="246062"/>
            <a:chOff x="3671010" y="3450453"/>
            <a:chExt cx="3657600" cy="246062"/>
          </a:xfrm>
        </p:grpSpPr>
        <p:sp>
          <p:nvSpPr>
            <p:cNvPr id="30723" name="Line 20"/>
            <p:cNvSpPr>
              <a:spLocks noChangeShapeType="1"/>
            </p:cNvSpPr>
            <p:nvPr/>
          </p:nvSpPr>
          <p:spPr bwMode="auto">
            <a:xfrm flipH="1">
              <a:off x="3715460" y="3463153"/>
              <a:ext cx="152400" cy="2286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724" name="Line 21"/>
            <p:cNvSpPr>
              <a:spLocks noChangeShapeType="1"/>
            </p:cNvSpPr>
            <p:nvPr/>
          </p:nvSpPr>
          <p:spPr bwMode="auto">
            <a:xfrm>
              <a:off x="3671010" y="3450453"/>
              <a:ext cx="3657600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725" name="Line 22"/>
            <p:cNvSpPr>
              <a:spLocks noChangeShapeType="1"/>
            </p:cNvSpPr>
            <p:nvPr/>
          </p:nvSpPr>
          <p:spPr bwMode="auto">
            <a:xfrm flipH="1">
              <a:off x="3944060" y="3463153"/>
              <a:ext cx="152400" cy="2286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726" name="Line 23"/>
            <p:cNvSpPr>
              <a:spLocks noChangeShapeType="1"/>
            </p:cNvSpPr>
            <p:nvPr/>
          </p:nvSpPr>
          <p:spPr bwMode="auto">
            <a:xfrm flipH="1">
              <a:off x="6534860" y="3463153"/>
              <a:ext cx="152400" cy="2286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727" name="Line 24"/>
            <p:cNvSpPr>
              <a:spLocks noChangeShapeType="1"/>
            </p:cNvSpPr>
            <p:nvPr/>
          </p:nvSpPr>
          <p:spPr bwMode="auto">
            <a:xfrm flipH="1">
              <a:off x="6230060" y="3463153"/>
              <a:ext cx="152400" cy="2286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728" name="Line 25"/>
            <p:cNvSpPr>
              <a:spLocks noChangeShapeType="1"/>
            </p:cNvSpPr>
            <p:nvPr/>
          </p:nvSpPr>
          <p:spPr bwMode="auto">
            <a:xfrm flipH="1">
              <a:off x="6001460" y="3463153"/>
              <a:ext cx="152400" cy="2286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729" name="Line 26"/>
            <p:cNvSpPr>
              <a:spLocks noChangeShapeType="1"/>
            </p:cNvSpPr>
            <p:nvPr/>
          </p:nvSpPr>
          <p:spPr bwMode="auto">
            <a:xfrm flipH="1">
              <a:off x="5772860" y="3463153"/>
              <a:ext cx="152400" cy="2286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730" name="Line 27"/>
            <p:cNvSpPr>
              <a:spLocks noChangeShapeType="1"/>
            </p:cNvSpPr>
            <p:nvPr/>
          </p:nvSpPr>
          <p:spPr bwMode="auto">
            <a:xfrm flipH="1">
              <a:off x="5544260" y="3463153"/>
              <a:ext cx="152400" cy="2286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731" name="Line 28"/>
            <p:cNvSpPr>
              <a:spLocks noChangeShapeType="1"/>
            </p:cNvSpPr>
            <p:nvPr/>
          </p:nvSpPr>
          <p:spPr bwMode="auto">
            <a:xfrm flipH="1">
              <a:off x="5315660" y="3463153"/>
              <a:ext cx="152400" cy="2286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732" name="Line 29"/>
            <p:cNvSpPr>
              <a:spLocks noChangeShapeType="1"/>
            </p:cNvSpPr>
            <p:nvPr/>
          </p:nvSpPr>
          <p:spPr bwMode="auto">
            <a:xfrm flipH="1">
              <a:off x="5125160" y="3467915"/>
              <a:ext cx="152400" cy="2286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733" name="Line 30"/>
            <p:cNvSpPr>
              <a:spLocks noChangeShapeType="1"/>
            </p:cNvSpPr>
            <p:nvPr/>
          </p:nvSpPr>
          <p:spPr bwMode="auto">
            <a:xfrm flipH="1">
              <a:off x="4858460" y="3463153"/>
              <a:ext cx="152400" cy="2286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734" name="Line 31"/>
            <p:cNvSpPr>
              <a:spLocks noChangeShapeType="1"/>
            </p:cNvSpPr>
            <p:nvPr/>
          </p:nvSpPr>
          <p:spPr bwMode="auto">
            <a:xfrm flipH="1">
              <a:off x="4629860" y="3463153"/>
              <a:ext cx="152400" cy="2286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735" name="Line 32"/>
            <p:cNvSpPr>
              <a:spLocks noChangeShapeType="1"/>
            </p:cNvSpPr>
            <p:nvPr/>
          </p:nvSpPr>
          <p:spPr bwMode="auto">
            <a:xfrm flipH="1">
              <a:off x="4401260" y="3463153"/>
              <a:ext cx="152400" cy="2286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736" name="Line 33"/>
            <p:cNvSpPr>
              <a:spLocks noChangeShapeType="1"/>
            </p:cNvSpPr>
            <p:nvPr/>
          </p:nvSpPr>
          <p:spPr bwMode="auto">
            <a:xfrm flipH="1">
              <a:off x="4172660" y="3463153"/>
              <a:ext cx="152400" cy="2286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0737" name="Line 34"/>
          <p:cNvSpPr>
            <a:spLocks noChangeShapeType="1"/>
          </p:cNvSpPr>
          <p:nvPr/>
        </p:nvSpPr>
        <p:spPr bwMode="auto">
          <a:xfrm flipH="1">
            <a:off x="5391860" y="2915465"/>
            <a:ext cx="685800" cy="53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" name="Line 36"/>
          <p:cNvSpPr>
            <a:spLocks noChangeShapeType="1"/>
          </p:cNvSpPr>
          <p:nvPr/>
        </p:nvSpPr>
        <p:spPr bwMode="auto">
          <a:xfrm flipV="1">
            <a:off x="5391860" y="2305865"/>
            <a:ext cx="0" cy="114300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739" name="Line 53"/>
          <p:cNvSpPr>
            <a:spLocks noChangeShapeType="1"/>
          </p:cNvSpPr>
          <p:nvPr/>
        </p:nvSpPr>
        <p:spPr bwMode="auto">
          <a:xfrm flipH="1">
            <a:off x="6077660" y="2458265"/>
            <a:ext cx="6096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tailEnd type="stealth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" name="Line 55"/>
          <p:cNvSpPr>
            <a:spLocks noChangeShapeType="1"/>
          </p:cNvSpPr>
          <p:nvPr/>
        </p:nvSpPr>
        <p:spPr bwMode="auto">
          <a:xfrm flipH="1" flipV="1">
            <a:off x="4101222" y="2563040"/>
            <a:ext cx="60960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742" name="Rectangle 58"/>
          <p:cNvSpPr>
            <a:spLocks noChangeArrowheads="1"/>
          </p:cNvSpPr>
          <p:nvPr/>
        </p:nvSpPr>
        <p:spPr bwMode="auto">
          <a:xfrm flipH="1">
            <a:off x="5163260" y="1924865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zh-CN" sz="2400" i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</a:t>
            </a:r>
          </a:p>
        </p:txBody>
      </p:sp>
      <p:sp>
        <p:nvSpPr>
          <p:cNvPr id="25" name="Line 60"/>
          <p:cNvSpPr>
            <a:spLocks noChangeShapeType="1"/>
          </p:cNvSpPr>
          <p:nvPr/>
        </p:nvSpPr>
        <p:spPr bwMode="auto">
          <a:xfrm flipH="1" flipV="1">
            <a:off x="4677485" y="2923403"/>
            <a:ext cx="719137" cy="5048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tailEnd type="stealth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" name="Text Box 16"/>
          <p:cNvSpPr txBox="1">
            <a:spLocks noChangeArrowheads="1"/>
          </p:cNvSpPr>
          <p:nvPr/>
        </p:nvSpPr>
        <p:spPr bwMode="auto">
          <a:xfrm>
            <a:off x="5022627" y="2916260"/>
            <a:ext cx="6064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400" i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  <p:bldP spid="25" grpId="0" animBg="1"/>
      <p:bldP spid="26" grpId="0" bldLvl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64425" y="2438400"/>
            <a:ext cx="2247900" cy="351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8436" name="Group 4"/>
          <p:cNvGrpSpPr/>
          <p:nvPr/>
        </p:nvGrpSpPr>
        <p:grpSpPr bwMode="auto">
          <a:xfrm>
            <a:off x="2033588" y="1089026"/>
            <a:ext cx="8115300" cy="519113"/>
            <a:chOff x="352" y="672"/>
            <a:chExt cx="5112" cy="327"/>
          </a:xfrm>
        </p:grpSpPr>
        <p:sp>
          <p:nvSpPr>
            <p:cNvPr id="18437" name="Rectangle 5"/>
            <p:cNvSpPr>
              <a:spLocks noChangeArrowheads="1"/>
            </p:cNvSpPr>
            <p:nvPr/>
          </p:nvSpPr>
          <p:spPr bwMode="auto">
            <a:xfrm>
              <a:off x="352" y="672"/>
              <a:ext cx="152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kumimoji="1" lang="en-US" altLang="zh-CN" sz="2800" b="1">
                  <a:solidFill>
                    <a:srgbClr val="990033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【</a:t>
              </a:r>
              <a:r>
                <a:rPr kumimoji="1" lang="zh-CN" altLang="en-US" sz="2800" b="1">
                  <a:solidFill>
                    <a:srgbClr val="990033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思考</a:t>
              </a:r>
              <a:r>
                <a:rPr kumimoji="1" lang="en-US" altLang="zh-CN" sz="2800" b="1">
                  <a:solidFill>
                    <a:srgbClr val="990033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】</a:t>
              </a:r>
            </a:p>
          </p:txBody>
        </p:sp>
        <p:sp>
          <p:nvSpPr>
            <p:cNvPr id="18438" name="Rectangle 6">
              <a:hlinkClick r:id="rId3" action="ppaction://hlinksldjump"/>
            </p:cNvPr>
            <p:cNvSpPr>
              <a:spLocks noChangeArrowheads="1"/>
            </p:cNvSpPr>
            <p:nvPr/>
          </p:nvSpPr>
          <p:spPr bwMode="gray">
            <a:xfrm>
              <a:off x="1392" y="672"/>
              <a:ext cx="407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gradFill rotWithShape="1">
                    <a:gsLst>
                      <a:gs pos="0">
                        <a:schemeClr val="folHlink">
                          <a:alpha val="60001"/>
                        </a:schemeClr>
                      </a:gs>
                      <a:gs pos="100000">
                        <a:schemeClr val="folHlink">
                          <a:gamma/>
                          <a:tint val="9020"/>
                          <a:invGamma/>
                        </a:schemeClr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2800" b="1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Arial" panose="020B0604020202020204" pitchFamily="34" charset="0"/>
                </a:rPr>
                <a:t>生活中光的反射规律有哪些作用？ </a:t>
              </a:r>
            </a:p>
          </p:txBody>
        </p:sp>
      </p:grpSp>
      <p:sp>
        <p:nvSpPr>
          <p:cNvPr id="18439" name="Line 18"/>
          <p:cNvSpPr>
            <a:spLocks noChangeShapeType="1"/>
          </p:cNvSpPr>
          <p:nvPr/>
        </p:nvSpPr>
        <p:spPr bwMode="auto">
          <a:xfrm>
            <a:off x="2085975" y="1060450"/>
            <a:ext cx="8001000" cy="0"/>
          </a:xfrm>
          <a:prstGeom prst="line">
            <a:avLst/>
          </a:prstGeom>
          <a:noFill/>
          <a:ln w="38100" cap="rnd">
            <a:solidFill>
              <a:srgbClr val="969696"/>
            </a:solidFill>
            <a:prstDash val="sysDot"/>
            <a:round/>
            <a:tailEnd type="oval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18440" name="Group 8"/>
          <p:cNvGrpSpPr/>
          <p:nvPr/>
        </p:nvGrpSpPr>
        <p:grpSpPr bwMode="auto">
          <a:xfrm>
            <a:off x="2244725" y="1693864"/>
            <a:ext cx="7780338" cy="4537075"/>
            <a:chOff x="428" y="1071"/>
            <a:chExt cx="4901" cy="2858"/>
          </a:xfrm>
        </p:grpSpPr>
        <p:grpSp>
          <p:nvGrpSpPr>
            <p:cNvPr id="18441" name="Group 9"/>
            <p:cNvGrpSpPr/>
            <p:nvPr/>
          </p:nvGrpSpPr>
          <p:grpSpPr bwMode="auto">
            <a:xfrm>
              <a:off x="428" y="1072"/>
              <a:ext cx="759" cy="2857"/>
              <a:chOff x="352" y="1117"/>
              <a:chExt cx="759" cy="2857"/>
            </a:xfrm>
          </p:grpSpPr>
          <p:sp>
            <p:nvSpPr>
              <p:cNvPr id="18442" name="AutoShape 10"/>
              <p:cNvSpPr>
                <a:spLocks noChangeArrowheads="1"/>
              </p:cNvSpPr>
              <p:nvPr/>
            </p:nvSpPr>
            <p:spPr bwMode="blackWhite">
              <a:xfrm>
                <a:off x="352" y="1117"/>
                <a:ext cx="759" cy="2857"/>
              </a:xfrm>
              <a:prstGeom prst="roundRect">
                <a:avLst>
                  <a:gd name="adj" fmla="val 11648"/>
                </a:avLst>
              </a:prstGeom>
              <a:gradFill rotWithShape="1">
                <a:gsLst>
                  <a:gs pos="0">
                    <a:schemeClr val="tx1"/>
                  </a:gs>
                  <a:gs pos="100000">
                    <a:schemeClr val="tx1">
                      <a:gamma/>
                      <a:shade val="46275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tx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8443" name="Rectangle 11"/>
              <p:cNvSpPr>
                <a:spLocks noChangeArrowheads="1"/>
              </p:cNvSpPr>
              <p:nvPr/>
            </p:nvSpPr>
            <p:spPr bwMode="blackWhite">
              <a:xfrm>
                <a:off x="536" y="1416"/>
                <a:ext cx="373" cy="35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tx1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latinLnBrk="1"/>
                <a:r>
                  <a:rPr kumimoji="1" lang="en-US" altLang="zh-CN" sz="2800" b="1" smtClean="0">
                    <a:solidFill>
                      <a:srgbClr val="FF0000"/>
                    </a:solidFill>
                    <a:latin typeface="Verdana" panose="020B0604030504040204" pitchFamily="34" charset="0"/>
                    <a:ea typeface="가는각진제목체" pitchFamily="18" charset="-127"/>
                  </a:rPr>
                  <a:t>1</a:t>
                </a:r>
                <a:endParaRPr kumimoji="1" lang="en-US" altLang="ko-KR" sz="2800" b="1">
                  <a:solidFill>
                    <a:srgbClr val="FF0000"/>
                  </a:solidFill>
                  <a:latin typeface="Verdana" panose="020B0604030504040204" pitchFamily="34" charset="0"/>
                  <a:ea typeface="가는각진제목체" pitchFamily="18" charset="-127"/>
                </a:endParaRPr>
              </a:p>
            </p:txBody>
          </p:sp>
          <p:sp>
            <p:nvSpPr>
              <p:cNvPr id="18444" name="Oval 12"/>
              <p:cNvSpPr>
                <a:spLocks noChangeArrowheads="1"/>
              </p:cNvSpPr>
              <p:nvPr/>
            </p:nvSpPr>
            <p:spPr bwMode="blackWhite">
              <a:xfrm>
                <a:off x="472" y="1344"/>
                <a:ext cx="498" cy="498"/>
              </a:xfrm>
              <a:prstGeom prst="ellipse">
                <a:avLst/>
              </a:prstGeom>
              <a:noFill/>
              <a:ln w="127000">
                <a:solidFill>
                  <a:schemeClr val="bg1">
                    <a:alpha val="50000"/>
                  </a:schemeClr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8445" name="Text Box 13"/>
              <p:cNvSpPr txBox="1">
                <a:spLocks noChangeArrowheads="1"/>
              </p:cNvSpPr>
              <p:nvPr/>
            </p:nvSpPr>
            <p:spPr bwMode="auto">
              <a:xfrm>
                <a:off x="516" y="2048"/>
                <a:ext cx="584" cy="185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20000"/>
                  </a:spcBef>
                </a:pPr>
                <a:r>
                  <a:rPr kumimoji="1" lang="zh-CN" altLang="en-US" sz="3600" b="1">
                    <a:solidFill>
                      <a:schemeClr val="bg1"/>
                    </a:solidFill>
                    <a:ea typeface="楷体_GB2312" pitchFamily="49" charset="-122"/>
                  </a:rPr>
                  <a:t>改变光路</a:t>
                </a:r>
                <a:endParaRPr kumimoji="1" lang="zh-CN" altLang="en-US" sz="3600" b="1">
                  <a:solidFill>
                    <a:schemeClr val="bg1"/>
                  </a:solidFill>
                  <a:latin typeface="楷体_GB2312" pitchFamily="49" charset="-122"/>
                  <a:ea typeface="楷体_GB2312" pitchFamily="49" charset="-122"/>
                </a:endParaRPr>
              </a:p>
              <a:p>
                <a:pPr>
                  <a:spcBef>
                    <a:spcPct val="20000"/>
                  </a:spcBef>
                </a:pPr>
                <a:endParaRPr kumimoji="1" lang="en-US" altLang="zh-CN" sz="3600" b="1">
                  <a:solidFill>
                    <a:schemeClr val="bg1"/>
                  </a:solidFill>
                  <a:latin typeface="楷体_GB2312" pitchFamily="49" charset="-122"/>
                  <a:ea typeface="楷体_GB2312" pitchFamily="49" charset="-122"/>
                </a:endParaRPr>
              </a:p>
            </p:txBody>
          </p:sp>
        </p:grpSp>
        <p:grpSp>
          <p:nvGrpSpPr>
            <p:cNvPr id="18446" name="Group 14"/>
            <p:cNvGrpSpPr/>
            <p:nvPr/>
          </p:nvGrpSpPr>
          <p:grpSpPr bwMode="auto">
            <a:xfrm>
              <a:off x="1230" y="1485"/>
              <a:ext cx="178" cy="390"/>
              <a:chOff x="1426" y="2568"/>
              <a:chExt cx="178" cy="390"/>
            </a:xfrm>
          </p:grpSpPr>
          <p:sp>
            <p:nvSpPr>
              <p:cNvPr id="18447" name="AutoShape 15"/>
              <p:cNvSpPr>
                <a:spLocks noChangeArrowheads="1"/>
              </p:cNvSpPr>
              <p:nvPr/>
            </p:nvSpPr>
            <p:spPr bwMode="blackWhite">
              <a:xfrm rot="5400000">
                <a:off x="1357" y="2710"/>
                <a:ext cx="390" cy="105"/>
              </a:xfrm>
              <a:prstGeom prst="triangle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1">
                      <a:gamma/>
                      <a:shade val="46275"/>
                      <a:invGamma/>
                    </a:schemeClr>
                  </a:gs>
                  <a:gs pos="100000">
                    <a:schemeClr val="tx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8448" name="Rectangle 16"/>
              <p:cNvSpPr>
                <a:spLocks noChangeArrowheads="1"/>
              </p:cNvSpPr>
              <p:nvPr/>
            </p:nvSpPr>
            <p:spPr bwMode="blackWhite">
              <a:xfrm>
                <a:off x="1461" y="2574"/>
                <a:ext cx="27" cy="378"/>
              </a:xfrm>
              <a:prstGeom prst="rect">
                <a:avLst/>
              </a:prstGeom>
              <a:gradFill rotWithShape="1">
                <a:gsLst>
                  <a:gs pos="0">
                    <a:schemeClr val="tx1">
                      <a:gamma/>
                      <a:shade val="46275"/>
                      <a:invGamma/>
                    </a:schemeClr>
                  </a:gs>
                  <a:gs pos="100000">
                    <a:schemeClr val="tx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8449" name="Rectangle 17"/>
              <p:cNvSpPr>
                <a:spLocks noChangeArrowheads="1"/>
              </p:cNvSpPr>
              <p:nvPr/>
            </p:nvSpPr>
            <p:spPr bwMode="blackWhite">
              <a:xfrm>
                <a:off x="1426" y="2575"/>
                <a:ext cx="27" cy="378"/>
              </a:xfrm>
              <a:prstGeom prst="rect">
                <a:avLst/>
              </a:prstGeom>
              <a:gradFill rotWithShape="1">
                <a:gsLst>
                  <a:gs pos="0">
                    <a:schemeClr val="tx1">
                      <a:gamma/>
                      <a:shade val="46275"/>
                      <a:invGamma/>
                    </a:schemeClr>
                  </a:gs>
                  <a:gs pos="100000">
                    <a:schemeClr val="tx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18450" name="AutoShape 18"/>
            <p:cNvSpPr>
              <a:spLocks noChangeArrowheads="1"/>
            </p:cNvSpPr>
            <p:nvPr/>
          </p:nvSpPr>
          <p:spPr bwMode="auto">
            <a:xfrm>
              <a:off x="1419" y="1071"/>
              <a:ext cx="3910" cy="2813"/>
            </a:xfrm>
            <a:prstGeom prst="roundRect">
              <a:avLst>
                <a:gd name="adj" fmla="val 7315"/>
              </a:avLst>
            </a:prstGeom>
            <a:noFill/>
            <a:ln w="22225" cap="rnd">
              <a:solidFill>
                <a:srgbClr val="1C1C1C"/>
              </a:solidFill>
              <a:prstDash val="sysDot"/>
              <a:rou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pic>
        <p:nvPicPr>
          <p:cNvPr id="18461" name="Picture 29" descr="reflect_gam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981200"/>
            <a:ext cx="31242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8463" name="Group 31"/>
          <p:cNvGrpSpPr/>
          <p:nvPr/>
        </p:nvGrpSpPr>
        <p:grpSpPr bwMode="auto">
          <a:xfrm>
            <a:off x="5257800" y="2667000"/>
            <a:ext cx="3124200" cy="304800"/>
            <a:chOff x="2352" y="1680"/>
            <a:chExt cx="1968" cy="192"/>
          </a:xfrm>
        </p:grpSpPr>
        <p:sp>
          <p:nvSpPr>
            <p:cNvPr id="18452" name="Line 20"/>
            <p:cNvSpPr>
              <a:spLocks noChangeShapeType="1"/>
            </p:cNvSpPr>
            <p:nvPr/>
          </p:nvSpPr>
          <p:spPr bwMode="auto">
            <a:xfrm flipH="1" flipV="1">
              <a:off x="2352" y="1680"/>
              <a:ext cx="1968" cy="192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8462" name="Line 30"/>
            <p:cNvSpPr>
              <a:spLocks noChangeShapeType="1"/>
            </p:cNvSpPr>
            <p:nvPr/>
          </p:nvSpPr>
          <p:spPr bwMode="auto">
            <a:xfrm>
              <a:off x="3120" y="1752"/>
              <a:ext cx="384" cy="48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8465" name="Group 33"/>
          <p:cNvGrpSpPr/>
          <p:nvPr/>
        </p:nvGrpSpPr>
        <p:grpSpPr bwMode="auto">
          <a:xfrm>
            <a:off x="8382000" y="2971800"/>
            <a:ext cx="0" cy="1885950"/>
            <a:chOff x="4320" y="1872"/>
            <a:chExt cx="0" cy="1188"/>
          </a:xfrm>
        </p:grpSpPr>
        <p:sp>
          <p:nvSpPr>
            <p:cNvPr id="18453" name="Line 21"/>
            <p:cNvSpPr>
              <a:spLocks noChangeShapeType="1"/>
            </p:cNvSpPr>
            <p:nvPr/>
          </p:nvSpPr>
          <p:spPr bwMode="auto">
            <a:xfrm flipV="1">
              <a:off x="4320" y="1872"/>
              <a:ext cx="0" cy="118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8464" name="Line 32"/>
            <p:cNvSpPr>
              <a:spLocks noChangeShapeType="1"/>
            </p:cNvSpPr>
            <p:nvPr/>
          </p:nvSpPr>
          <p:spPr bwMode="auto">
            <a:xfrm>
              <a:off x="4320" y="2256"/>
              <a:ext cx="0" cy="432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4" name="TextBox 2"/>
          <p:cNvSpPr txBox="1"/>
          <p:nvPr/>
        </p:nvSpPr>
        <p:spPr bwMode="auto">
          <a:xfrm>
            <a:off x="253891" y="65723"/>
            <a:ext cx="6391493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400" dirty="0" smtClean="0">
                <a:solidFill>
                  <a:srgbClr val="FF0000"/>
                </a:solidFill>
                <a:latin typeface="华文隶书" pitchFamily="2" charset="-122"/>
                <a:ea typeface="华文隶书" pitchFamily="2" charset="-122"/>
              </a:rPr>
              <a:t>三、光</a:t>
            </a:r>
            <a:r>
              <a:rPr lang="zh-CN" altLang="en-US" sz="4400" dirty="0">
                <a:solidFill>
                  <a:srgbClr val="FF0000"/>
                </a:solidFill>
                <a:latin typeface="华文隶书" pitchFamily="2" charset="-122"/>
                <a:ea typeface="华文隶书" pitchFamily="2" charset="-122"/>
              </a:rPr>
              <a:t>的反</a:t>
            </a:r>
            <a:r>
              <a:rPr lang="zh-CN" altLang="en-US" sz="4400" dirty="0" smtClean="0">
                <a:solidFill>
                  <a:srgbClr val="FF0000"/>
                </a:solidFill>
                <a:latin typeface="华文隶书" pitchFamily="2" charset="-122"/>
                <a:ea typeface="华文隶书" pitchFamily="2" charset="-122"/>
              </a:rPr>
              <a:t>射规律</a:t>
            </a:r>
            <a:r>
              <a:rPr lang="zh-CN" altLang="en-US" sz="4400" dirty="0">
                <a:solidFill>
                  <a:srgbClr val="FF0000"/>
                </a:solidFill>
                <a:latin typeface="华文隶书" pitchFamily="2" charset="-122"/>
                <a:ea typeface="华文隶书" pitchFamily="2" charset="-122"/>
              </a:rPr>
              <a:t>的应用</a:t>
            </a:r>
          </a:p>
        </p:txBody>
      </p:sp>
      <p:grpSp>
        <p:nvGrpSpPr>
          <p:cNvPr id="35" name="组合 34"/>
          <p:cNvGrpSpPr/>
          <p:nvPr/>
        </p:nvGrpSpPr>
        <p:grpSpPr>
          <a:xfrm rot="13072672">
            <a:off x="7218963" y="2688033"/>
            <a:ext cx="2171433" cy="186532"/>
            <a:chOff x="3671010" y="3450453"/>
            <a:chExt cx="3657600" cy="246062"/>
          </a:xfrm>
        </p:grpSpPr>
        <p:sp>
          <p:nvSpPr>
            <p:cNvPr id="36" name="Line 20"/>
            <p:cNvSpPr>
              <a:spLocks noChangeShapeType="1"/>
            </p:cNvSpPr>
            <p:nvPr/>
          </p:nvSpPr>
          <p:spPr bwMode="auto">
            <a:xfrm flipH="1">
              <a:off x="3715460" y="3463153"/>
              <a:ext cx="152400" cy="2286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" name="Line 21"/>
            <p:cNvSpPr>
              <a:spLocks noChangeShapeType="1"/>
            </p:cNvSpPr>
            <p:nvPr/>
          </p:nvSpPr>
          <p:spPr bwMode="auto">
            <a:xfrm>
              <a:off x="3671010" y="3450453"/>
              <a:ext cx="3657600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8" name="Line 22"/>
            <p:cNvSpPr>
              <a:spLocks noChangeShapeType="1"/>
            </p:cNvSpPr>
            <p:nvPr/>
          </p:nvSpPr>
          <p:spPr bwMode="auto">
            <a:xfrm flipH="1">
              <a:off x="3944060" y="3463153"/>
              <a:ext cx="152400" cy="2286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" name="Line 23"/>
            <p:cNvSpPr>
              <a:spLocks noChangeShapeType="1"/>
            </p:cNvSpPr>
            <p:nvPr/>
          </p:nvSpPr>
          <p:spPr bwMode="auto">
            <a:xfrm flipH="1">
              <a:off x="6534860" y="3463153"/>
              <a:ext cx="152400" cy="2286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" name="Line 24"/>
            <p:cNvSpPr>
              <a:spLocks noChangeShapeType="1"/>
            </p:cNvSpPr>
            <p:nvPr/>
          </p:nvSpPr>
          <p:spPr bwMode="auto">
            <a:xfrm flipH="1">
              <a:off x="6230060" y="3463153"/>
              <a:ext cx="152400" cy="2286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" name="Line 25"/>
            <p:cNvSpPr>
              <a:spLocks noChangeShapeType="1"/>
            </p:cNvSpPr>
            <p:nvPr/>
          </p:nvSpPr>
          <p:spPr bwMode="auto">
            <a:xfrm flipH="1">
              <a:off x="6001460" y="3463153"/>
              <a:ext cx="152400" cy="2286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" name="Line 26"/>
            <p:cNvSpPr>
              <a:spLocks noChangeShapeType="1"/>
            </p:cNvSpPr>
            <p:nvPr/>
          </p:nvSpPr>
          <p:spPr bwMode="auto">
            <a:xfrm flipH="1">
              <a:off x="5772860" y="3463153"/>
              <a:ext cx="152400" cy="2286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" name="Line 27"/>
            <p:cNvSpPr>
              <a:spLocks noChangeShapeType="1"/>
            </p:cNvSpPr>
            <p:nvPr/>
          </p:nvSpPr>
          <p:spPr bwMode="auto">
            <a:xfrm flipH="1">
              <a:off x="5544260" y="3463153"/>
              <a:ext cx="152400" cy="2286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4" name="Line 28"/>
            <p:cNvSpPr>
              <a:spLocks noChangeShapeType="1"/>
            </p:cNvSpPr>
            <p:nvPr/>
          </p:nvSpPr>
          <p:spPr bwMode="auto">
            <a:xfrm flipH="1">
              <a:off x="5315660" y="3463153"/>
              <a:ext cx="152400" cy="2286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" name="Line 29"/>
            <p:cNvSpPr>
              <a:spLocks noChangeShapeType="1"/>
            </p:cNvSpPr>
            <p:nvPr/>
          </p:nvSpPr>
          <p:spPr bwMode="auto">
            <a:xfrm flipH="1">
              <a:off x="5125160" y="3467915"/>
              <a:ext cx="152400" cy="2286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6" name="Line 30"/>
            <p:cNvSpPr>
              <a:spLocks noChangeShapeType="1"/>
            </p:cNvSpPr>
            <p:nvPr/>
          </p:nvSpPr>
          <p:spPr bwMode="auto">
            <a:xfrm flipH="1">
              <a:off x="4858460" y="3463153"/>
              <a:ext cx="152400" cy="2286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" name="Line 31"/>
            <p:cNvSpPr>
              <a:spLocks noChangeShapeType="1"/>
            </p:cNvSpPr>
            <p:nvPr/>
          </p:nvSpPr>
          <p:spPr bwMode="auto">
            <a:xfrm flipH="1">
              <a:off x="4629860" y="3463153"/>
              <a:ext cx="152400" cy="2286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" name="Line 32"/>
            <p:cNvSpPr>
              <a:spLocks noChangeShapeType="1"/>
            </p:cNvSpPr>
            <p:nvPr/>
          </p:nvSpPr>
          <p:spPr bwMode="auto">
            <a:xfrm flipH="1">
              <a:off x="4401260" y="3463153"/>
              <a:ext cx="152400" cy="2286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9" name="Line 33"/>
            <p:cNvSpPr>
              <a:spLocks noChangeShapeType="1"/>
            </p:cNvSpPr>
            <p:nvPr/>
          </p:nvSpPr>
          <p:spPr bwMode="auto">
            <a:xfrm flipH="1">
              <a:off x="4172660" y="3463153"/>
              <a:ext cx="152400" cy="2286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18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8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8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25" name="Group 21"/>
          <p:cNvGrpSpPr/>
          <p:nvPr/>
        </p:nvGrpSpPr>
        <p:grpSpPr bwMode="auto">
          <a:xfrm>
            <a:off x="2244725" y="1332342"/>
            <a:ext cx="7780338" cy="4537075"/>
            <a:chOff x="454" y="1067"/>
            <a:chExt cx="4901" cy="2858"/>
          </a:xfrm>
        </p:grpSpPr>
        <p:grpSp>
          <p:nvGrpSpPr>
            <p:cNvPr id="21510" name="Group 6"/>
            <p:cNvGrpSpPr/>
            <p:nvPr/>
          </p:nvGrpSpPr>
          <p:grpSpPr bwMode="auto">
            <a:xfrm>
              <a:off x="454" y="1068"/>
              <a:ext cx="759" cy="2857"/>
              <a:chOff x="352" y="1117"/>
              <a:chExt cx="759" cy="2857"/>
            </a:xfrm>
          </p:grpSpPr>
          <p:sp>
            <p:nvSpPr>
              <p:cNvPr id="21511" name="AutoShape 7"/>
              <p:cNvSpPr>
                <a:spLocks noChangeArrowheads="1"/>
              </p:cNvSpPr>
              <p:nvPr/>
            </p:nvSpPr>
            <p:spPr bwMode="blackWhite">
              <a:xfrm>
                <a:off x="352" y="1117"/>
                <a:ext cx="759" cy="2857"/>
              </a:xfrm>
              <a:prstGeom prst="roundRect">
                <a:avLst>
                  <a:gd name="adj" fmla="val 11648"/>
                </a:avLst>
              </a:prstGeom>
              <a:gradFill rotWithShape="1">
                <a:gsLst>
                  <a:gs pos="0">
                    <a:schemeClr val="tx1"/>
                  </a:gs>
                  <a:gs pos="100000">
                    <a:schemeClr val="tx1">
                      <a:gamma/>
                      <a:shade val="46275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tx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1512" name="Rectangle 8"/>
              <p:cNvSpPr>
                <a:spLocks noChangeArrowheads="1"/>
              </p:cNvSpPr>
              <p:nvPr/>
            </p:nvSpPr>
            <p:spPr bwMode="blackWhite">
              <a:xfrm>
                <a:off x="536" y="1416"/>
                <a:ext cx="373" cy="35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tx1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latinLnBrk="1"/>
                <a:r>
                  <a:rPr kumimoji="1" lang="en-US" altLang="zh-CN" sz="2800" b="1" smtClean="0">
                    <a:solidFill>
                      <a:srgbClr val="FF0000"/>
                    </a:solidFill>
                    <a:latin typeface="Verdana" panose="020B0604030504040204" pitchFamily="34" charset="0"/>
                    <a:ea typeface="가는각진제목체" pitchFamily="18" charset="-127"/>
                  </a:rPr>
                  <a:t>2</a:t>
                </a:r>
                <a:endParaRPr kumimoji="1" lang="en-US" altLang="ko-KR" sz="2800" b="1">
                  <a:solidFill>
                    <a:srgbClr val="FF0000"/>
                  </a:solidFill>
                  <a:latin typeface="Verdana" panose="020B0604030504040204" pitchFamily="34" charset="0"/>
                  <a:ea typeface="가는각진제목체" pitchFamily="18" charset="-127"/>
                </a:endParaRPr>
              </a:p>
            </p:txBody>
          </p:sp>
          <p:sp>
            <p:nvSpPr>
              <p:cNvPr id="21513" name="Oval 9"/>
              <p:cNvSpPr>
                <a:spLocks noChangeArrowheads="1"/>
              </p:cNvSpPr>
              <p:nvPr/>
            </p:nvSpPr>
            <p:spPr bwMode="blackWhite">
              <a:xfrm>
                <a:off x="472" y="1344"/>
                <a:ext cx="498" cy="498"/>
              </a:xfrm>
              <a:prstGeom prst="ellipse">
                <a:avLst/>
              </a:prstGeom>
              <a:noFill/>
              <a:ln w="127000">
                <a:solidFill>
                  <a:schemeClr val="bg1">
                    <a:alpha val="50000"/>
                  </a:schemeClr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1514" name="Text Box 10"/>
              <p:cNvSpPr txBox="1">
                <a:spLocks noChangeArrowheads="1"/>
              </p:cNvSpPr>
              <p:nvPr/>
            </p:nvSpPr>
            <p:spPr bwMode="auto">
              <a:xfrm>
                <a:off x="516" y="2048"/>
                <a:ext cx="584" cy="151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20000"/>
                  </a:spcBef>
                </a:pPr>
                <a:r>
                  <a:rPr kumimoji="1" lang="zh-CN" altLang="en-US" sz="3600" b="1">
                    <a:solidFill>
                      <a:schemeClr val="bg1"/>
                    </a:solidFill>
                    <a:ea typeface="楷体_GB2312" pitchFamily="49" charset="-122"/>
                  </a:rPr>
                  <a:t>潜望镜</a:t>
                </a:r>
                <a:endParaRPr kumimoji="1" lang="zh-CN" altLang="en-US" sz="3600" b="1">
                  <a:solidFill>
                    <a:schemeClr val="bg1"/>
                  </a:solidFill>
                  <a:latin typeface="楷体_GB2312" pitchFamily="49" charset="-122"/>
                  <a:ea typeface="楷体_GB2312" pitchFamily="49" charset="-122"/>
                </a:endParaRPr>
              </a:p>
              <a:p>
                <a:pPr>
                  <a:spcBef>
                    <a:spcPct val="20000"/>
                  </a:spcBef>
                </a:pPr>
                <a:endParaRPr kumimoji="1" lang="en-US" altLang="zh-CN" sz="3600" b="1">
                  <a:solidFill>
                    <a:schemeClr val="bg1"/>
                  </a:solidFill>
                  <a:latin typeface="楷体_GB2312" pitchFamily="49" charset="-122"/>
                  <a:ea typeface="楷体_GB2312" pitchFamily="49" charset="-122"/>
                </a:endParaRPr>
              </a:p>
            </p:txBody>
          </p:sp>
        </p:grpSp>
        <p:grpSp>
          <p:nvGrpSpPr>
            <p:cNvPr id="21515" name="Group 11"/>
            <p:cNvGrpSpPr/>
            <p:nvPr/>
          </p:nvGrpSpPr>
          <p:grpSpPr bwMode="auto">
            <a:xfrm>
              <a:off x="1256" y="1481"/>
              <a:ext cx="178" cy="390"/>
              <a:chOff x="1426" y="2568"/>
              <a:chExt cx="178" cy="390"/>
            </a:xfrm>
          </p:grpSpPr>
          <p:sp>
            <p:nvSpPr>
              <p:cNvPr id="21516" name="AutoShape 12"/>
              <p:cNvSpPr>
                <a:spLocks noChangeArrowheads="1"/>
              </p:cNvSpPr>
              <p:nvPr/>
            </p:nvSpPr>
            <p:spPr bwMode="blackWhite">
              <a:xfrm rot="5400000">
                <a:off x="1357" y="2710"/>
                <a:ext cx="390" cy="105"/>
              </a:xfrm>
              <a:prstGeom prst="triangle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1">
                      <a:gamma/>
                      <a:shade val="46275"/>
                      <a:invGamma/>
                    </a:schemeClr>
                  </a:gs>
                  <a:gs pos="100000">
                    <a:schemeClr val="tx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1517" name="Rectangle 13"/>
              <p:cNvSpPr>
                <a:spLocks noChangeArrowheads="1"/>
              </p:cNvSpPr>
              <p:nvPr/>
            </p:nvSpPr>
            <p:spPr bwMode="blackWhite">
              <a:xfrm>
                <a:off x="1461" y="2574"/>
                <a:ext cx="27" cy="378"/>
              </a:xfrm>
              <a:prstGeom prst="rect">
                <a:avLst/>
              </a:prstGeom>
              <a:gradFill rotWithShape="1">
                <a:gsLst>
                  <a:gs pos="0">
                    <a:schemeClr val="tx1">
                      <a:gamma/>
                      <a:shade val="46275"/>
                      <a:invGamma/>
                    </a:schemeClr>
                  </a:gs>
                  <a:gs pos="100000">
                    <a:schemeClr val="tx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1518" name="Rectangle 14"/>
              <p:cNvSpPr>
                <a:spLocks noChangeArrowheads="1"/>
              </p:cNvSpPr>
              <p:nvPr/>
            </p:nvSpPr>
            <p:spPr bwMode="blackWhite">
              <a:xfrm>
                <a:off x="1426" y="2575"/>
                <a:ext cx="27" cy="378"/>
              </a:xfrm>
              <a:prstGeom prst="rect">
                <a:avLst/>
              </a:prstGeom>
              <a:gradFill rotWithShape="1">
                <a:gsLst>
                  <a:gs pos="0">
                    <a:schemeClr val="tx1">
                      <a:gamma/>
                      <a:shade val="46275"/>
                      <a:invGamma/>
                    </a:schemeClr>
                  </a:gs>
                  <a:gs pos="100000">
                    <a:schemeClr val="tx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21519" name="AutoShape 15"/>
            <p:cNvSpPr>
              <a:spLocks noChangeArrowheads="1"/>
            </p:cNvSpPr>
            <p:nvPr/>
          </p:nvSpPr>
          <p:spPr bwMode="auto">
            <a:xfrm>
              <a:off x="1445" y="1067"/>
              <a:ext cx="3910" cy="2821"/>
            </a:xfrm>
            <a:prstGeom prst="roundRect">
              <a:avLst>
                <a:gd name="adj" fmla="val 7315"/>
              </a:avLst>
            </a:prstGeom>
            <a:noFill/>
            <a:ln w="22225" cap="rnd">
              <a:solidFill>
                <a:srgbClr val="1C1C1C"/>
              </a:solidFill>
              <a:prstDash val="sysDot"/>
              <a:rou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pic>
        <p:nvPicPr>
          <p:cNvPr id="21523" name="Picture 4" descr="pic_5134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1487"/>
          <a:stretch>
            <a:fillRect/>
          </a:stretch>
        </p:blipFill>
        <p:spPr bwMode="auto">
          <a:xfrm>
            <a:off x="3962401" y="1543479"/>
            <a:ext cx="5832475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21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4" name="Group 6"/>
          <p:cNvGrpSpPr/>
          <p:nvPr/>
        </p:nvGrpSpPr>
        <p:grpSpPr bwMode="auto">
          <a:xfrm>
            <a:off x="2244726" y="940507"/>
            <a:ext cx="1204913" cy="5005388"/>
            <a:chOff x="352" y="1117"/>
            <a:chExt cx="759" cy="3153"/>
          </a:xfrm>
        </p:grpSpPr>
        <p:sp>
          <p:nvSpPr>
            <p:cNvPr id="22535" name="AutoShape 7"/>
            <p:cNvSpPr>
              <a:spLocks noChangeArrowheads="1"/>
            </p:cNvSpPr>
            <p:nvPr/>
          </p:nvSpPr>
          <p:spPr bwMode="blackWhite">
            <a:xfrm>
              <a:off x="352" y="1117"/>
              <a:ext cx="759" cy="2857"/>
            </a:xfrm>
            <a:prstGeom prst="roundRect">
              <a:avLst>
                <a:gd name="adj" fmla="val 11648"/>
              </a:avLst>
            </a:prstGeom>
            <a:gradFill rotWithShape="1">
              <a:gsLst>
                <a:gs pos="0">
                  <a:schemeClr val="tx1"/>
                </a:gs>
                <a:gs pos="100000">
                  <a:schemeClr val="tx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tx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2536" name="Rectangle 8"/>
            <p:cNvSpPr>
              <a:spLocks noChangeArrowheads="1"/>
            </p:cNvSpPr>
            <p:nvPr/>
          </p:nvSpPr>
          <p:spPr bwMode="blackWhite">
            <a:xfrm>
              <a:off x="536" y="1416"/>
              <a:ext cx="373" cy="3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latinLnBrk="1"/>
              <a:r>
                <a:rPr kumimoji="1" lang="en-US" altLang="zh-CN" sz="2800" b="1" dirty="0" smtClean="0">
                  <a:solidFill>
                    <a:srgbClr val="FF0000"/>
                  </a:solidFill>
                  <a:latin typeface="Verdana" panose="020B0604030504040204" pitchFamily="34" charset="0"/>
                  <a:ea typeface="가는각진제목체" pitchFamily="18" charset="-127"/>
                </a:rPr>
                <a:t>2</a:t>
              </a:r>
              <a:endParaRPr kumimoji="1" lang="en-US" altLang="ko-KR" sz="2800" b="1" dirty="0">
                <a:solidFill>
                  <a:srgbClr val="FF0000"/>
                </a:solidFill>
                <a:latin typeface="Verdana" panose="020B0604030504040204" pitchFamily="34" charset="0"/>
                <a:ea typeface="가는각진제목체" pitchFamily="18" charset="-127"/>
              </a:endParaRPr>
            </a:p>
          </p:txBody>
        </p:sp>
        <p:sp>
          <p:nvSpPr>
            <p:cNvPr id="22537" name="Oval 9"/>
            <p:cNvSpPr>
              <a:spLocks noChangeArrowheads="1"/>
            </p:cNvSpPr>
            <p:nvPr/>
          </p:nvSpPr>
          <p:spPr bwMode="blackWhite">
            <a:xfrm>
              <a:off x="472" y="1344"/>
              <a:ext cx="498" cy="498"/>
            </a:xfrm>
            <a:prstGeom prst="ellipse">
              <a:avLst/>
            </a:prstGeom>
            <a:noFill/>
            <a:ln w="127000">
              <a:solidFill>
                <a:schemeClr val="bg1">
                  <a:alpha val="50000"/>
                </a:schemeClr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2538" name="Text Box 10"/>
            <p:cNvSpPr txBox="1">
              <a:spLocks noChangeArrowheads="1"/>
            </p:cNvSpPr>
            <p:nvPr/>
          </p:nvSpPr>
          <p:spPr bwMode="auto">
            <a:xfrm>
              <a:off x="516" y="2048"/>
              <a:ext cx="584" cy="22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kumimoji="1" lang="zh-CN" altLang="en-US" sz="3600" b="1" dirty="0">
                  <a:solidFill>
                    <a:schemeClr val="bg1"/>
                  </a:solidFill>
                  <a:ea typeface="楷体_GB2312" pitchFamily="49" charset="-122"/>
                </a:rPr>
                <a:t>潜望</a:t>
              </a:r>
              <a:r>
                <a:rPr kumimoji="1" lang="zh-CN" altLang="en-US" sz="3600" b="1" dirty="0" smtClean="0">
                  <a:solidFill>
                    <a:schemeClr val="bg1"/>
                  </a:solidFill>
                  <a:ea typeface="楷体_GB2312" pitchFamily="49" charset="-122"/>
                </a:rPr>
                <a:t>镜原理</a:t>
              </a:r>
              <a:endParaRPr kumimoji="1" lang="zh-CN" altLang="en-US" sz="3600" b="1" dirty="0">
                <a:solidFill>
                  <a:schemeClr val="bg1"/>
                </a:solidFill>
                <a:latin typeface="楷体_GB2312" pitchFamily="49" charset="-122"/>
                <a:ea typeface="楷体_GB2312" pitchFamily="49" charset="-122"/>
              </a:endParaRPr>
            </a:p>
            <a:p>
              <a:pPr>
                <a:spcBef>
                  <a:spcPct val="20000"/>
                </a:spcBef>
              </a:pPr>
              <a:endParaRPr kumimoji="1" lang="en-US" altLang="zh-CN" sz="3600" b="1" dirty="0">
                <a:solidFill>
                  <a:schemeClr val="bg1"/>
                </a:solidFill>
                <a:latin typeface="楷体_GB2312" pitchFamily="49" charset="-122"/>
                <a:ea typeface="楷体_GB2312" pitchFamily="49" charset="-122"/>
              </a:endParaRPr>
            </a:p>
          </p:txBody>
        </p:sp>
      </p:grpSp>
      <p:grpSp>
        <p:nvGrpSpPr>
          <p:cNvPr id="22539" name="Group 11"/>
          <p:cNvGrpSpPr/>
          <p:nvPr/>
        </p:nvGrpSpPr>
        <p:grpSpPr bwMode="auto">
          <a:xfrm>
            <a:off x="3517901" y="1596146"/>
            <a:ext cx="282575" cy="619125"/>
            <a:chOff x="1426" y="2568"/>
            <a:chExt cx="178" cy="390"/>
          </a:xfrm>
        </p:grpSpPr>
        <p:sp>
          <p:nvSpPr>
            <p:cNvPr id="22540" name="AutoShape 12"/>
            <p:cNvSpPr>
              <a:spLocks noChangeArrowheads="1"/>
            </p:cNvSpPr>
            <p:nvPr/>
          </p:nvSpPr>
          <p:spPr bwMode="blackWhite">
            <a:xfrm rot="5400000">
              <a:off x="1357" y="2710"/>
              <a:ext cx="390" cy="105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0">
                  <a:schemeClr val="tx1">
                    <a:gamma/>
                    <a:shade val="46275"/>
                    <a:invGamma/>
                  </a:schemeClr>
                </a:gs>
                <a:gs pos="100000">
                  <a:schemeClr val="tx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2541" name="Rectangle 13"/>
            <p:cNvSpPr>
              <a:spLocks noChangeArrowheads="1"/>
            </p:cNvSpPr>
            <p:nvPr/>
          </p:nvSpPr>
          <p:spPr bwMode="blackWhite">
            <a:xfrm>
              <a:off x="1461" y="2574"/>
              <a:ext cx="27" cy="378"/>
            </a:xfrm>
            <a:prstGeom prst="rect">
              <a:avLst/>
            </a:prstGeom>
            <a:gradFill rotWithShape="1">
              <a:gsLst>
                <a:gs pos="0">
                  <a:schemeClr val="tx1">
                    <a:gamma/>
                    <a:shade val="46275"/>
                    <a:invGamma/>
                  </a:schemeClr>
                </a:gs>
                <a:gs pos="100000">
                  <a:schemeClr val="tx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2542" name="Rectangle 14"/>
            <p:cNvSpPr>
              <a:spLocks noChangeArrowheads="1"/>
            </p:cNvSpPr>
            <p:nvPr/>
          </p:nvSpPr>
          <p:spPr bwMode="blackWhite">
            <a:xfrm>
              <a:off x="1426" y="2575"/>
              <a:ext cx="27" cy="378"/>
            </a:xfrm>
            <a:prstGeom prst="rect">
              <a:avLst/>
            </a:prstGeom>
            <a:gradFill rotWithShape="1">
              <a:gsLst>
                <a:gs pos="0">
                  <a:schemeClr val="tx1">
                    <a:gamma/>
                    <a:shade val="46275"/>
                    <a:invGamma/>
                  </a:schemeClr>
                </a:gs>
                <a:gs pos="100000">
                  <a:schemeClr val="tx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22543" name="AutoShape 15"/>
          <p:cNvSpPr>
            <a:spLocks noChangeArrowheads="1"/>
          </p:cNvSpPr>
          <p:nvPr/>
        </p:nvSpPr>
        <p:spPr bwMode="auto">
          <a:xfrm>
            <a:off x="3817939" y="938921"/>
            <a:ext cx="6207125" cy="4478337"/>
          </a:xfrm>
          <a:prstGeom prst="roundRect">
            <a:avLst>
              <a:gd name="adj" fmla="val 7315"/>
            </a:avLst>
          </a:prstGeom>
          <a:noFill/>
          <a:ln w="22225" cap="rnd">
            <a:solidFill>
              <a:srgbClr val="1C1C1C"/>
            </a:solidFill>
            <a:prstDash val="sysDot"/>
            <a:rou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2065" name="Picture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14484" y="1300870"/>
            <a:ext cx="6014033" cy="3550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72" name="Group 20"/>
          <p:cNvGrpSpPr/>
          <p:nvPr/>
        </p:nvGrpSpPr>
        <p:grpSpPr bwMode="auto">
          <a:xfrm>
            <a:off x="2244725" y="1034618"/>
            <a:ext cx="7780338" cy="4537075"/>
            <a:chOff x="454" y="1067"/>
            <a:chExt cx="4901" cy="2858"/>
          </a:xfrm>
        </p:grpSpPr>
        <p:grpSp>
          <p:nvGrpSpPr>
            <p:cNvPr id="23558" name="Group 6"/>
            <p:cNvGrpSpPr/>
            <p:nvPr/>
          </p:nvGrpSpPr>
          <p:grpSpPr bwMode="auto">
            <a:xfrm>
              <a:off x="454" y="1068"/>
              <a:ext cx="759" cy="2857"/>
              <a:chOff x="352" y="1117"/>
              <a:chExt cx="759" cy="2857"/>
            </a:xfrm>
          </p:grpSpPr>
          <p:sp>
            <p:nvSpPr>
              <p:cNvPr id="23559" name="AutoShape 7"/>
              <p:cNvSpPr>
                <a:spLocks noChangeArrowheads="1"/>
              </p:cNvSpPr>
              <p:nvPr/>
            </p:nvSpPr>
            <p:spPr bwMode="blackWhite">
              <a:xfrm>
                <a:off x="352" y="1117"/>
                <a:ext cx="759" cy="2857"/>
              </a:xfrm>
              <a:prstGeom prst="roundRect">
                <a:avLst>
                  <a:gd name="adj" fmla="val 11648"/>
                </a:avLst>
              </a:prstGeom>
              <a:gradFill rotWithShape="1">
                <a:gsLst>
                  <a:gs pos="0">
                    <a:schemeClr val="tx1"/>
                  </a:gs>
                  <a:gs pos="100000">
                    <a:schemeClr val="tx1">
                      <a:gamma/>
                      <a:shade val="46275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tx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3560" name="Rectangle 8"/>
              <p:cNvSpPr>
                <a:spLocks noChangeArrowheads="1"/>
              </p:cNvSpPr>
              <p:nvPr/>
            </p:nvSpPr>
            <p:spPr bwMode="blackWhite">
              <a:xfrm>
                <a:off x="536" y="1416"/>
                <a:ext cx="373" cy="35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tx1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latinLnBrk="1"/>
                <a:r>
                  <a:rPr kumimoji="1" lang="en-US" altLang="zh-CN" sz="2800" b="1" dirty="0" smtClean="0">
                    <a:solidFill>
                      <a:srgbClr val="FF0000"/>
                    </a:solidFill>
                    <a:latin typeface="Verdana" panose="020B0604030504040204" pitchFamily="34" charset="0"/>
                    <a:ea typeface="가는각진제목체" pitchFamily="18" charset="-127"/>
                  </a:rPr>
                  <a:t>3</a:t>
                </a:r>
                <a:endParaRPr kumimoji="1" lang="en-US" altLang="ko-KR" sz="2800" b="1" dirty="0">
                  <a:solidFill>
                    <a:srgbClr val="FF0000"/>
                  </a:solidFill>
                  <a:latin typeface="Verdana" panose="020B0604030504040204" pitchFamily="34" charset="0"/>
                  <a:ea typeface="가는각진제목체" pitchFamily="18" charset="-127"/>
                </a:endParaRPr>
              </a:p>
            </p:txBody>
          </p:sp>
          <p:sp>
            <p:nvSpPr>
              <p:cNvPr id="23561" name="Oval 9"/>
              <p:cNvSpPr>
                <a:spLocks noChangeArrowheads="1"/>
              </p:cNvSpPr>
              <p:nvPr/>
            </p:nvSpPr>
            <p:spPr bwMode="blackWhite">
              <a:xfrm>
                <a:off x="472" y="1344"/>
                <a:ext cx="498" cy="498"/>
              </a:xfrm>
              <a:prstGeom prst="ellipse">
                <a:avLst/>
              </a:prstGeom>
              <a:noFill/>
              <a:ln w="127000">
                <a:solidFill>
                  <a:schemeClr val="bg1">
                    <a:alpha val="50000"/>
                  </a:schemeClr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3562" name="Text Box 10"/>
              <p:cNvSpPr txBox="1">
                <a:spLocks noChangeArrowheads="1"/>
              </p:cNvSpPr>
              <p:nvPr/>
            </p:nvSpPr>
            <p:spPr bwMode="auto">
              <a:xfrm>
                <a:off x="516" y="2048"/>
                <a:ext cx="584" cy="185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20000"/>
                  </a:spcBef>
                </a:pPr>
                <a:r>
                  <a:rPr kumimoji="1" lang="zh-CN" altLang="en-US" sz="3600" b="1">
                    <a:solidFill>
                      <a:schemeClr val="bg1"/>
                    </a:solidFill>
                    <a:ea typeface="楷体_GB2312" pitchFamily="49" charset="-122"/>
                  </a:rPr>
                  <a:t>角反射器</a:t>
                </a:r>
                <a:endParaRPr kumimoji="1" lang="zh-CN" altLang="en-US" sz="3600" b="1">
                  <a:solidFill>
                    <a:schemeClr val="bg1"/>
                  </a:solidFill>
                  <a:latin typeface="楷体_GB2312" pitchFamily="49" charset="-122"/>
                  <a:ea typeface="楷体_GB2312" pitchFamily="49" charset="-122"/>
                </a:endParaRPr>
              </a:p>
              <a:p>
                <a:pPr>
                  <a:spcBef>
                    <a:spcPct val="20000"/>
                  </a:spcBef>
                </a:pPr>
                <a:endParaRPr kumimoji="1" lang="en-US" altLang="zh-CN" sz="3600" b="1">
                  <a:solidFill>
                    <a:schemeClr val="bg1"/>
                  </a:solidFill>
                  <a:latin typeface="楷体_GB2312" pitchFamily="49" charset="-122"/>
                  <a:ea typeface="楷体_GB2312" pitchFamily="49" charset="-122"/>
                </a:endParaRPr>
              </a:p>
            </p:txBody>
          </p:sp>
        </p:grpSp>
        <p:grpSp>
          <p:nvGrpSpPr>
            <p:cNvPr id="23563" name="Group 11"/>
            <p:cNvGrpSpPr/>
            <p:nvPr/>
          </p:nvGrpSpPr>
          <p:grpSpPr bwMode="auto">
            <a:xfrm>
              <a:off x="1256" y="1481"/>
              <a:ext cx="178" cy="390"/>
              <a:chOff x="1426" y="2568"/>
              <a:chExt cx="178" cy="390"/>
            </a:xfrm>
          </p:grpSpPr>
          <p:sp>
            <p:nvSpPr>
              <p:cNvPr id="23564" name="AutoShape 12"/>
              <p:cNvSpPr>
                <a:spLocks noChangeArrowheads="1"/>
              </p:cNvSpPr>
              <p:nvPr/>
            </p:nvSpPr>
            <p:spPr bwMode="blackWhite">
              <a:xfrm rot="5400000">
                <a:off x="1357" y="2710"/>
                <a:ext cx="390" cy="105"/>
              </a:xfrm>
              <a:prstGeom prst="triangle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1">
                      <a:gamma/>
                      <a:shade val="46275"/>
                      <a:invGamma/>
                    </a:schemeClr>
                  </a:gs>
                  <a:gs pos="100000">
                    <a:schemeClr val="tx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3565" name="Rectangle 13"/>
              <p:cNvSpPr>
                <a:spLocks noChangeArrowheads="1"/>
              </p:cNvSpPr>
              <p:nvPr/>
            </p:nvSpPr>
            <p:spPr bwMode="blackWhite">
              <a:xfrm>
                <a:off x="1461" y="2574"/>
                <a:ext cx="27" cy="378"/>
              </a:xfrm>
              <a:prstGeom prst="rect">
                <a:avLst/>
              </a:prstGeom>
              <a:gradFill rotWithShape="1">
                <a:gsLst>
                  <a:gs pos="0">
                    <a:schemeClr val="tx1">
                      <a:gamma/>
                      <a:shade val="46275"/>
                      <a:invGamma/>
                    </a:schemeClr>
                  </a:gs>
                  <a:gs pos="100000">
                    <a:schemeClr val="tx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3566" name="Rectangle 14"/>
              <p:cNvSpPr>
                <a:spLocks noChangeArrowheads="1"/>
              </p:cNvSpPr>
              <p:nvPr/>
            </p:nvSpPr>
            <p:spPr bwMode="blackWhite">
              <a:xfrm>
                <a:off x="1426" y="2575"/>
                <a:ext cx="27" cy="378"/>
              </a:xfrm>
              <a:prstGeom prst="rect">
                <a:avLst/>
              </a:prstGeom>
              <a:gradFill rotWithShape="1">
                <a:gsLst>
                  <a:gs pos="0">
                    <a:schemeClr val="tx1">
                      <a:gamma/>
                      <a:shade val="46275"/>
                      <a:invGamma/>
                    </a:schemeClr>
                  </a:gs>
                  <a:gs pos="100000">
                    <a:schemeClr val="tx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23567" name="AutoShape 15"/>
            <p:cNvSpPr>
              <a:spLocks noChangeArrowheads="1"/>
            </p:cNvSpPr>
            <p:nvPr/>
          </p:nvSpPr>
          <p:spPr bwMode="auto">
            <a:xfrm>
              <a:off x="1445" y="1067"/>
              <a:ext cx="3910" cy="2821"/>
            </a:xfrm>
            <a:prstGeom prst="roundRect">
              <a:avLst>
                <a:gd name="adj" fmla="val 7315"/>
              </a:avLst>
            </a:prstGeom>
            <a:noFill/>
            <a:ln w="22225" cap="rnd">
              <a:solidFill>
                <a:srgbClr val="1C1C1C"/>
              </a:solidFill>
              <a:prstDash val="sysDot"/>
              <a:rou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pic>
        <p:nvPicPr>
          <p:cNvPr id="23570" name="Picture 18" descr="2005121313572_782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7378"/>
          <a:stretch>
            <a:fillRect/>
          </a:stretch>
        </p:blipFill>
        <p:spPr bwMode="auto">
          <a:xfrm>
            <a:off x="4114800" y="1245755"/>
            <a:ext cx="5638800" cy="3960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23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6" name="Group 6"/>
          <p:cNvGrpSpPr/>
          <p:nvPr/>
        </p:nvGrpSpPr>
        <p:grpSpPr bwMode="auto">
          <a:xfrm>
            <a:off x="2244726" y="812911"/>
            <a:ext cx="1204913" cy="5559426"/>
            <a:chOff x="352" y="1117"/>
            <a:chExt cx="759" cy="3502"/>
          </a:xfrm>
        </p:grpSpPr>
        <p:sp>
          <p:nvSpPr>
            <p:cNvPr id="20487" name="AutoShape 7"/>
            <p:cNvSpPr>
              <a:spLocks noChangeArrowheads="1"/>
            </p:cNvSpPr>
            <p:nvPr/>
          </p:nvSpPr>
          <p:spPr bwMode="blackWhite">
            <a:xfrm>
              <a:off x="352" y="1117"/>
              <a:ext cx="759" cy="3232"/>
            </a:xfrm>
            <a:prstGeom prst="roundRect">
              <a:avLst>
                <a:gd name="adj" fmla="val 11648"/>
              </a:avLst>
            </a:prstGeom>
            <a:gradFill rotWithShape="1">
              <a:gsLst>
                <a:gs pos="0">
                  <a:schemeClr val="tx1"/>
                </a:gs>
                <a:gs pos="100000">
                  <a:schemeClr val="tx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tx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0488" name="Rectangle 8"/>
            <p:cNvSpPr>
              <a:spLocks noChangeArrowheads="1"/>
            </p:cNvSpPr>
            <p:nvPr/>
          </p:nvSpPr>
          <p:spPr bwMode="blackWhite">
            <a:xfrm>
              <a:off x="536" y="1416"/>
              <a:ext cx="373" cy="3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latinLnBrk="1"/>
              <a:r>
                <a:rPr kumimoji="1" lang="en-US" altLang="zh-CN" sz="2800" b="1" dirty="0" smtClean="0">
                  <a:solidFill>
                    <a:srgbClr val="FF0000"/>
                  </a:solidFill>
                  <a:latin typeface="Verdana" panose="020B0604030504040204" pitchFamily="34" charset="0"/>
                  <a:ea typeface="가는각진제목체" pitchFamily="18" charset="-127"/>
                </a:rPr>
                <a:t>3</a:t>
              </a:r>
              <a:endParaRPr kumimoji="1" lang="en-US" altLang="ko-KR" sz="2800" b="1" dirty="0">
                <a:solidFill>
                  <a:srgbClr val="FF0000"/>
                </a:solidFill>
                <a:latin typeface="Verdana" panose="020B0604030504040204" pitchFamily="34" charset="0"/>
                <a:ea typeface="가는각진제목체" pitchFamily="18" charset="-127"/>
              </a:endParaRPr>
            </a:p>
          </p:txBody>
        </p:sp>
        <p:sp>
          <p:nvSpPr>
            <p:cNvPr id="20489" name="Oval 9"/>
            <p:cNvSpPr>
              <a:spLocks noChangeArrowheads="1"/>
            </p:cNvSpPr>
            <p:nvPr/>
          </p:nvSpPr>
          <p:spPr bwMode="blackWhite">
            <a:xfrm>
              <a:off x="472" y="1344"/>
              <a:ext cx="498" cy="498"/>
            </a:xfrm>
            <a:prstGeom prst="ellipse">
              <a:avLst/>
            </a:prstGeom>
            <a:noFill/>
            <a:ln w="127000">
              <a:solidFill>
                <a:schemeClr val="bg1">
                  <a:alpha val="50000"/>
                </a:schemeClr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0490" name="Text Box 10"/>
            <p:cNvSpPr txBox="1">
              <a:spLocks noChangeArrowheads="1"/>
            </p:cNvSpPr>
            <p:nvPr/>
          </p:nvSpPr>
          <p:spPr bwMode="auto">
            <a:xfrm>
              <a:off x="516" y="2048"/>
              <a:ext cx="584" cy="25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kumimoji="1" lang="zh-CN" altLang="en-US" sz="3600" b="1" dirty="0">
                  <a:solidFill>
                    <a:schemeClr val="bg1"/>
                  </a:solidFill>
                  <a:ea typeface="楷体_GB2312" pitchFamily="49" charset="-122"/>
                </a:rPr>
                <a:t>角反射</a:t>
              </a:r>
              <a:r>
                <a:rPr kumimoji="1" lang="zh-CN" altLang="en-US" sz="3600" b="1" dirty="0" smtClean="0">
                  <a:solidFill>
                    <a:schemeClr val="bg1"/>
                  </a:solidFill>
                  <a:ea typeface="楷体_GB2312" pitchFamily="49" charset="-122"/>
                </a:rPr>
                <a:t>器原理</a:t>
              </a:r>
              <a:endParaRPr kumimoji="1" lang="zh-CN" altLang="en-US" sz="3600" b="1" dirty="0">
                <a:solidFill>
                  <a:schemeClr val="bg1"/>
                </a:solidFill>
                <a:latin typeface="楷体_GB2312" pitchFamily="49" charset="-122"/>
                <a:ea typeface="楷体_GB2312" pitchFamily="49" charset="-122"/>
              </a:endParaRPr>
            </a:p>
            <a:p>
              <a:pPr>
                <a:spcBef>
                  <a:spcPct val="20000"/>
                </a:spcBef>
              </a:pPr>
              <a:endParaRPr kumimoji="1" lang="en-US" altLang="zh-CN" sz="3600" b="1" dirty="0">
                <a:solidFill>
                  <a:schemeClr val="bg1"/>
                </a:solidFill>
                <a:latin typeface="楷体_GB2312" pitchFamily="49" charset="-122"/>
                <a:ea typeface="楷体_GB2312" pitchFamily="49" charset="-122"/>
              </a:endParaRPr>
            </a:p>
          </p:txBody>
        </p:sp>
      </p:grpSp>
      <p:grpSp>
        <p:nvGrpSpPr>
          <p:cNvPr id="20491" name="Group 11"/>
          <p:cNvGrpSpPr/>
          <p:nvPr/>
        </p:nvGrpSpPr>
        <p:grpSpPr bwMode="auto">
          <a:xfrm>
            <a:off x="3517901" y="1468550"/>
            <a:ext cx="282575" cy="619125"/>
            <a:chOff x="1426" y="2568"/>
            <a:chExt cx="178" cy="390"/>
          </a:xfrm>
        </p:grpSpPr>
        <p:sp>
          <p:nvSpPr>
            <p:cNvPr id="20492" name="AutoShape 12"/>
            <p:cNvSpPr>
              <a:spLocks noChangeArrowheads="1"/>
            </p:cNvSpPr>
            <p:nvPr/>
          </p:nvSpPr>
          <p:spPr bwMode="blackWhite">
            <a:xfrm rot="5400000">
              <a:off x="1357" y="2710"/>
              <a:ext cx="390" cy="105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0">
                  <a:schemeClr val="tx1">
                    <a:gamma/>
                    <a:shade val="46275"/>
                    <a:invGamma/>
                  </a:schemeClr>
                </a:gs>
                <a:gs pos="100000">
                  <a:schemeClr val="tx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0493" name="Rectangle 13"/>
            <p:cNvSpPr>
              <a:spLocks noChangeArrowheads="1"/>
            </p:cNvSpPr>
            <p:nvPr/>
          </p:nvSpPr>
          <p:spPr bwMode="blackWhite">
            <a:xfrm>
              <a:off x="1461" y="2574"/>
              <a:ext cx="27" cy="378"/>
            </a:xfrm>
            <a:prstGeom prst="rect">
              <a:avLst/>
            </a:prstGeom>
            <a:gradFill rotWithShape="1">
              <a:gsLst>
                <a:gs pos="0">
                  <a:schemeClr val="tx1">
                    <a:gamma/>
                    <a:shade val="46275"/>
                    <a:invGamma/>
                  </a:schemeClr>
                </a:gs>
                <a:gs pos="100000">
                  <a:schemeClr val="tx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0494" name="Rectangle 14"/>
            <p:cNvSpPr>
              <a:spLocks noChangeArrowheads="1"/>
            </p:cNvSpPr>
            <p:nvPr/>
          </p:nvSpPr>
          <p:spPr bwMode="blackWhite">
            <a:xfrm>
              <a:off x="1426" y="2575"/>
              <a:ext cx="27" cy="378"/>
            </a:xfrm>
            <a:prstGeom prst="rect">
              <a:avLst/>
            </a:prstGeom>
            <a:gradFill rotWithShape="1">
              <a:gsLst>
                <a:gs pos="0">
                  <a:schemeClr val="tx1">
                    <a:gamma/>
                    <a:shade val="46275"/>
                    <a:invGamma/>
                  </a:schemeClr>
                </a:gs>
                <a:gs pos="100000">
                  <a:schemeClr val="tx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20495" name="AutoShape 15"/>
          <p:cNvSpPr>
            <a:spLocks noChangeArrowheads="1"/>
          </p:cNvSpPr>
          <p:nvPr/>
        </p:nvSpPr>
        <p:spPr bwMode="auto">
          <a:xfrm>
            <a:off x="3817939" y="811325"/>
            <a:ext cx="6207125" cy="4478337"/>
          </a:xfrm>
          <a:prstGeom prst="roundRect">
            <a:avLst>
              <a:gd name="adj" fmla="val 7315"/>
            </a:avLst>
          </a:prstGeom>
          <a:noFill/>
          <a:ln w="22225" cap="rnd">
            <a:solidFill>
              <a:srgbClr val="1C1C1C"/>
            </a:solidFill>
            <a:prstDash val="sysDot"/>
            <a:rou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3089" name="Picture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16819" y="886443"/>
            <a:ext cx="4533384" cy="4328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Line 18"/>
          <p:cNvSpPr>
            <a:spLocks noChangeShapeType="1"/>
          </p:cNvSpPr>
          <p:nvPr/>
        </p:nvSpPr>
        <p:spPr bwMode="auto">
          <a:xfrm>
            <a:off x="1981200" y="1092200"/>
            <a:ext cx="8001000" cy="0"/>
          </a:xfrm>
          <a:prstGeom prst="line">
            <a:avLst/>
          </a:prstGeom>
          <a:noFill/>
          <a:ln w="38100" cap="rnd">
            <a:solidFill>
              <a:srgbClr val="969696"/>
            </a:solidFill>
            <a:prstDash val="sysDot"/>
            <a:round/>
            <a:tailEnd type="oval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1676400" y="1168401"/>
            <a:ext cx="2133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kumimoji="1" lang="en-US" altLang="zh-CN" sz="2800" b="1">
                <a:solidFill>
                  <a:srgbClr val="990033"/>
                </a:solidFill>
                <a:latin typeface="宋体" panose="02010600030101010101" pitchFamily="2" charset="-122"/>
              </a:rPr>
              <a:t>【</a:t>
            </a:r>
            <a:r>
              <a:rPr kumimoji="1" lang="zh-CN" altLang="en-US" sz="2800" b="1">
                <a:solidFill>
                  <a:srgbClr val="990033"/>
                </a:solidFill>
                <a:latin typeface="宋体" panose="02010600030101010101" pitchFamily="2" charset="-122"/>
              </a:rPr>
              <a:t>思考</a:t>
            </a:r>
            <a:r>
              <a:rPr kumimoji="1" lang="en-US" altLang="zh-CN" sz="2800" b="1">
                <a:solidFill>
                  <a:srgbClr val="990033"/>
                </a:solidFill>
                <a:latin typeface="宋体" panose="02010600030101010101" pitchFamily="2" charset="-122"/>
              </a:rPr>
              <a:t>】</a:t>
            </a:r>
          </a:p>
        </p:txBody>
      </p:sp>
      <p:sp>
        <p:nvSpPr>
          <p:cNvPr id="26632" name="Text Box 8"/>
          <p:cNvSpPr txBox="1">
            <a:spLocks noChangeArrowheads="1"/>
          </p:cNvSpPr>
          <p:nvPr/>
        </p:nvSpPr>
        <p:spPr bwMode="auto">
          <a:xfrm>
            <a:off x="3048000" y="1125280"/>
            <a:ext cx="7294179" cy="1057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>
                <a:latin typeface="宋体" panose="02010600030101010101" pitchFamily="2" charset="-122"/>
              </a:rPr>
              <a:t>手电筒的光正射到白纸和平面镜上，为什么</a:t>
            </a:r>
          </a:p>
          <a:p>
            <a:pPr>
              <a:lnSpc>
                <a:spcPct val="120000"/>
              </a:lnSpc>
            </a:pPr>
            <a:r>
              <a:rPr lang="zh-CN" altLang="en-US" sz="2800" b="1">
                <a:latin typeface="宋体" panose="02010600030101010101" pitchFamily="2" charset="-122"/>
              </a:rPr>
              <a:t>侧面的人觉得白纸更亮而镜面较暗呢？</a:t>
            </a:r>
          </a:p>
        </p:txBody>
      </p:sp>
      <p:grpSp>
        <p:nvGrpSpPr>
          <p:cNvPr id="26637" name="Group 13"/>
          <p:cNvGrpSpPr/>
          <p:nvPr/>
        </p:nvGrpSpPr>
        <p:grpSpPr bwMode="auto">
          <a:xfrm>
            <a:off x="2971800" y="2345279"/>
            <a:ext cx="6519041" cy="3069142"/>
            <a:chOff x="912" y="1558"/>
            <a:chExt cx="4368" cy="2042"/>
          </a:xfrm>
        </p:grpSpPr>
        <p:sp>
          <p:nvSpPr>
            <p:cNvPr id="26631" name="AutoShape 7"/>
            <p:cNvSpPr>
              <a:spLocks noChangeArrowheads="1"/>
            </p:cNvSpPr>
            <p:nvPr/>
          </p:nvSpPr>
          <p:spPr bwMode="auto">
            <a:xfrm>
              <a:off x="912" y="1558"/>
              <a:ext cx="4368" cy="2042"/>
            </a:xfrm>
            <a:prstGeom prst="roundRect">
              <a:avLst>
                <a:gd name="adj" fmla="val 7315"/>
              </a:avLst>
            </a:prstGeom>
            <a:noFill/>
            <a:ln w="22225" cap="rnd">
              <a:solidFill>
                <a:srgbClr val="1C1C1C"/>
              </a:solidFill>
              <a:prstDash val="sysDot"/>
              <a:rou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pic>
          <p:nvPicPr>
            <p:cNvPr id="26634" name="Picture 10" descr="48f0f9b5458a4cc74702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58" y="1646"/>
              <a:ext cx="2351" cy="19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6635" name="Rectangle 11"/>
          <p:cNvSpPr>
            <a:spLocks noChangeArrowheads="1"/>
          </p:cNvSpPr>
          <p:nvPr/>
        </p:nvSpPr>
        <p:spPr bwMode="auto">
          <a:xfrm>
            <a:off x="1842267" y="5663965"/>
            <a:ext cx="29241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kumimoji="1" lang="en-US" altLang="zh-CN" sz="2800" b="1">
                <a:solidFill>
                  <a:schemeClr val="accent2"/>
                </a:solidFill>
                <a:latin typeface="宋体" panose="02010600030101010101" pitchFamily="2" charset="-122"/>
              </a:rPr>
              <a:t>【</a:t>
            </a:r>
            <a:r>
              <a:rPr kumimoji="1" lang="zh-CN" altLang="en-US" sz="2800" b="1">
                <a:solidFill>
                  <a:schemeClr val="accent2"/>
                </a:solidFill>
                <a:latin typeface="宋体" panose="02010600030101010101" pitchFamily="2" charset="-122"/>
              </a:rPr>
              <a:t>猜想</a:t>
            </a:r>
            <a:r>
              <a:rPr kumimoji="1" lang="en-US" altLang="zh-CN" sz="2800" b="1">
                <a:solidFill>
                  <a:schemeClr val="accent2"/>
                </a:solidFill>
                <a:latin typeface="宋体" panose="02010600030101010101" pitchFamily="2" charset="-122"/>
              </a:rPr>
              <a:t>】</a:t>
            </a:r>
          </a:p>
        </p:txBody>
      </p:sp>
      <p:sp>
        <p:nvSpPr>
          <p:cNvPr id="26636" name="Rectangle 12"/>
          <p:cNvSpPr>
            <a:spLocks noChangeArrowheads="1"/>
          </p:cNvSpPr>
          <p:nvPr/>
        </p:nvSpPr>
        <p:spPr bwMode="auto">
          <a:xfrm>
            <a:off x="3318641" y="5659203"/>
            <a:ext cx="6172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zh-CN" altLang="en-US" sz="2800" b="1">
                <a:latin typeface="宋体" panose="02010600030101010101" pitchFamily="2" charset="-122"/>
              </a:rPr>
              <a:t>造成这种差异的原因是什么呢？</a:t>
            </a:r>
          </a:p>
        </p:txBody>
      </p:sp>
      <p:sp>
        <p:nvSpPr>
          <p:cNvPr id="19" name="TextBox 2"/>
          <p:cNvSpPr txBox="1"/>
          <p:nvPr/>
        </p:nvSpPr>
        <p:spPr bwMode="auto">
          <a:xfrm>
            <a:off x="535639" y="150784"/>
            <a:ext cx="4698722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400" dirty="0" smtClean="0">
                <a:solidFill>
                  <a:srgbClr val="FF0000"/>
                </a:solidFill>
                <a:latin typeface="华文隶书" pitchFamily="2" charset="-122"/>
                <a:ea typeface="华文隶书" pitchFamily="2" charset="-122"/>
              </a:rPr>
              <a:t>四、光</a:t>
            </a:r>
            <a:r>
              <a:rPr lang="zh-CN" altLang="en-US" sz="4400" dirty="0">
                <a:solidFill>
                  <a:srgbClr val="FF0000"/>
                </a:solidFill>
                <a:latin typeface="华文隶书" pitchFamily="2" charset="-122"/>
                <a:ea typeface="华文隶书" pitchFamily="2" charset="-122"/>
              </a:rPr>
              <a:t>的反</a:t>
            </a:r>
            <a:r>
              <a:rPr lang="zh-CN" altLang="en-US" sz="4400" dirty="0" smtClean="0">
                <a:solidFill>
                  <a:srgbClr val="FF0000"/>
                </a:solidFill>
                <a:latin typeface="华文隶书" pitchFamily="2" charset="-122"/>
                <a:ea typeface="华文隶书" pitchFamily="2" charset="-122"/>
              </a:rPr>
              <a:t>射类型</a:t>
            </a:r>
            <a:endParaRPr lang="zh-CN" altLang="en-US" sz="4400" dirty="0">
              <a:solidFill>
                <a:srgbClr val="FF0000"/>
              </a:solidFill>
              <a:latin typeface="华文隶书" pitchFamily="2" charset="-122"/>
              <a:ea typeface="华文隶书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26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5" grpId="0"/>
      <p:bldP spid="2663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2133600" y="813378"/>
            <a:ext cx="2133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kumimoji="1" lang="en-US" altLang="zh-CN" sz="2800" b="1">
                <a:solidFill>
                  <a:srgbClr val="990033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【</a:t>
            </a:r>
            <a:r>
              <a:rPr kumimoji="1" lang="zh-CN" altLang="en-US" sz="2800" b="1">
                <a:solidFill>
                  <a:srgbClr val="990033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观察</a:t>
            </a:r>
            <a:r>
              <a:rPr kumimoji="1" lang="en-US" altLang="zh-CN" sz="2800" b="1">
                <a:solidFill>
                  <a:srgbClr val="990033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】</a:t>
            </a:r>
          </a:p>
        </p:txBody>
      </p:sp>
      <p:sp>
        <p:nvSpPr>
          <p:cNvPr id="27655" name="AutoShape 7"/>
          <p:cNvSpPr>
            <a:spLocks noChangeArrowheads="1"/>
          </p:cNvSpPr>
          <p:nvPr/>
        </p:nvSpPr>
        <p:spPr bwMode="auto">
          <a:xfrm>
            <a:off x="2596056" y="1422977"/>
            <a:ext cx="6876558" cy="3744310"/>
          </a:xfrm>
          <a:prstGeom prst="roundRect">
            <a:avLst>
              <a:gd name="adj" fmla="val 7315"/>
            </a:avLst>
          </a:prstGeom>
          <a:noFill/>
          <a:ln w="22225" cap="rnd">
            <a:solidFill>
              <a:srgbClr val="1C1C1C"/>
            </a:solidFill>
            <a:prstDash val="sysDot"/>
            <a:rou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27658" name="镜面反射.asf">
            <a:hlinkClick r:id="" action="ppaction://media"/>
          </p:cNvPr>
          <p:cNvPicPr>
            <a:picLocks noChangeAspect="1" noChangeArrowheads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link="rId3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2957431" y="1492859"/>
            <a:ext cx="6153807" cy="3471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7659" name="AutoShape 11"/>
          <p:cNvSpPr>
            <a:spLocks noChangeArrowheads="1"/>
          </p:cNvSpPr>
          <p:nvPr/>
        </p:nvSpPr>
        <p:spPr bwMode="auto">
          <a:xfrm>
            <a:off x="2765549" y="5309782"/>
            <a:ext cx="6553200" cy="568325"/>
          </a:xfrm>
          <a:prstGeom prst="roundRect">
            <a:avLst>
              <a:gd name="adj" fmla="val 42181"/>
            </a:avLst>
          </a:prstGeom>
          <a:solidFill>
            <a:srgbClr val="FFFFFF"/>
          </a:solidFill>
          <a:ln w="19050" cap="rnd">
            <a:solidFill>
              <a:srgbClr val="1C1C1C"/>
            </a:solidFill>
            <a:prstDash val="sysDot"/>
            <a:rou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zh-CN" sz="16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27660" name="Text Box 12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3648076" y="5334388"/>
            <a:ext cx="535666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kumimoji="1" lang="zh-CN" altLang="en-US" sz="2800" b="1">
                <a:solidFill>
                  <a:srgbClr val="990033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思考：镜面反射的条件和特点</a:t>
            </a:r>
          </a:p>
        </p:txBody>
      </p:sp>
      <p:sp>
        <p:nvSpPr>
          <p:cNvPr id="27661" name="Text Box 13"/>
          <p:cNvSpPr txBox="1">
            <a:spLocks noChangeArrowheads="1"/>
          </p:cNvSpPr>
          <p:nvPr/>
        </p:nvSpPr>
        <p:spPr bwMode="gray">
          <a:xfrm>
            <a:off x="3648076" y="799090"/>
            <a:ext cx="61817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chemeClr val="folHlink">
                        <a:alpha val="60001"/>
                      </a:schemeClr>
                    </a:gs>
                    <a:gs pos="100000">
                      <a:schemeClr val="folHlink">
                        <a:gamma/>
                        <a:tint val="9020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一束光经镜面反射后的情形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76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76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658"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7658"/>
                </p:tgtEl>
              </p:cMediaNode>
            </p:video>
          </p:childTnLst>
        </p:cTn>
      </p:par>
    </p:tnLst>
    <p:bldLst>
      <p:bldP spid="2766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2133600" y="685782"/>
            <a:ext cx="2133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kumimoji="1" lang="en-US" altLang="zh-CN" sz="2800" b="1">
                <a:solidFill>
                  <a:srgbClr val="990033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【</a:t>
            </a:r>
            <a:r>
              <a:rPr kumimoji="1" lang="zh-CN" altLang="en-US" sz="2800" b="1">
                <a:solidFill>
                  <a:srgbClr val="990033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观察</a:t>
            </a:r>
            <a:r>
              <a:rPr kumimoji="1" lang="en-US" altLang="zh-CN" sz="2800" b="1">
                <a:solidFill>
                  <a:srgbClr val="990033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】</a:t>
            </a:r>
          </a:p>
        </p:txBody>
      </p:sp>
      <p:sp>
        <p:nvSpPr>
          <p:cNvPr id="28677" name="AutoShape 5"/>
          <p:cNvSpPr>
            <a:spLocks noChangeArrowheads="1"/>
          </p:cNvSpPr>
          <p:nvPr/>
        </p:nvSpPr>
        <p:spPr bwMode="auto">
          <a:xfrm>
            <a:off x="2614613" y="1241406"/>
            <a:ext cx="7162800" cy="3945430"/>
          </a:xfrm>
          <a:prstGeom prst="roundRect">
            <a:avLst>
              <a:gd name="adj" fmla="val 7315"/>
            </a:avLst>
          </a:prstGeom>
          <a:noFill/>
          <a:ln w="22225" cap="rnd">
            <a:solidFill>
              <a:srgbClr val="1C1C1C"/>
            </a:solidFill>
            <a:prstDash val="sysDot"/>
            <a:rou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8679" name="AutoShape 7"/>
          <p:cNvSpPr>
            <a:spLocks noChangeArrowheads="1"/>
          </p:cNvSpPr>
          <p:nvPr/>
        </p:nvSpPr>
        <p:spPr bwMode="auto">
          <a:xfrm>
            <a:off x="2895600" y="5223347"/>
            <a:ext cx="6553200" cy="568325"/>
          </a:xfrm>
          <a:prstGeom prst="roundRect">
            <a:avLst>
              <a:gd name="adj" fmla="val 42181"/>
            </a:avLst>
          </a:prstGeom>
          <a:solidFill>
            <a:srgbClr val="FFFFFF"/>
          </a:solidFill>
          <a:ln w="19050" cap="rnd">
            <a:solidFill>
              <a:srgbClr val="1C1C1C"/>
            </a:solidFill>
            <a:prstDash val="sysDot"/>
            <a:rou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zh-CN" sz="16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28680" name="Text Box 8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3684587" y="5231284"/>
            <a:ext cx="5004676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kumimoji="1" lang="zh-CN" altLang="en-US" sz="2800" b="1">
                <a:solidFill>
                  <a:srgbClr val="990033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思考：漫反射的条件和特点</a:t>
            </a:r>
          </a:p>
        </p:txBody>
      </p:sp>
      <p:sp>
        <p:nvSpPr>
          <p:cNvPr id="28681" name="Text Box 9"/>
          <p:cNvSpPr txBox="1">
            <a:spLocks noChangeArrowheads="1"/>
          </p:cNvSpPr>
          <p:nvPr/>
        </p:nvSpPr>
        <p:spPr bwMode="gray">
          <a:xfrm>
            <a:off x="3648076" y="671494"/>
            <a:ext cx="66389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chemeClr val="folHlink">
                        <a:alpha val="60001"/>
                      </a:schemeClr>
                    </a:gs>
                    <a:gs pos="100000">
                      <a:schemeClr val="folHlink">
                        <a:gamma/>
                        <a:tint val="9020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一束光经粗糙表面反射后的情形</a:t>
            </a:r>
          </a:p>
        </p:txBody>
      </p:sp>
      <p:pic>
        <p:nvPicPr>
          <p:cNvPr id="28682" name="漫反射.asf">
            <a:hlinkClick r:id="" action="ppaction://media"/>
          </p:cNvPr>
          <p:cNvPicPr>
            <a:picLocks noChangeAspect="1" noChangeArrowheads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link="rId4"/>
              </p:ext>
            </p:ext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2895600" y="1447781"/>
            <a:ext cx="6311462" cy="3580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86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868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682"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8682"/>
                </p:tgtEl>
              </p:cMediaNode>
            </p:video>
          </p:childTnLst>
        </p:cTn>
      </p:par>
    </p:tnLst>
    <p:bldLst>
      <p:bldP spid="2868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1013047" y="1488769"/>
            <a:ext cx="7421081" cy="364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2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方正兰亭黑_GB18030" panose="02000000000000000000" charset="-122"/>
                <a:cs typeface="Times New Roman" panose="02020603050405020304" pitchFamily="18" charset="0"/>
              </a:rPr>
              <a:t>1</a:t>
            </a:r>
            <a:r>
              <a:rPr lang="zh-CN" altLang="en-US" sz="22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方正兰亭黑_GB18030" panose="02000000000000000000" charset="-122"/>
                <a:cs typeface="Times New Roman" panose="02020603050405020304" pitchFamily="18" charset="0"/>
              </a:rPr>
              <a:t>．</a:t>
            </a:r>
            <a:r>
              <a:rPr lang="zh-CN" altLang="en-US" sz="22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方正兰亭黑_GB18030" panose="02000000000000000000" charset="-122"/>
                <a:cs typeface="Times New Roman" panose="02020603050405020304" pitchFamily="18" charset="0"/>
              </a:rPr>
              <a:t>了解光的反射现</a:t>
            </a:r>
            <a:r>
              <a:rPr lang="zh-CN" altLang="en-US" sz="22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方正兰亭黑_GB18030" panose="02000000000000000000" charset="-122"/>
                <a:cs typeface="Times New Roman" panose="02020603050405020304" pitchFamily="18" charset="0"/>
              </a:rPr>
              <a:t>象，知道人之所以能看见不发光的物体的原因。</a:t>
            </a:r>
            <a:endParaRPr lang="en-US" altLang="zh-CN" sz="2200" b="1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ea typeface="方正兰亭黑_GB18030" panose="02000000000000000000" charset="-122"/>
              <a:cs typeface="Times New Roman" panose="02020603050405020304" pitchFamily="18" charset="0"/>
            </a:endParaRPr>
          </a:p>
          <a:p>
            <a:pPr indent="4572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2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方正兰亭黑_GB18030" panose="02000000000000000000" charset="-122"/>
                <a:cs typeface="Times New Roman" panose="02020603050405020304" pitchFamily="18" charset="0"/>
              </a:rPr>
              <a:t>2</a:t>
            </a:r>
            <a:r>
              <a:rPr lang="zh-CN" altLang="en-US" sz="22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方正兰亭黑_GB18030" panose="02000000000000000000" charset="-122"/>
                <a:cs typeface="Times New Roman" panose="02020603050405020304" pitchFamily="18" charset="0"/>
              </a:rPr>
              <a:t>．通过实验探究认识光反射的规律，了解法线、入射角和反射角的含义。</a:t>
            </a:r>
            <a:endParaRPr lang="en-US" altLang="zh-CN" sz="2200" b="1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ea typeface="方正兰亭黑_GB18030" panose="02000000000000000000" charset="-122"/>
              <a:cs typeface="Times New Roman" panose="02020603050405020304" pitchFamily="18" charset="0"/>
            </a:endParaRPr>
          </a:p>
          <a:p>
            <a:pPr indent="4572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2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方正兰亭黑_GB18030" panose="02000000000000000000" charset="-122"/>
                <a:cs typeface="Times New Roman" panose="02020603050405020304" pitchFamily="18" charset="0"/>
              </a:rPr>
              <a:t>3</a:t>
            </a:r>
            <a:r>
              <a:rPr lang="zh-CN" altLang="en-US" sz="22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方正兰亭黑_GB18030" panose="02000000000000000000" charset="-122"/>
                <a:cs typeface="Times New Roman" panose="02020603050405020304" pitchFamily="18" charset="0"/>
              </a:rPr>
              <a:t>．通过实验了解反射现象中光路的可逆性。</a:t>
            </a:r>
            <a:endParaRPr lang="en-US" altLang="zh-CN" sz="2200" b="1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ea typeface="方正兰亭黑_GB18030" panose="02000000000000000000" charset="-122"/>
              <a:cs typeface="Times New Roman" panose="02020603050405020304" pitchFamily="18" charset="0"/>
            </a:endParaRPr>
          </a:p>
          <a:p>
            <a:pPr indent="4572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2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方正兰亭黑_GB18030" panose="02000000000000000000" charset="-122"/>
                <a:cs typeface="Times New Roman" panose="02020603050405020304" pitchFamily="18" charset="0"/>
              </a:rPr>
              <a:t>4</a:t>
            </a:r>
            <a:r>
              <a:rPr lang="zh-CN" altLang="en-US" sz="22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方正兰亭黑_GB18030" panose="02000000000000000000" charset="-122"/>
                <a:cs typeface="Times New Roman" panose="02020603050405020304" pitchFamily="18" charset="0"/>
              </a:rPr>
              <a:t>．通过身边的事例和实验现象，能区分什么是镜面反射，什么是漫反射。</a:t>
            </a:r>
            <a:endParaRPr lang="zh-CN" altLang="en-US" sz="22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ea typeface="方正兰亭黑_GB18030" panose="02000000000000000000" charset="-122"/>
              <a:cs typeface="Times New Roman" panose="02020603050405020304" pitchFamily="18" charset="0"/>
            </a:endParaRPr>
          </a:p>
        </p:txBody>
      </p:sp>
      <p:cxnSp>
        <p:nvCxnSpPr>
          <p:cNvPr id="16" name="直接连接符 15"/>
          <p:cNvCxnSpPr/>
          <p:nvPr/>
        </p:nvCxnSpPr>
        <p:spPr bwMode="auto">
          <a:xfrm>
            <a:off x="736600" y="-388279"/>
            <a:ext cx="3113088" cy="0"/>
          </a:xfrm>
          <a:prstGeom prst="line">
            <a:avLst/>
          </a:prstGeom>
          <a:ln>
            <a:solidFill>
              <a:srgbClr val="009FB9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" name="Picture 3" descr="E:\导入资料\负责系列\2016-2017\全练\教师素材2016.2.20\教师素材\5化学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315450" y="2398713"/>
            <a:ext cx="2112963" cy="2058987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组合 12"/>
          <p:cNvGrpSpPr/>
          <p:nvPr/>
        </p:nvGrpSpPr>
        <p:grpSpPr>
          <a:xfrm>
            <a:off x="402739" y="21978"/>
            <a:ext cx="3496087" cy="1003300"/>
            <a:chOff x="402739" y="21978"/>
            <a:chExt cx="3496087" cy="1003300"/>
          </a:xfrm>
        </p:grpSpPr>
        <p:sp>
          <p:nvSpPr>
            <p:cNvPr id="14" name="TextBox 2"/>
            <p:cNvSpPr txBox="1"/>
            <p:nvPr/>
          </p:nvSpPr>
          <p:spPr bwMode="auto">
            <a:xfrm>
              <a:off x="1190236" y="248322"/>
              <a:ext cx="270859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3600" b="1" dirty="0" smtClean="0">
                  <a:solidFill>
                    <a:srgbClr val="009FB9"/>
                  </a:solidFill>
                  <a:latin typeface="+mj-ea"/>
                  <a:ea typeface="+mj-ea"/>
                </a:rPr>
                <a:t>学 习 目 标</a:t>
              </a:r>
              <a:endParaRPr lang="zh-CN" altLang="en-US" sz="3600" b="1" dirty="0">
                <a:solidFill>
                  <a:srgbClr val="009FB9"/>
                </a:solidFill>
                <a:latin typeface="+mj-ea"/>
                <a:ea typeface="+mj-ea"/>
              </a:endParaRPr>
            </a:p>
          </p:txBody>
        </p:sp>
        <p:grpSp>
          <p:nvGrpSpPr>
            <p:cNvPr id="15" name="组合 14"/>
            <p:cNvGrpSpPr/>
            <p:nvPr/>
          </p:nvGrpSpPr>
          <p:grpSpPr>
            <a:xfrm>
              <a:off x="402739" y="21978"/>
              <a:ext cx="3346936" cy="1003300"/>
              <a:chOff x="402739" y="21978"/>
              <a:chExt cx="3346936" cy="1003300"/>
            </a:xfrm>
          </p:grpSpPr>
          <p:cxnSp>
            <p:nvCxnSpPr>
              <p:cNvPr id="17" name="直接连接符 16"/>
              <p:cNvCxnSpPr/>
              <p:nvPr/>
            </p:nvCxnSpPr>
            <p:spPr bwMode="auto">
              <a:xfrm>
                <a:off x="736656" y="860108"/>
                <a:ext cx="3013019" cy="0"/>
              </a:xfrm>
              <a:prstGeom prst="line">
                <a:avLst/>
              </a:prstGeom>
              <a:ln>
                <a:solidFill>
                  <a:srgbClr val="009FB9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pic>
            <p:nvPicPr>
              <p:cNvPr id="18" name="图片 17" descr="标题2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402739" y="21978"/>
                <a:ext cx="1003300" cy="1003300"/>
              </a:xfrm>
              <a:prstGeom prst="rect">
                <a:avLst/>
              </a:prstGeom>
            </p:spPr>
          </p:pic>
        </p:grpSp>
      </p:grpSp>
    </p:spTree>
    <p:custDataLst>
      <p:tags r:id="rId1"/>
    </p:custData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94" name="Group 18"/>
          <p:cNvGrpSpPr/>
          <p:nvPr/>
        </p:nvGrpSpPr>
        <p:grpSpPr bwMode="auto">
          <a:xfrm>
            <a:off x="2017713" y="3854404"/>
            <a:ext cx="8116888" cy="2047875"/>
            <a:chOff x="311" y="2742"/>
            <a:chExt cx="5113" cy="1290"/>
          </a:xfrm>
        </p:grpSpPr>
        <p:pic>
          <p:nvPicPr>
            <p:cNvPr id="24592" name="Picture 1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" y="2928"/>
              <a:ext cx="5040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583" name="Rectangle 7"/>
            <p:cNvSpPr>
              <a:spLocks noChangeArrowheads="1"/>
            </p:cNvSpPr>
            <p:nvPr/>
          </p:nvSpPr>
          <p:spPr bwMode="auto">
            <a:xfrm>
              <a:off x="311" y="2742"/>
              <a:ext cx="91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kumimoji="1" lang="en-US" altLang="zh-CN" sz="2400" b="1">
                  <a:solidFill>
                    <a:schemeClr val="accent2"/>
                  </a:solidFill>
                  <a:latin typeface="宋体" panose="02010600030101010101" pitchFamily="2" charset="-122"/>
                </a:rPr>
                <a:t>【</a:t>
              </a:r>
              <a:r>
                <a:rPr kumimoji="1" lang="zh-CN" altLang="en-US" sz="2400" b="1">
                  <a:solidFill>
                    <a:schemeClr val="accent2"/>
                  </a:solidFill>
                  <a:latin typeface="宋体" panose="02010600030101010101" pitchFamily="2" charset="-122"/>
                </a:rPr>
                <a:t>总结</a:t>
              </a:r>
              <a:r>
                <a:rPr kumimoji="1" lang="en-US" altLang="zh-CN" sz="2400" b="1">
                  <a:solidFill>
                    <a:schemeClr val="accent2"/>
                  </a:solidFill>
                  <a:latin typeface="宋体" panose="02010600030101010101" pitchFamily="2" charset="-122"/>
                </a:rPr>
                <a:t>】</a:t>
              </a:r>
            </a:p>
          </p:txBody>
        </p:sp>
      </p:grp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1828800" y="749580"/>
            <a:ext cx="2286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kumimoji="1" lang="en-US" altLang="zh-CN" sz="2800" b="1">
                <a:solidFill>
                  <a:srgbClr val="990033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【</a:t>
            </a:r>
            <a:r>
              <a:rPr kumimoji="1" lang="zh-CN" altLang="en-US" sz="2800" b="1">
                <a:solidFill>
                  <a:srgbClr val="990033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类型</a:t>
            </a:r>
            <a:r>
              <a:rPr kumimoji="1" lang="en-US" altLang="zh-CN" sz="2800" b="1">
                <a:solidFill>
                  <a:srgbClr val="990033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】</a:t>
            </a:r>
          </a:p>
        </p:txBody>
      </p:sp>
      <p:sp>
        <p:nvSpPr>
          <p:cNvPr id="24585" name="AutoShape 9"/>
          <p:cNvSpPr>
            <a:spLocks noChangeArrowheads="1"/>
          </p:cNvSpPr>
          <p:nvPr/>
        </p:nvSpPr>
        <p:spPr bwMode="auto">
          <a:xfrm>
            <a:off x="2895600" y="1359179"/>
            <a:ext cx="7162800" cy="2438400"/>
          </a:xfrm>
          <a:prstGeom prst="roundRect">
            <a:avLst>
              <a:gd name="adj" fmla="val 7315"/>
            </a:avLst>
          </a:prstGeom>
          <a:noFill/>
          <a:ln w="22225" cap="rnd">
            <a:solidFill>
              <a:srgbClr val="1C1C1C"/>
            </a:solidFill>
            <a:prstDash val="sysDot"/>
            <a:rou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4590" name="Text Box 14"/>
          <p:cNvSpPr txBox="1">
            <a:spLocks noChangeArrowheads="1"/>
          </p:cNvSpPr>
          <p:nvPr/>
        </p:nvSpPr>
        <p:spPr bwMode="gray">
          <a:xfrm>
            <a:off x="3352800" y="749580"/>
            <a:ext cx="5257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chemeClr val="folHlink">
                        <a:alpha val="60001"/>
                      </a:schemeClr>
                    </a:gs>
                    <a:gs pos="100000">
                      <a:schemeClr val="folHlink">
                        <a:gamma/>
                        <a:tint val="9020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镜面反射和漫反射</a:t>
            </a:r>
          </a:p>
        </p:txBody>
      </p:sp>
      <p:sp>
        <p:nvSpPr>
          <p:cNvPr id="24595" name="Text Box 19"/>
          <p:cNvSpPr txBox="1">
            <a:spLocks noChangeArrowheads="1"/>
          </p:cNvSpPr>
          <p:nvPr/>
        </p:nvSpPr>
        <p:spPr bwMode="auto">
          <a:xfrm>
            <a:off x="2243165" y="4330979"/>
            <a:ext cx="174209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kumimoji="1" lang="zh-CN" altLang="en-US" sz="2400">
                <a:solidFill>
                  <a:srgbClr val="0000FF"/>
                </a:solidFill>
                <a:latin typeface="宋体" panose="02010600030101010101" pitchFamily="2" charset="-122"/>
              </a:rPr>
              <a:t>镜面反射：</a:t>
            </a:r>
            <a:endParaRPr kumimoji="1" lang="zh-CN" altLang="en-US" sz="2400">
              <a:latin typeface="宋体" panose="02010600030101010101" pitchFamily="2" charset="-122"/>
            </a:endParaRPr>
          </a:p>
        </p:txBody>
      </p:sp>
      <p:sp>
        <p:nvSpPr>
          <p:cNvPr id="24596" name="Text Box 20"/>
          <p:cNvSpPr txBox="1">
            <a:spLocks noChangeArrowheads="1"/>
          </p:cNvSpPr>
          <p:nvPr/>
        </p:nvSpPr>
        <p:spPr bwMode="gray">
          <a:xfrm>
            <a:off x="3309937" y="3852470"/>
            <a:ext cx="66389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chemeClr val="folHlink">
                        <a:alpha val="60001"/>
                      </a:schemeClr>
                    </a:gs>
                    <a:gs pos="100000">
                      <a:schemeClr val="folHlink">
                        <a:gamma/>
                        <a:tint val="9020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2400" b="1">
                <a:solidFill>
                  <a:srgbClr val="A50021"/>
                </a:solidFill>
                <a:latin typeface="宋体" panose="02010600030101010101" pitchFamily="2" charset="-122"/>
                <a:cs typeface="Arial" panose="020B0604020202020204" pitchFamily="34" charset="0"/>
              </a:rPr>
              <a:t>镜面反射和漫反射的产生条件与特征</a:t>
            </a:r>
          </a:p>
        </p:txBody>
      </p:sp>
      <p:sp>
        <p:nvSpPr>
          <p:cNvPr id="24597" name="Text Box 21"/>
          <p:cNvSpPr txBox="1">
            <a:spLocks noChangeArrowheads="1"/>
          </p:cNvSpPr>
          <p:nvPr/>
        </p:nvSpPr>
        <p:spPr bwMode="auto">
          <a:xfrm>
            <a:off x="4065329" y="4330980"/>
            <a:ext cx="198908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kumimoji="1" lang="zh-CN" altLang="en-US" sz="2400" b="1">
                <a:latin typeface="宋体" panose="02010600030101010101" pitchFamily="2" charset="-122"/>
              </a:rPr>
              <a:t>平滑反射面</a:t>
            </a:r>
          </a:p>
        </p:txBody>
      </p:sp>
      <p:sp>
        <p:nvSpPr>
          <p:cNvPr id="24598" name="Text Box 22"/>
          <p:cNvSpPr txBox="1">
            <a:spLocks noChangeArrowheads="1"/>
          </p:cNvSpPr>
          <p:nvPr/>
        </p:nvSpPr>
        <p:spPr bwMode="auto">
          <a:xfrm>
            <a:off x="6525610" y="4324187"/>
            <a:ext cx="291207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kumimoji="1" lang="zh-CN" altLang="en-US" sz="2400" b="1">
                <a:latin typeface="宋体" panose="02010600030101010101" pitchFamily="2" charset="-122"/>
              </a:rPr>
              <a:t>不改变光路聚散性</a:t>
            </a:r>
          </a:p>
        </p:txBody>
      </p:sp>
      <p:sp>
        <p:nvSpPr>
          <p:cNvPr id="24599" name="Text Box 23"/>
          <p:cNvSpPr txBox="1">
            <a:spLocks noChangeArrowheads="1"/>
          </p:cNvSpPr>
          <p:nvPr/>
        </p:nvSpPr>
        <p:spPr bwMode="auto">
          <a:xfrm>
            <a:off x="2343917" y="4833423"/>
            <a:ext cx="147736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kumimoji="1" lang="zh-CN" altLang="en-US" sz="2400">
                <a:solidFill>
                  <a:srgbClr val="0000FF"/>
                </a:solidFill>
                <a:latin typeface="宋体" panose="02010600030101010101" pitchFamily="2" charset="-122"/>
              </a:rPr>
              <a:t>漫反射：</a:t>
            </a:r>
            <a:endParaRPr kumimoji="1" lang="zh-CN" altLang="en-US" sz="2400">
              <a:latin typeface="宋体" panose="02010600030101010101" pitchFamily="2" charset="-122"/>
            </a:endParaRPr>
          </a:p>
        </p:txBody>
      </p:sp>
      <p:sp>
        <p:nvSpPr>
          <p:cNvPr id="24600" name="Text Box 24"/>
          <p:cNvSpPr txBox="1">
            <a:spLocks noChangeArrowheads="1"/>
          </p:cNvSpPr>
          <p:nvPr/>
        </p:nvSpPr>
        <p:spPr bwMode="auto">
          <a:xfrm>
            <a:off x="3821277" y="4833424"/>
            <a:ext cx="256715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kumimoji="1" lang="zh-CN" altLang="en-US" sz="2400" b="1">
                <a:latin typeface="宋体" panose="02010600030101010101" pitchFamily="2" charset="-122"/>
              </a:rPr>
              <a:t>粗糙不平反射面</a:t>
            </a:r>
          </a:p>
        </p:txBody>
      </p:sp>
      <p:sp>
        <p:nvSpPr>
          <p:cNvPr id="24601" name="Text Box 25"/>
          <p:cNvSpPr txBox="1">
            <a:spLocks noChangeArrowheads="1"/>
          </p:cNvSpPr>
          <p:nvPr/>
        </p:nvSpPr>
        <p:spPr bwMode="auto">
          <a:xfrm>
            <a:off x="6910552" y="4821546"/>
            <a:ext cx="276684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kumimoji="1" lang="zh-CN" altLang="en-US" sz="2400" b="1">
                <a:latin typeface="宋体" panose="02010600030101010101" pitchFamily="2" charset="-122"/>
              </a:rPr>
              <a:t>改变光路聚散性</a:t>
            </a:r>
          </a:p>
        </p:txBody>
      </p:sp>
      <p:sp>
        <p:nvSpPr>
          <p:cNvPr id="24602" name="Text Box 26"/>
          <p:cNvSpPr txBox="1">
            <a:spLocks noChangeArrowheads="1"/>
          </p:cNvSpPr>
          <p:nvPr/>
        </p:nvSpPr>
        <p:spPr bwMode="gray">
          <a:xfrm>
            <a:off x="3200400" y="5328957"/>
            <a:ext cx="581484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chemeClr val="folHlink">
                        <a:alpha val="60001"/>
                      </a:schemeClr>
                    </a:gs>
                    <a:gs pos="100000">
                      <a:schemeClr val="folHlink">
                        <a:gamma/>
                        <a:tint val="9020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CN" altLang="en-US" sz="2400" b="1">
                <a:solidFill>
                  <a:srgbClr val="A50021"/>
                </a:solidFill>
                <a:latin typeface="宋体" panose="02010600030101010101" pitchFamily="2" charset="-122"/>
                <a:cs typeface="Arial" panose="020B0604020202020204" pitchFamily="34" charset="0"/>
              </a:rPr>
              <a:t>镜面反射和漫反射</a:t>
            </a:r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  <a:cs typeface="Arial" panose="020B0604020202020204" pitchFamily="34" charset="0"/>
              </a:rPr>
              <a:t>都遵循</a:t>
            </a:r>
            <a:r>
              <a:rPr lang="zh-CN" altLang="en-US" sz="2400" b="1">
                <a:solidFill>
                  <a:srgbClr val="A50021"/>
                </a:solidFill>
                <a:latin typeface="宋体" panose="02010600030101010101" pitchFamily="2" charset="-122"/>
                <a:cs typeface="Arial" panose="020B0604020202020204" pitchFamily="34" charset="0"/>
              </a:rPr>
              <a:t>光的反射定律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/>
          <a:srcRect b="19799"/>
          <a:stretch>
            <a:fillRect/>
          </a:stretch>
        </p:blipFill>
        <p:spPr>
          <a:xfrm>
            <a:off x="3009354" y="1638971"/>
            <a:ext cx="6758151" cy="1685910"/>
          </a:xfrm>
          <a:prstGeom prst="rect">
            <a:avLst/>
          </a:prstGeom>
        </p:spPr>
      </p:pic>
      <p:sp>
        <p:nvSpPr>
          <p:cNvPr id="29" name="Line 27"/>
          <p:cNvSpPr>
            <a:spLocks noChangeShapeType="1"/>
          </p:cNvSpPr>
          <p:nvPr/>
        </p:nvSpPr>
        <p:spPr bwMode="auto">
          <a:xfrm>
            <a:off x="8653466" y="1884682"/>
            <a:ext cx="152400" cy="129540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4225159" y="3359243"/>
            <a:ext cx="5029200" cy="381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smtClean="0"/>
              <a:t>镜面反射                                          漫反射</a:t>
            </a:r>
            <a:endParaRPr lang="zh-CN" altLang="en-US" b="1"/>
          </a:p>
        </p:txBody>
      </p:sp>
      <p:sp>
        <p:nvSpPr>
          <p:cNvPr id="31" name="Line 27"/>
          <p:cNvSpPr>
            <a:spLocks noChangeShapeType="1"/>
          </p:cNvSpPr>
          <p:nvPr/>
        </p:nvSpPr>
        <p:spPr bwMode="auto">
          <a:xfrm>
            <a:off x="4225159" y="1866028"/>
            <a:ext cx="0" cy="129540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5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4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4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45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45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46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46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45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45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46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46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4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4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95" grpId="0"/>
      <p:bldP spid="24596" grpId="0"/>
      <p:bldP spid="24597" grpId="0"/>
      <p:bldP spid="24598" grpId="0"/>
      <p:bldP spid="24599" grpId="0"/>
      <p:bldP spid="24600" grpId="0"/>
      <p:bldP spid="24601" grpId="0"/>
      <p:bldP spid="24602" grpId="0"/>
      <p:bldP spid="29" grpId="0" animBg="1"/>
      <p:bldP spid="3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1763443" y="1060771"/>
            <a:ext cx="7743164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indent="457200">
              <a:lnSpc>
                <a:spcPct val="150000"/>
              </a:lnSpc>
            </a:pPr>
            <a:r>
              <a:rPr lang="en-US" altLang="zh-CN" sz="2400" b="1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r>
              <a:rPr lang="zh-CN" altLang="en-US" sz="2400" b="1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．镜</a:t>
            </a:r>
            <a:r>
              <a:rPr lang="zh-CN" altLang="en-US" sz="24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面反射：平行光线射到光滑表面上时，反射光线也是平行的。</a:t>
            </a:r>
            <a:endParaRPr lang="en-US" altLang="zh-CN" sz="2400" b="1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indent="457200">
              <a:lnSpc>
                <a:spcPct val="150000"/>
              </a:lnSpc>
            </a:pPr>
            <a:r>
              <a:rPr lang="zh-CN" altLang="en-US" sz="2400" b="1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特</a:t>
            </a:r>
            <a:r>
              <a:rPr lang="zh-CN" altLang="en-US" sz="24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点：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只能从一个方向看见物体</a:t>
            </a:r>
            <a:r>
              <a:rPr lang="zh-CN" altLang="en-US" sz="24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</a:p>
        </p:txBody>
      </p:sp>
      <p:graphicFrame>
        <p:nvGraphicFramePr>
          <p:cNvPr id="16" name="Object 2"/>
          <p:cNvGraphicFramePr>
            <a:graphicFrameLocks noChangeAspect="1"/>
          </p:cNvGraphicFramePr>
          <p:nvPr/>
        </p:nvGraphicFramePr>
        <p:xfrm>
          <a:off x="7516424" y="2951281"/>
          <a:ext cx="1143000" cy="1006475"/>
        </p:xfrm>
        <a:graphic>
          <a:graphicData uri="http://schemas.openxmlformats.org/presentationml/2006/ole">
            <p:oleObj spid="_x0000_s5157" r:id="rId6" imgW="952045" imgH="838095" progId="">
              <p:embed/>
            </p:oleObj>
          </a:graphicData>
        </a:graphic>
      </p:graphicFrame>
      <p:grpSp>
        <p:nvGrpSpPr>
          <p:cNvPr id="17" name="Group 4"/>
          <p:cNvGrpSpPr/>
          <p:nvPr/>
        </p:nvGrpSpPr>
        <p:grpSpPr bwMode="auto">
          <a:xfrm>
            <a:off x="3714362" y="5480168"/>
            <a:ext cx="4572000" cy="228600"/>
            <a:chOff x="1584" y="3408"/>
            <a:chExt cx="2880" cy="144"/>
          </a:xfrm>
        </p:grpSpPr>
        <p:sp>
          <p:nvSpPr>
            <p:cNvPr id="32772" name="Line 5"/>
            <p:cNvSpPr>
              <a:spLocks noChangeShapeType="1"/>
            </p:cNvSpPr>
            <p:nvPr/>
          </p:nvSpPr>
          <p:spPr bwMode="auto">
            <a:xfrm>
              <a:off x="1584" y="3408"/>
              <a:ext cx="2880" cy="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32773" name="Group 6"/>
            <p:cNvGrpSpPr/>
            <p:nvPr/>
          </p:nvGrpSpPr>
          <p:grpSpPr bwMode="auto">
            <a:xfrm>
              <a:off x="1584" y="3408"/>
              <a:ext cx="960" cy="144"/>
              <a:chOff x="1584" y="3408"/>
              <a:chExt cx="960" cy="144"/>
            </a:xfrm>
          </p:grpSpPr>
          <p:sp>
            <p:nvSpPr>
              <p:cNvPr id="32774" name="Line 7"/>
              <p:cNvSpPr>
                <a:spLocks noChangeShapeType="1"/>
              </p:cNvSpPr>
              <p:nvPr/>
            </p:nvSpPr>
            <p:spPr bwMode="auto">
              <a:xfrm flipH="1">
                <a:off x="1584" y="3408"/>
                <a:ext cx="192" cy="144"/>
              </a:xfrm>
              <a:prstGeom prst="line">
                <a:avLst/>
              </a:prstGeom>
              <a:noFill/>
              <a:ln w="28575">
                <a:solidFill>
                  <a:schemeClr val="folHlink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775" name="Line 8"/>
              <p:cNvSpPr>
                <a:spLocks noChangeShapeType="1"/>
              </p:cNvSpPr>
              <p:nvPr/>
            </p:nvSpPr>
            <p:spPr bwMode="auto">
              <a:xfrm flipH="1">
                <a:off x="1776" y="3408"/>
                <a:ext cx="192" cy="144"/>
              </a:xfrm>
              <a:prstGeom prst="line">
                <a:avLst/>
              </a:prstGeom>
              <a:noFill/>
              <a:ln w="28575">
                <a:solidFill>
                  <a:schemeClr val="folHlink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776" name="Line 9"/>
              <p:cNvSpPr>
                <a:spLocks noChangeShapeType="1"/>
              </p:cNvSpPr>
              <p:nvPr/>
            </p:nvSpPr>
            <p:spPr bwMode="auto">
              <a:xfrm flipH="1">
                <a:off x="1920" y="3408"/>
                <a:ext cx="192" cy="144"/>
              </a:xfrm>
              <a:prstGeom prst="line">
                <a:avLst/>
              </a:prstGeom>
              <a:noFill/>
              <a:ln w="28575">
                <a:solidFill>
                  <a:schemeClr val="folHlink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777" name="Line 10"/>
              <p:cNvSpPr>
                <a:spLocks noChangeShapeType="1"/>
              </p:cNvSpPr>
              <p:nvPr/>
            </p:nvSpPr>
            <p:spPr bwMode="auto">
              <a:xfrm flipH="1">
                <a:off x="2064" y="3408"/>
                <a:ext cx="192" cy="144"/>
              </a:xfrm>
              <a:prstGeom prst="line">
                <a:avLst/>
              </a:prstGeom>
              <a:noFill/>
              <a:ln w="28575">
                <a:solidFill>
                  <a:schemeClr val="folHlink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778" name="Line 11"/>
              <p:cNvSpPr>
                <a:spLocks noChangeShapeType="1"/>
              </p:cNvSpPr>
              <p:nvPr/>
            </p:nvSpPr>
            <p:spPr bwMode="auto">
              <a:xfrm flipH="1">
                <a:off x="2208" y="3408"/>
                <a:ext cx="192" cy="144"/>
              </a:xfrm>
              <a:prstGeom prst="line">
                <a:avLst/>
              </a:prstGeom>
              <a:noFill/>
              <a:ln w="28575">
                <a:solidFill>
                  <a:schemeClr val="folHlink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779" name="Line 12"/>
              <p:cNvSpPr>
                <a:spLocks noChangeShapeType="1"/>
              </p:cNvSpPr>
              <p:nvPr/>
            </p:nvSpPr>
            <p:spPr bwMode="auto">
              <a:xfrm flipH="1">
                <a:off x="2352" y="3408"/>
                <a:ext cx="192" cy="144"/>
              </a:xfrm>
              <a:prstGeom prst="line">
                <a:avLst/>
              </a:prstGeom>
              <a:noFill/>
              <a:ln w="28575">
                <a:solidFill>
                  <a:schemeClr val="folHlink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2780" name="Group 13"/>
            <p:cNvGrpSpPr/>
            <p:nvPr/>
          </p:nvGrpSpPr>
          <p:grpSpPr bwMode="auto">
            <a:xfrm>
              <a:off x="2352" y="3408"/>
              <a:ext cx="960" cy="144"/>
              <a:chOff x="1584" y="3408"/>
              <a:chExt cx="960" cy="144"/>
            </a:xfrm>
          </p:grpSpPr>
          <p:sp>
            <p:nvSpPr>
              <p:cNvPr id="32781" name="Line 14"/>
              <p:cNvSpPr>
                <a:spLocks noChangeShapeType="1"/>
              </p:cNvSpPr>
              <p:nvPr/>
            </p:nvSpPr>
            <p:spPr bwMode="auto">
              <a:xfrm flipH="1">
                <a:off x="1584" y="3408"/>
                <a:ext cx="192" cy="144"/>
              </a:xfrm>
              <a:prstGeom prst="line">
                <a:avLst/>
              </a:prstGeom>
              <a:noFill/>
              <a:ln w="28575">
                <a:solidFill>
                  <a:schemeClr val="folHlink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782" name="Line 15"/>
              <p:cNvSpPr>
                <a:spLocks noChangeShapeType="1"/>
              </p:cNvSpPr>
              <p:nvPr/>
            </p:nvSpPr>
            <p:spPr bwMode="auto">
              <a:xfrm flipH="1">
                <a:off x="1776" y="3408"/>
                <a:ext cx="192" cy="144"/>
              </a:xfrm>
              <a:prstGeom prst="line">
                <a:avLst/>
              </a:prstGeom>
              <a:noFill/>
              <a:ln w="28575">
                <a:solidFill>
                  <a:schemeClr val="folHlink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783" name="Line 16"/>
              <p:cNvSpPr>
                <a:spLocks noChangeShapeType="1"/>
              </p:cNvSpPr>
              <p:nvPr/>
            </p:nvSpPr>
            <p:spPr bwMode="auto">
              <a:xfrm flipH="1">
                <a:off x="1920" y="3408"/>
                <a:ext cx="192" cy="144"/>
              </a:xfrm>
              <a:prstGeom prst="line">
                <a:avLst/>
              </a:prstGeom>
              <a:noFill/>
              <a:ln w="28575">
                <a:solidFill>
                  <a:schemeClr val="folHlink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784" name="Line 17"/>
              <p:cNvSpPr>
                <a:spLocks noChangeShapeType="1"/>
              </p:cNvSpPr>
              <p:nvPr/>
            </p:nvSpPr>
            <p:spPr bwMode="auto">
              <a:xfrm flipH="1">
                <a:off x="2064" y="3408"/>
                <a:ext cx="192" cy="144"/>
              </a:xfrm>
              <a:prstGeom prst="line">
                <a:avLst/>
              </a:prstGeom>
              <a:noFill/>
              <a:ln w="28575">
                <a:solidFill>
                  <a:schemeClr val="folHlink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785" name="Line 18"/>
              <p:cNvSpPr>
                <a:spLocks noChangeShapeType="1"/>
              </p:cNvSpPr>
              <p:nvPr/>
            </p:nvSpPr>
            <p:spPr bwMode="auto">
              <a:xfrm flipH="1">
                <a:off x="2208" y="3408"/>
                <a:ext cx="192" cy="144"/>
              </a:xfrm>
              <a:prstGeom prst="line">
                <a:avLst/>
              </a:prstGeom>
              <a:noFill/>
              <a:ln w="28575">
                <a:solidFill>
                  <a:schemeClr val="folHlink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786" name="Line 19"/>
              <p:cNvSpPr>
                <a:spLocks noChangeShapeType="1"/>
              </p:cNvSpPr>
              <p:nvPr/>
            </p:nvSpPr>
            <p:spPr bwMode="auto">
              <a:xfrm flipH="1">
                <a:off x="2352" y="3408"/>
                <a:ext cx="192" cy="144"/>
              </a:xfrm>
              <a:prstGeom prst="line">
                <a:avLst/>
              </a:prstGeom>
              <a:noFill/>
              <a:ln w="28575">
                <a:solidFill>
                  <a:schemeClr val="folHlink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2787" name="Group 20"/>
            <p:cNvGrpSpPr/>
            <p:nvPr/>
          </p:nvGrpSpPr>
          <p:grpSpPr bwMode="auto">
            <a:xfrm>
              <a:off x="3264" y="3408"/>
              <a:ext cx="1008" cy="144"/>
              <a:chOff x="1584" y="3408"/>
              <a:chExt cx="960" cy="144"/>
            </a:xfrm>
          </p:grpSpPr>
          <p:sp>
            <p:nvSpPr>
              <p:cNvPr id="32788" name="Line 21"/>
              <p:cNvSpPr>
                <a:spLocks noChangeShapeType="1"/>
              </p:cNvSpPr>
              <p:nvPr/>
            </p:nvSpPr>
            <p:spPr bwMode="auto">
              <a:xfrm flipH="1">
                <a:off x="1584" y="3408"/>
                <a:ext cx="192" cy="144"/>
              </a:xfrm>
              <a:prstGeom prst="line">
                <a:avLst/>
              </a:prstGeom>
              <a:noFill/>
              <a:ln w="28575">
                <a:solidFill>
                  <a:schemeClr val="folHlink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789" name="Line 22"/>
              <p:cNvSpPr>
                <a:spLocks noChangeShapeType="1"/>
              </p:cNvSpPr>
              <p:nvPr/>
            </p:nvSpPr>
            <p:spPr bwMode="auto">
              <a:xfrm flipH="1">
                <a:off x="1776" y="3408"/>
                <a:ext cx="192" cy="144"/>
              </a:xfrm>
              <a:prstGeom prst="line">
                <a:avLst/>
              </a:prstGeom>
              <a:noFill/>
              <a:ln w="28575">
                <a:solidFill>
                  <a:schemeClr val="folHlink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790" name="Line 23"/>
              <p:cNvSpPr>
                <a:spLocks noChangeShapeType="1"/>
              </p:cNvSpPr>
              <p:nvPr/>
            </p:nvSpPr>
            <p:spPr bwMode="auto">
              <a:xfrm flipH="1">
                <a:off x="1920" y="3408"/>
                <a:ext cx="192" cy="144"/>
              </a:xfrm>
              <a:prstGeom prst="line">
                <a:avLst/>
              </a:prstGeom>
              <a:noFill/>
              <a:ln w="28575">
                <a:solidFill>
                  <a:schemeClr val="folHlink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791" name="Line 24"/>
              <p:cNvSpPr>
                <a:spLocks noChangeShapeType="1"/>
              </p:cNvSpPr>
              <p:nvPr/>
            </p:nvSpPr>
            <p:spPr bwMode="auto">
              <a:xfrm flipH="1">
                <a:off x="2064" y="3408"/>
                <a:ext cx="192" cy="144"/>
              </a:xfrm>
              <a:prstGeom prst="line">
                <a:avLst/>
              </a:prstGeom>
              <a:noFill/>
              <a:ln w="28575">
                <a:solidFill>
                  <a:schemeClr val="folHlink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792" name="Line 25"/>
              <p:cNvSpPr>
                <a:spLocks noChangeShapeType="1"/>
              </p:cNvSpPr>
              <p:nvPr/>
            </p:nvSpPr>
            <p:spPr bwMode="auto">
              <a:xfrm flipH="1">
                <a:off x="2208" y="3408"/>
                <a:ext cx="192" cy="144"/>
              </a:xfrm>
              <a:prstGeom prst="line">
                <a:avLst/>
              </a:prstGeom>
              <a:noFill/>
              <a:ln w="28575">
                <a:solidFill>
                  <a:schemeClr val="folHlink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793" name="Line 26"/>
              <p:cNvSpPr>
                <a:spLocks noChangeShapeType="1"/>
              </p:cNvSpPr>
              <p:nvPr/>
            </p:nvSpPr>
            <p:spPr bwMode="auto">
              <a:xfrm flipH="1">
                <a:off x="2352" y="3408"/>
                <a:ext cx="192" cy="144"/>
              </a:xfrm>
              <a:prstGeom prst="line">
                <a:avLst/>
              </a:prstGeom>
              <a:noFill/>
              <a:ln w="28575">
                <a:solidFill>
                  <a:schemeClr val="folHlink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40" name="Group 27"/>
          <p:cNvGrpSpPr/>
          <p:nvPr/>
        </p:nvGrpSpPr>
        <p:grpSpPr bwMode="auto">
          <a:xfrm>
            <a:off x="513962" y="1860668"/>
            <a:ext cx="5481637" cy="3941763"/>
            <a:chOff x="-624" y="384"/>
            <a:chExt cx="3453" cy="2483"/>
          </a:xfrm>
        </p:grpSpPr>
        <p:grpSp>
          <p:nvGrpSpPr>
            <p:cNvPr id="32795" name="Group 28"/>
            <p:cNvGrpSpPr/>
            <p:nvPr/>
          </p:nvGrpSpPr>
          <p:grpSpPr bwMode="auto">
            <a:xfrm>
              <a:off x="-624" y="384"/>
              <a:ext cx="2493" cy="2483"/>
              <a:chOff x="1633" y="1110"/>
              <a:chExt cx="2493" cy="2483"/>
            </a:xfrm>
          </p:grpSpPr>
          <p:grpSp>
            <p:nvGrpSpPr>
              <p:cNvPr id="32796" name="Group 29"/>
              <p:cNvGrpSpPr/>
              <p:nvPr/>
            </p:nvGrpSpPr>
            <p:grpSpPr bwMode="auto">
              <a:xfrm rot="-1134489">
                <a:off x="3070" y="2249"/>
                <a:ext cx="1056" cy="1344"/>
                <a:chOff x="864" y="912"/>
                <a:chExt cx="1056" cy="1344"/>
              </a:xfrm>
            </p:grpSpPr>
            <p:sp>
              <p:nvSpPr>
                <p:cNvPr id="32797" name="Line 30"/>
                <p:cNvSpPr>
                  <a:spLocks noChangeShapeType="1"/>
                </p:cNvSpPr>
                <p:nvPr/>
              </p:nvSpPr>
              <p:spPr bwMode="auto">
                <a:xfrm>
                  <a:off x="864" y="912"/>
                  <a:ext cx="1056" cy="1344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2798" name="Freeform 31"/>
                <p:cNvSpPr>
                  <a:spLocks noChangeArrowheads="1"/>
                </p:cNvSpPr>
                <p:nvPr/>
              </p:nvSpPr>
              <p:spPr bwMode="auto">
                <a:xfrm>
                  <a:off x="864" y="912"/>
                  <a:ext cx="828" cy="1059"/>
                </a:xfrm>
                <a:custGeom>
                  <a:avLst/>
                  <a:gdLst>
                    <a:gd name="T0" fmla="*/ 0 w 828"/>
                    <a:gd name="T1" fmla="*/ 0 h 1059"/>
                    <a:gd name="T2" fmla="*/ 828 w 828"/>
                    <a:gd name="T3" fmla="*/ 1059 h 10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828" h="1059">
                      <a:moveTo>
                        <a:pt x="0" y="0"/>
                      </a:moveTo>
                      <a:lnTo>
                        <a:pt x="828" y="1059"/>
                      </a:lnTo>
                    </a:path>
                  </a:pathLst>
                </a:custGeom>
                <a:solidFill>
                  <a:srgbClr val="66FF66"/>
                </a:solidFill>
                <a:ln w="12700">
                  <a:solidFill>
                    <a:srgbClr val="FF0000"/>
                  </a:solidFill>
                  <a:round/>
                  <a:tailEnd type="triangle" w="med" len="med"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endParaRPr lang="zh-CN" altLang="en-US"/>
                </a:p>
              </p:txBody>
            </p:sp>
          </p:grpSp>
          <p:grpSp>
            <p:nvGrpSpPr>
              <p:cNvPr id="32799" name="Group 32"/>
              <p:cNvGrpSpPr/>
              <p:nvPr/>
            </p:nvGrpSpPr>
            <p:grpSpPr bwMode="auto">
              <a:xfrm rot="-1134489">
                <a:off x="1633" y="1110"/>
                <a:ext cx="1056" cy="1344"/>
                <a:chOff x="864" y="912"/>
                <a:chExt cx="1056" cy="1344"/>
              </a:xfrm>
            </p:grpSpPr>
            <p:sp>
              <p:nvSpPr>
                <p:cNvPr id="32800" name="Line 33"/>
                <p:cNvSpPr>
                  <a:spLocks noChangeShapeType="1"/>
                </p:cNvSpPr>
                <p:nvPr/>
              </p:nvSpPr>
              <p:spPr bwMode="auto">
                <a:xfrm>
                  <a:off x="864" y="912"/>
                  <a:ext cx="1056" cy="1344"/>
                </a:xfrm>
                <a:prstGeom prst="line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2801" name="Freeform 34"/>
                <p:cNvSpPr>
                  <a:spLocks noChangeArrowheads="1"/>
                </p:cNvSpPr>
                <p:nvPr/>
              </p:nvSpPr>
              <p:spPr bwMode="auto">
                <a:xfrm>
                  <a:off x="864" y="912"/>
                  <a:ext cx="828" cy="1059"/>
                </a:xfrm>
                <a:custGeom>
                  <a:avLst/>
                  <a:gdLst>
                    <a:gd name="T0" fmla="*/ 0 w 828"/>
                    <a:gd name="T1" fmla="*/ 0 h 1059"/>
                    <a:gd name="T2" fmla="*/ 828 w 828"/>
                    <a:gd name="T3" fmla="*/ 1059 h 10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828" h="1059">
                      <a:moveTo>
                        <a:pt x="0" y="0"/>
                      </a:moveTo>
                      <a:lnTo>
                        <a:pt x="828" y="1059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endParaRPr lang="zh-CN" altLang="en-US"/>
                </a:p>
              </p:txBody>
            </p:sp>
          </p:grpSp>
        </p:grpSp>
        <p:grpSp>
          <p:nvGrpSpPr>
            <p:cNvPr id="32802" name="Group 35"/>
            <p:cNvGrpSpPr/>
            <p:nvPr/>
          </p:nvGrpSpPr>
          <p:grpSpPr bwMode="auto">
            <a:xfrm>
              <a:off x="0" y="384"/>
              <a:ext cx="2493" cy="2483"/>
              <a:chOff x="1633" y="1110"/>
              <a:chExt cx="2493" cy="2483"/>
            </a:xfrm>
          </p:grpSpPr>
          <p:grpSp>
            <p:nvGrpSpPr>
              <p:cNvPr id="32803" name="Group 36"/>
              <p:cNvGrpSpPr/>
              <p:nvPr/>
            </p:nvGrpSpPr>
            <p:grpSpPr bwMode="auto">
              <a:xfrm rot="-1134489">
                <a:off x="3070" y="2249"/>
                <a:ext cx="1056" cy="1344"/>
                <a:chOff x="864" y="912"/>
                <a:chExt cx="1056" cy="1344"/>
              </a:xfrm>
            </p:grpSpPr>
            <p:sp>
              <p:nvSpPr>
                <p:cNvPr id="32804" name="Line 37"/>
                <p:cNvSpPr>
                  <a:spLocks noChangeShapeType="1"/>
                </p:cNvSpPr>
                <p:nvPr/>
              </p:nvSpPr>
              <p:spPr bwMode="auto">
                <a:xfrm>
                  <a:off x="864" y="912"/>
                  <a:ext cx="1056" cy="1344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2805" name="Freeform 38"/>
                <p:cNvSpPr>
                  <a:spLocks noChangeArrowheads="1"/>
                </p:cNvSpPr>
                <p:nvPr/>
              </p:nvSpPr>
              <p:spPr bwMode="auto">
                <a:xfrm>
                  <a:off x="864" y="912"/>
                  <a:ext cx="828" cy="1059"/>
                </a:xfrm>
                <a:custGeom>
                  <a:avLst/>
                  <a:gdLst>
                    <a:gd name="T0" fmla="*/ 0 w 828"/>
                    <a:gd name="T1" fmla="*/ 0 h 1059"/>
                    <a:gd name="T2" fmla="*/ 828 w 828"/>
                    <a:gd name="T3" fmla="*/ 1059 h 10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828" h="1059">
                      <a:moveTo>
                        <a:pt x="0" y="0"/>
                      </a:moveTo>
                      <a:lnTo>
                        <a:pt x="828" y="1059"/>
                      </a:lnTo>
                    </a:path>
                  </a:pathLst>
                </a:custGeom>
                <a:solidFill>
                  <a:srgbClr val="66FF66"/>
                </a:solidFill>
                <a:ln w="12700">
                  <a:solidFill>
                    <a:srgbClr val="FF0000"/>
                  </a:solidFill>
                  <a:round/>
                  <a:tailEnd type="triangle" w="med" len="med"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endParaRPr lang="zh-CN" altLang="en-US"/>
                </a:p>
              </p:txBody>
            </p:sp>
          </p:grpSp>
          <p:grpSp>
            <p:nvGrpSpPr>
              <p:cNvPr id="32806" name="Group 39"/>
              <p:cNvGrpSpPr/>
              <p:nvPr/>
            </p:nvGrpSpPr>
            <p:grpSpPr bwMode="auto">
              <a:xfrm rot="-1134489">
                <a:off x="1633" y="1110"/>
                <a:ext cx="1056" cy="1344"/>
                <a:chOff x="864" y="912"/>
                <a:chExt cx="1056" cy="1344"/>
              </a:xfrm>
            </p:grpSpPr>
            <p:sp>
              <p:nvSpPr>
                <p:cNvPr id="32807" name="Line 40"/>
                <p:cNvSpPr>
                  <a:spLocks noChangeShapeType="1"/>
                </p:cNvSpPr>
                <p:nvPr/>
              </p:nvSpPr>
              <p:spPr bwMode="auto">
                <a:xfrm>
                  <a:off x="864" y="912"/>
                  <a:ext cx="1056" cy="1344"/>
                </a:xfrm>
                <a:prstGeom prst="line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2808" name="Freeform 41"/>
                <p:cNvSpPr>
                  <a:spLocks noChangeArrowheads="1"/>
                </p:cNvSpPr>
                <p:nvPr/>
              </p:nvSpPr>
              <p:spPr bwMode="auto">
                <a:xfrm>
                  <a:off x="864" y="912"/>
                  <a:ext cx="828" cy="1059"/>
                </a:xfrm>
                <a:custGeom>
                  <a:avLst/>
                  <a:gdLst>
                    <a:gd name="T0" fmla="*/ 0 w 828"/>
                    <a:gd name="T1" fmla="*/ 0 h 1059"/>
                    <a:gd name="T2" fmla="*/ 828 w 828"/>
                    <a:gd name="T3" fmla="*/ 1059 h 10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828" h="1059">
                      <a:moveTo>
                        <a:pt x="0" y="0"/>
                      </a:moveTo>
                      <a:lnTo>
                        <a:pt x="828" y="1059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endParaRPr lang="zh-CN" altLang="en-US"/>
                </a:p>
              </p:txBody>
            </p:sp>
          </p:grpSp>
        </p:grpSp>
        <p:grpSp>
          <p:nvGrpSpPr>
            <p:cNvPr id="32809" name="Group 42"/>
            <p:cNvGrpSpPr/>
            <p:nvPr/>
          </p:nvGrpSpPr>
          <p:grpSpPr bwMode="auto">
            <a:xfrm>
              <a:off x="336" y="384"/>
              <a:ext cx="2493" cy="2483"/>
              <a:chOff x="1633" y="1110"/>
              <a:chExt cx="2493" cy="2483"/>
            </a:xfrm>
          </p:grpSpPr>
          <p:grpSp>
            <p:nvGrpSpPr>
              <p:cNvPr id="32810" name="Group 43"/>
              <p:cNvGrpSpPr/>
              <p:nvPr/>
            </p:nvGrpSpPr>
            <p:grpSpPr bwMode="auto">
              <a:xfrm rot="-1134489">
                <a:off x="3070" y="2249"/>
                <a:ext cx="1056" cy="1344"/>
                <a:chOff x="864" y="912"/>
                <a:chExt cx="1056" cy="1344"/>
              </a:xfrm>
            </p:grpSpPr>
            <p:sp>
              <p:nvSpPr>
                <p:cNvPr id="32811" name="Line 44"/>
                <p:cNvSpPr>
                  <a:spLocks noChangeShapeType="1"/>
                </p:cNvSpPr>
                <p:nvPr/>
              </p:nvSpPr>
              <p:spPr bwMode="auto">
                <a:xfrm>
                  <a:off x="864" y="912"/>
                  <a:ext cx="1056" cy="1344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2812" name="Freeform 45"/>
                <p:cNvSpPr>
                  <a:spLocks noChangeArrowheads="1"/>
                </p:cNvSpPr>
                <p:nvPr/>
              </p:nvSpPr>
              <p:spPr bwMode="auto">
                <a:xfrm>
                  <a:off x="864" y="912"/>
                  <a:ext cx="828" cy="1059"/>
                </a:xfrm>
                <a:custGeom>
                  <a:avLst/>
                  <a:gdLst>
                    <a:gd name="T0" fmla="*/ 0 w 828"/>
                    <a:gd name="T1" fmla="*/ 0 h 1059"/>
                    <a:gd name="T2" fmla="*/ 828 w 828"/>
                    <a:gd name="T3" fmla="*/ 1059 h 10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828" h="1059">
                      <a:moveTo>
                        <a:pt x="0" y="0"/>
                      </a:moveTo>
                      <a:lnTo>
                        <a:pt x="828" y="1059"/>
                      </a:lnTo>
                    </a:path>
                  </a:pathLst>
                </a:custGeom>
                <a:solidFill>
                  <a:srgbClr val="66FF66"/>
                </a:solidFill>
                <a:ln w="12700">
                  <a:solidFill>
                    <a:srgbClr val="FF0000"/>
                  </a:solidFill>
                  <a:round/>
                  <a:tailEnd type="triangle" w="med" len="med"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endParaRPr lang="zh-CN" altLang="en-US"/>
                </a:p>
              </p:txBody>
            </p:sp>
          </p:grpSp>
          <p:grpSp>
            <p:nvGrpSpPr>
              <p:cNvPr id="32813" name="Group 46"/>
              <p:cNvGrpSpPr/>
              <p:nvPr/>
            </p:nvGrpSpPr>
            <p:grpSpPr bwMode="auto">
              <a:xfrm rot="-1134489">
                <a:off x="1633" y="1110"/>
                <a:ext cx="1056" cy="1344"/>
                <a:chOff x="864" y="912"/>
                <a:chExt cx="1056" cy="1344"/>
              </a:xfrm>
            </p:grpSpPr>
            <p:sp>
              <p:nvSpPr>
                <p:cNvPr id="32814" name="Line 47"/>
                <p:cNvSpPr>
                  <a:spLocks noChangeShapeType="1"/>
                </p:cNvSpPr>
                <p:nvPr/>
              </p:nvSpPr>
              <p:spPr bwMode="auto">
                <a:xfrm>
                  <a:off x="864" y="912"/>
                  <a:ext cx="1056" cy="1344"/>
                </a:xfrm>
                <a:prstGeom prst="line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2815" name="Freeform 48"/>
                <p:cNvSpPr>
                  <a:spLocks noChangeArrowheads="1"/>
                </p:cNvSpPr>
                <p:nvPr/>
              </p:nvSpPr>
              <p:spPr bwMode="auto">
                <a:xfrm>
                  <a:off x="864" y="912"/>
                  <a:ext cx="828" cy="1059"/>
                </a:xfrm>
                <a:custGeom>
                  <a:avLst/>
                  <a:gdLst>
                    <a:gd name="T0" fmla="*/ 0 w 828"/>
                    <a:gd name="T1" fmla="*/ 0 h 1059"/>
                    <a:gd name="T2" fmla="*/ 828 w 828"/>
                    <a:gd name="T3" fmla="*/ 1059 h 10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828" h="1059">
                      <a:moveTo>
                        <a:pt x="0" y="0"/>
                      </a:moveTo>
                      <a:lnTo>
                        <a:pt x="828" y="1059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endParaRPr lang="zh-CN" altLang="en-US"/>
                </a:p>
              </p:txBody>
            </p:sp>
          </p:grpSp>
        </p:grpSp>
        <p:grpSp>
          <p:nvGrpSpPr>
            <p:cNvPr id="32816" name="Group 49"/>
            <p:cNvGrpSpPr/>
            <p:nvPr/>
          </p:nvGrpSpPr>
          <p:grpSpPr bwMode="auto">
            <a:xfrm>
              <a:off x="-288" y="384"/>
              <a:ext cx="2493" cy="2483"/>
              <a:chOff x="1633" y="1110"/>
              <a:chExt cx="2493" cy="2483"/>
            </a:xfrm>
          </p:grpSpPr>
          <p:grpSp>
            <p:nvGrpSpPr>
              <p:cNvPr id="32817" name="Group 50"/>
              <p:cNvGrpSpPr/>
              <p:nvPr/>
            </p:nvGrpSpPr>
            <p:grpSpPr bwMode="auto">
              <a:xfrm rot="-1134489">
                <a:off x="3070" y="2249"/>
                <a:ext cx="1056" cy="1344"/>
                <a:chOff x="864" y="912"/>
                <a:chExt cx="1056" cy="1344"/>
              </a:xfrm>
            </p:grpSpPr>
            <p:sp>
              <p:nvSpPr>
                <p:cNvPr id="32818" name="Line 51"/>
                <p:cNvSpPr>
                  <a:spLocks noChangeShapeType="1"/>
                </p:cNvSpPr>
                <p:nvPr/>
              </p:nvSpPr>
              <p:spPr bwMode="auto">
                <a:xfrm>
                  <a:off x="864" y="912"/>
                  <a:ext cx="1056" cy="1344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2819" name="Freeform 52"/>
                <p:cNvSpPr>
                  <a:spLocks noChangeArrowheads="1"/>
                </p:cNvSpPr>
                <p:nvPr/>
              </p:nvSpPr>
              <p:spPr bwMode="auto">
                <a:xfrm>
                  <a:off x="864" y="912"/>
                  <a:ext cx="828" cy="1059"/>
                </a:xfrm>
                <a:custGeom>
                  <a:avLst/>
                  <a:gdLst>
                    <a:gd name="T0" fmla="*/ 0 w 828"/>
                    <a:gd name="T1" fmla="*/ 0 h 1059"/>
                    <a:gd name="T2" fmla="*/ 828 w 828"/>
                    <a:gd name="T3" fmla="*/ 1059 h 10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828" h="1059">
                      <a:moveTo>
                        <a:pt x="0" y="0"/>
                      </a:moveTo>
                      <a:lnTo>
                        <a:pt x="828" y="1059"/>
                      </a:lnTo>
                    </a:path>
                  </a:pathLst>
                </a:custGeom>
                <a:solidFill>
                  <a:srgbClr val="66FF66"/>
                </a:solidFill>
                <a:ln w="12700">
                  <a:solidFill>
                    <a:srgbClr val="FF0000"/>
                  </a:solidFill>
                  <a:round/>
                  <a:tailEnd type="triangle" w="med" len="med"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endParaRPr lang="zh-CN" altLang="en-US"/>
                </a:p>
              </p:txBody>
            </p:sp>
          </p:grpSp>
          <p:grpSp>
            <p:nvGrpSpPr>
              <p:cNvPr id="32820" name="Group 53"/>
              <p:cNvGrpSpPr/>
              <p:nvPr/>
            </p:nvGrpSpPr>
            <p:grpSpPr bwMode="auto">
              <a:xfrm rot="-1134489">
                <a:off x="1633" y="1110"/>
                <a:ext cx="1056" cy="1344"/>
                <a:chOff x="864" y="912"/>
                <a:chExt cx="1056" cy="1344"/>
              </a:xfrm>
            </p:grpSpPr>
            <p:sp>
              <p:nvSpPr>
                <p:cNvPr id="32821" name="Line 54"/>
                <p:cNvSpPr>
                  <a:spLocks noChangeShapeType="1"/>
                </p:cNvSpPr>
                <p:nvPr/>
              </p:nvSpPr>
              <p:spPr bwMode="auto">
                <a:xfrm>
                  <a:off x="864" y="912"/>
                  <a:ext cx="1056" cy="1344"/>
                </a:xfrm>
                <a:prstGeom prst="line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2822" name="Freeform 55"/>
                <p:cNvSpPr>
                  <a:spLocks noChangeArrowheads="1"/>
                </p:cNvSpPr>
                <p:nvPr/>
              </p:nvSpPr>
              <p:spPr bwMode="auto">
                <a:xfrm>
                  <a:off x="864" y="912"/>
                  <a:ext cx="828" cy="1059"/>
                </a:xfrm>
                <a:custGeom>
                  <a:avLst/>
                  <a:gdLst>
                    <a:gd name="T0" fmla="*/ 0 w 828"/>
                    <a:gd name="T1" fmla="*/ 0 h 1059"/>
                    <a:gd name="T2" fmla="*/ 828 w 828"/>
                    <a:gd name="T3" fmla="*/ 1059 h 10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828" h="1059">
                      <a:moveTo>
                        <a:pt x="0" y="0"/>
                      </a:moveTo>
                      <a:lnTo>
                        <a:pt x="828" y="1059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endParaRPr lang="zh-CN" altLang="en-US"/>
                </a:p>
              </p:txBody>
            </p:sp>
          </p:grpSp>
        </p:grpSp>
      </p:grpSp>
      <p:grpSp>
        <p:nvGrpSpPr>
          <p:cNvPr id="69" name="Group 56"/>
          <p:cNvGrpSpPr/>
          <p:nvPr/>
        </p:nvGrpSpPr>
        <p:grpSpPr bwMode="auto">
          <a:xfrm>
            <a:off x="4781162" y="3460868"/>
            <a:ext cx="1511300" cy="2087563"/>
            <a:chOff x="2064" y="1392"/>
            <a:chExt cx="960" cy="2640"/>
          </a:xfrm>
        </p:grpSpPr>
        <p:grpSp>
          <p:nvGrpSpPr>
            <p:cNvPr id="32824" name="Group 57"/>
            <p:cNvGrpSpPr/>
            <p:nvPr/>
          </p:nvGrpSpPr>
          <p:grpSpPr bwMode="auto">
            <a:xfrm>
              <a:off x="2064" y="1392"/>
              <a:ext cx="624" cy="2640"/>
              <a:chOff x="2064" y="1392"/>
              <a:chExt cx="624" cy="2640"/>
            </a:xfrm>
          </p:grpSpPr>
          <p:grpSp>
            <p:nvGrpSpPr>
              <p:cNvPr id="32825" name="Group 58"/>
              <p:cNvGrpSpPr/>
              <p:nvPr/>
            </p:nvGrpSpPr>
            <p:grpSpPr bwMode="auto">
              <a:xfrm>
                <a:off x="2064" y="1392"/>
                <a:ext cx="0" cy="2640"/>
                <a:chOff x="768" y="1056"/>
                <a:chExt cx="0" cy="2640"/>
              </a:xfrm>
            </p:grpSpPr>
            <p:sp>
              <p:nvSpPr>
                <p:cNvPr id="32826" name="Line 59"/>
                <p:cNvSpPr>
                  <a:spLocks noChangeShapeType="1"/>
                </p:cNvSpPr>
                <p:nvPr/>
              </p:nvSpPr>
              <p:spPr bwMode="auto">
                <a:xfrm>
                  <a:off x="768" y="1056"/>
                  <a:ext cx="0" cy="1344"/>
                </a:xfrm>
                <a:prstGeom prst="line">
                  <a:avLst/>
                </a:prstGeom>
                <a:noFill/>
                <a:ln w="22225" cap="rnd">
                  <a:solidFill>
                    <a:srgbClr val="00B050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2827" name="Line 60"/>
                <p:cNvSpPr>
                  <a:spLocks noChangeShapeType="1"/>
                </p:cNvSpPr>
                <p:nvPr/>
              </p:nvSpPr>
              <p:spPr bwMode="auto">
                <a:xfrm>
                  <a:off x="768" y="2352"/>
                  <a:ext cx="0" cy="1344"/>
                </a:xfrm>
                <a:prstGeom prst="line">
                  <a:avLst/>
                </a:prstGeom>
                <a:noFill/>
                <a:ln w="22225" cap="rnd">
                  <a:solidFill>
                    <a:srgbClr val="00B050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32828" name="Group 61"/>
              <p:cNvGrpSpPr/>
              <p:nvPr/>
            </p:nvGrpSpPr>
            <p:grpSpPr bwMode="auto">
              <a:xfrm>
                <a:off x="2400" y="1392"/>
                <a:ext cx="0" cy="2640"/>
                <a:chOff x="768" y="1056"/>
                <a:chExt cx="0" cy="2640"/>
              </a:xfrm>
            </p:grpSpPr>
            <p:sp>
              <p:nvSpPr>
                <p:cNvPr id="32829" name="Line 62"/>
                <p:cNvSpPr>
                  <a:spLocks noChangeShapeType="1"/>
                </p:cNvSpPr>
                <p:nvPr/>
              </p:nvSpPr>
              <p:spPr bwMode="auto">
                <a:xfrm>
                  <a:off x="768" y="1056"/>
                  <a:ext cx="0" cy="1344"/>
                </a:xfrm>
                <a:prstGeom prst="line">
                  <a:avLst/>
                </a:prstGeom>
                <a:noFill/>
                <a:ln w="22225" cap="rnd">
                  <a:solidFill>
                    <a:srgbClr val="00B050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2830" name="Line 63"/>
                <p:cNvSpPr>
                  <a:spLocks noChangeShapeType="1"/>
                </p:cNvSpPr>
                <p:nvPr/>
              </p:nvSpPr>
              <p:spPr bwMode="auto">
                <a:xfrm>
                  <a:off x="768" y="2352"/>
                  <a:ext cx="0" cy="1344"/>
                </a:xfrm>
                <a:prstGeom prst="line">
                  <a:avLst/>
                </a:prstGeom>
                <a:noFill/>
                <a:ln w="22225" cap="rnd">
                  <a:solidFill>
                    <a:srgbClr val="00B050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32831" name="Group 64"/>
              <p:cNvGrpSpPr/>
              <p:nvPr/>
            </p:nvGrpSpPr>
            <p:grpSpPr bwMode="auto">
              <a:xfrm>
                <a:off x="2688" y="1392"/>
                <a:ext cx="0" cy="2640"/>
                <a:chOff x="768" y="1056"/>
                <a:chExt cx="0" cy="2640"/>
              </a:xfrm>
            </p:grpSpPr>
            <p:sp>
              <p:nvSpPr>
                <p:cNvPr id="32832" name="Line 65"/>
                <p:cNvSpPr>
                  <a:spLocks noChangeShapeType="1"/>
                </p:cNvSpPr>
                <p:nvPr/>
              </p:nvSpPr>
              <p:spPr bwMode="auto">
                <a:xfrm>
                  <a:off x="768" y="1056"/>
                  <a:ext cx="0" cy="1344"/>
                </a:xfrm>
                <a:prstGeom prst="line">
                  <a:avLst/>
                </a:prstGeom>
                <a:noFill/>
                <a:ln w="22225" cap="rnd">
                  <a:solidFill>
                    <a:srgbClr val="00B050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2833" name="Line 66"/>
                <p:cNvSpPr>
                  <a:spLocks noChangeShapeType="1"/>
                </p:cNvSpPr>
                <p:nvPr/>
              </p:nvSpPr>
              <p:spPr bwMode="auto">
                <a:xfrm>
                  <a:off x="768" y="2352"/>
                  <a:ext cx="0" cy="1344"/>
                </a:xfrm>
                <a:prstGeom prst="line">
                  <a:avLst/>
                </a:prstGeom>
                <a:noFill/>
                <a:ln w="22225" cap="rnd">
                  <a:solidFill>
                    <a:srgbClr val="00B050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32834" name="Group 67"/>
            <p:cNvGrpSpPr/>
            <p:nvPr/>
          </p:nvGrpSpPr>
          <p:grpSpPr bwMode="auto">
            <a:xfrm>
              <a:off x="3024" y="1392"/>
              <a:ext cx="0" cy="2640"/>
              <a:chOff x="768" y="1056"/>
              <a:chExt cx="0" cy="2640"/>
            </a:xfrm>
          </p:grpSpPr>
          <p:sp>
            <p:nvSpPr>
              <p:cNvPr id="32835" name="Line 68"/>
              <p:cNvSpPr>
                <a:spLocks noChangeShapeType="1"/>
              </p:cNvSpPr>
              <p:nvPr/>
            </p:nvSpPr>
            <p:spPr bwMode="auto">
              <a:xfrm>
                <a:off x="768" y="1056"/>
                <a:ext cx="0" cy="1344"/>
              </a:xfrm>
              <a:prstGeom prst="line">
                <a:avLst/>
              </a:prstGeom>
              <a:noFill/>
              <a:ln w="22225" cap="rnd">
                <a:solidFill>
                  <a:srgbClr val="00B050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836" name="Line 69"/>
              <p:cNvSpPr>
                <a:spLocks noChangeShapeType="1"/>
              </p:cNvSpPr>
              <p:nvPr/>
            </p:nvSpPr>
            <p:spPr bwMode="auto">
              <a:xfrm>
                <a:off x="768" y="2352"/>
                <a:ext cx="0" cy="1344"/>
              </a:xfrm>
              <a:prstGeom prst="line">
                <a:avLst/>
              </a:prstGeom>
              <a:noFill/>
              <a:ln w="22225" cap="rnd">
                <a:solidFill>
                  <a:srgbClr val="00B050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83" name="Group 70"/>
          <p:cNvGrpSpPr/>
          <p:nvPr/>
        </p:nvGrpSpPr>
        <p:grpSpPr bwMode="auto">
          <a:xfrm>
            <a:off x="2763449" y="4680068"/>
            <a:ext cx="5903913" cy="1447800"/>
            <a:chOff x="816" y="2160"/>
            <a:chExt cx="3719" cy="912"/>
          </a:xfrm>
        </p:grpSpPr>
        <p:grpSp>
          <p:nvGrpSpPr>
            <p:cNvPr id="32838" name="Group 71"/>
            <p:cNvGrpSpPr/>
            <p:nvPr/>
          </p:nvGrpSpPr>
          <p:grpSpPr bwMode="auto">
            <a:xfrm>
              <a:off x="816" y="2168"/>
              <a:ext cx="2759" cy="904"/>
              <a:chOff x="1789" y="2033"/>
              <a:chExt cx="2759" cy="904"/>
            </a:xfrm>
          </p:grpSpPr>
          <p:grpSp>
            <p:nvGrpSpPr>
              <p:cNvPr id="32839" name="Group 72"/>
              <p:cNvGrpSpPr/>
              <p:nvPr/>
            </p:nvGrpSpPr>
            <p:grpSpPr bwMode="auto">
              <a:xfrm rot="3227470">
                <a:off x="3703" y="1188"/>
                <a:ext cx="0" cy="1690"/>
                <a:chOff x="4992" y="1776"/>
                <a:chExt cx="0" cy="1584"/>
              </a:xfrm>
            </p:grpSpPr>
            <p:sp>
              <p:nvSpPr>
                <p:cNvPr id="32840" name="Line 73"/>
                <p:cNvSpPr>
                  <a:spLocks noChangeShapeType="1"/>
                </p:cNvSpPr>
                <p:nvPr/>
              </p:nvSpPr>
              <p:spPr bwMode="auto">
                <a:xfrm flipV="1">
                  <a:off x="4992" y="1776"/>
                  <a:ext cx="0" cy="1344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2841" name="Line 74"/>
                <p:cNvSpPr>
                  <a:spLocks noChangeShapeType="1"/>
                </p:cNvSpPr>
                <p:nvPr/>
              </p:nvSpPr>
              <p:spPr bwMode="auto">
                <a:xfrm flipV="1">
                  <a:off x="4992" y="2256"/>
                  <a:ext cx="0" cy="1104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32842" name="Line 75"/>
              <p:cNvSpPr>
                <a:spLocks noChangeShapeType="1"/>
              </p:cNvSpPr>
              <p:nvPr/>
            </p:nvSpPr>
            <p:spPr bwMode="auto">
              <a:xfrm rot="3227470" flipV="1">
                <a:off x="2506" y="2220"/>
                <a:ext cx="0" cy="1434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2843" name="Group 76"/>
            <p:cNvGrpSpPr/>
            <p:nvPr/>
          </p:nvGrpSpPr>
          <p:grpSpPr bwMode="auto">
            <a:xfrm>
              <a:off x="1152" y="2160"/>
              <a:ext cx="2759" cy="904"/>
              <a:chOff x="1789" y="2033"/>
              <a:chExt cx="2759" cy="904"/>
            </a:xfrm>
          </p:grpSpPr>
          <p:grpSp>
            <p:nvGrpSpPr>
              <p:cNvPr id="32844" name="Group 77"/>
              <p:cNvGrpSpPr/>
              <p:nvPr/>
            </p:nvGrpSpPr>
            <p:grpSpPr bwMode="auto">
              <a:xfrm rot="3227470">
                <a:off x="3703" y="1188"/>
                <a:ext cx="0" cy="1690"/>
                <a:chOff x="4992" y="1776"/>
                <a:chExt cx="0" cy="1584"/>
              </a:xfrm>
            </p:grpSpPr>
            <p:sp>
              <p:nvSpPr>
                <p:cNvPr id="32845" name="Line 78"/>
                <p:cNvSpPr>
                  <a:spLocks noChangeShapeType="1"/>
                </p:cNvSpPr>
                <p:nvPr/>
              </p:nvSpPr>
              <p:spPr bwMode="auto">
                <a:xfrm flipV="1">
                  <a:off x="4992" y="1776"/>
                  <a:ext cx="0" cy="1344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2846" name="Line 79"/>
                <p:cNvSpPr>
                  <a:spLocks noChangeShapeType="1"/>
                </p:cNvSpPr>
                <p:nvPr/>
              </p:nvSpPr>
              <p:spPr bwMode="auto">
                <a:xfrm flipV="1">
                  <a:off x="4992" y="2256"/>
                  <a:ext cx="0" cy="1104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32847" name="Line 80"/>
              <p:cNvSpPr>
                <a:spLocks noChangeShapeType="1"/>
              </p:cNvSpPr>
              <p:nvPr/>
            </p:nvSpPr>
            <p:spPr bwMode="auto">
              <a:xfrm rot="3227470" flipV="1">
                <a:off x="2506" y="2220"/>
                <a:ext cx="0" cy="1434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2848" name="Group 81"/>
            <p:cNvGrpSpPr/>
            <p:nvPr/>
          </p:nvGrpSpPr>
          <p:grpSpPr bwMode="auto">
            <a:xfrm>
              <a:off x="1776" y="2168"/>
              <a:ext cx="2759" cy="904"/>
              <a:chOff x="1789" y="2033"/>
              <a:chExt cx="2759" cy="904"/>
            </a:xfrm>
          </p:grpSpPr>
          <p:grpSp>
            <p:nvGrpSpPr>
              <p:cNvPr id="32849" name="Group 82"/>
              <p:cNvGrpSpPr/>
              <p:nvPr/>
            </p:nvGrpSpPr>
            <p:grpSpPr bwMode="auto">
              <a:xfrm rot="3227470">
                <a:off x="3703" y="1188"/>
                <a:ext cx="0" cy="1690"/>
                <a:chOff x="4992" y="1776"/>
                <a:chExt cx="0" cy="1584"/>
              </a:xfrm>
            </p:grpSpPr>
            <p:sp>
              <p:nvSpPr>
                <p:cNvPr id="32850" name="Line 83"/>
                <p:cNvSpPr>
                  <a:spLocks noChangeShapeType="1"/>
                </p:cNvSpPr>
                <p:nvPr/>
              </p:nvSpPr>
              <p:spPr bwMode="auto">
                <a:xfrm flipV="1">
                  <a:off x="4992" y="1776"/>
                  <a:ext cx="0" cy="1344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2851" name="Line 84"/>
                <p:cNvSpPr>
                  <a:spLocks noChangeShapeType="1"/>
                </p:cNvSpPr>
                <p:nvPr/>
              </p:nvSpPr>
              <p:spPr bwMode="auto">
                <a:xfrm flipV="1">
                  <a:off x="4992" y="2256"/>
                  <a:ext cx="0" cy="1104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32852" name="Line 85"/>
              <p:cNvSpPr>
                <a:spLocks noChangeShapeType="1"/>
              </p:cNvSpPr>
              <p:nvPr/>
            </p:nvSpPr>
            <p:spPr bwMode="auto">
              <a:xfrm rot="3227470" flipV="1">
                <a:off x="2506" y="2220"/>
                <a:ext cx="0" cy="1434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2853" name="Group 86"/>
            <p:cNvGrpSpPr/>
            <p:nvPr/>
          </p:nvGrpSpPr>
          <p:grpSpPr bwMode="auto">
            <a:xfrm>
              <a:off x="1440" y="2160"/>
              <a:ext cx="2759" cy="904"/>
              <a:chOff x="1789" y="2033"/>
              <a:chExt cx="2759" cy="904"/>
            </a:xfrm>
          </p:grpSpPr>
          <p:grpSp>
            <p:nvGrpSpPr>
              <p:cNvPr id="32854" name="Group 87"/>
              <p:cNvGrpSpPr/>
              <p:nvPr/>
            </p:nvGrpSpPr>
            <p:grpSpPr bwMode="auto">
              <a:xfrm rot="3227470">
                <a:off x="3703" y="1188"/>
                <a:ext cx="0" cy="1690"/>
                <a:chOff x="4992" y="1776"/>
                <a:chExt cx="0" cy="1584"/>
              </a:xfrm>
            </p:grpSpPr>
            <p:sp>
              <p:nvSpPr>
                <p:cNvPr id="32855" name="Line 88"/>
                <p:cNvSpPr>
                  <a:spLocks noChangeShapeType="1"/>
                </p:cNvSpPr>
                <p:nvPr/>
              </p:nvSpPr>
              <p:spPr bwMode="auto">
                <a:xfrm flipV="1">
                  <a:off x="4992" y="1776"/>
                  <a:ext cx="0" cy="1344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2856" name="Line 89"/>
                <p:cNvSpPr>
                  <a:spLocks noChangeShapeType="1"/>
                </p:cNvSpPr>
                <p:nvPr/>
              </p:nvSpPr>
              <p:spPr bwMode="auto">
                <a:xfrm flipV="1">
                  <a:off x="4992" y="2256"/>
                  <a:ext cx="0" cy="1104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32857" name="Line 90"/>
              <p:cNvSpPr>
                <a:spLocks noChangeShapeType="1"/>
              </p:cNvSpPr>
              <p:nvPr/>
            </p:nvSpPr>
            <p:spPr bwMode="auto">
              <a:xfrm rot="3227470" flipV="1">
                <a:off x="2506" y="2220"/>
                <a:ext cx="0" cy="1434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32858" name="Text Box 94"/>
          <p:cNvSpPr txBox="1">
            <a:spLocks noChangeArrowheads="1"/>
          </p:cNvSpPr>
          <p:nvPr/>
        </p:nvSpPr>
        <p:spPr bwMode="auto">
          <a:xfrm>
            <a:off x="7859324" y="4216518"/>
            <a:ext cx="104457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22000" tIns="154800" rIns="522000" bIns="154800" anchorCtr="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endParaRPr lang="zh-CN" altLang="zh-CN"/>
          </a:p>
        </p:txBody>
      </p:sp>
      <p:pic>
        <p:nvPicPr>
          <p:cNvPr id="106" name="Picture 9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21249" y="4319706"/>
            <a:ext cx="93662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" name="Text Box 96"/>
          <p:cNvSpPr txBox="1">
            <a:spLocks noChangeArrowheads="1"/>
          </p:cNvSpPr>
          <p:nvPr/>
        </p:nvSpPr>
        <p:spPr bwMode="auto">
          <a:xfrm>
            <a:off x="8775312" y="2519481"/>
            <a:ext cx="598487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zh-CN" altLang="en-US" sz="2400" b="1">
                <a:solidFill>
                  <a:srgbClr val="CC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太耀眼了！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6" presetClass="entr" presetSubtype="37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6" presetClass="entr" presetSubtype="42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500"/>
                            </p:stCondLst>
                            <p:childTnLst>
                              <p:par>
                                <p:cTn id="27" presetID="16" presetClass="entr" presetSubtype="42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75" fill="hold"/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75" fill="hold"/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798948" y="914419"/>
            <a:ext cx="8472763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indent="457200">
              <a:lnSpc>
                <a:spcPct val="150000"/>
              </a:lnSpc>
            </a:pPr>
            <a:r>
              <a:rPr lang="en-US" altLang="zh-CN" sz="24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zh-CN" altLang="en-US" sz="24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．漫反射：平行光线射到凹凸不平的表面上，反射光线射向各个方向。</a:t>
            </a:r>
            <a:endParaRPr lang="en-US" altLang="zh-CN" sz="2400" b="1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indent="457200">
              <a:lnSpc>
                <a:spcPct val="150000"/>
              </a:lnSpc>
            </a:pPr>
            <a:r>
              <a:rPr lang="zh-CN" altLang="en-US" sz="24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特点：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能从各个方向看见物体</a:t>
            </a:r>
            <a:r>
              <a:rPr lang="zh-CN" altLang="en-US" sz="24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</a:p>
        </p:txBody>
      </p:sp>
      <p:grpSp>
        <p:nvGrpSpPr>
          <p:cNvPr id="4" name="Group 103"/>
          <p:cNvGrpSpPr/>
          <p:nvPr/>
        </p:nvGrpSpPr>
        <p:grpSpPr bwMode="auto">
          <a:xfrm>
            <a:off x="6437656" y="2324784"/>
            <a:ext cx="2596055" cy="2637764"/>
            <a:chOff x="2708" y="1169"/>
            <a:chExt cx="1976" cy="2030"/>
          </a:xfrm>
        </p:grpSpPr>
        <p:graphicFrame>
          <p:nvGraphicFramePr>
            <p:cNvPr id="5" name="Object 104"/>
            <p:cNvGraphicFramePr>
              <a:graphicFrameLocks noChangeAspect="1"/>
            </p:cNvGraphicFramePr>
            <p:nvPr/>
          </p:nvGraphicFramePr>
          <p:xfrm>
            <a:off x="2708" y="1169"/>
            <a:ext cx="720" cy="634"/>
          </p:xfrm>
          <a:graphic>
            <a:graphicData uri="http://schemas.openxmlformats.org/presentationml/2006/ole">
              <p:oleObj spid="_x0000_s41987" r:id="rId4" imgW="952045" imgH="838095" progId="">
                <p:embed/>
              </p:oleObj>
            </a:graphicData>
          </a:graphic>
        </p:graphicFrame>
        <p:graphicFrame>
          <p:nvGraphicFramePr>
            <p:cNvPr id="6" name="Object 105"/>
            <p:cNvGraphicFramePr>
              <a:graphicFrameLocks noChangeAspect="1"/>
            </p:cNvGraphicFramePr>
            <p:nvPr/>
          </p:nvGraphicFramePr>
          <p:xfrm>
            <a:off x="3829" y="1503"/>
            <a:ext cx="720" cy="634"/>
          </p:xfrm>
          <a:graphic>
            <a:graphicData uri="http://schemas.openxmlformats.org/presentationml/2006/ole">
              <p:oleObj spid="_x0000_s41986" r:id="rId5" imgW="952045" imgH="838095" progId="">
                <p:embed/>
              </p:oleObj>
            </a:graphicData>
          </a:graphic>
        </p:graphicFrame>
        <p:graphicFrame>
          <p:nvGraphicFramePr>
            <p:cNvPr id="7" name="Object 106"/>
            <p:cNvGraphicFramePr>
              <a:graphicFrameLocks noChangeAspect="1"/>
            </p:cNvGraphicFramePr>
            <p:nvPr/>
          </p:nvGraphicFramePr>
          <p:xfrm>
            <a:off x="3964" y="2565"/>
            <a:ext cx="720" cy="634"/>
          </p:xfrm>
          <a:graphic>
            <a:graphicData uri="http://schemas.openxmlformats.org/presentationml/2006/ole">
              <p:oleObj spid="_x0000_s41985" r:id="rId6" imgW="952045" imgH="838095" progId="">
                <p:embed/>
              </p:oleObj>
            </a:graphicData>
          </a:graphic>
        </p:graphicFrame>
      </p:grpSp>
      <p:sp>
        <p:nvSpPr>
          <p:cNvPr id="8" name="Text Box 108"/>
          <p:cNvSpPr txBox="1">
            <a:spLocks noChangeArrowheads="1"/>
          </p:cNvSpPr>
          <p:nvPr/>
        </p:nvSpPr>
        <p:spPr bwMode="auto">
          <a:xfrm>
            <a:off x="9336798" y="2191412"/>
            <a:ext cx="468312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0" hangingPunct="0">
              <a:spcBef>
                <a:spcPct val="50000"/>
              </a:spcBef>
            </a:pPr>
            <a:r>
              <a:rPr lang="zh-CN" altLang="en-US" sz="2400" b="1" dirty="0">
                <a:solidFill>
                  <a:srgbClr val="CC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舒服极了！</a:t>
            </a:r>
          </a:p>
        </p:txBody>
      </p:sp>
      <p:grpSp>
        <p:nvGrpSpPr>
          <p:cNvPr id="17" name="Group 66"/>
          <p:cNvGrpSpPr/>
          <p:nvPr/>
        </p:nvGrpSpPr>
        <p:grpSpPr bwMode="auto">
          <a:xfrm>
            <a:off x="3487080" y="5334109"/>
            <a:ext cx="3962400" cy="457200"/>
            <a:chOff x="1440" y="2688"/>
            <a:chExt cx="2496" cy="288"/>
          </a:xfrm>
        </p:grpSpPr>
        <p:grpSp>
          <p:nvGrpSpPr>
            <p:cNvPr id="18" name="Group 67"/>
            <p:cNvGrpSpPr/>
            <p:nvPr/>
          </p:nvGrpSpPr>
          <p:grpSpPr bwMode="auto">
            <a:xfrm>
              <a:off x="1440" y="2688"/>
              <a:ext cx="384" cy="144"/>
              <a:chOff x="1392" y="2688"/>
              <a:chExt cx="528" cy="144"/>
            </a:xfrm>
          </p:grpSpPr>
          <p:sp>
            <p:nvSpPr>
              <p:cNvPr id="50" name="Line 68"/>
              <p:cNvSpPr>
                <a:spLocks noChangeShapeType="1"/>
              </p:cNvSpPr>
              <p:nvPr/>
            </p:nvSpPr>
            <p:spPr bwMode="auto">
              <a:xfrm>
                <a:off x="1392" y="2688"/>
                <a:ext cx="528" cy="0"/>
              </a:xfrm>
              <a:prstGeom prst="line">
                <a:avLst/>
              </a:prstGeom>
              <a:noFill/>
              <a:ln w="38100">
                <a:solidFill>
                  <a:schemeClr val="hlink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" name="Line 69"/>
              <p:cNvSpPr>
                <a:spLocks noChangeShapeType="1"/>
              </p:cNvSpPr>
              <p:nvPr/>
            </p:nvSpPr>
            <p:spPr bwMode="auto">
              <a:xfrm flipH="1">
                <a:off x="1392" y="2688"/>
                <a:ext cx="192" cy="144"/>
              </a:xfrm>
              <a:prstGeom prst="line">
                <a:avLst/>
              </a:prstGeom>
              <a:noFill/>
              <a:ln w="28575">
                <a:solidFill>
                  <a:schemeClr val="folHlink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" name="Line 70"/>
              <p:cNvSpPr>
                <a:spLocks noChangeShapeType="1"/>
              </p:cNvSpPr>
              <p:nvPr/>
            </p:nvSpPr>
            <p:spPr bwMode="auto">
              <a:xfrm flipH="1">
                <a:off x="1584" y="2688"/>
                <a:ext cx="192" cy="144"/>
              </a:xfrm>
              <a:prstGeom prst="line">
                <a:avLst/>
              </a:prstGeom>
              <a:noFill/>
              <a:ln w="28575">
                <a:solidFill>
                  <a:schemeClr val="folHlink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3" name="Line 71"/>
              <p:cNvSpPr>
                <a:spLocks noChangeShapeType="1"/>
              </p:cNvSpPr>
              <p:nvPr/>
            </p:nvSpPr>
            <p:spPr bwMode="auto">
              <a:xfrm flipH="1">
                <a:off x="1728" y="2688"/>
                <a:ext cx="192" cy="144"/>
              </a:xfrm>
              <a:prstGeom prst="line">
                <a:avLst/>
              </a:prstGeom>
              <a:noFill/>
              <a:ln w="28575">
                <a:solidFill>
                  <a:schemeClr val="folHlink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19" name="Group 72"/>
            <p:cNvGrpSpPr/>
            <p:nvPr/>
          </p:nvGrpSpPr>
          <p:grpSpPr bwMode="auto">
            <a:xfrm>
              <a:off x="1776" y="2736"/>
              <a:ext cx="2160" cy="240"/>
              <a:chOff x="1776" y="2736"/>
              <a:chExt cx="2160" cy="240"/>
            </a:xfrm>
          </p:grpSpPr>
          <p:grpSp>
            <p:nvGrpSpPr>
              <p:cNvPr id="20" name="Group 73"/>
              <p:cNvGrpSpPr/>
              <p:nvPr/>
            </p:nvGrpSpPr>
            <p:grpSpPr bwMode="auto">
              <a:xfrm rot="900000">
                <a:off x="1776" y="2736"/>
                <a:ext cx="384" cy="144"/>
                <a:chOff x="1392" y="2688"/>
                <a:chExt cx="528" cy="144"/>
              </a:xfrm>
            </p:grpSpPr>
            <p:sp>
              <p:nvSpPr>
                <p:cNvPr id="46" name="Line 74"/>
                <p:cNvSpPr>
                  <a:spLocks noChangeShapeType="1"/>
                </p:cNvSpPr>
                <p:nvPr/>
              </p:nvSpPr>
              <p:spPr bwMode="auto">
                <a:xfrm>
                  <a:off x="1392" y="2688"/>
                  <a:ext cx="528" cy="0"/>
                </a:xfrm>
                <a:prstGeom prst="line">
                  <a:avLst/>
                </a:prstGeom>
                <a:noFill/>
                <a:ln w="38100">
                  <a:solidFill>
                    <a:schemeClr val="hlink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7" name="Line 75"/>
                <p:cNvSpPr>
                  <a:spLocks noChangeShapeType="1"/>
                </p:cNvSpPr>
                <p:nvPr/>
              </p:nvSpPr>
              <p:spPr bwMode="auto">
                <a:xfrm flipH="1">
                  <a:off x="1392" y="2688"/>
                  <a:ext cx="192" cy="144"/>
                </a:xfrm>
                <a:prstGeom prst="line">
                  <a:avLst/>
                </a:prstGeom>
                <a:noFill/>
                <a:ln w="28575">
                  <a:solidFill>
                    <a:schemeClr val="folHlink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8" name="Line 76"/>
                <p:cNvSpPr>
                  <a:spLocks noChangeShapeType="1"/>
                </p:cNvSpPr>
                <p:nvPr/>
              </p:nvSpPr>
              <p:spPr bwMode="auto">
                <a:xfrm flipH="1">
                  <a:off x="1584" y="2688"/>
                  <a:ext cx="192" cy="144"/>
                </a:xfrm>
                <a:prstGeom prst="line">
                  <a:avLst/>
                </a:prstGeom>
                <a:noFill/>
                <a:ln w="28575">
                  <a:solidFill>
                    <a:schemeClr val="folHlink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9" name="Line 77"/>
                <p:cNvSpPr>
                  <a:spLocks noChangeShapeType="1"/>
                </p:cNvSpPr>
                <p:nvPr/>
              </p:nvSpPr>
              <p:spPr bwMode="auto">
                <a:xfrm flipH="1">
                  <a:off x="1728" y="2688"/>
                  <a:ext cx="192" cy="144"/>
                </a:xfrm>
                <a:prstGeom prst="line">
                  <a:avLst/>
                </a:prstGeom>
                <a:noFill/>
                <a:ln w="28575">
                  <a:solidFill>
                    <a:schemeClr val="folHlink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21" name="Group 78"/>
              <p:cNvGrpSpPr/>
              <p:nvPr/>
            </p:nvGrpSpPr>
            <p:grpSpPr bwMode="auto">
              <a:xfrm rot="-600000">
                <a:off x="2112" y="2736"/>
                <a:ext cx="384" cy="144"/>
                <a:chOff x="1392" y="2688"/>
                <a:chExt cx="528" cy="144"/>
              </a:xfrm>
            </p:grpSpPr>
            <p:sp>
              <p:nvSpPr>
                <p:cNvPr id="42" name="Line 79"/>
                <p:cNvSpPr>
                  <a:spLocks noChangeShapeType="1"/>
                </p:cNvSpPr>
                <p:nvPr/>
              </p:nvSpPr>
              <p:spPr bwMode="auto">
                <a:xfrm>
                  <a:off x="1392" y="2688"/>
                  <a:ext cx="528" cy="0"/>
                </a:xfrm>
                <a:prstGeom prst="line">
                  <a:avLst/>
                </a:prstGeom>
                <a:noFill/>
                <a:ln w="38100">
                  <a:solidFill>
                    <a:schemeClr val="hlink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3" name="Line 80"/>
                <p:cNvSpPr>
                  <a:spLocks noChangeShapeType="1"/>
                </p:cNvSpPr>
                <p:nvPr/>
              </p:nvSpPr>
              <p:spPr bwMode="auto">
                <a:xfrm flipH="1">
                  <a:off x="1392" y="2688"/>
                  <a:ext cx="192" cy="144"/>
                </a:xfrm>
                <a:prstGeom prst="line">
                  <a:avLst/>
                </a:prstGeom>
                <a:noFill/>
                <a:ln w="28575">
                  <a:solidFill>
                    <a:schemeClr val="folHlink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4" name="Line 81"/>
                <p:cNvSpPr>
                  <a:spLocks noChangeShapeType="1"/>
                </p:cNvSpPr>
                <p:nvPr/>
              </p:nvSpPr>
              <p:spPr bwMode="auto">
                <a:xfrm flipH="1">
                  <a:off x="1584" y="2688"/>
                  <a:ext cx="192" cy="144"/>
                </a:xfrm>
                <a:prstGeom prst="line">
                  <a:avLst/>
                </a:prstGeom>
                <a:noFill/>
                <a:ln w="28575">
                  <a:solidFill>
                    <a:schemeClr val="folHlink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5" name="Line 82"/>
                <p:cNvSpPr>
                  <a:spLocks noChangeShapeType="1"/>
                </p:cNvSpPr>
                <p:nvPr/>
              </p:nvSpPr>
              <p:spPr bwMode="auto">
                <a:xfrm flipH="1">
                  <a:off x="1728" y="2688"/>
                  <a:ext cx="192" cy="144"/>
                </a:xfrm>
                <a:prstGeom prst="line">
                  <a:avLst/>
                </a:prstGeom>
                <a:noFill/>
                <a:ln w="28575">
                  <a:solidFill>
                    <a:schemeClr val="folHlink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22" name="Group 83"/>
              <p:cNvGrpSpPr/>
              <p:nvPr/>
            </p:nvGrpSpPr>
            <p:grpSpPr bwMode="auto">
              <a:xfrm rot="600000">
                <a:off x="2447" y="2740"/>
                <a:ext cx="432" cy="144"/>
                <a:chOff x="1392" y="2688"/>
                <a:chExt cx="528" cy="144"/>
              </a:xfrm>
            </p:grpSpPr>
            <p:sp>
              <p:nvSpPr>
                <p:cNvPr id="38" name="Line 84"/>
                <p:cNvSpPr>
                  <a:spLocks noChangeShapeType="1"/>
                </p:cNvSpPr>
                <p:nvPr/>
              </p:nvSpPr>
              <p:spPr bwMode="auto">
                <a:xfrm>
                  <a:off x="1392" y="2688"/>
                  <a:ext cx="528" cy="0"/>
                </a:xfrm>
                <a:prstGeom prst="line">
                  <a:avLst/>
                </a:prstGeom>
                <a:noFill/>
                <a:ln w="38100">
                  <a:solidFill>
                    <a:schemeClr val="hlink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9" name="Line 85"/>
                <p:cNvSpPr>
                  <a:spLocks noChangeShapeType="1"/>
                </p:cNvSpPr>
                <p:nvPr/>
              </p:nvSpPr>
              <p:spPr bwMode="auto">
                <a:xfrm flipH="1">
                  <a:off x="1392" y="2688"/>
                  <a:ext cx="192" cy="144"/>
                </a:xfrm>
                <a:prstGeom prst="line">
                  <a:avLst/>
                </a:prstGeom>
                <a:noFill/>
                <a:ln w="28575">
                  <a:solidFill>
                    <a:schemeClr val="folHlink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0" name="Line 86"/>
                <p:cNvSpPr>
                  <a:spLocks noChangeShapeType="1"/>
                </p:cNvSpPr>
                <p:nvPr/>
              </p:nvSpPr>
              <p:spPr bwMode="auto">
                <a:xfrm flipH="1">
                  <a:off x="1584" y="2688"/>
                  <a:ext cx="192" cy="144"/>
                </a:xfrm>
                <a:prstGeom prst="line">
                  <a:avLst/>
                </a:prstGeom>
                <a:noFill/>
                <a:ln w="28575">
                  <a:solidFill>
                    <a:schemeClr val="folHlink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1" name="Line 87"/>
                <p:cNvSpPr>
                  <a:spLocks noChangeShapeType="1"/>
                </p:cNvSpPr>
                <p:nvPr/>
              </p:nvSpPr>
              <p:spPr bwMode="auto">
                <a:xfrm flipH="1">
                  <a:off x="1728" y="2688"/>
                  <a:ext cx="192" cy="144"/>
                </a:xfrm>
                <a:prstGeom prst="line">
                  <a:avLst/>
                </a:prstGeom>
                <a:noFill/>
                <a:ln w="28575">
                  <a:solidFill>
                    <a:schemeClr val="folHlink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23" name="Group 88"/>
              <p:cNvGrpSpPr/>
              <p:nvPr/>
            </p:nvGrpSpPr>
            <p:grpSpPr bwMode="auto">
              <a:xfrm rot="-300000">
                <a:off x="2880" y="2781"/>
                <a:ext cx="384" cy="146"/>
                <a:chOff x="1392" y="2688"/>
                <a:chExt cx="528" cy="144"/>
              </a:xfrm>
            </p:grpSpPr>
            <p:sp>
              <p:nvSpPr>
                <p:cNvPr id="34" name="Line 89"/>
                <p:cNvSpPr>
                  <a:spLocks noChangeShapeType="1"/>
                </p:cNvSpPr>
                <p:nvPr/>
              </p:nvSpPr>
              <p:spPr bwMode="auto">
                <a:xfrm>
                  <a:off x="1392" y="2688"/>
                  <a:ext cx="528" cy="0"/>
                </a:xfrm>
                <a:prstGeom prst="line">
                  <a:avLst/>
                </a:prstGeom>
                <a:noFill/>
                <a:ln w="38100">
                  <a:solidFill>
                    <a:schemeClr val="hlink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5" name="Line 90"/>
                <p:cNvSpPr>
                  <a:spLocks noChangeShapeType="1"/>
                </p:cNvSpPr>
                <p:nvPr/>
              </p:nvSpPr>
              <p:spPr bwMode="auto">
                <a:xfrm flipH="1">
                  <a:off x="1392" y="2688"/>
                  <a:ext cx="192" cy="144"/>
                </a:xfrm>
                <a:prstGeom prst="line">
                  <a:avLst/>
                </a:prstGeom>
                <a:noFill/>
                <a:ln w="28575">
                  <a:solidFill>
                    <a:schemeClr val="folHlink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6" name="Line 91"/>
                <p:cNvSpPr>
                  <a:spLocks noChangeShapeType="1"/>
                </p:cNvSpPr>
                <p:nvPr/>
              </p:nvSpPr>
              <p:spPr bwMode="auto">
                <a:xfrm flipH="1">
                  <a:off x="1584" y="2688"/>
                  <a:ext cx="192" cy="144"/>
                </a:xfrm>
                <a:prstGeom prst="line">
                  <a:avLst/>
                </a:prstGeom>
                <a:noFill/>
                <a:ln w="28575">
                  <a:solidFill>
                    <a:schemeClr val="folHlink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7" name="Line 92"/>
                <p:cNvSpPr>
                  <a:spLocks noChangeShapeType="1"/>
                </p:cNvSpPr>
                <p:nvPr/>
              </p:nvSpPr>
              <p:spPr bwMode="auto">
                <a:xfrm flipH="1">
                  <a:off x="1728" y="2688"/>
                  <a:ext cx="192" cy="144"/>
                </a:xfrm>
                <a:prstGeom prst="line">
                  <a:avLst/>
                </a:prstGeom>
                <a:noFill/>
                <a:ln w="28575">
                  <a:solidFill>
                    <a:schemeClr val="folHlink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24" name="Group 93"/>
              <p:cNvGrpSpPr/>
              <p:nvPr/>
            </p:nvGrpSpPr>
            <p:grpSpPr bwMode="auto">
              <a:xfrm rot="900000">
                <a:off x="3216" y="2832"/>
                <a:ext cx="384" cy="144"/>
                <a:chOff x="1392" y="2688"/>
                <a:chExt cx="528" cy="144"/>
              </a:xfrm>
            </p:grpSpPr>
            <p:sp>
              <p:nvSpPr>
                <p:cNvPr id="30" name="Line 94"/>
                <p:cNvSpPr>
                  <a:spLocks noChangeShapeType="1"/>
                </p:cNvSpPr>
                <p:nvPr/>
              </p:nvSpPr>
              <p:spPr bwMode="auto">
                <a:xfrm>
                  <a:off x="1392" y="2688"/>
                  <a:ext cx="528" cy="0"/>
                </a:xfrm>
                <a:prstGeom prst="line">
                  <a:avLst/>
                </a:prstGeom>
                <a:noFill/>
                <a:ln w="38100">
                  <a:solidFill>
                    <a:schemeClr val="hlink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1" name="Line 95"/>
                <p:cNvSpPr>
                  <a:spLocks noChangeShapeType="1"/>
                </p:cNvSpPr>
                <p:nvPr/>
              </p:nvSpPr>
              <p:spPr bwMode="auto">
                <a:xfrm flipH="1">
                  <a:off x="1392" y="2688"/>
                  <a:ext cx="192" cy="144"/>
                </a:xfrm>
                <a:prstGeom prst="line">
                  <a:avLst/>
                </a:prstGeom>
                <a:noFill/>
                <a:ln w="28575">
                  <a:solidFill>
                    <a:schemeClr val="folHlink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2" name="Line 96"/>
                <p:cNvSpPr>
                  <a:spLocks noChangeShapeType="1"/>
                </p:cNvSpPr>
                <p:nvPr/>
              </p:nvSpPr>
              <p:spPr bwMode="auto">
                <a:xfrm flipH="1">
                  <a:off x="1584" y="2688"/>
                  <a:ext cx="192" cy="144"/>
                </a:xfrm>
                <a:prstGeom prst="line">
                  <a:avLst/>
                </a:prstGeom>
                <a:noFill/>
                <a:ln w="28575">
                  <a:solidFill>
                    <a:schemeClr val="folHlink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3" name="Line 97"/>
                <p:cNvSpPr>
                  <a:spLocks noChangeShapeType="1"/>
                </p:cNvSpPr>
                <p:nvPr/>
              </p:nvSpPr>
              <p:spPr bwMode="auto">
                <a:xfrm flipH="1">
                  <a:off x="1728" y="2688"/>
                  <a:ext cx="192" cy="144"/>
                </a:xfrm>
                <a:prstGeom prst="line">
                  <a:avLst/>
                </a:prstGeom>
                <a:noFill/>
                <a:ln w="28575">
                  <a:solidFill>
                    <a:schemeClr val="folHlink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25" name="Group 98"/>
              <p:cNvGrpSpPr/>
              <p:nvPr/>
            </p:nvGrpSpPr>
            <p:grpSpPr bwMode="auto">
              <a:xfrm rot="-600000">
                <a:off x="3552" y="2832"/>
                <a:ext cx="384" cy="144"/>
                <a:chOff x="1392" y="2688"/>
                <a:chExt cx="528" cy="144"/>
              </a:xfrm>
            </p:grpSpPr>
            <p:sp>
              <p:nvSpPr>
                <p:cNvPr id="26" name="Line 99"/>
                <p:cNvSpPr>
                  <a:spLocks noChangeShapeType="1"/>
                </p:cNvSpPr>
                <p:nvPr/>
              </p:nvSpPr>
              <p:spPr bwMode="auto">
                <a:xfrm>
                  <a:off x="1392" y="2688"/>
                  <a:ext cx="528" cy="0"/>
                </a:xfrm>
                <a:prstGeom prst="line">
                  <a:avLst/>
                </a:prstGeom>
                <a:noFill/>
                <a:ln w="38100">
                  <a:solidFill>
                    <a:schemeClr val="hlink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7" name="Line 100"/>
                <p:cNvSpPr>
                  <a:spLocks noChangeShapeType="1"/>
                </p:cNvSpPr>
                <p:nvPr/>
              </p:nvSpPr>
              <p:spPr bwMode="auto">
                <a:xfrm flipH="1">
                  <a:off x="1392" y="2688"/>
                  <a:ext cx="192" cy="144"/>
                </a:xfrm>
                <a:prstGeom prst="line">
                  <a:avLst/>
                </a:prstGeom>
                <a:noFill/>
                <a:ln w="28575">
                  <a:solidFill>
                    <a:schemeClr val="folHlink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8" name="Line 101"/>
                <p:cNvSpPr>
                  <a:spLocks noChangeShapeType="1"/>
                </p:cNvSpPr>
                <p:nvPr/>
              </p:nvSpPr>
              <p:spPr bwMode="auto">
                <a:xfrm flipH="1">
                  <a:off x="1584" y="2688"/>
                  <a:ext cx="192" cy="144"/>
                </a:xfrm>
                <a:prstGeom prst="line">
                  <a:avLst/>
                </a:prstGeom>
                <a:noFill/>
                <a:ln w="28575">
                  <a:solidFill>
                    <a:schemeClr val="folHlink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9" name="Line 102"/>
                <p:cNvSpPr>
                  <a:spLocks noChangeShapeType="1"/>
                </p:cNvSpPr>
                <p:nvPr/>
              </p:nvSpPr>
              <p:spPr bwMode="auto">
                <a:xfrm flipH="1">
                  <a:off x="1728" y="2688"/>
                  <a:ext cx="192" cy="144"/>
                </a:xfrm>
                <a:prstGeom prst="line">
                  <a:avLst/>
                </a:prstGeom>
                <a:noFill/>
                <a:ln w="28575">
                  <a:solidFill>
                    <a:schemeClr val="folHlink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</p:grpSp>
      <p:grpSp>
        <p:nvGrpSpPr>
          <p:cNvPr id="54" name="组合 53"/>
          <p:cNvGrpSpPr/>
          <p:nvPr/>
        </p:nvGrpSpPr>
        <p:grpSpPr>
          <a:xfrm>
            <a:off x="743881" y="1752710"/>
            <a:ext cx="7351431" cy="4165851"/>
            <a:chOff x="742293" y="1752709"/>
            <a:chExt cx="7351431" cy="4165851"/>
          </a:xfrm>
        </p:grpSpPr>
        <p:sp>
          <p:nvSpPr>
            <p:cNvPr id="55" name="Line 16"/>
            <p:cNvSpPr>
              <a:spLocks noChangeShapeType="1"/>
            </p:cNvSpPr>
            <p:nvPr/>
          </p:nvSpPr>
          <p:spPr bwMode="auto">
            <a:xfrm rot="20465511">
              <a:off x="4014131" y="3657710"/>
              <a:ext cx="1676400" cy="213360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" name="Line 59"/>
            <p:cNvSpPr>
              <a:spLocks noChangeShapeType="1"/>
            </p:cNvSpPr>
            <p:nvPr/>
          </p:nvSpPr>
          <p:spPr bwMode="auto">
            <a:xfrm rot="2627470" flipV="1">
              <a:off x="6631141" y="3865171"/>
              <a:ext cx="0" cy="1869764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57" name="组合 56"/>
            <p:cNvGrpSpPr/>
            <p:nvPr/>
          </p:nvGrpSpPr>
          <p:grpSpPr>
            <a:xfrm>
              <a:off x="742293" y="1752709"/>
              <a:ext cx="7351431" cy="4165851"/>
              <a:chOff x="742293" y="1752709"/>
              <a:chExt cx="7351431" cy="4165851"/>
            </a:xfrm>
          </p:grpSpPr>
          <p:grpSp>
            <p:nvGrpSpPr>
              <p:cNvPr id="58" name="Group 44"/>
              <p:cNvGrpSpPr/>
              <p:nvPr/>
            </p:nvGrpSpPr>
            <p:grpSpPr bwMode="auto">
              <a:xfrm>
                <a:off x="1164568" y="4480010"/>
                <a:ext cx="6104192" cy="1438550"/>
                <a:chOff x="0" y="497"/>
                <a:chExt cx="3846" cy="907"/>
              </a:xfrm>
            </p:grpSpPr>
            <p:sp>
              <p:nvSpPr>
                <p:cNvPr id="92" name="Line 49"/>
                <p:cNvSpPr>
                  <a:spLocks noChangeShapeType="1"/>
                </p:cNvSpPr>
                <p:nvPr/>
              </p:nvSpPr>
              <p:spPr bwMode="auto">
                <a:xfrm rot="5027470">
                  <a:off x="1082" y="116"/>
                  <a:ext cx="41" cy="2205"/>
                </a:xfrm>
                <a:prstGeom prst="line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grpSp>
              <p:nvGrpSpPr>
                <p:cNvPr id="93" name="Group 50"/>
                <p:cNvGrpSpPr/>
                <p:nvPr/>
              </p:nvGrpSpPr>
              <p:grpSpPr bwMode="auto">
                <a:xfrm>
                  <a:off x="1203" y="497"/>
                  <a:ext cx="2643" cy="907"/>
                  <a:chOff x="1155" y="2137"/>
                  <a:chExt cx="2643" cy="907"/>
                </a:xfrm>
              </p:grpSpPr>
              <p:grpSp>
                <p:nvGrpSpPr>
                  <p:cNvPr id="94" name="Group 51"/>
                  <p:cNvGrpSpPr/>
                  <p:nvPr/>
                </p:nvGrpSpPr>
                <p:grpSpPr bwMode="auto">
                  <a:xfrm rot="-1200000">
                    <a:off x="1155" y="2137"/>
                    <a:ext cx="2643" cy="907"/>
                    <a:chOff x="1789" y="2030"/>
                    <a:chExt cx="2643" cy="907"/>
                  </a:xfrm>
                </p:grpSpPr>
                <p:grpSp>
                  <p:nvGrpSpPr>
                    <p:cNvPr id="96" name="Group 52"/>
                    <p:cNvGrpSpPr/>
                    <p:nvPr/>
                  </p:nvGrpSpPr>
                  <p:grpSpPr bwMode="auto">
                    <a:xfrm rot="3227470">
                      <a:off x="3586" y="1186"/>
                      <a:ext cx="1" cy="1690"/>
                      <a:chOff x="4921" y="1864"/>
                      <a:chExt cx="1" cy="1584"/>
                    </a:xfrm>
                  </p:grpSpPr>
                  <p:sp>
                    <p:nvSpPr>
                      <p:cNvPr id="98" name="Line 53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4922" y="1864"/>
                        <a:ext cx="0" cy="1344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FF0000"/>
                        </a:solidFill>
                        <a:round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99" name="Line 54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4921" y="2344"/>
                        <a:ext cx="0" cy="1104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FF0000"/>
                        </a:solidFill>
                        <a:round/>
                        <a:tailEnd type="triangle" w="med" len="med"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</p:grpSp>
                <p:sp>
                  <p:nvSpPr>
                    <p:cNvPr id="97" name="Line 55"/>
                    <p:cNvSpPr>
                      <a:spLocks noChangeShapeType="1"/>
                    </p:cNvSpPr>
                    <p:nvPr/>
                  </p:nvSpPr>
                  <p:spPr bwMode="auto">
                    <a:xfrm rot="3227470" flipV="1">
                      <a:off x="2506" y="2220"/>
                      <a:ext cx="0" cy="1434"/>
                    </a:xfrm>
                    <a:prstGeom prst="line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91240B29-F687-4F45-9708-019B960494DF}">
                        <a14:hiddenLine xmlns:a14="http://schemas.microsoft.com/office/drawing/2010/main" xmlns="" w="12700">
                          <a:solidFill>
                            <a:srgbClr val="000000"/>
                          </a:solidFill>
                          <a:rou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</p:grpSp>
              <p:sp>
                <p:nvSpPr>
                  <p:cNvPr id="95" name="Line 65"/>
                  <p:cNvSpPr>
                    <a:spLocks noChangeShapeType="1"/>
                  </p:cNvSpPr>
                  <p:nvPr/>
                </p:nvSpPr>
                <p:spPr bwMode="auto">
                  <a:xfrm rot="4427470" flipV="1">
                    <a:off x="2069" y="2245"/>
                    <a:ext cx="0" cy="1434"/>
                  </a:xfrm>
                  <a:prstGeom prst="line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91240B29-F687-4F45-9708-019B960494DF}">
                      <a14:hiddenLine xmlns:a14="http://schemas.microsoft.com/office/drawing/2010/main" xmlns="" w="12700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</p:grpSp>
          <p:grpSp>
            <p:nvGrpSpPr>
              <p:cNvPr id="59" name="组合 58"/>
              <p:cNvGrpSpPr/>
              <p:nvPr/>
            </p:nvGrpSpPr>
            <p:grpSpPr>
              <a:xfrm>
                <a:off x="742293" y="1752709"/>
                <a:ext cx="7351431" cy="4013200"/>
                <a:chOff x="742293" y="1752709"/>
                <a:chExt cx="7351431" cy="4013200"/>
              </a:xfrm>
            </p:grpSpPr>
            <p:sp>
              <p:nvSpPr>
                <p:cNvPr id="60" name="Line 30"/>
                <p:cNvSpPr>
                  <a:spLocks noChangeShapeType="1"/>
                </p:cNvSpPr>
                <p:nvPr/>
              </p:nvSpPr>
              <p:spPr bwMode="auto">
                <a:xfrm rot="900000">
                  <a:off x="4671097" y="3605321"/>
                  <a:ext cx="0" cy="1978025"/>
                </a:xfrm>
                <a:prstGeom prst="line">
                  <a:avLst/>
                </a:prstGeom>
                <a:noFill/>
                <a:ln w="22225" cap="rnd">
                  <a:solidFill>
                    <a:srgbClr val="00B050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grpSp>
              <p:nvGrpSpPr>
                <p:cNvPr id="61" name="Group 3"/>
                <p:cNvGrpSpPr/>
                <p:nvPr/>
              </p:nvGrpSpPr>
              <p:grpSpPr bwMode="auto">
                <a:xfrm>
                  <a:off x="742293" y="1752709"/>
                  <a:ext cx="4522788" cy="4013200"/>
                  <a:chOff x="-288" y="432"/>
                  <a:chExt cx="2849" cy="2528"/>
                </a:xfrm>
              </p:grpSpPr>
              <p:grpSp>
                <p:nvGrpSpPr>
                  <p:cNvPr id="70" name="Group 4"/>
                  <p:cNvGrpSpPr/>
                  <p:nvPr/>
                </p:nvGrpSpPr>
                <p:grpSpPr bwMode="auto">
                  <a:xfrm rot="-1134489">
                    <a:off x="819" y="1616"/>
                    <a:ext cx="1056" cy="1344"/>
                    <a:chOff x="874" y="899"/>
                    <a:chExt cx="1056" cy="1344"/>
                  </a:xfrm>
                </p:grpSpPr>
                <p:sp>
                  <p:nvSpPr>
                    <p:cNvPr id="90" name="Line 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874" y="899"/>
                      <a:ext cx="1056" cy="1344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FF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91" name="Freeform 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74" y="899"/>
                      <a:ext cx="828" cy="1059"/>
                    </a:xfrm>
                    <a:custGeom>
                      <a:avLst/>
                      <a:gdLst>
                        <a:gd name="T0" fmla="*/ 0 w 828"/>
                        <a:gd name="T1" fmla="*/ 0 h 1059"/>
                        <a:gd name="T2" fmla="*/ 828 w 828"/>
                        <a:gd name="T3" fmla="*/ 1059 h 105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</a:cxnLst>
                      <a:rect l="0" t="0" r="r" b="b"/>
                      <a:pathLst>
                        <a:path w="828" h="1059">
                          <a:moveTo>
                            <a:pt x="0" y="0"/>
                          </a:moveTo>
                          <a:lnTo>
                            <a:pt x="828" y="1059"/>
                          </a:lnTo>
                        </a:path>
                      </a:pathLst>
                    </a:custGeom>
                    <a:solidFill>
                      <a:srgbClr val="66FF66"/>
                    </a:solidFill>
                    <a:ln w="12700">
                      <a:solidFill>
                        <a:srgbClr val="FF0000"/>
                      </a:solidFill>
                      <a:round/>
                      <a:tailEnd type="triangle" w="med" len="med"/>
                    </a:ln>
                  </p:spPr>
                  <p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endParaRPr lang="zh-CN" altLang="en-US"/>
                    </a:p>
                  </p:txBody>
                </p:sp>
              </p:grpSp>
              <p:grpSp>
                <p:nvGrpSpPr>
                  <p:cNvPr id="71" name="Group 7"/>
                  <p:cNvGrpSpPr/>
                  <p:nvPr/>
                </p:nvGrpSpPr>
                <p:grpSpPr bwMode="auto">
                  <a:xfrm>
                    <a:off x="51" y="480"/>
                    <a:ext cx="2455" cy="2477"/>
                    <a:chOff x="1633" y="1110"/>
                    <a:chExt cx="2455" cy="2477"/>
                  </a:xfrm>
                </p:grpSpPr>
                <p:grpSp>
                  <p:nvGrpSpPr>
                    <p:cNvPr id="84" name="Group 8"/>
                    <p:cNvGrpSpPr/>
                    <p:nvPr/>
                  </p:nvGrpSpPr>
                  <p:grpSpPr bwMode="auto">
                    <a:xfrm rot="-1134489">
                      <a:off x="3032" y="2243"/>
                      <a:ext cx="1056" cy="1344"/>
                      <a:chOff x="830" y="894"/>
                      <a:chExt cx="1056" cy="1344"/>
                    </a:xfrm>
                  </p:grpSpPr>
                  <p:sp>
                    <p:nvSpPr>
                      <p:cNvPr id="88" name="Line 9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830" y="894"/>
                        <a:ext cx="1056" cy="1344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FF0000"/>
                        </a:solidFill>
                        <a:round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89" name="Freeform 1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30" y="894"/>
                        <a:ext cx="828" cy="1059"/>
                      </a:xfrm>
                      <a:custGeom>
                        <a:avLst/>
                        <a:gdLst>
                          <a:gd name="T0" fmla="*/ 0 w 828"/>
                          <a:gd name="T1" fmla="*/ 0 h 1059"/>
                          <a:gd name="T2" fmla="*/ 828 w 828"/>
                          <a:gd name="T3" fmla="*/ 1059 h 1059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</a:cxnLst>
                        <a:rect l="0" t="0" r="r" b="b"/>
                        <a:pathLst>
                          <a:path w="828" h="1059">
                            <a:moveTo>
                              <a:pt x="0" y="0"/>
                            </a:moveTo>
                            <a:lnTo>
                              <a:pt x="828" y="1059"/>
                            </a:lnTo>
                          </a:path>
                        </a:pathLst>
                      </a:custGeom>
                      <a:solidFill>
                        <a:srgbClr val="66FF66"/>
                      </a:solidFill>
                      <a:ln w="12700">
                        <a:solidFill>
                          <a:srgbClr val="FF0000"/>
                        </a:solidFill>
                        <a:round/>
                        <a:tailEnd type="triangle" w="med" len="med"/>
                      </a:ln>
                    </p:spPr>
                    <p:txBody>
                      <a:bodyPr/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1pPr>
                        <a:lvl2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2pPr>
                        <a:lvl3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3pPr>
                        <a:lvl4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4pPr>
                        <a:lvl5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5pPr>
                        <a:lvl6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6pPr>
                        <a:lvl7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7pPr>
                        <a:lvl8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8pPr>
                        <a:lvl9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9pPr>
                      </a:lstStyle>
                      <a:p>
                        <a:endParaRPr lang="zh-CN" altLang="en-US"/>
                      </a:p>
                    </p:txBody>
                  </p:sp>
                </p:grpSp>
                <p:grpSp>
                  <p:nvGrpSpPr>
                    <p:cNvPr id="85" name="Group 11"/>
                    <p:cNvGrpSpPr/>
                    <p:nvPr/>
                  </p:nvGrpSpPr>
                  <p:grpSpPr bwMode="auto">
                    <a:xfrm rot="-1134489">
                      <a:off x="1633" y="1110"/>
                      <a:ext cx="1056" cy="1344"/>
                      <a:chOff x="864" y="912"/>
                      <a:chExt cx="1056" cy="1344"/>
                    </a:xfrm>
                  </p:grpSpPr>
                  <p:sp>
                    <p:nvSpPr>
                      <p:cNvPr id="86" name="Line 12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864" y="912"/>
                        <a:ext cx="1056" cy="1344"/>
                      </a:xfrm>
                      <a:prstGeom prst="line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  <a:ext uri="{91240B29-F687-4F45-9708-019B960494DF}">
                          <a14:hiddenLine xmlns:a14="http://schemas.microsoft.com/office/drawing/2010/main" xmlns="" w="12700">
                            <a:solidFill>
                              <a:srgbClr val="000000"/>
                            </a:solidFill>
                            <a:rou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87" name="Freeform 1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64" y="912"/>
                        <a:ext cx="828" cy="1059"/>
                      </a:xfrm>
                      <a:custGeom>
                        <a:avLst/>
                        <a:gdLst>
                          <a:gd name="T0" fmla="*/ 0 w 828"/>
                          <a:gd name="T1" fmla="*/ 0 h 1059"/>
                          <a:gd name="T2" fmla="*/ 828 w 828"/>
                          <a:gd name="T3" fmla="*/ 1059 h 1059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</a:cxnLst>
                        <a:rect l="0" t="0" r="r" b="b"/>
                        <a:pathLst>
                          <a:path w="828" h="1059">
                            <a:moveTo>
                              <a:pt x="0" y="0"/>
                            </a:moveTo>
                            <a:lnTo>
                              <a:pt x="828" y="1059"/>
                            </a:lnTo>
                          </a:path>
                        </a:pathLst>
                      </a:cu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12700">
                            <a:solidFill>
                              <a:srgbClr val="000000"/>
                            </a:solidFill>
                            <a:round/>
                          </a14:hiddenLine>
                        </a:ext>
                      </a:extLst>
                    </p:spPr>
                    <p:txBody>
                      <a:bodyPr/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1pPr>
                        <a:lvl2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2pPr>
                        <a:lvl3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3pPr>
                        <a:lvl4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4pPr>
                        <a:lvl5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5pPr>
                        <a:lvl6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6pPr>
                        <a:lvl7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7pPr>
                        <a:lvl8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8pPr>
                        <a:lvl9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9pPr>
                      </a:lstStyle>
                      <a:p>
                        <a:endParaRPr lang="zh-CN" altLang="en-US"/>
                      </a:p>
                    </p:txBody>
                  </p:sp>
                </p:grpSp>
              </p:grpSp>
              <p:grpSp>
                <p:nvGrpSpPr>
                  <p:cNvPr id="72" name="Group 14"/>
                  <p:cNvGrpSpPr/>
                  <p:nvPr/>
                </p:nvGrpSpPr>
                <p:grpSpPr bwMode="auto">
                  <a:xfrm>
                    <a:off x="336" y="493"/>
                    <a:ext cx="2225" cy="2243"/>
                    <a:chOff x="1633" y="1110"/>
                    <a:chExt cx="2225" cy="2243"/>
                  </a:xfrm>
                </p:grpSpPr>
                <p:sp>
                  <p:nvSpPr>
                    <p:cNvPr id="80" name="Freeform 17"/>
                    <p:cNvSpPr>
                      <a:spLocks noChangeArrowheads="1"/>
                    </p:cNvSpPr>
                    <p:nvPr/>
                  </p:nvSpPr>
                  <p:spPr bwMode="auto">
                    <a:xfrm rot="20465511">
                      <a:off x="3030" y="2294"/>
                      <a:ext cx="828" cy="1059"/>
                    </a:xfrm>
                    <a:custGeom>
                      <a:avLst/>
                      <a:gdLst>
                        <a:gd name="T0" fmla="*/ 0 w 828"/>
                        <a:gd name="T1" fmla="*/ 0 h 1059"/>
                        <a:gd name="T2" fmla="*/ 828 w 828"/>
                        <a:gd name="T3" fmla="*/ 1059 h 105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</a:cxnLst>
                      <a:rect l="0" t="0" r="r" b="b"/>
                      <a:pathLst>
                        <a:path w="828" h="1059">
                          <a:moveTo>
                            <a:pt x="0" y="0"/>
                          </a:moveTo>
                          <a:lnTo>
                            <a:pt x="828" y="1059"/>
                          </a:lnTo>
                        </a:path>
                      </a:pathLst>
                    </a:custGeom>
                    <a:solidFill>
                      <a:srgbClr val="66FF66"/>
                    </a:solidFill>
                    <a:ln w="12700">
                      <a:solidFill>
                        <a:srgbClr val="FF0000"/>
                      </a:solidFill>
                      <a:round/>
                      <a:tailEnd type="triangle" w="med" len="med"/>
                    </a:ln>
                  </p:spPr>
                  <p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endParaRPr lang="zh-CN" altLang="en-US"/>
                    </a:p>
                  </p:txBody>
                </p:sp>
                <p:grpSp>
                  <p:nvGrpSpPr>
                    <p:cNvPr id="81" name="Group 18"/>
                    <p:cNvGrpSpPr/>
                    <p:nvPr/>
                  </p:nvGrpSpPr>
                  <p:grpSpPr bwMode="auto">
                    <a:xfrm rot="-1134489">
                      <a:off x="1633" y="1110"/>
                      <a:ext cx="1056" cy="1344"/>
                      <a:chOff x="864" y="912"/>
                      <a:chExt cx="1056" cy="1344"/>
                    </a:xfrm>
                  </p:grpSpPr>
                  <p:sp>
                    <p:nvSpPr>
                      <p:cNvPr id="82" name="Line 19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864" y="912"/>
                        <a:ext cx="1056" cy="1344"/>
                      </a:xfrm>
                      <a:prstGeom prst="line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  <a:ext uri="{91240B29-F687-4F45-9708-019B960494DF}">
                          <a14:hiddenLine xmlns:a14="http://schemas.microsoft.com/office/drawing/2010/main" xmlns="" w="12700">
                            <a:solidFill>
                              <a:srgbClr val="000000"/>
                            </a:solidFill>
                            <a:rou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83" name="Freeform 2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64" y="912"/>
                        <a:ext cx="828" cy="1059"/>
                      </a:xfrm>
                      <a:custGeom>
                        <a:avLst/>
                        <a:gdLst>
                          <a:gd name="T0" fmla="*/ 0 w 828"/>
                          <a:gd name="T1" fmla="*/ 0 h 1059"/>
                          <a:gd name="T2" fmla="*/ 828 w 828"/>
                          <a:gd name="T3" fmla="*/ 1059 h 1059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</a:cxnLst>
                        <a:rect l="0" t="0" r="r" b="b"/>
                        <a:pathLst>
                          <a:path w="828" h="1059">
                            <a:moveTo>
                              <a:pt x="0" y="0"/>
                            </a:moveTo>
                            <a:lnTo>
                              <a:pt x="828" y="1059"/>
                            </a:lnTo>
                          </a:path>
                        </a:pathLst>
                      </a:cu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12700">
                            <a:solidFill>
                              <a:srgbClr val="000000"/>
                            </a:solidFill>
                            <a:round/>
                          </a14:hiddenLine>
                        </a:ext>
                      </a:extLst>
                    </p:spPr>
                    <p:txBody>
                      <a:bodyPr/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1pPr>
                        <a:lvl2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2pPr>
                        <a:lvl3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3pPr>
                        <a:lvl4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4pPr>
                        <a:lvl5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5pPr>
                        <a:lvl6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6pPr>
                        <a:lvl7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7pPr>
                        <a:lvl8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8pPr>
                        <a:lvl9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9pPr>
                      </a:lstStyle>
                      <a:p>
                        <a:endParaRPr lang="zh-CN" altLang="en-US"/>
                      </a:p>
                    </p:txBody>
                  </p:sp>
                </p:grpSp>
              </p:grpSp>
              <p:grpSp>
                <p:nvGrpSpPr>
                  <p:cNvPr id="73" name="Group 21"/>
                  <p:cNvGrpSpPr/>
                  <p:nvPr/>
                </p:nvGrpSpPr>
                <p:grpSpPr bwMode="auto">
                  <a:xfrm>
                    <a:off x="-288" y="432"/>
                    <a:ext cx="2424" cy="2497"/>
                    <a:chOff x="1633" y="1110"/>
                    <a:chExt cx="2424" cy="2497"/>
                  </a:xfrm>
                </p:grpSpPr>
                <p:grpSp>
                  <p:nvGrpSpPr>
                    <p:cNvPr id="74" name="Group 22"/>
                    <p:cNvGrpSpPr/>
                    <p:nvPr/>
                  </p:nvGrpSpPr>
                  <p:grpSpPr bwMode="auto">
                    <a:xfrm rot="-1134489">
                      <a:off x="3001" y="2263"/>
                      <a:ext cx="1056" cy="1344"/>
                      <a:chOff x="794" y="903"/>
                      <a:chExt cx="1056" cy="1344"/>
                    </a:xfrm>
                  </p:grpSpPr>
                  <p:sp>
                    <p:nvSpPr>
                      <p:cNvPr id="78" name="Line 2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794" y="903"/>
                        <a:ext cx="1056" cy="1344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FF0000"/>
                        </a:solidFill>
                        <a:round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79" name="Freeform 2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794" y="903"/>
                        <a:ext cx="828" cy="1059"/>
                      </a:xfrm>
                      <a:custGeom>
                        <a:avLst/>
                        <a:gdLst>
                          <a:gd name="T0" fmla="*/ 0 w 828"/>
                          <a:gd name="T1" fmla="*/ 0 h 1059"/>
                          <a:gd name="T2" fmla="*/ 828 w 828"/>
                          <a:gd name="T3" fmla="*/ 1059 h 1059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</a:cxnLst>
                        <a:rect l="0" t="0" r="r" b="b"/>
                        <a:pathLst>
                          <a:path w="828" h="1059">
                            <a:moveTo>
                              <a:pt x="0" y="0"/>
                            </a:moveTo>
                            <a:lnTo>
                              <a:pt x="828" y="1059"/>
                            </a:lnTo>
                          </a:path>
                        </a:pathLst>
                      </a:custGeom>
                      <a:solidFill>
                        <a:srgbClr val="66FF66"/>
                      </a:solidFill>
                      <a:ln w="12700">
                        <a:solidFill>
                          <a:srgbClr val="FF0000"/>
                        </a:solidFill>
                        <a:round/>
                        <a:tailEnd type="triangle" w="med" len="med"/>
                      </a:ln>
                    </p:spPr>
                    <p:txBody>
                      <a:bodyPr/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1pPr>
                        <a:lvl2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2pPr>
                        <a:lvl3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3pPr>
                        <a:lvl4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4pPr>
                        <a:lvl5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5pPr>
                        <a:lvl6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6pPr>
                        <a:lvl7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7pPr>
                        <a:lvl8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8pPr>
                        <a:lvl9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9pPr>
                      </a:lstStyle>
                      <a:p>
                        <a:endParaRPr lang="zh-CN" altLang="en-US"/>
                      </a:p>
                    </p:txBody>
                  </p:sp>
                </p:grpSp>
                <p:grpSp>
                  <p:nvGrpSpPr>
                    <p:cNvPr id="75" name="Group 25"/>
                    <p:cNvGrpSpPr/>
                    <p:nvPr/>
                  </p:nvGrpSpPr>
                  <p:grpSpPr bwMode="auto">
                    <a:xfrm rot="-1134489">
                      <a:off x="1633" y="1110"/>
                      <a:ext cx="1056" cy="1344"/>
                      <a:chOff x="864" y="912"/>
                      <a:chExt cx="1056" cy="1344"/>
                    </a:xfrm>
                  </p:grpSpPr>
                  <p:sp>
                    <p:nvSpPr>
                      <p:cNvPr id="76" name="Line 26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864" y="912"/>
                        <a:ext cx="1056" cy="1344"/>
                      </a:xfrm>
                      <a:prstGeom prst="line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  <a:ext uri="{91240B29-F687-4F45-9708-019B960494DF}">
                          <a14:hiddenLine xmlns:a14="http://schemas.microsoft.com/office/drawing/2010/main" xmlns="" w="12700">
                            <a:solidFill>
                              <a:srgbClr val="000000"/>
                            </a:solidFill>
                            <a:rou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77" name="Freeform 2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64" y="912"/>
                        <a:ext cx="828" cy="1059"/>
                      </a:xfrm>
                      <a:custGeom>
                        <a:avLst/>
                        <a:gdLst>
                          <a:gd name="T0" fmla="*/ 0 w 828"/>
                          <a:gd name="T1" fmla="*/ 0 h 1059"/>
                          <a:gd name="T2" fmla="*/ 828 w 828"/>
                          <a:gd name="T3" fmla="*/ 1059 h 1059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</a:cxnLst>
                        <a:rect l="0" t="0" r="r" b="b"/>
                        <a:pathLst>
                          <a:path w="828" h="1059">
                            <a:moveTo>
                              <a:pt x="0" y="0"/>
                            </a:moveTo>
                            <a:lnTo>
                              <a:pt x="828" y="1059"/>
                            </a:lnTo>
                          </a:path>
                        </a:pathLst>
                      </a:cu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12700">
                            <a:solidFill>
                              <a:srgbClr val="000000"/>
                            </a:solidFill>
                            <a:round/>
                          </a14:hiddenLine>
                        </a:ext>
                      </a:extLst>
                    </p:spPr>
                    <p:txBody>
                      <a:bodyPr/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1pPr>
                        <a:lvl2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2pPr>
                        <a:lvl3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3pPr>
                        <a:lvl4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4pPr>
                        <a:lvl5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5pPr>
                        <a:lvl6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6pPr>
                        <a:lvl7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7pPr>
                        <a:lvl8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8pPr>
                        <a:lvl9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9pPr>
                      </a:lstStyle>
                      <a:p>
                        <a:endParaRPr lang="zh-CN" altLang="en-US"/>
                      </a:p>
                    </p:txBody>
                  </p:sp>
                </p:grpSp>
              </p:grpSp>
            </p:grpSp>
            <p:sp>
              <p:nvSpPr>
                <p:cNvPr id="62" name="Line 47"/>
                <p:cNvSpPr>
                  <a:spLocks noChangeShapeType="1"/>
                </p:cNvSpPr>
                <p:nvPr/>
              </p:nvSpPr>
              <p:spPr bwMode="auto">
                <a:xfrm rot="5027470" flipH="1" flipV="1">
                  <a:off x="5655509" y="4014011"/>
                  <a:ext cx="285089" cy="2213024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3" name="Line 48"/>
                <p:cNvSpPr>
                  <a:spLocks noChangeShapeType="1"/>
                </p:cNvSpPr>
                <p:nvPr/>
              </p:nvSpPr>
              <p:spPr bwMode="auto">
                <a:xfrm rot="5027470" flipH="1" flipV="1">
                  <a:off x="5234359" y="4310147"/>
                  <a:ext cx="241484" cy="1830708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4" name="Line 30"/>
                <p:cNvSpPr>
                  <a:spLocks noChangeShapeType="1"/>
                </p:cNvSpPr>
                <p:nvPr/>
              </p:nvSpPr>
              <p:spPr bwMode="auto">
                <a:xfrm rot="900000">
                  <a:off x="4329578" y="3607788"/>
                  <a:ext cx="805495" cy="1751975"/>
                </a:xfrm>
                <a:prstGeom prst="line">
                  <a:avLst/>
                </a:prstGeom>
                <a:noFill/>
                <a:ln w="22225" cap="rnd">
                  <a:solidFill>
                    <a:srgbClr val="00B050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5" name="Line 63"/>
                <p:cNvSpPr>
                  <a:spLocks noChangeShapeType="1"/>
                </p:cNvSpPr>
                <p:nvPr/>
              </p:nvSpPr>
              <p:spPr bwMode="auto">
                <a:xfrm rot="4427470" flipV="1">
                  <a:off x="6955648" y="3858280"/>
                  <a:ext cx="0" cy="2276153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6" name="Line 64"/>
                <p:cNvSpPr>
                  <a:spLocks noChangeShapeType="1"/>
                </p:cNvSpPr>
                <p:nvPr/>
              </p:nvSpPr>
              <p:spPr bwMode="auto">
                <a:xfrm rot="4427470" flipV="1">
                  <a:off x="6375963" y="4233322"/>
                  <a:ext cx="0" cy="1869697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7" name="Line 30"/>
                <p:cNvSpPr>
                  <a:spLocks noChangeShapeType="1"/>
                </p:cNvSpPr>
                <p:nvPr/>
              </p:nvSpPr>
              <p:spPr bwMode="auto">
                <a:xfrm rot="900000">
                  <a:off x="5504101" y="3607641"/>
                  <a:ext cx="221584" cy="1833946"/>
                </a:xfrm>
                <a:prstGeom prst="line">
                  <a:avLst/>
                </a:prstGeom>
                <a:noFill/>
                <a:ln w="22225" cap="rnd">
                  <a:solidFill>
                    <a:srgbClr val="00B050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8" name="Line 58"/>
                <p:cNvSpPr>
                  <a:spLocks noChangeShapeType="1"/>
                </p:cNvSpPr>
                <p:nvPr/>
              </p:nvSpPr>
              <p:spPr bwMode="auto">
                <a:xfrm rot="2627470" flipV="1">
                  <a:off x="7024821" y="3252508"/>
                  <a:ext cx="0" cy="2276235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9" name="Line 30"/>
                <p:cNvSpPr>
                  <a:spLocks noChangeShapeType="1"/>
                </p:cNvSpPr>
                <p:nvPr/>
              </p:nvSpPr>
              <p:spPr bwMode="auto">
                <a:xfrm rot="900000">
                  <a:off x="5550641" y="3639717"/>
                  <a:ext cx="677184" cy="1790875"/>
                </a:xfrm>
                <a:prstGeom prst="line">
                  <a:avLst/>
                </a:prstGeom>
                <a:noFill/>
                <a:ln w="22225" cap="rnd">
                  <a:solidFill>
                    <a:srgbClr val="00B050"/>
                  </a:solidFill>
                  <a:prstDash val="dash"/>
                  <a:rou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 descr="48f0f9b5458a4cc7470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426515"/>
            <a:ext cx="55626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9713" name="Rectangle 17"/>
          <p:cNvSpPr>
            <a:spLocks noChangeArrowheads="1"/>
          </p:cNvSpPr>
          <p:nvPr/>
        </p:nvSpPr>
        <p:spPr bwMode="auto">
          <a:xfrm>
            <a:off x="1981200" y="441223"/>
            <a:ext cx="2286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kumimoji="1" lang="en-US" altLang="zh-CN" sz="2800" b="1">
                <a:solidFill>
                  <a:srgbClr val="990033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【</a:t>
            </a:r>
            <a:r>
              <a:rPr kumimoji="1" lang="zh-CN" altLang="en-US" sz="2800" b="1">
                <a:solidFill>
                  <a:srgbClr val="990033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应用</a:t>
            </a:r>
            <a:r>
              <a:rPr kumimoji="1" lang="en-US" altLang="zh-CN" sz="2800" b="1">
                <a:solidFill>
                  <a:srgbClr val="990033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】</a:t>
            </a:r>
          </a:p>
        </p:txBody>
      </p:sp>
      <p:sp>
        <p:nvSpPr>
          <p:cNvPr id="29716" name="Text Box 20"/>
          <p:cNvSpPr txBox="1">
            <a:spLocks noChangeArrowheads="1"/>
          </p:cNvSpPr>
          <p:nvPr/>
        </p:nvSpPr>
        <p:spPr bwMode="gray">
          <a:xfrm>
            <a:off x="3505200" y="441223"/>
            <a:ext cx="5943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chemeClr val="folHlink">
                        <a:alpha val="60001"/>
                      </a:schemeClr>
                    </a:gs>
                    <a:gs pos="100000">
                      <a:schemeClr val="folHlink">
                        <a:gamma/>
                        <a:tint val="9020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解析一些常见的光反射现象</a:t>
            </a:r>
          </a:p>
        </p:txBody>
      </p:sp>
      <p:grpSp>
        <p:nvGrpSpPr>
          <p:cNvPr id="29728" name="Group 32"/>
          <p:cNvGrpSpPr/>
          <p:nvPr/>
        </p:nvGrpSpPr>
        <p:grpSpPr bwMode="auto">
          <a:xfrm>
            <a:off x="2209800" y="1274116"/>
            <a:ext cx="7780338" cy="4537075"/>
            <a:chOff x="432" y="1104"/>
            <a:chExt cx="4901" cy="2858"/>
          </a:xfrm>
        </p:grpSpPr>
        <p:grpSp>
          <p:nvGrpSpPr>
            <p:cNvPr id="29717" name="Group 21"/>
            <p:cNvGrpSpPr/>
            <p:nvPr/>
          </p:nvGrpSpPr>
          <p:grpSpPr bwMode="auto">
            <a:xfrm>
              <a:off x="432" y="1105"/>
              <a:ext cx="759" cy="2857"/>
              <a:chOff x="352" y="1117"/>
              <a:chExt cx="759" cy="2857"/>
            </a:xfrm>
          </p:grpSpPr>
          <p:sp>
            <p:nvSpPr>
              <p:cNvPr id="29718" name="AutoShape 22"/>
              <p:cNvSpPr>
                <a:spLocks noChangeArrowheads="1"/>
              </p:cNvSpPr>
              <p:nvPr/>
            </p:nvSpPr>
            <p:spPr bwMode="blackWhite">
              <a:xfrm>
                <a:off x="352" y="1117"/>
                <a:ext cx="759" cy="2857"/>
              </a:xfrm>
              <a:prstGeom prst="roundRect">
                <a:avLst>
                  <a:gd name="adj" fmla="val 11648"/>
                </a:avLst>
              </a:prstGeom>
              <a:gradFill rotWithShape="1">
                <a:gsLst>
                  <a:gs pos="0">
                    <a:schemeClr val="tx1"/>
                  </a:gs>
                  <a:gs pos="100000">
                    <a:schemeClr val="tx1">
                      <a:gamma/>
                      <a:shade val="46275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tx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9719" name="Rectangle 23"/>
              <p:cNvSpPr>
                <a:spLocks noChangeArrowheads="1"/>
              </p:cNvSpPr>
              <p:nvPr/>
            </p:nvSpPr>
            <p:spPr bwMode="blackWhite">
              <a:xfrm>
                <a:off x="536" y="1416"/>
                <a:ext cx="373" cy="35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tx1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latinLnBrk="1"/>
                <a:r>
                  <a:rPr kumimoji="1" lang="en-US" altLang="zh-CN" sz="2800" b="1">
                    <a:solidFill>
                      <a:srgbClr val="FF0000"/>
                    </a:solidFill>
                    <a:latin typeface="Verdana" panose="020B0604030504040204" pitchFamily="34" charset="0"/>
                    <a:ea typeface="가는각진제목체" pitchFamily="18" charset="-127"/>
                  </a:rPr>
                  <a:t>1</a:t>
                </a:r>
                <a:endParaRPr kumimoji="1" lang="en-US" altLang="ko-KR" sz="2800" b="1">
                  <a:solidFill>
                    <a:srgbClr val="FF0000"/>
                  </a:solidFill>
                  <a:latin typeface="Verdana" panose="020B0604030504040204" pitchFamily="34" charset="0"/>
                  <a:ea typeface="가는각진제목체" pitchFamily="18" charset="-127"/>
                </a:endParaRPr>
              </a:p>
            </p:txBody>
          </p:sp>
          <p:sp>
            <p:nvSpPr>
              <p:cNvPr id="29720" name="Oval 24"/>
              <p:cNvSpPr>
                <a:spLocks noChangeArrowheads="1"/>
              </p:cNvSpPr>
              <p:nvPr/>
            </p:nvSpPr>
            <p:spPr bwMode="blackWhite">
              <a:xfrm>
                <a:off x="472" y="1344"/>
                <a:ext cx="498" cy="498"/>
              </a:xfrm>
              <a:prstGeom prst="ellipse">
                <a:avLst/>
              </a:prstGeom>
              <a:noFill/>
              <a:ln w="127000">
                <a:solidFill>
                  <a:schemeClr val="bg1">
                    <a:alpha val="50000"/>
                  </a:schemeClr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9721" name="Text Box 25"/>
              <p:cNvSpPr txBox="1">
                <a:spLocks noChangeArrowheads="1"/>
              </p:cNvSpPr>
              <p:nvPr/>
            </p:nvSpPr>
            <p:spPr bwMode="auto">
              <a:xfrm>
                <a:off x="516" y="2048"/>
                <a:ext cx="584" cy="185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20000"/>
                  </a:spcBef>
                </a:pPr>
                <a:r>
                  <a:rPr kumimoji="1" lang="zh-CN" altLang="en-US" sz="3600" b="1">
                    <a:solidFill>
                      <a:schemeClr val="bg1"/>
                    </a:solidFill>
                    <a:ea typeface="楷体_GB2312" pitchFamily="49" charset="-122"/>
                  </a:rPr>
                  <a:t>亮暗问题</a:t>
                </a:r>
                <a:endParaRPr kumimoji="1" lang="zh-CN" altLang="en-US" sz="3600" b="1">
                  <a:solidFill>
                    <a:schemeClr val="bg1"/>
                  </a:solidFill>
                  <a:latin typeface="楷体_GB2312" pitchFamily="49" charset="-122"/>
                  <a:ea typeface="楷体_GB2312" pitchFamily="49" charset="-122"/>
                </a:endParaRPr>
              </a:p>
              <a:p>
                <a:pPr>
                  <a:spcBef>
                    <a:spcPct val="20000"/>
                  </a:spcBef>
                </a:pPr>
                <a:endParaRPr kumimoji="1" lang="en-US" altLang="zh-CN" sz="3600" b="1">
                  <a:solidFill>
                    <a:schemeClr val="bg1"/>
                  </a:solidFill>
                  <a:latin typeface="楷体_GB2312" pitchFamily="49" charset="-122"/>
                  <a:ea typeface="楷体_GB2312" pitchFamily="49" charset="-122"/>
                </a:endParaRPr>
              </a:p>
            </p:txBody>
          </p:sp>
        </p:grpSp>
        <p:grpSp>
          <p:nvGrpSpPr>
            <p:cNvPr id="29722" name="Group 26"/>
            <p:cNvGrpSpPr/>
            <p:nvPr/>
          </p:nvGrpSpPr>
          <p:grpSpPr bwMode="auto">
            <a:xfrm>
              <a:off x="1234" y="1518"/>
              <a:ext cx="178" cy="390"/>
              <a:chOff x="1426" y="2568"/>
              <a:chExt cx="178" cy="390"/>
            </a:xfrm>
          </p:grpSpPr>
          <p:sp>
            <p:nvSpPr>
              <p:cNvPr id="29723" name="AutoShape 27"/>
              <p:cNvSpPr>
                <a:spLocks noChangeArrowheads="1"/>
              </p:cNvSpPr>
              <p:nvPr/>
            </p:nvSpPr>
            <p:spPr bwMode="blackWhite">
              <a:xfrm rot="5400000">
                <a:off x="1357" y="2710"/>
                <a:ext cx="390" cy="105"/>
              </a:xfrm>
              <a:prstGeom prst="triangle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1">
                      <a:gamma/>
                      <a:shade val="46275"/>
                      <a:invGamma/>
                    </a:schemeClr>
                  </a:gs>
                  <a:gs pos="100000">
                    <a:schemeClr val="tx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9724" name="Rectangle 28"/>
              <p:cNvSpPr>
                <a:spLocks noChangeArrowheads="1"/>
              </p:cNvSpPr>
              <p:nvPr/>
            </p:nvSpPr>
            <p:spPr bwMode="blackWhite">
              <a:xfrm>
                <a:off x="1461" y="2574"/>
                <a:ext cx="27" cy="378"/>
              </a:xfrm>
              <a:prstGeom prst="rect">
                <a:avLst/>
              </a:prstGeom>
              <a:gradFill rotWithShape="1">
                <a:gsLst>
                  <a:gs pos="0">
                    <a:schemeClr val="tx1">
                      <a:gamma/>
                      <a:shade val="46275"/>
                      <a:invGamma/>
                    </a:schemeClr>
                  </a:gs>
                  <a:gs pos="100000">
                    <a:schemeClr val="tx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9725" name="Rectangle 29"/>
              <p:cNvSpPr>
                <a:spLocks noChangeArrowheads="1"/>
              </p:cNvSpPr>
              <p:nvPr/>
            </p:nvSpPr>
            <p:spPr bwMode="blackWhite">
              <a:xfrm>
                <a:off x="1426" y="2575"/>
                <a:ext cx="27" cy="378"/>
              </a:xfrm>
              <a:prstGeom prst="rect">
                <a:avLst/>
              </a:prstGeom>
              <a:gradFill rotWithShape="1">
                <a:gsLst>
                  <a:gs pos="0">
                    <a:schemeClr val="tx1">
                      <a:gamma/>
                      <a:shade val="46275"/>
                      <a:invGamma/>
                    </a:schemeClr>
                  </a:gs>
                  <a:gs pos="100000">
                    <a:schemeClr val="tx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29726" name="AutoShape 30"/>
            <p:cNvSpPr>
              <a:spLocks noChangeArrowheads="1"/>
            </p:cNvSpPr>
            <p:nvPr/>
          </p:nvSpPr>
          <p:spPr bwMode="auto">
            <a:xfrm>
              <a:off x="1423" y="1104"/>
              <a:ext cx="3910" cy="2821"/>
            </a:xfrm>
            <a:prstGeom prst="roundRect">
              <a:avLst>
                <a:gd name="adj" fmla="val 7315"/>
              </a:avLst>
            </a:prstGeom>
            <a:noFill/>
            <a:ln w="22225" cap="rnd">
              <a:solidFill>
                <a:srgbClr val="1C1C1C"/>
              </a:solidFill>
              <a:prstDash val="sysDot"/>
              <a:rou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pic>
        <p:nvPicPr>
          <p:cNvPr id="29727" name="Picture 31" descr="122183713328319388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426515"/>
            <a:ext cx="52578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16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500"/>
                                        <p:tgtEl>
                                          <p:spTgt spid="29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63" name="Group 19"/>
          <p:cNvGrpSpPr/>
          <p:nvPr/>
        </p:nvGrpSpPr>
        <p:grpSpPr bwMode="auto">
          <a:xfrm>
            <a:off x="2209800" y="1114621"/>
            <a:ext cx="7780338" cy="4537075"/>
            <a:chOff x="432" y="1104"/>
            <a:chExt cx="4901" cy="2858"/>
          </a:xfrm>
        </p:grpSpPr>
        <p:grpSp>
          <p:nvGrpSpPr>
            <p:cNvPr id="31751" name="Group 7"/>
            <p:cNvGrpSpPr/>
            <p:nvPr/>
          </p:nvGrpSpPr>
          <p:grpSpPr bwMode="auto">
            <a:xfrm>
              <a:off x="432" y="1105"/>
              <a:ext cx="759" cy="2857"/>
              <a:chOff x="352" y="1117"/>
              <a:chExt cx="759" cy="2857"/>
            </a:xfrm>
          </p:grpSpPr>
          <p:sp>
            <p:nvSpPr>
              <p:cNvPr id="31752" name="AutoShape 8"/>
              <p:cNvSpPr>
                <a:spLocks noChangeArrowheads="1"/>
              </p:cNvSpPr>
              <p:nvPr/>
            </p:nvSpPr>
            <p:spPr bwMode="blackWhite">
              <a:xfrm>
                <a:off x="352" y="1117"/>
                <a:ext cx="759" cy="2857"/>
              </a:xfrm>
              <a:prstGeom prst="roundRect">
                <a:avLst>
                  <a:gd name="adj" fmla="val 11648"/>
                </a:avLst>
              </a:prstGeom>
              <a:gradFill rotWithShape="1">
                <a:gsLst>
                  <a:gs pos="0">
                    <a:schemeClr val="tx1"/>
                  </a:gs>
                  <a:gs pos="100000">
                    <a:schemeClr val="tx1">
                      <a:gamma/>
                      <a:shade val="46275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tx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1753" name="Rectangle 9"/>
              <p:cNvSpPr>
                <a:spLocks noChangeArrowheads="1"/>
              </p:cNvSpPr>
              <p:nvPr/>
            </p:nvSpPr>
            <p:spPr bwMode="blackWhite">
              <a:xfrm>
                <a:off x="536" y="1416"/>
                <a:ext cx="373" cy="35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tx1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latinLnBrk="1"/>
                <a:r>
                  <a:rPr kumimoji="1" lang="en-US" altLang="zh-CN" sz="2800" b="1">
                    <a:solidFill>
                      <a:srgbClr val="FF0000"/>
                    </a:solidFill>
                    <a:latin typeface="Verdana" panose="020B0604030504040204" pitchFamily="34" charset="0"/>
                    <a:ea typeface="가는각진제목체" pitchFamily="18" charset="-127"/>
                  </a:rPr>
                  <a:t>2</a:t>
                </a:r>
                <a:endParaRPr kumimoji="1" lang="en-US" altLang="ko-KR" sz="2800" b="1">
                  <a:solidFill>
                    <a:srgbClr val="FF0000"/>
                  </a:solidFill>
                  <a:latin typeface="Verdana" panose="020B0604030504040204" pitchFamily="34" charset="0"/>
                  <a:ea typeface="가는각진제목체" pitchFamily="18" charset="-127"/>
                </a:endParaRPr>
              </a:p>
            </p:txBody>
          </p:sp>
          <p:sp>
            <p:nvSpPr>
              <p:cNvPr id="31754" name="Oval 10"/>
              <p:cNvSpPr>
                <a:spLocks noChangeArrowheads="1"/>
              </p:cNvSpPr>
              <p:nvPr/>
            </p:nvSpPr>
            <p:spPr bwMode="blackWhite">
              <a:xfrm>
                <a:off x="472" y="1344"/>
                <a:ext cx="498" cy="498"/>
              </a:xfrm>
              <a:prstGeom prst="ellipse">
                <a:avLst/>
              </a:prstGeom>
              <a:noFill/>
              <a:ln w="127000">
                <a:solidFill>
                  <a:schemeClr val="bg1">
                    <a:alpha val="50000"/>
                  </a:schemeClr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1755" name="Text Box 11"/>
              <p:cNvSpPr txBox="1">
                <a:spLocks noChangeArrowheads="1"/>
              </p:cNvSpPr>
              <p:nvPr/>
            </p:nvSpPr>
            <p:spPr bwMode="auto">
              <a:xfrm>
                <a:off x="516" y="2048"/>
                <a:ext cx="584" cy="185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20000"/>
                  </a:spcBef>
                </a:pPr>
                <a:r>
                  <a:rPr kumimoji="1" lang="zh-CN" altLang="en-US" sz="3600" b="1">
                    <a:solidFill>
                      <a:schemeClr val="bg1"/>
                    </a:solidFill>
                    <a:ea typeface="楷体_GB2312" pitchFamily="49" charset="-122"/>
                  </a:rPr>
                  <a:t>反光问题</a:t>
                </a:r>
                <a:endParaRPr kumimoji="1" lang="zh-CN" altLang="en-US" sz="3600" b="1">
                  <a:solidFill>
                    <a:schemeClr val="bg1"/>
                  </a:solidFill>
                  <a:latin typeface="楷体_GB2312" pitchFamily="49" charset="-122"/>
                  <a:ea typeface="楷体_GB2312" pitchFamily="49" charset="-122"/>
                </a:endParaRPr>
              </a:p>
              <a:p>
                <a:pPr>
                  <a:spcBef>
                    <a:spcPct val="20000"/>
                  </a:spcBef>
                </a:pPr>
                <a:endParaRPr kumimoji="1" lang="en-US" altLang="zh-CN" sz="3600" b="1">
                  <a:solidFill>
                    <a:schemeClr val="bg1"/>
                  </a:solidFill>
                  <a:latin typeface="楷体_GB2312" pitchFamily="49" charset="-122"/>
                  <a:ea typeface="楷体_GB2312" pitchFamily="49" charset="-122"/>
                </a:endParaRPr>
              </a:p>
            </p:txBody>
          </p:sp>
        </p:grpSp>
        <p:grpSp>
          <p:nvGrpSpPr>
            <p:cNvPr id="31756" name="Group 12"/>
            <p:cNvGrpSpPr/>
            <p:nvPr/>
          </p:nvGrpSpPr>
          <p:grpSpPr bwMode="auto">
            <a:xfrm>
              <a:off x="1234" y="1518"/>
              <a:ext cx="178" cy="390"/>
              <a:chOff x="1426" y="2568"/>
              <a:chExt cx="178" cy="390"/>
            </a:xfrm>
          </p:grpSpPr>
          <p:sp>
            <p:nvSpPr>
              <p:cNvPr id="31757" name="AutoShape 13"/>
              <p:cNvSpPr>
                <a:spLocks noChangeArrowheads="1"/>
              </p:cNvSpPr>
              <p:nvPr/>
            </p:nvSpPr>
            <p:spPr bwMode="blackWhite">
              <a:xfrm rot="5400000">
                <a:off x="1357" y="2710"/>
                <a:ext cx="390" cy="105"/>
              </a:xfrm>
              <a:prstGeom prst="triangle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1">
                      <a:gamma/>
                      <a:shade val="46275"/>
                      <a:invGamma/>
                    </a:schemeClr>
                  </a:gs>
                  <a:gs pos="100000">
                    <a:schemeClr val="tx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1758" name="Rectangle 14"/>
              <p:cNvSpPr>
                <a:spLocks noChangeArrowheads="1"/>
              </p:cNvSpPr>
              <p:nvPr/>
            </p:nvSpPr>
            <p:spPr bwMode="blackWhite">
              <a:xfrm>
                <a:off x="1461" y="2574"/>
                <a:ext cx="27" cy="378"/>
              </a:xfrm>
              <a:prstGeom prst="rect">
                <a:avLst/>
              </a:prstGeom>
              <a:gradFill rotWithShape="1">
                <a:gsLst>
                  <a:gs pos="0">
                    <a:schemeClr val="tx1">
                      <a:gamma/>
                      <a:shade val="46275"/>
                      <a:invGamma/>
                    </a:schemeClr>
                  </a:gs>
                  <a:gs pos="100000">
                    <a:schemeClr val="tx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1759" name="Rectangle 15"/>
              <p:cNvSpPr>
                <a:spLocks noChangeArrowheads="1"/>
              </p:cNvSpPr>
              <p:nvPr/>
            </p:nvSpPr>
            <p:spPr bwMode="blackWhite">
              <a:xfrm>
                <a:off x="1426" y="2575"/>
                <a:ext cx="27" cy="378"/>
              </a:xfrm>
              <a:prstGeom prst="rect">
                <a:avLst/>
              </a:prstGeom>
              <a:gradFill rotWithShape="1">
                <a:gsLst>
                  <a:gs pos="0">
                    <a:schemeClr val="tx1">
                      <a:gamma/>
                      <a:shade val="46275"/>
                      <a:invGamma/>
                    </a:schemeClr>
                  </a:gs>
                  <a:gs pos="100000">
                    <a:schemeClr val="tx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31760" name="AutoShape 16"/>
            <p:cNvSpPr>
              <a:spLocks noChangeArrowheads="1"/>
            </p:cNvSpPr>
            <p:nvPr/>
          </p:nvSpPr>
          <p:spPr bwMode="auto">
            <a:xfrm>
              <a:off x="1423" y="1104"/>
              <a:ext cx="3910" cy="2821"/>
            </a:xfrm>
            <a:prstGeom prst="roundRect">
              <a:avLst>
                <a:gd name="adj" fmla="val 7315"/>
              </a:avLst>
            </a:prstGeom>
            <a:noFill/>
            <a:ln w="22225" cap="rnd">
              <a:solidFill>
                <a:srgbClr val="1C1C1C"/>
              </a:solidFill>
              <a:prstDash val="sysDot"/>
              <a:rou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pic>
        <p:nvPicPr>
          <p:cNvPr id="31762" name="Picture 18" descr="2004112520524518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190820"/>
            <a:ext cx="56388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1767" name="Picture 23" descr="20099272313531923309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190820"/>
            <a:ext cx="56388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31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16" dur="500"/>
                                        <p:tgtEl>
                                          <p:spTgt spid="317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500"/>
                                        <p:tgtEl>
                                          <p:spTgt spid="31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86" name="Group 18"/>
          <p:cNvGrpSpPr/>
          <p:nvPr/>
        </p:nvGrpSpPr>
        <p:grpSpPr bwMode="auto">
          <a:xfrm>
            <a:off x="2209800" y="965759"/>
            <a:ext cx="7780338" cy="4537075"/>
            <a:chOff x="432" y="1104"/>
            <a:chExt cx="4901" cy="2858"/>
          </a:xfrm>
        </p:grpSpPr>
        <p:grpSp>
          <p:nvGrpSpPr>
            <p:cNvPr id="32774" name="Group 6"/>
            <p:cNvGrpSpPr/>
            <p:nvPr/>
          </p:nvGrpSpPr>
          <p:grpSpPr bwMode="auto">
            <a:xfrm>
              <a:off x="432" y="1105"/>
              <a:ext cx="759" cy="2857"/>
              <a:chOff x="352" y="1117"/>
              <a:chExt cx="759" cy="2857"/>
            </a:xfrm>
          </p:grpSpPr>
          <p:sp>
            <p:nvSpPr>
              <p:cNvPr id="32775" name="AutoShape 7"/>
              <p:cNvSpPr>
                <a:spLocks noChangeArrowheads="1"/>
              </p:cNvSpPr>
              <p:nvPr/>
            </p:nvSpPr>
            <p:spPr bwMode="blackWhite">
              <a:xfrm>
                <a:off x="352" y="1117"/>
                <a:ext cx="759" cy="2857"/>
              </a:xfrm>
              <a:prstGeom prst="roundRect">
                <a:avLst>
                  <a:gd name="adj" fmla="val 11648"/>
                </a:avLst>
              </a:prstGeom>
              <a:gradFill rotWithShape="1">
                <a:gsLst>
                  <a:gs pos="0">
                    <a:schemeClr val="tx1"/>
                  </a:gs>
                  <a:gs pos="100000">
                    <a:schemeClr val="tx1">
                      <a:gamma/>
                      <a:shade val="46275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tx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2776" name="Rectangle 8"/>
              <p:cNvSpPr>
                <a:spLocks noChangeArrowheads="1"/>
              </p:cNvSpPr>
              <p:nvPr/>
            </p:nvSpPr>
            <p:spPr bwMode="blackWhite">
              <a:xfrm>
                <a:off x="536" y="1416"/>
                <a:ext cx="373" cy="35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tx1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latinLnBrk="1"/>
                <a:r>
                  <a:rPr kumimoji="1" lang="en-US" altLang="zh-CN" sz="2800" b="1">
                    <a:solidFill>
                      <a:srgbClr val="FF0000"/>
                    </a:solidFill>
                    <a:latin typeface="Verdana" panose="020B0604030504040204" pitchFamily="34" charset="0"/>
                    <a:ea typeface="가는각진제목체" pitchFamily="18" charset="-127"/>
                  </a:rPr>
                  <a:t>3</a:t>
                </a:r>
                <a:endParaRPr kumimoji="1" lang="en-US" altLang="ko-KR" sz="2800" b="1">
                  <a:solidFill>
                    <a:srgbClr val="FF0000"/>
                  </a:solidFill>
                  <a:latin typeface="Verdana" panose="020B0604030504040204" pitchFamily="34" charset="0"/>
                  <a:ea typeface="가는각진제목체" pitchFamily="18" charset="-127"/>
                </a:endParaRPr>
              </a:p>
            </p:txBody>
          </p:sp>
          <p:sp>
            <p:nvSpPr>
              <p:cNvPr id="32777" name="Oval 9"/>
              <p:cNvSpPr>
                <a:spLocks noChangeArrowheads="1"/>
              </p:cNvSpPr>
              <p:nvPr/>
            </p:nvSpPr>
            <p:spPr bwMode="blackWhite">
              <a:xfrm>
                <a:off x="472" y="1344"/>
                <a:ext cx="498" cy="498"/>
              </a:xfrm>
              <a:prstGeom prst="ellipse">
                <a:avLst/>
              </a:prstGeom>
              <a:noFill/>
              <a:ln w="127000">
                <a:solidFill>
                  <a:schemeClr val="bg1">
                    <a:alpha val="50000"/>
                  </a:schemeClr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2778" name="Text Box 10"/>
              <p:cNvSpPr txBox="1">
                <a:spLocks noChangeArrowheads="1"/>
              </p:cNvSpPr>
              <p:nvPr/>
            </p:nvSpPr>
            <p:spPr bwMode="auto">
              <a:xfrm>
                <a:off x="516" y="2048"/>
                <a:ext cx="584" cy="185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20000"/>
                  </a:spcBef>
                </a:pPr>
                <a:r>
                  <a:rPr kumimoji="1" lang="zh-CN" altLang="en-US" sz="3600" b="1">
                    <a:solidFill>
                      <a:schemeClr val="bg1"/>
                    </a:solidFill>
                    <a:ea typeface="楷体_GB2312" pitchFamily="49" charset="-122"/>
                  </a:rPr>
                  <a:t>明水暗道</a:t>
                </a:r>
                <a:endParaRPr kumimoji="1" lang="zh-CN" altLang="en-US" sz="3600" b="1">
                  <a:solidFill>
                    <a:schemeClr val="bg1"/>
                  </a:solidFill>
                  <a:latin typeface="楷体_GB2312" pitchFamily="49" charset="-122"/>
                  <a:ea typeface="楷体_GB2312" pitchFamily="49" charset="-122"/>
                </a:endParaRPr>
              </a:p>
              <a:p>
                <a:pPr>
                  <a:spcBef>
                    <a:spcPct val="20000"/>
                  </a:spcBef>
                </a:pPr>
                <a:endParaRPr kumimoji="1" lang="en-US" altLang="zh-CN" sz="3600" b="1">
                  <a:solidFill>
                    <a:schemeClr val="bg1"/>
                  </a:solidFill>
                  <a:latin typeface="楷体_GB2312" pitchFamily="49" charset="-122"/>
                  <a:ea typeface="楷体_GB2312" pitchFamily="49" charset="-122"/>
                </a:endParaRPr>
              </a:p>
            </p:txBody>
          </p:sp>
        </p:grpSp>
        <p:grpSp>
          <p:nvGrpSpPr>
            <p:cNvPr id="32779" name="Group 11"/>
            <p:cNvGrpSpPr/>
            <p:nvPr/>
          </p:nvGrpSpPr>
          <p:grpSpPr bwMode="auto">
            <a:xfrm>
              <a:off x="1234" y="1518"/>
              <a:ext cx="178" cy="390"/>
              <a:chOff x="1426" y="2568"/>
              <a:chExt cx="178" cy="390"/>
            </a:xfrm>
          </p:grpSpPr>
          <p:sp>
            <p:nvSpPr>
              <p:cNvPr id="32780" name="AutoShape 12"/>
              <p:cNvSpPr>
                <a:spLocks noChangeArrowheads="1"/>
              </p:cNvSpPr>
              <p:nvPr/>
            </p:nvSpPr>
            <p:spPr bwMode="blackWhite">
              <a:xfrm rot="5400000">
                <a:off x="1357" y="2710"/>
                <a:ext cx="390" cy="105"/>
              </a:xfrm>
              <a:prstGeom prst="triangle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1">
                      <a:gamma/>
                      <a:shade val="46275"/>
                      <a:invGamma/>
                    </a:schemeClr>
                  </a:gs>
                  <a:gs pos="100000">
                    <a:schemeClr val="tx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2781" name="Rectangle 13"/>
              <p:cNvSpPr>
                <a:spLocks noChangeArrowheads="1"/>
              </p:cNvSpPr>
              <p:nvPr/>
            </p:nvSpPr>
            <p:spPr bwMode="blackWhite">
              <a:xfrm>
                <a:off x="1461" y="2574"/>
                <a:ext cx="27" cy="378"/>
              </a:xfrm>
              <a:prstGeom prst="rect">
                <a:avLst/>
              </a:prstGeom>
              <a:gradFill rotWithShape="1">
                <a:gsLst>
                  <a:gs pos="0">
                    <a:schemeClr val="tx1">
                      <a:gamma/>
                      <a:shade val="46275"/>
                      <a:invGamma/>
                    </a:schemeClr>
                  </a:gs>
                  <a:gs pos="100000">
                    <a:schemeClr val="tx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2782" name="Rectangle 14"/>
              <p:cNvSpPr>
                <a:spLocks noChangeArrowheads="1"/>
              </p:cNvSpPr>
              <p:nvPr/>
            </p:nvSpPr>
            <p:spPr bwMode="blackWhite">
              <a:xfrm>
                <a:off x="1426" y="2575"/>
                <a:ext cx="27" cy="378"/>
              </a:xfrm>
              <a:prstGeom prst="rect">
                <a:avLst/>
              </a:prstGeom>
              <a:gradFill rotWithShape="1">
                <a:gsLst>
                  <a:gs pos="0">
                    <a:schemeClr val="tx1">
                      <a:gamma/>
                      <a:shade val="46275"/>
                      <a:invGamma/>
                    </a:schemeClr>
                  </a:gs>
                  <a:gs pos="100000">
                    <a:schemeClr val="tx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32783" name="AutoShape 15"/>
            <p:cNvSpPr>
              <a:spLocks noChangeArrowheads="1"/>
            </p:cNvSpPr>
            <p:nvPr/>
          </p:nvSpPr>
          <p:spPr bwMode="auto">
            <a:xfrm>
              <a:off x="1423" y="1104"/>
              <a:ext cx="3910" cy="2821"/>
            </a:xfrm>
            <a:prstGeom prst="roundRect">
              <a:avLst>
                <a:gd name="adj" fmla="val 7315"/>
              </a:avLst>
            </a:prstGeom>
            <a:noFill/>
            <a:ln w="22225" cap="rnd">
              <a:solidFill>
                <a:srgbClr val="1C1C1C"/>
              </a:solidFill>
              <a:prstDash val="sysDot"/>
              <a:rou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pic>
        <p:nvPicPr>
          <p:cNvPr id="32785" name="Picture 17" descr="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0252" b="2051"/>
          <a:stretch>
            <a:fillRect/>
          </a:stretch>
        </p:blipFill>
        <p:spPr bwMode="auto">
          <a:xfrm>
            <a:off x="3962400" y="1422958"/>
            <a:ext cx="5638800" cy="3733800"/>
          </a:xfrm>
          <a:prstGeom prst="rect">
            <a:avLst/>
          </a:prstGeom>
          <a:solidFill>
            <a:srgbClr val="FFFF99"/>
          </a:solidFill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32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2"/>
          <p:cNvSpPr txBox="1">
            <a:spLocks noChangeArrowheads="1"/>
          </p:cNvSpPr>
          <p:nvPr/>
        </p:nvSpPr>
        <p:spPr bwMode="auto">
          <a:xfrm>
            <a:off x="4217427" y="2120462"/>
            <a:ext cx="6172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2400" b="1" dirty="0">
                <a:latin typeface="Tahoma" panose="020B0604030504040204" charset="0"/>
                <a:ea typeface="楷体_GB2312" pitchFamily="49" charset="-122"/>
              </a:rPr>
              <a:t>反射光线与入射光线分居在法线两</a:t>
            </a:r>
            <a:r>
              <a:rPr lang="zh-CN" altLang="zh-CN" sz="2400" b="1" dirty="0" smtClean="0">
                <a:latin typeface="Tahoma" panose="020B0604030504040204" charset="0"/>
                <a:ea typeface="楷体_GB2312" pitchFamily="49" charset="-122"/>
              </a:rPr>
              <a:t>侧</a:t>
            </a:r>
            <a:endParaRPr lang="zh-CN" altLang="zh-CN" sz="2400" dirty="0">
              <a:latin typeface="Tahoma" panose="020B0604030504040204" charset="0"/>
            </a:endParaRPr>
          </a:p>
        </p:txBody>
      </p:sp>
      <p:sp>
        <p:nvSpPr>
          <p:cNvPr id="45059" name="Text Box 3"/>
          <p:cNvSpPr txBox="1">
            <a:spLocks noChangeArrowheads="1"/>
          </p:cNvSpPr>
          <p:nvPr/>
        </p:nvSpPr>
        <p:spPr bwMode="auto">
          <a:xfrm>
            <a:off x="4217427" y="2653862"/>
            <a:ext cx="464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2400" b="1">
                <a:latin typeface="Tahoma" panose="020B0604030504040204" charset="0"/>
                <a:ea typeface="楷体_GB2312" pitchFamily="49" charset="-122"/>
              </a:rPr>
              <a:t>反射角等于入射角</a:t>
            </a:r>
            <a:r>
              <a:rPr lang="zh-CN" altLang="zh-CN" sz="2400">
                <a:latin typeface="Tahoma" panose="020B0604030504040204" charset="0"/>
              </a:rPr>
              <a:t> </a:t>
            </a:r>
          </a:p>
        </p:txBody>
      </p:sp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4065027" y="1587062"/>
            <a:ext cx="640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zh-CN" sz="2400" b="1" dirty="0">
                <a:latin typeface="Tahoma" panose="020B0604030504040204" charset="0"/>
                <a:ea typeface="楷体_GB2312" pitchFamily="49" charset="-122"/>
              </a:rPr>
              <a:t>反射光</a:t>
            </a:r>
            <a:r>
              <a:rPr lang="zh-CN" altLang="zh-CN" sz="2400" b="1" dirty="0" smtClean="0">
                <a:latin typeface="Tahoma" panose="020B0604030504040204" charset="0"/>
                <a:ea typeface="楷体_GB2312" pitchFamily="49" charset="-122"/>
              </a:rPr>
              <a:t>线</a:t>
            </a:r>
            <a:r>
              <a:rPr lang="zh-CN" altLang="en-US" sz="2400" b="1" dirty="0" smtClean="0">
                <a:latin typeface="Tahoma" panose="020B0604030504040204" charset="0"/>
                <a:ea typeface="楷体_GB2312" pitchFamily="49" charset="-122"/>
              </a:rPr>
              <a:t>、</a:t>
            </a:r>
            <a:r>
              <a:rPr lang="zh-CN" altLang="zh-CN" sz="2400" b="1" dirty="0" smtClean="0">
                <a:latin typeface="Tahoma" panose="020B0604030504040204" charset="0"/>
                <a:ea typeface="楷体_GB2312" pitchFamily="49" charset="-122"/>
              </a:rPr>
              <a:t>入</a:t>
            </a:r>
            <a:r>
              <a:rPr lang="zh-CN" altLang="zh-CN" sz="2400" b="1" dirty="0">
                <a:latin typeface="Tahoma" panose="020B0604030504040204" charset="0"/>
                <a:ea typeface="楷体_GB2312" pitchFamily="49" charset="-122"/>
              </a:rPr>
              <a:t>射光线 </a:t>
            </a:r>
            <a:r>
              <a:rPr lang="zh-CN" altLang="en-US" sz="2400" b="1" dirty="0" smtClean="0">
                <a:latin typeface="Tahoma" panose="020B0604030504040204" charset="0"/>
                <a:ea typeface="楷体_GB2312" pitchFamily="49" charset="-122"/>
              </a:rPr>
              <a:t>和</a:t>
            </a:r>
            <a:r>
              <a:rPr lang="zh-CN" altLang="zh-CN" sz="2400" b="1" dirty="0" smtClean="0">
                <a:latin typeface="Tahoma" panose="020B0604030504040204" charset="0"/>
                <a:ea typeface="楷体_GB2312" pitchFamily="49" charset="-122"/>
              </a:rPr>
              <a:t>法线</a:t>
            </a:r>
            <a:r>
              <a:rPr lang="zh-CN" altLang="en-US" sz="2400" b="1" dirty="0" smtClean="0">
                <a:latin typeface="Tahoma" panose="020B0604030504040204" charset="0"/>
                <a:ea typeface="楷体_GB2312" pitchFamily="49" charset="-122"/>
              </a:rPr>
              <a:t>都</a:t>
            </a:r>
            <a:r>
              <a:rPr lang="zh-CN" altLang="zh-CN" sz="2400" b="1" dirty="0" smtClean="0">
                <a:latin typeface="Tahoma" panose="020B0604030504040204" charset="0"/>
                <a:ea typeface="楷体_GB2312" pitchFamily="49" charset="-122"/>
              </a:rPr>
              <a:t>在</a:t>
            </a:r>
            <a:r>
              <a:rPr lang="zh-CN" altLang="zh-CN" sz="2400" b="1" dirty="0">
                <a:latin typeface="Tahoma" panose="020B0604030504040204" charset="0"/>
                <a:ea typeface="楷体_GB2312" pitchFamily="49" charset="-122"/>
              </a:rPr>
              <a:t>同一平</a:t>
            </a:r>
            <a:r>
              <a:rPr lang="zh-CN" altLang="zh-CN" sz="2400" b="1" dirty="0" smtClean="0">
                <a:latin typeface="Tahoma" panose="020B0604030504040204" charset="0"/>
                <a:ea typeface="楷体_GB2312" pitchFamily="49" charset="-122"/>
              </a:rPr>
              <a:t>面</a:t>
            </a:r>
            <a:r>
              <a:rPr lang="zh-CN" altLang="en-US" sz="2400" b="1" dirty="0" smtClean="0">
                <a:latin typeface="Tahoma" panose="020B0604030504040204" charset="0"/>
                <a:ea typeface="楷体_GB2312" pitchFamily="49" charset="-122"/>
              </a:rPr>
              <a:t>内</a:t>
            </a:r>
            <a:endParaRPr lang="zh-CN" altLang="zh-CN" sz="2400" b="1" dirty="0">
              <a:latin typeface="Tahoma" panose="020B0604030504040204" charset="0"/>
              <a:ea typeface="楷体_GB2312" pitchFamily="49" charset="-122"/>
            </a:endParaRPr>
          </a:p>
        </p:txBody>
      </p:sp>
      <p:sp>
        <p:nvSpPr>
          <p:cNvPr id="45061" name="AutoShape 5"/>
          <p:cNvSpPr/>
          <p:nvPr/>
        </p:nvSpPr>
        <p:spPr bwMode="auto">
          <a:xfrm>
            <a:off x="3836427" y="1739462"/>
            <a:ext cx="304800" cy="1295400"/>
          </a:xfrm>
          <a:prstGeom prst="leftBrace">
            <a:avLst>
              <a:gd name="adj1" fmla="val 35417"/>
              <a:gd name="adj2" fmla="val 50000"/>
            </a:avLst>
          </a:prstGeom>
          <a:noFill/>
          <a:ln w="22225" cmpd="sng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5062" name="Text Box 6"/>
          <p:cNvSpPr txBox="1">
            <a:spLocks noChangeArrowheads="1"/>
          </p:cNvSpPr>
          <p:nvPr/>
        </p:nvSpPr>
        <p:spPr bwMode="auto">
          <a:xfrm>
            <a:off x="1551678" y="2120462"/>
            <a:ext cx="2486739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zh-CN" sz="2400" b="1" dirty="0" smtClean="0">
                <a:solidFill>
                  <a:srgbClr val="652FB5"/>
                </a:solidFill>
                <a:latin typeface="Tahoma" panose="020B0604030504040204" charset="0"/>
              </a:rPr>
              <a:t>光</a:t>
            </a:r>
            <a:r>
              <a:rPr lang="zh-CN" altLang="zh-CN" sz="2400" b="1" dirty="0">
                <a:solidFill>
                  <a:srgbClr val="652FB5"/>
                </a:solidFill>
                <a:latin typeface="Tahoma" panose="020B0604030504040204" charset="0"/>
              </a:rPr>
              <a:t>的反射定律</a:t>
            </a:r>
          </a:p>
        </p:txBody>
      </p:sp>
      <p:sp>
        <p:nvSpPr>
          <p:cNvPr id="45063" name="Text Box 7"/>
          <p:cNvSpPr txBox="1">
            <a:spLocks noChangeArrowheads="1"/>
          </p:cNvSpPr>
          <p:nvPr/>
        </p:nvSpPr>
        <p:spPr bwMode="auto">
          <a:xfrm>
            <a:off x="1704003" y="3250762"/>
            <a:ext cx="2437224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2400" b="1" dirty="0" smtClean="0">
                <a:solidFill>
                  <a:srgbClr val="FF0000"/>
                </a:solidFill>
                <a:latin typeface="Tahoma" panose="020B0604030504040204" charset="0"/>
                <a:ea typeface="楷体_GB2312" pitchFamily="49" charset="-122"/>
              </a:rPr>
              <a:t>光</a:t>
            </a:r>
            <a:r>
              <a:rPr lang="zh-CN" altLang="zh-CN" sz="2400" b="1" dirty="0">
                <a:solidFill>
                  <a:srgbClr val="FF0000"/>
                </a:solidFill>
                <a:latin typeface="Tahoma" panose="020B0604030504040204" charset="0"/>
                <a:ea typeface="楷体_GB2312" pitchFamily="49" charset="-122"/>
              </a:rPr>
              <a:t>路具有可逆性</a:t>
            </a:r>
            <a:r>
              <a:rPr lang="zh-CN" altLang="zh-CN" sz="2400" dirty="0">
                <a:solidFill>
                  <a:srgbClr val="FF0000"/>
                </a:solidFill>
                <a:latin typeface="Tahoma" panose="020B0604030504040204" charset="0"/>
              </a:rPr>
              <a:t> </a:t>
            </a:r>
          </a:p>
        </p:txBody>
      </p:sp>
      <p:sp>
        <p:nvSpPr>
          <p:cNvPr id="45064" name="Text Box 8"/>
          <p:cNvSpPr txBox="1">
            <a:spLocks noChangeArrowheads="1"/>
          </p:cNvSpPr>
          <p:nvPr/>
        </p:nvSpPr>
        <p:spPr bwMode="auto">
          <a:xfrm>
            <a:off x="1704003" y="4114362"/>
            <a:ext cx="556002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2400" dirty="0" smtClean="0">
                <a:solidFill>
                  <a:schemeClr val="tx2"/>
                </a:solidFill>
                <a:latin typeface="Tahoma" panose="020B0604030504040204" charset="0"/>
              </a:rPr>
              <a:t>镜</a:t>
            </a:r>
            <a:r>
              <a:rPr lang="zh-CN" altLang="zh-CN" sz="2400" dirty="0">
                <a:solidFill>
                  <a:schemeClr val="tx2"/>
                </a:solidFill>
                <a:latin typeface="Tahoma" panose="020B0604030504040204" charset="0"/>
              </a:rPr>
              <a:t>面反射和漫反射：</a:t>
            </a:r>
            <a:r>
              <a:rPr lang="zh-CN" altLang="zh-CN" sz="2400" dirty="0">
                <a:solidFill>
                  <a:schemeClr val="hlink"/>
                </a:solidFill>
                <a:latin typeface="Tahoma" panose="020B0604030504040204" charset="0"/>
              </a:rPr>
              <a:t>遵循光的反射定律</a:t>
            </a:r>
            <a:endParaRPr lang="zh-CN" altLang="zh-CN" sz="2400" dirty="0">
              <a:solidFill>
                <a:schemeClr val="folHlink"/>
              </a:solidFill>
              <a:latin typeface="Tahoma" panose="020B0604030504040204" charset="0"/>
            </a:endParaRPr>
          </a:p>
        </p:txBody>
      </p:sp>
      <p:sp>
        <p:nvSpPr>
          <p:cNvPr id="45066" name="Text Box 10"/>
          <p:cNvSpPr txBox="1">
            <a:spLocks noChangeArrowheads="1"/>
          </p:cNvSpPr>
          <p:nvPr/>
        </p:nvSpPr>
        <p:spPr bwMode="auto">
          <a:xfrm>
            <a:off x="1552016" y="4763651"/>
            <a:ext cx="777557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2400" b="1" dirty="0">
                <a:solidFill>
                  <a:srgbClr val="FF0000"/>
                </a:solidFill>
                <a:latin typeface="Tahoma" panose="020B0604030504040204" charset="0"/>
              </a:rPr>
              <a:t>漫反射使我们能在不同方向看到本身不发光的物体</a:t>
            </a:r>
            <a:r>
              <a:rPr lang="zh-CN" altLang="zh-CN" sz="2400" b="1" dirty="0" smtClean="0">
                <a:solidFill>
                  <a:srgbClr val="FF0000"/>
                </a:solidFill>
                <a:latin typeface="Tahoma" panose="020B0604030504040204" charset="0"/>
              </a:rPr>
              <a:t>。</a:t>
            </a:r>
            <a:endParaRPr lang="zh-CN" altLang="zh-CN" sz="2400" b="1" dirty="0">
              <a:solidFill>
                <a:srgbClr val="FF0000"/>
              </a:solidFill>
              <a:latin typeface="Tahoma" panose="020B0604030504040204" charset="0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402739" y="21978"/>
            <a:ext cx="3496087" cy="1003300"/>
            <a:chOff x="402739" y="21978"/>
            <a:chExt cx="3496087" cy="1003300"/>
          </a:xfrm>
        </p:grpSpPr>
        <p:sp>
          <p:nvSpPr>
            <p:cNvPr id="20" name="TextBox 2"/>
            <p:cNvSpPr txBox="1"/>
            <p:nvPr/>
          </p:nvSpPr>
          <p:spPr bwMode="auto">
            <a:xfrm>
              <a:off x="1190236" y="248322"/>
              <a:ext cx="270859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3600" b="1" dirty="0" smtClean="0">
                  <a:solidFill>
                    <a:srgbClr val="009FB9"/>
                  </a:solidFill>
                  <a:latin typeface="+mj-ea"/>
                  <a:ea typeface="+mj-ea"/>
                </a:rPr>
                <a:t>课 堂 小 结</a:t>
              </a:r>
              <a:endParaRPr lang="zh-CN" altLang="en-US" sz="3600" b="1" dirty="0">
                <a:solidFill>
                  <a:srgbClr val="009FB9"/>
                </a:solidFill>
                <a:latin typeface="+mj-ea"/>
                <a:ea typeface="+mj-ea"/>
              </a:endParaRPr>
            </a:p>
          </p:txBody>
        </p:sp>
        <p:grpSp>
          <p:nvGrpSpPr>
            <p:cNvPr id="21" name="组合 20"/>
            <p:cNvGrpSpPr/>
            <p:nvPr/>
          </p:nvGrpSpPr>
          <p:grpSpPr>
            <a:xfrm>
              <a:off x="402739" y="21978"/>
              <a:ext cx="3346936" cy="1003300"/>
              <a:chOff x="402739" y="21978"/>
              <a:chExt cx="3346936" cy="1003300"/>
            </a:xfrm>
          </p:grpSpPr>
          <p:cxnSp>
            <p:nvCxnSpPr>
              <p:cNvPr id="22" name="直接连接符 21"/>
              <p:cNvCxnSpPr/>
              <p:nvPr/>
            </p:nvCxnSpPr>
            <p:spPr bwMode="auto">
              <a:xfrm>
                <a:off x="736656" y="860108"/>
                <a:ext cx="3013019" cy="0"/>
              </a:xfrm>
              <a:prstGeom prst="line">
                <a:avLst/>
              </a:prstGeom>
              <a:ln>
                <a:solidFill>
                  <a:srgbClr val="009FB9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pic>
            <p:nvPicPr>
              <p:cNvPr id="23" name="图片 22" descr="标题2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402739" y="21978"/>
                <a:ext cx="1003300" cy="1003300"/>
              </a:xfrm>
              <a:prstGeom prst="rect">
                <a:avLst/>
              </a:prstGeom>
            </p:spPr>
          </p:pic>
        </p:grpSp>
      </p:grpSp>
      <p:sp>
        <p:nvSpPr>
          <p:cNvPr id="2" name="左大括号 1"/>
          <p:cNvSpPr/>
          <p:nvPr/>
        </p:nvSpPr>
        <p:spPr>
          <a:xfrm>
            <a:off x="1204971" y="2349062"/>
            <a:ext cx="576344" cy="210598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TextBox 2"/>
          <p:cNvSpPr txBox="1"/>
          <p:nvPr/>
        </p:nvSpPr>
        <p:spPr>
          <a:xfrm>
            <a:off x="508881" y="2426372"/>
            <a:ext cx="677108" cy="210598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3200" b="1" dirty="0" smtClean="0"/>
              <a:t>光的反射</a:t>
            </a:r>
            <a:endParaRPr lang="zh-CN" altLang="en-US" sz="32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5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45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45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5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45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 autoUpdateAnimBg="0"/>
      <p:bldP spid="45059" grpId="0" autoUpdateAnimBg="0"/>
      <p:bldP spid="45060" grpId="0" autoUpdateAnimBg="0"/>
      <p:bldP spid="45061" grpId="0" animBg="1"/>
      <p:bldP spid="45062" grpId="0" autoUpdateAnimBg="0"/>
      <p:bldP spid="45063" grpId="0" autoUpdateAnimBg="0"/>
      <p:bldP spid="45064" grpId="0" autoUpdateAnimBg="0"/>
      <p:bldP spid="45066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1" descr="_______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10275" y="3403304"/>
            <a:ext cx="1847850" cy="162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WordArt 17"/>
          <p:cNvSpPr>
            <a:spLocks noChangeArrowheads="1" noChangeShapeType="1" noTextEdit="1"/>
          </p:cNvSpPr>
          <p:nvPr/>
        </p:nvSpPr>
        <p:spPr bwMode="auto">
          <a:xfrm>
            <a:off x="9898924" y="2235703"/>
            <a:ext cx="1928813" cy="785812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49690"/>
              </a:avLst>
            </a:prstTxWarp>
          </a:bodyPr>
          <a:lstStyle/>
          <a:p>
            <a:pPr algn="ctr"/>
            <a:r>
              <a:rPr lang="zh-CN" altLang="en-US" sz="3600" kern="10">
                <a:ln w="9525">
                  <a:solidFill>
                    <a:srgbClr val="CC99FF"/>
                  </a:solidFill>
                  <a:rou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+mn-ea"/>
                <a:ea typeface="+mn-ea"/>
                <a:cs typeface="+mn-ea"/>
              </a:rPr>
              <a:t>你能做吗？</a:t>
            </a:r>
          </a:p>
        </p:txBody>
      </p:sp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637851" y="1080922"/>
            <a:ext cx="8516782" cy="5293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Bef>
                <a:spcPts val="0"/>
              </a:spcBef>
            </a:pPr>
            <a:r>
              <a:rPr lang="zh-CN" altLang="zh-CN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zh-CN" altLang="zh-CN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反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射光线与平面镜成</a:t>
            </a:r>
            <a:r>
              <a:rPr lang="zh-CN" altLang="zh-CN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°</a:t>
            </a:r>
            <a:r>
              <a:rPr lang="zh-CN" altLang="zh-CN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角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时</a:t>
            </a:r>
            <a:r>
              <a:rPr lang="zh-CN" altLang="zh-CN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zh-CN" alt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则</a:t>
            </a:r>
            <a:r>
              <a:rPr lang="zh-CN" altLang="zh-CN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入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射角</a:t>
            </a:r>
            <a:r>
              <a:rPr lang="zh-CN" altLang="zh-CN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是</a:t>
            </a:r>
            <a:r>
              <a:rPr lang="zh-CN" alt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（　　）</a:t>
            </a:r>
            <a:endParaRPr lang="zh-CN" altLang="zh-CN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  <a:spcBef>
                <a:spcPts val="0"/>
              </a:spcBef>
            </a:pPr>
            <a:r>
              <a:rPr lang="zh-CN" altLang="zh-CN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zh-CN" altLang="zh-CN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90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°</a:t>
            </a:r>
            <a:r>
              <a:rPr lang="zh-CN" altLang="zh-CN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B</a:t>
            </a:r>
            <a:r>
              <a:rPr lang="zh-CN" alt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zh-CN" altLang="zh-CN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°</a:t>
            </a:r>
            <a:r>
              <a:rPr lang="zh-CN" altLang="zh-CN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endParaRPr lang="zh-CN" altLang="zh-CN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  <a:spcBef>
                <a:spcPts val="0"/>
              </a:spcBef>
            </a:pPr>
            <a:r>
              <a:rPr lang="zh-CN" altLang="zh-CN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zh-CN" altLang="zh-CN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50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°</a:t>
            </a:r>
            <a:r>
              <a:rPr lang="zh-CN" altLang="zh-CN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D</a:t>
            </a:r>
            <a:r>
              <a:rPr lang="zh-CN" alt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zh-CN" altLang="zh-CN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80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° </a:t>
            </a:r>
            <a:endParaRPr lang="en-US" altLang="zh-CN" sz="2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  <a:spcBef>
                <a:spcPts val="0"/>
              </a:spcBef>
            </a:pPr>
            <a:r>
              <a:rPr lang="zh-CN" altLang="zh-CN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zh-CN" altLang="zh-CN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关于光的反射，下列说</a:t>
            </a:r>
            <a:r>
              <a:rPr lang="zh-CN" altLang="zh-CN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法</a:t>
            </a:r>
            <a:r>
              <a:rPr lang="zh-CN" alt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正</a:t>
            </a:r>
            <a:r>
              <a:rPr lang="zh-CN" altLang="zh-CN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确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</a:t>
            </a:r>
            <a:r>
              <a:rPr lang="zh-CN" altLang="zh-CN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是</a:t>
            </a:r>
            <a:r>
              <a:rPr lang="zh-CN" alt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（　　）</a:t>
            </a:r>
            <a:endParaRPr lang="zh-CN" altLang="zh-CN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  <a:spcBef>
                <a:spcPts val="0"/>
              </a:spcBef>
            </a:pPr>
            <a:r>
              <a:rPr lang="zh-CN" altLang="zh-CN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zh-CN" altLang="zh-CN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当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入射光线与平面镜成</a:t>
            </a:r>
            <a:r>
              <a:rPr lang="zh-CN" altLang="zh-CN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n-US" altLang="zh-CN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°</a:t>
            </a:r>
            <a:r>
              <a:rPr lang="zh-CN" altLang="zh-CN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角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时，反射角也是</a:t>
            </a:r>
            <a:r>
              <a:rPr lang="zh-CN" altLang="zh-CN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° </a:t>
            </a:r>
            <a:endParaRPr lang="en-US" altLang="zh-CN" sz="2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  <a:spcBef>
                <a:spcPts val="0"/>
              </a:spcBef>
            </a:pPr>
            <a:r>
              <a:rPr lang="zh-CN" altLang="zh-CN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zh-CN" altLang="zh-CN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入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射光线靠近法线时，反射光线也靠近法线</a:t>
            </a:r>
          </a:p>
          <a:p>
            <a:pPr algn="just">
              <a:lnSpc>
                <a:spcPct val="130000"/>
              </a:lnSpc>
              <a:spcBef>
                <a:spcPts val="0"/>
              </a:spcBef>
            </a:pPr>
            <a:r>
              <a:rPr lang="zh-CN" altLang="zh-CN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zh-CN" altLang="zh-CN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入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射角增大</a:t>
            </a:r>
            <a:r>
              <a:rPr lang="zh-CN" altLang="zh-CN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°</a:t>
            </a:r>
            <a:r>
              <a:rPr lang="zh-CN" altLang="zh-CN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时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，反射光线与入射光线的夹角也增大</a:t>
            </a:r>
            <a:r>
              <a:rPr lang="zh-CN" altLang="zh-CN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°</a:t>
            </a:r>
            <a:endParaRPr lang="zh-CN" altLang="zh-CN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  <a:spcBef>
                <a:spcPts val="0"/>
              </a:spcBef>
            </a:pPr>
            <a:r>
              <a:rPr lang="zh-CN" altLang="zh-CN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zh-CN" alt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zh-CN" altLang="zh-CN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镜</a:t>
            </a:r>
            <a:r>
              <a:rPr lang="zh-CN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面反射遵守反射定律，漫反射不遵守反射定律</a:t>
            </a:r>
          </a:p>
          <a:p>
            <a:pPr>
              <a:lnSpc>
                <a:spcPct val="130000"/>
              </a:lnSpc>
              <a:spcBef>
                <a:spcPts val="0"/>
              </a:spcBef>
            </a:pPr>
            <a:endParaRPr lang="zh-CN" altLang="zh-CN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8082302" y="1135221"/>
            <a:ext cx="114675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altLang="zh-CN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6746510" y="2672742"/>
            <a:ext cx="114675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altLang="zh-CN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402739" y="21978"/>
            <a:ext cx="3496087" cy="1003300"/>
            <a:chOff x="402739" y="21978"/>
            <a:chExt cx="3496087" cy="1003300"/>
          </a:xfrm>
        </p:grpSpPr>
        <p:sp>
          <p:nvSpPr>
            <p:cNvPr id="20" name="TextBox 2"/>
            <p:cNvSpPr txBox="1"/>
            <p:nvPr/>
          </p:nvSpPr>
          <p:spPr bwMode="auto">
            <a:xfrm>
              <a:off x="1190236" y="248322"/>
              <a:ext cx="270859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3600" b="1" dirty="0" smtClean="0">
                  <a:solidFill>
                    <a:srgbClr val="009FB9"/>
                  </a:solidFill>
                  <a:latin typeface="+mj-ea"/>
                  <a:ea typeface="+mj-ea"/>
                </a:rPr>
                <a:t>课 堂 练 习</a:t>
              </a:r>
              <a:endParaRPr lang="zh-CN" altLang="en-US" sz="3600" b="1" dirty="0">
                <a:solidFill>
                  <a:srgbClr val="009FB9"/>
                </a:solidFill>
                <a:latin typeface="+mj-ea"/>
                <a:ea typeface="+mj-ea"/>
              </a:endParaRPr>
            </a:p>
          </p:txBody>
        </p:sp>
        <p:grpSp>
          <p:nvGrpSpPr>
            <p:cNvPr id="21" name="组合 20"/>
            <p:cNvGrpSpPr/>
            <p:nvPr/>
          </p:nvGrpSpPr>
          <p:grpSpPr>
            <a:xfrm>
              <a:off x="402739" y="21978"/>
              <a:ext cx="3346936" cy="1003300"/>
              <a:chOff x="402739" y="21978"/>
              <a:chExt cx="3346936" cy="1003300"/>
            </a:xfrm>
          </p:grpSpPr>
          <p:cxnSp>
            <p:nvCxnSpPr>
              <p:cNvPr id="22" name="直接连接符 21"/>
              <p:cNvCxnSpPr/>
              <p:nvPr/>
            </p:nvCxnSpPr>
            <p:spPr bwMode="auto">
              <a:xfrm>
                <a:off x="736656" y="860108"/>
                <a:ext cx="3013019" cy="0"/>
              </a:xfrm>
              <a:prstGeom prst="line">
                <a:avLst/>
              </a:prstGeom>
              <a:ln>
                <a:solidFill>
                  <a:srgbClr val="009FB9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pic>
            <p:nvPicPr>
              <p:cNvPr id="23" name="图片 22" descr="标题2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402739" y="21978"/>
                <a:ext cx="1003300" cy="1003300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548523" y="496868"/>
            <a:ext cx="8692008" cy="5373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indent="457200">
              <a:lnSpc>
                <a:spcPct val="130000"/>
              </a:lnSpc>
            </a:pPr>
            <a:r>
              <a:rPr lang="en-US" altLang="zh-CN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．一</a:t>
            </a:r>
            <a:r>
              <a:rPr lang="zh-CN" alt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个雨后的晚上，天刚放晴，地面虽干，但仍留有不少水潭，为了不致踩在水潭里，下面的判断正确的</a:t>
            </a:r>
            <a:r>
              <a:rPr lang="zh-CN" alt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是（     </a:t>
            </a:r>
            <a:r>
              <a:rPr lang="zh-CN" alt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　） </a:t>
            </a:r>
          </a:p>
          <a:p>
            <a:pPr indent="457200">
              <a:lnSpc>
                <a:spcPct val="130000"/>
              </a:lnSpc>
            </a:pPr>
            <a:r>
              <a:rPr lang="en-US" altLang="zh-CN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．迎</a:t>
            </a:r>
            <a:r>
              <a:rPr lang="zh-CN" alt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着月光走时，地面上发亮处是水潭</a:t>
            </a:r>
          </a:p>
          <a:p>
            <a:pPr indent="457200">
              <a:lnSpc>
                <a:spcPct val="130000"/>
              </a:lnSpc>
            </a:pPr>
            <a:r>
              <a:rPr lang="en-US" altLang="zh-CN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．迎</a:t>
            </a:r>
            <a:r>
              <a:rPr lang="zh-CN" alt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着月光走时，地面上暗处是水潭</a:t>
            </a:r>
          </a:p>
          <a:p>
            <a:pPr indent="457200">
              <a:lnSpc>
                <a:spcPct val="130000"/>
              </a:lnSpc>
            </a:pPr>
            <a:r>
              <a:rPr lang="en-US" altLang="zh-CN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．背</a:t>
            </a:r>
            <a:r>
              <a:rPr lang="zh-CN" alt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着月光走时，地面上发亮处是水潭 </a:t>
            </a:r>
          </a:p>
          <a:p>
            <a:pPr indent="457200">
              <a:lnSpc>
                <a:spcPct val="130000"/>
              </a:lnSpc>
            </a:pPr>
            <a:r>
              <a:rPr lang="en-US" altLang="zh-CN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zh-CN" alt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．背</a:t>
            </a:r>
            <a:r>
              <a:rPr lang="zh-CN" alt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着月光走时，地面上暗处是水</a:t>
            </a:r>
            <a:r>
              <a:rPr lang="zh-CN" alt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潭</a:t>
            </a:r>
            <a:endParaRPr lang="en-US" altLang="zh-CN" sz="24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>
              <a:lnSpc>
                <a:spcPct val="130000"/>
              </a:lnSpc>
            </a:pPr>
            <a:r>
              <a:rPr lang="en-US" altLang="zh-CN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zh-CN" alt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．光</a:t>
            </a:r>
            <a:r>
              <a:rPr lang="zh-CN" alt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学实验课上，小叶用激光灯对着光滑的大理石地面照射，无意中发现对面粗糙的墙壁上会出现一个明亮的光斑，而光滑地面上的光斑很暗，对此现象解释较合理的是</a:t>
            </a:r>
            <a:r>
              <a:rPr lang="en-US" altLang="zh-CN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　 　</a:t>
            </a:r>
            <a:r>
              <a:rPr lang="en-US" altLang="zh-CN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indent="457200">
              <a:lnSpc>
                <a:spcPct val="130000"/>
              </a:lnSpc>
            </a:pPr>
            <a:r>
              <a:rPr lang="en-US" altLang="zh-CN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．地面吸收了所有的</a:t>
            </a:r>
            <a:r>
              <a:rPr lang="zh-CN" alt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光        </a:t>
            </a:r>
            <a:r>
              <a:rPr lang="en-US" altLang="zh-CN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．墙壁对光发生漫反射</a:t>
            </a:r>
          </a:p>
          <a:p>
            <a:pPr indent="457200">
              <a:lnSpc>
                <a:spcPct val="130000"/>
              </a:lnSpc>
            </a:pPr>
            <a:r>
              <a:rPr lang="en-US" altLang="zh-CN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．地面对光发生漫反</a:t>
            </a:r>
            <a:r>
              <a:rPr lang="zh-CN" alt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射        </a:t>
            </a:r>
            <a:r>
              <a:rPr lang="en-US" altLang="zh-CN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zh-CN" alt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．墙壁对光发生镜面反</a:t>
            </a:r>
            <a:r>
              <a:rPr lang="zh-CN" alt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射</a:t>
            </a:r>
            <a:endParaRPr lang="zh-CN" altLang="en-US" sz="24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7224307" y="971980"/>
            <a:ext cx="1296144" cy="572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indent="457200">
              <a:lnSpc>
                <a:spcPct val="130000"/>
              </a:lnSpc>
            </a:pPr>
            <a:r>
              <a:rPr lang="zh-CN" alt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</a:t>
            </a:r>
            <a:endParaRPr lang="zh-CN" alt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ZXL-1Z110.TIF"/>
          <p:cNvPicPr>
            <a:picLocks noChangeAspect="1" noChangeArrowheads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59846" y="3299109"/>
            <a:ext cx="2373039" cy="2052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7171148" y="4325227"/>
            <a:ext cx="1296144" cy="524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indent="457200">
              <a:lnSpc>
                <a:spcPct val="130000"/>
              </a:lnSpc>
            </a:pPr>
            <a:r>
              <a:rPr lang="en-US" altLang="zh-CN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zh-CN" alt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矩形 39937"/>
          <p:cNvSpPr>
            <a:spLocks noChangeArrowheads="1"/>
          </p:cNvSpPr>
          <p:nvPr/>
        </p:nvSpPr>
        <p:spPr bwMode="auto">
          <a:xfrm>
            <a:off x="1479400" y="892858"/>
            <a:ext cx="8514385" cy="1000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tabLst>
                <a:tab pos="142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tabLst>
                <a:tab pos="142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tabLst>
                <a:tab pos="142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tabLst>
                <a:tab pos="142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tabLst>
                <a:tab pos="142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142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142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142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142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indent="457200">
              <a:lnSpc>
                <a:spcPct val="130000"/>
              </a:lnSpc>
            </a:pPr>
            <a:r>
              <a:rPr lang="en-US" altLang="zh-CN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zh-CN" alt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如图所示，太阳光跟地面成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40°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角，将平面镜怎样放置才能使太阳光照亮竖直的井底？画图说明。</a:t>
            </a:r>
          </a:p>
        </p:txBody>
      </p:sp>
      <p:grpSp>
        <p:nvGrpSpPr>
          <p:cNvPr id="37890" name="组合 39938"/>
          <p:cNvGrpSpPr/>
          <p:nvPr/>
        </p:nvGrpSpPr>
        <p:grpSpPr bwMode="auto">
          <a:xfrm rot="2111019">
            <a:off x="5051587" y="2462105"/>
            <a:ext cx="1763712" cy="0"/>
            <a:chOff x="7080" y="10335"/>
            <a:chExt cx="1080" cy="0"/>
          </a:xfrm>
        </p:grpSpPr>
        <p:sp>
          <p:nvSpPr>
            <p:cNvPr id="37891" name="直接连接符 39939"/>
            <p:cNvSpPr>
              <a:spLocks noChangeShapeType="1"/>
            </p:cNvSpPr>
            <p:nvPr/>
          </p:nvSpPr>
          <p:spPr bwMode="auto">
            <a:xfrm>
              <a:off x="7080" y="10335"/>
              <a:ext cx="10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892" name="直接连接符 39940"/>
            <p:cNvSpPr>
              <a:spLocks noChangeShapeType="1"/>
            </p:cNvSpPr>
            <p:nvPr/>
          </p:nvSpPr>
          <p:spPr bwMode="auto">
            <a:xfrm>
              <a:off x="7304" y="10335"/>
              <a:ext cx="316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7893" name="文本框 39941"/>
          <p:cNvSpPr txBox="1">
            <a:spLocks noChangeArrowheads="1"/>
          </p:cNvSpPr>
          <p:nvPr/>
        </p:nvSpPr>
        <p:spPr bwMode="auto">
          <a:xfrm>
            <a:off x="4907125" y="2462106"/>
            <a:ext cx="792163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/>
            <a:r>
              <a:rPr lang="zh-CN" altLang="en-US" sz="2000">
                <a:latin typeface="Times New Roman" panose="02020603050405020304" pitchFamily="18" charset="0"/>
              </a:rPr>
              <a:t> </a:t>
            </a:r>
            <a:r>
              <a:rPr lang="en-US" altLang="zh-CN" sz="2000">
                <a:latin typeface="Times New Roman" panose="02020603050405020304" pitchFamily="18" charset="0"/>
              </a:rPr>
              <a:t>40°</a:t>
            </a:r>
            <a:endParaRPr lang="en-US" altLang="zh-CN" sz="2000"/>
          </a:p>
        </p:txBody>
      </p:sp>
      <p:grpSp>
        <p:nvGrpSpPr>
          <p:cNvPr id="37894" name="组合 39942"/>
          <p:cNvGrpSpPr/>
          <p:nvPr/>
        </p:nvGrpSpPr>
        <p:grpSpPr bwMode="auto">
          <a:xfrm>
            <a:off x="5205574" y="3376505"/>
            <a:ext cx="958850" cy="1700212"/>
            <a:chOff x="5220" y="12358"/>
            <a:chExt cx="1338" cy="1339"/>
          </a:xfrm>
        </p:grpSpPr>
        <p:sp>
          <p:nvSpPr>
            <p:cNvPr id="37895" name="直接连接符 39943"/>
            <p:cNvSpPr>
              <a:spLocks noChangeShapeType="1"/>
            </p:cNvSpPr>
            <p:nvPr/>
          </p:nvSpPr>
          <p:spPr bwMode="auto">
            <a:xfrm flipH="1">
              <a:off x="5220" y="12371"/>
              <a:ext cx="120" cy="1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896" name="直接连接符 39944"/>
            <p:cNvSpPr>
              <a:spLocks noChangeShapeType="1"/>
            </p:cNvSpPr>
            <p:nvPr/>
          </p:nvSpPr>
          <p:spPr bwMode="auto">
            <a:xfrm flipH="1">
              <a:off x="5340" y="12371"/>
              <a:ext cx="121" cy="1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897" name="直接连接符 39945"/>
            <p:cNvSpPr>
              <a:spLocks noChangeShapeType="1"/>
            </p:cNvSpPr>
            <p:nvPr/>
          </p:nvSpPr>
          <p:spPr bwMode="auto">
            <a:xfrm flipH="1">
              <a:off x="5461" y="12371"/>
              <a:ext cx="120" cy="1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898" name="直接连接符 39946"/>
            <p:cNvSpPr>
              <a:spLocks noChangeShapeType="1"/>
            </p:cNvSpPr>
            <p:nvPr/>
          </p:nvSpPr>
          <p:spPr bwMode="auto">
            <a:xfrm flipH="1">
              <a:off x="5581" y="12371"/>
              <a:ext cx="120" cy="1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899" name="直接连接符 39947"/>
            <p:cNvSpPr>
              <a:spLocks noChangeShapeType="1"/>
            </p:cNvSpPr>
            <p:nvPr/>
          </p:nvSpPr>
          <p:spPr bwMode="auto">
            <a:xfrm flipH="1">
              <a:off x="5701" y="12371"/>
              <a:ext cx="120" cy="1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900" name="直接连接符 39948"/>
            <p:cNvSpPr>
              <a:spLocks noChangeShapeType="1"/>
            </p:cNvSpPr>
            <p:nvPr/>
          </p:nvSpPr>
          <p:spPr bwMode="auto">
            <a:xfrm flipH="1">
              <a:off x="5821" y="12371"/>
              <a:ext cx="121" cy="1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901" name="直接连接符 39949"/>
            <p:cNvSpPr>
              <a:spLocks noChangeShapeType="1"/>
            </p:cNvSpPr>
            <p:nvPr/>
          </p:nvSpPr>
          <p:spPr bwMode="auto">
            <a:xfrm flipH="1">
              <a:off x="5942" y="12371"/>
              <a:ext cx="120" cy="1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902" name="直接连接符 39950"/>
            <p:cNvSpPr>
              <a:spLocks noChangeShapeType="1"/>
            </p:cNvSpPr>
            <p:nvPr/>
          </p:nvSpPr>
          <p:spPr bwMode="auto">
            <a:xfrm flipH="1">
              <a:off x="6062" y="12371"/>
              <a:ext cx="120" cy="1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903" name="直接连接符 39951"/>
            <p:cNvSpPr>
              <a:spLocks noChangeShapeType="1"/>
            </p:cNvSpPr>
            <p:nvPr/>
          </p:nvSpPr>
          <p:spPr bwMode="auto">
            <a:xfrm flipH="1">
              <a:off x="6182" y="12371"/>
              <a:ext cx="120" cy="1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904" name="直接连接符 39952"/>
            <p:cNvSpPr>
              <a:spLocks noChangeShapeType="1"/>
            </p:cNvSpPr>
            <p:nvPr/>
          </p:nvSpPr>
          <p:spPr bwMode="auto">
            <a:xfrm flipH="1">
              <a:off x="6302" y="12371"/>
              <a:ext cx="121" cy="1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905" name="直接连接符 39953"/>
            <p:cNvSpPr>
              <a:spLocks noChangeShapeType="1"/>
            </p:cNvSpPr>
            <p:nvPr/>
          </p:nvSpPr>
          <p:spPr bwMode="auto">
            <a:xfrm flipH="1">
              <a:off x="6423" y="12371"/>
              <a:ext cx="120" cy="1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906" name="直接连接符 39954"/>
            <p:cNvSpPr>
              <a:spLocks noChangeShapeType="1"/>
            </p:cNvSpPr>
            <p:nvPr/>
          </p:nvSpPr>
          <p:spPr bwMode="auto">
            <a:xfrm>
              <a:off x="5243" y="12364"/>
              <a:ext cx="1315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907" name="直接连接符 39955"/>
            <p:cNvSpPr>
              <a:spLocks noChangeShapeType="1"/>
            </p:cNvSpPr>
            <p:nvPr/>
          </p:nvSpPr>
          <p:spPr bwMode="auto">
            <a:xfrm rot="-5400000" flipH="1" flipV="1">
              <a:off x="6425" y="13577"/>
              <a:ext cx="120" cy="1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908" name="直接连接符 39956"/>
            <p:cNvSpPr>
              <a:spLocks noChangeShapeType="1"/>
            </p:cNvSpPr>
            <p:nvPr/>
          </p:nvSpPr>
          <p:spPr bwMode="auto">
            <a:xfrm rot="-5400000" flipH="1" flipV="1">
              <a:off x="6423" y="13455"/>
              <a:ext cx="121" cy="1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909" name="直接连接符 39957"/>
            <p:cNvSpPr>
              <a:spLocks noChangeShapeType="1"/>
            </p:cNvSpPr>
            <p:nvPr/>
          </p:nvSpPr>
          <p:spPr bwMode="auto">
            <a:xfrm rot="-5400000" flipH="1" flipV="1">
              <a:off x="6425" y="13336"/>
              <a:ext cx="120" cy="1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910" name="直接连接符 39958"/>
            <p:cNvSpPr>
              <a:spLocks noChangeShapeType="1"/>
            </p:cNvSpPr>
            <p:nvPr/>
          </p:nvSpPr>
          <p:spPr bwMode="auto">
            <a:xfrm rot="-5400000" flipH="1" flipV="1">
              <a:off x="6425" y="13216"/>
              <a:ext cx="120" cy="1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911" name="直接连接符 39959"/>
            <p:cNvSpPr>
              <a:spLocks noChangeShapeType="1"/>
            </p:cNvSpPr>
            <p:nvPr/>
          </p:nvSpPr>
          <p:spPr bwMode="auto">
            <a:xfrm rot="-5400000" flipH="1" flipV="1">
              <a:off x="6425" y="13096"/>
              <a:ext cx="120" cy="1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912" name="直接连接符 39960"/>
            <p:cNvSpPr>
              <a:spLocks noChangeShapeType="1"/>
            </p:cNvSpPr>
            <p:nvPr/>
          </p:nvSpPr>
          <p:spPr bwMode="auto">
            <a:xfrm rot="-5400000" flipH="1" flipV="1">
              <a:off x="6423" y="12974"/>
              <a:ext cx="121" cy="1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913" name="直接连接符 39961"/>
            <p:cNvSpPr>
              <a:spLocks noChangeShapeType="1"/>
            </p:cNvSpPr>
            <p:nvPr/>
          </p:nvSpPr>
          <p:spPr bwMode="auto">
            <a:xfrm rot="-5400000" flipH="1" flipV="1">
              <a:off x="6425" y="12855"/>
              <a:ext cx="120" cy="1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914" name="直接连接符 39962"/>
            <p:cNvSpPr>
              <a:spLocks noChangeShapeType="1"/>
            </p:cNvSpPr>
            <p:nvPr/>
          </p:nvSpPr>
          <p:spPr bwMode="auto">
            <a:xfrm rot="-5400000" flipH="1" flipV="1">
              <a:off x="6425" y="12735"/>
              <a:ext cx="120" cy="1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915" name="直接连接符 39963"/>
            <p:cNvSpPr>
              <a:spLocks noChangeShapeType="1"/>
            </p:cNvSpPr>
            <p:nvPr/>
          </p:nvSpPr>
          <p:spPr bwMode="auto">
            <a:xfrm rot="-5400000" flipH="1" flipV="1">
              <a:off x="6425" y="12615"/>
              <a:ext cx="120" cy="1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916" name="直接连接符 39964"/>
            <p:cNvSpPr>
              <a:spLocks noChangeShapeType="1"/>
            </p:cNvSpPr>
            <p:nvPr/>
          </p:nvSpPr>
          <p:spPr bwMode="auto">
            <a:xfrm rot="-5400000" flipH="1" flipV="1">
              <a:off x="6423" y="12493"/>
              <a:ext cx="121" cy="1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917" name="直接连接符 39965"/>
            <p:cNvSpPr>
              <a:spLocks noChangeShapeType="1"/>
            </p:cNvSpPr>
            <p:nvPr/>
          </p:nvSpPr>
          <p:spPr bwMode="auto">
            <a:xfrm rot="-5400000" flipH="1" flipV="1">
              <a:off x="6425" y="12374"/>
              <a:ext cx="120" cy="1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918" name="直接连接符 39966"/>
            <p:cNvSpPr>
              <a:spLocks noChangeShapeType="1"/>
            </p:cNvSpPr>
            <p:nvPr/>
          </p:nvSpPr>
          <p:spPr bwMode="auto">
            <a:xfrm rot="16200000" flipV="1">
              <a:off x="5894" y="13015"/>
              <a:ext cx="1315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7919" name="组合 39967"/>
          <p:cNvGrpSpPr/>
          <p:nvPr/>
        </p:nvGrpSpPr>
        <p:grpSpPr bwMode="auto">
          <a:xfrm rot="21463470" flipH="1">
            <a:off x="7116924" y="3359043"/>
            <a:ext cx="958850" cy="1698625"/>
            <a:chOff x="5220" y="12358"/>
            <a:chExt cx="1338" cy="1339"/>
          </a:xfrm>
        </p:grpSpPr>
        <p:sp>
          <p:nvSpPr>
            <p:cNvPr id="37920" name="直接连接符 39968"/>
            <p:cNvSpPr>
              <a:spLocks noChangeShapeType="1"/>
            </p:cNvSpPr>
            <p:nvPr/>
          </p:nvSpPr>
          <p:spPr bwMode="auto">
            <a:xfrm flipH="1">
              <a:off x="5220" y="12371"/>
              <a:ext cx="120" cy="1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921" name="直接连接符 39969"/>
            <p:cNvSpPr>
              <a:spLocks noChangeShapeType="1"/>
            </p:cNvSpPr>
            <p:nvPr/>
          </p:nvSpPr>
          <p:spPr bwMode="auto">
            <a:xfrm flipH="1">
              <a:off x="5340" y="12371"/>
              <a:ext cx="121" cy="1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922" name="直接连接符 39970"/>
            <p:cNvSpPr>
              <a:spLocks noChangeShapeType="1"/>
            </p:cNvSpPr>
            <p:nvPr/>
          </p:nvSpPr>
          <p:spPr bwMode="auto">
            <a:xfrm flipH="1">
              <a:off x="5461" y="12371"/>
              <a:ext cx="120" cy="1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923" name="直接连接符 39971"/>
            <p:cNvSpPr>
              <a:spLocks noChangeShapeType="1"/>
            </p:cNvSpPr>
            <p:nvPr/>
          </p:nvSpPr>
          <p:spPr bwMode="auto">
            <a:xfrm flipH="1">
              <a:off x="5581" y="12371"/>
              <a:ext cx="120" cy="1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924" name="直接连接符 39972"/>
            <p:cNvSpPr>
              <a:spLocks noChangeShapeType="1"/>
            </p:cNvSpPr>
            <p:nvPr/>
          </p:nvSpPr>
          <p:spPr bwMode="auto">
            <a:xfrm flipH="1">
              <a:off x="5701" y="12371"/>
              <a:ext cx="120" cy="1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925" name="直接连接符 39973"/>
            <p:cNvSpPr>
              <a:spLocks noChangeShapeType="1"/>
            </p:cNvSpPr>
            <p:nvPr/>
          </p:nvSpPr>
          <p:spPr bwMode="auto">
            <a:xfrm flipH="1">
              <a:off x="5821" y="12371"/>
              <a:ext cx="121" cy="1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926" name="直接连接符 39974"/>
            <p:cNvSpPr>
              <a:spLocks noChangeShapeType="1"/>
            </p:cNvSpPr>
            <p:nvPr/>
          </p:nvSpPr>
          <p:spPr bwMode="auto">
            <a:xfrm flipH="1">
              <a:off x="5942" y="12371"/>
              <a:ext cx="120" cy="1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927" name="直接连接符 39975"/>
            <p:cNvSpPr>
              <a:spLocks noChangeShapeType="1"/>
            </p:cNvSpPr>
            <p:nvPr/>
          </p:nvSpPr>
          <p:spPr bwMode="auto">
            <a:xfrm flipH="1">
              <a:off x="6062" y="12371"/>
              <a:ext cx="120" cy="1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928" name="直接连接符 39976"/>
            <p:cNvSpPr>
              <a:spLocks noChangeShapeType="1"/>
            </p:cNvSpPr>
            <p:nvPr/>
          </p:nvSpPr>
          <p:spPr bwMode="auto">
            <a:xfrm flipH="1">
              <a:off x="6182" y="12371"/>
              <a:ext cx="120" cy="1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929" name="直接连接符 39977"/>
            <p:cNvSpPr>
              <a:spLocks noChangeShapeType="1"/>
            </p:cNvSpPr>
            <p:nvPr/>
          </p:nvSpPr>
          <p:spPr bwMode="auto">
            <a:xfrm flipH="1">
              <a:off x="6302" y="12371"/>
              <a:ext cx="121" cy="1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930" name="直接连接符 39978"/>
            <p:cNvSpPr>
              <a:spLocks noChangeShapeType="1"/>
            </p:cNvSpPr>
            <p:nvPr/>
          </p:nvSpPr>
          <p:spPr bwMode="auto">
            <a:xfrm flipH="1">
              <a:off x="6423" y="12371"/>
              <a:ext cx="120" cy="1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931" name="直接连接符 39979"/>
            <p:cNvSpPr>
              <a:spLocks noChangeShapeType="1"/>
            </p:cNvSpPr>
            <p:nvPr/>
          </p:nvSpPr>
          <p:spPr bwMode="auto">
            <a:xfrm>
              <a:off x="5243" y="12364"/>
              <a:ext cx="1315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932" name="直接连接符 39980"/>
            <p:cNvSpPr>
              <a:spLocks noChangeShapeType="1"/>
            </p:cNvSpPr>
            <p:nvPr/>
          </p:nvSpPr>
          <p:spPr bwMode="auto">
            <a:xfrm rot="-5400000" flipH="1" flipV="1">
              <a:off x="6425" y="13577"/>
              <a:ext cx="120" cy="1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933" name="直接连接符 39981"/>
            <p:cNvSpPr>
              <a:spLocks noChangeShapeType="1"/>
            </p:cNvSpPr>
            <p:nvPr/>
          </p:nvSpPr>
          <p:spPr bwMode="auto">
            <a:xfrm rot="-5400000" flipH="1" flipV="1">
              <a:off x="6423" y="13455"/>
              <a:ext cx="121" cy="1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934" name="直接连接符 39982"/>
            <p:cNvSpPr>
              <a:spLocks noChangeShapeType="1"/>
            </p:cNvSpPr>
            <p:nvPr/>
          </p:nvSpPr>
          <p:spPr bwMode="auto">
            <a:xfrm rot="-5400000" flipH="1" flipV="1">
              <a:off x="6425" y="13336"/>
              <a:ext cx="120" cy="1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935" name="直接连接符 39983"/>
            <p:cNvSpPr>
              <a:spLocks noChangeShapeType="1"/>
            </p:cNvSpPr>
            <p:nvPr/>
          </p:nvSpPr>
          <p:spPr bwMode="auto">
            <a:xfrm rot="-5400000" flipH="1" flipV="1">
              <a:off x="6425" y="13216"/>
              <a:ext cx="120" cy="1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936" name="直接连接符 39984"/>
            <p:cNvSpPr>
              <a:spLocks noChangeShapeType="1"/>
            </p:cNvSpPr>
            <p:nvPr/>
          </p:nvSpPr>
          <p:spPr bwMode="auto">
            <a:xfrm rot="-5400000" flipH="1" flipV="1">
              <a:off x="6425" y="13096"/>
              <a:ext cx="120" cy="1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937" name="直接连接符 39985"/>
            <p:cNvSpPr>
              <a:spLocks noChangeShapeType="1"/>
            </p:cNvSpPr>
            <p:nvPr/>
          </p:nvSpPr>
          <p:spPr bwMode="auto">
            <a:xfrm rot="-5400000" flipH="1" flipV="1">
              <a:off x="6423" y="12974"/>
              <a:ext cx="121" cy="1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938" name="直接连接符 39986"/>
            <p:cNvSpPr>
              <a:spLocks noChangeShapeType="1"/>
            </p:cNvSpPr>
            <p:nvPr/>
          </p:nvSpPr>
          <p:spPr bwMode="auto">
            <a:xfrm rot="-5400000" flipH="1" flipV="1">
              <a:off x="6425" y="12855"/>
              <a:ext cx="120" cy="1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939" name="直接连接符 39987"/>
            <p:cNvSpPr>
              <a:spLocks noChangeShapeType="1"/>
            </p:cNvSpPr>
            <p:nvPr/>
          </p:nvSpPr>
          <p:spPr bwMode="auto">
            <a:xfrm rot="-5400000" flipH="1" flipV="1">
              <a:off x="6425" y="12735"/>
              <a:ext cx="120" cy="1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940" name="直接连接符 39988"/>
            <p:cNvSpPr>
              <a:spLocks noChangeShapeType="1"/>
            </p:cNvSpPr>
            <p:nvPr/>
          </p:nvSpPr>
          <p:spPr bwMode="auto">
            <a:xfrm rot="-5400000" flipH="1" flipV="1">
              <a:off x="6425" y="12615"/>
              <a:ext cx="120" cy="1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941" name="直接连接符 39989"/>
            <p:cNvSpPr>
              <a:spLocks noChangeShapeType="1"/>
            </p:cNvSpPr>
            <p:nvPr/>
          </p:nvSpPr>
          <p:spPr bwMode="auto">
            <a:xfrm rot="-5400000" flipH="1" flipV="1">
              <a:off x="6423" y="12493"/>
              <a:ext cx="121" cy="1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942" name="直接连接符 39990"/>
            <p:cNvSpPr>
              <a:spLocks noChangeShapeType="1"/>
            </p:cNvSpPr>
            <p:nvPr/>
          </p:nvSpPr>
          <p:spPr bwMode="auto">
            <a:xfrm rot="-5400000" flipH="1" flipV="1">
              <a:off x="6425" y="12374"/>
              <a:ext cx="120" cy="1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943" name="直接连接符 39991"/>
            <p:cNvSpPr>
              <a:spLocks noChangeShapeType="1"/>
            </p:cNvSpPr>
            <p:nvPr/>
          </p:nvSpPr>
          <p:spPr bwMode="auto">
            <a:xfrm rot="16200000" flipV="1">
              <a:off x="5894" y="13015"/>
              <a:ext cx="1315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7944" name="直接连接符 39992"/>
          <p:cNvSpPr>
            <a:spLocks noChangeShapeType="1"/>
          </p:cNvSpPr>
          <p:nvPr/>
        </p:nvSpPr>
        <p:spPr bwMode="auto">
          <a:xfrm>
            <a:off x="5372263" y="2952642"/>
            <a:ext cx="2573337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lgDash"/>
            <a:rou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7945" name="任意多边形 39993"/>
          <p:cNvSpPr>
            <a:spLocks noChangeArrowheads="1"/>
          </p:cNvSpPr>
          <p:nvPr/>
        </p:nvSpPr>
        <p:spPr bwMode="auto">
          <a:xfrm>
            <a:off x="5988213" y="2678005"/>
            <a:ext cx="166687" cy="247650"/>
          </a:xfrm>
          <a:custGeom>
            <a:avLst/>
            <a:gdLst>
              <a:gd name="T0" fmla="*/ 104 w 104"/>
              <a:gd name="T1" fmla="*/ 0 h 195"/>
              <a:gd name="T2" fmla="*/ 89 w 104"/>
              <a:gd name="T3" fmla="*/ 195 h 19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4" h="195">
                <a:moveTo>
                  <a:pt x="104" y="0"/>
                </a:moveTo>
                <a:cubicBezTo>
                  <a:pt x="50" y="81"/>
                  <a:pt x="0" y="106"/>
                  <a:pt x="89" y="195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grpSp>
        <p:nvGrpSpPr>
          <p:cNvPr id="39995" name="组合 39994"/>
          <p:cNvGrpSpPr/>
          <p:nvPr/>
        </p:nvGrpSpPr>
        <p:grpSpPr bwMode="auto">
          <a:xfrm rot="16200000" flipH="1" flipV="1">
            <a:off x="5524828" y="3998806"/>
            <a:ext cx="2162175" cy="69850"/>
            <a:chOff x="4470" y="4470"/>
            <a:chExt cx="1364" cy="0"/>
          </a:xfrm>
        </p:grpSpPr>
        <p:sp>
          <p:nvSpPr>
            <p:cNvPr id="37947" name="直接连接符 39995"/>
            <p:cNvSpPr>
              <a:spLocks noChangeShapeType="1"/>
            </p:cNvSpPr>
            <p:nvPr/>
          </p:nvSpPr>
          <p:spPr bwMode="auto">
            <a:xfrm>
              <a:off x="4470" y="4470"/>
              <a:ext cx="1364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948" name="直接连接符 39996"/>
            <p:cNvSpPr>
              <a:spLocks noChangeShapeType="1"/>
            </p:cNvSpPr>
            <p:nvPr/>
          </p:nvSpPr>
          <p:spPr bwMode="auto">
            <a:xfrm>
              <a:off x="4814" y="4470"/>
              <a:ext cx="51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9998" name="直接连接符 39997"/>
          <p:cNvSpPr>
            <a:spLocks noChangeShapeType="1"/>
          </p:cNvSpPr>
          <p:nvPr/>
        </p:nvSpPr>
        <p:spPr bwMode="auto">
          <a:xfrm flipH="1">
            <a:off x="4835687" y="2965343"/>
            <a:ext cx="1801812" cy="1368425"/>
          </a:xfrm>
          <a:prstGeom prst="line">
            <a:avLst/>
          </a:prstGeom>
          <a:noFill/>
          <a:ln w="31750">
            <a:solidFill>
              <a:srgbClr val="FF0000"/>
            </a:solidFill>
            <a:prstDash val="lgDash"/>
            <a:rou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39999" name="组合 39998"/>
          <p:cNvGrpSpPr/>
          <p:nvPr/>
        </p:nvGrpSpPr>
        <p:grpSpPr bwMode="auto">
          <a:xfrm rot="14433530" flipH="1">
            <a:off x="5711987" y="2801830"/>
            <a:ext cx="2089150" cy="215900"/>
            <a:chOff x="2760" y="2640"/>
            <a:chExt cx="1338" cy="130"/>
          </a:xfrm>
        </p:grpSpPr>
        <p:sp>
          <p:nvSpPr>
            <p:cNvPr id="37951" name="直接连接符 39999"/>
            <p:cNvSpPr>
              <a:spLocks noChangeShapeType="1"/>
            </p:cNvSpPr>
            <p:nvPr/>
          </p:nvSpPr>
          <p:spPr bwMode="auto">
            <a:xfrm flipH="1">
              <a:off x="2760" y="2648"/>
              <a:ext cx="120" cy="122"/>
            </a:xfrm>
            <a:prstGeom prst="line">
              <a:avLst/>
            </a:prstGeom>
            <a:noFill/>
            <a:ln w="9525">
              <a:solidFill>
                <a:srgbClr val="FF6600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952" name="直接连接符 40000"/>
            <p:cNvSpPr>
              <a:spLocks noChangeShapeType="1"/>
            </p:cNvSpPr>
            <p:nvPr/>
          </p:nvSpPr>
          <p:spPr bwMode="auto">
            <a:xfrm flipH="1">
              <a:off x="2880" y="2648"/>
              <a:ext cx="121" cy="122"/>
            </a:xfrm>
            <a:prstGeom prst="line">
              <a:avLst/>
            </a:prstGeom>
            <a:noFill/>
            <a:ln w="9525">
              <a:solidFill>
                <a:srgbClr val="FF6600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953" name="直接连接符 40001"/>
            <p:cNvSpPr>
              <a:spLocks noChangeShapeType="1"/>
            </p:cNvSpPr>
            <p:nvPr/>
          </p:nvSpPr>
          <p:spPr bwMode="auto">
            <a:xfrm flipH="1">
              <a:off x="3001" y="2648"/>
              <a:ext cx="120" cy="122"/>
            </a:xfrm>
            <a:prstGeom prst="line">
              <a:avLst/>
            </a:prstGeom>
            <a:noFill/>
            <a:ln w="9525">
              <a:solidFill>
                <a:srgbClr val="FF6600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954" name="直接连接符 40002"/>
            <p:cNvSpPr>
              <a:spLocks noChangeShapeType="1"/>
            </p:cNvSpPr>
            <p:nvPr/>
          </p:nvSpPr>
          <p:spPr bwMode="auto">
            <a:xfrm flipH="1">
              <a:off x="3121" y="2648"/>
              <a:ext cx="120" cy="122"/>
            </a:xfrm>
            <a:prstGeom prst="line">
              <a:avLst/>
            </a:prstGeom>
            <a:noFill/>
            <a:ln w="9525">
              <a:solidFill>
                <a:srgbClr val="FF6600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955" name="直接连接符 40003"/>
            <p:cNvSpPr>
              <a:spLocks noChangeShapeType="1"/>
            </p:cNvSpPr>
            <p:nvPr/>
          </p:nvSpPr>
          <p:spPr bwMode="auto">
            <a:xfrm flipH="1">
              <a:off x="3241" y="2648"/>
              <a:ext cx="120" cy="122"/>
            </a:xfrm>
            <a:prstGeom prst="line">
              <a:avLst/>
            </a:prstGeom>
            <a:noFill/>
            <a:ln w="9525">
              <a:solidFill>
                <a:srgbClr val="FF6600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956" name="直接连接符 40004"/>
            <p:cNvSpPr>
              <a:spLocks noChangeShapeType="1"/>
            </p:cNvSpPr>
            <p:nvPr/>
          </p:nvSpPr>
          <p:spPr bwMode="auto">
            <a:xfrm flipH="1">
              <a:off x="3361" y="2648"/>
              <a:ext cx="121" cy="122"/>
            </a:xfrm>
            <a:prstGeom prst="line">
              <a:avLst/>
            </a:prstGeom>
            <a:noFill/>
            <a:ln w="9525">
              <a:solidFill>
                <a:srgbClr val="FF6600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957" name="直接连接符 40005"/>
            <p:cNvSpPr>
              <a:spLocks noChangeShapeType="1"/>
            </p:cNvSpPr>
            <p:nvPr/>
          </p:nvSpPr>
          <p:spPr bwMode="auto">
            <a:xfrm flipH="1">
              <a:off x="3482" y="2648"/>
              <a:ext cx="120" cy="122"/>
            </a:xfrm>
            <a:prstGeom prst="line">
              <a:avLst/>
            </a:prstGeom>
            <a:noFill/>
            <a:ln w="9525">
              <a:solidFill>
                <a:srgbClr val="FF6600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958" name="直接连接符 40006"/>
            <p:cNvSpPr>
              <a:spLocks noChangeShapeType="1"/>
            </p:cNvSpPr>
            <p:nvPr/>
          </p:nvSpPr>
          <p:spPr bwMode="auto">
            <a:xfrm flipH="1">
              <a:off x="3602" y="2648"/>
              <a:ext cx="120" cy="122"/>
            </a:xfrm>
            <a:prstGeom prst="line">
              <a:avLst/>
            </a:prstGeom>
            <a:noFill/>
            <a:ln w="9525">
              <a:solidFill>
                <a:srgbClr val="FF6600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959" name="直接连接符 40007"/>
            <p:cNvSpPr>
              <a:spLocks noChangeShapeType="1"/>
            </p:cNvSpPr>
            <p:nvPr/>
          </p:nvSpPr>
          <p:spPr bwMode="auto">
            <a:xfrm flipH="1">
              <a:off x="3722" y="2648"/>
              <a:ext cx="120" cy="122"/>
            </a:xfrm>
            <a:prstGeom prst="line">
              <a:avLst/>
            </a:prstGeom>
            <a:noFill/>
            <a:ln w="9525">
              <a:solidFill>
                <a:srgbClr val="FF6600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960" name="直接连接符 40008"/>
            <p:cNvSpPr>
              <a:spLocks noChangeShapeType="1"/>
            </p:cNvSpPr>
            <p:nvPr/>
          </p:nvSpPr>
          <p:spPr bwMode="auto">
            <a:xfrm flipH="1">
              <a:off x="3842" y="2648"/>
              <a:ext cx="121" cy="122"/>
            </a:xfrm>
            <a:prstGeom prst="line">
              <a:avLst/>
            </a:prstGeom>
            <a:noFill/>
            <a:ln w="9525">
              <a:solidFill>
                <a:srgbClr val="FF6600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961" name="直接连接符 40009"/>
            <p:cNvSpPr>
              <a:spLocks noChangeShapeType="1"/>
            </p:cNvSpPr>
            <p:nvPr/>
          </p:nvSpPr>
          <p:spPr bwMode="auto">
            <a:xfrm flipH="1">
              <a:off x="3963" y="2648"/>
              <a:ext cx="120" cy="122"/>
            </a:xfrm>
            <a:prstGeom prst="line">
              <a:avLst/>
            </a:prstGeom>
            <a:noFill/>
            <a:ln w="9525">
              <a:solidFill>
                <a:srgbClr val="FF6600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962" name="直接连接符 40010"/>
            <p:cNvSpPr>
              <a:spLocks noChangeShapeType="1"/>
            </p:cNvSpPr>
            <p:nvPr/>
          </p:nvSpPr>
          <p:spPr bwMode="auto">
            <a:xfrm>
              <a:off x="2783" y="2640"/>
              <a:ext cx="131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0012" name="组合 40011"/>
          <p:cNvGrpSpPr/>
          <p:nvPr/>
        </p:nvGrpSpPr>
        <p:grpSpPr bwMode="auto">
          <a:xfrm>
            <a:off x="6275549" y="2678005"/>
            <a:ext cx="215900" cy="360362"/>
            <a:chOff x="3152" y="1389"/>
            <a:chExt cx="136" cy="227"/>
          </a:xfrm>
        </p:grpSpPr>
        <p:sp>
          <p:nvSpPr>
            <p:cNvPr id="37964" name="直接连接符 40012"/>
            <p:cNvSpPr>
              <a:spLocks noChangeShapeType="1"/>
            </p:cNvSpPr>
            <p:nvPr/>
          </p:nvSpPr>
          <p:spPr bwMode="auto">
            <a:xfrm flipH="1">
              <a:off x="3152" y="1389"/>
              <a:ext cx="136" cy="91"/>
            </a:xfrm>
            <a:prstGeom prst="line">
              <a:avLst/>
            </a:prstGeom>
            <a:noFill/>
            <a:ln w="9525">
              <a:solidFill>
                <a:srgbClr val="FF6600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965" name="直接连接符 40013"/>
            <p:cNvSpPr>
              <a:spLocks noChangeShapeType="1"/>
            </p:cNvSpPr>
            <p:nvPr/>
          </p:nvSpPr>
          <p:spPr bwMode="auto">
            <a:xfrm>
              <a:off x="3152" y="1480"/>
              <a:ext cx="91" cy="136"/>
            </a:xfrm>
            <a:prstGeom prst="line">
              <a:avLst/>
            </a:prstGeom>
            <a:noFill/>
            <a:ln w="9525">
              <a:solidFill>
                <a:srgbClr val="FF6600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40015" name="文本框 40014"/>
          <p:cNvSpPr txBox="1">
            <a:spLocks noChangeArrowheads="1"/>
          </p:cNvSpPr>
          <p:nvPr/>
        </p:nvSpPr>
        <p:spPr bwMode="auto">
          <a:xfrm>
            <a:off x="1511787" y="5258803"/>
            <a:ext cx="7547119" cy="1052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indent="457200">
              <a:lnSpc>
                <a:spcPct val="130000"/>
              </a:lnSpc>
              <a:spcBef>
                <a:spcPts val="0"/>
              </a:spcBef>
            </a:pPr>
            <a:r>
              <a:rPr lang="zh-CN" altLang="en-US" sz="2400" b="1" dirty="0">
                <a:solidFill>
                  <a:srgbClr val="FF3300"/>
                </a:solidFill>
              </a:rPr>
              <a:t>解题思路：先画反射光线，再做反射光线和入射光线夹角的角平分线</a:t>
            </a:r>
            <a:r>
              <a:rPr lang="zh-CN" altLang="en-US" sz="2400" b="1" dirty="0" smtClean="0">
                <a:solidFill>
                  <a:srgbClr val="FF3300"/>
                </a:solidFill>
              </a:rPr>
              <a:t>即为法</a:t>
            </a:r>
            <a:r>
              <a:rPr lang="zh-CN" altLang="en-US" sz="2400" b="1" dirty="0">
                <a:solidFill>
                  <a:srgbClr val="FF3300"/>
                </a:solidFill>
              </a:rPr>
              <a:t>线，再确定平面镜的位</a:t>
            </a:r>
            <a:r>
              <a:rPr lang="zh-CN" altLang="en-US" sz="2400" b="1" dirty="0" smtClean="0">
                <a:solidFill>
                  <a:srgbClr val="FF3300"/>
                </a:solidFill>
              </a:rPr>
              <a:t>置。</a:t>
            </a:r>
            <a:endParaRPr lang="zh-CN" altLang="en-US" sz="2400" b="1" dirty="0">
              <a:solidFill>
                <a:srgbClr val="FF3300"/>
              </a:solidFill>
            </a:endParaRPr>
          </a:p>
        </p:txBody>
      </p:sp>
      <p:sp>
        <p:nvSpPr>
          <p:cNvPr id="37967" name="右箭头 40015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9983788" y="6172201"/>
            <a:ext cx="444500" cy="485775"/>
          </a:xfrm>
          <a:prstGeom prst="rightArrow">
            <a:avLst>
              <a:gd name="adj1" fmla="val 50000"/>
              <a:gd name="adj2" fmla="val 25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9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9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40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40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98" grpId="0" animBg="1"/>
      <p:bldP spid="400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4719084" y="477738"/>
            <a:ext cx="368063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ea typeface="方正姚体" panose="02010601030101010101" pitchFamily="2" charset="-122"/>
              </a:rPr>
              <a:t>电影</a:t>
            </a:r>
            <a:r>
              <a:rPr lang="en-US" altLang="zh-CN" sz="3200" b="1" dirty="0">
                <a:solidFill>
                  <a:srgbClr val="FF0000"/>
                </a:solidFill>
                <a:ea typeface="方正姚体" panose="02010601030101010101" pitchFamily="2" charset="-122"/>
              </a:rPr>
              <a:t>《</a:t>
            </a:r>
            <a:r>
              <a:rPr lang="zh-CN" altLang="en-US" sz="3200" b="1" dirty="0">
                <a:solidFill>
                  <a:srgbClr val="FF0000"/>
                </a:solidFill>
                <a:ea typeface="方正姚体" panose="02010601030101010101" pitchFamily="2" charset="-122"/>
              </a:rPr>
              <a:t>赤壁</a:t>
            </a:r>
            <a:r>
              <a:rPr lang="en-US" altLang="zh-CN" sz="3200" b="1" dirty="0">
                <a:solidFill>
                  <a:srgbClr val="FF0000"/>
                </a:solidFill>
                <a:ea typeface="方正姚体" panose="02010601030101010101" pitchFamily="2" charset="-122"/>
              </a:rPr>
              <a:t>》</a:t>
            </a:r>
            <a:r>
              <a:rPr lang="zh-CN" altLang="en-US" sz="3200" b="1" dirty="0">
                <a:solidFill>
                  <a:srgbClr val="FF0000"/>
                </a:solidFill>
                <a:ea typeface="方正姚体" panose="02010601030101010101" pitchFamily="2" charset="-122"/>
              </a:rPr>
              <a:t>片段</a:t>
            </a:r>
          </a:p>
        </p:txBody>
      </p:sp>
      <p:pic>
        <p:nvPicPr>
          <p:cNvPr id="34825" name="赤壁-光的反射.wmv">
            <a:hlinkClick r:id="" action="ppaction://media"/>
          </p:cNvPr>
          <p:cNvPicPr>
            <a:picLocks noGrp="1" noChangeAspect="1" noChangeArrowheads="1"/>
          </p:cNvPicPr>
          <p:nvPr>
            <p:ph idx="4294967295"/>
            <a:videoFile r:link="rId1"/>
            <p:extLst>
              <p:ext uri="{DAA4B4D4-6D71-4841-9C94-3DE7FCFB9230}">
                <p14:media xmlns:p14="http://schemas.microsoft.com/office/powerpoint/2010/main" xmlns="" r:link="rId3"/>
              </p:ext>
            </p:extLst>
          </p:nvPr>
        </p:nvPicPr>
        <p:blipFill>
          <a:blip r:embed="rId4"/>
          <a:srcRect/>
          <a:stretch>
            <a:fillRect/>
          </a:stretch>
        </p:blipFill>
        <p:spPr>
          <a:xfrm>
            <a:off x="1406039" y="1143000"/>
            <a:ext cx="6798393" cy="457461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3" name="组合 12"/>
          <p:cNvGrpSpPr/>
          <p:nvPr/>
        </p:nvGrpSpPr>
        <p:grpSpPr>
          <a:xfrm>
            <a:off x="402739" y="21978"/>
            <a:ext cx="3496087" cy="1003300"/>
            <a:chOff x="402739" y="21978"/>
            <a:chExt cx="3496087" cy="1003300"/>
          </a:xfrm>
        </p:grpSpPr>
        <p:sp>
          <p:nvSpPr>
            <p:cNvPr id="14" name="TextBox 2"/>
            <p:cNvSpPr txBox="1"/>
            <p:nvPr/>
          </p:nvSpPr>
          <p:spPr bwMode="auto">
            <a:xfrm>
              <a:off x="1190236" y="248322"/>
              <a:ext cx="270859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3600" b="1" dirty="0" smtClean="0">
                  <a:solidFill>
                    <a:srgbClr val="009FB9"/>
                  </a:solidFill>
                  <a:latin typeface="+mj-ea"/>
                  <a:ea typeface="+mj-ea"/>
                </a:rPr>
                <a:t>新 课 引 入</a:t>
              </a:r>
              <a:endParaRPr lang="zh-CN" altLang="en-US" sz="3600" b="1" dirty="0">
                <a:solidFill>
                  <a:srgbClr val="009FB9"/>
                </a:solidFill>
                <a:latin typeface="+mj-ea"/>
                <a:ea typeface="+mj-ea"/>
              </a:endParaRPr>
            </a:p>
          </p:txBody>
        </p:sp>
        <p:grpSp>
          <p:nvGrpSpPr>
            <p:cNvPr id="15" name="组合 14"/>
            <p:cNvGrpSpPr/>
            <p:nvPr/>
          </p:nvGrpSpPr>
          <p:grpSpPr>
            <a:xfrm>
              <a:off x="402739" y="21978"/>
              <a:ext cx="3346936" cy="1003300"/>
              <a:chOff x="402739" y="21978"/>
              <a:chExt cx="3346936" cy="1003300"/>
            </a:xfrm>
          </p:grpSpPr>
          <p:cxnSp>
            <p:nvCxnSpPr>
              <p:cNvPr id="16" name="直接连接符 15"/>
              <p:cNvCxnSpPr/>
              <p:nvPr/>
            </p:nvCxnSpPr>
            <p:spPr bwMode="auto">
              <a:xfrm>
                <a:off x="736656" y="860108"/>
                <a:ext cx="3013019" cy="0"/>
              </a:xfrm>
              <a:prstGeom prst="line">
                <a:avLst/>
              </a:prstGeom>
              <a:ln>
                <a:solidFill>
                  <a:srgbClr val="009FB9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pic>
            <p:nvPicPr>
              <p:cNvPr id="17" name="图片 16" descr="标题2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402739" y="21978"/>
                <a:ext cx="1003300" cy="1003300"/>
              </a:xfrm>
              <a:prstGeom prst="rect">
                <a:avLst/>
              </a:prstGeom>
            </p:spPr>
          </p:pic>
        </p:grpSp>
      </p:grpSp>
      <p:sp>
        <p:nvSpPr>
          <p:cNvPr id="2" name="TextBox 1"/>
          <p:cNvSpPr txBox="1"/>
          <p:nvPr/>
        </p:nvSpPr>
        <p:spPr>
          <a:xfrm>
            <a:off x="9314121" y="2147777"/>
            <a:ext cx="24667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</a:rPr>
              <a:t>为什么盾牌翻转后，人仰马翻？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000" fill="hold"/>
                                        <p:tgtEl>
                                          <p:spTgt spid="348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4825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48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348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825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1394796" y="2522257"/>
            <a:ext cx="2133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kumimoji="1" lang="en-US" altLang="zh-CN" sz="2800" b="1" dirty="0">
                <a:solidFill>
                  <a:srgbClr val="990033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【</a:t>
            </a:r>
            <a:r>
              <a:rPr kumimoji="1" lang="zh-CN" altLang="en-US" sz="2800" b="1" dirty="0">
                <a:solidFill>
                  <a:srgbClr val="990033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思考</a:t>
            </a:r>
            <a:r>
              <a:rPr kumimoji="1" lang="en-US" altLang="zh-CN" sz="2800" b="1" dirty="0">
                <a:solidFill>
                  <a:srgbClr val="990033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】</a:t>
            </a:r>
          </a:p>
        </p:txBody>
      </p:sp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2819399" y="2490358"/>
            <a:ext cx="3453809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zh-CN" altLang="en-US" sz="2800" b="1" dirty="0" smtClean="0">
                <a:latin typeface="楷体_GB2312" pitchFamily="49" charset="-122"/>
                <a:ea typeface="楷体_GB2312" pitchFamily="49" charset="-122"/>
              </a:rPr>
              <a:t>你</a:t>
            </a:r>
            <a:r>
              <a:rPr lang="zh-CN" altLang="en-US" sz="2800" b="1" dirty="0">
                <a:latin typeface="楷体_GB2312" pitchFamily="49" charset="-122"/>
                <a:ea typeface="楷体_GB2312" pitchFamily="49" charset="-122"/>
              </a:rPr>
              <a:t>知道生活中哪些物体能反射光吗？</a:t>
            </a:r>
          </a:p>
        </p:txBody>
      </p:sp>
      <p:sp>
        <p:nvSpPr>
          <p:cNvPr id="10255" name="Rectangle 15"/>
          <p:cNvSpPr>
            <a:spLocks noChangeArrowheads="1"/>
          </p:cNvSpPr>
          <p:nvPr/>
        </p:nvSpPr>
        <p:spPr bwMode="auto">
          <a:xfrm>
            <a:off x="1412344" y="5181601"/>
            <a:ext cx="2133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kumimoji="1" lang="en-US" altLang="zh-CN" sz="2800" b="1">
                <a:solidFill>
                  <a:schemeClr val="accent2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【</a:t>
            </a:r>
            <a:r>
              <a:rPr kumimoji="1" lang="zh-CN" altLang="en-US" sz="2800" b="1">
                <a:solidFill>
                  <a:schemeClr val="accent2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现象</a:t>
            </a:r>
            <a:r>
              <a:rPr kumimoji="1" lang="en-US" altLang="zh-CN" sz="2800" b="1">
                <a:solidFill>
                  <a:schemeClr val="accent2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】</a:t>
            </a:r>
          </a:p>
        </p:txBody>
      </p:sp>
      <p:sp>
        <p:nvSpPr>
          <p:cNvPr id="10264" name="Rectangle 24"/>
          <p:cNvSpPr>
            <a:spLocks noChangeArrowheads="1"/>
          </p:cNvSpPr>
          <p:nvPr/>
        </p:nvSpPr>
        <p:spPr bwMode="auto">
          <a:xfrm>
            <a:off x="2860144" y="5181600"/>
            <a:ext cx="73152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zh-CN" altLang="en-US" sz="2800" b="1">
                <a:latin typeface="楷体_GB2312" pitchFamily="49" charset="-122"/>
                <a:ea typeface="楷体_GB2312" pitchFamily="49" charset="-122"/>
              </a:rPr>
              <a:t>光传播到两种不同物质的</a:t>
            </a:r>
            <a:r>
              <a:rPr lang="zh-CN" altLang="en-US" sz="2800" b="1">
                <a:solidFill>
                  <a:srgbClr val="CC0000"/>
                </a:solidFill>
                <a:latin typeface="楷体_GB2312" pitchFamily="49" charset="-122"/>
                <a:ea typeface="楷体_GB2312" pitchFamily="49" charset="-122"/>
              </a:rPr>
              <a:t>分界面</a:t>
            </a:r>
            <a:r>
              <a:rPr lang="zh-CN" altLang="en-US" sz="2800" b="1">
                <a:latin typeface="楷体_GB2312" pitchFamily="49" charset="-122"/>
                <a:ea typeface="楷体_GB2312" pitchFamily="49" charset="-122"/>
              </a:rPr>
              <a:t>时，有</a:t>
            </a:r>
            <a:r>
              <a:rPr lang="zh-CN" altLang="en-US" sz="2800" b="1">
                <a:solidFill>
                  <a:srgbClr val="CC0000"/>
                </a:solidFill>
                <a:latin typeface="楷体_GB2312" pitchFamily="49" charset="-122"/>
                <a:ea typeface="楷体_GB2312" pitchFamily="49" charset="-122"/>
              </a:rPr>
              <a:t>一部分</a:t>
            </a:r>
            <a:r>
              <a:rPr lang="zh-CN" altLang="en-US" sz="2800" b="1">
                <a:latin typeface="楷体_GB2312" pitchFamily="49" charset="-122"/>
                <a:ea typeface="楷体_GB2312" pitchFamily="49" charset="-122"/>
              </a:rPr>
              <a:t>会被</a:t>
            </a:r>
            <a:r>
              <a:rPr lang="zh-CN" altLang="en-US" sz="2800" b="1">
                <a:solidFill>
                  <a:srgbClr val="CC0000"/>
                </a:solidFill>
                <a:latin typeface="楷体_GB2312" pitchFamily="49" charset="-122"/>
                <a:ea typeface="楷体_GB2312" pitchFamily="49" charset="-122"/>
              </a:rPr>
              <a:t>反射</a:t>
            </a:r>
            <a:r>
              <a:rPr lang="zh-CN" altLang="en-US" sz="2800" b="1">
                <a:latin typeface="楷体_GB2312" pitchFamily="49" charset="-122"/>
                <a:ea typeface="楷体_GB2312" pitchFamily="49" charset="-122"/>
              </a:rPr>
              <a:t>回</a:t>
            </a:r>
            <a:r>
              <a:rPr lang="zh-CN" altLang="en-US" sz="2800" b="1">
                <a:solidFill>
                  <a:srgbClr val="CC0000"/>
                </a:solidFill>
                <a:latin typeface="楷体_GB2312" pitchFamily="49" charset="-122"/>
                <a:ea typeface="楷体_GB2312" pitchFamily="49" charset="-122"/>
              </a:rPr>
              <a:t>原来的物质</a:t>
            </a:r>
            <a:r>
              <a:rPr lang="zh-CN" altLang="en-US" sz="2800" b="1">
                <a:latin typeface="楷体_GB2312" pitchFamily="49" charset="-122"/>
                <a:ea typeface="楷体_GB2312" pitchFamily="49" charset="-122"/>
              </a:rPr>
              <a:t>中去的现象。</a:t>
            </a:r>
          </a:p>
        </p:txBody>
      </p:sp>
      <p:pic>
        <p:nvPicPr>
          <p:cNvPr id="10268" name="Picture 28" descr="073040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20912" y="2123209"/>
            <a:ext cx="3733800" cy="307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2"/>
          <p:cNvSpPr txBox="1"/>
          <p:nvPr/>
        </p:nvSpPr>
        <p:spPr bwMode="auto">
          <a:xfrm>
            <a:off x="881207" y="1186339"/>
            <a:ext cx="4698722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400" dirty="0" smtClean="0">
                <a:solidFill>
                  <a:srgbClr val="FF0000"/>
                </a:solidFill>
                <a:latin typeface="华文隶书" pitchFamily="2" charset="-122"/>
                <a:ea typeface="华文隶书" pitchFamily="2" charset="-122"/>
              </a:rPr>
              <a:t>一、光</a:t>
            </a:r>
            <a:r>
              <a:rPr lang="zh-CN" altLang="en-US" sz="4400" dirty="0">
                <a:solidFill>
                  <a:srgbClr val="FF0000"/>
                </a:solidFill>
                <a:latin typeface="华文隶书" pitchFamily="2" charset="-122"/>
                <a:ea typeface="华文隶书" pitchFamily="2" charset="-122"/>
              </a:rPr>
              <a:t>的反射现象</a:t>
            </a:r>
          </a:p>
        </p:txBody>
      </p:sp>
      <p:grpSp>
        <p:nvGrpSpPr>
          <p:cNvPr id="19" name="组合 18"/>
          <p:cNvGrpSpPr/>
          <p:nvPr/>
        </p:nvGrpSpPr>
        <p:grpSpPr>
          <a:xfrm>
            <a:off x="402739" y="-98535"/>
            <a:ext cx="3496087" cy="1003300"/>
            <a:chOff x="402739" y="21978"/>
            <a:chExt cx="3496087" cy="1003300"/>
          </a:xfrm>
        </p:grpSpPr>
        <p:sp>
          <p:nvSpPr>
            <p:cNvPr id="20" name="TextBox 2"/>
            <p:cNvSpPr txBox="1"/>
            <p:nvPr/>
          </p:nvSpPr>
          <p:spPr bwMode="auto">
            <a:xfrm>
              <a:off x="1190236" y="248322"/>
              <a:ext cx="270859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3600" b="1" dirty="0" smtClean="0">
                  <a:solidFill>
                    <a:srgbClr val="009FB9"/>
                  </a:solidFill>
                  <a:latin typeface="+mj-ea"/>
                  <a:ea typeface="+mj-ea"/>
                </a:rPr>
                <a:t>自 主 探 究</a:t>
              </a:r>
              <a:endParaRPr lang="zh-CN" altLang="en-US" sz="3600" b="1" dirty="0">
                <a:solidFill>
                  <a:srgbClr val="009FB9"/>
                </a:solidFill>
                <a:latin typeface="+mj-ea"/>
                <a:ea typeface="+mj-ea"/>
              </a:endParaRPr>
            </a:p>
          </p:txBody>
        </p:sp>
        <p:grpSp>
          <p:nvGrpSpPr>
            <p:cNvPr id="21" name="组合 20"/>
            <p:cNvGrpSpPr/>
            <p:nvPr/>
          </p:nvGrpSpPr>
          <p:grpSpPr>
            <a:xfrm>
              <a:off x="402739" y="21978"/>
              <a:ext cx="3346936" cy="1003300"/>
              <a:chOff x="402739" y="21978"/>
              <a:chExt cx="3346936" cy="1003300"/>
            </a:xfrm>
          </p:grpSpPr>
          <p:cxnSp>
            <p:nvCxnSpPr>
              <p:cNvPr id="22" name="直接连接符 21"/>
              <p:cNvCxnSpPr/>
              <p:nvPr/>
            </p:nvCxnSpPr>
            <p:spPr bwMode="auto">
              <a:xfrm>
                <a:off x="736656" y="860108"/>
                <a:ext cx="3013019" cy="0"/>
              </a:xfrm>
              <a:prstGeom prst="line">
                <a:avLst/>
              </a:prstGeom>
              <a:ln>
                <a:solidFill>
                  <a:srgbClr val="009FB9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pic>
            <p:nvPicPr>
              <p:cNvPr id="23" name="图片 22" descr="标题2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402739" y="21978"/>
                <a:ext cx="1003300" cy="1003300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5" grpId="0"/>
      <p:bldP spid="1026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914" name="Picture 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40150" y="2001976"/>
            <a:ext cx="35814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1981200" y="1168401"/>
            <a:ext cx="2133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kumimoji="1" lang="en-US" altLang="zh-CN" sz="2800" b="1">
                <a:solidFill>
                  <a:srgbClr val="990033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【</a:t>
            </a:r>
            <a:r>
              <a:rPr kumimoji="1" lang="zh-CN" altLang="en-US" sz="2800" b="1">
                <a:solidFill>
                  <a:srgbClr val="990033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思考</a:t>
            </a:r>
            <a:r>
              <a:rPr kumimoji="1" lang="en-US" altLang="zh-CN" sz="2800" b="1">
                <a:solidFill>
                  <a:srgbClr val="990033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】</a:t>
            </a:r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3429000" y="1181101"/>
            <a:ext cx="7543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zh-CN" altLang="en-US" sz="2800" b="1">
                <a:latin typeface="楷体_GB2312" pitchFamily="49" charset="-122"/>
                <a:ea typeface="楷体_GB2312" pitchFamily="49" charset="-122"/>
              </a:rPr>
              <a:t>光的反射遵循怎样的规律呢？</a:t>
            </a:r>
          </a:p>
        </p:txBody>
      </p:sp>
      <p:sp>
        <p:nvSpPr>
          <p:cNvPr id="36870" name="AutoShape 6"/>
          <p:cNvSpPr>
            <a:spLocks noChangeArrowheads="1"/>
          </p:cNvSpPr>
          <p:nvPr/>
        </p:nvSpPr>
        <p:spPr bwMode="auto">
          <a:xfrm>
            <a:off x="2514600" y="1828800"/>
            <a:ext cx="6208295" cy="2654301"/>
          </a:xfrm>
          <a:prstGeom prst="roundRect">
            <a:avLst>
              <a:gd name="adj" fmla="val 7315"/>
            </a:avLst>
          </a:prstGeom>
          <a:noFill/>
          <a:ln w="22225" cap="rnd">
            <a:solidFill>
              <a:srgbClr val="1C1C1C"/>
            </a:solidFill>
            <a:prstDash val="sysDot"/>
            <a:rou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6875" name="Text Box 11"/>
          <p:cNvSpPr txBox="1">
            <a:spLocks noChangeArrowheads="1"/>
          </p:cNvSpPr>
          <p:nvPr/>
        </p:nvSpPr>
        <p:spPr bwMode="auto">
          <a:xfrm>
            <a:off x="5486400" y="4038601"/>
            <a:ext cx="1981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1"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反射面</a:t>
            </a:r>
          </a:p>
        </p:txBody>
      </p:sp>
      <p:sp>
        <p:nvSpPr>
          <p:cNvPr id="36877" name="Text Box 13"/>
          <p:cNvSpPr txBox="1">
            <a:spLocks noChangeArrowheads="1"/>
          </p:cNvSpPr>
          <p:nvPr/>
        </p:nvSpPr>
        <p:spPr bwMode="auto">
          <a:xfrm>
            <a:off x="3746501" y="4006850"/>
            <a:ext cx="149912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zh-CN" altLang="en-US" sz="2400" b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入射点</a:t>
            </a:r>
            <a:r>
              <a:rPr kumimoji="1" lang="zh-CN" altLang="en-US" sz="2400" b="1" i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Ｏ</a:t>
            </a:r>
            <a:endParaRPr kumimoji="1" lang="en-US" altLang="zh-CN" sz="2400" b="1" i="1"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6878" name="Group 14"/>
          <p:cNvGrpSpPr/>
          <p:nvPr/>
        </p:nvGrpSpPr>
        <p:grpSpPr bwMode="auto">
          <a:xfrm>
            <a:off x="4000500" y="4038601"/>
            <a:ext cx="2438400" cy="195263"/>
            <a:chOff x="960" y="3024"/>
            <a:chExt cx="1200" cy="96"/>
          </a:xfrm>
        </p:grpSpPr>
        <p:sp>
          <p:nvSpPr>
            <p:cNvPr id="36879" name="Line 15"/>
            <p:cNvSpPr>
              <a:spLocks noChangeShapeType="1"/>
            </p:cNvSpPr>
            <p:nvPr/>
          </p:nvSpPr>
          <p:spPr bwMode="auto">
            <a:xfrm>
              <a:off x="960" y="3024"/>
              <a:ext cx="1200" cy="0"/>
            </a:xfrm>
            <a:prstGeom prst="line">
              <a:avLst/>
            </a:prstGeom>
            <a:noFill/>
            <a:ln w="28575" cap="sq">
              <a:solidFill>
                <a:srgbClr val="6600CC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6880" name="Line 16"/>
            <p:cNvSpPr>
              <a:spLocks noChangeShapeType="1"/>
            </p:cNvSpPr>
            <p:nvPr/>
          </p:nvSpPr>
          <p:spPr bwMode="auto">
            <a:xfrm flipH="1">
              <a:off x="960" y="3024"/>
              <a:ext cx="96" cy="96"/>
            </a:xfrm>
            <a:prstGeom prst="line">
              <a:avLst/>
            </a:prstGeom>
            <a:noFill/>
            <a:ln w="12700" cap="sq">
              <a:solidFill>
                <a:srgbClr val="6600CC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6881" name="Line 17"/>
            <p:cNvSpPr>
              <a:spLocks noChangeShapeType="1"/>
            </p:cNvSpPr>
            <p:nvPr/>
          </p:nvSpPr>
          <p:spPr bwMode="auto">
            <a:xfrm flipH="1">
              <a:off x="1056" y="3024"/>
              <a:ext cx="96" cy="96"/>
            </a:xfrm>
            <a:prstGeom prst="line">
              <a:avLst/>
            </a:prstGeom>
            <a:noFill/>
            <a:ln w="12700" cap="sq">
              <a:solidFill>
                <a:srgbClr val="6600CC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6882" name="Line 18"/>
            <p:cNvSpPr>
              <a:spLocks noChangeShapeType="1"/>
            </p:cNvSpPr>
            <p:nvPr/>
          </p:nvSpPr>
          <p:spPr bwMode="auto">
            <a:xfrm flipH="1">
              <a:off x="1152" y="3024"/>
              <a:ext cx="96" cy="96"/>
            </a:xfrm>
            <a:prstGeom prst="line">
              <a:avLst/>
            </a:prstGeom>
            <a:noFill/>
            <a:ln w="12700" cap="sq">
              <a:solidFill>
                <a:srgbClr val="6600CC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6883" name="Line 19"/>
            <p:cNvSpPr>
              <a:spLocks noChangeShapeType="1"/>
            </p:cNvSpPr>
            <p:nvPr/>
          </p:nvSpPr>
          <p:spPr bwMode="auto">
            <a:xfrm flipH="1">
              <a:off x="1248" y="3024"/>
              <a:ext cx="96" cy="96"/>
            </a:xfrm>
            <a:prstGeom prst="line">
              <a:avLst/>
            </a:prstGeom>
            <a:noFill/>
            <a:ln w="12700" cap="sq">
              <a:solidFill>
                <a:srgbClr val="6600CC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6884" name="Line 20"/>
            <p:cNvSpPr>
              <a:spLocks noChangeShapeType="1"/>
            </p:cNvSpPr>
            <p:nvPr/>
          </p:nvSpPr>
          <p:spPr bwMode="auto">
            <a:xfrm flipH="1">
              <a:off x="1344" y="3024"/>
              <a:ext cx="96" cy="96"/>
            </a:xfrm>
            <a:prstGeom prst="line">
              <a:avLst/>
            </a:prstGeom>
            <a:noFill/>
            <a:ln w="12700" cap="sq">
              <a:solidFill>
                <a:srgbClr val="6600CC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6885" name="Line 21"/>
            <p:cNvSpPr>
              <a:spLocks noChangeShapeType="1"/>
            </p:cNvSpPr>
            <p:nvPr/>
          </p:nvSpPr>
          <p:spPr bwMode="auto">
            <a:xfrm flipH="1">
              <a:off x="1440" y="3024"/>
              <a:ext cx="96" cy="96"/>
            </a:xfrm>
            <a:prstGeom prst="line">
              <a:avLst/>
            </a:prstGeom>
            <a:noFill/>
            <a:ln w="12700" cap="sq">
              <a:solidFill>
                <a:srgbClr val="6600CC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6886" name="Line 22"/>
            <p:cNvSpPr>
              <a:spLocks noChangeShapeType="1"/>
            </p:cNvSpPr>
            <p:nvPr/>
          </p:nvSpPr>
          <p:spPr bwMode="auto">
            <a:xfrm flipH="1">
              <a:off x="1536" y="3024"/>
              <a:ext cx="96" cy="96"/>
            </a:xfrm>
            <a:prstGeom prst="line">
              <a:avLst/>
            </a:prstGeom>
            <a:noFill/>
            <a:ln w="12700" cap="sq">
              <a:solidFill>
                <a:srgbClr val="6600CC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6887" name="Line 23"/>
            <p:cNvSpPr>
              <a:spLocks noChangeShapeType="1"/>
            </p:cNvSpPr>
            <p:nvPr/>
          </p:nvSpPr>
          <p:spPr bwMode="auto">
            <a:xfrm flipH="1">
              <a:off x="1632" y="3024"/>
              <a:ext cx="96" cy="96"/>
            </a:xfrm>
            <a:prstGeom prst="line">
              <a:avLst/>
            </a:prstGeom>
            <a:noFill/>
            <a:ln w="12700" cap="sq">
              <a:solidFill>
                <a:srgbClr val="6600CC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6888" name="Line 24"/>
            <p:cNvSpPr>
              <a:spLocks noChangeShapeType="1"/>
            </p:cNvSpPr>
            <p:nvPr/>
          </p:nvSpPr>
          <p:spPr bwMode="auto">
            <a:xfrm flipH="1">
              <a:off x="1728" y="3024"/>
              <a:ext cx="96" cy="96"/>
            </a:xfrm>
            <a:prstGeom prst="line">
              <a:avLst/>
            </a:prstGeom>
            <a:noFill/>
            <a:ln w="12700" cap="sq">
              <a:solidFill>
                <a:srgbClr val="6600CC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6889" name="Line 25"/>
            <p:cNvSpPr>
              <a:spLocks noChangeShapeType="1"/>
            </p:cNvSpPr>
            <p:nvPr/>
          </p:nvSpPr>
          <p:spPr bwMode="auto">
            <a:xfrm flipH="1">
              <a:off x="1824" y="3024"/>
              <a:ext cx="96" cy="96"/>
            </a:xfrm>
            <a:prstGeom prst="line">
              <a:avLst/>
            </a:prstGeom>
            <a:noFill/>
            <a:ln w="12700" cap="sq">
              <a:solidFill>
                <a:srgbClr val="6600CC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6890" name="Line 26"/>
            <p:cNvSpPr>
              <a:spLocks noChangeShapeType="1"/>
            </p:cNvSpPr>
            <p:nvPr/>
          </p:nvSpPr>
          <p:spPr bwMode="auto">
            <a:xfrm flipH="1">
              <a:off x="1920" y="3024"/>
              <a:ext cx="96" cy="96"/>
            </a:xfrm>
            <a:prstGeom prst="line">
              <a:avLst/>
            </a:prstGeom>
            <a:noFill/>
            <a:ln w="12700" cap="sq">
              <a:solidFill>
                <a:srgbClr val="6600CC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6891" name="Line 27"/>
            <p:cNvSpPr>
              <a:spLocks noChangeShapeType="1"/>
            </p:cNvSpPr>
            <p:nvPr/>
          </p:nvSpPr>
          <p:spPr bwMode="auto">
            <a:xfrm flipH="1">
              <a:off x="2016" y="3024"/>
              <a:ext cx="96" cy="96"/>
            </a:xfrm>
            <a:prstGeom prst="line">
              <a:avLst/>
            </a:prstGeom>
            <a:noFill/>
            <a:ln w="12700" cap="sq">
              <a:solidFill>
                <a:srgbClr val="6600CC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36892" name="Arc 28"/>
          <p:cNvSpPr/>
          <p:nvPr/>
        </p:nvSpPr>
        <p:spPr bwMode="auto">
          <a:xfrm rot="2292253" flipH="1">
            <a:off x="4818063" y="3565525"/>
            <a:ext cx="196850" cy="192088"/>
          </a:xfrm>
          <a:custGeom>
            <a:avLst/>
            <a:gdLst>
              <a:gd name="G0" fmla="+- 0 0 0"/>
              <a:gd name="G1" fmla="+- 20832 0 0"/>
              <a:gd name="G2" fmla="+- 21600 0 0"/>
              <a:gd name="T0" fmla="*/ 5708 w 21600"/>
              <a:gd name="T1" fmla="*/ 0 h 20832"/>
              <a:gd name="T2" fmla="*/ 21600 w 21600"/>
              <a:gd name="T3" fmla="*/ 20832 h 20832"/>
              <a:gd name="T4" fmla="*/ 0 w 21600"/>
              <a:gd name="T5" fmla="*/ 20832 h 208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0832" fill="none" extrusionOk="0">
                <a:moveTo>
                  <a:pt x="5708" y="-1"/>
                </a:moveTo>
                <a:cubicBezTo>
                  <a:pt x="15093" y="2571"/>
                  <a:pt x="21600" y="11100"/>
                  <a:pt x="21600" y="20832"/>
                </a:cubicBezTo>
              </a:path>
              <a:path w="21600" h="20832" stroke="0" extrusionOk="0">
                <a:moveTo>
                  <a:pt x="5708" y="-1"/>
                </a:moveTo>
                <a:cubicBezTo>
                  <a:pt x="15093" y="2571"/>
                  <a:pt x="21600" y="11100"/>
                  <a:pt x="21600" y="20832"/>
                </a:cubicBezTo>
                <a:lnTo>
                  <a:pt x="0" y="20832"/>
                </a:lnTo>
                <a:close/>
              </a:path>
            </a:pathLst>
          </a:custGeom>
          <a:noFill/>
          <a:ln w="381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6893" name="Text Box 29"/>
          <p:cNvSpPr txBox="1">
            <a:spLocks noChangeArrowheads="1"/>
          </p:cNvSpPr>
          <p:nvPr/>
        </p:nvSpPr>
        <p:spPr bwMode="auto">
          <a:xfrm>
            <a:off x="4648201" y="3048001"/>
            <a:ext cx="2825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 sz="2800" b="1" i="1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i</a:t>
            </a:r>
            <a:endParaRPr kumimoji="1" lang="el-GR" altLang="zh-CN" sz="2800" b="1" i="1">
              <a:latin typeface="Times New Roman" panose="02020603050405020304" pitchFamily="18" charset="0"/>
              <a:ea typeface="楷体_GB2312" pitchFamily="49" charset="-122"/>
              <a:cs typeface="Times New Roman" panose="02020603050405020304" pitchFamily="18" charset="0"/>
            </a:endParaRPr>
          </a:p>
        </p:txBody>
      </p:sp>
      <p:sp>
        <p:nvSpPr>
          <p:cNvPr id="36894" name="Text Box 30"/>
          <p:cNvSpPr txBox="1">
            <a:spLocks noChangeArrowheads="1"/>
          </p:cNvSpPr>
          <p:nvPr/>
        </p:nvSpPr>
        <p:spPr bwMode="auto">
          <a:xfrm>
            <a:off x="3200401" y="2057400"/>
            <a:ext cx="14221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入射光线</a:t>
            </a:r>
          </a:p>
        </p:txBody>
      </p:sp>
      <p:grpSp>
        <p:nvGrpSpPr>
          <p:cNvPr id="36895" name="Group 31"/>
          <p:cNvGrpSpPr/>
          <p:nvPr/>
        </p:nvGrpSpPr>
        <p:grpSpPr bwMode="auto">
          <a:xfrm>
            <a:off x="4457022" y="2666207"/>
            <a:ext cx="184150" cy="1463675"/>
            <a:chOff x="1254" y="1968"/>
            <a:chExt cx="90" cy="720"/>
          </a:xfrm>
        </p:grpSpPr>
        <p:sp>
          <p:nvSpPr>
            <p:cNvPr id="36896" name="Line 32"/>
            <p:cNvSpPr>
              <a:spLocks noChangeShapeType="1"/>
            </p:cNvSpPr>
            <p:nvPr/>
          </p:nvSpPr>
          <p:spPr bwMode="auto">
            <a:xfrm rot="-1932910">
              <a:off x="1344" y="1968"/>
              <a:ext cx="0" cy="72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6897" name="Line 33"/>
            <p:cNvSpPr>
              <a:spLocks noChangeShapeType="1"/>
            </p:cNvSpPr>
            <p:nvPr/>
          </p:nvSpPr>
          <p:spPr bwMode="auto">
            <a:xfrm rot="-1932910">
              <a:off x="1254" y="1994"/>
              <a:ext cx="0" cy="384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 type="none" w="sm" len="sm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36898" name="Text Box 34"/>
          <p:cNvSpPr txBox="1">
            <a:spLocks noChangeArrowheads="1"/>
          </p:cNvSpPr>
          <p:nvPr/>
        </p:nvSpPr>
        <p:spPr bwMode="auto">
          <a:xfrm>
            <a:off x="3873501" y="2498726"/>
            <a:ext cx="3898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 sz="2400" b="1" i="1">
                <a:latin typeface="Times New Roman" panose="02020603050405020304" pitchFamily="18" charset="0"/>
              </a:rPr>
              <a:t>A</a:t>
            </a:r>
          </a:p>
        </p:txBody>
      </p:sp>
      <p:sp>
        <p:nvSpPr>
          <p:cNvPr id="36899" name="Text Box 35"/>
          <p:cNvSpPr txBox="1">
            <a:spLocks noChangeArrowheads="1"/>
          </p:cNvSpPr>
          <p:nvPr/>
        </p:nvSpPr>
        <p:spPr bwMode="auto">
          <a:xfrm>
            <a:off x="5486401" y="2081213"/>
            <a:ext cx="14221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zh-CN" altLang="en-US" sz="24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反射光线</a:t>
            </a:r>
          </a:p>
        </p:txBody>
      </p:sp>
      <p:grpSp>
        <p:nvGrpSpPr>
          <p:cNvPr id="36900" name="Group 36"/>
          <p:cNvGrpSpPr/>
          <p:nvPr/>
        </p:nvGrpSpPr>
        <p:grpSpPr bwMode="auto">
          <a:xfrm flipV="1">
            <a:off x="5249322" y="2681468"/>
            <a:ext cx="158688" cy="1419225"/>
            <a:chOff x="1254" y="1951"/>
            <a:chExt cx="149" cy="720"/>
          </a:xfrm>
        </p:grpSpPr>
        <p:sp>
          <p:nvSpPr>
            <p:cNvPr id="36901" name="Line 37"/>
            <p:cNvSpPr>
              <a:spLocks noChangeShapeType="1"/>
            </p:cNvSpPr>
            <p:nvPr/>
          </p:nvSpPr>
          <p:spPr bwMode="auto">
            <a:xfrm rot="19667090">
              <a:off x="1403" y="1951"/>
              <a:ext cx="0" cy="720"/>
            </a:xfrm>
            <a:prstGeom prst="line">
              <a:avLst/>
            </a:prstGeom>
            <a:noFill/>
            <a:ln w="28575" cap="sq">
              <a:solidFill>
                <a:srgbClr val="FF33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6902" name="Line 38"/>
            <p:cNvSpPr>
              <a:spLocks noChangeShapeType="1"/>
            </p:cNvSpPr>
            <p:nvPr/>
          </p:nvSpPr>
          <p:spPr bwMode="auto">
            <a:xfrm rot="-1932910">
              <a:off x="1254" y="1994"/>
              <a:ext cx="0" cy="384"/>
            </a:xfrm>
            <a:prstGeom prst="line">
              <a:avLst/>
            </a:prstGeom>
            <a:noFill/>
            <a:ln w="28575" cap="sq">
              <a:solidFill>
                <a:srgbClr val="FF3300"/>
              </a:solidFill>
              <a:round/>
              <a:headEnd type="none" w="sm" len="sm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36903" name="Text Box 39"/>
          <p:cNvSpPr txBox="1">
            <a:spLocks noChangeArrowheads="1"/>
          </p:cNvSpPr>
          <p:nvPr/>
        </p:nvSpPr>
        <p:spPr bwMode="auto">
          <a:xfrm>
            <a:off x="5767389" y="2497138"/>
            <a:ext cx="3898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 sz="2400" b="1" i="1">
                <a:solidFill>
                  <a:srgbClr val="FF3300"/>
                </a:solidFill>
                <a:latin typeface="Times New Roman" panose="02020603050405020304" pitchFamily="18" charset="0"/>
              </a:rPr>
              <a:t>B</a:t>
            </a:r>
          </a:p>
        </p:txBody>
      </p:sp>
      <p:sp>
        <p:nvSpPr>
          <p:cNvPr id="36905" name="Text Box 41"/>
          <p:cNvSpPr txBox="1">
            <a:spLocks noChangeArrowheads="1"/>
          </p:cNvSpPr>
          <p:nvPr/>
        </p:nvSpPr>
        <p:spPr bwMode="auto">
          <a:xfrm>
            <a:off x="4648201" y="1752600"/>
            <a:ext cx="8034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zh-CN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法线</a:t>
            </a:r>
          </a:p>
        </p:txBody>
      </p:sp>
      <p:sp>
        <p:nvSpPr>
          <p:cNvPr id="36906" name="Line 42"/>
          <p:cNvSpPr>
            <a:spLocks noChangeShapeType="1"/>
          </p:cNvSpPr>
          <p:nvPr/>
        </p:nvSpPr>
        <p:spPr bwMode="auto">
          <a:xfrm flipV="1">
            <a:off x="5029715" y="2650379"/>
            <a:ext cx="0" cy="1366838"/>
          </a:xfrm>
          <a:prstGeom prst="line">
            <a:avLst/>
          </a:prstGeom>
          <a:noFill/>
          <a:ln w="28575">
            <a:solidFill>
              <a:srgbClr val="0000FF"/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6907" name="Text Box 43"/>
          <p:cNvSpPr txBox="1">
            <a:spLocks noChangeArrowheads="1"/>
          </p:cNvSpPr>
          <p:nvPr/>
        </p:nvSpPr>
        <p:spPr bwMode="auto">
          <a:xfrm>
            <a:off x="4851401" y="2246313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 sz="2400" b="1" i="1">
                <a:solidFill>
                  <a:srgbClr val="0000FF"/>
                </a:solidFill>
                <a:latin typeface="Times New Roman" panose="02020603050405020304" pitchFamily="18" charset="0"/>
              </a:rPr>
              <a:t>N</a:t>
            </a:r>
          </a:p>
        </p:txBody>
      </p:sp>
      <p:sp>
        <p:nvSpPr>
          <p:cNvPr id="36908" name="Text Box 44"/>
          <p:cNvSpPr txBox="1">
            <a:spLocks noChangeArrowheads="1"/>
          </p:cNvSpPr>
          <p:nvPr/>
        </p:nvSpPr>
        <p:spPr bwMode="auto">
          <a:xfrm>
            <a:off x="5076483" y="2997007"/>
            <a:ext cx="8350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1" lang="en-US" altLang="zh-CN" sz="2800" b="1" i="1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r</a:t>
            </a:r>
            <a:endParaRPr kumimoji="1" lang="el-GR" altLang="zh-CN" sz="2800" b="1" i="1">
              <a:latin typeface="Times New Roman" panose="02020603050405020304" pitchFamily="18" charset="0"/>
              <a:ea typeface="楷体_GB2312" pitchFamily="49" charset="-122"/>
              <a:cs typeface="Times New Roman" panose="02020603050405020304" pitchFamily="18" charset="0"/>
            </a:endParaRPr>
          </a:p>
        </p:txBody>
      </p:sp>
      <p:sp>
        <p:nvSpPr>
          <p:cNvPr id="36909" name="Arc 45"/>
          <p:cNvSpPr/>
          <p:nvPr/>
        </p:nvSpPr>
        <p:spPr bwMode="auto">
          <a:xfrm rot="-2292253">
            <a:off x="5029200" y="3563939"/>
            <a:ext cx="196850" cy="192087"/>
          </a:xfrm>
          <a:custGeom>
            <a:avLst/>
            <a:gdLst>
              <a:gd name="G0" fmla="+- 0 0 0"/>
              <a:gd name="G1" fmla="+- 20832 0 0"/>
              <a:gd name="G2" fmla="+- 21600 0 0"/>
              <a:gd name="T0" fmla="*/ 5708 w 21600"/>
              <a:gd name="T1" fmla="*/ 0 h 20832"/>
              <a:gd name="T2" fmla="*/ 21600 w 21600"/>
              <a:gd name="T3" fmla="*/ 20832 h 20832"/>
              <a:gd name="T4" fmla="*/ 0 w 21600"/>
              <a:gd name="T5" fmla="*/ 20832 h 208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0832" fill="none" extrusionOk="0">
                <a:moveTo>
                  <a:pt x="5708" y="-1"/>
                </a:moveTo>
                <a:cubicBezTo>
                  <a:pt x="15093" y="2571"/>
                  <a:pt x="21600" y="11100"/>
                  <a:pt x="21600" y="20832"/>
                </a:cubicBezTo>
              </a:path>
              <a:path w="21600" h="20832" stroke="0" extrusionOk="0">
                <a:moveTo>
                  <a:pt x="5708" y="-1"/>
                </a:moveTo>
                <a:cubicBezTo>
                  <a:pt x="15093" y="2571"/>
                  <a:pt x="21600" y="11100"/>
                  <a:pt x="21600" y="20832"/>
                </a:cubicBezTo>
                <a:lnTo>
                  <a:pt x="0" y="20832"/>
                </a:lnTo>
                <a:close/>
              </a:path>
            </a:pathLst>
          </a:custGeom>
          <a:noFill/>
          <a:ln w="57150" cap="sq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36915" name="Group 51"/>
          <p:cNvGrpSpPr/>
          <p:nvPr/>
        </p:nvGrpSpPr>
        <p:grpSpPr bwMode="auto">
          <a:xfrm>
            <a:off x="1858876" y="4620959"/>
            <a:ext cx="7835900" cy="1671638"/>
            <a:chOff x="352" y="3030"/>
            <a:chExt cx="4936" cy="1053"/>
          </a:xfrm>
        </p:grpSpPr>
        <p:pic>
          <p:nvPicPr>
            <p:cNvPr id="36916" name="Picture 5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" y="3264"/>
              <a:ext cx="4896" cy="8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6917" name="Rectangle 53"/>
            <p:cNvSpPr>
              <a:spLocks noChangeArrowheads="1"/>
            </p:cNvSpPr>
            <p:nvPr/>
          </p:nvSpPr>
          <p:spPr bwMode="auto">
            <a:xfrm>
              <a:off x="352" y="3030"/>
              <a:ext cx="997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kumimoji="1" lang="en-US" altLang="zh-CN" sz="2400" b="1">
                  <a:solidFill>
                    <a:schemeClr val="accent2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【</a:t>
              </a:r>
              <a:r>
                <a:rPr kumimoji="1" lang="zh-CN" altLang="en-US" sz="2400" b="1">
                  <a:solidFill>
                    <a:schemeClr val="accent2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名词</a:t>
              </a:r>
              <a:r>
                <a:rPr kumimoji="1" lang="en-US" altLang="zh-CN" sz="2400" b="1">
                  <a:solidFill>
                    <a:schemeClr val="accent2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】</a:t>
              </a:r>
            </a:p>
          </p:txBody>
        </p:sp>
      </p:grpSp>
      <p:sp>
        <p:nvSpPr>
          <p:cNvPr id="36918" name="Text Box 54"/>
          <p:cNvSpPr txBox="1">
            <a:spLocks noChangeArrowheads="1"/>
          </p:cNvSpPr>
          <p:nvPr/>
        </p:nvSpPr>
        <p:spPr bwMode="auto">
          <a:xfrm>
            <a:off x="2989176" y="5043233"/>
            <a:ext cx="6172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1" lang="zh-CN" altLang="en-US" sz="2400" b="1">
                <a:solidFill>
                  <a:srgbClr val="0000FF"/>
                </a:solidFill>
                <a:latin typeface="宋体" panose="02010600030101010101" pitchFamily="2" charset="-122"/>
              </a:rPr>
              <a:t>法线：</a:t>
            </a:r>
            <a:r>
              <a:rPr kumimoji="1" lang="zh-CN" altLang="en-US" sz="2400" b="1">
                <a:latin typeface="宋体" panose="02010600030101010101" pitchFamily="2" charset="-122"/>
              </a:rPr>
              <a:t>过入射点与反射面</a:t>
            </a:r>
            <a:r>
              <a:rPr kumimoji="1" lang="zh-CN" altLang="en-US" sz="2400" b="1">
                <a:solidFill>
                  <a:srgbClr val="FF0000"/>
                </a:solidFill>
                <a:latin typeface="宋体" panose="02010600030101010101" pitchFamily="2" charset="-122"/>
              </a:rPr>
              <a:t>垂直</a:t>
            </a:r>
            <a:r>
              <a:rPr kumimoji="1" lang="zh-CN" altLang="en-US" sz="2400" b="1">
                <a:latin typeface="宋体" panose="02010600030101010101" pitchFamily="2" charset="-122"/>
              </a:rPr>
              <a:t>的线。</a:t>
            </a:r>
          </a:p>
        </p:txBody>
      </p:sp>
      <p:sp>
        <p:nvSpPr>
          <p:cNvPr id="36919" name="Text Box 55"/>
          <p:cNvSpPr txBox="1">
            <a:spLocks noChangeArrowheads="1"/>
          </p:cNvSpPr>
          <p:nvPr/>
        </p:nvSpPr>
        <p:spPr bwMode="auto">
          <a:xfrm>
            <a:off x="2963776" y="5411533"/>
            <a:ext cx="6019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1" lang="zh-CN" altLang="en-US" sz="2400" b="1">
                <a:solidFill>
                  <a:srgbClr val="0000FF"/>
                </a:solidFill>
                <a:latin typeface="宋体" panose="02010600030101010101" pitchFamily="2" charset="-122"/>
              </a:rPr>
              <a:t>入射角∠</a:t>
            </a:r>
            <a:r>
              <a:rPr kumimoji="1" lang="en-US" altLang="zh-CN" sz="2400" b="1" i="1">
                <a:solidFill>
                  <a:srgbClr val="0000FF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i</a:t>
            </a:r>
            <a:r>
              <a:rPr kumimoji="1" lang="zh-CN" altLang="en-US" sz="2400" b="1">
                <a:solidFill>
                  <a:srgbClr val="0000FF"/>
                </a:solidFill>
                <a:latin typeface="宋体" panose="02010600030101010101" pitchFamily="2" charset="-122"/>
              </a:rPr>
              <a:t>：</a:t>
            </a:r>
            <a:r>
              <a:rPr kumimoji="1" lang="zh-CN" altLang="zh-CN" sz="2400" b="1">
                <a:latin typeface="宋体" panose="02010600030101010101" pitchFamily="2" charset="-122"/>
              </a:rPr>
              <a:t>入射</a:t>
            </a:r>
            <a:r>
              <a:rPr kumimoji="1" lang="zh-CN" altLang="en-US" sz="2400" b="1">
                <a:latin typeface="宋体" panose="02010600030101010101" pitchFamily="2" charset="-122"/>
              </a:rPr>
              <a:t>光</a:t>
            </a:r>
            <a:r>
              <a:rPr kumimoji="1" lang="zh-CN" altLang="zh-CN" sz="2400" b="1">
                <a:latin typeface="宋体" panose="02010600030101010101" pitchFamily="2" charset="-122"/>
              </a:rPr>
              <a:t>线</a:t>
            </a:r>
            <a:r>
              <a:rPr kumimoji="1" lang="zh-CN" altLang="zh-CN" sz="2400" b="1">
                <a:solidFill>
                  <a:srgbClr val="FF0000"/>
                </a:solidFill>
                <a:latin typeface="宋体" panose="02010600030101010101" pitchFamily="2" charset="-122"/>
              </a:rPr>
              <a:t>与法线</a:t>
            </a:r>
            <a:r>
              <a:rPr kumimoji="1" lang="zh-CN" altLang="zh-CN" sz="2400" b="1">
                <a:latin typeface="宋体" panose="02010600030101010101" pitchFamily="2" charset="-122"/>
              </a:rPr>
              <a:t>的夹角。</a:t>
            </a:r>
            <a:endParaRPr kumimoji="1" lang="zh-CN" altLang="en-US" sz="2400" b="1">
              <a:latin typeface="宋体" panose="02010600030101010101" pitchFamily="2" charset="-122"/>
            </a:endParaRPr>
          </a:p>
        </p:txBody>
      </p:sp>
      <p:sp>
        <p:nvSpPr>
          <p:cNvPr id="36920" name="Text Box 56"/>
          <p:cNvSpPr txBox="1">
            <a:spLocks noChangeArrowheads="1"/>
          </p:cNvSpPr>
          <p:nvPr/>
        </p:nvSpPr>
        <p:spPr bwMode="auto">
          <a:xfrm>
            <a:off x="2963776" y="5792533"/>
            <a:ext cx="6629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1" lang="zh-CN" altLang="zh-CN" sz="2400" b="1">
                <a:solidFill>
                  <a:srgbClr val="0000FF"/>
                </a:solidFill>
                <a:latin typeface="宋体" panose="02010600030101010101" pitchFamily="2" charset="-122"/>
              </a:rPr>
              <a:t>反射角∠</a:t>
            </a:r>
            <a:r>
              <a:rPr kumimoji="1" lang="en-US" altLang="zh-CN" sz="2400" b="1" i="1">
                <a:solidFill>
                  <a:srgbClr val="0000FF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r</a:t>
            </a:r>
            <a:r>
              <a:rPr kumimoji="1" lang="zh-CN" altLang="en-US" sz="2400" b="1">
                <a:solidFill>
                  <a:srgbClr val="0000FF"/>
                </a:solidFill>
                <a:latin typeface="宋体" panose="02010600030101010101" pitchFamily="2" charset="-122"/>
              </a:rPr>
              <a:t>：</a:t>
            </a:r>
            <a:r>
              <a:rPr kumimoji="1" lang="zh-CN" altLang="en-US" sz="2400" b="1">
                <a:latin typeface="宋体" panose="02010600030101010101" pitchFamily="2" charset="-122"/>
              </a:rPr>
              <a:t>反射光线</a:t>
            </a:r>
            <a:r>
              <a:rPr kumimoji="1" lang="zh-CN" altLang="en-US" sz="2400" b="1">
                <a:solidFill>
                  <a:srgbClr val="FF0000"/>
                </a:solidFill>
                <a:latin typeface="宋体" panose="02010600030101010101" pitchFamily="2" charset="-122"/>
              </a:rPr>
              <a:t>与法线</a:t>
            </a:r>
            <a:r>
              <a:rPr kumimoji="1" lang="zh-CN" altLang="en-US" sz="2400" b="1">
                <a:latin typeface="宋体" panose="02010600030101010101" pitchFamily="2" charset="-122"/>
              </a:rPr>
              <a:t>的夹角。</a:t>
            </a:r>
          </a:p>
        </p:txBody>
      </p:sp>
      <p:sp>
        <p:nvSpPr>
          <p:cNvPr id="36921" name="Rectangle 57"/>
          <p:cNvSpPr>
            <a:spLocks noChangeArrowheads="1"/>
          </p:cNvSpPr>
          <p:nvPr/>
        </p:nvSpPr>
        <p:spPr bwMode="auto">
          <a:xfrm>
            <a:off x="3268578" y="4644187"/>
            <a:ext cx="406884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kumimoji="1" lang="zh-CN" altLang="en-US" sz="2400" b="1">
                <a:latin typeface="宋体" panose="02010600030101010101" pitchFamily="2" charset="-122"/>
                <a:cs typeface="Arial" panose="020B0604020202020204" pitchFamily="34" charset="0"/>
              </a:rPr>
              <a:t>一点、一面、两角、三线</a:t>
            </a:r>
          </a:p>
        </p:txBody>
      </p:sp>
      <p:sp>
        <p:nvSpPr>
          <p:cNvPr id="56" name="TextBox 2"/>
          <p:cNvSpPr txBox="1"/>
          <p:nvPr/>
        </p:nvSpPr>
        <p:spPr bwMode="auto">
          <a:xfrm>
            <a:off x="1418141" y="65723"/>
            <a:ext cx="4698722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400" dirty="0" smtClean="0">
                <a:solidFill>
                  <a:srgbClr val="FF0000"/>
                </a:solidFill>
                <a:latin typeface="华文隶书" pitchFamily="2" charset="-122"/>
                <a:ea typeface="华文隶书" pitchFamily="2" charset="-122"/>
              </a:rPr>
              <a:t>二、光</a:t>
            </a:r>
            <a:r>
              <a:rPr lang="zh-CN" altLang="en-US" sz="4400" dirty="0">
                <a:solidFill>
                  <a:srgbClr val="FF0000"/>
                </a:solidFill>
                <a:latin typeface="华文隶书" pitchFamily="2" charset="-122"/>
                <a:ea typeface="华文隶书" pitchFamily="2" charset="-122"/>
              </a:rPr>
              <a:t>的反</a:t>
            </a:r>
            <a:r>
              <a:rPr lang="zh-CN" altLang="en-US" sz="4400" dirty="0" smtClean="0">
                <a:solidFill>
                  <a:srgbClr val="FF0000"/>
                </a:solidFill>
                <a:latin typeface="华文隶书" pitchFamily="2" charset="-122"/>
                <a:ea typeface="华文隶书" pitchFamily="2" charset="-122"/>
              </a:rPr>
              <a:t>射规律</a:t>
            </a:r>
            <a:endParaRPr lang="zh-CN" altLang="en-US" sz="4400" dirty="0">
              <a:solidFill>
                <a:srgbClr val="FF0000"/>
              </a:solidFill>
              <a:latin typeface="华文隶书" pitchFamily="2" charset="-122"/>
              <a:ea typeface="华文隶书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8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8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68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68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6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000"/>
                                        <p:tgtEl>
                                          <p:spTgt spid="369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69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69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6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6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69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69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68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68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69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69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69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69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69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69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69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69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5" grpId="0"/>
      <p:bldP spid="36877" grpId="0"/>
      <p:bldP spid="36892" grpId="0" animBg="1"/>
      <p:bldP spid="36893" grpId="0"/>
      <p:bldP spid="36894" grpId="0"/>
      <p:bldP spid="36898" grpId="0"/>
      <p:bldP spid="36899" grpId="0"/>
      <p:bldP spid="36903" grpId="0"/>
      <p:bldP spid="36905" grpId="0"/>
      <p:bldP spid="36906" grpId="0" animBg="1"/>
      <p:bldP spid="36907" grpId="0"/>
      <p:bldP spid="36908" grpId="0"/>
      <p:bldP spid="36909" grpId="0" animBg="1"/>
      <p:bldP spid="36918" grpId="0"/>
      <p:bldP spid="36919" grpId="0"/>
      <p:bldP spid="36920" grpId="0"/>
      <p:bldP spid="369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Line 2"/>
          <p:cNvSpPr>
            <a:spLocks noChangeShapeType="1"/>
          </p:cNvSpPr>
          <p:nvPr/>
        </p:nvSpPr>
        <p:spPr bwMode="auto">
          <a:xfrm flipH="1">
            <a:off x="2743200" y="1736641"/>
            <a:ext cx="39688" cy="4267200"/>
          </a:xfrm>
          <a:prstGeom prst="line">
            <a:avLst/>
          </a:prstGeom>
          <a:noFill/>
          <a:ln w="19050">
            <a:solidFill>
              <a:srgbClr val="808080"/>
            </a:solidFill>
            <a:rou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rgbClr val="808080">
                      <a:gamma/>
                      <a:shade val="60000"/>
                      <a:invGamma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12291" name="Group 3"/>
          <p:cNvGrpSpPr/>
          <p:nvPr/>
        </p:nvGrpSpPr>
        <p:grpSpPr bwMode="auto">
          <a:xfrm>
            <a:off x="2057400" y="1401679"/>
            <a:ext cx="1447800" cy="482600"/>
            <a:chOff x="845" y="1107"/>
            <a:chExt cx="1086" cy="304"/>
          </a:xfrm>
        </p:grpSpPr>
        <p:sp>
          <p:nvSpPr>
            <p:cNvPr id="12292" name="Freeform 4"/>
            <p:cNvSpPr/>
            <p:nvPr/>
          </p:nvSpPr>
          <p:spPr bwMode="gray">
            <a:xfrm>
              <a:off x="909" y="1282"/>
              <a:ext cx="958" cy="129"/>
            </a:xfrm>
            <a:custGeom>
              <a:avLst/>
              <a:gdLst>
                <a:gd name="T0" fmla="*/ 1270 w 1120"/>
                <a:gd name="T1" fmla="*/ 190 h 252"/>
                <a:gd name="T2" fmla="*/ 1265 w 1120"/>
                <a:gd name="T3" fmla="*/ 188 h 252"/>
                <a:gd name="T4" fmla="*/ 1247 w 1120"/>
                <a:gd name="T5" fmla="*/ 185 h 252"/>
                <a:gd name="T6" fmla="*/ 1218 w 1120"/>
                <a:gd name="T7" fmla="*/ 181 h 252"/>
                <a:gd name="T8" fmla="*/ 1177 w 1120"/>
                <a:gd name="T9" fmla="*/ 175 h 252"/>
                <a:gd name="T10" fmla="*/ 1125 w 1120"/>
                <a:gd name="T11" fmla="*/ 167 h 252"/>
                <a:gd name="T12" fmla="*/ 1064 w 1120"/>
                <a:gd name="T13" fmla="*/ 160 h 252"/>
                <a:gd name="T14" fmla="*/ 993 w 1120"/>
                <a:gd name="T15" fmla="*/ 154 h 252"/>
                <a:gd name="T16" fmla="*/ 914 w 1120"/>
                <a:gd name="T17" fmla="*/ 148 h 252"/>
                <a:gd name="T18" fmla="*/ 828 w 1120"/>
                <a:gd name="T19" fmla="*/ 143 h 252"/>
                <a:gd name="T20" fmla="*/ 733 w 1120"/>
                <a:gd name="T21" fmla="*/ 139 h 252"/>
                <a:gd name="T22" fmla="*/ 630 w 1120"/>
                <a:gd name="T23" fmla="*/ 139 h 252"/>
                <a:gd name="T24" fmla="*/ 528 w 1120"/>
                <a:gd name="T25" fmla="*/ 139 h 252"/>
                <a:gd name="T26" fmla="*/ 435 w 1120"/>
                <a:gd name="T27" fmla="*/ 143 h 252"/>
                <a:gd name="T28" fmla="*/ 349 w 1120"/>
                <a:gd name="T29" fmla="*/ 148 h 252"/>
                <a:gd name="T30" fmla="*/ 270 w 1120"/>
                <a:gd name="T31" fmla="*/ 154 h 252"/>
                <a:gd name="T32" fmla="*/ 202 w 1120"/>
                <a:gd name="T33" fmla="*/ 160 h 252"/>
                <a:gd name="T34" fmla="*/ 143 w 1120"/>
                <a:gd name="T35" fmla="*/ 167 h 252"/>
                <a:gd name="T36" fmla="*/ 93 w 1120"/>
                <a:gd name="T37" fmla="*/ 175 h 252"/>
                <a:gd name="T38" fmla="*/ 52 w 1120"/>
                <a:gd name="T39" fmla="*/ 181 h 252"/>
                <a:gd name="T40" fmla="*/ 23 w 1120"/>
                <a:gd name="T41" fmla="*/ 185 h 252"/>
                <a:gd name="T42" fmla="*/ 7 w 1120"/>
                <a:gd name="T43" fmla="*/ 188 h 252"/>
                <a:gd name="T44" fmla="*/ 0 w 1120"/>
                <a:gd name="T45" fmla="*/ 190 h 252"/>
                <a:gd name="T46" fmla="*/ 0 w 1120"/>
                <a:gd name="T47" fmla="*/ 47 h 252"/>
                <a:gd name="T48" fmla="*/ 635 w 1120"/>
                <a:gd name="T49" fmla="*/ 0 h 252"/>
                <a:gd name="T50" fmla="*/ 1270 w 1120"/>
                <a:gd name="T51" fmla="*/ 47 h 252"/>
                <a:gd name="T52" fmla="*/ 1270 w 1120"/>
                <a:gd name="T53" fmla="*/ 190 h 252"/>
                <a:gd name="T54" fmla="*/ 1270 w 1120"/>
                <a:gd name="T55" fmla="*/ 190 h 25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120"/>
                <a:gd name="T85" fmla="*/ 0 h 252"/>
                <a:gd name="T86" fmla="*/ 1120 w 1120"/>
                <a:gd name="T87" fmla="*/ 252 h 252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96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zh-CN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0277" name="Rectangle 5"/>
            <p:cNvSpPr>
              <a:spLocks noChangeArrowheads="1"/>
            </p:cNvSpPr>
            <p:nvPr/>
          </p:nvSpPr>
          <p:spPr bwMode="gray">
            <a:xfrm>
              <a:off x="845" y="1107"/>
              <a:ext cx="1086" cy="267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tint val="63529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0" hangingPunct="0"/>
              <a:r>
                <a:rPr lang="zh-CN" altLang="en-US" sz="24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宋体" panose="02010600030101010101" pitchFamily="2" charset="-122"/>
                  <a:cs typeface="Arial" panose="020B0604020202020204" pitchFamily="34" charset="0"/>
                </a:rPr>
                <a:t>猜想</a:t>
              </a:r>
            </a:p>
          </p:txBody>
        </p:sp>
      </p:grpSp>
      <p:grpSp>
        <p:nvGrpSpPr>
          <p:cNvPr id="12300" name="Group 9"/>
          <p:cNvGrpSpPr/>
          <p:nvPr/>
        </p:nvGrpSpPr>
        <p:grpSpPr bwMode="auto">
          <a:xfrm>
            <a:off x="2057400" y="2358941"/>
            <a:ext cx="1447800" cy="482600"/>
            <a:chOff x="816" y="2304"/>
            <a:chExt cx="1440" cy="448"/>
          </a:xfrm>
        </p:grpSpPr>
        <p:sp>
          <p:nvSpPr>
            <p:cNvPr id="12301" name="Freeform 10"/>
            <p:cNvSpPr/>
            <p:nvPr/>
          </p:nvSpPr>
          <p:spPr bwMode="gray">
            <a:xfrm>
              <a:off x="901" y="2562"/>
              <a:ext cx="1270" cy="190"/>
            </a:xfrm>
            <a:custGeom>
              <a:avLst/>
              <a:gdLst>
                <a:gd name="T0" fmla="*/ 1270 w 1120"/>
                <a:gd name="T1" fmla="*/ 190 h 252"/>
                <a:gd name="T2" fmla="*/ 1265 w 1120"/>
                <a:gd name="T3" fmla="*/ 188 h 252"/>
                <a:gd name="T4" fmla="*/ 1247 w 1120"/>
                <a:gd name="T5" fmla="*/ 185 h 252"/>
                <a:gd name="T6" fmla="*/ 1218 w 1120"/>
                <a:gd name="T7" fmla="*/ 181 h 252"/>
                <a:gd name="T8" fmla="*/ 1177 w 1120"/>
                <a:gd name="T9" fmla="*/ 175 h 252"/>
                <a:gd name="T10" fmla="*/ 1125 w 1120"/>
                <a:gd name="T11" fmla="*/ 167 h 252"/>
                <a:gd name="T12" fmla="*/ 1064 w 1120"/>
                <a:gd name="T13" fmla="*/ 160 h 252"/>
                <a:gd name="T14" fmla="*/ 993 w 1120"/>
                <a:gd name="T15" fmla="*/ 154 h 252"/>
                <a:gd name="T16" fmla="*/ 914 w 1120"/>
                <a:gd name="T17" fmla="*/ 148 h 252"/>
                <a:gd name="T18" fmla="*/ 828 w 1120"/>
                <a:gd name="T19" fmla="*/ 143 h 252"/>
                <a:gd name="T20" fmla="*/ 733 w 1120"/>
                <a:gd name="T21" fmla="*/ 139 h 252"/>
                <a:gd name="T22" fmla="*/ 630 w 1120"/>
                <a:gd name="T23" fmla="*/ 139 h 252"/>
                <a:gd name="T24" fmla="*/ 528 w 1120"/>
                <a:gd name="T25" fmla="*/ 139 h 252"/>
                <a:gd name="T26" fmla="*/ 435 w 1120"/>
                <a:gd name="T27" fmla="*/ 143 h 252"/>
                <a:gd name="T28" fmla="*/ 349 w 1120"/>
                <a:gd name="T29" fmla="*/ 148 h 252"/>
                <a:gd name="T30" fmla="*/ 270 w 1120"/>
                <a:gd name="T31" fmla="*/ 154 h 252"/>
                <a:gd name="T32" fmla="*/ 202 w 1120"/>
                <a:gd name="T33" fmla="*/ 160 h 252"/>
                <a:gd name="T34" fmla="*/ 143 w 1120"/>
                <a:gd name="T35" fmla="*/ 167 h 252"/>
                <a:gd name="T36" fmla="*/ 93 w 1120"/>
                <a:gd name="T37" fmla="*/ 175 h 252"/>
                <a:gd name="T38" fmla="*/ 52 w 1120"/>
                <a:gd name="T39" fmla="*/ 181 h 252"/>
                <a:gd name="T40" fmla="*/ 23 w 1120"/>
                <a:gd name="T41" fmla="*/ 185 h 252"/>
                <a:gd name="T42" fmla="*/ 7 w 1120"/>
                <a:gd name="T43" fmla="*/ 188 h 252"/>
                <a:gd name="T44" fmla="*/ 0 w 1120"/>
                <a:gd name="T45" fmla="*/ 190 h 252"/>
                <a:gd name="T46" fmla="*/ 0 w 1120"/>
                <a:gd name="T47" fmla="*/ 47 h 252"/>
                <a:gd name="T48" fmla="*/ 635 w 1120"/>
                <a:gd name="T49" fmla="*/ 0 h 252"/>
                <a:gd name="T50" fmla="*/ 1270 w 1120"/>
                <a:gd name="T51" fmla="*/ 47 h 252"/>
                <a:gd name="T52" fmla="*/ 1270 w 1120"/>
                <a:gd name="T53" fmla="*/ 190 h 252"/>
                <a:gd name="T54" fmla="*/ 1270 w 1120"/>
                <a:gd name="T55" fmla="*/ 190 h 25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120"/>
                <a:gd name="T85" fmla="*/ 0 h 252"/>
                <a:gd name="T86" fmla="*/ 1120 w 1120"/>
                <a:gd name="T87" fmla="*/ 252 h 252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96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zh-CN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0283" name="Rectangle 11">
              <a:hlinkClick r:id="rId2" action="ppaction://hlinksldjump"/>
            </p:cNvPr>
            <p:cNvSpPr>
              <a:spLocks noChangeArrowheads="1"/>
            </p:cNvSpPr>
            <p:nvPr/>
          </p:nvSpPr>
          <p:spPr bwMode="gray">
            <a:xfrm>
              <a:off x="816" y="2304"/>
              <a:ext cx="1440" cy="393"/>
            </a:xfrm>
            <a:prstGeom prst="rect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60392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0" hangingPunct="0"/>
              <a:r>
                <a:rPr lang="zh-CN" altLang="en-US" sz="24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宋体" panose="02010600030101010101" pitchFamily="2" charset="-122"/>
                  <a:cs typeface="Arial" panose="020B0604020202020204" pitchFamily="34" charset="0"/>
                </a:rPr>
                <a:t>器材</a:t>
              </a:r>
            </a:p>
          </p:txBody>
        </p:sp>
      </p:grpSp>
      <p:sp>
        <p:nvSpPr>
          <p:cNvPr id="12308" name="Rectangle 20"/>
          <p:cNvSpPr>
            <a:spLocks noChangeArrowheads="1"/>
          </p:cNvSpPr>
          <p:nvPr/>
        </p:nvSpPr>
        <p:spPr bwMode="auto">
          <a:xfrm>
            <a:off x="2082800" y="392490"/>
            <a:ext cx="17097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kumimoji="1" lang="en-US" altLang="zh-CN" sz="2800" b="1" dirty="0">
                <a:solidFill>
                  <a:srgbClr val="990033"/>
                </a:solidFill>
                <a:latin typeface="宋体" panose="02010600030101010101" pitchFamily="2" charset="-122"/>
              </a:rPr>
              <a:t>【</a:t>
            </a:r>
            <a:r>
              <a:rPr kumimoji="1" lang="zh-CN" altLang="en-US" sz="2800" b="1" dirty="0">
                <a:solidFill>
                  <a:srgbClr val="990033"/>
                </a:solidFill>
                <a:latin typeface="宋体" panose="02010600030101010101" pitchFamily="2" charset="-122"/>
              </a:rPr>
              <a:t>探究</a:t>
            </a:r>
            <a:r>
              <a:rPr kumimoji="1" lang="en-US" altLang="zh-CN" sz="2800" b="1" dirty="0">
                <a:solidFill>
                  <a:srgbClr val="990033"/>
                </a:solidFill>
                <a:latin typeface="宋体" panose="02010600030101010101" pitchFamily="2" charset="-122"/>
              </a:rPr>
              <a:t>】</a:t>
            </a:r>
          </a:p>
        </p:txBody>
      </p:sp>
      <p:sp>
        <p:nvSpPr>
          <p:cNvPr id="12309" name="Rectangle 21"/>
          <p:cNvSpPr>
            <a:spLocks noChangeArrowheads="1"/>
          </p:cNvSpPr>
          <p:nvPr/>
        </p:nvSpPr>
        <p:spPr bwMode="auto">
          <a:xfrm>
            <a:off x="3597653" y="1333155"/>
            <a:ext cx="373923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kumimoji="1" lang="zh-CN" altLang="en-US" sz="2400" b="1">
                <a:latin typeface="楷体_GB2312" pitchFamily="49" charset="-122"/>
                <a:ea typeface="楷体_GB2312" pitchFamily="49" charset="-122"/>
                <a:cs typeface="Arial" panose="020B0604020202020204" pitchFamily="34" charset="0"/>
              </a:rPr>
              <a:t>一点一面两角三线的关系</a:t>
            </a:r>
          </a:p>
        </p:txBody>
      </p:sp>
      <p:sp>
        <p:nvSpPr>
          <p:cNvPr id="12312" name="Text Box 24"/>
          <p:cNvSpPr txBox="1">
            <a:spLocks noChangeArrowheads="1"/>
          </p:cNvSpPr>
          <p:nvPr/>
        </p:nvSpPr>
        <p:spPr bwMode="gray">
          <a:xfrm>
            <a:off x="3597653" y="399495"/>
            <a:ext cx="285950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chemeClr val="folHlink">
                        <a:alpha val="60001"/>
                      </a:schemeClr>
                    </a:gs>
                    <a:gs pos="100000">
                      <a:schemeClr val="folHlink">
                        <a:gamma/>
                        <a:tint val="9020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cs typeface="Arial" panose="020B0604020202020204" pitchFamily="34" charset="0"/>
              </a:rPr>
              <a:t>光的反射定律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3222583" y="5275667"/>
            <a:ext cx="12651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smtClean="0"/>
              <a:t>平面镜</a:t>
            </a:r>
            <a:endParaRPr lang="zh-CN" altLang="en-US" sz="2400" b="1"/>
          </a:p>
        </p:txBody>
      </p:sp>
      <p:sp>
        <p:nvSpPr>
          <p:cNvPr id="18" name="文本框 17"/>
          <p:cNvSpPr txBox="1"/>
          <p:nvPr/>
        </p:nvSpPr>
        <p:spPr>
          <a:xfrm>
            <a:off x="4162926" y="5275667"/>
            <a:ext cx="18047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/>
              <a:t>、</a:t>
            </a:r>
            <a:r>
              <a:rPr lang="zh-CN" altLang="en-US" sz="2400" b="1" smtClean="0"/>
              <a:t>纸板</a:t>
            </a:r>
            <a:r>
              <a:rPr lang="en-US" altLang="zh-CN" sz="24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ENF</a:t>
            </a:r>
            <a:endParaRPr lang="zh-CN" altLang="en-US" sz="2400" b="1"/>
          </a:p>
        </p:txBody>
      </p:sp>
      <p:sp>
        <p:nvSpPr>
          <p:cNvPr id="19" name="文本框 18"/>
          <p:cNvSpPr txBox="1"/>
          <p:nvPr/>
        </p:nvSpPr>
        <p:spPr>
          <a:xfrm>
            <a:off x="5751095" y="5275667"/>
            <a:ext cx="14798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/>
              <a:t>、</a:t>
            </a:r>
            <a:r>
              <a:rPr lang="zh-CN" altLang="en-US" sz="2400" b="1" smtClean="0"/>
              <a:t>激光笔</a:t>
            </a:r>
            <a:endParaRPr lang="zh-CN" altLang="en-US" sz="2400" b="1"/>
          </a:p>
        </p:txBody>
      </p:sp>
      <p:sp>
        <p:nvSpPr>
          <p:cNvPr id="20" name="文本框 19"/>
          <p:cNvSpPr txBox="1"/>
          <p:nvPr/>
        </p:nvSpPr>
        <p:spPr>
          <a:xfrm>
            <a:off x="7026442" y="5275667"/>
            <a:ext cx="14678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/>
              <a:t>、</a:t>
            </a:r>
            <a:r>
              <a:rPr lang="zh-CN" altLang="en-US" sz="2400" b="1" smtClean="0"/>
              <a:t>量角器</a:t>
            </a:r>
            <a:endParaRPr lang="zh-CN" altLang="en-US" sz="2400" b="1"/>
          </a:p>
        </p:txBody>
      </p:sp>
      <p:sp>
        <p:nvSpPr>
          <p:cNvPr id="21" name="文本框 20"/>
          <p:cNvSpPr txBox="1"/>
          <p:nvPr/>
        </p:nvSpPr>
        <p:spPr>
          <a:xfrm>
            <a:off x="8289758" y="5275666"/>
            <a:ext cx="11309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smtClean="0"/>
              <a:t>、铅笔</a:t>
            </a:r>
            <a:endParaRPr lang="zh-CN" altLang="en-US" sz="2400" b="1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7779" y="2147157"/>
            <a:ext cx="3708400" cy="28620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Line 2"/>
          <p:cNvSpPr>
            <a:spLocks noChangeShapeType="1"/>
          </p:cNvSpPr>
          <p:nvPr/>
        </p:nvSpPr>
        <p:spPr bwMode="auto">
          <a:xfrm flipH="1">
            <a:off x="1254580" y="747772"/>
            <a:ext cx="39688" cy="4114800"/>
          </a:xfrm>
          <a:prstGeom prst="line">
            <a:avLst/>
          </a:prstGeom>
          <a:noFill/>
          <a:ln w="19050">
            <a:solidFill>
              <a:srgbClr val="808080"/>
            </a:solidFill>
            <a:rou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rgbClr val="808080">
                      <a:gamma/>
                      <a:shade val="60000"/>
                      <a:invGamma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38919" name="Group 9"/>
          <p:cNvGrpSpPr/>
          <p:nvPr/>
        </p:nvGrpSpPr>
        <p:grpSpPr bwMode="auto">
          <a:xfrm>
            <a:off x="568780" y="519172"/>
            <a:ext cx="1447800" cy="482600"/>
            <a:chOff x="816" y="2304"/>
            <a:chExt cx="1440" cy="448"/>
          </a:xfrm>
        </p:grpSpPr>
        <p:sp>
          <p:nvSpPr>
            <p:cNvPr id="38920" name="Freeform 10"/>
            <p:cNvSpPr/>
            <p:nvPr/>
          </p:nvSpPr>
          <p:spPr bwMode="gray">
            <a:xfrm>
              <a:off x="901" y="2562"/>
              <a:ext cx="1270" cy="190"/>
            </a:xfrm>
            <a:custGeom>
              <a:avLst/>
              <a:gdLst>
                <a:gd name="T0" fmla="*/ 1270 w 1120"/>
                <a:gd name="T1" fmla="*/ 190 h 252"/>
                <a:gd name="T2" fmla="*/ 1265 w 1120"/>
                <a:gd name="T3" fmla="*/ 188 h 252"/>
                <a:gd name="T4" fmla="*/ 1247 w 1120"/>
                <a:gd name="T5" fmla="*/ 185 h 252"/>
                <a:gd name="T6" fmla="*/ 1218 w 1120"/>
                <a:gd name="T7" fmla="*/ 181 h 252"/>
                <a:gd name="T8" fmla="*/ 1177 w 1120"/>
                <a:gd name="T9" fmla="*/ 175 h 252"/>
                <a:gd name="T10" fmla="*/ 1125 w 1120"/>
                <a:gd name="T11" fmla="*/ 167 h 252"/>
                <a:gd name="T12" fmla="*/ 1064 w 1120"/>
                <a:gd name="T13" fmla="*/ 160 h 252"/>
                <a:gd name="T14" fmla="*/ 993 w 1120"/>
                <a:gd name="T15" fmla="*/ 154 h 252"/>
                <a:gd name="T16" fmla="*/ 914 w 1120"/>
                <a:gd name="T17" fmla="*/ 148 h 252"/>
                <a:gd name="T18" fmla="*/ 828 w 1120"/>
                <a:gd name="T19" fmla="*/ 143 h 252"/>
                <a:gd name="T20" fmla="*/ 733 w 1120"/>
                <a:gd name="T21" fmla="*/ 139 h 252"/>
                <a:gd name="T22" fmla="*/ 630 w 1120"/>
                <a:gd name="T23" fmla="*/ 139 h 252"/>
                <a:gd name="T24" fmla="*/ 528 w 1120"/>
                <a:gd name="T25" fmla="*/ 139 h 252"/>
                <a:gd name="T26" fmla="*/ 435 w 1120"/>
                <a:gd name="T27" fmla="*/ 143 h 252"/>
                <a:gd name="T28" fmla="*/ 349 w 1120"/>
                <a:gd name="T29" fmla="*/ 148 h 252"/>
                <a:gd name="T30" fmla="*/ 270 w 1120"/>
                <a:gd name="T31" fmla="*/ 154 h 252"/>
                <a:gd name="T32" fmla="*/ 202 w 1120"/>
                <a:gd name="T33" fmla="*/ 160 h 252"/>
                <a:gd name="T34" fmla="*/ 143 w 1120"/>
                <a:gd name="T35" fmla="*/ 167 h 252"/>
                <a:gd name="T36" fmla="*/ 93 w 1120"/>
                <a:gd name="T37" fmla="*/ 175 h 252"/>
                <a:gd name="T38" fmla="*/ 52 w 1120"/>
                <a:gd name="T39" fmla="*/ 181 h 252"/>
                <a:gd name="T40" fmla="*/ 23 w 1120"/>
                <a:gd name="T41" fmla="*/ 185 h 252"/>
                <a:gd name="T42" fmla="*/ 7 w 1120"/>
                <a:gd name="T43" fmla="*/ 188 h 252"/>
                <a:gd name="T44" fmla="*/ 0 w 1120"/>
                <a:gd name="T45" fmla="*/ 190 h 252"/>
                <a:gd name="T46" fmla="*/ 0 w 1120"/>
                <a:gd name="T47" fmla="*/ 47 h 252"/>
                <a:gd name="T48" fmla="*/ 635 w 1120"/>
                <a:gd name="T49" fmla="*/ 0 h 252"/>
                <a:gd name="T50" fmla="*/ 1270 w 1120"/>
                <a:gd name="T51" fmla="*/ 47 h 252"/>
                <a:gd name="T52" fmla="*/ 1270 w 1120"/>
                <a:gd name="T53" fmla="*/ 190 h 252"/>
                <a:gd name="T54" fmla="*/ 1270 w 1120"/>
                <a:gd name="T55" fmla="*/ 190 h 25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120"/>
                <a:gd name="T85" fmla="*/ 0 h 252"/>
                <a:gd name="T86" fmla="*/ 1120 w 1120"/>
                <a:gd name="T87" fmla="*/ 252 h 252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96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zh-CN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0283" name="Rectangle 11">
              <a:hlinkClick r:id="rId2" action="ppaction://hlinksldjump"/>
            </p:cNvPr>
            <p:cNvSpPr>
              <a:spLocks noChangeArrowheads="1"/>
            </p:cNvSpPr>
            <p:nvPr/>
          </p:nvSpPr>
          <p:spPr bwMode="gray">
            <a:xfrm>
              <a:off x="816" y="2304"/>
              <a:ext cx="1440" cy="393"/>
            </a:xfrm>
            <a:prstGeom prst="rect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60392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0" hangingPunct="0"/>
              <a:r>
                <a:rPr lang="zh-CN" altLang="en-US" sz="24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anose="020F0502020204030204" pitchFamily="34" charset="0"/>
                  <a:ea typeface="华文细黑" panose="02010600040101010101" pitchFamily="2" charset="-122"/>
                  <a:cs typeface="Arial" panose="020B0604020202020204" pitchFamily="34" charset="0"/>
                </a:rPr>
                <a:t>方案</a:t>
              </a:r>
            </a:p>
          </p:txBody>
        </p:sp>
      </p:grpSp>
      <p:sp>
        <p:nvSpPr>
          <p:cNvPr id="38926" name="Text Box 24"/>
          <p:cNvSpPr txBox="1">
            <a:spLocks noChangeArrowheads="1"/>
          </p:cNvSpPr>
          <p:nvPr/>
        </p:nvSpPr>
        <p:spPr bwMode="auto">
          <a:xfrm>
            <a:off x="1864180" y="1012801"/>
            <a:ext cx="444366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kumimoji="1"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kumimoji="1"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．如何体现三线的位置？</a:t>
            </a:r>
          </a:p>
        </p:txBody>
      </p:sp>
      <p:sp>
        <p:nvSpPr>
          <p:cNvPr id="38928" name="Text Box 16"/>
          <p:cNvSpPr txBox="1">
            <a:spLocks noChangeArrowheads="1"/>
          </p:cNvSpPr>
          <p:nvPr/>
        </p:nvSpPr>
        <p:spPr bwMode="auto">
          <a:xfrm>
            <a:off x="2016580" y="1559242"/>
            <a:ext cx="3962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1" lang="zh-CN" altLang="en-US" sz="2800" b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（可用白屏等来显示）</a:t>
            </a:r>
          </a:p>
        </p:txBody>
      </p:sp>
      <p:sp>
        <p:nvSpPr>
          <p:cNvPr id="38930" name="Text Box 24"/>
          <p:cNvSpPr txBox="1">
            <a:spLocks noChangeArrowheads="1"/>
          </p:cNvSpPr>
          <p:nvPr/>
        </p:nvSpPr>
        <p:spPr bwMode="auto">
          <a:xfrm>
            <a:off x="1864180" y="2144771"/>
            <a:ext cx="6172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kumimoji="1"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1"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．如何测量两角的大小？</a:t>
            </a:r>
          </a:p>
        </p:txBody>
      </p:sp>
      <p:sp>
        <p:nvSpPr>
          <p:cNvPr id="38931" name="Text Box 19"/>
          <p:cNvSpPr txBox="1">
            <a:spLocks noChangeArrowheads="1"/>
          </p:cNvSpPr>
          <p:nvPr/>
        </p:nvSpPr>
        <p:spPr bwMode="auto">
          <a:xfrm>
            <a:off x="3596393" y="2711711"/>
            <a:ext cx="416359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kumimoji="1" lang="zh-CN" altLang="en-US" sz="2800" b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（可在白屏上画好角度）</a:t>
            </a:r>
          </a:p>
        </p:txBody>
      </p:sp>
      <p:sp>
        <p:nvSpPr>
          <p:cNvPr id="38932" name="Text Box 20"/>
          <p:cNvSpPr txBox="1">
            <a:spLocks noChangeArrowheads="1"/>
          </p:cNvSpPr>
          <p:nvPr/>
        </p:nvSpPr>
        <p:spPr bwMode="auto">
          <a:xfrm>
            <a:off x="5558994" y="1536021"/>
            <a:ext cx="3962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1" lang="zh-CN" altLang="en-US" sz="2800" b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（白屏可绕轴转动）</a:t>
            </a:r>
          </a:p>
        </p:txBody>
      </p:sp>
      <p:sp>
        <p:nvSpPr>
          <p:cNvPr id="38933" name="Text Box 21"/>
          <p:cNvSpPr txBox="1">
            <a:spLocks noChangeArrowheads="1"/>
          </p:cNvSpPr>
          <p:nvPr/>
        </p:nvSpPr>
        <p:spPr bwMode="auto">
          <a:xfrm>
            <a:off x="2072393" y="2711711"/>
            <a:ext cx="2362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1" lang="zh-CN" altLang="en-US" sz="2800" b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（量角器）</a:t>
            </a:r>
          </a:p>
        </p:txBody>
      </p:sp>
      <p:sp>
        <p:nvSpPr>
          <p:cNvPr id="38934" name="Text Box 24"/>
          <p:cNvSpPr txBox="1">
            <a:spLocks noChangeArrowheads="1"/>
          </p:cNvSpPr>
          <p:nvPr/>
        </p:nvSpPr>
        <p:spPr bwMode="auto">
          <a:xfrm>
            <a:off x="1864180" y="3356363"/>
            <a:ext cx="589580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kumimoji="1"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kumimoji="1"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．方案设计中还有没有什么缺陷？</a:t>
            </a:r>
          </a:p>
        </p:txBody>
      </p:sp>
      <p:sp>
        <p:nvSpPr>
          <p:cNvPr id="38935" name="Text Box 23"/>
          <p:cNvSpPr txBox="1">
            <a:spLocks noChangeArrowheads="1"/>
          </p:cNvSpPr>
          <p:nvPr/>
        </p:nvSpPr>
        <p:spPr bwMode="auto">
          <a:xfrm>
            <a:off x="2137230" y="3948173"/>
            <a:ext cx="5181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1" lang="zh-CN" altLang="en-US" sz="2800" b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（多次实验总结一般规律）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9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9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89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9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8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89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89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89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89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8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89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89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26" grpId="0"/>
      <p:bldP spid="38928" grpId="0"/>
      <p:bldP spid="38930" grpId="0"/>
      <p:bldP spid="38931" grpId="0"/>
      <p:bldP spid="38932" grpId="0"/>
      <p:bldP spid="38933" grpId="0"/>
      <p:bldP spid="38934" grpId="0"/>
      <p:bldP spid="3893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Line 18"/>
          <p:cNvSpPr>
            <a:spLocks noChangeShapeType="1"/>
          </p:cNvSpPr>
          <p:nvPr/>
        </p:nvSpPr>
        <p:spPr bwMode="auto">
          <a:xfrm>
            <a:off x="2044700" y="1066800"/>
            <a:ext cx="8001000" cy="0"/>
          </a:xfrm>
          <a:prstGeom prst="line">
            <a:avLst/>
          </a:prstGeom>
          <a:noFill/>
          <a:ln w="38100" cap="rnd">
            <a:solidFill>
              <a:srgbClr val="969696"/>
            </a:solidFill>
            <a:prstDash val="sysDot"/>
            <a:round/>
            <a:tailEnd type="oval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364" name="AutoShape 4"/>
          <p:cNvSpPr>
            <a:spLocks noChangeArrowheads="1"/>
          </p:cNvSpPr>
          <p:nvPr/>
        </p:nvSpPr>
        <p:spPr bwMode="auto">
          <a:xfrm>
            <a:off x="2446463" y="1876927"/>
            <a:ext cx="7526087" cy="3548062"/>
          </a:xfrm>
          <a:prstGeom prst="roundRect">
            <a:avLst>
              <a:gd name="adj" fmla="val 7315"/>
            </a:avLst>
          </a:prstGeom>
          <a:noFill/>
          <a:ln w="22225" cap="rnd">
            <a:solidFill>
              <a:srgbClr val="1C1C1C"/>
            </a:solidFill>
            <a:prstDash val="sysDot"/>
            <a:rou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5378" name="Rectangle 18"/>
          <p:cNvSpPr>
            <a:spLocks noChangeArrowheads="1"/>
          </p:cNvSpPr>
          <p:nvPr/>
        </p:nvSpPr>
        <p:spPr bwMode="auto">
          <a:xfrm>
            <a:off x="2103854" y="1152489"/>
            <a:ext cx="169661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kumimoji="1" lang="en-US" altLang="zh-CN" sz="2800" b="1">
                <a:solidFill>
                  <a:srgbClr val="990033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【</a:t>
            </a:r>
            <a:r>
              <a:rPr kumimoji="1" lang="zh-CN" altLang="en-US" sz="2800" b="1">
                <a:solidFill>
                  <a:srgbClr val="990033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探究</a:t>
            </a:r>
            <a:r>
              <a:rPr kumimoji="1" lang="en-US" altLang="zh-CN" sz="2800" b="1">
                <a:solidFill>
                  <a:srgbClr val="990033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】</a:t>
            </a:r>
          </a:p>
        </p:txBody>
      </p:sp>
      <p:sp>
        <p:nvSpPr>
          <p:cNvPr id="15379" name="Text Box 19"/>
          <p:cNvSpPr txBox="1">
            <a:spLocks noChangeArrowheads="1"/>
          </p:cNvSpPr>
          <p:nvPr/>
        </p:nvSpPr>
        <p:spPr bwMode="gray">
          <a:xfrm>
            <a:off x="3669130" y="1176301"/>
            <a:ext cx="3777411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chemeClr val="folHlink">
                        <a:alpha val="60001"/>
                      </a:schemeClr>
                    </a:gs>
                    <a:gs pos="100000">
                      <a:schemeClr val="folHlink">
                        <a:gamma/>
                        <a:tint val="9020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光的反射定律</a:t>
            </a:r>
          </a:p>
        </p:txBody>
      </p:sp>
      <p:sp>
        <p:nvSpPr>
          <p:cNvPr id="15381" name="AutoShape 21"/>
          <p:cNvSpPr>
            <a:spLocks noChangeArrowheads="1"/>
          </p:cNvSpPr>
          <p:nvPr/>
        </p:nvSpPr>
        <p:spPr bwMode="auto">
          <a:xfrm rot="1915671">
            <a:off x="4872789" y="3418301"/>
            <a:ext cx="3141663" cy="1955800"/>
          </a:xfrm>
          <a:prstGeom prst="cube">
            <a:avLst>
              <a:gd name="adj" fmla="val 95208"/>
            </a:avLst>
          </a:prstGeom>
          <a:solidFill>
            <a:schemeClr val="bg1"/>
          </a:solidFill>
          <a:ln w="12700" cap="sq">
            <a:solidFill>
              <a:srgbClr val="FF99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5382" name="AutoShape 22"/>
          <p:cNvSpPr>
            <a:spLocks noChangeArrowheads="1"/>
          </p:cNvSpPr>
          <p:nvPr/>
        </p:nvSpPr>
        <p:spPr bwMode="auto">
          <a:xfrm rot="-706389" flipH="1" flipV="1">
            <a:off x="5025188" y="2732502"/>
            <a:ext cx="2649538" cy="1585913"/>
          </a:xfrm>
          <a:prstGeom prst="parallelogram">
            <a:avLst>
              <a:gd name="adj" fmla="val 21347"/>
            </a:avLst>
          </a:prstGeom>
          <a:solidFill>
            <a:schemeClr val="bg1"/>
          </a:solidFill>
          <a:ln w="19050" cap="sq">
            <a:solidFill>
              <a:srgbClr val="0000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5383" name="Line 23"/>
          <p:cNvSpPr>
            <a:spLocks noChangeShapeType="1"/>
          </p:cNvSpPr>
          <p:nvPr/>
        </p:nvSpPr>
        <p:spPr bwMode="auto">
          <a:xfrm flipV="1">
            <a:off x="6311063" y="2381664"/>
            <a:ext cx="0" cy="1947862"/>
          </a:xfrm>
          <a:prstGeom prst="line">
            <a:avLst/>
          </a:prstGeom>
          <a:noFill/>
          <a:ln w="38100">
            <a:solidFill>
              <a:schemeClr val="hlink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15415" name="Group 55"/>
          <p:cNvGrpSpPr/>
          <p:nvPr/>
        </p:nvGrpSpPr>
        <p:grpSpPr bwMode="auto">
          <a:xfrm>
            <a:off x="4263188" y="2326102"/>
            <a:ext cx="774700" cy="633413"/>
            <a:chOff x="1617" y="1276"/>
            <a:chExt cx="488" cy="399"/>
          </a:xfrm>
        </p:grpSpPr>
        <p:sp>
          <p:nvSpPr>
            <p:cNvPr id="15390" name="AutoShape 30"/>
            <p:cNvSpPr>
              <a:spLocks noChangeArrowheads="1"/>
            </p:cNvSpPr>
            <p:nvPr/>
          </p:nvSpPr>
          <p:spPr bwMode="auto">
            <a:xfrm rot="8361266" flipH="1" flipV="1">
              <a:off x="1920" y="1312"/>
              <a:ext cx="185" cy="363"/>
            </a:xfrm>
            <a:prstGeom prst="can">
              <a:avLst>
                <a:gd name="adj" fmla="val 49054"/>
              </a:avLst>
            </a:prstGeom>
            <a:solidFill>
              <a:schemeClr val="bg1"/>
            </a:solidFill>
            <a:ln w="19050" cap="sq">
              <a:solidFill>
                <a:srgbClr val="0000FF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5391" name="AutoShape 31"/>
            <p:cNvSpPr>
              <a:spLocks noChangeArrowheads="1"/>
            </p:cNvSpPr>
            <p:nvPr/>
          </p:nvSpPr>
          <p:spPr bwMode="auto">
            <a:xfrm rot="8361266" flipH="1" flipV="1">
              <a:off x="1843" y="1306"/>
              <a:ext cx="93" cy="82"/>
            </a:xfrm>
            <a:prstGeom prst="can">
              <a:avLst>
                <a:gd name="adj" fmla="val 28806"/>
              </a:avLst>
            </a:prstGeom>
            <a:solidFill>
              <a:schemeClr val="bg1"/>
            </a:solidFill>
            <a:ln w="12700" cap="sq">
              <a:solidFill>
                <a:srgbClr val="0000FF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5392" name="Line 32"/>
            <p:cNvSpPr>
              <a:spLocks noChangeShapeType="1"/>
            </p:cNvSpPr>
            <p:nvPr/>
          </p:nvSpPr>
          <p:spPr bwMode="auto">
            <a:xfrm rot="311666">
              <a:off x="1895" y="1457"/>
              <a:ext cx="139" cy="137"/>
            </a:xfrm>
            <a:prstGeom prst="line">
              <a:avLst/>
            </a:prstGeom>
            <a:noFill/>
            <a:ln w="12700" cap="sq">
              <a:solidFill>
                <a:srgbClr val="0000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5393" name="Line 33"/>
            <p:cNvSpPr>
              <a:spLocks noChangeShapeType="1"/>
            </p:cNvSpPr>
            <p:nvPr/>
          </p:nvSpPr>
          <p:spPr bwMode="auto">
            <a:xfrm rot="311666">
              <a:off x="1941" y="1412"/>
              <a:ext cx="140" cy="136"/>
            </a:xfrm>
            <a:prstGeom prst="line">
              <a:avLst/>
            </a:prstGeom>
            <a:noFill/>
            <a:ln w="12700" cap="sq">
              <a:solidFill>
                <a:srgbClr val="0000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5394" name="Freeform 34"/>
            <p:cNvSpPr/>
            <p:nvPr/>
          </p:nvSpPr>
          <p:spPr bwMode="auto">
            <a:xfrm>
              <a:off x="1968" y="1488"/>
              <a:ext cx="106" cy="119"/>
            </a:xfrm>
            <a:custGeom>
              <a:avLst/>
              <a:gdLst>
                <a:gd name="T0" fmla="*/ 0 w 110"/>
                <a:gd name="T1" fmla="*/ 0 h 126"/>
                <a:gd name="T2" fmla="*/ 110 w 110"/>
                <a:gd name="T3" fmla="*/ 12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10" h="126">
                  <a:moveTo>
                    <a:pt x="0" y="0"/>
                  </a:moveTo>
                  <a:lnTo>
                    <a:pt x="110" y="126"/>
                  </a:lnTo>
                </a:path>
              </a:pathLst>
            </a:custGeom>
            <a:noFill/>
            <a:ln w="12700" cap="sq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5395" name="Freeform 35"/>
            <p:cNvSpPr/>
            <p:nvPr/>
          </p:nvSpPr>
          <p:spPr bwMode="auto">
            <a:xfrm rot="-1157351">
              <a:off x="1617" y="1276"/>
              <a:ext cx="249" cy="91"/>
            </a:xfrm>
            <a:custGeom>
              <a:avLst/>
              <a:gdLst>
                <a:gd name="T0" fmla="*/ 354 w 354"/>
                <a:gd name="T1" fmla="*/ 68 h 68"/>
                <a:gd name="T2" fmla="*/ 0 w 354"/>
                <a:gd name="T3" fmla="*/ 26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54" h="68">
                  <a:moveTo>
                    <a:pt x="354" y="68"/>
                  </a:moveTo>
                  <a:cubicBezTo>
                    <a:pt x="252" y="0"/>
                    <a:pt x="115" y="26"/>
                    <a:pt x="0" y="26"/>
                  </a:cubicBezTo>
                </a:path>
              </a:pathLst>
            </a:custGeom>
            <a:noFill/>
            <a:ln w="12700" cap="sq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5396" name="Group 36"/>
          <p:cNvGrpSpPr/>
          <p:nvPr/>
        </p:nvGrpSpPr>
        <p:grpSpPr bwMode="auto">
          <a:xfrm>
            <a:off x="4936288" y="1438021"/>
            <a:ext cx="3276600" cy="3262313"/>
            <a:chOff x="2304" y="1209"/>
            <a:chExt cx="2064" cy="2055"/>
          </a:xfrm>
        </p:grpSpPr>
        <p:sp>
          <p:nvSpPr>
            <p:cNvPr id="15398" name="Text Box 38"/>
            <p:cNvSpPr txBox="1">
              <a:spLocks noChangeArrowheads="1"/>
            </p:cNvSpPr>
            <p:nvPr/>
          </p:nvSpPr>
          <p:spPr bwMode="auto">
            <a:xfrm>
              <a:off x="3964" y="1209"/>
              <a:ext cx="40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kumimoji="1" lang="zh-CN" altLang="zh-CN" sz="2800">
                <a:solidFill>
                  <a:srgbClr val="FFFF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399" name="Text Box 39"/>
            <p:cNvSpPr txBox="1">
              <a:spLocks noChangeArrowheads="1"/>
            </p:cNvSpPr>
            <p:nvPr/>
          </p:nvSpPr>
          <p:spPr bwMode="auto">
            <a:xfrm>
              <a:off x="3628" y="2592"/>
              <a:ext cx="40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kumimoji="1" lang="zh-CN" altLang="zh-CN" sz="2800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400" name="Text Box 40"/>
            <p:cNvSpPr txBox="1">
              <a:spLocks noChangeArrowheads="1"/>
            </p:cNvSpPr>
            <p:nvPr/>
          </p:nvSpPr>
          <p:spPr bwMode="auto">
            <a:xfrm>
              <a:off x="2304" y="1910"/>
              <a:ext cx="23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en-US" altLang="zh-CN" sz="2000">
                  <a:solidFill>
                    <a:srgbClr val="FF0000"/>
                  </a:solidFill>
                  <a:latin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15401" name="Text Box 41"/>
            <p:cNvSpPr txBox="1">
              <a:spLocks noChangeArrowheads="1"/>
            </p:cNvSpPr>
            <p:nvPr/>
          </p:nvSpPr>
          <p:spPr bwMode="auto">
            <a:xfrm>
              <a:off x="2954" y="2016"/>
              <a:ext cx="21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en-US" altLang="zh-CN" sz="2000">
                  <a:solidFill>
                    <a:srgbClr val="FF0000"/>
                  </a:solidFill>
                  <a:latin typeface="Times New Roman" panose="02020603050405020304" pitchFamily="18" charset="0"/>
                </a:rPr>
                <a:t>E</a:t>
              </a:r>
            </a:p>
          </p:txBody>
        </p:sp>
        <p:sp>
          <p:nvSpPr>
            <p:cNvPr id="15402" name="Text Box 42"/>
            <p:cNvSpPr txBox="1">
              <a:spLocks noChangeArrowheads="1"/>
            </p:cNvSpPr>
            <p:nvPr/>
          </p:nvSpPr>
          <p:spPr bwMode="auto">
            <a:xfrm>
              <a:off x="3216" y="1968"/>
              <a:ext cx="20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en-US" altLang="zh-CN" sz="2000">
                  <a:solidFill>
                    <a:srgbClr val="FF0000"/>
                  </a:solidFill>
                  <a:latin typeface="Times New Roman" panose="02020603050405020304" pitchFamily="18" charset="0"/>
                </a:rPr>
                <a:t>F</a:t>
              </a:r>
            </a:p>
          </p:txBody>
        </p:sp>
        <p:sp>
          <p:nvSpPr>
            <p:cNvPr id="15403" name="Text Box 43"/>
            <p:cNvSpPr txBox="1">
              <a:spLocks noChangeArrowheads="1"/>
            </p:cNvSpPr>
            <p:nvPr/>
          </p:nvSpPr>
          <p:spPr bwMode="auto">
            <a:xfrm>
              <a:off x="3857" y="1632"/>
              <a:ext cx="22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en-US" altLang="zh-CN" sz="2000">
                  <a:solidFill>
                    <a:srgbClr val="FF0000"/>
                  </a:solidFill>
                  <a:latin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15404" name="Text Box 44"/>
            <p:cNvSpPr txBox="1">
              <a:spLocks noChangeArrowheads="1"/>
            </p:cNvSpPr>
            <p:nvPr/>
          </p:nvSpPr>
          <p:spPr bwMode="auto">
            <a:xfrm>
              <a:off x="3840" y="2784"/>
              <a:ext cx="25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en-US" altLang="zh-CN" sz="2000">
                  <a:solidFill>
                    <a:srgbClr val="FF0000"/>
                  </a:solidFill>
                  <a:latin typeface="Times New Roman" panose="02020603050405020304" pitchFamily="18" charset="0"/>
                </a:rPr>
                <a:t>M</a:t>
              </a:r>
            </a:p>
          </p:txBody>
        </p:sp>
        <p:sp>
          <p:nvSpPr>
            <p:cNvPr id="15405" name="Text Box 45"/>
            <p:cNvSpPr txBox="1">
              <a:spLocks noChangeArrowheads="1"/>
            </p:cNvSpPr>
            <p:nvPr/>
          </p:nvSpPr>
          <p:spPr bwMode="auto">
            <a:xfrm>
              <a:off x="3080" y="3014"/>
              <a:ext cx="23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en-US" altLang="zh-CN" sz="2000">
                  <a:solidFill>
                    <a:srgbClr val="FF0000"/>
                  </a:solidFill>
                  <a:latin typeface="Times New Roman" panose="02020603050405020304" pitchFamily="18" charset="0"/>
                </a:rPr>
                <a:t>O</a:t>
              </a:r>
            </a:p>
          </p:txBody>
        </p:sp>
        <p:sp>
          <p:nvSpPr>
            <p:cNvPr id="15406" name="Text Box 46"/>
            <p:cNvSpPr txBox="1">
              <a:spLocks noChangeArrowheads="1"/>
            </p:cNvSpPr>
            <p:nvPr/>
          </p:nvSpPr>
          <p:spPr bwMode="auto">
            <a:xfrm>
              <a:off x="3176" y="1670"/>
              <a:ext cx="23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en-US" altLang="zh-CN" sz="2000">
                  <a:solidFill>
                    <a:srgbClr val="FF0000"/>
                  </a:solidFill>
                  <a:latin typeface="Times New Roman" panose="02020603050405020304" pitchFamily="18" charset="0"/>
                </a:rPr>
                <a:t>N</a:t>
              </a:r>
            </a:p>
          </p:txBody>
        </p:sp>
      </p:grpSp>
      <p:grpSp>
        <p:nvGrpSpPr>
          <p:cNvPr id="15407" name="Group 47"/>
          <p:cNvGrpSpPr/>
          <p:nvPr/>
        </p:nvGrpSpPr>
        <p:grpSpPr bwMode="auto">
          <a:xfrm>
            <a:off x="5177589" y="2961102"/>
            <a:ext cx="1103313" cy="1370013"/>
            <a:chOff x="2400" y="1968"/>
            <a:chExt cx="720" cy="912"/>
          </a:xfrm>
        </p:grpSpPr>
        <p:sp>
          <p:nvSpPr>
            <p:cNvPr id="15408" name="Line 48"/>
            <p:cNvSpPr>
              <a:spLocks noChangeShapeType="1"/>
            </p:cNvSpPr>
            <p:nvPr/>
          </p:nvSpPr>
          <p:spPr bwMode="auto">
            <a:xfrm>
              <a:off x="2400" y="1968"/>
              <a:ext cx="720" cy="912"/>
            </a:xfrm>
            <a:prstGeom prst="line">
              <a:avLst/>
            </a:prstGeom>
            <a:noFill/>
            <a:ln w="57150" cap="sq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5409" name="Line 49"/>
            <p:cNvSpPr>
              <a:spLocks noChangeShapeType="1"/>
            </p:cNvSpPr>
            <p:nvPr/>
          </p:nvSpPr>
          <p:spPr bwMode="auto">
            <a:xfrm>
              <a:off x="2400" y="1968"/>
              <a:ext cx="336" cy="432"/>
            </a:xfrm>
            <a:prstGeom prst="line">
              <a:avLst/>
            </a:prstGeom>
            <a:noFill/>
            <a:ln w="57150" cap="sq">
              <a:solidFill>
                <a:srgbClr val="FF0000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5410" name="Group 50"/>
          <p:cNvGrpSpPr/>
          <p:nvPr/>
        </p:nvGrpSpPr>
        <p:grpSpPr bwMode="auto">
          <a:xfrm>
            <a:off x="6320588" y="2503901"/>
            <a:ext cx="1104900" cy="1803400"/>
            <a:chOff x="3114" y="1934"/>
            <a:chExt cx="696" cy="1136"/>
          </a:xfrm>
        </p:grpSpPr>
        <p:sp>
          <p:nvSpPr>
            <p:cNvPr id="15411" name="Line 51"/>
            <p:cNvSpPr>
              <a:spLocks noChangeShapeType="1"/>
            </p:cNvSpPr>
            <p:nvPr/>
          </p:nvSpPr>
          <p:spPr bwMode="auto">
            <a:xfrm flipH="1">
              <a:off x="3114" y="1934"/>
              <a:ext cx="696" cy="1136"/>
            </a:xfrm>
            <a:prstGeom prst="line">
              <a:avLst/>
            </a:prstGeom>
            <a:noFill/>
            <a:ln w="57150" cap="sq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5412" name="Line 52"/>
            <p:cNvSpPr>
              <a:spLocks noChangeShapeType="1"/>
            </p:cNvSpPr>
            <p:nvPr/>
          </p:nvSpPr>
          <p:spPr bwMode="auto">
            <a:xfrm flipH="1">
              <a:off x="3253" y="2305"/>
              <a:ext cx="325" cy="537"/>
            </a:xfrm>
            <a:prstGeom prst="line">
              <a:avLst/>
            </a:prstGeom>
            <a:noFill/>
            <a:ln w="57150" cap="sq">
              <a:solidFill>
                <a:srgbClr val="FF0000"/>
              </a:solidFill>
              <a:round/>
              <a:head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52" name="Group 7"/>
          <p:cNvGrpSpPr/>
          <p:nvPr/>
        </p:nvGrpSpPr>
        <p:grpSpPr bwMode="auto">
          <a:xfrm>
            <a:off x="2274398" y="5591949"/>
            <a:ext cx="7883532" cy="592137"/>
            <a:chOff x="639" y="3731"/>
            <a:chExt cx="4966" cy="373"/>
          </a:xfrm>
        </p:grpSpPr>
        <p:sp>
          <p:nvSpPr>
            <p:cNvPr id="53" name="AutoShape 8"/>
            <p:cNvSpPr>
              <a:spLocks noChangeArrowheads="1"/>
            </p:cNvSpPr>
            <p:nvPr/>
          </p:nvSpPr>
          <p:spPr bwMode="gray">
            <a:xfrm>
              <a:off x="642" y="3731"/>
              <a:ext cx="4963" cy="373"/>
            </a:xfrm>
            <a:prstGeom prst="roundRect">
              <a:avLst>
                <a:gd name="adj" fmla="val 50000"/>
              </a:avLst>
            </a:prstGeom>
            <a:solidFill>
              <a:srgbClr val="00B050"/>
            </a:solidFill>
            <a:ln w="28575">
              <a:solidFill>
                <a:srgbClr val="EAEAEA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53882" dir="2700000" algn="ctr" rotWithShape="0">
                      <a:srgbClr val="292929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55" name="Group 10"/>
            <p:cNvGrpSpPr/>
            <p:nvPr/>
          </p:nvGrpSpPr>
          <p:grpSpPr bwMode="auto">
            <a:xfrm>
              <a:off x="639" y="3743"/>
              <a:ext cx="325" cy="342"/>
              <a:chOff x="1121" y="2100"/>
              <a:chExt cx="1042" cy="1020"/>
            </a:xfrm>
          </p:grpSpPr>
          <p:pic>
            <p:nvPicPr>
              <p:cNvPr id="58" name="Picture 12" descr="circuler_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1121" y="2100"/>
                <a:ext cx="1042" cy="101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9" name="Oval 13"/>
              <p:cNvSpPr>
                <a:spLocks noChangeArrowheads="1"/>
              </p:cNvSpPr>
              <p:nvPr/>
            </p:nvSpPr>
            <p:spPr bwMode="gray">
              <a:xfrm>
                <a:off x="1127" y="2100"/>
                <a:ext cx="1036" cy="1020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36078"/>
                      <a:invGamma/>
                      <a:alpha val="89999"/>
                    </a:schemeClr>
                  </a:gs>
                  <a:gs pos="50000">
                    <a:schemeClr val="hlink">
                      <a:alpha val="55000"/>
                    </a:schemeClr>
                  </a:gs>
                  <a:gs pos="100000">
                    <a:schemeClr val="hlink">
                      <a:gamma/>
                      <a:shade val="36078"/>
                      <a:invGamma/>
                      <a:alpha val="89999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</p:grpSp>
      <p:sp>
        <p:nvSpPr>
          <p:cNvPr id="15413" name="Text Box 53"/>
          <p:cNvSpPr txBox="1">
            <a:spLocks noChangeArrowheads="1"/>
          </p:cNvSpPr>
          <p:nvPr/>
        </p:nvSpPr>
        <p:spPr bwMode="gray">
          <a:xfrm>
            <a:off x="4025533" y="5659417"/>
            <a:ext cx="56950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chemeClr val="folHlink">
                        <a:alpha val="60001"/>
                      </a:schemeClr>
                    </a:gs>
                    <a:gs pos="100000">
                      <a:schemeClr val="folHlink">
                        <a:gamma/>
                        <a:tint val="9020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反射光线、入射光线分居在法线两侧。</a:t>
            </a:r>
          </a:p>
        </p:txBody>
      </p:sp>
      <p:sp>
        <p:nvSpPr>
          <p:cNvPr id="15375" name="Rectangle 15"/>
          <p:cNvSpPr>
            <a:spLocks noChangeArrowheads="1"/>
          </p:cNvSpPr>
          <p:nvPr/>
        </p:nvSpPr>
        <p:spPr bwMode="gray">
          <a:xfrm>
            <a:off x="2991567" y="5660159"/>
            <a:ext cx="1979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chemeClr val="folHlink">
                        <a:alpha val="60001"/>
                      </a:schemeClr>
                    </a:gs>
                    <a:gs pos="100000">
                      <a:schemeClr val="folHlink">
                        <a:gamma/>
                        <a:tint val="9020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2400" b="1" dirty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总结：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5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7" dur="500"/>
                                        <p:tgtEl>
                                          <p:spTgt spid="15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13" grpId="0"/>
      <p:bldP spid="1537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Line 18"/>
          <p:cNvSpPr>
            <a:spLocks noChangeShapeType="1"/>
          </p:cNvSpPr>
          <p:nvPr/>
        </p:nvSpPr>
        <p:spPr bwMode="auto">
          <a:xfrm>
            <a:off x="2044700" y="1066800"/>
            <a:ext cx="8001000" cy="0"/>
          </a:xfrm>
          <a:prstGeom prst="line">
            <a:avLst/>
          </a:prstGeom>
          <a:noFill/>
          <a:ln w="38100" cap="rnd">
            <a:solidFill>
              <a:srgbClr val="969696"/>
            </a:solidFill>
            <a:prstDash val="sysDot"/>
            <a:round/>
            <a:tailEnd type="oval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388" name="AutoShape 4"/>
          <p:cNvSpPr>
            <a:spLocks noChangeArrowheads="1"/>
          </p:cNvSpPr>
          <p:nvPr/>
        </p:nvSpPr>
        <p:spPr bwMode="auto">
          <a:xfrm>
            <a:off x="2629228" y="1788797"/>
            <a:ext cx="7416143" cy="3689032"/>
          </a:xfrm>
          <a:prstGeom prst="roundRect">
            <a:avLst>
              <a:gd name="adj" fmla="val 7315"/>
            </a:avLst>
          </a:prstGeom>
          <a:noFill/>
          <a:ln w="22225" cap="rnd">
            <a:solidFill>
              <a:srgbClr val="1C1C1C"/>
            </a:solidFill>
            <a:prstDash val="sysDot"/>
            <a:rou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16389" name="Group 5"/>
          <p:cNvGrpSpPr/>
          <p:nvPr/>
        </p:nvGrpSpPr>
        <p:grpSpPr bwMode="auto">
          <a:xfrm>
            <a:off x="2397918" y="5662821"/>
            <a:ext cx="7878763" cy="608012"/>
            <a:chOff x="366" y="3665"/>
            <a:chExt cx="4963" cy="383"/>
          </a:xfrm>
        </p:grpSpPr>
        <p:sp>
          <p:nvSpPr>
            <p:cNvPr id="16390" name="AutoShape 6"/>
            <p:cNvSpPr>
              <a:spLocks noChangeArrowheads="1"/>
            </p:cNvSpPr>
            <p:nvPr/>
          </p:nvSpPr>
          <p:spPr bwMode="gray">
            <a:xfrm>
              <a:off x="366" y="3665"/>
              <a:ext cx="4963" cy="373"/>
            </a:xfrm>
            <a:prstGeom prst="roundRect">
              <a:avLst>
                <a:gd name="adj" fmla="val 50000"/>
              </a:avLst>
            </a:prstGeom>
            <a:solidFill>
              <a:srgbClr val="00B050"/>
            </a:solidFill>
            <a:ln w="28575">
              <a:solidFill>
                <a:srgbClr val="EAEAEA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53882" dir="2700000" algn="ctr" rotWithShape="0">
                      <a:srgbClr val="292929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16391" name="Group 7"/>
            <p:cNvGrpSpPr/>
            <p:nvPr/>
          </p:nvGrpSpPr>
          <p:grpSpPr bwMode="auto">
            <a:xfrm>
              <a:off x="378" y="3680"/>
              <a:ext cx="325" cy="368"/>
              <a:chOff x="2959" y="1568"/>
              <a:chExt cx="454" cy="480"/>
            </a:xfrm>
          </p:grpSpPr>
          <p:grpSp>
            <p:nvGrpSpPr>
              <p:cNvPr id="16392" name="Group 8"/>
              <p:cNvGrpSpPr/>
              <p:nvPr/>
            </p:nvGrpSpPr>
            <p:grpSpPr bwMode="auto">
              <a:xfrm>
                <a:off x="2959" y="1568"/>
                <a:ext cx="454" cy="480"/>
                <a:chOff x="192" y="1917"/>
                <a:chExt cx="1042" cy="1102"/>
              </a:xfrm>
            </p:grpSpPr>
            <p:pic>
              <p:nvPicPr>
                <p:cNvPr id="16393" name="Picture 9" descr="light_shadow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lum bright="-78000" contrast="-78000"/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gray">
                <a:xfrm>
                  <a:off x="291" y="2781"/>
                  <a:ext cx="858" cy="23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6394" name="Picture 10" descr="circuler_1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gray">
                <a:xfrm>
                  <a:off x="192" y="1917"/>
                  <a:ext cx="1042" cy="101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6395" name="Oval 11"/>
                <p:cNvSpPr>
                  <a:spLocks noChangeArrowheads="1"/>
                </p:cNvSpPr>
                <p:nvPr/>
              </p:nvSpPr>
              <p:spPr bwMode="gray">
                <a:xfrm>
                  <a:off x="192" y="1917"/>
                  <a:ext cx="1035" cy="101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shade val="36078"/>
                        <a:invGamma/>
                        <a:alpha val="89999"/>
                      </a:schemeClr>
                    </a:gs>
                    <a:gs pos="50000">
                      <a:schemeClr val="hlink">
                        <a:alpha val="55000"/>
                      </a:schemeClr>
                    </a:gs>
                    <a:gs pos="100000">
                      <a:schemeClr val="hlink">
                        <a:gamma/>
                        <a:shade val="36078"/>
                        <a:invGamma/>
                        <a:alpha val="89999"/>
                      </a:scheme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pic>
            <p:nvPicPr>
              <p:cNvPr id="16396" name="Picture 12" descr="Picture2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3004" y="1572"/>
                <a:ext cx="359" cy="15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16397" name="Rectangle 13"/>
          <p:cNvSpPr>
            <a:spLocks noChangeArrowheads="1"/>
          </p:cNvSpPr>
          <p:nvPr/>
        </p:nvSpPr>
        <p:spPr bwMode="gray">
          <a:xfrm>
            <a:off x="3115468" y="5746958"/>
            <a:ext cx="1979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chemeClr val="folHlink">
                        <a:alpha val="60001"/>
                      </a:schemeClr>
                    </a:gs>
                    <a:gs pos="100000">
                      <a:schemeClr val="folHlink">
                        <a:gamma/>
                        <a:tint val="9020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2400" b="1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总结： </a:t>
            </a:r>
          </a:p>
        </p:txBody>
      </p:sp>
      <p:sp>
        <p:nvSpPr>
          <p:cNvPr id="16399" name="Rectangle 15"/>
          <p:cNvSpPr>
            <a:spLocks noChangeArrowheads="1"/>
          </p:cNvSpPr>
          <p:nvPr/>
        </p:nvSpPr>
        <p:spPr bwMode="auto">
          <a:xfrm>
            <a:off x="2082800" y="1104901"/>
            <a:ext cx="24257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kumimoji="1" lang="en-US" altLang="zh-CN" sz="2800" b="1">
                <a:solidFill>
                  <a:srgbClr val="990033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【</a:t>
            </a:r>
            <a:r>
              <a:rPr kumimoji="1" lang="zh-CN" altLang="en-US" sz="2800" b="1">
                <a:solidFill>
                  <a:srgbClr val="990033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探究</a:t>
            </a:r>
            <a:r>
              <a:rPr kumimoji="1" lang="en-US" altLang="zh-CN" sz="2800" b="1">
                <a:solidFill>
                  <a:srgbClr val="990033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】</a:t>
            </a:r>
          </a:p>
        </p:txBody>
      </p:sp>
      <p:sp>
        <p:nvSpPr>
          <p:cNvPr id="16400" name="Text Box 16"/>
          <p:cNvSpPr txBox="1">
            <a:spLocks noChangeArrowheads="1"/>
          </p:cNvSpPr>
          <p:nvPr/>
        </p:nvSpPr>
        <p:spPr bwMode="gray">
          <a:xfrm>
            <a:off x="3648076" y="1128713"/>
            <a:ext cx="54006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chemeClr val="folHlink">
                        <a:alpha val="60001"/>
                      </a:schemeClr>
                    </a:gs>
                    <a:gs pos="100000">
                      <a:schemeClr val="folHlink">
                        <a:gamma/>
                        <a:tint val="9020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光的反射定律</a:t>
            </a:r>
          </a:p>
        </p:txBody>
      </p:sp>
      <p:sp>
        <p:nvSpPr>
          <p:cNvPr id="16402" name="AutoShape 18"/>
          <p:cNvSpPr>
            <a:spLocks noChangeArrowheads="1"/>
          </p:cNvSpPr>
          <p:nvPr/>
        </p:nvSpPr>
        <p:spPr bwMode="auto">
          <a:xfrm rot="1915671">
            <a:off x="5072063" y="3759200"/>
            <a:ext cx="3141662" cy="1955800"/>
          </a:xfrm>
          <a:prstGeom prst="cube">
            <a:avLst>
              <a:gd name="adj" fmla="val 95208"/>
            </a:avLst>
          </a:prstGeom>
          <a:solidFill>
            <a:schemeClr val="bg1"/>
          </a:solidFill>
          <a:ln w="12700" cap="sq">
            <a:solidFill>
              <a:srgbClr val="FF99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6403" name="AutoShape 19"/>
          <p:cNvSpPr>
            <a:spLocks noChangeArrowheads="1"/>
          </p:cNvSpPr>
          <p:nvPr/>
        </p:nvSpPr>
        <p:spPr bwMode="auto">
          <a:xfrm rot="5400000" flipV="1">
            <a:off x="4991100" y="3390900"/>
            <a:ext cx="1828800" cy="1143000"/>
          </a:xfrm>
          <a:prstGeom prst="parallelogram">
            <a:avLst>
              <a:gd name="adj" fmla="val 19459"/>
            </a:avLst>
          </a:prstGeom>
          <a:solidFill>
            <a:schemeClr val="bg1"/>
          </a:solidFill>
          <a:ln w="19050" cap="sq">
            <a:solidFill>
              <a:srgbClr val="CC00CC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6404" name="Line 20"/>
          <p:cNvSpPr>
            <a:spLocks noChangeShapeType="1"/>
          </p:cNvSpPr>
          <p:nvPr/>
        </p:nvSpPr>
        <p:spPr bwMode="auto">
          <a:xfrm flipH="1">
            <a:off x="6688139" y="3430589"/>
            <a:ext cx="515937" cy="852487"/>
          </a:xfrm>
          <a:prstGeom prst="line">
            <a:avLst/>
          </a:prstGeom>
          <a:noFill/>
          <a:ln w="57150" cap="sq">
            <a:solidFill>
              <a:schemeClr val="tx1"/>
            </a:solidFill>
            <a:round/>
            <a:head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16434" name="Group 50"/>
          <p:cNvGrpSpPr/>
          <p:nvPr/>
        </p:nvGrpSpPr>
        <p:grpSpPr bwMode="auto">
          <a:xfrm>
            <a:off x="4090989" y="2076451"/>
            <a:ext cx="757237" cy="620713"/>
            <a:chOff x="1617" y="1308"/>
            <a:chExt cx="477" cy="391"/>
          </a:xfrm>
        </p:grpSpPr>
        <p:sp>
          <p:nvSpPr>
            <p:cNvPr id="16411" name="AutoShape 27"/>
            <p:cNvSpPr>
              <a:spLocks noChangeArrowheads="1"/>
            </p:cNvSpPr>
            <p:nvPr/>
          </p:nvSpPr>
          <p:spPr bwMode="auto">
            <a:xfrm rot="8361266" flipH="1" flipV="1">
              <a:off x="1909" y="1336"/>
              <a:ext cx="185" cy="363"/>
            </a:xfrm>
            <a:prstGeom prst="can">
              <a:avLst>
                <a:gd name="adj" fmla="val 49054"/>
              </a:avLst>
            </a:prstGeom>
            <a:solidFill>
              <a:schemeClr val="bg1"/>
            </a:solidFill>
            <a:ln w="19050" cap="sq">
              <a:solidFill>
                <a:srgbClr val="0000FF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6412" name="AutoShape 28"/>
            <p:cNvSpPr>
              <a:spLocks noChangeArrowheads="1"/>
            </p:cNvSpPr>
            <p:nvPr/>
          </p:nvSpPr>
          <p:spPr bwMode="auto">
            <a:xfrm rot="8361266" flipH="1" flipV="1">
              <a:off x="1843" y="1338"/>
              <a:ext cx="93" cy="82"/>
            </a:xfrm>
            <a:prstGeom prst="can">
              <a:avLst>
                <a:gd name="adj" fmla="val 28806"/>
              </a:avLst>
            </a:prstGeom>
            <a:solidFill>
              <a:schemeClr val="bg1"/>
            </a:solidFill>
            <a:ln w="12700" cap="sq">
              <a:solidFill>
                <a:srgbClr val="0000FF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6413" name="Line 29"/>
            <p:cNvSpPr>
              <a:spLocks noChangeShapeType="1"/>
            </p:cNvSpPr>
            <p:nvPr/>
          </p:nvSpPr>
          <p:spPr bwMode="auto">
            <a:xfrm rot="311666">
              <a:off x="1895" y="1489"/>
              <a:ext cx="139" cy="137"/>
            </a:xfrm>
            <a:prstGeom prst="line">
              <a:avLst/>
            </a:prstGeom>
            <a:noFill/>
            <a:ln w="12700" cap="sq">
              <a:solidFill>
                <a:srgbClr val="0000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6414" name="Line 30"/>
            <p:cNvSpPr>
              <a:spLocks noChangeShapeType="1"/>
            </p:cNvSpPr>
            <p:nvPr/>
          </p:nvSpPr>
          <p:spPr bwMode="auto">
            <a:xfrm rot="311666">
              <a:off x="1920" y="1440"/>
              <a:ext cx="140" cy="136"/>
            </a:xfrm>
            <a:prstGeom prst="line">
              <a:avLst/>
            </a:prstGeom>
            <a:noFill/>
            <a:ln w="12700" cap="sq">
              <a:solidFill>
                <a:srgbClr val="0000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6415" name="Freeform 31"/>
            <p:cNvSpPr/>
            <p:nvPr/>
          </p:nvSpPr>
          <p:spPr bwMode="auto">
            <a:xfrm>
              <a:off x="1921" y="1467"/>
              <a:ext cx="106" cy="119"/>
            </a:xfrm>
            <a:custGeom>
              <a:avLst/>
              <a:gdLst>
                <a:gd name="T0" fmla="*/ 0 w 110"/>
                <a:gd name="T1" fmla="*/ 0 h 126"/>
                <a:gd name="T2" fmla="*/ 110 w 110"/>
                <a:gd name="T3" fmla="*/ 12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10" h="126">
                  <a:moveTo>
                    <a:pt x="0" y="0"/>
                  </a:moveTo>
                  <a:lnTo>
                    <a:pt x="110" y="126"/>
                  </a:lnTo>
                </a:path>
              </a:pathLst>
            </a:custGeom>
            <a:noFill/>
            <a:ln w="12700" cap="sq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6416" name="Freeform 32"/>
            <p:cNvSpPr/>
            <p:nvPr/>
          </p:nvSpPr>
          <p:spPr bwMode="auto">
            <a:xfrm rot="-1157351">
              <a:off x="1617" y="1308"/>
              <a:ext cx="249" cy="91"/>
            </a:xfrm>
            <a:custGeom>
              <a:avLst/>
              <a:gdLst>
                <a:gd name="T0" fmla="*/ 354 w 354"/>
                <a:gd name="T1" fmla="*/ 68 h 68"/>
                <a:gd name="T2" fmla="*/ 0 w 354"/>
                <a:gd name="T3" fmla="*/ 26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54" h="68">
                  <a:moveTo>
                    <a:pt x="354" y="68"/>
                  </a:moveTo>
                  <a:cubicBezTo>
                    <a:pt x="252" y="0"/>
                    <a:pt x="115" y="26"/>
                    <a:pt x="0" y="26"/>
                  </a:cubicBezTo>
                </a:path>
              </a:pathLst>
            </a:custGeom>
            <a:noFill/>
            <a:ln w="12700" cap="sq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16419" name="Text Box 35"/>
          <p:cNvSpPr txBox="1">
            <a:spLocks noChangeArrowheads="1"/>
          </p:cNvSpPr>
          <p:nvPr/>
        </p:nvSpPr>
        <p:spPr bwMode="auto">
          <a:xfrm>
            <a:off x="7207250" y="3962401"/>
            <a:ext cx="6413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kumimoji="1" lang="zh-CN" altLang="zh-CN" sz="2800">
              <a:latin typeface="Times New Roman" panose="02020603050405020304" pitchFamily="18" charset="0"/>
            </a:endParaRPr>
          </a:p>
        </p:txBody>
      </p:sp>
      <p:sp>
        <p:nvSpPr>
          <p:cNvPr id="16420" name="Text Box 36"/>
          <p:cNvSpPr txBox="1">
            <a:spLocks noChangeArrowheads="1"/>
          </p:cNvSpPr>
          <p:nvPr/>
        </p:nvSpPr>
        <p:spPr bwMode="auto">
          <a:xfrm>
            <a:off x="5105400" y="2879726"/>
            <a:ext cx="368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 sz="2000">
                <a:solidFill>
                  <a:srgbClr val="FF0000"/>
                </a:solidFill>
                <a:latin typeface="Times New Roman" panose="02020603050405020304" pitchFamily="18" charset="0"/>
              </a:rPr>
              <a:t>A</a:t>
            </a:r>
          </a:p>
        </p:txBody>
      </p:sp>
      <p:sp>
        <p:nvSpPr>
          <p:cNvPr id="16421" name="Text Box 37"/>
          <p:cNvSpPr txBox="1">
            <a:spLocks noChangeArrowheads="1"/>
          </p:cNvSpPr>
          <p:nvPr/>
        </p:nvSpPr>
        <p:spPr bwMode="auto">
          <a:xfrm>
            <a:off x="6137276" y="3048001"/>
            <a:ext cx="339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 sz="2000">
                <a:solidFill>
                  <a:srgbClr val="FF0000"/>
                </a:solidFill>
                <a:latin typeface="Times New Roman" panose="02020603050405020304" pitchFamily="18" charset="0"/>
              </a:rPr>
              <a:t>E</a:t>
            </a:r>
          </a:p>
        </p:txBody>
      </p:sp>
      <p:sp>
        <p:nvSpPr>
          <p:cNvPr id="16422" name="Text Box 38"/>
          <p:cNvSpPr txBox="1">
            <a:spLocks noChangeArrowheads="1"/>
          </p:cNvSpPr>
          <p:nvPr/>
        </p:nvSpPr>
        <p:spPr bwMode="auto">
          <a:xfrm>
            <a:off x="6553200" y="2971801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 sz="2000">
                <a:solidFill>
                  <a:srgbClr val="FFFF00"/>
                </a:solidFill>
                <a:latin typeface="Times New Roman" panose="02020603050405020304" pitchFamily="18" charset="0"/>
              </a:rPr>
              <a:t>F</a:t>
            </a:r>
          </a:p>
        </p:txBody>
      </p:sp>
      <p:sp>
        <p:nvSpPr>
          <p:cNvPr id="16423" name="Text Box 39"/>
          <p:cNvSpPr txBox="1">
            <a:spLocks noChangeArrowheads="1"/>
          </p:cNvSpPr>
          <p:nvPr/>
        </p:nvSpPr>
        <p:spPr bwMode="auto">
          <a:xfrm>
            <a:off x="7620001" y="4403726"/>
            <a:ext cx="409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 sz="2000">
                <a:solidFill>
                  <a:srgbClr val="FF0000"/>
                </a:solidFill>
                <a:latin typeface="Times New Roman" panose="02020603050405020304" pitchFamily="18" charset="0"/>
              </a:rPr>
              <a:t>M</a:t>
            </a:r>
          </a:p>
        </p:txBody>
      </p:sp>
      <p:sp>
        <p:nvSpPr>
          <p:cNvPr id="16424" name="Text Box 40"/>
          <p:cNvSpPr txBox="1">
            <a:spLocks noChangeArrowheads="1"/>
          </p:cNvSpPr>
          <p:nvPr/>
        </p:nvSpPr>
        <p:spPr bwMode="auto">
          <a:xfrm>
            <a:off x="6337300" y="4632326"/>
            <a:ext cx="368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 sz="2000">
                <a:solidFill>
                  <a:srgbClr val="FF0000"/>
                </a:solidFill>
                <a:latin typeface="Times New Roman" panose="02020603050405020304" pitchFamily="18" charset="0"/>
              </a:rPr>
              <a:t>O</a:t>
            </a:r>
          </a:p>
        </p:txBody>
      </p:sp>
      <p:sp>
        <p:nvSpPr>
          <p:cNvPr id="16425" name="Text Box 41"/>
          <p:cNvSpPr txBox="1">
            <a:spLocks noChangeArrowheads="1"/>
          </p:cNvSpPr>
          <p:nvPr/>
        </p:nvSpPr>
        <p:spPr bwMode="auto">
          <a:xfrm>
            <a:off x="6477000" y="2362201"/>
            <a:ext cx="368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 sz="2000">
                <a:solidFill>
                  <a:srgbClr val="FF0000"/>
                </a:solidFill>
                <a:latin typeface="Times New Roman" panose="02020603050405020304" pitchFamily="18" charset="0"/>
              </a:rPr>
              <a:t>N</a:t>
            </a:r>
          </a:p>
        </p:txBody>
      </p:sp>
      <p:sp>
        <p:nvSpPr>
          <p:cNvPr id="16426" name="AutoShape 42"/>
          <p:cNvSpPr>
            <a:spLocks noChangeArrowheads="1"/>
          </p:cNvSpPr>
          <p:nvPr/>
        </p:nvSpPr>
        <p:spPr bwMode="auto">
          <a:xfrm rot="5400000" flipV="1">
            <a:off x="5829300" y="3162300"/>
            <a:ext cx="2133600" cy="838200"/>
          </a:xfrm>
          <a:prstGeom prst="parallelogram">
            <a:avLst>
              <a:gd name="adj" fmla="val 63625"/>
            </a:avLst>
          </a:prstGeom>
          <a:solidFill>
            <a:schemeClr val="bg1"/>
          </a:solidFill>
          <a:ln w="19050" cap="sq">
            <a:solidFill>
              <a:srgbClr val="CC00CC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/>
            <a:endParaRPr kumimoji="1" lang="zh-CN" altLang="zh-CN" sz="2000">
              <a:latin typeface="Times New Roman" panose="02020603050405020304" pitchFamily="18" charset="0"/>
            </a:endParaRPr>
          </a:p>
        </p:txBody>
      </p:sp>
      <p:sp>
        <p:nvSpPr>
          <p:cNvPr id="16427" name="Text Box 43"/>
          <p:cNvSpPr txBox="1">
            <a:spLocks noChangeArrowheads="1"/>
          </p:cNvSpPr>
          <p:nvPr/>
        </p:nvSpPr>
        <p:spPr bwMode="auto">
          <a:xfrm>
            <a:off x="6989764" y="2651126"/>
            <a:ext cx="3254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 sz="2000">
                <a:solidFill>
                  <a:srgbClr val="FF0000"/>
                </a:solidFill>
                <a:latin typeface="Times New Roman" panose="02020603050405020304" pitchFamily="18" charset="0"/>
              </a:rPr>
              <a:t>F</a:t>
            </a:r>
          </a:p>
        </p:txBody>
      </p:sp>
      <p:sp>
        <p:nvSpPr>
          <p:cNvPr id="16428" name="Line 44"/>
          <p:cNvSpPr>
            <a:spLocks noChangeShapeType="1"/>
          </p:cNvSpPr>
          <p:nvPr/>
        </p:nvSpPr>
        <p:spPr bwMode="auto">
          <a:xfrm flipV="1">
            <a:off x="6477000" y="2667001"/>
            <a:ext cx="0" cy="1947863"/>
          </a:xfrm>
          <a:prstGeom prst="line">
            <a:avLst/>
          </a:prstGeom>
          <a:noFill/>
          <a:ln w="38100">
            <a:solidFill>
              <a:schemeClr val="hlink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16429" name="Group 45"/>
          <p:cNvGrpSpPr/>
          <p:nvPr/>
        </p:nvGrpSpPr>
        <p:grpSpPr bwMode="auto">
          <a:xfrm>
            <a:off x="5360988" y="3290888"/>
            <a:ext cx="1103312" cy="1370012"/>
            <a:chOff x="2400" y="1968"/>
            <a:chExt cx="720" cy="912"/>
          </a:xfrm>
        </p:grpSpPr>
        <p:sp>
          <p:nvSpPr>
            <p:cNvPr id="16430" name="Line 46"/>
            <p:cNvSpPr>
              <a:spLocks noChangeShapeType="1"/>
            </p:cNvSpPr>
            <p:nvPr/>
          </p:nvSpPr>
          <p:spPr bwMode="auto">
            <a:xfrm>
              <a:off x="2400" y="1968"/>
              <a:ext cx="720" cy="912"/>
            </a:xfrm>
            <a:prstGeom prst="line">
              <a:avLst/>
            </a:prstGeom>
            <a:noFill/>
            <a:ln w="57150" cap="sq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6431" name="Line 47"/>
            <p:cNvSpPr>
              <a:spLocks noChangeShapeType="1"/>
            </p:cNvSpPr>
            <p:nvPr/>
          </p:nvSpPr>
          <p:spPr bwMode="auto">
            <a:xfrm>
              <a:off x="2400" y="1968"/>
              <a:ext cx="336" cy="432"/>
            </a:xfrm>
            <a:prstGeom prst="line">
              <a:avLst/>
            </a:prstGeom>
            <a:noFill/>
            <a:ln w="57150" cap="sq">
              <a:solidFill>
                <a:srgbClr val="FF0000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16432" name="Text Box 48"/>
          <p:cNvSpPr txBox="1">
            <a:spLocks noChangeArrowheads="1"/>
          </p:cNvSpPr>
          <p:nvPr/>
        </p:nvSpPr>
        <p:spPr bwMode="gray">
          <a:xfrm>
            <a:off x="3998119" y="5737433"/>
            <a:ext cx="604725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chemeClr val="folHlink">
                        <a:alpha val="60001"/>
                      </a:schemeClr>
                    </a:gs>
                    <a:gs pos="100000">
                      <a:schemeClr val="folHlink">
                        <a:gamma/>
                        <a:tint val="9020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CN" altLang="en-US" sz="24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反射光线、入射光线和法线在同一平面内。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6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3" dur="500"/>
                                        <p:tgtEl>
                                          <p:spTgt spid="16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7" grpId="0"/>
      <p:bldP spid="1643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TEMPLATE_SUBCATEGORY" val="0"/>
  <p:tag name="KSO_WM_TAG_VERSION" val="1.0"/>
  <p:tag name="KSO_WM_BEAUTIFY_FLAG" val="#wm#"/>
  <p:tag name="KSO_WM_TEMPLATE_CATEGORY" val="custom"/>
  <p:tag name="KSO_WM_TEMPLATE_INDEX" val="20187308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  <p:tag name="KSO_WM_SLIDE_MODEL_TYPE" val="cover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823</Words>
  <Application>WPS 演示</Application>
  <PresentationFormat>自定义</PresentationFormat>
  <Paragraphs>173</Paragraphs>
  <Slides>29</Slides>
  <Notes>2</Notes>
  <HiddenSlides>0</HiddenSlides>
  <MMClips>4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0</vt:i4>
      </vt:variant>
      <vt:variant>
        <vt:lpstr>幻灯片标题</vt:lpstr>
      </vt:variant>
      <vt:variant>
        <vt:i4>29</vt:i4>
      </vt:variant>
    </vt:vector>
  </HeadingPairs>
  <TitlesOfParts>
    <vt:vector size="30" baseType="lpstr">
      <vt:lpstr>自定义设计方案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  <vt:lpstr>幻灯片 27</vt:lpstr>
      <vt:lpstr>幻灯片 28</vt:lpstr>
      <vt:lpstr>幻灯片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27</cp:revision>
  <dcterms:created xsi:type="dcterms:W3CDTF">2018-03-01T02:03:00Z</dcterms:created>
  <dcterms:modified xsi:type="dcterms:W3CDTF">2019-09-19T13:44:50Z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2052-11.1.0.8894</vt:lpwstr>
  </property>
</Properties>
</file>