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9"/>
  </p:notesMasterIdLst>
  <p:sldIdLst>
    <p:sldId id="292" r:id="rId2"/>
    <p:sldId id="453" r:id="rId3"/>
    <p:sldId id="454" r:id="rId4"/>
    <p:sldId id="260" r:id="rId5"/>
    <p:sldId id="430" r:id="rId6"/>
    <p:sldId id="403" r:id="rId7"/>
    <p:sldId id="296" r:id="rId8"/>
    <p:sldId id="439" r:id="rId9"/>
    <p:sldId id="424" r:id="rId10"/>
    <p:sldId id="455" r:id="rId11"/>
    <p:sldId id="384" r:id="rId12"/>
    <p:sldId id="438" r:id="rId13"/>
    <p:sldId id="457" r:id="rId14"/>
    <p:sldId id="456" r:id="rId15"/>
    <p:sldId id="300" r:id="rId16"/>
    <p:sldId id="440" r:id="rId17"/>
    <p:sldId id="441" r:id="rId18"/>
  </p:sldIdLst>
  <p:sldSz cx="12192000" cy="6858000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340"/>
    <p:restoredTop sz="94783"/>
  </p:normalViewPr>
  <p:slideViewPr>
    <p:cSldViewPr snapToGrid="0" snapToObjects="1" showGuides="1">
      <p:cViewPr>
        <p:scale>
          <a:sx n="75" d="100"/>
          <a:sy n="75" d="100"/>
        </p:scale>
        <p:origin x="-1704" y="-798"/>
      </p:cViewPr>
      <p:guideLst>
        <p:guide orient="horz" pos="21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1429ED-04BA-47E7-A9E6-A5BB34F50B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2019/11/14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53871989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9752" y="274358"/>
            <a:ext cx="2040755" cy="407670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48" tIns="60948" rIns="60948" bIns="60948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65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865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itchFamily="2" charset="-122"/>
              <a:ea typeface="腾祥范笑歌楷书简繁合集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57" y="1022481"/>
            <a:ext cx="4790485" cy="479908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/>
        </p:nvSpPr>
        <p:spPr>
          <a:xfrm>
            <a:off x="10219267" y="2309205"/>
            <a:ext cx="1098551" cy="388406"/>
          </a:xfrm>
          <a:prstGeom prst="rect">
            <a:avLst/>
          </a:prstGeom>
          <a:noFill/>
          <a:ln w="12700">
            <a:noFill/>
          </a:ln>
        </p:spPr>
        <p:txBody>
          <a:bodyPr lIns="60948" rIns="60948" anchor="t" anchorCtr="0"/>
          <a:lstStyle/>
          <a:p>
            <a:pPr lvl="0"/>
            <a:r>
              <a:rPr lang="zh-CN" altLang="en-US" sz="32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98067" y="1615171"/>
            <a:ext cx="4521200" cy="10801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0948" tIns="60948" rIns="60948" bIns="60948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96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93817" y="3081770"/>
            <a:ext cx="1644650" cy="4895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itchFamily="65" charset="-122"/>
                <a:ea typeface="方正幼线简体" pitchFamily="65" charset="-122"/>
                <a:sym typeface="Arial" panose="020B0604020202020204"/>
              </a:rPr>
              <a:t>（九年级）</a:t>
            </a:r>
            <a:endParaRPr kumimoji="0" lang="zh-CN" altLang="en-US" sz="24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itchFamily="65" charset="-122"/>
              <a:ea typeface="方正幼线简体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6415617" y="3073281"/>
            <a:ext cx="4798484" cy="119888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0948" rIns="60948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72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72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5626100" y="2479000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10957984" y="4013518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700" y="5297589"/>
            <a:ext cx="1035051" cy="3586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4" y="1613048"/>
            <a:ext cx="3477684" cy="34829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82"/>
            <a:ext cx="2844800" cy="36505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934A0B-C604-4D22-AA24-2FB81F97EBDC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682"/>
            <a:ext cx="3860800" cy="36505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82"/>
            <a:ext cx="2844800" cy="365058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2924710"/>
            <a:ext cx="10515600" cy="146447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8667" y="6127460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739564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838200" y="365058"/>
            <a:ext cx="10515600" cy="146447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838200" y="1829536"/>
            <a:ext cx="10515600" cy="5028040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10172700" y="265305"/>
            <a:ext cx="1731433" cy="536974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hf sldNum="0" hdr="0" ftr="0" dt="0"/>
  <p:txStyles>
    <p:titleStyle>
      <a:lvl1pPr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457200" indent="-4572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1044575" indent="-434975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625600" indent="-4064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2316480" indent="-487680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925445" indent="-487680">
        <a:spcBef>
          <a:spcPct val="187000"/>
        </a:spcBef>
        <a:buSzPct val="100000"/>
        <a:buChar char="»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35890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41986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48082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54178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6096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12192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8288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24384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30473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36569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42665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48761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0"/>
          <p:cNvSpPr/>
          <p:nvPr/>
        </p:nvSpPr>
        <p:spPr>
          <a:xfrm>
            <a:off x="3773805" y="2603500"/>
            <a:ext cx="4225925" cy="491490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15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4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节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课时</a:t>
            </a:r>
          </a:p>
        </p:txBody>
      </p:sp>
      <p:sp>
        <p:nvSpPr>
          <p:cNvPr id="5" name="Shape 40"/>
          <p:cNvSpPr/>
          <p:nvPr/>
        </p:nvSpPr>
        <p:spPr>
          <a:xfrm>
            <a:off x="1600200" y="3746500"/>
            <a:ext cx="10033000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zh-CN" sz="72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欧姆定律在串、并联电路中的应用</a:t>
            </a:r>
          </a:p>
        </p:txBody>
      </p:sp>
      <p:sp>
        <p:nvSpPr>
          <p:cNvPr id="6" name="Shape 40"/>
          <p:cNvSpPr/>
          <p:nvPr/>
        </p:nvSpPr>
        <p:spPr>
          <a:xfrm>
            <a:off x="3612598" y="1054100"/>
            <a:ext cx="438713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42210" y="949325"/>
            <a:ext cx="8646795" cy="189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[</a:t>
            </a:r>
            <a:r>
              <a:rPr kumimoji="0" lang="zh-CN" altLang="zh-CN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中考</a:t>
            </a:r>
            <a:r>
              <a:rPr kumimoji="0" lang="en-US" altLang="zh-CN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·</a:t>
            </a:r>
            <a:r>
              <a:rPr kumimoji="0" lang="zh-CN" altLang="zh-CN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丹东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]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如图所示，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 Ω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6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Ω，当开关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闭合时，通过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的电流之比为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；加在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两端的电压之比为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324" name="矩形 5"/>
          <p:cNvSpPr/>
          <p:nvPr/>
        </p:nvSpPr>
        <p:spPr>
          <a:xfrm>
            <a:off x="1117600" y="949325"/>
            <a:ext cx="142113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1】 </a:t>
            </a:r>
            <a:endParaRPr lang="zh-CN" altLang="en-US" sz="26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42210" y="4596765"/>
            <a:ext cx="8573770" cy="1291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加在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两端的电压之比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∶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∶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 Ω∶6 Ω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2∶3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1035050" y="3905250"/>
            <a:ext cx="1503680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3328" name="Picture 15" descr="HH4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5745" y="2639060"/>
            <a:ext cx="2908300" cy="195770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矩形 25"/>
          <p:cNvSpPr/>
          <p:nvPr/>
        </p:nvSpPr>
        <p:spPr>
          <a:xfrm>
            <a:off x="7119303" y="1549083"/>
            <a:ext cx="8432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1∶1</a:t>
            </a:r>
          </a:p>
        </p:txBody>
      </p:sp>
      <p:sp>
        <p:nvSpPr>
          <p:cNvPr id="27" name="矩形 26"/>
          <p:cNvSpPr/>
          <p:nvPr/>
        </p:nvSpPr>
        <p:spPr>
          <a:xfrm>
            <a:off x="4744720" y="2011045"/>
            <a:ext cx="8432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2∶3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典例分析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9070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94" name="TextBox 23"/>
          <p:cNvSpPr txBox="1"/>
          <p:nvPr/>
        </p:nvSpPr>
        <p:spPr>
          <a:xfrm>
            <a:off x="2212340" y="982980"/>
            <a:ext cx="856170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[</a:t>
            </a: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中考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·</a:t>
            </a: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黔西南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]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如图所示，电源电压保持不变，只闭合开关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时，电流表的示数为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0.2 A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，若再闭合开关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，发现电流表的示数为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0.5 A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，此时通过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的电流为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，通过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的电流为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，则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endParaRPr lang="zh-CN" altLang="zh-CN" sz="26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∶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2∶5</a:t>
            </a: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∶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3∶5</a:t>
            </a:r>
            <a:endParaRPr lang="zh-CN" altLang="zh-CN" sz="26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∶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3∶2  </a:t>
            </a: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∶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2∶3</a:t>
            </a:r>
            <a:endParaRPr lang="zh-CN" altLang="zh-CN" sz="26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95" name="矩形 5"/>
          <p:cNvSpPr/>
          <p:nvPr/>
        </p:nvSpPr>
        <p:spPr>
          <a:xfrm>
            <a:off x="1117600" y="1065530"/>
            <a:ext cx="142113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2】 </a:t>
            </a:r>
            <a:endParaRPr lang="zh-CN" altLang="en-US" sz="26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6397" name="Picture 15" descr="HH4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0" y="3100705"/>
            <a:ext cx="3308350" cy="234759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5" name="矩形 24"/>
          <p:cNvSpPr/>
          <p:nvPr/>
        </p:nvSpPr>
        <p:spPr>
          <a:xfrm>
            <a:off x="3735388" y="2780348"/>
            <a:ext cx="42164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典例分析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2352040" y="1267143"/>
            <a:ext cx="9148445" cy="2491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只闭合开关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时，只有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接入电路，通过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I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0.2 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再闭合开关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，两电阻并联，总电流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0.5 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故通过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0.5 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0.2 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0.3 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可见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" name="Object 2"/>
          <p:cNvGraphicFramePr>
            <a:graphicFrameLocks noChangeAspect="1"/>
          </p:cNvGraphicFramePr>
          <p:nvPr/>
        </p:nvGraphicFramePr>
        <p:xfrm>
          <a:off x="3581400" y="3277870"/>
          <a:ext cx="3509010" cy="988060"/>
        </p:xfrm>
        <a:graphic>
          <a:graphicData uri="http://schemas.openxmlformats.org/presentationml/2006/ole">
            <p:oleObj spid="_x0000_s9218" r:id="rId3" imgW="1536033" imgH="431613" progId="">
              <p:embed/>
            </p:oleObj>
          </a:graphicData>
        </a:graphic>
      </p:graphicFrame>
      <p:sp>
        <p:nvSpPr>
          <p:cNvPr id="38" name="矩形 9"/>
          <p:cNvSpPr>
            <a:spLocks noChangeArrowheads="1"/>
          </p:cNvSpPr>
          <p:nvPr/>
        </p:nvSpPr>
        <p:spPr bwMode="auto">
          <a:xfrm>
            <a:off x="1117283" y="1267460"/>
            <a:ext cx="1503680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3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charRg st="37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63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charRg st="63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9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charRg st="98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6625" name="文本框 79873"/>
          <p:cNvSpPr txBox="1"/>
          <p:nvPr/>
        </p:nvSpPr>
        <p:spPr>
          <a:xfrm>
            <a:off x="2474595" y="1267460"/>
            <a:ext cx="90170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有两个电阻，其中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800" b="1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=10Ω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800" b="1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=15Ω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，将它们并联后的总电阻是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A.25Ω                       B.5Ω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C.6Ω                         D.12Ω</a:t>
            </a:r>
          </a:p>
        </p:txBody>
      </p:sp>
      <p:sp>
        <p:nvSpPr>
          <p:cNvPr id="79877" name="矩形 79876"/>
          <p:cNvSpPr/>
          <p:nvPr/>
        </p:nvSpPr>
        <p:spPr>
          <a:xfrm>
            <a:off x="4112895" y="2121535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" name="矩形 9"/>
          <p:cNvSpPr>
            <a:spLocks noChangeArrowheads="1"/>
          </p:cNvSpPr>
          <p:nvPr/>
        </p:nvSpPr>
        <p:spPr bwMode="auto">
          <a:xfrm>
            <a:off x="1117283" y="1267460"/>
            <a:ext cx="1356995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3】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5601" name="文本框 77825"/>
          <p:cNvSpPr txBox="1"/>
          <p:nvPr/>
        </p:nvSpPr>
        <p:spPr>
          <a:xfrm>
            <a:off x="1941195" y="1198245"/>
            <a:ext cx="947102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两定值电阻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8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8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，已知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8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&gt;R</a:t>
            </a:r>
            <a:r>
              <a:rPr lang="en-US" altLang="zh-CN" sz="28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。在如图所示电路中，总电阻由大到小排列正确的是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A.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丙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丁　　　　　   　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丙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丁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C.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丙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丁                       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丁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丙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5602" name="图片 778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8075" y="2674620"/>
            <a:ext cx="7846060" cy="185039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7828" name="矩形 77827"/>
          <p:cNvSpPr/>
          <p:nvPr/>
        </p:nvSpPr>
        <p:spPr>
          <a:xfrm>
            <a:off x="6095365" y="2028190"/>
            <a:ext cx="620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" name="矩形 9"/>
          <p:cNvSpPr>
            <a:spLocks noChangeArrowheads="1"/>
          </p:cNvSpPr>
          <p:nvPr/>
        </p:nvSpPr>
        <p:spPr bwMode="auto">
          <a:xfrm>
            <a:off x="789623" y="1198245"/>
            <a:ext cx="1356995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4】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4715" y="1560830"/>
            <a:ext cx="7340600" cy="451358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632903" y="1372235"/>
            <a:ext cx="7650163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kumimoji="0" lang="zh-CN" altLang="zh-CN" sz="2800" b="1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串联分压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kumimoji="0" lang="zh-CN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公式：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kumimoji="0" lang="zh-CN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理解：</a:t>
            </a:r>
            <a:endParaRPr kumimoji="0" lang="en-US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3619500" y="2161223"/>
          <a:ext cx="4997450" cy="863600"/>
        </p:xfrm>
        <a:graphic>
          <a:graphicData uri="http://schemas.openxmlformats.org/presentationml/2006/ole">
            <p:oleObj spid="_x0000_s10242" r:id="rId3" imgW="2500815" imgH="431613" progId="">
              <p:embed/>
            </p:oleObj>
          </a:graphicData>
        </a:graphic>
      </p:graphicFrame>
      <p:sp>
        <p:nvSpPr>
          <p:cNvPr id="8204" name="矩形 19"/>
          <p:cNvSpPr/>
          <p:nvPr/>
        </p:nvSpPr>
        <p:spPr>
          <a:xfrm>
            <a:off x="3401695" y="3216910"/>
            <a:ext cx="70548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串联分压，电压比等于电阻比。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串联分压，电阻大的分压大。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串联分压，电阻变大，分压变大。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其他电阻不变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5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charRg st="15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878965" y="1387158"/>
            <a:ext cx="7650163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kumimoji="0" lang="zh-CN" altLang="zh-CN" sz="2800" b="1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并联分流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kumimoji="0" lang="zh-CN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公式：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kumimoji="0" lang="zh-CN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理解：</a:t>
            </a: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3729990" y="2150110"/>
          <a:ext cx="5668010" cy="1021080"/>
        </p:xfrm>
        <a:graphic>
          <a:graphicData uri="http://schemas.openxmlformats.org/presentationml/2006/ole">
            <p:oleObj spid="_x0000_s11266" r:id="rId3" imgW="2399259" imgH="431613" progId="">
              <p:embed/>
            </p:oleObj>
          </a:graphicData>
        </a:graphic>
      </p:graphicFrame>
      <p:sp>
        <p:nvSpPr>
          <p:cNvPr id="9229" name="矩形 20"/>
          <p:cNvSpPr/>
          <p:nvPr/>
        </p:nvSpPr>
        <p:spPr>
          <a:xfrm>
            <a:off x="3560128" y="3308350"/>
            <a:ext cx="706278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并联分流，电流比等于电阻的反比。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并联分流，电阻大的分流小。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并联分流，电阻变大，分流变小。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其他电阻不变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5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charRg st="15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948815" y="1526540"/>
            <a:ext cx="8089265" cy="4615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复习旧知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串联电路中电流有什么特点？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串联电路中电压有什么特点？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串联电路中电阻有什么特点？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i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800" b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2800" b="1" i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800" b="1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2800" b="1" i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800" b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2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3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charRg st="37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5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charRg st="54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948815" y="1526540"/>
            <a:ext cx="8089265" cy="4615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联电路中电流有什么特点？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联电路中电压有什么特点？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并联电路中电阻有什么特点？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3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charRg st="37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5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charRg st="54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AutoShape 2"/>
          <p:cNvSpPr/>
          <p:nvPr/>
        </p:nvSpPr>
        <p:spPr>
          <a:xfrm flipH="1">
            <a:off x="1722438" y="1558925"/>
            <a:ext cx="2109787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354138" y="1373188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1040" name="文本框 28"/>
          <p:cNvSpPr txBox="1"/>
          <p:nvPr/>
        </p:nvSpPr>
        <p:spPr>
          <a:xfrm>
            <a:off x="2132330" y="1373188"/>
            <a:ext cx="15036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串联分压</a:t>
            </a:r>
          </a:p>
        </p:txBody>
      </p:sp>
      <p:graphicFrame>
        <p:nvGraphicFramePr>
          <p:cNvPr id="36" name="Object 7"/>
          <p:cNvGraphicFramePr>
            <a:graphicFrameLocks noChangeAspect="1"/>
          </p:cNvGraphicFramePr>
          <p:nvPr/>
        </p:nvGraphicFramePr>
        <p:xfrm>
          <a:off x="1632585" y="4239260"/>
          <a:ext cx="5966460" cy="1219835"/>
        </p:xfrm>
        <a:graphic>
          <a:graphicData uri="http://schemas.openxmlformats.org/presentationml/2006/ole">
            <p:oleObj spid="_x0000_s3079" r:id="rId3" imgW="2361175" imgH="482391" progId="">
              <p:embed/>
            </p:oleObj>
          </a:graphicData>
        </a:graphic>
      </p:graphicFrame>
      <p:sp>
        <p:nvSpPr>
          <p:cNvPr id="37" name="矩形 36"/>
          <p:cNvSpPr/>
          <p:nvPr/>
        </p:nvSpPr>
        <p:spPr>
          <a:xfrm>
            <a:off x="1632585" y="2410778"/>
            <a:ext cx="41259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串联电路电流一定，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lang="zh-CN" altLang="zh-CN" sz="32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9239" name="Picture 23" descr="HH42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8750" y="2694940"/>
            <a:ext cx="3609340" cy="247269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串联分压</a:t>
            </a:r>
          </a:p>
        </p:txBody>
      </p:sp>
      <p:sp>
        <p:nvSpPr>
          <p:cNvPr id="22" name="矩形 21"/>
          <p:cNvSpPr/>
          <p:nvPr/>
        </p:nvSpPr>
        <p:spPr>
          <a:xfrm>
            <a:off x="1539558" y="3821748"/>
            <a:ext cx="843280" cy="691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结论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26970" y="3745865"/>
            <a:ext cx="8759190" cy="1291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在串联电路中，如果有一个电阻阻值变小，干路电流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变大，其它电阻分得的电压变大，回路总电阻变小。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278" name="Rectangle 14"/>
          <p:cNvSpPr/>
          <p:nvPr/>
        </p:nvSpPr>
        <p:spPr>
          <a:xfrm>
            <a:off x="2465070" y="2398078"/>
            <a:ext cx="5190490" cy="129159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串联分压，电压比等于电阻比。</a:t>
            </a:r>
            <a:endParaRPr lang="zh-CN" altLang="en-US" sz="26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串联分压，电阻大的分压大。</a:t>
            </a:r>
            <a:endParaRPr lang="zh-CN" altLang="en-US" sz="26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39558" y="2570798"/>
            <a:ext cx="843280" cy="691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理解</a:t>
            </a:r>
          </a:p>
        </p:txBody>
      </p:sp>
      <p:sp>
        <p:nvSpPr>
          <p:cNvPr id="25" name="矩形 24"/>
          <p:cNvSpPr/>
          <p:nvPr/>
        </p:nvSpPr>
        <p:spPr>
          <a:xfrm>
            <a:off x="1539558" y="1516698"/>
            <a:ext cx="843280" cy="691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公式</a:t>
            </a:r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2553970" y="1370648"/>
          <a:ext cx="4997450" cy="863600"/>
        </p:xfrm>
        <a:graphic>
          <a:graphicData uri="http://schemas.openxmlformats.org/presentationml/2006/ole">
            <p:oleObj spid="_x0000_s4098" r:id="rId3" imgW="2500815" imgH="431613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串联分压</a:t>
            </a:r>
          </a:p>
        </p:txBody>
      </p:sp>
      <p:grpSp>
        <p:nvGrpSpPr>
          <p:cNvPr id="3076" name="组 23"/>
          <p:cNvGrpSpPr/>
          <p:nvPr/>
        </p:nvGrpSpPr>
        <p:grpSpPr>
          <a:xfrm>
            <a:off x="4690745" y="1698943"/>
            <a:ext cx="2111446" cy="583565"/>
            <a:chOff x="3437515" y="1408557"/>
            <a:chExt cx="2110648" cy="583524"/>
          </a:xfrm>
        </p:grpSpPr>
        <p:sp>
          <p:nvSpPr>
            <p:cNvPr id="3089" name="文本框 24"/>
            <p:cNvSpPr txBox="1"/>
            <p:nvPr/>
          </p:nvSpPr>
          <p:spPr>
            <a:xfrm>
              <a:off x="3933968" y="1408557"/>
              <a:ext cx="1614195" cy="5835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总</a:t>
              </a:r>
              <a:r>
                <a:rPr lang="en-US" altLang="zh-CN" sz="3200" b="1" dirty="0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lang="zh-CN" altLang="en-US" sz="3200" b="1" dirty="0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结</a:t>
              </a:r>
            </a:p>
          </p:txBody>
        </p:sp>
        <p:pic>
          <p:nvPicPr>
            <p:cNvPr id="3090" name="Picture 6" descr="BS00554_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" name="矩形 21"/>
          <p:cNvSpPr/>
          <p:nvPr/>
        </p:nvSpPr>
        <p:spPr>
          <a:xfrm>
            <a:off x="9070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38643" y="3417888"/>
            <a:ext cx="7200900" cy="8299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巧记串联分压公式：</a:t>
            </a: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5415280" y="3418205"/>
          <a:ext cx="3007995" cy="1313815"/>
        </p:xfrm>
        <a:graphic>
          <a:graphicData uri="http://schemas.openxmlformats.org/presentationml/2006/ole">
            <p:oleObj spid="_x0000_s5122" r:id="rId4" imgW="990170" imgH="431613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AutoShape 2"/>
          <p:cNvSpPr/>
          <p:nvPr/>
        </p:nvSpPr>
        <p:spPr>
          <a:xfrm flipH="1">
            <a:off x="1780858" y="1443038"/>
            <a:ext cx="2262187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AutoShape 11"/>
          <p:cNvSpPr>
            <a:spLocks noChangeArrowheads="1"/>
          </p:cNvSpPr>
          <p:nvPr/>
        </p:nvSpPr>
        <p:spPr bwMode="gray">
          <a:xfrm>
            <a:off x="1476058" y="1258888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4111" name="文本框 28"/>
          <p:cNvSpPr txBox="1"/>
          <p:nvPr/>
        </p:nvSpPr>
        <p:spPr>
          <a:xfrm>
            <a:off x="2339023" y="1302068"/>
            <a:ext cx="15036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并联分流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68830" y="1884680"/>
            <a:ext cx="9272270" cy="1291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+mn-ea"/>
                <a:ea typeface="微软雅黑" panose="020B0503020204020204" charset="-122"/>
                <a:cs typeface="+mn-cs"/>
              </a:rPr>
              <a:t>过并联电路电阻的规律，可以有推论：并联电路中，各支路电阻阻值之比等于通过各支路电流的反比，怎么去推导呢？</a:t>
            </a:r>
            <a:endParaRPr kumimoji="0" lang="zh-CN" altLang="en-US" sz="2600" b="1" kern="1200" cap="none" spc="0" normalizeH="0" baseline="0" noProof="0" dirty="0">
              <a:latin typeface="+mn-ea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32" name="Object 7"/>
          <p:cNvGraphicFramePr>
            <a:graphicFrameLocks noChangeAspect="1"/>
          </p:cNvGraphicFramePr>
          <p:nvPr/>
        </p:nvGraphicFramePr>
        <p:xfrm>
          <a:off x="3842703" y="3918903"/>
          <a:ext cx="4156075" cy="1800225"/>
        </p:xfrm>
        <a:graphic>
          <a:graphicData uri="http://schemas.openxmlformats.org/presentationml/2006/ole">
            <p:oleObj spid="_x0000_s6146" r:id="rId3" imgW="2081896" imgH="901309" progId="">
              <p:embed/>
            </p:oleObj>
          </a:graphicData>
        </a:graphic>
      </p:graphicFrame>
      <p:sp>
        <p:nvSpPr>
          <p:cNvPr id="33" name="矩形 32"/>
          <p:cNvSpPr/>
          <p:nvPr/>
        </p:nvSpPr>
        <p:spPr>
          <a:xfrm>
            <a:off x="2068513" y="3297555"/>
            <a:ext cx="439102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并联电路电压一定，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en-US" altLang="zh-CN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en-US" altLang="zh-CN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lang="zh-CN" altLang="zh-CN" sz="26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16406" name="Picture 22" descr="HH42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6010" y="3733800"/>
            <a:ext cx="2322513" cy="143986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并联分流</a:t>
            </a:r>
          </a:p>
        </p:txBody>
      </p:sp>
      <p:sp>
        <p:nvSpPr>
          <p:cNvPr id="22" name="矩形 21"/>
          <p:cNvSpPr/>
          <p:nvPr/>
        </p:nvSpPr>
        <p:spPr>
          <a:xfrm>
            <a:off x="1539558" y="3833813"/>
            <a:ext cx="843280" cy="691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结论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26970" y="3757930"/>
            <a:ext cx="8624570" cy="1291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在并联电路中，如果有一个电阻阻值变小，其它支路电流不变，干路电流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会变大，此时，回路总电阻也变小了。</a:t>
            </a:r>
          </a:p>
        </p:txBody>
      </p:sp>
      <p:sp>
        <p:nvSpPr>
          <p:cNvPr id="11278" name="Rectangle 14"/>
          <p:cNvSpPr/>
          <p:nvPr/>
        </p:nvSpPr>
        <p:spPr>
          <a:xfrm>
            <a:off x="2465070" y="2410143"/>
            <a:ext cx="5850890" cy="129159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并联分流，电流比等于电阻的反比。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并联分流，电阻大的分流小。</a:t>
            </a:r>
            <a:endParaRPr lang="zh-CN" altLang="en-US" sz="26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39558" y="2582863"/>
            <a:ext cx="843280" cy="691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理解</a:t>
            </a:r>
          </a:p>
        </p:txBody>
      </p:sp>
      <p:sp>
        <p:nvSpPr>
          <p:cNvPr id="25" name="矩形 24"/>
          <p:cNvSpPr/>
          <p:nvPr/>
        </p:nvSpPr>
        <p:spPr>
          <a:xfrm>
            <a:off x="1539558" y="1528763"/>
            <a:ext cx="843280" cy="691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公式</a:t>
            </a:r>
          </a:p>
        </p:txBody>
      </p:sp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2757170" y="1389063"/>
          <a:ext cx="4794250" cy="863600"/>
        </p:xfrm>
        <a:graphic>
          <a:graphicData uri="http://schemas.openxmlformats.org/presentationml/2006/ole">
            <p:oleObj spid="_x0000_s7170" r:id="rId3" imgW="2399259" imgH="431613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并联分流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06750" y="1056640"/>
            <a:ext cx="7200900" cy="737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串、并联电路电流、电压规律总结：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2077720" y="2155190"/>
          <a:ext cx="8329930" cy="4192905"/>
        </p:xfrm>
        <a:graphic>
          <a:graphicData uri="http://schemas.openxmlformats.org/drawingml/2006/table">
            <a:tbl>
              <a:tblPr/>
              <a:tblGrid>
                <a:gridCol w="1468755"/>
                <a:gridCol w="3232785"/>
                <a:gridCol w="3628390"/>
              </a:tblGrid>
              <a:tr h="497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串联电路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并联电路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97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电流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＋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电压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＋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68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电阻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</a:t>
                      </a:r>
                      <a:r>
                        <a:rPr lang="zh-CN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总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＋</a:t>
                      </a:r>
                      <a:r>
                        <a:rPr lang="en-US" sz="28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</a:t>
                      </a:r>
                      <a:r>
                        <a:rPr lang="en-US" sz="28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38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分压或</a:t>
                      </a: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分流</a:t>
                      </a: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Object 1"/>
          <p:cNvGraphicFramePr>
            <a:graphicFrameLocks noChangeAspect="1"/>
          </p:cNvGraphicFramePr>
          <p:nvPr/>
        </p:nvGraphicFramePr>
        <p:xfrm>
          <a:off x="4462145" y="4992370"/>
          <a:ext cx="1505585" cy="1089025"/>
        </p:xfrm>
        <a:graphic>
          <a:graphicData uri="http://schemas.openxmlformats.org/presentationml/2006/ole">
            <p:oleObj spid="_x0000_s8196" r:id="rId3" imgW="596900" imgH="431800" progId="">
              <p:embed/>
            </p:oleObj>
          </a:graphicData>
        </a:graphic>
      </p:graphicFrame>
      <p:graphicFrame>
        <p:nvGraphicFramePr>
          <p:cNvPr id="29" name="Object 3"/>
          <p:cNvGraphicFramePr>
            <a:graphicFrameLocks noChangeAspect="1"/>
          </p:cNvGraphicFramePr>
          <p:nvPr/>
        </p:nvGraphicFramePr>
        <p:xfrm>
          <a:off x="7988935" y="4992370"/>
          <a:ext cx="1506855" cy="1163320"/>
        </p:xfrm>
        <a:graphic>
          <a:graphicData uri="http://schemas.openxmlformats.org/presentationml/2006/ole">
            <p:oleObj spid="_x0000_s8197" r:id="rId4" imgW="558558" imgH="431613" progId="">
              <p:embed/>
            </p:oleObj>
          </a:graphicData>
        </a:graphic>
      </p:graphicFrame>
      <p:graphicFrame>
        <p:nvGraphicFramePr>
          <p:cNvPr id="30" name="Object 4"/>
          <p:cNvGraphicFramePr>
            <a:graphicFrameLocks noChangeAspect="1"/>
          </p:cNvGraphicFramePr>
          <p:nvPr/>
        </p:nvGraphicFramePr>
        <p:xfrm>
          <a:off x="7580630" y="3724910"/>
          <a:ext cx="2324100" cy="1053465"/>
        </p:xfrm>
        <a:graphic>
          <a:graphicData uri="http://schemas.openxmlformats.org/presentationml/2006/ole">
            <p:oleObj spid="_x0000_s8198" r:id="rId5" imgW="952087" imgH="431613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Microsoft Office PowerPoint</Application>
  <PresentationFormat>自定义</PresentationFormat>
  <Paragraphs>105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Default</vt:lpstr>
      <vt:lpstr>幻灯片 1</vt:lpstr>
      <vt:lpstr>幻灯片 2</vt:lpstr>
      <vt:lpstr>幻灯片 3</vt:lpstr>
      <vt:lpstr>幻灯片 4</vt:lpstr>
      <vt:lpstr>串联分压</vt:lpstr>
      <vt:lpstr>串联分压</vt:lpstr>
      <vt:lpstr>幻灯片 7</vt:lpstr>
      <vt:lpstr>并联分流</vt:lpstr>
      <vt:lpstr>并联分流</vt:lpstr>
      <vt:lpstr>典例分析</vt:lpstr>
      <vt:lpstr>典例分析 </vt:lpstr>
      <vt:lpstr>典例分析 </vt:lpstr>
      <vt:lpstr>典例分析</vt:lpstr>
      <vt:lpstr>典例分析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2019-10-09T07:47:40Z</dcterms:created>
  <dcterms:modified xsi:type="dcterms:W3CDTF">2019-11-14T12:34:00Z</dcterms:modified>
</cp:coreProperties>
</file>